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ags/tag265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  <p:sldMasterId id="2147483750" r:id="rId5"/>
    <p:sldMasterId id="2147483762" r:id="rId6"/>
  </p:sldMasterIdLst>
  <p:notesMasterIdLst>
    <p:notesMasterId r:id="rId24"/>
  </p:notesMasterIdLst>
  <p:sldIdLst>
    <p:sldId id="286" r:id="rId7"/>
    <p:sldId id="2147482496" r:id="rId8"/>
    <p:sldId id="262" r:id="rId9"/>
    <p:sldId id="2147483206" r:id="rId10"/>
    <p:sldId id="260" r:id="rId11"/>
    <p:sldId id="2147483642" r:id="rId12"/>
    <p:sldId id="2147375770" r:id="rId13"/>
    <p:sldId id="258" r:id="rId14"/>
    <p:sldId id="288" r:id="rId15"/>
    <p:sldId id="259" r:id="rId16"/>
    <p:sldId id="2096975284" r:id="rId17"/>
    <p:sldId id="2147375772" r:id="rId18"/>
    <p:sldId id="2147482503" r:id="rId19"/>
    <p:sldId id="257" r:id="rId20"/>
    <p:sldId id="273" r:id="rId21"/>
    <p:sldId id="263" r:id="rId22"/>
    <p:sldId id="214748251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odule 1" id="{7F67EF79-DAA9-442F-98C8-B7ED46A5318C}">
          <p14:sldIdLst>
            <p14:sldId id="286"/>
            <p14:sldId id="2147482496"/>
            <p14:sldId id="262"/>
            <p14:sldId id="2147483206"/>
            <p14:sldId id="260"/>
            <p14:sldId id="2147483642"/>
            <p14:sldId id="2147375770"/>
            <p14:sldId id="258"/>
            <p14:sldId id="288"/>
            <p14:sldId id="259"/>
            <p14:sldId id="2096975284"/>
            <p14:sldId id="2147375772"/>
            <p14:sldId id="2147482503"/>
            <p14:sldId id="257"/>
            <p14:sldId id="273"/>
            <p14:sldId id="263"/>
            <p14:sldId id="214748251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446" userDrawn="1">
          <p15:clr>
            <a:srgbClr val="A4A3A4"/>
          </p15:clr>
        </p15:guide>
        <p15:guide id="4" pos="2230" userDrawn="1">
          <p15:clr>
            <a:srgbClr val="A4A3A4"/>
          </p15:clr>
        </p15:guide>
        <p15:guide id="5" pos="2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5ED502-B2F1-DB09-ADB4-5ACC50118982}" name="Ruth Chibueze" initials="RC" userId="Ruth Chibueze" providerId="None"/>
  <p188:author id="{10157F05-79CC-881D-8906-B19F33261BB1}" name="Elizabeth Kita" initials="EK" userId="Elizabeth Kita" providerId="None"/>
  <p188:author id="{31D9EF20-E0CD-E1A3-D22A-FE42C1E062A0}" name="Melissa Chan" initials="MC" userId="Melissa Chan" providerId="None"/>
  <p188:author id="{BCE16125-5A93-757F-5976-2E5A7DFC1EAA}" name="AJQI (Andres Quintero)" initials="AQ" userId="S::AJQI@novonordisk.com::321d4ffd-6d9d-45b8-ad57-70ca4c73d66e" providerId="AD"/>
  <p188:author id="{D62CB033-E14F-968E-E17F-7F4D841A555E}" name="AHHV (Anthony Hoovler)" initials="AH" userId="S::ahhv@novonordisk.com::96febda3-83ad-4759-886c-028408092c84" providerId="AD"/>
  <p188:author id="{F8E2FB37-60E9-A396-4E3B-2CB8BAA9BDF0}" name="EHUA (Ellen Huang)" initials="EH" userId="S::ehua@novonordisk.com::f9dad2c7-dfd4-442b-baf5-913d40f8799d" providerId="AD"/>
  <p188:author id="{125C3D39-CF5B-3440-BA4C-26DD1383E17E}" name="miy9030@med.cornell.edu" initials="mi" userId="S::urn:spo:guest#miy9030@med.cornell.edu::" providerId="AD"/>
  <p188:author id="{1C6E0449-E6F3-8E25-0BBF-701155E810BD}" name="Derek Gillett" initials="DG" userId="Derek Gillett" providerId="None"/>
  <p188:author id="{FE7CFC4A-8CA3-B5AB-DE5E-8A147052CF2D}" name="Linder, Taryn" initials="LT" userId="S::tlinder@rednucleus.com::353a56e1-1da0-413d-8c0e-12c49b411f1d" providerId="AD"/>
  <p188:author id="{68D7594D-630C-9D22-64FB-4BFDEBCEAA08}" name="chaneya2@ccf.org" initials="ch" userId="S::urn:spo:guest#chaneya2@ccf.org::" providerId="AD"/>
  <p188:author id="{A8132257-8A43-75F0-0095-FE7030F5508F}" name="Rachel Abramczuk" initials="RA" userId="Rachel Abramczuk" providerId="None"/>
  <p188:author id="{1BBE9957-072F-275F-03EB-60DF89D183C8}" name="VAUY (Valerie Auyeung)" initials="VA" userId="S::vauy@novonordisk.com::f3f5ce31-1cd2-476c-8b52-50859fd5ec8e" providerId="AD"/>
  <p188:author id="{9B61DA67-E53A-D505-5265-8BBC02398D05}" name="VAUY (Valerie Auyeung)" initials="V(A" userId="S::Vauy@novonordisk.com::f3f5ce31-1cd2-476c-8b52-50859fd5ec8e" providerId="AD"/>
  <p188:author id="{DD58876A-3491-1960-425D-5BBAFF3B93DA}" name="Vasquez, Cindy" initials="VC" userId="S::CVasquez@rednucleus.com::a908347e-4389-45e4-8c81-e937621d0947" providerId="AD"/>
  <p188:author id="{16820274-11BF-9E17-DA94-D034B03A3DA6}" name="Aponso, Teshan" initials="TA" userId="S::taponso@rednucleus.com::ffcca3a7-531d-477f-93a3-85b1f38706f2" providerId="AD"/>
  <p188:author id="{126E7D77-31F4-52A1-7BD4-56C6957FAA2B}" name="Mungin, Barbara" initials="MB" userId="S::kgmr392@astrazeneca.net::d53d836b-4d9b-4a82-bfbf-02e1a76a282c" providerId="AD"/>
  <p188:author id="{0B739586-2B1B-AD57-9DD5-2673EC82F7DE}" name="LZO (Liz ONeill)" initials="LO" userId="S::lzo@novonordisk.com::184da5b9-f3ab-410e-837a-19409b70f645" providerId="AD"/>
  <p188:author id="{EB0DA48B-0F34-5C6E-9FBF-F6ABC3750DD4}" name="Pamela Tawile" initials="PT" userId="751.rednucleus.egnyte.com_tp_egnyte_plus" providerId="Windows Live"/>
  <p188:author id="{65A2219D-796D-C25C-3F20-3C3EFB365C9B}" name="Weiskopf, Emma" initials="WE" userId="S::kshq624@astrazeneca.net::4259f54c-5a36-4943-8b75-ae1227049724" providerId="AD"/>
  <p188:author id="{AC9D939F-2339-790F-B866-E4DE37549C21}" name="Karim, Samiya" initials="SK" userId="S::SKarim@rednucleus.com::43b2c901-d905-49cf-a18a-1fe5d48dbe94" providerId="AD"/>
  <p188:author id="{2F171DA7-6774-77DA-BB9B-E3098A008470}" name="Jordan Bowden" initials="JB" userId="ae0ba96224d2a086" providerId="Windows Live"/>
  <p188:author id="{23C1B1A7-76B6-BF1D-9D00-7D0FE2C0A02D}" name="Teshan Aponso" initials="TA" userId="Teshan Aponso" providerId="None"/>
  <p188:author id="{BEE071AC-0FE7-0A37-9959-4FEB1EE3BAE9}" name="Obermeyer, Jackie" initials="JO" userId="S::JObermeyer@rednucleus.com::fac7d026-44c7-436a-bba0-aff192f1d871" providerId="AD"/>
  <p188:author id="{55C77FAD-42C9-16FB-04F6-E2C0C1E03B64}" name="Ukwen" initials="U" userId="S::khmf929@astrazeneca.net::9181cc2e-d91e-4b73-b94f-5a0316d0efca" providerId="AD"/>
  <p188:author id="{949668B4-E4E7-2193-014F-A0235CD1F2EB}" name="MXJR (Maximilian Kurt Jara)" initials="MJ" userId="S::mxjr@novonordisk.com::a8db34eb-192c-4e9a-93c6-058097eeb4e2" providerId="AD"/>
  <p188:author id="{473B25B7-69FD-CF73-A8AB-22331EC7B559}" name="Samiya Karim" initials="SK" userId="372.rednucleus.egnyte.com_tp_egnyte_plus" providerId="Windows Live"/>
  <p188:author id="{FCD3C8BA-23F5-DF8C-9120-1CE710BF5B26}" name="Abramczuk, Rachel" initials="RA" userId="S::RAbramczuk@rednucleus.com::e2843a8d-61ae-4a46-9e11-4ec653513657" providerId="AD"/>
  <p188:author id="{2437D3BD-FABC-D118-B437-4A12AC9F6DF3}" name="Linder, Taryn" initials="TL" userId="S::TLinder@rednucleus.com::353a56e1-1da0-413d-8c0e-12c49b411f1d" providerId="AD"/>
  <p188:author id="{2857EFBE-FC37-6F38-878F-3463DCE8B723}" name="Taryn Linder" initials="TL" userId="Taryn Linder" providerId="None"/>
  <p188:author id="{591DAEBF-CED0-5778-F951-4D19135978D5}" name="robert.tatum@louisville.edu" initials="ro" userId="S::urn:spo:guest#robert.tatum@louisville.edu::" providerId="AD"/>
  <p188:author id="{A9E9FFC6-8A9D-8B85-DA79-D0092D949EA1}" name="ACVG (Alicia Gesenhues)" initials="AG" userId="S::acvg@novonordisk.com::8ecf20fa-290f-4c04-a4b0-36400e310b0b" providerId="AD"/>
  <p188:author id="{23E21EC9-6485-2E97-A408-5D9353C8824F}" name="rmcarr@uw.edu" initials="rm" userId="S::urn:spo:guest#rmcarr@uw.edu::" providerId="AD"/>
  <p188:author id="{7B9243C9-3039-2D49-1BDF-B84BF6713FEF}" name="Tom Coxon" initials="TC" userId="S::tcoxon@rednucleus.com::ff96bc8f-5ddf-4e6d-9a1c-9dc1c210ef2c" providerId="AD"/>
  <p188:author id="{F91D61CB-A9AF-0ADA-327C-29B738CB77F6}" name="dredmena@gmail.com" initials="dr" userId="S::urn:spo:guest#dredmena@gmail.com::" providerId="AD"/>
  <p188:author id="{9C9910DB-DAFB-5478-BBD6-BCE2CB57EC8A}" name="rena.fox@ucsf.edu" initials="re" userId="S::urn:spo:guest#rena.fox@ucsf.edu::" providerId="AD"/>
  <p188:author id="{8CCBF5E0-1415-A401-161F-8CCA7E298DA8}" name="Campbell, Jordan" initials="JC" userId="S::JCampbell@rednucleus.com::414a9b43-dc1b-41f7-9dd8-26d23862c5a8" providerId="AD"/>
  <p188:author id="{B2782EFC-13F3-0997-393F-F8DEC1A82D05}" name="Macie Ghahari" initials="MG" userId="Macie Ghahari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D2"/>
    <a:srgbClr val="E9EBED"/>
    <a:srgbClr val="A78C4B"/>
    <a:srgbClr val="7F6525"/>
    <a:srgbClr val="F5F3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F5B1C1-ADC9-B04F-98BE-9EDA4B1B9EEB}" v="6" dt="2026-07-21T15:53:41.3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92"/>
    <p:restoredTop sz="94658"/>
  </p:normalViewPr>
  <p:slideViewPr>
    <p:cSldViewPr snapToGrid="0">
      <p:cViewPr varScale="1">
        <p:scale>
          <a:sx n="116" d="100"/>
          <a:sy n="116" d="100"/>
        </p:scale>
        <p:origin x="744" y="176"/>
      </p:cViewPr>
      <p:guideLst>
        <p:guide orient="horz" pos="2160"/>
        <p:guide pos="3840"/>
        <p:guide pos="7446"/>
        <p:guide pos="2230"/>
        <p:guide pos="25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4002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iya Karim" userId="372.rednucleus.egnyte.com_tp_egnyte_plus" providerId="OAuth2" clId="{4A417709-E0C2-5793-A582-3D878AC96C0F}"/>
    <pc:docChg chg="modSld">
      <pc:chgData name="Samiya Karim" userId="372.rednucleus.egnyte.com_tp_egnyte_plus" providerId="OAuth2" clId="{4A417709-E0C2-5793-A582-3D878AC96C0F}" dt="2026-07-21T16:00:32.706" v="11" actId="57"/>
      <pc:docMkLst>
        <pc:docMk/>
      </pc:docMkLst>
      <pc:sldChg chg="modSp mod">
        <pc:chgData name="Samiya Karim" userId="372.rednucleus.egnyte.com_tp_egnyte_plus" providerId="OAuth2" clId="{4A417709-E0C2-5793-A582-3D878AC96C0F}" dt="2026-07-21T16:00:32.706" v="11" actId="57"/>
        <pc:sldMkLst>
          <pc:docMk/>
          <pc:sldMk cId="2534547001" sldId="262"/>
        </pc:sldMkLst>
        <pc:spChg chg="mod">
          <ac:chgData name="Samiya Karim" userId="372.rednucleus.egnyte.com_tp_egnyte_plus" providerId="OAuth2" clId="{4A417709-E0C2-5793-A582-3D878AC96C0F}" dt="2026-07-21T16:00:32.706" v="11" actId="57"/>
          <ac:spMkLst>
            <pc:docMk/>
            <pc:sldMk cId="2534547001" sldId="262"/>
            <ac:spMk id="2" creationId="{981EB22A-F71F-07C1-D7C9-C9EFEE672068}"/>
          </ac:spMkLst>
        </pc:spChg>
      </pc:sldChg>
    </pc:docChg>
  </pc:docChgLst>
  <pc:docChgLst>
    <pc:chgData name="Rachel Abramczuk" userId="557.rednucleus.egnyte.com_tp_egnyte_plus" providerId="OAuth2" clId="{229BECFC-A234-4040-8776-BD0152C8D98B}"/>
    <pc:docChg chg="custSel delSld modSld modSection">
      <pc:chgData name="Rachel Abramczuk" userId="557.rednucleus.egnyte.com_tp_egnyte_plus" providerId="OAuth2" clId="{229BECFC-A234-4040-8776-BD0152C8D98B}" dt="2026-07-16T19:04:52.327" v="225" actId="47"/>
      <pc:docMkLst>
        <pc:docMk/>
      </pc:docMkLst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bg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FD-45EA-A876-218C95BF4F6B}"/>
              </c:ext>
            </c:extLst>
          </c:dPt>
          <c:dPt>
            <c:idx val="1"/>
            <c:bubble3D val="0"/>
            <c:spPr>
              <a:solidFill>
                <a:schemeClr val="bg2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FD-45EA-A876-218C95BF4F6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AFD-45EA-A876-218C95BF4F6B}"/>
              </c:ext>
            </c:extLst>
          </c:dPt>
          <c:cat>
            <c:strRef>
              <c:f>Sheet1!$A$2:$A$4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0.18099999999999999</c:v>
                </c:pt>
                <c:pt idx="1">
                  <c:v>0.81899999999999995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AFD-45EA-A876-218C95BF4F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E30-4E6D-A709-6426E3C866D2}"/>
              </c:ext>
            </c:extLst>
          </c:dPt>
          <c:dPt>
            <c:idx val="1"/>
            <c:bubble3D val="0"/>
            <c:spPr>
              <a:solidFill>
                <a:schemeClr val="bg2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E30-4E6D-A709-6426E3C866D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E30-4E6D-A709-6426E3C866D2}"/>
              </c:ext>
            </c:extLst>
          </c:dPt>
          <c:cat>
            <c:strRef>
              <c:f>Sheet1!$A$2:$A$4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0.14399999999999999</c:v>
                </c:pt>
                <c:pt idx="1">
                  <c:v>0.85599999999999998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E30-4E6D-A709-6426E3C866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bg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78D-4860-A53D-0D2BAC6057AA}"/>
              </c:ext>
            </c:extLst>
          </c:dPt>
          <c:dPt>
            <c:idx val="1"/>
            <c:bubble3D val="0"/>
            <c:spPr>
              <a:solidFill>
                <a:schemeClr val="bg2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78D-4860-A53D-0D2BAC6057A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78D-4860-A53D-0D2BAC6057AA}"/>
              </c:ext>
            </c:extLst>
          </c:dPt>
          <c:cat>
            <c:strRef>
              <c:f>Sheet1!$A$2:$A$4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49</c:v>
                </c:pt>
                <c:pt idx="1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78D-4860-A53D-0D2BAC6057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bg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349-4ACC-82DB-5711DE83BAF8}"/>
              </c:ext>
            </c:extLst>
          </c:dPt>
          <c:dPt>
            <c:idx val="1"/>
            <c:bubble3D val="0"/>
            <c:spPr>
              <a:solidFill>
                <a:schemeClr val="bg2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349-4ACC-82DB-5711DE83BAF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349-4ACC-82DB-5711DE83BAF8}"/>
              </c:ext>
            </c:extLst>
          </c:dPt>
          <c:cat>
            <c:strRef>
              <c:f>Sheet1!$A$2:$A$4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0.17</c:v>
                </c:pt>
                <c:pt idx="1">
                  <c:v>0.82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349-4ACC-82DB-5711DE83BA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291187739463605E-2"/>
          <c:y val="0"/>
          <c:w val="0.81302657857422989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532-064A-9CE6-92E8C61BF3D2}"/>
              </c:ext>
            </c:extLst>
          </c:dPt>
          <c:dPt>
            <c:idx val="1"/>
            <c:bubble3D val="0"/>
            <c:spPr>
              <a:solidFill>
                <a:schemeClr val="bg2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532-064A-9CE6-92E8C61BF3D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532-064A-9CE6-92E8C61BF3D2}"/>
              </c:ext>
            </c:extLst>
          </c:dPt>
          <c:cat>
            <c:strRef>
              <c:f>Sheet1!$A$2:$A$4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81</c:v>
                </c:pt>
                <c:pt idx="1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532-064A-9CE6-92E8C61BF3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D3E3A2-14AA-4F70-B302-A4E6B36F0157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2B252A-E501-4AE0-88DE-6BBF0C3D48CE}">
      <dgm:prSet phldrT="[Text]"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1600" b="1" dirty="0">
              <a:solidFill>
                <a:schemeClr val="tx1"/>
              </a:solidFill>
            </a:rPr>
            <a:t>F0</a:t>
          </a:r>
        </a:p>
        <a:p>
          <a:r>
            <a:rPr lang="en-US" sz="1600" b="1" dirty="0">
              <a:solidFill>
                <a:schemeClr val="tx1"/>
              </a:solidFill>
            </a:rPr>
            <a:t>No fibrosis</a:t>
          </a:r>
        </a:p>
      </dgm:t>
    </dgm:pt>
    <dgm:pt modelId="{D8A22AE5-E564-4581-B69A-6CDE44068234}" type="parTrans" cxnId="{B5CB8AB8-23DB-4E1F-85E0-38523052C653}">
      <dgm:prSet/>
      <dgm:spPr/>
      <dgm:t>
        <a:bodyPr/>
        <a:lstStyle/>
        <a:p>
          <a:endParaRPr lang="en-US" sz="700"/>
        </a:p>
      </dgm:t>
    </dgm:pt>
    <dgm:pt modelId="{4C21341D-B25D-4B32-A793-A34A0C2C8E13}" type="sibTrans" cxnId="{B5CB8AB8-23DB-4E1F-85E0-38523052C653}">
      <dgm:prSet/>
      <dgm:spPr/>
      <dgm:t>
        <a:bodyPr/>
        <a:lstStyle/>
        <a:p>
          <a:endParaRPr lang="en-US" sz="700"/>
        </a:p>
      </dgm:t>
    </dgm:pt>
    <dgm:pt modelId="{B66B0051-DC62-4EAB-8277-9E3875F582EF}">
      <dgm:prSet phldrT="[Text]"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en-US" sz="1600" b="1" dirty="0">
              <a:solidFill>
                <a:schemeClr val="tx1"/>
              </a:solidFill>
            </a:rPr>
            <a:t>F1</a:t>
          </a:r>
        </a:p>
        <a:p>
          <a:r>
            <a:rPr lang="en-US" sz="1600" b="1" dirty="0">
              <a:solidFill>
                <a:schemeClr val="tx1"/>
              </a:solidFill>
            </a:rPr>
            <a:t>Mild fibrosis</a:t>
          </a:r>
        </a:p>
      </dgm:t>
    </dgm:pt>
    <dgm:pt modelId="{005D0537-080A-45A3-B26D-E4651C45C224}" type="parTrans" cxnId="{54619DD5-D6FB-4360-A5FA-09BEC25EC384}">
      <dgm:prSet/>
      <dgm:spPr/>
      <dgm:t>
        <a:bodyPr/>
        <a:lstStyle/>
        <a:p>
          <a:endParaRPr lang="en-US" sz="700"/>
        </a:p>
      </dgm:t>
    </dgm:pt>
    <dgm:pt modelId="{94F11765-0933-40AD-B499-89433763BC1A}" type="sibTrans" cxnId="{54619DD5-D6FB-4360-A5FA-09BEC25EC384}">
      <dgm:prSet/>
      <dgm:spPr/>
      <dgm:t>
        <a:bodyPr/>
        <a:lstStyle/>
        <a:p>
          <a:endParaRPr lang="en-US" sz="700"/>
        </a:p>
      </dgm:t>
    </dgm:pt>
    <dgm:pt modelId="{8B7C6A6E-A604-456C-8893-0E0D75DBE379}">
      <dgm:prSet phldrT="[Text]" custT="1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en-US" sz="1600" b="1" dirty="0">
              <a:solidFill>
                <a:schemeClr val="tx1"/>
              </a:solidFill>
            </a:rPr>
            <a:t>F2</a:t>
          </a:r>
        </a:p>
        <a:p>
          <a:r>
            <a:rPr lang="en-US" sz="1600" b="1" dirty="0">
              <a:solidFill>
                <a:schemeClr val="tx1"/>
              </a:solidFill>
            </a:rPr>
            <a:t>Moderate fibrosis</a:t>
          </a:r>
        </a:p>
      </dgm:t>
    </dgm:pt>
    <dgm:pt modelId="{639540D4-78F8-4353-A0F9-B63B5261CD05}" type="parTrans" cxnId="{1A76C232-CC9E-4A1F-80F8-AB88C811C405}">
      <dgm:prSet/>
      <dgm:spPr/>
      <dgm:t>
        <a:bodyPr/>
        <a:lstStyle/>
        <a:p>
          <a:endParaRPr lang="en-US" sz="700"/>
        </a:p>
      </dgm:t>
    </dgm:pt>
    <dgm:pt modelId="{5A291987-E26D-4BED-8BE8-BBC64D35A6A6}" type="sibTrans" cxnId="{1A76C232-CC9E-4A1F-80F8-AB88C811C405}">
      <dgm:prSet/>
      <dgm:spPr/>
      <dgm:t>
        <a:bodyPr/>
        <a:lstStyle/>
        <a:p>
          <a:endParaRPr lang="en-US" sz="700"/>
        </a:p>
      </dgm:t>
    </dgm:pt>
    <dgm:pt modelId="{E6B21B6E-DEC2-44EF-9A8B-93EFD80AF40A}">
      <dgm:prSet phldrT="[Text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US" sz="1600" b="1" dirty="0"/>
            <a:t>F3</a:t>
          </a:r>
        </a:p>
        <a:p>
          <a:r>
            <a:rPr lang="en-US" sz="1600" b="1" dirty="0"/>
            <a:t>Advanced fibrosis</a:t>
          </a:r>
        </a:p>
      </dgm:t>
    </dgm:pt>
    <dgm:pt modelId="{E1C58567-4E14-421A-A99C-97E80EC2F8C0}" type="parTrans" cxnId="{DFE7A5EB-E809-4D3E-9FFB-D9D8AD3793EC}">
      <dgm:prSet/>
      <dgm:spPr/>
      <dgm:t>
        <a:bodyPr/>
        <a:lstStyle/>
        <a:p>
          <a:endParaRPr lang="en-US" sz="700"/>
        </a:p>
      </dgm:t>
    </dgm:pt>
    <dgm:pt modelId="{B578FB6E-6E55-4375-9D04-A99AF0CA7664}" type="sibTrans" cxnId="{DFE7A5EB-E809-4D3E-9FFB-D9D8AD3793EC}">
      <dgm:prSet/>
      <dgm:spPr/>
      <dgm:t>
        <a:bodyPr/>
        <a:lstStyle/>
        <a:p>
          <a:endParaRPr lang="en-US" sz="700"/>
        </a:p>
      </dgm:t>
    </dgm:pt>
    <dgm:pt modelId="{29E386EC-F24A-44D0-A3AB-65AAFA8FCE84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sz="1600" b="1" dirty="0"/>
            <a:t>F4</a:t>
          </a:r>
        </a:p>
        <a:p>
          <a:r>
            <a:rPr lang="en-US" sz="1600" b="1" dirty="0"/>
            <a:t>Cirrhosis</a:t>
          </a:r>
        </a:p>
      </dgm:t>
    </dgm:pt>
    <dgm:pt modelId="{431B65B4-DDAF-4188-AB86-E588A981B31A}" type="parTrans" cxnId="{E7569516-0F60-49C0-A424-771A9131C601}">
      <dgm:prSet/>
      <dgm:spPr/>
      <dgm:t>
        <a:bodyPr/>
        <a:lstStyle/>
        <a:p>
          <a:endParaRPr lang="en-US" sz="700"/>
        </a:p>
      </dgm:t>
    </dgm:pt>
    <dgm:pt modelId="{73CFC9D5-E918-4A9D-A36F-9D8F45F57606}" type="sibTrans" cxnId="{E7569516-0F60-49C0-A424-771A9131C601}">
      <dgm:prSet/>
      <dgm:spPr/>
      <dgm:t>
        <a:bodyPr/>
        <a:lstStyle/>
        <a:p>
          <a:endParaRPr lang="en-US" sz="700"/>
        </a:p>
      </dgm:t>
    </dgm:pt>
    <dgm:pt modelId="{3AF21A8F-F3AB-406B-B85F-BA2A589D2B33}" type="pres">
      <dgm:prSet presAssocID="{82D3E3A2-14AA-4F70-B302-A4E6B36F0157}" presName="Name0" presStyleCnt="0">
        <dgm:presLayoutVars>
          <dgm:dir/>
          <dgm:resizeHandles val="exact"/>
        </dgm:presLayoutVars>
      </dgm:prSet>
      <dgm:spPr/>
    </dgm:pt>
    <dgm:pt modelId="{F29B2CA9-3434-47BA-8D1E-D5FE81A45995}" type="pres">
      <dgm:prSet presAssocID="{152B252A-E501-4AE0-88DE-6BBF0C3D48CE}" presName="parTxOnly" presStyleLbl="node1" presStyleIdx="0" presStyleCnt="5">
        <dgm:presLayoutVars>
          <dgm:bulletEnabled val="1"/>
        </dgm:presLayoutVars>
      </dgm:prSet>
      <dgm:spPr/>
    </dgm:pt>
    <dgm:pt modelId="{BB060543-19C1-43A3-9D82-E9D08D2841B0}" type="pres">
      <dgm:prSet presAssocID="{4C21341D-B25D-4B32-A793-A34A0C2C8E13}" presName="parSpace" presStyleCnt="0"/>
      <dgm:spPr/>
    </dgm:pt>
    <dgm:pt modelId="{D8E096EC-2A45-4A27-92EE-9458E3E6456D}" type="pres">
      <dgm:prSet presAssocID="{B66B0051-DC62-4EAB-8277-9E3875F582EF}" presName="parTxOnly" presStyleLbl="node1" presStyleIdx="1" presStyleCnt="5">
        <dgm:presLayoutVars>
          <dgm:bulletEnabled val="1"/>
        </dgm:presLayoutVars>
      </dgm:prSet>
      <dgm:spPr/>
    </dgm:pt>
    <dgm:pt modelId="{1DF17520-086A-46DF-B348-FF07BF9F9175}" type="pres">
      <dgm:prSet presAssocID="{94F11765-0933-40AD-B499-89433763BC1A}" presName="parSpace" presStyleCnt="0"/>
      <dgm:spPr/>
    </dgm:pt>
    <dgm:pt modelId="{FA9B2DB6-43E9-4A62-8F17-CF9882D5A61C}" type="pres">
      <dgm:prSet presAssocID="{8B7C6A6E-A604-456C-8893-0E0D75DBE379}" presName="parTxOnly" presStyleLbl="node1" presStyleIdx="2" presStyleCnt="5">
        <dgm:presLayoutVars>
          <dgm:bulletEnabled val="1"/>
        </dgm:presLayoutVars>
      </dgm:prSet>
      <dgm:spPr/>
    </dgm:pt>
    <dgm:pt modelId="{9D374D2B-A10F-4F89-B544-4735CAAFA67C}" type="pres">
      <dgm:prSet presAssocID="{5A291987-E26D-4BED-8BE8-BBC64D35A6A6}" presName="parSpace" presStyleCnt="0"/>
      <dgm:spPr/>
    </dgm:pt>
    <dgm:pt modelId="{320A5667-8562-43EC-94CE-3CFB6C8BD53F}" type="pres">
      <dgm:prSet presAssocID="{E6B21B6E-DEC2-44EF-9A8B-93EFD80AF40A}" presName="parTxOnly" presStyleLbl="node1" presStyleIdx="3" presStyleCnt="5">
        <dgm:presLayoutVars>
          <dgm:bulletEnabled val="1"/>
        </dgm:presLayoutVars>
      </dgm:prSet>
      <dgm:spPr/>
    </dgm:pt>
    <dgm:pt modelId="{2A040D29-2B07-48A5-9029-68C1676C8B3A}" type="pres">
      <dgm:prSet presAssocID="{B578FB6E-6E55-4375-9D04-A99AF0CA7664}" presName="parSpace" presStyleCnt="0"/>
      <dgm:spPr/>
    </dgm:pt>
    <dgm:pt modelId="{3C29F5A4-C453-48D0-AC66-C0A4F994B04D}" type="pres">
      <dgm:prSet presAssocID="{29E386EC-F24A-44D0-A3AB-65AAFA8FCE84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05858802-E94D-4083-84C5-8108827E3588}" type="presOf" srcId="{82D3E3A2-14AA-4F70-B302-A4E6B36F0157}" destId="{3AF21A8F-F3AB-406B-B85F-BA2A589D2B33}" srcOrd="0" destOrd="0" presId="urn:microsoft.com/office/officeart/2005/8/layout/hChevron3"/>
    <dgm:cxn modelId="{E7569516-0F60-49C0-A424-771A9131C601}" srcId="{82D3E3A2-14AA-4F70-B302-A4E6B36F0157}" destId="{29E386EC-F24A-44D0-A3AB-65AAFA8FCE84}" srcOrd="4" destOrd="0" parTransId="{431B65B4-DDAF-4188-AB86-E588A981B31A}" sibTransId="{73CFC9D5-E918-4A9D-A36F-9D8F45F57606}"/>
    <dgm:cxn modelId="{1A76C232-CC9E-4A1F-80F8-AB88C811C405}" srcId="{82D3E3A2-14AA-4F70-B302-A4E6B36F0157}" destId="{8B7C6A6E-A604-456C-8893-0E0D75DBE379}" srcOrd="2" destOrd="0" parTransId="{639540D4-78F8-4353-A0F9-B63B5261CD05}" sibTransId="{5A291987-E26D-4BED-8BE8-BBC64D35A6A6}"/>
    <dgm:cxn modelId="{D3319CB3-7AB7-48EA-9EFE-8E585F40A585}" type="presOf" srcId="{E6B21B6E-DEC2-44EF-9A8B-93EFD80AF40A}" destId="{320A5667-8562-43EC-94CE-3CFB6C8BD53F}" srcOrd="0" destOrd="0" presId="urn:microsoft.com/office/officeart/2005/8/layout/hChevron3"/>
    <dgm:cxn modelId="{B5CB8AB8-23DB-4E1F-85E0-38523052C653}" srcId="{82D3E3A2-14AA-4F70-B302-A4E6B36F0157}" destId="{152B252A-E501-4AE0-88DE-6BBF0C3D48CE}" srcOrd="0" destOrd="0" parTransId="{D8A22AE5-E564-4581-B69A-6CDE44068234}" sibTransId="{4C21341D-B25D-4B32-A793-A34A0C2C8E13}"/>
    <dgm:cxn modelId="{AF20C0B8-E04D-4AE4-8813-894FBB628DE1}" type="presOf" srcId="{8B7C6A6E-A604-456C-8893-0E0D75DBE379}" destId="{FA9B2DB6-43E9-4A62-8F17-CF9882D5A61C}" srcOrd="0" destOrd="0" presId="urn:microsoft.com/office/officeart/2005/8/layout/hChevron3"/>
    <dgm:cxn modelId="{54619DD5-D6FB-4360-A5FA-09BEC25EC384}" srcId="{82D3E3A2-14AA-4F70-B302-A4E6B36F0157}" destId="{B66B0051-DC62-4EAB-8277-9E3875F582EF}" srcOrd="1" destOrd="0" parTransId="{005D0537-080A-45A3-B26D-E4651C45C224}" sibTransId="{94F11765-0933-40AD-B499-89433763BC1A}"/>
    <dgm:cxn modelId="{549C28D7-8A9A-4445-9135-3DA8886493C3}" type="presOf" srcId="{B66B0051-DC62-4EAB-8277-9E3875F582EF}" destId="{D8E096EC-2A45-4A27-92EE-9458E3E6456D}" srcOrd="0" destOrd="0" presId="urn:microsoft.com/office/officeart/2005/8/layout/hChevron3"/>
    <dgm:cxn modelId="{CE51DBE9-9F90-420C-82AD-FAB4F2EBBC76}" type="presOf" srcId="{152B252A-E501-4AE0-88DE-6BBF0C3D48CE}" destId="{F29B2CA9-3434-47BA-8D1E-D5FE81A45995}" srcOrd="0" destOrd="0" presId="urn:microsoft.com/office/officeart/2005/8/layout/hChevron3"/>
    <dgm:cxn modelId="{DFE7A5EB-E809-4D3E-9FFB-D9D8AD3793EC}" srcId="{82D3E3A2-14AA-4F70-B302-A4E6B36F0157}" destId="{E6B21B6E-DEC2-44EF-9A8B-93EFD80AF40A}" srcOrd="3" destOrd="0" parTransId="{E1C58567-4E14-421A-A99C-97E80EC2F8C0}" sibTransId="{B578FB6E-6E55-4375-9D04-A99AF0CA7664}"/>
    <dgm:cxn modelId="{D06EAAFA-BFAF-47AC-B9B1-61D545394EDF}" type="presOf" srcId="{29E386EC-F24A-44D0-A3AB-65AAFA8FCE84}" destId="{3C29F5A4-C453-48D0-AC66-C0A4F994B04D}" srcOrd="0" destOrd="0" presId="urn:microsoft.com/office/officeart/2005/8/layout/hChevron3"/>
    <dgm:cxn modelId="{5ED48D58-72D8-4513-824B-D63DF8466629}" type="presParOf" srcId="{3AF21A8F-F3AB-406B-B85F-BA2A589D2B33}" destId="{F29B2CA9-3434-47BA-8D1E-D5FE81A45995}" srcOrd="0" destOrd="0" presId="urn:microsoft.com/office/officeart/2005/8/layout/hChevron3"/>
    <dgm:cxn modelId="{74D8884F-7754-4016-80A3-8E2BA366BFA3}" type="presParOf" srcId="{3AF21A8F-F3AB-406B-B85F-BA2A589D2B33}" destId="{BB060543-19C1-43A3-9D82-E9D08D2841B0}" srcOrd="1" destOrd="0" presId="urn:microsoft.com/office/officeart/2005/8/layout/hChevron3"/>
    <dgm:cxn modelId="{929CB388-958C-4700-BAC9-BE4873F13201}" type="presParOf" srcId="{3AF21A8F-F3AB-406B-B85F-BA2A589D2B33}" destId="{D8E096EC-2A45-4A27-92EE-9458E3E6456D}" srcOrd="2" destOrd="0" presId="urn:microsoft.com/office/officeart/2005/8/layout/hChevron3"/>
    <dgm:cxn modelId="{32CF9E76-DBC4-40A5-9C51-B25826D2F209}" type="presParOf" srcId="{3AF21A8F-F3AB-406B-B85F-BA2A589D2B33}" destId="{1DF17520-086A-46DF-B348-FF07BF9F9175}" srcOrd="3" destOrd="0" presId="urn:microsoft.com/office/officeart/2005/8/layout/hChevron3"/>
    <dgm:cxn modelId="{1C0AC53D-145E-4953-9333-3E392E7C5A53}" type="presParOf" srcId="{3AF21A8F-F3AB-406B-B85F-BA2A589D2B33}" destId="{FA9B2DB6-43E9-4A62-8F17-CF9882D5A61C}" srcOrd="4" destOrd="0" presId="urn:microsoft.com/office/officeart/2005/8/layout/hChevron3"/>
    <dgm:cxn modelId="{0C2046AB-5D14-481F-B62B-B66AA2C44D70}" type="presParOf" srcId="{3AF21A8F-F3AB-406B-B85F-BA2A589D2B33}" destId="{9D374D2B-A10F-4F89-B544-4735CAAFA67C}" srcOrd="5" destOrd="0" presId="urn:microsoft.com/office/officeart/2005/8/layout/hChevron3"/>
    <dgm:cxn modelId="{89F39ED2-6FCC-4284-8651-327AB1DDDC00}" type="presParOf" srcId="{3AF21A8F-F3AB-406B-B85F-BA2A589D2B33}" destId="{320A5667-8562-43EC-94CE-3CFB6C8BD53F}" srcOrd="6" destOrd="0" presId="urn:microsoft.com/office/officeart/2005/8/layout/hChevron3"/>
    <dgm:cxn modelId="{A959653E-63FD-410E-B45E-625CAC5BDC66}" type="presParOf" srcId="{3AF21A8F-F3AB-406B-B85F-BA2A589D2B33}" destId="{2A040D29-2B07-48A5-9029-68C1676C8B3A}" srcOrd="7" destOrd="0" presId="urn:microsoft.com/office/officeart/2005/8/layout/hChevron3"/>
    <dgm:cxn modelId="{0EE57ED2-D007-468E-8F02-144035A2770D}" type="presParOf" srcId="{3AF21A8F-F3AB-406B-B85F-BA2A589D2B33}" destId="{3C29F5A4-C453-48D0-AC66-C0A4F994B04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9B2CA9-3434-47BA-8D1E-D5FE81A45995}">
      <dsp:nvSpPr>
        <dsp:cNvPr id="0" name=""/>
        <dsp:cNvSpPr/>
      </dsp:nvSpPr>
      <dsp:spPr>
        <a:xfrm>
          <a:off x="1373" y="0"/>
          <a:ext cx="2678441" cy="949263"/>
        </a:xfrm>
        <a:prstGeom prst="homePlate">
          <a:avLst/>
        </a:prstGeom>
        <a:solidFill>
          <a:schemeClr val="bg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F0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No fibrosis</a:t>
          </a:r>
        </a:p>
      </dsp:txBody>
      <dsp:txXfrm>
        <a:off x="1373" y="0"/>
        <a:ext cx="2441125" cy="949263"/>
      </dsp:txXfrm>
    </dsp:sp>
    <dsp:sp modelId="{D8E096EC-2A45-4A27-92EE-9458E3E6456D}">
      <dsp:nvSpPr>
        <dsp:cNvPr id="0" name=""/>
        <dsp:cNvSpPr/>
      </dsp:nvSpPr>
      <dsp:spPr>
        <a:xfrm>
          <a:off x="2144126" y="0"/>
          <a:ext cx="2678441" cy="949263"/>
        </a:xfrm>
        <a:prstGeom prst="chevron">
          <a:avLst/>
        </a:prstGeom>
        <a:solidFill>
          <a:schemeClr val="bg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F1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Mild fibrosis</a:t>
          </a:r>
        </a:p>
      </dsp:txBody>
      <dsp:txXfrm>
        <a:off x="2618758" y="0"/>
        <a:ext cx="1729178" cy="949263"/>
      </dsp:txXfrm>
    </dsp:sp>
    <dsp:sp modelId="{FA9B2DB6-43E9-4A62-8F17-CF9882D5A61C}">
      <dsp:nvSpPr>
        <dsp:cNvPr id="0" name=""/>
        <dsp:cNvSpPr/>
      </dsp:nvSpPr>
      <dsp:spPr>
        <a:xfrm>
          <a:off x="4286879" y="0"/>
          <a:ext cx="2678441" cy="949263"/>
        </a:xfrm>
        <a:prstGeom prst="chevron">
          <a:avLst/>
        </a:prstGeom>
        <a:solidFill>
          <a:schemeClr val="bg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F2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Moderate fibrosis</a:t>
          </a:r>
        </a:p>
      </dsp:txBody>
      <dsp:txXfrm>
        <a:off x="4761511" y="0"/>
        <a:ext cx="1729178" cy="949263"/>
      </dsp:txXfrm>
    </dsp:sp>
    <dsp:sp modelId="{320A5667-8562-43EC-94CE-3CFB6C8BD53F}">
      <dsp:nvSpPr>
        <dsp:cNvPr id="0" name=""/>
        <dsp:cNvSpPr/>
      </dsp:nvSpPr>
      <dsp:spPr>
        <a:xfrm>
          <a:off x="6429632" y="0"/>
          <a:ext cx="2678441" cy="949263"/>
        </a:xfrm>
        <a:prstGeom prst="chevron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F3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Advanced fibrosis</a:t>
          </a:r>
        </a:p>
      </dsp:txBody>
      <dsp:txXfrm>
        <a:off x="6904264" y="0"/>
        <a:ext cx="1729178" cy="949263"/>
      </dsp:txXfrm>
    </dsp:sp>
    <dsp:sp modelId="{3C29F5A4-C453-48D0-AC66-C0A4F994B04D}">
      <dsp:nvSpPr>
        <dsp:cNvPr id="0" name=""/>
        <dsp:cNvSpPr/>
      </dsp:nvSpPr>
      <dsp:spPr>
        <a:xfrm>
          <a:off x="8572386" y="0"/>
          <a:ext cx="2678441" cy="949263"/>
        </a:xfrm>
        <a:prstGeom prst="chevron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F4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Cirrhosis</a:t>
          </a:r>
        </a:p>
      </dsp:txBody>
      <dsp:txXfrm>
        <a:off x="9047018" y="0"/>
        <a:ext cx="1729178" cy="9492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9CE28-CD15-453C-8A89-1EAECA4EDAD9}" type="datetimeFigureOut">
              <a:rPr lang="en-CA" smtClean="0"/>
              <a:t>2026-07-21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23597-792D-46BF-86E2-0B2A2E4FC8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6864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12174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361B6-CC1E-1D62-283F-48D4D4F72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A74922-4E17-6C69-5015-0B3C92540E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53F1BA-7F93-4DFC-562C-4E92206968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FF948E-8A7D-1809-1BEA-E38B875A97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78938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E89B1-B476-4C59-A1AE-E6F2A1941AB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7797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63092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23612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C6EBAF-7540-403B-800D-3C679B4787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3129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6CFAD1-D197-4A88-B173-A6412E995EE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7" name="Slide Image Placeholder 6">
            <a:extLst>
              <a:ext uri="{FF2B5EF4-FFF2-40B4-BE49-F238E27FC236}">
                <a16:creationId xmlns:a16="http://schemas.microsoft.com/office/drawing/2014/main" id="{8B931A86-21C2-414F-9FFF-688DA5D258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956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D1229-5D62-5E8B-E9E2-82E44E417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73C928-34AC-2B76-7847-D520A78511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E861AD-222C-592C-903D-371D464653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6CFAD1-D197-4A88-B173-A6412E995EE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7" name="Slide Image Placeholder 6">
            <a:extLst>
              <a:ext uri="{FF2B5EF4-FFF2-40B4-BE49-F238E27FC236}">
                <a16:creationId xmlns:a16="http://schemas.microsoft.com/office/drawing/2014/main" id="{300EE951-4F23-631F-B776-BC17EFB587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0631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44734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11602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52057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8C138-3D3F-F846-B42E-6DFD493F9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6062DE-45B8-0266-EB41-4DF488479E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A65E31-89BB-F312-3FB7-2D16EA2FBC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E18BB-03F9-E26E-4D50-B7DA043B65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23597-792D-46BF-86E2-0B2A2E4FC80B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2195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5147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19855-A91D-50B0-5839-C6D88F273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7BE265-5E4F-F295-BD9D-3FFDC57FB6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4E7E3B-7426-6131-F591-26D3EBFCD0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9A0E84-BA14-5353-2B86-0EED119F88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6CFAD1-D197-4A88-B173-A6412E995EE5}" type="slidenum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7009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134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2CFE5-9994-75AE-C30C-AE5B2FBC9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52EAE2-2E76-ACAD-E2AA-16143D438A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CA8ACF-DBD7-F055-42BD-B60892114E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n-US" sz="110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4C1F3C-FA7B-C2E8-D0AF-6EDF3758F2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C6EBAF-7540-403B-800D-3C679B4787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0548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effectLst/>
              <a:latin typeface="Segoe UI" panose="020B0502040204020203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E89B1-B476-4C59-A1AE-E6F2A1941AB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555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80C894-9D8D-4E84-92B9-6EA4ECCC00D1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FDF5EDE-8F7F-4DF3-B844-7C0C4E6AC641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D4078-7398-DE52-A22D-F333AFB2150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48324" y="6717511"/>
            <a:ext cx="3295351" cy="126000"/>
          </a:xfrm>
          <a:prstGeom prst="rect">
            <a:avLst/>
          </a:prstGeom>
        </p:spPr>
        <p:txBody>
          <a:bodyPr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18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pic>
        <p:nvPicPr>
          <p:cNvPr id="3" name="Picture 2" descr="A white text on a black background  AI-generated content may be incorrect.">
            <a:extLst>
              <a:ext uri="{FF2B5EF4-FFF2-40B4-BE49-F238E27FC236}">
                <a16:creationId xmlns:a16="http://schemas.microsoft.com/office/drawing/2014/main" id="{7A7F0EFD-8D18-99D3-753F-7DC269036F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27968F2-8AB8-B782-192B-C9597509FB47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51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  AI-generated content may be incorrect.">
            <a:extLst>
              <a:ext uri="{FF2B5EF4-FFF2-40B4-BE49-F238E27FC236}">
                <a16:creationId xmlns:a16="http://schemas.microsoft.com/office/drawing/2014/main" id="{ED9DE8D5-9406-ACA1-1F2A-4250EF16EA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08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  AI-generated content may be incorrect.">
            <a:extLst>
              <a:ext uri="{FF2B5EF4-FFF2-40B4-BE49-F238E27FC236}">
                <a16:creationId xmlns:a16="http://schemas.microsoft.com/office/drawing/2014/main" id="{793A70B4-25D1-1857-346D-D845A473D05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2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44666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62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  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C3B30AD-D8D4-D779-4A52-14C6FC1CBC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636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9014B-AE49-D86D-2979-778771441A4F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  AI-generated content may be incorrect.">
            <a:extLst>
              <a:ext uri="{FF2B5EF4-FFF2-40B4-BE49-F238E27FC236}">
                <a16:creationId xmlns:a16="http://schemas.microsoft.com/office/drawing/2014/main" id="{18E904B2-79FB-19B8-9B99-3A2FCCAA9F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31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82650-19BC-CD17-A0CA-BB0E75CA8E8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  AI-generated content may be incorrect.">
            <a:extLst>
              <a:ext uri="{FF2B5EF4-FFF2-40B4-BE49-F238E27FC236}">
                <a16:creationId xmlns:a16="http://schemas.microsoft.com/office/drawing/2014/main" id="{26D8712B-0C59-106A-83A1-8265B893D3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09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  AI-generated content may be incorrect.">
            <a:extLst>
              <a:ext uri="{FF2B5EF4-FFF2-40B4-BE49-F238E27FC236}">
                <a16:creationId xmlns:a16="http://schemas.microsoft.com/office/drawing/2014/main" id="{8843C6CA-0141-41E0-2D7A-33CE5178F1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731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  AI-generated content may be incorrect.">
            <a:extLst>
              <a:ext uri="{FF2B5EF4-FFF2-40B4-BE49-F238E27FC236}">
                <a16:creationId xmlns:a16="http://schemas.microsoft.com/office/drawing/2014/main" id="{D0AF4FBB-DA1B-2B74-3DEC-05FCBE7317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23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1-line)">
    <p:bg>
      <p:bgPr>
        <a:solidFill>
          <a:srgbClr val="D8E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Rectangle 209">
            <a:extLst>
              <a:ext uri="{FF2B5EF4-FFF2-40B4-BE49-F238E27FC236}">
                <a16:creationId xmlns:a16="http://schemas.microsoft.com/office/drawing/2014/main" id="{0B2992AB-F67A-6688-7228-633DCB0B2D4C}"/>
              </a:ext>
            </a:extLst>
          </p:cNvPr>
          <p:cNvSpPr/>
          <p:nvPr userDrawn="1"/>
        </p:nvSpPr>
        <p:spPr>
          <a:xfrm>
            <a:off x="168505" y="154113"/>
            <a:ext cx="11867920" cy="6703888"/>
          </a:xfrm>
          <a:prstGeom prst="rect">
            <a:avLst/>
          </a:prstGeom>
          <a:solidFill>
            <a:schemeClr val="bg1"/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63" name="Freeform: Shape 26">
            <a:extLst>
              <a:ext uri="{FF2B5EF4-FFF2-40B4-BE49-F238E27FC236}">
                <a16:creationId xmlns:a16="http://schemas.microsoft.com/office/drawing/2014/main" id="{3CEAC0C8-0EBF-2CDB-D59E-8E4C9ED17A5E}"/>
              </a:ext>
            </a:extLst>
          </p:cNvPr>
          <p:cNvSpPr/>
          <p:nvPr userDrawn="1"/>
        </p:nvSpPr>
        <p:spPr>
          <a:xfrm>
            <a:off x="11282638" y="329238"/>
            <a:ext cx="610916" cy="435514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1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90" name="Footer Placeholder 2">
            <a:extLst>
              <a:ext uri="{FF2B5EF4-FFF2-40B4-BE49-F238E27FC236}">
                <a16:creationId xmlns:a16="http://schemas.microsoft.com/office/drawing/2014/main" id="{88886D50-60AA-7F2E-0F5B-48D77E8CFDBB}"/>
              </a:ext>
            </a:extLst>
          </p:cNvPr>
          <p:cNvSpPr txBox="1">
            <a:spLocks/>
          </p:cNvSpPr>
          <p:nvPr userDrawn="1"/>
        </p:nvSpPr>
        <p:spPr>
          <a:xfrm>
            <a:off x="313089" y="6717361"/>
            <a:ext cx="3295351" cy="1260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01" y="6180486"/>
            <a:ext cx="10675971" cy="32400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5901" y="546995"/>
            <a:ext cx="10413817" cy="369332"/>
          </a:xfrm>
        </p:spPr>
        <p:txBody>
          <a:bodyPr wrap="square" tIns="0" rIns="0" bIns="0">
            <a:spAutoFit/>
          </a:bodyPr>
          <a:lstStyle>
            <a:lvl1pPr>
              <a:defRPr sz="2400"/>
            </a:lvl1pPr>
          </a:lstStyle>
          <a:p>
            <a:r>
              <a:rPr lang="en-GB" noProof="0"/>
              <a:t>Click to add title (1-line)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5901" y="1089025"/>
            <a:ext cx="11590831" cy="4716463"/>
          </a:xfrm>
        </p:spPr>
        <p:txBody>
          <a:bodyPr tIns="0" rIns="0" bIns="0"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130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  <p15:guide id="2" pos="3840">
          <p15:clr>
            <a:srgbClr val="FBAE40"/>
          </p15:clr>
        </p15:guide>
        <p15:guide id="3" pos="98">
          <p15:clr>
            <a:srgbClr val="FBAE40"/>
          </p15:clr>
        </p15:guide>
        <p15:guide id="4" pos="7582">
          <p15:clr>
            <a:srgbClr val="FBAE40"/>
          </p15:clr>
        </p15:guide>
        <p15:guide id="5" pos="7491">
          <p15:clr>
            <a:srgbClr val="FBAE40"/>
          </p15:clr>
        </p15:guide>
        <p15:guide id="6" pos="189">
          <p15:clr>
            <a:srgbClr val="FBAE40"/>
          </p15:clr>
        </p15:guide>
        <p15:guide id="7" orient="horz" pos="255">
          <p15:clr>
            <a:srgbClr val="FBAE40"/>
          </p15:clr>
        </p15:guide>
        <p15:guide id="8" orient="horz" pos="527">
          <p15:clr>
            <a:srgbClr val="FBAE40"/>
          </p15:clr>
        </p15:guide>
        <p15:guide id="9" orient="horz" pos="3657">
          <p15:clr>
            <a:srgbClr val="FBAE40"/>
          </p15:clr>
        </p15:guide>
        <p15:guide id="10" orient="horz" pos="4110">
          <p15:clr>
            <a:srgbClr val="FBAE40"/>
          </p15:clr>
        </p15:guide>
        <p15:guide id="11" orient="horz" pos="2160">
          <p15:clr>
            <a:srgbClr val="A4A3A4"/>
          </p15:clr>
        </p15:guide>
        <p15:guide id="12" pos="3885">
          <p15:clr>
            <a:srgbClr val="A4A3A4"/>
          </p15:clr>
        </p15:guide>
        <p15:guide id="13" pos="3795">
          <p15:clr>
            <a:srgbClr val="A4A3A4"/>
          </p15:clr>
        </p15:guide>
        <p15:guide id="14" pos="2003">
          <p15:clr>
            <a:srgbClr val="A4A3A4"/>
          </p15:clr>
        </p15:guide>
        <p15:guide id="15" pos="5677">
          <p15:clr>
            <a:srgbClr val="A4A3A4"/>
          </p15:clr>
        </p15:guide>
        <p15:guide id="16" pos="2048">
          <p15:clr>
            <a:srgbClr val="A4A3A4"/>
          </p15:clr>
        </p15:guide>
        <p15:guide id="17" pos="1958">
          <p15:clr>
            <a:srgbClr val="A4A3A4"/>
          </p15:clr>
        </p15:guide>
        <p15:guide id="18" pos="5722">
          <p15:clr>
            <a:srgbClr val="A4A3A4"/>
          </p15:clr>
        </p15:guide>
        <p15:guide id="19" pos="5632">
          <p15:clr>
            <a:srgbClr val="A4A3A4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1657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86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81300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4980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0B9B4-7D3D-0A6E-86B7-FD943792C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3231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4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1356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24" y="324000"/>
            <a:ext cx="1113126" cy="125851"/>
          </a:xfrm>
          <a:prstGeom prst="rect">
            <a:avLst/>
          </a:prstGeom>
        </p:spPr>
        <p:txBody>
          <a:bodyPr/>
          <a:lstStyle/>
          <a:p>
            <a:fld id="{E2FB5401-D132-4332-9E73-04C7E65BCC32}" type="datetime3">
              <a:rPr lang="en-US" smtClean="0"/>
              <a:t>21 July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324000"/>
            <a:ext cx="324000" cy="125851"/>
          </a:xfrm>
          <a:prstGeom prst="rect">
            <a:avLst/>
          </a:prstGeom>
        </p:spPr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90390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0B9B4-7D3D-0A6E-86B7-FD943792C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3064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0D7A4EB-1705-2817-B15C-3328875E1DFA}"/>
              </a:ext>
            </a:extLst>
          </p:cNvPr>
          <p:cNvSpPr/>
          <p:nvPr userDrawn="1"/>
        </p:nvSpPr>
        <p:spPr>
          <a:xfrm>
            <a:off x="0" y="1587500"/>
            <a:ext cx="12192000" cy="52705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292895-5AED-F3D5-1BE6-107E791EA7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2737" y="1881188"/>
            <a:ext cx="11579225" cy="4643437"/>
          </a:xfrm>
        </p:spPr>
        <p:txBody>
          <a:bodyPr numCol="2" spcCol="360000"/>
          <a:lstStyle>
            <a:lvl1pPr marL="300600" indent="-300600">
              <a:lnSpc>
                <a:spcPct val="114000"/>
              </a:lnSpc>
              <a:defRPr/>
            </a:lvl1pPr>
            <a:lvl2pPr indent="-300600">
              <a:lnSpc>
                <a:spcPct val="114000"/>
              </a:lnSpc>
              <a:defRPr/>
            </a:lvl2pPr>
            <a:lvl3pPr indent="-300600">
              <a:lnSpc>
                <a:spcPct val="114000"/>
              </a:lnSpc>
              <a:defRPr/>
            </a:lvl3pPr>
            <a:lvl4pPr indent="-300600">
              <a:lnSpc>
                <a:spcPct val="114000"/>
              </a:lnSpc>
              <a:defRPr/>
            </a:lvl4pPr>
            <a:lvl5pPr indent="-300600">
              <a:lnSpc>
                <a:spcPct val="114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32385FA-78B5-D2A3-1108-8F1DAD3896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2738" y="1080000"/>
            <a:ext cx="11591926" cy="38198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None/>
              <a:defRPr sz="1600">
                <a:latin typeface="Karla" panose="020B0004030503030003" pitchFamily="34" charset="77"/>
              </a:defRPr>
            </a:lvl1pPr>
            <a:lvl2pPr marL="457200" indent="0">
              <a:buNone/>
              <a:defRPr sz="1200">
                <a:latin typeface="Karla" panose="020B0004030503030003" pitchFamily="34" charset="77"/>
              </a:defRPr>
            </a:lvl2pPr>
            <a:lvl3pPr marL="914400" indent="0">
              <a:buNone/>
              <a:defRPr sz="1200">
                <a:latin typeface="Karla" panose="020B0004030503030003" pitchFamily="34" charset="77"/>
              </a:defRPr>
            </a:lvl3pPr>
            <a:lvl4pPr marL="1371600" indent="0">
              <a:buNone/>
              <a:defRPr sz="1200">
                <a:latin typeface="Karla" panose="020B0004030503030003" pitchFamily="34" charset="77"/>
              </a:defRPr>
            </a:lvl4pPr>
            <a:lvl5pPr marL="1828800" indent="0">
              <a:buNone/>
              <a:defRPr sz="1200">
                <a:latin typeface="Karla" panose="020B0004030503030003" pitchFamily="34" charset="77"/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5" name="Title 11">
            <a:extLst>
              <a:ext uri="{FF2B5EF4-FFF2-40B4-BE49-F238E27FC236}">
                <a16:creationId xmlns:a16="http://schemas.microsoft.com/office/drawing/2014/main" id="{D70BAED7-724A-0A83-573E-F834B9CC52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0037" y="540000"/>
            <a:ext cx="11591926" cy="541687"/>
          </a:xfrm>
        </p:spPr>
        <p:txBody>
          <a:bodyPr wrap="square" lIns="0" tIns="0" rIns="0" bIns="0" anchor="t">
            <a:spAutoFit/>
          </a:bodyPr>
          <a:lstStyle>
            <a:lvl1pPr>
              <a:lnSpc>
                <a:spcPct val="80000"/>
              </a:lnSpc>
              <a:defRPr sz="4400"/>
            </a:lvl1pPr>
          </a:lstStyle>
          <a:p>
            <a:r>
              <a:rPr lang="en-US"/>
              <a:t>Click to edit page title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B2C5D69-B205-C4D0-96AC-981E11847F16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266852" y="5918560"/>
            <a:ext cx="825136" cy="825136"/>
          </a:xfrm>
          <a:prstGeom prst="rect">
            <a:avLst/>
          </a:prstGeom>
        </p:spPr>
      </p:pic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ADD54A56-FE4B-9F25-4830-9431395FB02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2000" y="320400"/>
            <a:ext cx="5754000" cy="131837"/>
          </a:xfr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000" b="0" i="0" spc="500" baseline="0">
                <a:solidFill>
                  <a:schemeClr val="tx1"/>
                </a:solidFill>
                <a:latin typeface="Karla" panose="020B0004030503030003" pitchFamily="34" charset="77"/>
              </a:defRPr>
            </a:lvl1pPr>
            <a:lvl2pPr marL="457200" indent="0">
              <a:buNone/>
              <a:defRPr sz="1300" i="1">
                <a:solidFill>
                  <a:schemeClr val="bg1"/>
                </a:solidFill>
              </a:defRPr>
            </a:lvl2pPr>
            <a:lvl3pPr marL="914400" indent="0">
              <a:buNone/>
              <a:defRPr sz="1300" i="1">
                <a:solidFill>
                  <a:schemeClr val="bg1"/>
                </a:solidFill>
              </a:defRPr>
            </a:lvl3pPr>
            <a:lvl4pPr marL="1371600" indent="0">
              <a:buNone/>
              <a:defRPr sz="1300" i="1">
                <a:solidFill>
                  <a:schemeClr val="bg1"/>
                </a:solidFill>
              </a:defRPr>
            </a:lvl4pPr>
            <a:lvl5pPr marL="1828800" indent="0">
              <a:buNone/>
              <a:defRPr sz="13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</p:spTree>
    <p:extLst>
      <p:ext uri="{BB962C8B-B14F-4D97-AF65-F5344CB8AC3E}">
        <p14:creationId xmlns:p14="http://schemas.microsoft.com/office/powerpoint/2010/main" val="407586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23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  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44C5EAF-515F-573E-9262-A4EAE414CA6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5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pic>
        <p:nvPicPr>
          <p:cNvPr id="3" name="Picture 2" descr="A white text on a black background  AI-generated content may be incorrect.">
            <a:extLst>
              <a:ext uri="{FF2B5EF4-FFF2-40B4-BE49-F238E27FC236}">
                <a16:creationId xmlns:a16="http://schemas.microsoft.com/office/drawing/2014/main" id="{3E67FDBD-08AD-00F0-6A37-D754CBB12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CB46AC-82B4-02BC-9C80-57A3662A223D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33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tags" Target="../tags/tag18.xml"/><Relationship Id="rId21" Type="http://schemas.openxmlformats.org/officeDocument/2006/relationships/tags" Target="../tags/tag13.xml"/><Relationship Id="rId42" Type="http://schemas.openxmlformats.org/officeDocument/2006/relationships/tags" Target="../tags/tag34.xml"/><Relationship Id="rId47" Type="http://schemas.openxmlformats.org/officeDocument/2006/relationships/tags" Target="../tags/tag39.xml"/><Relationship Id="rId63" Type="http://schemas.openxmlformats.org/officeDocument/2006/relationships/tags" Target="../tags/tag55.xml"/><Relationship Id="rId68" Type="http://schemas.openxmlformats.org/officeDocument/2006/relationships/tags" Target="../tags/tag60.xml"/><Relationship Id="rId84" Type="http://schemas.openxmlformats.org/officeDocument/2006/relationships/tags" Target="../tags/tag76.xml"/><Relationship Id="rId89" Type="http://schemas.openxmlformats.org/officeDocument/2006/relationships/tags" Target="../tags/tag81.xml"/><Relationship Id="rId16" Type="http://schemas.openxmlformats.org/officeDocument/2006/relationships/tags" Target="../tags/tag8.xml"/><Relationship Id="rId11" Type="http://schemas.openxmlformats.org/officeDocument/2006/relationships/tags" Target="../tags/tag3.xml"/><Relationship Id="rId32" Type="http://schemas.openxmlformats.org/officeDocument/2006/relationships/tags" Target="../tags/tag24.xml"/><Relationship Id="rId37" Type="http://schemas.openxmlformats.org/officeDocument/2006/relationships/tags" Target="../tags/tag29.xml"/><Relationship Id="rId53" Type="http://schemas.openxmlformats.org/officeDocument/2006/relationships/tags" Target="../tags/tag45.xml"/><Relationship Id="rId58" Type="http://schemas.openxmlformats.org/officeDocument/2006/relationships/tags" Target="../tags/tag50.xml"/><Relationship Id="rId74" Type="http://schemas.openxmlformats.org/officeDocument/2006/relationships/tags" Target="../tags/tag66.xml"/><Relationship Id="rId79" Type="http://schemas.openxmlformats.org/officeDocument/2006/relationships/tags" Target="../tags/tag71.xml"/><Relationship Id="rId5" Type="http://schemas.openxmlformats.org/officeDocument/2006/relationships/slideLayout" Target="../slideLayouts/slideLayout5.xml"/><Relationship Id="rId90" Type="http://schemas.openxmlformats.org/officeDocument/2006/relationships/tags" Target="../tags/tag82.xml"/><Relationship Id="rId95" Type="http://schemas.openxmlformats.org/officeDocument/2006/relationships/tags" Target="../tags/tag87.xml"/><Relationship Id="rId22" Type="http://schemas.openxmlformats.org/officeDocument/2006/relationships/tags" Target="../tags/tag14.xml"/><Relationship Id="rId27" Type="http://schemas.openxmlformats.org/officeDocument/2006/relationships/tags" Target="../tags/tag19.xml"/><Relationship Id="rId43" Type="http://schemas.openxmlformats.org/officeDocument/2006/relationships/tags" Target="../tags/tag35.xml"/><Relationship Id="rId48" Type="http://schemas.openxmlformats.org/officeDocument/2006/relationships/tags" Target="../tags/tag40.xml"/><Relationship Id="rId64" Type="http://schemas.openxmlformats.org/officeDocument/2006/relationships/tags" Target="../tags/tag56.xml"/><Relationship Id="rId69" Type="http://schemas.openxmlformats.org/officeDocument/2006/relationships/tags" Target="../tags/tag61.xml"/><Relationship Id="rId8" Type="http://schemas.openxmlformats.org/officeDocument/2006/relationships/theme" Target="../theme/theme1.xml"/><Relationship Id="rId51" Type="http://schemas.openxmlformats.org/officeDocument/2006/relationships/tags" Target="../tags/tag43.xml"/><Relationship Id="rId72" Type="http://schemas.openxmlformats.org/officeDocument/2006/relationships/tags" Target="../tags/tag64.xml"/><Relationship Id="rId80" Type="http://schemas.openxmlformats.org/officeDocument/2006/relationships/tags" Target="../tags/tag72.xml"/><Relationship Id="rId85" Type="http://schemas.openxmlformats.org/officeDocument/2006/relationships/tags" Target="../tags/tag77.xml"/><Relationship Id="rId93" Type="http://schemas.openxmlformats.org/officeDocument/2006/relationships/tags" Target="../tags/tag85.xml"/><Relationship Id="rId3" Type="http://schemas.openxmlformats.org/officeDocument/2006/relationships/slideLayout" Target="../slideLayouts/slideLayout3.xml"/><Relationship Id="rId12" Type="http://schemas.openxmlformats.org/officeDocument/2006/relationships/tags" Target="../tags/tag4.xml"/><Relationship Id="rId17" Type="http://schemas.openxmlformats.org/officeDocument/2006/relationships/tags" Target="../tags/tag9.xml"/><Relationship Id="rId25" Type="http://schemas.openxmlformats.org/officeDocument/2006/relationships/tags" Target="../tags/tag17.xml"/><Relationship Id="rId33" Type="http://schemas.openxmlformats.org/officeDocument/2006/relationships/tags" Target="../tags/tag25.xml"/><Relationship Id="rId38" Type="http://schemas.openxmlformats.org/officeDocument/2006/relationships/tags" Target="../tags/tag30.xml"/><Relationship Id="rId46" Type="http://schemas.openxmlformats.org/officeDocument/2006/relationships/tags" Target="../tags/tag38.xml"/><Relationship Id="rId59" Type="http://schemas.openxmlformats.org/officeDocument/2006/relationships/tags" Target="../tags/tag51.xml"/><Relationship Id="rId67" Type="http://schemas.openxmlformats.org/officeDocument/2006/relationships/tags" Target="../tags/tag59.xml"/><Relationship Id="rId20" Type="http://schemas.openxmlformats.org/officeDocument/2006/relationships/tags" Target="../tags/tag12.xml"/><Relationship Id="rId41" Type="http://schemas.openxmlformats.org/officeDocument/2006/relationships/tags" Target="../tags/tag33.xml"/><Relationship Id="rId54" Type="http://schemas.openxmlformats.org/officeDocument/2006/relationships/tags" Target="../tags/tag46.xml"/><Relationship Id="rId62" Type="http://schemas.openxmlformats.org/officeDocument/2006/relationships/tags" Target="../tags/tag54.xml"/><Relationship Id="rId70" Type="http://schemas.openxmlformats.org/officeDocument/2006/relationships/tags" Target="../tags/tag62.xml"/><Relationship Id="rId75" Type="http://schemas.openxmlformats.org/officeDocument/2006/relationships/tags" Target="../tags/tag67.xml"/><Relationship Id="rId83" Type="http://schemas.openxmlformats.org/officeDocument/2006/relationships/tags" Target="../tags/tag75.xml"/><Relationship Id="rId88" Type="http://schemas.openxmlformats.org/officeDocument/2006/relationships/tags" Target="../tags/tag80.xml"/><Relationship Id="rId91" Type="http://schemas.openxmlformats.org/officeDocument/2006/relationships/tags" Target="../tags/tag83.xml"/><Relationship Id="rId96" Type="http://schemas.openxmlformats.org/officeDocument/2006/relationships/tags" Target="../tags/tag8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tags" Target="../tags/tag7.xml"/><Relationship Id="rId23" Type="http://schemas.openxmlformats.org/officeDocument/2006/relationships/tags" Target="../tags/tag15.xml"/><Relationship Id="rId28" Type="http://schemas.openxmlformats.org/officeDocument/2006/relationships/tags" Target="../tags/tag20.xml"/><Relationship Id="rId36" Type="http://schemas.openxmlformats.org/officeDocument/2006/relationships/tags" Target="../tags/tag28.xml"/><Relationship Id="rId49" Type="http://schemas.openxmlformats.org/officeDocument/2006/relationships/tags" Target="../tags/tag41.xml"/><Relationship Id="rId57" Type="http://schemas.openxmlformats.org/officeDocument/2006/relationships/tags" Target="../tags/tag49.xml"/><Relationship Id="rId10" Type="http://schemas.openxmlformats.org/officeDocument/2006/relationships/tags" Target="../tags/tag2.xml"/><Relationship Id="rId31" Type="http://schemas.openxmlformats.org/officeDocument/2006/relationships/tags" Target="../tags/tag23.xml"/><Relationship Id="rId44" Type="http://schemas.openxmlformats.org/officeDocument/2006/relationships/tags" Target="../tags/tag36.xml"/><Relationship Id="rId52" Type="http://schemas.openxmlformats.org/officeDocument/2006/relationships/tags" Target="../tags/tag44.xml"/><Relationship Id="rId60" Type="http://schemas.openxmlformats.org/officeDocument/2006/relationships/tags" Target="../tags/tag52.xml"/><Relationship Id="rId65" Type="http://schemas.openxmlformats.org/officeDocument/2006/relationships/tags" Target="../tags/tag57.xml"/><Relationship Id="rId73" Type="http://schemas.openxmlformats.org/officeDocument/2006/relationships/tags" Target="../tags/tag65.xml"/><Relationship Id="rId78" Type="http://schemas.openxmlformats.org/officeDocument/2006/relationships/tags" Target="../tags/tag70.xml"/><Relationship Id="rId81" Type="http://schemas.openxmlformats.org/officeDocument/2006/relationships/tags" Target="../tags/tag73.xml"/><Relationship Id="rId86" Type="http://schemas.openxmlformats.org/officeDocument/2006/relationships/tags" Target="../tags/tag78.xml"/><Relationship Id="rId94" Type="http://schemas.openxmlformats.org/officeDocument/2006/relationships/tags" Target="../tags/tag86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1.xml"/><Relationship Id="rId13" Type="http://schemas.openxmlformats.org/officeDocument/2006/relationships/tags" Target="../tags/tag5.xml"/><Relationship Id="rId18" Type="http://schemas.openxmlformats.org/officeDocument/2006/relationships/tags" Target="../tags/tag10.xml"/><Relationship Id="rId39" Type="http://schemas.openxmlformats.org/officeDocument/2006/relationships/tags" Target="../tags/tag31.xml"/><Relationship Id="rId34" Type="http://schemas.openxmlformats.org/officeDocument/2006/relationships/tags" Target="../tags/tag26.xml"/><Relationship Id="rId50" Type="http://schemas.openxmlformats.org/officeDocument/2006/relationships/tags" Target="../tags/tag42.xml"/><Relationship Id="rId55" Type="http://schemas.openxmlformats.org/officeDocument/2006/relationships/tags" Target="../tags/tag47.xml"/><Relationship Id="rId76" Type="http://schemas.openxmlformats.org/officeDocument/2006/relationships/tags" Target="../tags/tag68.xml"/><Relationship Id="rId7" Type="http://schemas.openxmlformats.org/officeDocument/2006/relationships/slideLayout" Target="../slideLayouts/slideLayout7.xml"/><Relationship Id="rId71" Type="http://schemas.openxmlformats.org/officeDocument/2006/relationships/tags" Target="../tags/tag63.xml"/><Relationship Id="rId92" Type="http://schemas.openxmlformats.org/officeDocument/2006/relationships/tags" Target="../tags/tag84.xml"/><Relationship Id="rId2" Type="http://schemas.openxmlformats.org/officeDocument/2006/relationships/slideLayout" Target="../slideLayouts/slideLayout2.xml"/><Relationship Id="rId29" Type="http://schemas.openxmlformats.org/officeDocument/2006/relationships/tags" Target="../tags/tag21.xml"/><Relationship Id="rId24" Type="http://schemas.openxmlformats.org/officeDocument/2006/relationships/tags" Target="../tags/tag16.xml"/><Relationship Id="rId40" Type="http://schemas.openxmlformats.org/officeDocument/2006/relationships/tags" Target="../tags/tag32.xml"/><Relationship Id="rId45" Type="http://schemas.openxmlformats.org/officeDocument/2006/relationships/tags" Target="../tags/tag37.xml"/><Relationship Id="rId66" Type="http://schemas.openxmlformats.org/officeDocument/2006/relationships/tags" Target="../tags/tag58.xml"/><Relationship Id="rId87" Type="http://schemas.openxmlformats.org/officeDocument/2006/relationships/tags" Target="../tags/tag79.xml"/><Relationship Id="rId61" Type="http://schemas.openxmlformats.org/officeDocument/2006/relationships/tags" Target="../tags/tag53.xml"/><Relationship Id="rId82" Type="http://schemas.openxmlformats.org/officeDocument/2006/relationships/tags" Target="../tags/tag74.xml"/><Relationship Id="rId19" Type="http://schemas.openxmlformats.org/officeDocument/2006/relationships/tags" Target="../tags/tag11.xml"/><Relationship Id="rId14" Type="http://schemas.openxmlformats.org/officeDocument/2006/relationships/tags" Target="../tags/tag6.xml"/><Relationship Id="rId30" Type="http://schemas.openxmlformats.org/officeDocument/2006/relationships/tags" Target="../tags/tag22.xml"/><Relationship Id="rId35" Type="http://schemas.openxmlformats.org/officeDocument/2006/relationships/tags" Target="../tags/tag27.xml"/><Relationship Id="rId56" Type="http://schemas.openxmlformats.org/officeDocument/2006/relationships/tags" Target="../tags/tag48.xml"/><Relationship Id="rId77" Type="http://schemas.openxmlformats.org/officeDocument/2006/relationships/tags" Target="../tags/tag69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tags" Target="../tags/tag106.xml"/><Relationship Id="rId21" Type="http://schemas.openxmlformats.org/officeDocument/2006/relationships/tags" Target="../tags/tag101.xml"/><Relationship Id="rId42" Type="http://schemas.openxmlformats.org/officeDocument/2006/relationships/tags" Target="../tags/tag122.xml"/><Relationship Id="rId47" Type="http://schemas.openxmlformats.org/officeDocument/2006/relationships/tags" Target="../tags/tag127.xml"/><Relationship Id="rId63" Type="http://schemas.openxmlformats.org/officeDocument/2006/relationships/tags" Target="../tags/tag143.xml"/><Relationship Id="rId68" Type="http://schemas.openxmlformats.org/officeDocument/2006/relationships/tags" Target="../tags/tag148.xml"/><Relationship Id="rId84" Type="http://schemas.openxmlformats.org/officeDocument/2006/relationships/tags" Target="../tags/tag164.xml"/><Relationship Id="rId89" Type="http://schemas.openxmlformats.org/officeDocument/2006/relationships/tags" Target="../tags/tag169.xml"/><Relationship Id="rId16" Type="http://schemas.openxmlformats.org/officeDocument/2006/relationships/tags" Target="../tags/tag96.xml"/><Relationship Id="rId11" Type="http://schemas.openxmlformats.org/officeDocument/2006/relationships/tags" Target="../tags/tag91.xml"/><Relationship Id="rId32" Type="http://schemas.openxmlformats.org/officeDocument/2006/relationships/tags" Target="../tags/tag112.xml"/><Relationship Id="rId37" Type="http://schemas.openxmlformats.org/officeDocument/2006/relationships/tags" Target="../tags/tag117.xml"/><Relationship Id="rId53" Type="http://schemas.openxmlformats.org/officeDocument/2006/relationships/tags" Target="../tags/tag133.xml"/><Relationship Id="rId58" Type="http://schemas.openxmlformats.org/officeDocument/2006/relationships/tags" Target="../tags/tag138.xml"/><Relationship Id="rId74" Type="http://schemas.openxmlformats.org/officeDocument/2006/relationships/tags" Target="../tags/tag154.xml"/><Relationship Id="rId79" Type="http://schemas.openxmlformats.org/officeDocument/2006/relationships/tags" Target="../tags/tag159.xml"/><Relationship Id="rId5" Type="http://schemas.openxmlformats.org/officeDocument/2006/relationships/slideLayout" Target="../slideLayouts/slideLayout12.xml"/><Relationship Id="rId90" Type="http://schemas.openxmlformats.org/officeDocument/2006/relationships/tags" Target="../tags/tag170.xml"/><Relationship Id="rId95" Type="http://schemas.openxmlformats.org/officeDocument/2006/relationships/tags" Target="../tags/tag175.xml"/><Relationship Id="rId22" Type="http://schemas.openxmlformats.org/officeDocument/2006/relationships/tags" Target="../tags/tag102.xml"/><Relationship Id="rId27" Type="http://schemas.openxmlformats.org/officeDocument/2006/relationships/tags" Target="../tags/tag107.xml"/><Relationship Id="rId43" Type="http://schemas.openxmlformats.org/officeDocument/2006/relationships/tags" Target="../tags/tag123.xml"/><Relationship Id="rId48" Type="http://schemas.openxmlformats.org/officeDocument/2006/relationships/tags" Target="../tags/tag128.xml"/><Relationship Id="rId64" Type="http://schemas.openxmlformats.org/officeDocument/2006/relationships/tags" Target="../tags/tag144.xml"/><Relationship Id="rId69" Type="http://schemas.openxmlformats.org/officeDocument/2006/relationships/tags" Target="../tags/tag149.xml"/><Relationship Id="rId80" Type="http://schemas.openxmlformats.org/officeDocument/2006/relationships/tags" Target="../tags/tag160.xml"/><Relationship Id="rId85" Type="http://schemas.openxmlformats.org/officeDocument/2006/relationships/tags" Target="../tags/tag165.xml"/><Relationship Id="rId3" Type="http://schemas.openxmlformats.org/officeDocument/2006/relationships/slideLayout" Target="../slideLayouts/slideLayout10.xml"/><Relationship Id="rId12" Type="http://schemas.openxmlformats.org/officeDocument/2006/relationships/tags" Target="../tags/tag92.xml"/><Relationship Id="rId17" Type="http://schemas.openxmlformats.org/officeDocument/2006/relationships/tags" Target="../tags/tag97.xml"/><Relationship Id="rId25" Type="http://schemas.openxmlformats.org/officeDocument/2006/relationships/tags" Target="../tags/tag105.xml"/><Relationship Id="rId33" Type="http://schemas.openxmlformats.org/officeDocument/2006/relationships/tags" Target="../tags/tag113.xml"/><Relationship Id="rId38" Type="http://schemas.openxmlformats.org/officeDocument/2006/relationships/tags" Target="../tags/tag118.xml"/><Relationship Id="rId46" Type="http://schemas.openxmlformats.org/officeDocument/2006/relationships/tags" Target="../tags/tag126.xml"/><Relationship Id="rId59" Type="http://schemas.openxmlformats.org/officeDocument/2006/relationships/tags" Target="../tags/tag139.xml"/><Relationship Id="rId67" Type="http://schemas.openxmlformats.org/officeDocument/2006/relationships/tags" Target="../tags/tag147.xml"/><Relationship Id="rId20" Type="http://schemas.openxmlformats.org/officeDocument/2006/relationships/tags" Target="../tags/tag100.xml"/><Relationship Id="rId41" Type="http://schemas.openxmlformats.org/officeDocument/2006/relationships/tags" Target="../tags/tag121.xml"/><Relationship Id="rId54" Type="http://schemas.openxmlformats.org/officeDocument/2006/relationships/tags" Target="../tags/tag134.xml"/><Relationship Id="rId62" Type="http://schemas.openxmlformats.org/officeDocument/2006/relationships/tags" Target="../tags/tag142.xml"/><Relationship Id="rId70" Type="http://schemas.openxmlformats.org/officeDocument/2006/relationships/tags" Target="../tags/tag150.xml"/><Relationship Id="rId75" Type="http://schemas.openxmlformats.org/officeDocument/2006/relationships/tags" Target="../tags/tag155.xml"/><Relationship Id="rId83" Type="http://schemas.openxmlformats.org/officeDocument/2006/relationships/tags" Target="../tags/tag163.xml"/><Relationship Id="rId88" Type="http://schemas.openxmlformats.org/officeDocument/2006/relationships/tags" Target="../tags/tag168.xml"/><Relationship Id="rId91" Type="http://schemas.openxmlformats.org/officeDocument/2006/relationships/tags" Target="../tags/tag171.xml"/><Relationship Id="rId96" Type="http://schemas.openxmlformats.org/officeDocument/2006/relationships/tags" Target="../tags/tag176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5" Type="http://schemas.openxmlformats.org/officeDocument/2006/relationships/tags" Target="../tags/tag95.xml"/><Relationship Id="rId23" Type="http://schemas.openxmlformats.org/officeDocument/2006/relationships/tags" Target="../tags/tag103.xml"/><Relationship Id="rId28" Type="http://schemas.openxmlformats.org/officeDocument/2006/relationships/tags" Target="../tags/tag108.xml"/><Relationship Id="rId36" Type="http://schemas.openxmlformats.org/officeDocument/2006/relationships/tags" Target="../tags/tag116.xml"/><Relationship Id="rId49" Type="http://schemas.openxmlformats.org/officeDocument/2006/relationships/tags" Target="../tags/tag129.xml"/><Relationship Id="rId57" Type="http://schemas.openxmlformats.org/officeDocument/2006/relationships/tags" Target="../tags/tag137.xml"/><Relationship Id="rId10" Type="http://schemas.openxmlformats.org/officeDocument/2006/relationships/tags" Target="../tags/tag90.xml"/><Relationship Id="rId31" Type="http://schemas.openxmlformats.org/officeDocument/2006/relationships/tags" Target="../tags/tag111.xml"/><Relationship Id="rId44" Type="http://schemas.openxmlformats.org/officeDocument/2006/relationships/tags" Target="../tags/tag124.xml"/><Relationship Id="rId52" Type="http://schemas.openxmlformats.org/officeDocument/2006/relationships/tags" Target="../tags/tag132.xml"/><Relationship Id="rId60" Type="http://schemas.openxmlformats.org/officeDocument/2006/relationships/tags" Target="../tags/tag140.xml"/><Relationship Id="rId65" Type="http://schemas.openxmlformats.org/officeDocument/2006/relationships/tags" Target="../tags/tag145.xml"/><Relationship Id="rId73" Type="http://schemas.openxmlformats.org/officeDocument/2006/relationships/tags" Target="../tags/tag153.xml"/><Relationship Id="rId78" Type="http://schemas.openxmlformats.org/officeDocument/2006/relationships/tags" Target="../tags/tag158.xml"/><Relationship Id="rId81" Type="http://schemas.openxmlformats.org/officeDocument/2006/relationships/tags" Target="../tags/tag161.xml"/><Relationship Id="rId86" Type="http://schemas.openxmlformats.org/officeDocument/2006/relationships/tags" Target="../tags/tag166.xml"/><Relationship Id="rId94" Type="http://schemas.openxmlformats.org/officeDocument/2006/relationships/tags" Target="../tags/tag174.xml"/><Relationship Id="rId4" Type="http://schemas.openxmlformats.org/officeDocument/2006/relationships/slideLayout" Target="../slideLayouts/slideLayout11.xml"/><Relationship Id="rId9" Type="http://schemas.openxmlformats.org/officeDocument/2006/relationships/tags" Target="../tags/tag89.xml"/><Relationship Id="rId13" Type="http://schemas.openxmlformats.org/officeDocument/2006/relationships/tags" Target="../tags/tag93.xml"/><Relationship Id="rId18" Type="http://schemas.openxmlformats.org/officeDocument/2006/relationships/tags" Target="../tags/tag98.xml"/><Relationship Id="rId39" Type="http://schemas.openxmlformats.org/officeDocument/2006/relationships/tags" Target="../tags/tag119.xml"/><Relationship Id="rId34" Type="http://schemas.openxmlformats.org/officeDocument/2006/relationships/tags" Target="../tags/tag114.xml"/><Relationship Id="rId50" Type="http://schemas.openxmlformats.org/officeDocument/2006/relationships/tags" Target="../tags/tag130.xml"/><Relationship Id="rId55" Type="http://schemas.openxmlformats.org/officeDocument/2006/relationships/tags" Target="../tags/tag135.xml"/><Relationship Id="rId76" Type="http://schemas.openxmlformats.org/officeDocument/2006/relationships/tags" Target="../tags/tag156.xml"/><Relationship Id="rId97" Type="http://schemas.openxmlformats.org/officeDocument/2006/relationships/image" Target="../media/image2.png"/><Relationship Id="rId7" Type="http://schemas.openxmlformats.org/officeDocument/2006/relationships/slideLayout" Target="../slideLayouts/slideLayout14.xml"/><Relationship Id="rId71" Type="http://schemas.openxmlformats.org/officeDocument/2006/relationships/tags" Target="../tags/tag151.xml"/><Relationship Id="rId92" Type="http://schemas.openxmlformats.org/officeDocument/2006/relationships/tags" Target="../tags/tag172.xml"/><Relationship Id="rId2" Type="http://schemas.openxmlformats.org/officeDocument/2006/relationships/slideLayout" Target="../slideLayouts/slideLayout9.xml"/><Relationship Id="rId29" Type="http://schemas.openxmlformats.org/officeDocument/2006/relationships/tags" Target="../tags/tag109.xml"/><Relationship Id="rId24" Type="http://schemas.openxmlformats.org/officeDocument/2006/relationships/tags" Target="../tags/tag104.xml"/><Relationship Id="rId40" Type="http://schemas.openxmlformats.org/officeDocument/2006/relationships/tags" Target="../tags/tag120.xml"/><Relationship Id="rId45" Type="http://schemas.openxmlformats.org/officeDocument/2006/relationships/tags" Target="../tags/tag125.xml"/><Relationship Id="rId66" Type="http://schemas.openxmlformats.org/officeDocument/2006/relationships/tags" Target="../tags/tag146.xml"/><Relationship Id="rId87" Type="http://schemas.openxmlformats.org/officeDocument/2006/relationships/tags" Target="../tags/tag167.xml"/><Relationship Id="rId61" Type="http://schemas.openxmlformats.org/officeDocument/2006/relationships/tags" Target="../tags/tag141.xml"/><Relationship Id="rId82" Type="http://schemas.openxmlformats.org/officeDocument/2006/relationships/tags" Target="../tags/tag162.xml"/><Relationship Id="rId19" Type="http://schemas.openxmlformats.org/officeDocument/2006/relationships/tags" Target="../tags/tag99.xml"/><Relationship Id="rId14" Type="http://schemas.openxmlformats.org/officeDocument/2006/relationships/tags" Target="../tags/tag94.xml"/><Relationship Id="rId30" Type="http://schemas.openxmlformats.org/officeDocument/2006/relationships/tags" Target="../tags/tag110.xml"/><Relationship Id="rId35" Type="http://schemas.openxmlformats.org/officeDocument/2006/relationships/tags" Target="../tags/tag115.xml"/><Relationship Id="rId56" Type="http://schemas.openxmlformats.org/officeDocument/2006/relationships/tags" Target="../tags/tag136.xml"/><Relationship Id="rId77" Type="http://schemas.openxmlformats.org/officeDocument/2006/relationships/tags" Target="../tags/tag157.xml"/><Relationship Id="rId8" Type="http://schemas.openxmlformats.org/officeDocument/2006/relationships/theme" Target="../theme/theme2.xml"/><Relationship Id="rId51" Type="http://schemas.openxmlformats.org/officeDocument/2006/relationships/tags" Target="../tags/tag131.xml"/><Relationship Id="rId72" Type="http://schemas.openxmlformats.org/officeDocument/2006/relationships/tags" Target="../tags/tag152.xml"/><Relationship Id="rId93" Type="http://schemas.openxmlformats.org/officeDocument/2006/relationships/tags" Target="../tags/tag173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tags" Target="../tags/tag191.xml"/><Relationship Id="rId21" Type="http://schemas.openxmlformats.org/officeDocument/2006/relationships/tags" Target="../tags/tag186.xml"/><Relationship Id="rId42" Type="http://schemas.openxmlformats.org/officeDocument/2006/relationships/tags" Target="../tags/tag207.xml"/><Relationship Id="rId47" Type="http://schemas.openxmlformats.org/officeDocument/2006/relationships/tags" Target="../tags/tag212.xml"/><Relationship Id="rId63" Type="http://schemas.openxmlformats.org/officeDocument/2006/relationships/tags" Target="../tags/tag228.xml"/><Relationship Id="rId68" Type="http://schemas.openxmlformats.org/officeDocument/2006/relationships/tags" Target="../tags/tag233.xml"/><Relationship Id="rId84" Type="http://schemas.openxmlformats.org/officeDocument/2006/relationships/tags" Target="../tags/tag249.xml"/><Relationship Id="rId89" Type="http://schemas.openxmlformats.org/officeDocument/2006/relationships/tags" Target="../tags/tag254.xml"/><Relationship Id="rId16" Type="http://schemas.openxmlformats.org/officeDocument/2006/relationships/tags" Target="../tags/tag181.xml"/><Relationship Id="rId11" Type="http://schemas.openxmlformats.org/officeDocument/2006/relationships/theme" Target="../theme/theme3.xml"/><Relationship Id="rId32" Type="http://schemas.openxmlformats.org/officeDocument/2006/relationships/tags" Target="../tags/tag197.xml"/><Relationship Id="rId37" Type="http://schemas.openxmlformats.org/officeDocument/2006/relationships/tags" Target="../tags/tag202.xml"/><Relationship Id="rId53" Type="http://schemas.openxmlformats.org/officeDocument/2006/relationships/tags" Target="../tags/tag218.xml"/><Relationship Id="rId58" Type="http://schemas.openxmlformats.org/officeDocument/2006/relationships/tags" Target="../tags/tag223.xml"/><Relationship Id="rId74" Type="http://schemas.openxmlformats.org/officeDocument/2006/relationships/tags" Target="../tags/tag239.xml"/><Relationship Id="rId79" Type="http://schemas.openxmlformats.org/officeDocument/2006/relationships/tags" Target="../tags/tag244.xml"/><Relationship Id="rId5" Type="http://schemas.openxmlformats.org/officeDocument/2006/relationships/slideLayout" Target="../slideLayouts/slideLayout19.xml"/><Relationship Id="rId90" Type="http://schemas.openxmlformats.org/officeDocument/2006/relationships/tags" Target="../tags/tag255.xml"/><Relationship Id="rId95" Type="http://schemas.openxmlformats.org/officeDocument/2006/relationships/tags" Target="../tags/tag260.xml"/><Relationship Id="rId22" Type="http://schemas.openxmlformats.org/officeDocument/2006/relationships/tags" Target="../tags/tag187.xml"/><Relationship Id="rId27" Type="http://schemas.openxmlformats.org/officeDocument/2006/relationships/tags" Target="../tags/tag192.xml"/><Relationship Id="rId43" Type="http://schemas.openxmlformats.org/officeDocument/2006/relationships/tags" Target="../tags/tag208.xml"/><Relationship Id="rId48" Type="http://schemas.openxmlformats.org/officeDocument/2006/relationships/tags" Target="../tags/tag213.xml"/><Relationship Id="rId64" Type="http://schemas.openxmlformats.org/officeDocument/2006/relationships/tags" Target="../tags/tag229.xml"/><Relationship Id="rId69" Type="http://schemas.openxmlformats.org/officeDocument/2006/relationships/tags" Target="../tags/tag234.xml"/><Relationship Id="rId80" Type="http://schemas.openxmlformats.org/officeDocument/2006/relationships/tags" Target="../tags/tag245.xml"/><Relationship Id="rId85" Type="http://schemas.openxmlformats.org/officeDocument/2006/relationships/tags" Target="../tags/tag250.xml"/><Relationship Id="rId3" Type="http://schemas.openxmlformats.org/officeDocument/2006/relationships/slideLayout" Target="../slideLayouts/slideLayout17.xml"/><Relationship Id="rId12" Type="http://schemas.openxmlformats.org/officeDocument/2006/relationships/tags" Target="../tags/tag177.xml"/><Relationship Id="rId17" Type="http://schemas.openxmlformats.org/officeDocument/2006/relationships/tags" Target="../tags/tag182.xml"/><Relationship Id="rId25" Type="http://schemas.openxmlformats.org/officeDocument/2006/relationships/tags" Target="../tags/tag190.xml"/><Relationship Id="rId33" Type="http://schemas.openxmlformats.org/officeDocument/2006/relationships/tags" Target="../tags/tag198.xml"/><Relationship Id="rId38" Type="http://schemas.openxmlformats.org/officeDocument/2006/relationships/tags" Target="../tags/tag203.xml"/><Relationship Id="rId46" Type="http://schemas.openxmlformats.org/officeDocument/2006/relationships/tags" Target="../tags/tag211.xml"/><Relationship Id="rId59" Type="http://schemas.openxmlformats.org/officeDocument/2006/relationships/tags" Target="../tags/tag224.xml"/><Relationship Id="rId67" Type="http://schemas.openxmlformats.org/officeDocument/2006/relationships/tags" Target="../tags/tag232.xml"/><Relationship Id="rId20" Type="http://schemas.openxmlformats.org/officeDocument/2006/relationships/tags" Target="../tags/tag185.xml"/><Relationship Id="rId41" Type="http://schemas.openxmlformats.org/officeDocument/2006/relationships/tags" Target="../tags/tag206.xml"/><Relationship Id="rId54" Type="http://schemas.openxmlformats.org/officeDocument/2006/relationships/tags" Target="../tags/tag219.xml"/><Relationship Id="rId62" Type="http://schemas.openxmlformats.org/officeDocument/2006/relationships/tags" Target="../tags/tag227.xml"/><Relationship Id="rId70" Type="http://schemas.openxmlformats.org/officeDocument/2006/relationships/tags" Target="../tags/tag235.xml"/><Relationship Id="rId75" Type="http://schemas.openxmlformats.org/officeDocument/2006/relationships/tags" Target="../tags/tag240.xml"/><Relationship Id="rId83" Type="http://schemas.openxmlformats.org/officeDocument/2006/relationships/tags" Target="../tags/tag248.xml"/><Relationship Id="rId88" Type="http://schemas.openxmlformats.org/officeDocument/2006/relationships/tags" Target="../tags/tag253.xml"/><Relationship Id="rId91" Type="http://schemas.openxmlformats.org/officeDocument/2006/relationships/tags" Target="../tags/tag256.xml"/><Relationship Id="rId96" Type="http://schemas.openxmlformats.org/officeDocument/2006/relationships/tags" Target="../tags/tag261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5" Type="http://schemas.openxmlformats.org/officeDocument/2006/relationships/tags" Target="../tags/tag180.xml"/><Relationship Id="rId23" Type="http://schemas.openxmlformats.org/officeDocument/2006/relationships/tags" Target="../tags/tag188.xml"/><Relationship Id="rId28" Type="http://schemas.openxmlformats.org/officeDocument/2006/relationships/tags" Target="../tags/tag193.xml"/><Relationship Id="rId36" Type="http://schemas.openxmlformats.org/officeDocument/2006/relationships/tags" Target="../tags/tag201.xml"/><Relationship Id="rId49" Type="http://schemas.openxmlformats.org/officeDocument/2006/relationships/tags" Target="../tags/tag214.xml"/><Relationship Id="rId57" Type="http://schemas.openxmlformats.org/officeDocument/2006/relationships/tags" Target="../tags/tag222.xml"/><Relationship Id="rId10" Type="http://schemas.openxmlformats.org/officeDocument/2006/relationships/slideLayout" Target="../slideLayouts/slideLayout24.xml"/><Relationship Id="rId31" Type="http://schemas.openxmlformats.org/officeDocument/2006/relationships/tags" Target="../tags/tag196.xml"/><Relationship Id="rId44" Type="http://schemas.openxmlformats.org/officeDocument/2006/relationships/tags" Target="../tags/tag209.xml"/><Relationship Id="rId52" Type="http://schemas.openxmlformats.org/officeDocument/2006/relationships/tags" Target="../tags/tag217.xml"/><Relationship Id="rId60" Type="http://schemas.openxmlformats.org/officeDocument/2006/relationships/tags" Target="../tags/tag225.xml"/><Relationship Id="rId65" Type="http://schemas.openxmlformats.org/officeDocument/2006/relationships/tags" Target="../tags/tag230.xml"/><Relationship Id="rId73" Type="http://schemas.openxmlformats.org/officeDocument/2006/relationships/tags" Target="../tags/tag238.xml"/><Relationship Id="rId78" Type="http://schemas.openxmlformats.org/officeDocument/2006/relationships/tags" Target="../tags/tag243.xml"/><Relationship Id="rId81" Type="http://schemas.openxmlformats.org/officeDocument/2006/relationships/tags" Target="../tags/tag246.xml"/><Relationship Id="rId86" Type="http://schemas.openxmlformats.org/officeDocument/2006/relationships/tags" Target="../tags/tag251.xml"/><Relationship Id="rId94" Type="http://schemas.openxmlformats.org/officeDocument/2006/relationships/tags" Target="../tags/tag259.xml"/><Relationship Id="rId99" Type="http://schemas.openxmlformats.org/officeDocument/2006/relationships/tags" Target="../tags/tag26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3" Type="http://schemas.openxmlformats.org/officeDocument/2006/relationships/tags" Target="../tags/tag178.xml"/><Relationship Id="rId18" Type="http://schemas.openxmlformats.org/officeDocument/2006/relationships/tags" Target="../tags/tag183.xml"/><Relationship Id="rId39" Type="http://schemas.openxmlformats.org/officeDocument/2006/relationships/tags" Target="../tags/tag204.xml"/><Relationship Id="rId34" Type="http://schemas.openxmlformats.org/officeDocument/2006/relationships/tags" Target="../tags/tag199.xml"/><Relationship Id="rId50" Type="http://schemas.openxmlformats.org/officeDocument/2006/relationships/tags" Target="../tags/tag215.xml"/><Relationship Id="rId55" Type="http://schemas.openxmlformats.org/officeDocument/2006/relationships/tags" Target="../tags/tag220.xml"/><Relationship Id="rId76" Type="http://schemas.openxmlformats.org/officeDocument/2006/relationships/tags" Target="../tags/tag241.xml"/><Relationship Id="rId97" Type="http://schemas.openxmlformats.org/officeDocument/2006/relationships/tags" Target="../tags/tag262.xml"/><Relationship Id="rId7" Type="http://schemas.openxmlformats.org/officeDocument/2006/relationships/slideLayout" Target="../slideLayouts/slideLayout21.xml"/><Relationship Id="rId71" Type="http://schemas.openxmlformats.org/officeDocument/2006/relationships/tags" Target="../tags/tag236.xml"/><Relationship Id="rId92" Type="http://schemas.openxmlformats.org/officeDocument/2006/relationships/tags" Target="../tags/tag257.xml"/><Relationship Id="rId2" Type="http://schemas.openxmlformats.org/officeDocument/2006/relationships/slideLayout" Target="../slideLayouts/slideLayout16.xml"/><Relationship Id="rId29" Type="http://schemas.openxmlformats.org/officeDocument/2006/relationships/tags" Target="../tags/tag194.xml"/><Relationship Id="rId24" Type="http://schemas.openxmlformats.org/officeDocument/2006/relationships/tags" Target="../tags/tag189.xml"/><Relationship Id="rId40" Type="http://schemas.openxmlformats.org/officeDocument/2006/relationships/tags" Target="../tags/tag205.xml"/><Relationship Id="rId45" Type="http://schemas.openxmlformats.org/officeDocument/2006/relationships/tags" Target="../tags/tag210.xml"/><Relationship Id="rId66" Type="http://schemas.openxmlformats.org/officeDocument/2006/relationships/tags" Target="../tags/tag231.xml"/><Relationship Id="rId87" Type="http://schemas.openxmlformats.org/officeDocument/2006/relationships/tags" Target="../tags/tag252.xml"/><Relationship Id="rId61" Type="http://schemas.openxmlformats.org/officeDocument/2006/relationships/tags" Target="../tags/tag226.xml"/><Relationship Id="rId82" Type="http://schemas.openxmlformats.org/officeDocument/2006/relationships/tags" Target="../tags/tag247.xml"/><Relationship Id="rId19" Type="http://schemas.openxmlformats.org/officeDocument/2006/relationships/tags" Target="../tags/tag184.xml"/><Relationship Id="rId14" Type="http://schemas.openxmlformats.org/officeDocument/2006/relationships/tags" Target="../tags/tag179.xml"/><Relationship Id="rId30" Type="http://schemas.openxmlformats.org/officeDocument/2006/relationships/tags" Target="../tags/tag195.xml"/><Relationship Id="rId35" Type="http://schemas.openxmlformats.org/officeDocument/2006/relationships/tags" Target="../tags/tag200.xml"/><Relationship Id="rId56" Type="http://schemas.openxmlformats.org/officeDocument/2006/relationships/tags" Target="../tags/tag221.xml"/><Relationship Id="rId77" Type="http://schemas.openxmlformats.org/officeDocument/2006/relationships/tags" Target="../tags/tag242.xml"/><Relationship Id="rId100" Type="http://schemas.openxmlformats.org/officeDocument/2006/relationships/image" Target="../media/image2.png"/><Relationship Id="rId8" Type="http://schemas.openxmlformats.org/officeDocument/2006/relationships/slideLayout" Target="../slideLayouts/slideLayout22.xml"/><Relationship Id="rId51" Type="http://schemas.openxmlformats.org/officeDocument/2006/relationships/tags" Target="../tags/tag216.xml"/><Relationship Id="rId72" Type="http://schemas.openxmlformats.org/officeDocument/2006/relationships/tags" Target="../tags/tag237.xml"/><Relationship Id="rId93" Type="http://schemas.openxmlformats.org/officeDocument/2006/relationships/tags" Target="../tags/tag258.xml"/><Relationship Id="rId98" Type="http://schemas.openxmlformats.org/officeDocument/2006/relationships/tags" Target="../tags/tag2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944000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  <a:p>
            <a:pPr lvl="8"/>
            <a:r>
              <a:rPr lang="en-GB" noProof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0896000" cy="12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 &lt;GridTheme xmlns:xsi=&quot;http://www.w3.org/2001/XMLSchema-instance&quot; xmlns:xsd=&quot;http://www.w3.org/2001/XMLSchema&quot;&gt;   &lt;GuideLines /&gt;   &lt;SubGrids&gt;     &lt;SubGrid&gt;       &lt;Left&gt;25.51181&lt;/Left&gt;       &lt;Top&gt;25.51181&lt;/Top&gt;       &lt;Width&gt;25.51181&lt;/Width&gt;       &lt;Height&gt;25.51181&lt;/Height&gt;     &lt;/SubGrid&gt;     &lt;SubGrid&gt;       &lt;Left&gt;51.02362&lt;/Left&gt;       &lt;Top&gt;25.51181&lt;/Top&gt;       &lt;Width&gt;151.1811&lt;/Width&gt;       &lt;Height&gt;25.51181&lt;/Height&gt;     &lt;/SubGrid&gt;     &lt;SubGrid&gt;       &lt;Left&gt;202.204727&lt;/Left&gt;       &lt;Top&gt;25.51181&lt;/Top&gt;       &lt;Width&gt;25.51181&lt;/Width&gt;       &lt;Height&gt;25.51181&lt;/Height&gt;     &lt;/SubGrid&gt;     &lt;SubGrid&gt;       &lt;Left&gt;227.716537&lt;/Left&gt;       &lt;Top&gt;25.51181&lt;/Top&gt;       &lt;Width&gt;151.1811&lt;/Width&gt;       &lt;Height&gt;25.51181&lt;/Height&gt;     &lt;/SubGrid&gt;     &lt;SubGrid&gt;       &lt;Left&gt;378.897644&lt;/Left&gt;       &lt;Top&gt;25.51181&lt;/Top&gt;       &lt;Width&gt;25.51181&lt;/Width&gt;       &lt;Height&gt;25.51181&lt;/Height&gt;     &lt;/SubGrid&gt;     &lt;SubGrid&gt;       &lt;Left&gt;404.409454&lt;/Left&gt;       &lt;Top&gt;25.51181&lt;/Top&gt;       &lt;Width&gt;151.1811&lt;/Width&gt;       &lt;Height&gt;25.51181&lt;/Height&gt;     &lt;/SubGrid&gt;     &lt;SubGrid&gt;       &lt;Left&gt;555.5906&lt;/Left&gt;       &lt;Top&gt;25.51181&lt;/Top&gt;       &lt;Width&gt;25.51181&lt;/Width&gt;       &lt;Height&gt;25.51181&lt;/Height&gt;     &lt;/SubGrid&gt;     &lt;SubGrid&gt;       &lt;Left&gt;581.102356&lt;/Left&gt;       &lt;Top&gt;25.51181&lt;/Top&gt;       &lt;Width&gt;151.1811&lt;/Width&gt;       &lt;Height&gt;25.51181&lt;/Height&gt;     &lt;/SubGrid&gt;     &lt;SubGrid&gt;       &lt;Left&gt;732.283447&lt;/Left&gt;       &lt;Top&gt;25.51181&lt;/Top&gt;       &lt;Width&gt;25.51181&lt;/Width&gt;       &lt;Height&gt;25.51181&lt;/Height&gt;     &lt;/SubGrid&gt;     &lt;SubGrid&gt;       &lt;Left&gt;757.7953&lt;/Left&gt;       &lt;Top&gt;25.51181&lt;/Top&gt;       &lt;Width&gt;151.1811&lt;/Width&gt;       &lt;Height&gt;25.51181&lt;/Height&gt;     &lt;/SubGrid&gt;     &lt;SubGrid&gt;       &lt;Left&gt;908.9764&lt;/Left&gt;       &lt;Top&gt;25.51181&lt;/Top&gt;       &lt;Width&gt;25.51181&lt;/Width&gt;       &lt;Height&gt;25.51181&lt;/Height&gt;     &lt;/SubGrid&gt;     &lt;SubGrid&gt;       &lt;Left&gt;25.51181&lt;/Left&gt;       &lt;Top&gt;218.976379&lt;/Top&gt;       &lt;Width&gt;25.51181&lt;/Width&gt;       &lt;Height&gt;25.51181&lt;/Height&gt;     &lt;/SubGrid&gt;     &lt;SubGrid&gt;       &lt;Left&gt;25.51181&lt;/Left&gt;       &lt;Top&gt;244.48819&lt;/Top&gt;       &lt;Width&gt;25.51181&lt;/Width&gt;       &lt;Height&gt;25.51181&lt;/Height&gt;     &lt;/SubGrid&gt;     &lt;SubGrid&gt;       &lt;Left&gt;25.51181&lt;/Left&gt;       &lt;Top&gt;270&lt;/Top&gt;       &lt;Width&gt;25.51181&lt;/Width&gt;       &lt;Height&gt;25.51181&lt;/Height&gt;     &lt;/SubGrid&gt;     &lt;SubGrid&gt;       &lt;Left&gt;25.51181&lt;/Left&gt;       &lt;Top&gt;295.5118&lt;/Top&gt;       &lt;Width&gt;25.51181&lt;/Width&gt;       &lt;Height&gt;25.51181&lt;/Height&gt;     &lt;/SubGrid&gt;     &lt;SubGrid&gt;       &lt;Left&gt;51.02362&lt;/Left&gt;       &lt;Top&gt;295.5118&lt;/Top&gt;       &lt;Width&gt;151.1811&lt;/Width&gt;       &lt;Height&gt;25.51181&lt;/Height&gt;     &lt;/SubGrid&gt;     &lt;SubGrid&gt;       &lt;Left&gt;202.204727&lt;/Left&gt;       &lt;Top&gt;295.5118&lt;/Top&gt;       &lt;Width&gt;25.51181&lt;/Width&gt;       &lt;Height&gt;25.51181&lt;/Height&gt;     &lt;/SubGrid&gt;     &lt;SubGrid&gt;       &lt;Left&gt;51.02362&lt;/Left&gt;       &lt;Top&gt;270&lt;/Top&gt;       &lt;Width&gt;151.1811&lt;/Width&gt;       &lt;Height&gt;25.51181&lt;/Height&gt;     &lt;/SubGrid&gt;     &lt;SubGrid&gt;       &lt;Left&gt;202.204727&lt;/Left&gt;       &lt;Top&gt;270&lt;/Top&gt;       &lt;Width&gt;25.51181&lt;/Width&gt;       &lt;Height&gt;25.51181&lt;/Height&gt;     &lt;/SubGrid&gt;     &lt;SubGrid&gt;       &lt;Left&gt;51.02362&lt;/Left&gt;       &lt;Top&gt;244.48819&lt;/Top&gt;       &lt;Width&gt;151.1811&lt;/Width&gt;       &lt;Height&gt;25.51181&lt;/Height&gt;     &lt;/SubGrid&gt;     &lt;SubGrid&gt;       &lt;Left&gt;202.204727&lt;/Left&gt;       &lt;Top&gt;244.48819&lt;/Top&gt;       &lt;Width&gt;25.51181&lt;/Width&gt;       &lt;Height&gt;25.51181&lt;/Height&gt;     &lt;/SubGrid&gt;     &lt;SubGrid&gt;       &lt;Left&gt;51.02362&lt;/Left&gt;       &lt;Top&gt;218.976379&lt;/Top&gt;       &lt;Width&gt;151.1811&lt;/Width&gt;       &lt;Height&gt;25.51181&lt;/Height&gt;     &lt;/SubGrid&gt;     &lt;SubGrid&gt;       &lt;Left&gt;202.204727&lt;/Left&gt;       &lt;Top&gt;218.976379&lt;/Top&gt;       &lt;Width&gt;25.51181&lt;/Width&gt;       &lt;Height&gt;25.51181&lt;/Height&gt;     &lt;/SubGrid&gt;     &lt;SubGrid&gt;       &lt;Left&gt;25.51181&lt;/Left&gt;       &lt;Top&gt;488.976379&lt;/Top&gt;       &lt;Width&gt;25.51181&lt;/Width&gt;       &lt;Height&gt;25.51181&lt;/Height&gt;     &lt;/SubGrid&gt;     &lt;SubGrid&gt;       &lt;Left&gt;51.02362&lt;/Left&gt;       &lt;Top&gt;488.976379&lt;/Top&gt;       &lt;Width&gt;151.1811&lt;/Width&gt;       &lt;Height&gt;25.51181&lt;/Height&gt;     &lt;/SubGrid&gt;     &lt;SubGrid&gt;       &lt;Left&gt;202.204727&lt;/Left&gt;       &lt;Top&gt;488.976379&lt;/Top&gt;       &lt;Width&gt;25.51181&lt;/Width&gt;       &lt;Height&gt;25.51181&lt;/Height&gt;     &lt;/SubGrid&gt;     &lt;SubGrid&gt;       &lt;Left&gt;227.716537&lt;/Left&gt;       &lt;Top&gt;488.976379&lt;/Top&gt;       &lt;Width&gt;151.1811&lt;/Width&gt;       &lt;Height&gt;25.51181&lt;/Height&gt;     &lt;/SubGrid&gt;     &lt;SubGrid&gt;       &lt;Left&gt;378.897644&lt;/Left&gt;       &lt;Top&gt;488.976379&lt;/Top&gt;       &lt;Width&gt;25.51181&lt;/Width&gt;       &lt;Height&gt;25.51181&lt;/Height&gt;     &lt;/SubGrid&gt;     &lt;SubGrid&gt;       &lt;Left&gt;404.409454&lt;/Left&gt;       &lt;Top&gt;488.976379&lt;/Top&gt;       &lt;Width&gt;151.1811&lt;/Width&gt;       &lt;Height&gt;25.51181&lt;/Height&gt;     &lt;/SubGrid&gt;     &lt;SubGrid&gt;       &lt;Left&gt;555.5906&lt;/Left&gt;       &lt;Top&gt;488.976379&lt;/Top&gt;       &lt;Width&gt;25.51181&lt;/Width&gt;       &lt;Height&gt;25.51181&lt;/Height&gt;     &lt;/SubGrid&gt;     &lt;SubGrid&gt;       &lt;Left&gt;581.102356&lt;/Left&gt;       &lt;Top&gt;488.976379&lt;/Top&gt;       &lt;Width&gt;151.1811&lt;/Width&gt;       &lt;Height&gt;25.51181&lt;/Height&gt;     &lt;/SubGrid&gt;     &lt;SubGrid&gt;       &lt;Left&gt;732.283447&lt;/Left&gt;       &lt;Top&gt;488.976379&lt;/Top&gt;       &lt;Width&gt;25.51181&lt;/Width&gt;       &lt;Height&gt;25.51181&lt;/Height&gt;     &lt;/SubGrid&gt;     &lt;SubGrid&gt;       &lt;Left&gt;757.7953&lt;/Left&gt;       &lt;Top&gt;488.976379&lt;/Top&gt;       &lt;Width&gt;151.1811&lt;/Width&gt;       &lt;Height&gt;25.51181&lt;/Height&gt;     &lt;/SubGrid&gt;     &lt;SubGrid&gt;       &lt;Left&gt;908.9764&lt;/Left&gt;       &lt;Top&gt;488.976379&lt;/Top&gt;       &lt;Width&gt;25.51181&lt;/Width&gt;       &lt;Height&gt;25.51181&lt;/Height&gt;     &lt;/SubGrid&gt;     &lt;SubGrid&gt;       &lt;Left&gt;227.716537&lt;/Left&gt;       &lt;Top&gt;295.5118&lt;/Top&gt;       &lt;Width&gt;151.1811&lt;/Width&gt;       &lt;Height&gt;25.51181&lt;/Height&gt;     &lt;/SubGrid&gt;     &lt;SubGrid&gt;       &lt;Left&gt;378.897644&lt;/Left&gt;       &lt;Top&gt;295.5118&lt;/Top&gt;       &lt;Width&gt;25.51181&lt;/Width&gt;       &lt;Height&gt;25.51181&lt;/Height&gt;     &lt;/SubGrid&gt;     &lt;SubGrid&gt;       &lt;Left&gt;227.716537&lt;/Left&gt;       &lt;Top&gt;270&lt;/Top&gt;       &lt;Width&gt;151.1811&lt;/Width&gt;       &lt;Height&gt;25.51181&lt;/Height&gt;     &lt;/SubGrid&gt;     &lt;SubGrid&gt;       &lt;Left&gt;378.897644&lt;/Left&gt;       &lt;Top&gt;270&lt;/Top&gt;       &lt;Width&gt;25.51181&lt;/Width&gt;       &lt;Height&gt;25.51181&lt;/Height&gt;     &lt;/SubGrid&gt;     &lt;SubGrid&gt;       &lt;Left&gt;227.716537&lt;/Left&gt;       &lt;Top&gt;244.48819&lt;/Top&gt;       &lt;Width&gt;151.1811&lt;/Width&gt;       &lt;Height&gt;25.51181&lt;/Height&gt;     &lt;/SubGrid&gt;     &lt;SubGrid&gt;       &lt;Left&gt;378.897644&lt;/Left&gt;       &lt;Top&gt;244.48819&lt;/Top&gt;       &lt;Width&gt;25.51181&lt;/Width&gt;       &lt;Height&gt;25.51181&lt;/Height&gt;     &lt;/SubGrid&gt;     &lt;SubGrid&gt;       &lt;Left&gt;227.716537&lt;/Left&gt;       &lt;Top&gt;218.976379&lt;/Top&gt;       &lt;Width&gt;151.1811&lt;/Width&gt;       &lt;Height&gt;25.51181&lt;/Height&gt;     &lt;/SubGrid&gt;     &lt;SubGrid&gt;       &lt;Left&gt;378.897644&lt;/Left&gt;       &lt;Top&gt;218.976379&lt;/Top&gt;       &lt;Width&gt;25.51181&lt;/Width&gt;       &lt;Height&gt;25.51181&lt;/Height&gt;     &lt;/SubGrid&gt;     &lt;SubGrid&gt;       &lt;Left&gt;404.409454&lt;/Left&gt;       &lt;Top&gt;295.5118&lt;/Top&gt;       &lt;Width&gt;151.1811&lt;/Width&gt;       &lt;Height&gt;25.51181&lt;/Height&gt;     &lt;/SubGrid&gt;     &lt;SubGrid&gt;       &lt;Left&gt;555.5906&lt;/Left&gt;       &lt;Top&gt;295.5118&lt;/Top&gt;       &lt;Width&gt;25.51181&lt;/Width&gt;       &lt;Height&gt;25.51181&lt;/Height&gt;     &lt;/SubGrid&gt;     &lt;SubGrid&gt;       &lt;Left&gt;404.409454&lt;/Left&gt;       &lt;Top&gt;270&lt;/Top&gt;       &lt;Width&gt;151.1811&lt;/Width&gt;       &lt;Height&gt;25.51181&lt;/Height&gt;     &lt;/SubGrid&gt;     &lt;SubGrid&gt;       &lt;Left&gt;555.5906&lt;/Left&gt;       &lt;Top&gt;270&lt;/Top&gt;       &lt;Width&gt;25.51181&lt;/Width&gt;       &lt;Height&gt;25.51181&lt;/Height&gt;     &lt;/SubGrid&gt;     &lt;SubGrid&gt;       &lt;Left&gt;404.409454&lt;/Left&gt;       &lt;Top&gt;244.48819&lt;/Top&gt;       &lt;Width&gt;151.1811&lt;/Width&gt;       &lt;Height&gt;25.51181&lt;/Height&gt;     &lt;/SubGrid&gt;     &lt;SubGrid&gt;       &lt;Left&gt;555.5906&lt;/Left&gt;       &lt;Top&gt;244.48819&lt;/Top&gt;       &lt;Width&gt;25.51181&lt;/Width&gt;       &lt;Height&gt;25.51181&lt;/Height&gt;     &lt;/SubGrid&gt;     &lt;SubGrid&gt;       &lt;Left&gt;404.409454&lt;/Left&gt;       &lt;Top&gt;218.976379&lt;/Top&gt;       &lt;Width&gt;151.1811&lt;/Width&gt;       &lt;Height&gt;25.51181&lt;/Height&gt;     &lt;/SubGrid&gt;     &lt;SubGrid&gt;       &lt;Left&gt;555.5906&lt;/Left&gt;       &lt;Top&gt;218.976379&lt;/Top&gt;       &lt;Width&gt;25.51181&lt;/Width&gt;       &lt;Height&gt;25.51181&lt;/Height&gt;     &lt;/SubGrid&gt;     &lt;SubGrid&gt;       &lt;Left&gt;581.102356&lt;/Left&gt;       &lt;Top&gt;295.5118&lt;/Top&gt;       &lt;Width&gt;151.1811&lt;/Width&gt;       &lt;Height&gt;25.51181&lt;/Height&gt;     &lt;/SubGrid&gt;     &lt;SubGrid&gt;       &lt;Left&gt;732.283447&lt;/Left&gt;       &lt;Top&gt;295.5118&lt;/Top&gt;       &lt;Width&gt;25.51181&lt;/Width&gt;       &lt;Height&gt;25.51181&lt;/Height&gt;     &lt;/SubGrid&gt;     &lt;SubGrid&gt;       &lt;Left&gt;581.102356&lt;/Left&gt;       &lt;Top&gt;270&lt;/Top&gt;       &lt;Width&gt;151.1811&lt;/Width&gt;       &lt;Height&gt;25.51181&lt;/Height&gt;     &lt;/SubGrid&gt;     &lt;SubGrid&gt;       &lt;Left&gt;732.283447&lt;/Left&gt;       &lt;Top&gt;270&lt;/Top&gt;       &lt;Width&gt;25.51181&lt;/Width&gt;       &lt;Height&gt;25.51181&lt;/Height&gt;     &lt;/SubGrid&gt;     &lt;SubGrid&gt;       &lt;Left&gt;581.102356&lt;/Left&gt;       &lt;Top&gt;244.48819&lt;/Top&gt;       &lt;Width&gt;151.1811&lt;/Width&gt;       &lt;Height&gt;25.51181&lt;/Height&gt;     &lt;/SubGrid&gt;     &lt;SubGrid&gt;       &lt;Left&gt;732.283447&lt;/Left&gt;       &lt;Top&gt;244.48819&lt;/Top&gt;       &lt;Width&gt;25.51181&lt;/Width&gt;       &lt;Height&gt;25.51181&lt;/Height&gt;     &lt;/SubGrid&gt;     &lt;SubGrid&gt;       &lt;Left&gt;581.102356&lt;/Left&gt;       &lt;Top&gt;218.976379&lt;/Top&gt;       &lt;Width&gt;151.1811&lt;/Width&gt;       &lt;Height&gt;25.51181&lt;/Height&gt;     &lt;/SubGrid&gt;     &lt;SubGrid&gt;       &lt;Left&gt;732.283447&lt;/Left&gt;       &lt;Top&gt;218.976379&lt;/Top&gt;       &lt;Width&gt;25.51181&lt;/Width&gt;       &lt;Height&gt;25.51181&lt;/Height&gt;     &lt;/SubGrid&gt;     &lt;SubGrid&gt;       &lt;Left&gt;757.7953&lt;/Left&gt;       &lt;Top&gt;295.5118&lt;/Top&gt;       &lt;Width&gt;151.1811&lt;/Width&gt;       &lt;Height&gt;25.51181&lt;/Height&gt;     &lt;/SubGrid&gt;     &lt;SubGrid&gt;       &lt;Left&gt;908.9764&lt;/Left&gt;       &lt;Top&gt;295.5118&lt;/Top&gt;       &lt;Width&gt;25.51181&lt;/Width&gt;       &lt;Height&gt;25.51181&lt;/Height&gt;     &lt;/SubGrid&gt;     &lt;SubGrid&gt;       &lt;Left&gt;757.7953&lt;/Left&gt;       &lt;Top&gt;270&lt;/Top&gt;       &lt;Width&gt;151.1811&lt;/Width&gt;       &lt;Height&gt;25.51181&lt;/Height&gt;     &lt;/SubGrid&gt;     &lt;SubGrid&gt;       &lt;Left&gt;908.9764&lt;/Left&gt;       &lt;Top&gt;270&lt;/Top&gt;       &lt;Width&gt;25.51181&lt;/Width&gt;       &lt;Height&gt;25.51181&lt;/Height&gt;     &lt;/SubGrid&gt;     &lt;SubGrid&gt;       &lt;Left&gt;757.7953&lt;/Left&gt;       &lt;Top&gt;244.48819&lt;/Top&gt;       &lt;Width&gt;151.1811&lt;/Width&gt;       &lt;Height&gt;25.51181&lt;/Height&gt;     &lt;/SubGrid&gt;     &lt;SubGrid&gt;       &lt;Left&gt;908.9764&lt;/Left&gt;       &lt;Top&gt;244.48819&lt;/Top&gt;       &lt;Width&gt;25.51181&lt;/Width&gt;       &lt;Height&gt;25.51181&lt;/Height&gt;     &lt;/SubGrid&gt;     &lt;SubGrid&gt;       &lt;Left&gt;757.7953&lt;/Left&gt;       &lt;Top&gt;218.976379&lt;/Top&gt;       &lt;Width&gt;151.1811&lt;/Width&gt;       &lt;Height&gt;25.51181&lt;/Height&gt;     &lt;/SubGrid&gt;     &lt;SubGrid&gt;       &lt;Left&gt;908.9764&lt;/Left&gt;       &lt;Top&gt;218.976379&lt;/Top&gt;       &lt;Width&gt;25.51181&lt;/Width&gt;       &lt;Height&gt;25.51181&lt;/Height&gt;     &lt;/SubGrid&gt;     &lt;SubGrid&gt;       &lt;Left&gt;25.51181&lt;/Left&gt;       &lt;Top&gt;51.02362&lt;/Top&gt;       &lt;Width&gt;25.51181&lt;/Width&gt;       &lt;Height&gt;167.952759&lt;/Height&gt;     &lt;/SubGrid&gt;     &lt;SubGrid&gt;       &lt;Left&gt;202.204727&lt;/Left&gt;       &lt;Top&gt;51.02362&lt;/Top&gt;       &lt;Width&gt;25.51181&lt;/Width&gt;       &lt;Height&gt;167.952759&lt;/Height&gt;     &lt;/SubGrid&gt;     &lt;SubGrid&gt;       &lt;Left&gt;378.897644&lt;/Left&gt;       &lt;Top&gt;51.02362&lt;/Top&gt;       &lt;Width&gt;25.51181&lt;/Width&gt;       &lt;Height&gt;167.952759&lt;/Height&gt;     &lt;/SubGrid&gt;     &lt;SubGrid&gt;       &lt;Left&gt;555.5906&lt;/Left&gt;       &lt;Top&gt;51.02362&lt;/Top&gt;       &lt;Width&gt;25.51181&lt;/Width&gt;       &lt;Height&gt;167.952759&lt;/Height&gt;     &lt;/SubGrid&gt;     &lt;SubGrid&gt;       &lt;Left&gt;732.283447&lt;/Left&gt;       &lt;Top&gt;51.02362&lt;/Top&gt;       &lt;Width&gt;25.51181&lt;/Width&gt;       &lt;Height&gt;167.952759&lt;/Height&gt;     &lt;/SubGrid&gt;     &lt;SubGrid&gt;       &lt;Left&gt;908.9764&lt;/Left&gt;       &lt;Top&gt;51.02362&lt;/Top&gt;       &lt;Width&gt;25.51181&lt;/Width&gt;       &lt;Height&gt;167.952759&lt;/Height&gt;     &lt;/SubGrid&gt;     &lt;SubGrid&gt;       &lt;Left&gt;25.51181&lt;/Left&gt;       &lt;Top&gt;321.023621&lt;/Top&gt;       &lt;Width&gt;25.51181&lt;/Width&gt;       &lt;Height&gt;167.952759&lt;/Height&gt;     &lt;/SubGrid&gt;     &lt;SubGrid&gt;       &lt;Left&gt;202.204727&lt;/Left&gt;       &lt;Top&gt;321.023621&lt;/Top&gt;       &lt;Width&gt;25.51181&lt;/Width&gt;       &lt;Height&gt;167.952759&lt;/Height&gt;     &lt;/SubGrid&gt;     &lt;SubGrid&gt;       &lt;Left&gt;378.897644&lt;/Left&gt;       &lt;Top&gt;321.023621&lt;/Top&gt;       &lt;Width&gt;25.51181&lt;/Width&gt;       &lt;Height&gt;167.952759&lt;/Height&gt;     &lt;/SubGrid&gt;     &lt;SubGrid&gt;       &lt;Left&gt;555.5906&lt;/Left&gt;       &lt;Top&gt;321.023621&lt;/Top&gt;       &lt;Width&gt;25.51181&lt;/Width&gt;       &lt;Height&gt;167.952759&lt;/Height&gt;     &lt;/SubGrid&gt;     &lt;SubGrid&gt;       &lt;Left&gt;732.283447&lt;/Left&gt;       &lt;Top&gt;321.023621&lt;/Top&gt;       &lt;Width&gt;25.51181&lt;/Width&gt;       &lt;Height&gt;167.952759&lt;/Height&gt;     &lt;/SubGrid&gt;     &lt;SubGrid&gt;       &lt;Left&gt;908.9764&lt;/Left&gt;       &lt;Top&gt;321.023621&lt;/Top&gt;       &lt;Width&gt;25.51181&lt;/Width&gt;       &lt;Height&gt;167.952759&lt;/Height&gt;     &lt;/SubGrid&gt;     &lt;SubGrid&gt;       &lt;Left&gt;51.02362&lt;/Left&gt;       &lt;Top&gt;51.02362&lt;/Top&gt;       &lt;Width&gt;151.1811&lt;/Width&gt;       &lt;Height&gt;167.952759&lt;/Height&gt;     &lt;/SubGrid&gt;     &lt;SubGrid&gt;       &lt;Left&gt;227.716537&lt;/Left&gt;       &lt;Top&gt;51.02362&lt;/Top&gt;       &lt;Width&gt;151.1811&lt;/Width&gt;       &lt;Height&gt;167.952759&lt;/Height&gt;     &lt;/SubGrid&gt;     &lt;SubGrid&gt;       &lt;Left&gt;404.409454&lt;/Left&gt;       &lt;Top&gt;51.02362&lt;/Top&gt;       &lt;Width&gt;151.1811&lt;/Width&gt;       &lt;Height&gt;167.952759&lt;/Height&gt;     &lt;/SubGrid&gt;     &lt;SubGrid&gt;       &lt;Left&gt;581.102356&lt;/Left&gt;       &lt;Top&gt;51.02362&lt;/Top&gt;       &lt;Width&gt;151.1811&lt;/Width&gt;       &lt;Height&gt;167.952759&lt;/Height&gt;     &lt;/SubGrid&gt;     &lt;SubGrid&gt;       &lt;Left&gt;757.7953&lt;/Left&gt;       &lt;Top&gt;51.02362&lt;/Top&gt;       &lt;Width&gt;151.1811&lt;/Width&gt;       &lt;Height&gt;167.952759&lt;/Height&gt;     &lt;/SubGrid&gt;     &lt;SubGrid&gt;       &lt;Left&gt;51.02362&lt;/Left&gt;       &lt;Top&gt;321.023621&lt;/Top&gt;       &lt;Width&gt;151.1811&lt;/Width&gt;       &lt;Height&gt;167.952759&lt;/Height&gt;     &lt;/SubGrid&gt;     &lt;SubGrid&gt;       &lt;Left&gt;227.716537&lt;/Left&gt;       &lt;Top&gt;321.023621&lt;/Top&gt;       &lt;Width&gt;151.1811&lt;/Width&gt;       &lt;Height&gt;167.952759&lt;/Height&gt;     &lt;/SubGrid&gt;     &lt;SubGrid&gt;       &lt;Left&gt;404.409454&lt;/Left&gt;       &lt;Top&gt;321.023621&lt;/Top&gt;       &lt;Width&gt;151.1811&lt;/Width&gt;       &lt;Height&gt;167.952759&lt;/Height&gt;     &lt;/SubGrid&gt;     &lt;SubGrid&gt;       &lt;Left&gt;581.102356&lt;/Left&gt;       &lt;Top&gt;321.023621&lt;/Top&gt;       &lt;Width&gt;151.1811&lt;/Width&gt;       &lt;Height&gt;167.952759&lt;/Height&gt;     &lt;/SubGrid&gt;     &lt;SubGrid&gt;       &lt;Left&gt;757.7953&lt;/Left&gt;       &lt;Top&gt;321.023621&lt;/Top&gt;       &lt;Width&gt;151.1811&lt;/Width&gt;       &lt;Height&gt;167.952759&lt;/Height&gt;     &lt;/SubGrid&gt;   &lt;/SubGrids&gt;   &lt;WorkArea&gt;     &lt;Top&gt;25.51181&lt;/Top&gt;     &lt;Left&gt;25.51181&lt;/Left&gt;     &lt;Width&gt;908.9764&lt;/Width&gt;     &lt;Height&gt;488.976379&lt;/Height&gt;   &lt;/WorkArea&gt;   &lt;AspectW&gt;-1&lt;/AspectW&gt;   &lt;AspectH&gt;-1&lt;/AspectH&gt;   &lt;Width&gt;960&lt;/Width&gt;   &lt;Height&gt;540&lt;/Height&gt;   &lt;HGap&gt;5&lt;/HGap&gt;   &lt;VGap&gt;5&lt;/VGap&gt;   &lt;OfficeVersion&gt;-1&lt;/OfficeVersion&gt; 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9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0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</p:spTree>
    <p:extLst>
      <p:ext uri="{BB962C8B-B14F-4D97-AF65-F5344CB8AC3E}">
        <p14:creationId xmlns:p14="http://schemas.microsoft.com/office/powerpoint/2010/main" val="1023005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01" r:id="rId2"/>
    <p:sldLayoutId id="2147483745" r:id="rId3"/>
    <p:sldLayoutId id="2147483746" r:id="rId4"/>
    <p:sldLayoutId id="2147483747" r:id="rId5"/>
    <p:sldLayoutId id="2147483749" r:id="rId6"/>
    <p:sldLayoutId id="2147483761" r:id="rId7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 &lt;GridTheme xmlns:xsi=&quot;http://www.w3.org/2001/XMLSchema-instance&quot; xmlns:xsd=&quot;http://www.w3.org/2001/XMLSchema&quot;&gt;   &lt;GuideLines /&gt;   &lt;SubGrids&gt;     &lt;SubGrid&gt;       &lt;Left&gt;25.51181&lt;/Left&gt;       &lt;Top&gt;25.51181&lt;/Top&gt;       &lt;Width&gt;25.51181&lt;/Width&gt;       &lt;Height&gt;25.51181&lt;/Height&gt;     &lt;/SubGrid&gt;     &lt;SubGrid&gt;       &lt;Left&gt;51.02362&lt;/Left&gt;       &lt;Top&gt;25.51181&lt;/Top&gt;       &lt;Width&gt;151.1811&lt;/Width&gt;       &lt;Height&gt;25.51181&lt;/Height&gt;     &lt;/SubGrid&gt;     &lt;SubGrid&gt;       &lt;Left&gt;202.204727&lt;/Left&gt;       &lt;Top&gt;25.51181&lt;/Top&gt;       &lt;Width&gt;25.51181&lt;/Width&gt;       &lt;Height&gt;25.51181&lt;/Height&gt;     &lt;/SubGrid&gt;     &lt;SubGrid&gt;       &lt;Left&gt;227.716537&lt;/Left&gt;       &lt;Top&gt;25.51181&lt;/Top&gt;       &lt;Width&gt;151.1811&lt;/Width&gt;       &lt;Height&gt;25.51181&lt;/Height&gt;     &lt;/SubGrid&gt;     &lt;SubGrid&gt;       &lt;Left&gt;378.897644&lt;/Left&gt;       &lt;Top&gt;25.51181&lt;/Top&gt;       &lt;Width&gt;25.51181&lt;/Width&gt;       &lt;Height&gt;25.51181&lt;/Height&gt;     &lt;/SubGrid&gt;     &lt;SubGrid&gt;       &lt;Left&gt;404.409454&lt;/Left&gt;       &lt;Top&gt;25.51181&lt;/Top&gt;       &lt;Width&gt;151.1811&lt;/Width&gt;       &lt;Height&gt;25.51181&lt;/Height&gt;     &lt;/SubGrid&gt;     &lt;SubGrid&gt;       &lt;Left&gt;555.5906&lt;/Left&gt;       &lt;Top&gt;25.51181&lt;/Top&gt;       &lt;Width&gt;25.51181&lt;/Width&gt;       &lt;Height&gt;25.51181&lt;/Height&gt;     &lt;/SubGrid&gt;     &lt;SubGrid&gt;       &lt;Left&gt;581.102356&lt;/Left&gt;       &lt;Top&gt;25.51181&lt;/Top&gt;       &lt;Width&gt;151.1811&lt;/Width&gt;       &lt;Height&gt;25.51181&lt;/Height&gt;     &lt;/SubGrid&gt;     &lt;SubGrid&gt;       &lt;Left&gt;732.283447&lt;/Left&gt;       &lt;Top&gt;25.51181&lt;/Top&gt;       &lt;Width&gt;25.51181&lt;/Width&gt;       &lt;Height&gt;25.51181&lt;/Height&gt;     &lt;/SubGrid&gt;     &lt;SubGrid&gt;       &lt;Left&gt;757.7953&lt;/Left&gt;       &lt;Top&gt;25.51181&lt;/Top&gt;       &lt;Width&gt;151.1811&lt;/Width&gt;       &lt;Height&gt;25.51181&lt;/Height&gt;     &lt;/SubGrid&gt;     &lt;SubGrid&gt;       &lt;Left&gt;908.9764&lt;/Left&gt;       &lt;Top&gt;25.51181&lt;/Top&gt;       &lt;Width&gt;25.51181&lt;/Width&gt;       &lt;Height&gt;25.51181&lt;/Height&gt;     &lt;/SubGrid&gt;     &lt;SubGrid&gt;       &lt;Left&gt;25.51181&lt;/Left&gt;       &lt;Top&gt;218.976379&lt;/Top&gt;       &lt;Width&gt;25.51181&lt;/Width&gt;       &lt;Height&gt;25.51181&lt;/Height&gt;     &lt;/SubGrid&gt;     &lt;SubGrid&gt;       &lt;Left&gt;25.51181&lt;/Left&gt;       &lt;Top&gt;244.48819&lt;/Top&gt;       &lt;Width&gt;25.51181&lt;/Width&gt;       &lt;Height&gt;25.51181&lt;/Height&gt;     &lt;/SubGrid&gt;     &lt;SubGrid&gt;       &lt;Left&gt;25.51181&lt;/Left&gt;       &lt;Top&gt;270&lt;/Top&gt;       &lt;Width&gt;25.51181&lt;/Width&gt;       &lt;Height&gt;25.51181&lt;/Height&gt;     &lt;/SubGrid&gt;     &lt;SubGrid&gt;       &lt;Left&gt;25.51181&lt;/Left&gt;       &lt;Top&gt;295.5118&lt;/Top&gt;       &lt;Width&gt;25.51181&lt;/Width&gt;       &lt;Height&gt;25.51181&lt;/Height&gt;     &lt;/SubGrid&gt;     &lt;SubGrid&gt;       &lt;Left&gt;51.02362&lt;/Left&gt;       &lt;Top&gt;295.5118&lt;/Top&gt;       &lt;Width&gt;151.1811&lt;/Width&gt;       &lt;Height&gt;25.51181&lt;/Height&gt;     &lt;/SubGrid&gt;     &lt;SubGrid&gt;       &lt;Left&gt;202.204727&lt;/Left&gt;       &lt;Top&gt;295.5118&lt;/Top&gt;       &lt;Width&gt;25.51181&lt;/Width&gt;       &lt;Height&gt;25.51181&lt;/Height&gt;     &lt;/SubGrid&gt;     &lt;SubGrid&gt;       &lt;Left&gt;51.02362&lt;/Left&gt;       &lt;Top&gt;270&lt;/Top&gt;       &lt;Width&gt;151.1811&lt;/Width&gt;       &lt;Height&gt;25.51181&lt;/Height&gt;     &lt;/SubGrid&gt;     &lt;SubGrid&gt;       &lt;Left&gt;202.204727&lt;/Left&gt;       &lt;Top&gt;270&lt;/Top&gt;       &lt;Width&gt;25.51181&lt;/Width&gt;       &lt;Height&gt;25.51181&lt;/Height&gt;     &lt;/SubGrid&gt;     &lt;SubGrid&gt;       &lt;Left&gt;51.02362&lt;/Left&gt;       &lt;Top&gt;244.48819&lt;/Top&gt;       &lt;Width&gt;151.1811&lt;/Width&gt;       &lt;Height&gt;25.51181&lt;/Height&gt;     &lt;/SubGrid&gt;     &lt;SubGrid&gt;       &lt;Left&gt;202.204727&lt;/Left&gt;       &lt;Top&gt;244.48819&lt;/Top&gt;       &lt;Width&gt;25.51181&lt;/Width&gt;       &lt;Height&gt;25.51181&lt;/Height&gt;     &lt;/SubGrid&gt;     &lt;SubGrid&gt;       &lt;Left&gt;51.02362&lt;/Left&gt;       &lt;Top&gt;218.976379&lt;/Top&gt;       &lt;Width&gt;151.1811&lt;/Width&gt;       &lt;Height&gt;25.51181&lt;/Height&gt;     &lt;/SubGrid&gt;     &lt;SubGrid&gt;       &lt;Left&gt;202.204727&lt;/Left&gt;       &lt;Top&gt;218.976379&lt;/Top&gt;       &lt;Width&gt;25.51181&lt;/Width&gt;       &lt;Height&gt;25.51181&lt;/Height&gt;     &lt;/SubGrid&gt;     &lt;SubGrid&gt;       &lt;Left&gt;25.51181&lt;/Left&gt;       &lt;Top&gt;488.976379&lt;/Top&gt;       &lt;Width&gt;25.51181&lt;/Width&gt;       &lt;Height&gt;25.51181&lt;/Height&gt;     &lt;/SubGrid&gt;     &lt;SubGrid&gt;       &lt;Left&gt;51.02362&lt;/Left&gt;       &lt;Top&gt;488.976379&lt;/Top&gt;       &lt;Width&gt;151.1811&lt;/Width&gt;       &lt;Height&gt;25.51181&lt;/Height&gt;     &lt;/SubGrid&gt;     &lt;SubGrid&gt;       &lt;Left&gt;202.204727&lt;/Left&gt;       &lt;Top&gt;488.976379&lt;/Top&gt;       &lt;Width&gt;25.51181&lt;/Width&gt;       &lt;Height&gt;25.51181&lt;/Height&gt;     &lt;/SubGrid&gt;     &lt;SubGrid&gt;       &lt;Left&gt;227.716537&lt;/Left&gt;       &lt;Top&gt;488.976379&lt;/Top&gt;       &lt;Width&gt;151.1811&lt;/Width&gt;       &lt;Height&gt;25.51181&lt;/Height&gt;     &lt;/SubGrid&gt;     &lt;SubGrid&gt;       &lt;Left&gt;378.897644&lt;/Left&gt;       &lt;Top&gt;488.976379&lt;/Top&gt;       &lt;Width&gt;25.51181&lt;/Width&gt;       &lt;Height&gt;25.51181&lt;/Height&gt;     &lt;/SubGrid&gt;     &lt;SubGrid&gt;       &lt;Left&gt;404.409454&lt;/Left&gt;       &lt;Top&gt;488.976379&lt;/Top&gt;       &lt;Width&gt;151.1811&lt;/Width&gt;       &lt;Height&gt;25.51181&lt;/Height&gt;     &lt;/SubGrid&gt;     &lt;SubGrid&gt;       &lt;Left&gt;555.5906&lt;/Left&gt;       &lt;Top&gt;488.976379&lt;/Top&gt;       &lt;Width&gt;25.51181&lt;/Width&gt;       &lt;Height&gt;25.51181&lt;/Height&gt;     &lt;/SubGrid&gt;     &lt;SubGrid&gt;       &lt;Left&gt;581.102356&lt;/Left&gt;       &lt;Top&gt;488.976379&lt;/Top&gt;       &lt;Width&gt;151.1811&lt;/Width&gt;       &lt;Height&gt;25.51181&lt;/Height&gt;     &lt;/SubGrid&gt;     &lt;SubGrid&gt;       &lt;Left&gt;732.283447&lt;/Left&gt;       &lt;Top&gt;488.976379&lt;/Top&gt;       &lt;Width&gt;25.51181&lt;/Width&gt;       &lt;Height&gt;25.51181&lt;/Height&gt;     &lt;/SubGrid&gt;     &lt;SubGrid&gt;       &lt;Left&gt;757.7953&lt;/Left&gt;       &lt;Top&gt;488.976379&lt;/Top&gt;       &lt;Width&gt;151.1811&lt;/Width&gt;       &lt;Height&gt;25.51181&lt;/Height&gt;     &lt;/SubGrid&gt;     &lt;SubGrid&gt;       &lt;Left&gt;908.9764&lt;/Left&gt;       &lt;Top&gt;488.976379&lt;/Top&gt;       &lt;Width&gt;25.51181&lt;/Width&gt;       &lt;Height&gt;25.51181&lt;/Height&gt;     &lt;/SubGrid&gt;     &lt;SubGrid&gt;       &lt;Left&gt;227.716537&lt;/Left&gt;       &lt;Top&gt;295.5118&lt;/Top&gt;       &lt;Width&gt;151.1811&lt;/Width&gt;       &lt;Height&gt;25.51181&lt;/Height&gt;     &lt;/SubGrid&gt;     &lt;SubGrid&gt;       &lt;Left&gt;378.897644&lt;/Left&gt;       &lt;Top&gt;295.5118&lt;/Top&gt;       &lt;Width&gt;25.51181&lt;/Width&gt;       &lt;Height&gt;25.51181&lt;/Height&gt;     &lt;/SubGrid&gt;     &lt;SubGrid&gt;       &lt;Left&gt;227.716537&lt;/Left&gt;       &lt;Top&gt;270&lt;/Top&gt;       &lt;Width&gt;151.1811&lt;/Width&gt;       &lt;Height&gt;25.51181&lt;/Height&gt;     &lt;/SubGrid&gt;     &lt;SubGrid&gt;       &lt;Left&gt;378.897644&lt;/Left&gt;       &lt;Top&gt;270&lt;/Top&gt;       &lt;Width&gt;25.51181&lt;/Width&gt;       &lt;Height&gt;25.51181&lt;/Height&gt;     &lt;/SubGrid&gt;     &lt;SubGrid&gt;       &lt;Left&gt;227.716537&lt;/Left&gt;       &lt;Top&gt;244.48819&lt;/Top&gt;       &lt;Width&gt;151.1811&lt;/Width&gt;       &lt;Height&gt;25.51181&lt;/Height&gt;     &lt;/SubGrid&gt;     &lt;SubGrid&gt;       &lt;Left&gt;378.897644&lt;/Left&gt;       &lt;Top&gt;244.48819&lt;/Top&gt;       &lt;Width&gt;25.51181&lt;/Width&gt;       &lt;Height&gt;25.51181&lt;/Height&gt;     &lt;/SubGrid&gt;     &lt;SubGrid&gt;       &lt;Left&gt;227.716537&lt;/Left&gt;       &lt;Top&gt;218.976379&lt;/Top&gt;       &lt;Width&gt;151.1811&lt;/Width&gt;       &lt;Height&gt;25.51181&lt;/Height&gt;     &lt;/SubGrid&gt;     &lt;SubGrid&gt;       &lt;Left&gt;378.897644&lt;/Left&gt;       &lt;Top&gt;218.976379&lt;/Top&gt;       &lt;Width&gt;25.51181&lt;/Width&gt;       &lt;Height&gt;25.51181&lt;/Height&gt;     &lt;/SubGrid&gt;     &lt;SubGrid&gt;       &lt;Left&gt;404.409454&lt;/Left&gt;       &lt;Top&gt;295.5118&lt;/Top&gt;       &lt;Width&gt;151.1811&lt;/Width&gt;       &lt;Height&gt;25.51181&lt;/Height&gt;     &lt;/SubGrid&gt;     &lt;SubGrid&gt;       &lt;Left&gt;555.5906&lt;/Left&gt;       &lt;Top&gt;295.5118&lt;/Top&gt;       &lt;Width&gt;25.51181&lt;/Width&gt;       &lt;Height&gt;25.51181&lt;/Height&gt;     &lt;/SubGrid&gt;     &lt;SubGrid&gt;       &lt;Left&gt;404.409454&lt;/Left&gt;       &lt;Top&gt;270&lt;/Top&gt;       &lt;Width&gt;151.1811&lt;/Width&gt;       &lt;Height&gt;25.51181&lt;/Height&gt;     &lt;/SubGrid&gt;     &lt;SubGrid&gt;       &lt;Left&gt;555.5906&lt;/Left&gt;       &lt;Top&gt;270&lt;/Top&gt;       &lt;Width&gt;25.51181&lt;/Width&gt;       &lt;Height&gt;25.51181&lt;/Height&gt;     &lt;/SubGrid&gt;     &lt;SubGrid&gt;       &lt;Left&gt;404.409454&lt;/Left&gt;       &lt;Top&gt;244.48819&lt;/Top&gt;       &lt;Width&gt;151.1811&lt;/Width&gt;       &lt;Height&gt;25.51181&lt;/Height&gt;     &lt;/SubGrid&gt;     &lt;SubGrid&gt;       &lt;Left&gt;555.5906&lt;/Left&gt;       &lt;Top&gt;244.48819&lt;/Top&gt;       &lt;Width&gt;25.51181&lt;/Width&gt;       &lt;Height&gt;25.51181&lt;/Height&gt;     &lt;/SubGrid&gt;     &lt;SubGrid&gt;       &lt;Left&gt;404.409454&lt;/Left&gt;       &lt;Top&gt;218.976379&lt;/Top&gt;       &lt;Width&gt;151.1811&lt;/Width&gt;       &lt;Height&gt;25.51181&lt;/Height&gt;     &lt;/SubGrid&gt;     &lt;SubGrid&gt;       &lt;Left&gt;555.5906&lt;/Left&gt;       &lt;Top&gt;218.976379&lt;/Top&gt;       &lt;Width&gt;25.51181&lt;/Width&gt;       &lt;Height&gt;25.51181&lt;/Height&gt;     &lt;/SubGrid&gt;     &lt;SubGrid&gt;       &lt;Left&gt;581.102356&lt;/Left&gt;       &lt;Top&gt;295.5118&lt;/Top&gt;       &lt;Width&gt;151.1811&lt;/Width&gt;       &lt;Height&gt;25.51181&lt;/Height&gt;     &lt;/SubGrid&gt;     &lt;SubGrid&gt;       &lt;Left&gt;732.283447&lt;/Left&gt;       &lt;Top&gt;295.5118&lt;/Top&gt;       &lt;Width&gt;25.51181&lt;/Width&gt;       &lt;Height&gt;25.51181&lt;/Height&gt;     &lt;/SubGrid&gt;     &lt;SubGrid&gt;       &lt;Left&gt;581.102356&lt;/Left&gt;       &lt;Top&gt;270&lt;/Top&gt;       &lt;Width&gt;151.1811&lt;/Width&gt;       &lt;Height&gt;25.51181&lt;/Height&gt;     &lt;/SubGrid&gt;     &lt;SubGrid&gt;       &lt;Left&gt;732.283447&lt;/Left&gt;       &lt;Top&gt;270&lt;/Top&gt;       &lt;Width&gt;25.51181&lt;/Width&gt;       &lt;Height&gt;25.51181&lt;/Height&gt;     &lt;/SubGrid&gt;     &lt;SubGrid&gt;       &lt;Left&gt;581.102356&lt;/Left&gt;       &lt;Top&gt;244.48819&lt;/Top&gt;       &lt;Width&gt;151.1811&lt;/Width&gt;       &lt;Height&gt;25.51181&lt;/Height&gt;     &lt;/SubGrid&gt;     &lt;SubGrid&gt;       &lt;Left&gt;732.283447&lt;/Left&gt;       &lt;Top&gt;244.48819&lt;/Top&gt;       &lt;Width&gt;25.51181&lt;/Width&gt;       &lt;Height&gt;25.51181&lt;/Height&gt;     &lt;/SubGrid&gt;     &lt;SubGrid&gt;       &lt;Left&gt;581.102356&lt;/Left&gt;       &lt;Top&gt;218.976379&lt;/Top&gt;       &lt;Width&gt;151.1811&lt;/Width&gt;       &lt;Height&gt;25.51181&lt;/Height&gt;     &lt;/SubGrid&gt;     &lt;SubGrid&gt;       &lt;Left&gt;732.283447&lt;/Left&gt;       &lt;Top&gt;218.976379&lt;/Top&gt;       &lt;Width&gt;25.51181&lt;/Width&gt;       &lt;Height&gt;25.51181&lt;/Height&gt;     &lt;/SubGrid&gt;     &lt;SubGrid&gt;       &lt;Left&gt;757.7953&lt;/Left&gt;       &lt;Top&gt;295.5118&lt;/Top&gt;       &lt;Width&gt;151.1811&lt;/Width&gt;       &lt;Height&gt;25.51181&lt;/Height&gt;     &lt;/SubGrid&gt;     &lt;SubGrid&gt;       &lt;Left&gt;908.9764&lt;/Left&gt;       &lt;Top&gt;295.5118&lt;/Top&gt;       &lt;Width&gt;25.51181&lt;/Width&gt;       &lt;Height&gt;25.51181&lt;/Height&gt;     &lt;/SubGrid&gt;     &lt;SubGrid&gt;       &lt;Left&gt;757.7953&lt;/Left&gt;       &lt;Top&gt;270&lt;/Top&gt;       &lt;Width&gt;151.1811&lt;/Width&gt;       &lt;Height&gt;25.51181&lt;/Height&gt;     &lt;/SubGrid&gt;     &lt;SubGrid&gt;       &lt;Left&gt;908.9764&lt;/Left&gt;       &lt;Top&gt;270&lt;/Top&gt;       &lt;Width&gt;25.51181&lt;/Width&gt;       &lt;Height&gt;25.51181&lt;/Height&gt;     &lt;/SubGrid&gt;     &lt;SubGrid&gt;       &lt;Left&gt;757.7953&lt;/Left&gt;       &lt;Top&gt;244.48819&lt;/Top&gt;       &lt;Width&gt;151.1811&lt;/Width&gt;       &lt;Height&gt;25.51181&lt;/Height&gt;     &lt;/SubGrid&gt;     &lt;SubGrid&gt;       &lt;Left&gt;908.9764&lt;/Left&gt;       &lt;Top&gt;244.48819&lt;/Top&gt;       &lt;Width&gt;25.51181&lt;/Width&gt;       &lt;Height&gt;25.51181&lt;/Height&gt;     &lt;/SubGrid&gt;     &lt;SubGrid&gt;       &lt;Left&gt;757.7953&lt;/Left&gt;       &lt;Top&gt;218.976379&lt;/Top&gt;       &lt;Width&gt;151.1811&lt;/Width&gt;       &lt;Height&gt;25.51181&lt;/Height&gt;     &lt;/SubGrid&gt;     &lt;SubGrid&gt;       &lt;Left&gt;908.9764&lt;/Left&gt;       &lt;Top&gt;218.976379&lt;/Top&gt;       &lt;Width&gt;25.51181&lt;/Width&gt;       &lt;Height&gt;25.51181&lt;/Height&gt;     &lt;/SubGrid&gt;     &lt;SubGrid&gt;       &lt;Left&gt;25.51181&lt;/Left&gt;       &lt;Top&gt;51.02362&lt;/Top&gt;       &lt;Width&gt;25.51181&lt;/Width&gt;       &lt;Height&gt;167.952759&lt;/Height&gt;     &lt;/SubGrid&gt;     &lt;SubGrid&gt;       &lt;Left&gt;202.204727&lt;/Left&gt;       &lt;Top&gt;51.02362&lt;/Top&gt;       &lt;Width&gt;25.51181&lt;/Width&gt;       &lt;Height&gt;167.952759&lt;/Height&gt;     &lt;/SubGrid&gt;     &lt;SubGrid&gt;       &lt;Left&gt;378.897644&lt;/Left&gt;       &lt;Top&gt;51.02362&lt;/Top&gt;       &lt;Width&gt;25.51181&lt;/Width&gt;       &lt;Height&gt;167.952759&lt;/Height&gt;     &lt;/SubGrid&gt;     &lt;SubGrid&gt;       &lt;Left&gt;555.5906&lt;/Left&gt;       &lt;Top&gt;51.02362&lt;/Top&gt;       &lt;Width&gt;25.51181&lt;/Width&gt;       &lt;Height&gt;167.952759&lt;/Height&gt;     &lt;/SubGrid&gt;     &lt;SubGrid&gt;       &lt;Left&gt;732.283447&lt;/Left&gt;       &lt;Top&gt;51.02362&lt;/Top&gt;       &lt;Width&gt;25.51181&lt;/Width&gt;       &lt;Height&gt;167.952759&lt;/Height&gt;     &lt;/SubGrid&gt;     &lt;SubGrid&gt;       &lt;Left&gt;908.9764&lt;/Left&gt;       &lt;Top&gt;51.02362&lt;/Top&gt;       &lt;Width&gt;25.51181&lt;/Width&gt;       &lt;Height&gt;167.952759&lt;/Height&gt;     &lt;/SubGrid&gt;     &lt;SubGrid&gt;       &lt;Left&gt;25.51181&lt;/Left&gt;       &lt;Top&gt;321.023621&lt;/Top&gt;       &lt;Width&gt;25.51181&lt;/Width&gt;       &lt;Height&gt;167.952759&lt;/Height&gt;     &lt;/SubGrid&gt;     &lt;SubGrid&gt;       &lt;Left&gt;202.204727&lt;/Left&gt;       &lt;Top&gt;321.023621&lt;/Top&gt;       &lt;Width&gt;25.51181&lt;/Width&gt;       &lt;Height&gt;167.952759&lt;/Height&gt;     &lt;/SubGrid&gt;     &lt;SubGrid&gt;       &lt;Left&gt;378.897644&lt;/Left&gt;       &lt;Top&gt;321.023621&lt;/Top&gt;       &lt;Width&gt;25.51181&lt;/Width&gt;       &lt;Height&gt;167.952759&lt;/Height&gt;     &lt;/SubGrid&gt;     &lt;SubGrid&gt;       &lt;Left&gt;555.5906&lt;/Left&gt;       &lt;Top&gt;321.023621&lt;/Top&gt;       &lt;Width&gt;25.51181&lt;/Width&gt;       &lt;Height&gt;167.952759&lt;/Height&gt;     &lt;/SubGrid&gt;     &lt;SubGrid&gt;       &lt;Left&gt;732.283447&lt;/Left&gt;       &lt;Top&gt;321.023621&lt;/Top&gt;       &lt;Width&gt;25.51181&lt;/Width&gt;       &lt;Height&gt;167.952759&lt;/Height&gt;     &lt;/SubGrid&gt;     &lt;SubGrid&gt;       &lt;Left&gt;908.9764&lt;/Left&gt;       &lt;Top&gt;321.023621&lt;/Top&gt;       &lt;Width&gt;25.51181&lt;/Width&gt;       &lt;Height&gt;167.952759&lt;/Height&gt;     &lt;/SubGrid&gt;     &lt;SubGrid&gt;       &lt;Left&gt;51.02362&lt;/Left&gt;       &lt;Top&gt;51.02362&lt;/Top&gt;       &lt;Width&gt;151.1811&lt;/Width&gt;       &lt;Height&gt;167.952759&lt;/Height&gt;     &lt;/SubGrid&gt;     &lt;SubGrid&gt;       &lt;Left&gt;227.716537&lt;/Left&gt;       &lt;Top&gt;51.02362&lt;/Top&gt;       &lt;Width&gt;151.1811&lt;/Width&gt;       &lt;Height&gt;167.952759&lt;/Height&gt;     &lt;/SubGrid&gt;     &lt;SubGrid&gt;       &lt;Left&gt;404.409454&lt;/Left&gt;       &lt;Top&gt;51.02362&lt;/Top&gt;       &lt;Width&gt;151.1811&lt;/Width&gt;       &lt;Height&gt;167.952759&lt;/Height&gt;     &lt;/SubGrid&gt;     &lt;SubGrid&gt;       &lt;Left&gt;581.102356&lt;/Left&gt;       &lt;Top&gt;51.02362&lt;/Top&gt;       &lt;Width&gt;151.1811&lt;/Width&gt;       &lt;Height&gt;167.952759&lt;/Height&gt;     &lt;/SubGrid&gt;     &lt;SubGrid&gt;       &lt;Left&gt;757.7953&lt;/Left&gt;       &lt;Top&gt;51.02362&lt;/Top&gt;       &lt;Width&gt;151.1811&lt;/Width&gt;       &lt;Height&gt;167.952759&lt;/Height&gt;     &lt;/SubGrid&gt;     &lt;SubGrid&gt;       &lt;Left&gt;51.02362&lt;/Left&gt;       &lt;Top&gt;321.023621&lt;/Top&gt;       &lt;Width&gt;151.1811&lt;/Width&gt;       &lt;Height&gt;167.952759&lt;/Height&gt;     &lt;/SubGrid&gt;     &lt;SubGrid&gt;       &lt;Left&gt;227.716537&lt;/Left&gt;       &lt;Top&gt;321.023621&lt;/Top&gt;       &lt;Width&gt;151.1811&lt;/Width&gt;       &lt;Height&gt;167.952759&lt;/Height&gt;     &lt;/SubGrid&gt;     &lt;SubGrid&gt;       &lt;Left&gt;404.409454&lt;/Left&gt;       &lt;Top&gt;321.023621&lt;/Top&gt;       &lt;Width&gt;151.1811&lt;/Width&gt;       &lt;Height&gt;167.952759&lt;/Height&gt;     &lt;/SubGrid&gt;     &lt;SubGrid&gt;       &lt;Left&gt;581.102356&lt;/Left&gt;       &lt;Top&gt;321.023621&lt;/Top&gt;       &lt;Width&gt;151.1811&lt;/Width&gt;       &lt;Height&gt;167.952759&lt;/Height&gt;     &lt;/SubGrid&gt;     &lt;SubGrid&gt;       &lt;Left&gt;757.7953&lt;/Left&gt;       &lt;Top&gt;321.023621&lt;/Top&gt;       &lt;Width&gt;151.1811&lt;/Width&gt;       &lt;Height&gt;167.952759&lt;/Height&gt;     &lt;/SubGrid&gt;   &lt;/SubGrids&gt;   &lt;WorkArea&gt;     &lt;Top&gt;25.51181&lt;/Top&gt;     &lt;Left&gt;25.51181&lt;/Left&gt;     &lt;Width&gt;908.9764&lt;/Width&gt;     &lt;Height&gt;488.976379&lt;/Height&gt;   &lt;/WorkArea&gt;   &lt;AspectW&gt;-1&lt;/AspectW&gt;   &lt;AspectH&gt;-1&lt;/AspectH&gt;   &lt;Width&gt;960&lt;/Width&gt;   &lt;Height&gt;540&lt;/Height&gt;   &lt;HGap&gt;5&lt;/HGap&gt;   &lt;VGap&gt;5&lt;/VGap&gt;   &lt;OfficeVersion&gt;-1&lt;/OfficeVersion&gt; 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9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0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 descr="A blue and black text  AI-generated content may be incorrect.">
            <a:extLst>
              <a:ext uri="{FF2B5EF4-FFF2-40B4-BE49-F238E27FC236}">
                <a16:creationId xmlns:a16="http://schemas.microsoft.com/office/drawing/2014/main" id="{B99C7999-0596-3662-E0FE-98F1CB59535D}"/>
              </a:ext>
            </a:extLst>
          </p:cNvPr>
          <p:cNvPicPr>
            <a:picLocks noChangeAspect="1"/>
          </p:cNvPicPr>
          <p:nvPr userDrawn="1"/>
        </p:nvPicPr>
        <p:blipFill>
          <a:blip r:embed="rId9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4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8" r:id="rId2"/>
    <p:sldLayoutId id="2147483760" r:id="rId3"/>
    <p:sldLayoutId id="2147483759" r:id="rId4"/>
    <p:sldLayoutId id="2147483752" r:id="rId5"/>
    <p:sldLayoutId id="2147483754" r:id="rId6"/>
    <p:sldLayoutId id="2147483755" r:id="rId7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 &lt;GridTheme xmlns:xsi=&quot;http://www.w3.org/2001/XMLSchema-instance&quot; xmlns:xsd=&quot;http://www.w3.org/2001/XMLSchema&quot;&gt;   &lt;GuideLines /&gt;   &lt;SubGrids&gt;     &lt;SubGrid&gt;       &lt;Left&gt;25.51181&lt;/Left&gt;       &lt;Top&gt;25.51181&lt;/Top&gt;       &lt;Width&gt;25.51181&lt;/Width&gt;       &lt;Height&gt;25.51181&lt;/Height&gt;     &lt;/SubGrid&gt;     &lt;SubGrid&gt;       &lt;Left&gt;51.02362&lt;/Left&gt;       &lt;Top&gt;25.51181&lt;/Top&gt;       &lt;Width&gt;151.1811&lt;/Width&gt;       &lt;Height&gt;25.51181&lt;/Height&gt;     &lt;/SubGrid&gt;     &lt;SubGrid&gt;       &lt;Left&gt;202.204727&lt;/Left&gt;       &lt;Top&gt;25.51181&lt;/Top&gt;       &lt;Width&gt;25.51181&lt;/Width&gt;       &lt;Height&gt;25.51181&lt;/Height&gt;     &lt;/SubGrid&gt;     &lt;SubGrid&gt;       &lt;Left&gt;227.716537&lt;/Left&gt;       &lt;Top&gt;25.51181&lt;/Top&gt;       &lt;Width&gt;151.1811&lt;/Width&gt;       &lt;Height&gt;25.51181&lt;/Height&gt;     &lt;/SubGrid&gt;     &lt;SubGrid&gt;       &lt;Left&gt;378.897644&lt;/Left&gt;       &lt;Top&gt;25.51181&lt;/Top&gt;       &lt;Width&gt;25.51181&lt;/Width&gt;       &lt;Height&gt;25.51181&lt;/Height&gt;     &lt;/SubGrid&gt;     &lt;SubGrid&gt;       &lt;Left&gt;404.409454&lt;/Left&gt;       &lt;Top&gt;25.51181&lt;/Top&gt;       &lt;Width&gt;151.1811&lt;/Width&gt;       &lt;Height&gt;25.51181&lt;/Height&gt;     &lt;/SubGrid&gt;     &lt;SubGrid&gt;       &lt;Left&gt;555.5906&lt;/Left&gt;       &lt;Top&gt;25.51181&lt;/Top&gt;       &lt;Width&gt;25.51181&lt;/Width&gt;       &lt;Height&gt;25.51181&lt;/Height&gt;     &lt;/SubGrid&gt;     &lt;SubGrid&gt;       &lt;Left&gt;581.102356&lt;/Left&gt;       &lt;Top&gt;25.51181&lt;/Top&gt;       &lt;Width&gt;151.1811&lt;/Width&gt;       &lt;Height&gt;25.51181&lt;/Height&gt;     &lt;/SubGrid&gt;     &lt;SubGrid&gt;       &lt;Left&gt;732.283447&lt;/Left&gt;       &lt;Top&gt;25.51181&lt;/Top&gt;       &lt;Width&gt;25.51181&lt;/Width&gt;       &lt;Height&gt;25.51181&lt;/Height&gt;     &lt;/SubGrid&gt;     &lt;SubGrid&gt;       &lt;Left&gt;757.7953&lt;/Left&gt;       &lt;Top&gt;25.51181&lt;/Top&gt;       &lt;Width&gt;151.1811&lt;/Width&gt;       &lt;Height&gt;25.51181&lt;/Height&gt;     &lt;/SubGrid&gt;     &lt;SubGrid&gt;       &lt;Left&gt;908.9764&lt;/Left&gt;       &lt;Top&gt;25.51181&lt;/Top&gt;       &lt;Width&gt;25.51181&lt;/Width&gt;       &lt;Height&gt;25.51181&lt;/Height&gt;     &lt;/SubGrid&gt;     &lt;SubGrid&gt;       &lt;Left&gt;25.51181&lt;/Left&gt;       &lt;Top&gt;218.976379&lt;/Top&gt;       &lt;Width&gt;25.51181&lt;/Width&gt;       &lt;Height&gt;25.51181&lt;/Height&gt;     &lt;/SubGrid&gt;     &lt;SubGrid&gt;       &lt;Left&gt;25.51181&lt;/Left&gt;       &lt;Top&gt;244.48819&lt;/Top&gt;       &lt;Width&gt;25.51181&lt;/Width&gt;       &lt;Height&gt;25.51181&lt;/Height&gt;     &lt;/SubGrid&gt;     &lt;SubGrid&gt;       &lt;Left&gt;25.51181&lt;/Left&gt;       &lt;Top&gt;270&lt;/Top&gt;       &lt;Width&gt;25.51181&lt;/Width&gt;       &lt;Height&gt;25.51181&lt;/Height&gt;     &lt;/SubGrid&gt;     &lt;SubGrid&gt;       &lt;Left&gt;25.51181&lt;/Left&gt;       &lt;Top&gt;295.5118&lt;/Top&gt;       &lt;Width&gt;25.51181&lt;/Width&gt;       &lt;Height&gt;25.51181&lt;/Height&gt;     &lt;/SubGrid&gt;     &lt;SubGrid&gt;       &lt;Left&gt;51.02362&lt;/Left&gt;       &lt;Top&gt;295.5118&lt;/Top&gt;       &lt;Width&gt;151.1811&lt;/Width&gt;       &lt;Height&gt;25.51181&lt;/Height&gt;     &lt;/SubGrid&gt;     &lt;SubGrid&gt;       &lt;Left&gt;202.204727&lt;/Left&gt;       &lt;Top&gt;295.5118&lt;/Top&gt;       &lt;Width&gt;25.51181&lt;/Width&gt;       &lt;Height&gt;25.51181&lt;/Height&gt;     &lt;/SubGrid&gt;     &lt;SubGrid&gt;       &lt;Left&gt;51.02362&lt;/Left&gt;       &lt;Top&gt;270&lt;/Top&gt;       &lt;Width&gt;151.1811&lt;/Width&gt;       &lt;Height&gt;25.51181&lt;/Height&gt;     &lt;/SubGrid&gt;     &lt;SubGrid&gt;       &lt;Left&gt;202.204727&lt;/Left&gt;       &lt;Top&gt;270&lt;/Top&gt;       &lt;Width&gt;25.51181&lt;/Width&gt;       &lt;Height&gt;25.51181&lt;/Height&gt;     &lt;/SubGrid&gt;     &lt;SubGrid&gt;       &lt;Left&gt;51.02362&lt;/Left&gt;       &lt;Top&gt;244.48819&lt;/Top&gt;       &lt;Width&gt;151.1811&lt;/Width&gt;       &lt;Height&gt;25.51181&lt;/Height&gt;     &lt;/SubGrid&gt;     &lt;SubGrid&gt;       &lt;Left&gt;202.204727&lt;/Left&gt;       &lt;Top&gt;244.48819&lt;/Top&gt;       &lt;Width&gt;25.51181&lt;/Width&gt;       &lt;Height&gt;25.51181&lt;/Height&gt;     &lt;/SubGrid&gt;     &lt;SubGrid&gt;       &lt;Left&gt;51.02362&lt;/Left&gt;       &lt;Top&gt;218.976379&lt;/Top&gt;       &lt;Width&gt;151.1811&lt;/Width&gt;       &lt;Height&gt;25.51181&lt;/Height&gt;     &lt;/SubGrid&gt;     &lt;SubGrid&gt;       &lt;Left&gt;202.204727&lt;/Left&gt;       &lt;Top&gt;218.976379&lt;/Top&gt;       &lt;Width&gt;25.51181&lt;/Width&gt;       &lt;Height&gt;25.51181&lt;/Height&gt;     &lt;/SubGrid&gt;     &lt;SubGrid&gt;       &lt;Left&gt;25.51181&lt;/Left&gt;       &lt;Top&gt;488.976379&lt;/Top&gt;       &lt;Width&gt;25.51181&lt;/Width&gt;       &lt;Height&gt;25.51181&lt;/Height&gt;     &lt;/SubGrid&gt;     &lt;SubGrid&gt;       &lt;Left&gt;51.02362&lt;/Left&gt;       &lt;Top&gt;488.976379&lt;/Top&gt;       &lt;Width&gt;151.1811&lt;/Width&gt;       &lt;Height&gt;25.51181&lt;/Height&gt;     &lt;/SubGrid&gt;     &lt;SubGrid&gt;       &lt;Left&gt;202.204727&lt;/Left&gt;       &lt;Top&gt;488.976379&lt;/Top&gt;       &lt;Width&gt;25.51181&lt;/Width&gt;       &lt;Height&gt;25.51181&lt;/Height&gt;     &lt;/SubGrid&gt;     &lt;SubGrid&gt;       &lt;Left&gt;227.716537&lt;/Left&gt;       &lt;Top&gt;488.976379&lt;/Top&gt;       &lt;Width&gt;151.1811&lt;/Width&gt;       &lt;Height&gt;25.51181&lt;/Height&gt;     &lt;/SubGrid&gt;     &lt;SubGrid&gt;       &lt;Left&gt;378.897644&lt;/Left&gt;       &lt;Top&gt;488.976379&lt;/Top&gt;       &lt;Width&gt;25.51181&lt;/Width&gt;       &lt;Height&gt;25.51181&lt;/Height&gt;     &lt;/SubGrid&gt;     &lt;SubGrid&gt;       &lt;Left&gt;404.409454&lt;/Left&gt;       &lt;Top&gt;488.976379&lt;/Top&gt;       &lt;Width&gt;151.1811&lt;/Width&gt;       &lt;Height&gt;25.51181&lt;/Height&gt;     &lt;/SubGrid&gt;     &lt;SubGrid&gt;       &lt;Left&gt;555.5906&lt;/Left&gt;       &lt;Top&gt;488.976379&lt;/Top&gt;       &lt;Width&gt;25.51181&lt;/Width&gt;       &lt;Height&gt;25.51181&lt;/Height&gt;     &lt;/SubGrid&gt;     &lt;SubGrid&gt;       &lt;Left&gt;581.102356&lt;/Left&gt;       &lt;Top&gt;488.976379&lt;/Top&gt;       &lt;Width&gt;151.1811&lt;/Width&gt;       &lt;Height&gt;25.51181&lt;/Height&gt;     &lt;/SubGrid&gt;     &lt;SubGrid&gt;       &lt;Left&gt;732.283447&lt;/Left&gt;       &lt;Top&gt;488.976379&lt;/Top&gt;       &lt;Width&gt;25.51181&lt;/Width&gt;       &lt;Height&gt;25.51181&lt;/Height&gt;     &lt;/SubGrid&gt;     &lt;SubGrid&gt;       &lt;Left&gt;757.7953&lt;/Left&gt;       &lt;Top&gt;488.976379&lt;/Top&gt;       &lt;Width&gt;151.1811&lt;/Width&gt;       &lt;Height&gt;25.51181&lt;/Height&gt;     &lt;/SubGrid&gt;     &lt;SubGrid&gt;       &lt;Left&gt;908.9764&lt;/Left&gt;       &lt;Top&gt;488.976379&lt;/Top&gt;       &lt;Width&gt;25.51181&lt;/Width&gt;       &lt;Height&gt;25.51181&lt;/Height&gt;     &lt;/SubGrid&gt;     &lt;SubGrid&gt;       &lt;Left&gt;227.716537&lt;/Left&gt;       &lt;Top&gt;295.5118&lt;/Top&gt;       &lt;Width&gt;151.1811&lt;/Width&gt;       &lt;Height&gt;25.51181&lt;/Height&gt;     &lt;/SubGrid&gt;     &lt;SubGrid&gt;       &lt;Left&gt;378.897644&lt;/Left&gt;       &lt;Top&gt;295.5118&lt;/Top&gt;       &lt;Width&gt;25.51181&lt;/Width&gt;       &lt;Height&gt;25.51181&lt;/Height&gt;     &lt;/SubGrid&gt;     &lt;SubGrid&gt;       &lt;Left&gt;227.716537&lt;/Left&gt;       &lt;Top&gt;270&lt;/Top&gt;       &lt;Width&gt;151.1811&lt;/Width&gt;       &lt;Height&gt;25.51181&lt;/Height&gt;     &lt;/SubGrid&gt;     &lt;SubGrid&gt;       &lt;Left&gt;378.897644&lt;/Left&gt;       &lt;Top&gt;270&lt;/Top&gt;       &lt;Width&gt;25.51181&lt;/Width&gt;       &lt;Height&gt;25.51181&lt;/Height&gt;     &lt;/SubGrid&gt;     &lt;SubGrid&gt;       &lt;Left&gt;227.716537&lt;/Left&gt;       &lt;Top&gt;244.48819&lt;/Top&gt;       &lt;Width&gt;151.1811&lt;/Width&gt;       &lt;Height&gt;25.51181&lt;/Height&gt;     &lt;/SubGrid&gt;     &lt;SubGrid&gt;       &lt;Left&gt;378.897644&lt;/Left&gt;       &lt;Top&gt;244.48819&lt;/Top&gt;       &lt;Width&gt;25.51181&lt;/Width&gt;       &lt;Height&gt;25.51181&lt;/Height&gt;     &lt;/SubGrid&gt;     &lt;SubGrid&gt;       &lt;Left&gt;227.716537&lt;/Left&gt;       &lt;Top&gt;218.976379&lt;/Top&gt;       &lt;Width&gt;151.1811&lt;/Width&gt;       &lt;Height&gt;25.51181&lt;/Height&gt;     &lt;/SubGrid&gt;     &lt;SubGrid&gt;       &lt;Left&gt;378.897644&lt;/Left&gt;       &lt;Top&gt;218.976379&lt;/Top&gt;       &lt;Width&gt;25.51181&lt;/Width&gt;       &lt;Height&gt;25.51181&lt;/Height&gt;     &lt;/SubGrid&gt;     &lt;SubGrid&gt;       &lt;Left&gt;404.409454&lt;/Left&gt;       &lt;Top&gt;295.5118&lt;/Top&gt;       &lt;Width&gt;151.1811&lt;/Width&gt;       &lt;Height&gt;25.51181&lt;/Height&gt;     &lt;/SubGrid&gt;     &lt;SubGrid&gt;       &lt;Left&gt;555.5906&lt;/Left&gt;       &lt;Top&gt;295.5118&lt;/Top&gt;       &lt;Width&gt;25.51181&lt;/Width&gt;       &lt;Height&gt;25.51181&lt;/Height&gt;     &lt;/SubGrid&gt;     &lt;SubGrid&gt;       &lt;Left&gt;404.409454&lt;/Left&gt;       &lt;Top&gt;270&lt;/Top&gt;       &lt;Width&gt;151.1811&lt;/Width&gt;       &lt;Height&gt;25.51181&lt;/Height&gt;     &lt;/SubGrid&gt;     &lt;SubGrid&gt;       &lt;Left&gt;555.5906&lt;/Left&gt;       &lt;Top&gt;270&lt;/Top&gt;       &lt;Width&gt;25.51181&lt;/Width&gt;       &lt;Height&gt;25.51181&lt;/Height&gt;     &lt;/SubGrid&gt;     &lt;SubGrid&gt;       &lt;Left&gt;404.409454&lt;/Left&gt;       &lt;Top&gt;244.48819&lt;/Top&gt;       &lt;Width&gt;151.1811&lt;/Width&gt;       &lt;Height&gt;25.51181&lt;/Height&gt;     &lt;/SubGrid&gt;     &lt;SubGrid&gt;       &lt;Left&gt;555.5906&lt;/Left&gt;       &lt;Top&gt;244.48819&lt;/Top&gt;       &lt;Width&gt;25.51181&lt;/Width&gt;       &lt;Height&gt;25.51181&lt;/Height&gt;     &lt;/SubGrid&gt;     &lt;SubGrid&gt;       &lt;Left&gt;404.409454&lt;/Left&gt;       &lt;Top&gt;218.976379&lt;/Top&gt;       &lt;Width&gt;151.1811&lt;/Width&gt;       &lt;Height&gt;25.51181&lt;/Height&gt;     &lt;/SubGrid&gt;     &lt;SubGrid&gt;       &lt;Left&gt;555.5906&lt;/Left&gt;       &lt;Top&gt;218.976379&lt;/Top&gt;       &lt;Width&gt;25.51181&lt;/Width&gt;       &lt;Height&gt;25.51181&lt;/Height&gt;     &lt;/SubGrid&gt;     &lt;SubGrid&gt;       &lt;Left&gt;581.102356&lt;/Left&gt;       &lt;Top&gt;295.5118&lt;/Top&gt;       &lt;Width&gt;151.1811&lt;/Width&gt;       &lt;Height&gt;25.51181&lt;/Height&gt;     &lt;/SubGrid&gt;     &lt;SubGrid&gt;       &lt;Left&gt;732.283447&lt;/Left&gt;       &lt;Top&gt;295.5118&lt;/Top&gt;       &lt;Width&gt;25.51181&lt;/Width&gt;       &lt;Height&gt;25.51181&lt;/Height&gt;     &lt;/SubGrid&gt;     &lt;SubGrid&gt;       &lt;Left&gt;581.102356&lt;/Left&gt;       &lt;Top&gt;270&lt;/Top&gt;       &lt;Width&gt;151.1811&lt;/Width&gt;       &lt;Height&gt;25.51181&lt;/Height&gt;     &lt;/SubGrid&gt;     &lt;SubGrid&gt;       &lt;Left&gt;732.283447&lt;/Left&gt;       &lt;Top&gt;270&lt;/Top&gt;       &lt;Width&gt;25.51181&lt;/Width&gt;       &lt;Height&gt;25.51181&lt;/Height&gt;     &lt;/SubGrid&gt;     &lt;SubGrid&gt;       &lt;Left&gt;581.102356&lt;/Left&gt;       &lt;Top&gt;244.48819&lt;/Top&gt;       &lt;Width&gt;151.1811&lt;/Width&gt;       &lt;Height&gt;25.51181&lt;/Height&gt;     &lt;/SubGrid&gt;     &lt;SubGrid&gt;       &lt;Left&gt;732.283447&lt;/Left&gt;       &lt;Top&gt;244.48819&lt;/Top&gt;       &lt;Width&gt;25.51181&lt;/Width&gt;       &lt;Height&gt;25.51181&lt;/Height&gt;     &lt;/SubGrid&gt;     &lt;SubGrid&gt;       &lt;Left&gt;581.102356&lt;/Left&gt;       &lt;Top&gt;218.976379&lt;/Top&gt;       &lt;Width&gt;151.1811&lt;/Width&gt;       &lt;Height&gt;25.51181&lt;/Height&gt;     &lt;/SubGrid&gt;     &lt;SubGrid&gt;       &lt;Left&gt;732.283447&lt;/Left&gt;       &lt;Top&gt;218.976379&lt;/Top&gt;       &lt;Width&gt;25.51181&lt;/Width&gt;       &lt;Height&gt;25.51181&lt;/Height&gt;     &lt;/SubGrid&gt;     &lt;SubGrid&gt;       &lt;Left&gt;757.7953&lt;/Left&gt;       &lt;Top&gt;295.5118&lt;/Top&gt;       &lt;Width&gt;151.1811&lt;/Width&gt;       &lt;Height&gt;25.51181&lt;/Height&gt;     &lt;/SubGrid&gt;     &lt;SubGrid&gt;       &lt;Left&gt;908.9764&lt;/Left&gt;       &lt;Top&gt;295.5118&lt;/Top&gt;       &lt;Width&gt;25.51181&lt;/Width&gt;       &lt;Height&gt;25.51181&lt;/Height&gt;     &lt;/SubGrid&gt;     &lt;SubGrid&gt;       &lt;Left&gt;757.7953&lt;/Left&gt;       &lt;Top&gt;270&lt;/Top&gt;       &lt;Width&gt;151.1811&lt;/Width&gt;       &lt;Height&gt;25.51181&lt;/Height&gt;     &lt;/SubGrid&gt;     &lt;SubGrid&gt;       &lt;Left&gt;908.9764&lt;/Left&gt;       &lt;Top&gt;270&lt;/Top&gt;       &lt;Width&gt;25.51181&lt;/Width&gt;       &lt;Height&gt;25.51181&lt;/Height&gt;     &lt;/SubGrid&gt;     &lt;SubGrid&gt;       &lt;Left&gt;757.7953&lt;/Left&gt;       &lt;Top&gt;244.48819&lt;/Top&gt;       &lt;Width&gt;151.1811&lt;/Width&gt;       &lt;Height&gt;25.51181&lt;/Height&gt;     &lt;/SubGrid&gt;     &lt;SubGrid&gt;       &lt;Left&gt;908.9764&lt;/Left&gt;       &lt;Top&gt;244.48819&lt;/Top&gt;       &lt;Width&gt;25.51181&lt;/Width&gt;       &lt;Height&gt;25.51181&lt;/Height&gt;     &lt;/SubGrid&gt;     &lt;SubGrid&gt;       &lt;Left&gt;757.7953&lt;/Left&gt;       &lt;Top&gt;218.976379&lt;/Top&gt;       &lt;Width&gt;151.1811&lt;/Width&gt;       &lt;Height&gt;25.51181&lt;/Height&gt;     &lt;/SubGrid&gt;     &lt;SubGrid&gt;       &lt;Left&gt;908.9764&lt;/Left&gt;       &lt;Top&gt;218.976379&lt;/Top&gt;       &lt;Width&gt;25.51181&lt;/Width&gt;       &lt;Height&gt;25.51181&lt;/Height&gt;     &lt;/SubGrid&gt;     &lt;SubGrid&gt;       &lt;Left&gt;25.51181&lt;/Left&gt;       &lt;Top&gt;51.02362&lt;/Top&gt;       &lt;Width&gt;25.51181&lt;/Width&gt;       &lt;Height&gt;167.952759&lt;/Height&gt;     &lt;/SubGrid&gt;     &lt;SubGrid&gt;       &lt;Left&gt;202.204727&lt;/Left&gt;       &lt;Top&gt;51.02362&lt;/Top&gt;       &lt;Width&gt;25.51181&lt;/Width&gt;       &lt;Height&gt;167.952759&lt;/Height&gt;     &lt;/SubGrid&gt;     &lt;SubGrid&gt;       &lt;Left&gt;378.897644&lt;/Left&gt;       &lt;Top&gt;51.02362&lt;/Top&gt;       &lt;Width&gt;25.51181&lt;/Width&gt;       &lt;Height&gt;167.952759&lt;/Height&gt;     &lt;/SubGrid&gt;     &lt;SubGrid&gt;       &lt;Left&gt;555.5906&lt;/Left&gt;       &lt;Top&gt;51.02362&lt;/Top&gt;       &lt;Width&gt;25.51181&lt;/Width&gt;       &lt;Height&gt;167.952759&lt;/Height&gt;     &lt;/SubGrid&gt;     &lt;SubGrid&gt;       &lt;Left&gt;732.283447&lt;/Left&gt;       &lt;Top&gt;51.02362&lt;/Top&gt;       &lt;Width&gt;25.51181&lt;/Width&gt;       &lt;Height&gt;167.952759&lt;/Height&gt;     &lt;/SubGrid&gt;     &lt;SubGrid&gt;       &lt;Left&gt;908.9764&lt;/Left&gt;       &lt;Top&gt;51.02362&lt;/Top&gt;       &lt;Width&gt;25.51181&lt;/Width&gt;       &lt;Height&gt;167.952759&lt;/Height&gt;     &lt;/SubGrid&gt;     &lt;SubGrid&gt;       &lt;Left&gt;25.51181&lt;/Left&gt;       &lt;Top&gt;321.023621&lt;/Top&gt;       &lt;Width&gt;25.51181&lt;/Width&gt;       &lt;Height&gt;167.952759&lt;/Height&gt;     &lt;/SubGrid&gt;     &lt;SubGrid&gt;       &lt;Left&gt;202.204727&lt;/Left&gt;       &lt;Top&gt;321.023621&lt;/Top&gt;       &lt;Width&gt;25.51181&lt;/Width&gt;       &lt;Height&gt;167.952759&lt;/Height&gt;     &lt;/SubGrid&gt;     &lt;SubGrid&gt;       &lt;Left&gt;378.897644&lt;/Left&gt;       &lt;Top&gt;321.023621&lt;/Top&gt;       &lt;Width&gt;25.51181&lt;/Width&gt;       &lt;Height&gt;167.952759&lt;/Height&gt;     &lt;/SubGrid&gt;     &lt;SubGrid&gt;       &lt;Left&gt;555.5906&lt;/Left&gt;       &lt;Top&gt;321.023621&lt;/Top&gt;       &lt;Width&gt;25.51181&lt;/Width&gt;       &lt;Height&gt;167.952759&lt;/Height&gt;     &lt;/SubGrid&gt;     &lt;SubGrid&gt;       &lt;Left&gt;732.283447&lt;/Left&gt;       &lt;Top&gt;321.023621&lt;/Top&gt;       &lt;Width&gt;25.51181&lt;/Width&gt;       &lt;Height&gt;167.952759&lt;/Height&gt;     &lt;/SubGrid&gt;     &lt;SubGrid&gt;       &lt;Left&gt;908.9764&lt;/Left&gt;       &lt;Top&gt;321.023621&lt;/Top&gt;       &lt;Width&gt;25.51181&lt;/Width&gt;       &lt;Height&gt;167.952759&lt;/Height&gt;     &lt;/SubGrid&gt;     &lt;SubGrid&gt;       &lt;Left&gt;51.02362&lt;/Left&gt;       &lt;Top&gt;51.02362&lt;/Top&gt;       &lt;Width&gt;151.1811&lt;/Width&gt;       &lt;Height&gt;167.952759&lt;/Height&gt;     &lt;/SubGrid&gt;     &lt;SubGrid&gt;       &lt;Left&gt;227.716537&lt;/Left&gt;       &lt;Top&gt;51.02362&lt;/Top&gt;       &lt;Width&gt;151.1811&lt;/Width&gt;       &lt;Height&gt;167.952759&lt;/Height&gt;     &lt;/SubGrid&gt;     &lt;SubGrid&gt;       &lt;Left&gt;404.409454&lt;/Left&gt;       &lt;Top&gt;51.02362&lt;/Top&gt;       &lt;Width&gt;151.1811&lt;/Width&gt;       &lt;Height&gt;167.952759&lt;/Height&gt;     &lt;/SubGrid&gt;     &lt;SubGrid&gt;       &lt;Left&gt;581.102356&lt;/Left&gt;       &lt;Top&gt;51.02362&lt;/Top&gt;       &lt;Width&gt;151.1811&lt;/Width&gt;       &lt;Height&gt;167.952759&lt;/Height&gt;     &lt;/SubGrid&gt;     &lt;SubGrid&gt;       &lt;Left&gt;757.7953&lt;/Left&gt;       &lt;Top&gt;51.02362&lt;/Top&gt;       &lt;Width&gt;151.1811&lt;/Width&gt;       &lt;Height&gt;167.952759&lt;/Height&gt;     &lt;/SubGrid&gt;     &lt;SubGrid&gt;       &lt;Left&gt;51.02362&lt;/Left&gt;       &lt;Top&gt;321.023621&lt;/Top&gt;       &lt;Width&gt;151.1811&lt;/Width&gt;       &lt;Height&gt;167.952759&lt;/Height&gt;     &lt;/SubGrid&gt;     &lt;SubGrid&gt;       &lt;Left&gt;227.716537&lt;/Left&gt;       &lt;Top&gt;321.023621&lt;/Top&gt;       &lt;Width&gt;151.1811&lt;/Width&gt;       &lt;Height&gt;167.952759&lt;/Height&gt;     &lt;/SubGrid&gt;     &lt;SubGrid&gt;       &lt;Left&gt;404.409454&lt;/Left&gt;       &lt;Top&gt;321.023621&lt;/Top&gt;       &lt;Width&gt;151.1811&lt;/Width&gt;       &lt;Height&gt;167.952759&lt;/Height&gt;     &lt;/SubGrid&gt;     &lt;SubGrid&gt;       &lt;Left&gt;581.102356&lt;/Left&gt;       &lt;Top&gt;321.023621&lt;/Top&gt;       &lt;Width&gt;151.1811&lt;/Width&gt;       &lt;Height&gt;167.952759&lt;/Height&gt;     &lt;/SubGrid&gt;     &lt;SubGrid&gt;       &lt;Left&gt;757.7953&lt;/Left&gt;       &lt;Top&gt;321.023621&lt;/Top&gt;       &lt;Width&gt;151.1811&lt;/Width&gt;       &lt;Height&gt;167.952759&lt;/Height&gt;     &lt;/SubGrid&gt;   &lt;/SubGrids&gt;   &lt;WorkArea&gt;     &lt;Top&gt;25.51181&lt;/Top&gt;     &lt;Left&gt;25.51181&lt;/Left&gt;     &lt;Width&gt;908.9764&lt;/Width&gt;     &lt;Height&gt;488.976379&lt;/Height&gt;   &lt;/WorkArea&gt;   &lt;AspectW&gt;-1&lt;/AspectW&gt;   &lt;AspectH&gt;-1&lt;/AspectH&gt;   &lt;Width&gt;960&lt;/Width&gt;   &lt;Height&gt;540&lt;/Height&gt;   &lt;HGap&gt;5&lt;/HGap&gt;   &lt;VGap&gt;5&lt;/VGap&gt;   &lt;OfficeVersion&gt;-1&lt;/OfficeVersion&gt; 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9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 descr="A blue and black text  AI-generated content may be incorrect.">
            <a:extLst>
              <a:ext uri="{FF2B5EF4-FFF2-40B4-BE49-F238E27FC236}">
                <a16:creationId xmlns:a16="http://schemas.microsoft.com/office/drawing/2014/main" id="{FF3BC8DF-9726-856E-BDE5-D2CEE7BC10D3}"/>
              </a:ext>
            </a:extLst>
          </p:cNvPr>
          <p:cNvPicPr>
            <a:picLocks noChangeAspect="1"/>
          </p:cNvPicPr>
          <p:nvPr userDrawn="1"/>
        </p:nvPicPr>
        <p:blipFill>
          <a:blip r:embed="rId10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551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26.sv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svg"/><Relationship Id="rId5" Type="http://schemas.openxmlformats.org/officeDocument/2006/relationships/image" Target="../media/image28.svg"/><Relationship Id="rId10" Type="http://schemas.openxmlformats.org/officeDocument/2006/relationships/chart" Target="../charts/chart4.xml"/><Relationship Id="rId4" Type="http://schemas.openxmlformats.org/officeDocument/2006/relationships/image" Target="../media/image27.svg"/><Relationship Id="rId9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65.xml"/><Relationship Id="rId4" Type="http://schemas.openxmlformats.org/officeDocument/2006/relationships/image" Target="../media/image3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svg"/><Relationship Id="rId4" Type="http://schemas.openxmlformats.org/officeDocument/2006/relationships/image" Target="../media/image3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0.svg"/><Relationship Id="rId4" Type="http://schemas.openxmlformats.org/officeDocument/2006/relationships/image" Target="../media/image39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4aZxVm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648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FF33B-4A63-02F4-ED09-C74EE35E1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BCB9E20-D6B2-38E6-1F41-BD49A9110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MASLD and MASH disproportionately impact certain racial, sex, and socioeconomic groups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5A46BF-1964-81E8-F480-4E708D8FA2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6264000"/>
            <a:ext cx="9435900" cy="324000"/>
          </a:xfrm>
        </p:spPr>
        <p:txBody>
          <a:bodyPr/>
          <a:lstStyle/>
          <a:p>
            <a:r>
              <a:rPr lang="en-US"/>
              <a:t>*Data from Asian, Mexican, and Black Americans are from the National Health and Nutrition Examination Survey 2011-2016 (n=4538). There was limited available data on groups such as Asian/Pacific Islanders and Native Americans. </a:t>
            </a:r>
            <a:br>
              <a:rPr lang="en-US"/>
            </a:br>
            <a:r>
              <a:rPr lang="en-US"/>
              <a:t>MASH, metabolic dysfunction-associated steatohepatitis; MASLD, metabolic dysfunction-associated steatotic liver disease; US, United States.</a:t>
            </a:r>
            <a:br>
              <a:rPr lang="en-US"/>
            </a:br>
            <a:r>
              <a:rPr lang="en-US"/>
              <a:t>1. Rich NE et al. </a:t>
            </a:r>
            <a:r>
              <a:rPr lang="en-US" i="1"/>
              <a:t>Clin Gastroenterol Hepatol. </a:t>
            </a:r>
            <a:r>
              <a:rPr lang="en-US"/>
              <a:t>2018;16:198–210. 2. Yip TCF et al. </a:t>
            </a:r>
            <a:r>
              <a:rPr lang="en-US" i="1"/>
              <a:t>Hepatology</a:t>
            </a:r>
            <a:r>
              <a:rPr lang="en-US"/>
              <a:t>. 2022;00:1–24. 3. Kardashian A et al. </a:t>
            </a:r>
            <a:r>
              <a:rPr lang="en-US" i="1"/>
              <a:t>Hepatology</a:t>
            </a:r>
            <a:r>
              <a:rPr lang="en-US"/>
              <a:t>. 2023;77:1382–1403. 4. </a:t>
            </a:r>
            <a:r>
              <a:rPr lang="en-US" err="1"/>
              <a:t>Younossi</a:t>
            </a:r>
            <a:r>
              <a:rPr lang="en-US"/>
              <a:t>, ZM. et al. </a:t>
            </a:r>
            <a:r>
              <a:rPr lang="en-US" i="1"/>
              <a:t>J Hepatol. </a:t>
            </a:r>
            <a:r>
              <a:rPr lang="en-US"/>
              <a:t>2024;82(2):203–210. 5. </a:t>
            </a:r>
            <a:r>
              <a:rPr lang="en-US" err="1"/>
              <a:t>Younossi</a:t>
            </a:r>
            <a:r>
              <a:rPr lang="en-US"/>
              <a:t> ZM et al. </a:t>
            </a:r>
            <a:r>
              <a:rPr lang="en-US" i="1"/>
              <a:t>Hepatology.</a:t>
            </a:r>
            <a:r>
              <a:rPr lang="en-US"/>
              <a:t> 2023;77:1335–1347. 6. Diaz LA et al. </a:t>
            </a:r>
            <a:r>
              <a:rPr lang="en-US" i="1"/>
              <a:t>Curr Treatment Options Gastroenterol. </a:t>
            </a:r>
            <a:r>
              <a:rPr lang="en-US"/>
              <a:t>2022;20:261–278.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71477A-BC1B-532F-2430-091D839727BA}"/>
              </a:ext>
            </a:extLst>
          </p:cNvPr>
          <p:cNvSpPr/>
          <p:nvPr/>
        </p:nvSpPr>
        <p:spPr>
          <a:xfrm>
            <a:off x="432000" y="3155269"/>
            <a:ext cx="1368000" cy="136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8DE411A-983C-2E02-48A5-2D1EB703286A}"/>
              </a:ext>
            </a:extLst>
          </p:cNvPr>
          <p:cNvSpPr/>
          <p:nvPr/>
        </p:nvSpPr>
        <p:spPr>
          <a:xfrm>
            <a:off x="432000" y="1742637"/>
            <a:ext cx="1368000" cy="136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A668E14-665E-C9BF-7B65-49E319F7CC2F}"/>
              </a:ext>
            </a:extLst>
          </p:cNvPr>
          <p:cNvSpPr txBox="1"/>
          <p:nvPr/>
        </p:nvSpPr>
        <p:spPr>
          <a:xfrm>
            <a:off x="6969829" y="5005837"/>
            <a:ext cx="5001477" cy="883614"/>
          </a:xfrm>
          <a:prstGeom prst="rect">
            <a:avLst/>
          </a:prstGeom>
          <a:noFill/>
        </p:spPr>
        <p:txBody>
          <a:bodyPr wrap="square" anchor="b" anchorCtr="0">
            <a:noAutofit/>
          </a:bodyPr>
          <a:lstStyle/>
          <a:p>
            <a:pPr marL="177750" indent="-180000">
              <a:buFont typeface="Arial" panose="020B0604020202020204" pitchFamily="34" charset="0"/>
              <a:buChar char="•"/>
            </a:pPr>
            <a:r>
              <a:rPr lang="en-US" sz="1400" dirty="0"/>
              <a:t>Hispanic populations are underrepresented in MASH clinical trials and may have limited access to screening</a:t>
            </a:r>
            <a:r>
              <a:rPr lang="en-US" sz="1400" baseline="30000" dirty="0"/>
              <a:t>6</a:t>
            </a:r>
            <a:endParaRPr lang="en-US" sz="1600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F4DF87A-55FB-86F8-478A-069DBAA1C1A9}"/>
              </a:ext>
            </a:extLst>
          </p:cNvPr>
          <p:cNvGrpSpPr/>
          <p:nvPr/>
        </p:nvGrpSpPr>
        <p:grpSpPr>
          <a:xfrm>
            <a:off x="494223" y="3451489"/>
            <a:ext cx="1243555" cy="780112"/>
            <a:chOff x="797970" y="2071566"/>
            <a:chExt cx="1323378" cy="791451"/>
          </a:xfrm>
        </p:grpSpPr>
        <p:pic>
          <p:nvPicPr>
            <p:cNvPr id="33" name="Graphic 32" descr="Female with solid fill">
              <a:extLst>
                <a:ext uri="{FF2B5EF4-FFF2-40B4-BE49-F238E27FC236}">
                  <a16:creationId xmlns:a16="http://schemas.microsoft.com/office/drawing/2014/main" id="{39C0F341-E97D-0119-0114-6EF3CFF443A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377439" y="2099128"/>
              <a:ext cx="743909" cy="743909"/>
            </a:xfrm>
            <a:prstGeom prst="rect">
              <a:avLst/>
            </a:prstGeom>
          </p:spPr>
        </p:pic>
        <p:pic>
          <p:nvPicPr>
            <p:cNvPr id="34" name="Graphic 33" descr="Male with solid fill">
              <a:extLst>
                <a:ext uri="{FF2B5EF4-FFF2-40B4-BE49-F238E27FC236}">
                  <a16:creationId xmlns:a16="http://schemas.microsoft.com/office/drawing/2014/main" id="{40284CA7-649B-BA2E-6C35-EF5F8093066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97970" y="2071566"/>
              <a:ext cx="791451" cy="791451"/>
            </a:xfrm>
            <a:prstGeom prst="rect">
              <a:avLst/>
            </a:prstGeom>
          </p:spPr>
        </p:pic>
      </p:grpSp>
      <p:pic>
        <p:nvPicPr>
          <p:cNvPr id="35" name="Graphic 34">
            <a:extLst>
              <a:ext uri="{FF2B5EF4-FFF2-40B4-BE49-F238E27FC236}">
                <a16:creationId xmlns:a16="http://schemas.microsoft.com/office/drawing/2014/main" id="{F29D2FD4-987D-170A-BBA0-09FABF4F0C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4483" y="1954357"/>
            <a:ext cx="983035" cy="983035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3D3B78FC-BAFB-993F-753F-78B16C41AD71}"/>
              </a:ext>
            </a:extLst>
          </p:cNvPr>
          <p:cNvSpPr txBox="1"/>
          <p:nvPr/>
        </p:nvSpPr>
        <p:spPr>
          <a:xfrm>
            <a:off x="1800000" y="4567901"/>
            <a:ext cx="4723200" cy="136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lIns="274320" tIns="45720" rIns="216000" bIns="45720" anchor="ctr">
            <a:noAutofit/>
          </a:bodyPr>
          <a:lstStyle/>
          <a:p>
            <a:r>
              <a:rPr lang="en-US" sz="1400" dirty="0"/>
              <a:t>Poverty, poor access to nutritious food, and food insecurity can contribute to MASLD disease burden</a:t>
            </a:r>
            <a:r>
              <a:rPr lang="en-US" sz="1400" baseline="30000" dirty="0"/>
              <a:t>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These can influence MASLD prevalence by affecting metabolic risk factors such as obesity and T2D</a:t>
            </a:r>
            <a:r>
              <a:rPr lang="en-US" sz="1200" baseline="30000" dirty="0"/>
              <a:t>4</a:t>
            </a:r>
            <a:endParaRPr lang="en-US" sz="12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BE434A4-BBCC-1295-F4E3-4625186C7B5E}"/>
              </a:ext>
            </a:extLst>
          </p:cNvPr>
          <p:cNvSpPr/>
          <p:nvPr/>
        </p:nvSpPr>
        <p:spPr>
          <a:xfrm>
            <a:off x="432000" y="4567901"/>
            <a:ext cx="1368000" cy="136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D071A162-BE10-8D88-260D-CBFF454499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7666" y="4803566"/>
            <a:ext cx="896669" cy="896669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9D8112A0-871F-678C-8528-187DC0BD97F1}"/>
              </a:ext>
            </a:extLst>
          </p:cNvPr>
          <p:cNvSpPr txBox="1"/>
          <p:nvPr/>
        </p:nvSpPr>
        <p:spPr>
          <a:xfrm>
            <a:off x="1800000" y="3155269"/>
            <a:ext cx="4723200" cy="136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lIns="274320" tIns="45720" rIns="216000" bIns="45720" anchor="ctr">
            <a:noAutofit/>
          </a:bodyPr>
          <a:lstStyle/>
          <a:p>
            <a:r>
              <a:rPr lang="en-US" sz="1400"/>
              <a:t>Men have 19% higher prevalence of MASLD than women</a:t>
            </a:r>
            <a:r>
              <a:rPr lang="en-US" sz="1400" baseline="30000"/>
              <a:t>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/>
              <a:t>Postmenopausal women are more prone to developing advanced fibrosis</a:t>
            </a:r>
            <a:r>
              <a:rPr lang="en-US" sz="1200" baseline="30000"/>
              <a:t>2</a:t>
            </a:r>
            <a:endParaRPr lang="en-US" sz="120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D4830FF-FF54-1265-AB61-447D17D5768F}"/>
              </a:ext>
            </a:extLst>
          </p:cNvPr>
          <p:cNvSpPr txBox="1"/>
          <p:nvPr/>
        </p:nvSpPr>
        <p:spPr>
          <a:xfrm>
            <a:off x="1800000" y="1753769"/>
            <a:ext cx="4723200" cy="134573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lIns="274320" tIns="72000" rIns="216000" bIns="72000" anchor="ctr">
            <a:spAutoFit/>
          </a:bodyPr>
          <a:lstStyle/>
          <a:p>
            <a:r>
              <a:rPr lang="en-US" sz="1400"/>
              <a:t>In the US, Hispanic populations have a higher genetic predisposition to MASH and higher rates of MASH than White or Black individuals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/>
              <a:t>Certain genetic variants, such as </a:t>
            </a:r>
            <a:r>
              <a:rPr lang="en-US" sz="1200" i="1"/>
              <a:t>PNPLA3, TM6SF2, </a:t>
            </a:r>
            <a:r>
              <a:rPr lang="en-US" sz="1200"/>
              <a:t>and</a:t>
            </a:r>
            <a:r>
              <a:rPr lang="en-US" sz="1200" i="1"/>
              <a:t> HSD17B13,</a:t>
            </a:r>
            <a:r>
              <a:rPr lang="en-US" sz="1200"/>
              <a:t> are associated with an increased risk and severity of MASLD</a:t>
            </a:r>
            <a:r>
              <a:rPr lang="en-US" sz="1200" baseline="30000"/>
              <a:t>1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C04F9BD-9937-EC72-CBA3-BAF14D46A298}"/>
              </a:ext>
            </a:extLst>
          </p:cNvPr>
          <p:cNvSpPr txBox="1"/>
          <p:nvPr/>
        </p:nvSpPr>
        <p:spPr>
          <a:xfrm>
            <a:off x="6759619" y="1817120"/>
            <a:ext cx="5125284" cy="37437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lang="en-US" sz="1600" b="1"/>
              <a:t>Frequency of genetic variants across populations</a:t>
            </a:r>
            <a:r>
              <a:rPr lang="en-US" sz="1600" b="1" baseline="30000"/>
              <a:t>1</a:t>
            </a:r>
            <a:endParaRPr lang="en-US" sz="1600" b="1"/>
          </a:p>
        </p:txBody>
      </p:sp>
      <p:graphicFrame>
        <p:nvGraphicFramePr>
          <p:cNvPr id="42" name="Chart 41">
            <a:extLst>
              <a:ext uri="{FF2B5EF4-FFF2-40B4-BE49-F238E27FC236}">
                <a16:creationId xmlns:a16="http://schemas.microsoft.com/office/drawing/2014/main" id="{78100B38-B072-C76E-7D98-DE43E58821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7640160"/>
              </p:ext>
            </p:extLst>
          </p:nvPr>
        </p:nvGraphicFramePr>
        <p:xfrm>
          <a:off x="7282939" y="3691559"/>
          <a:ext cx="2187629" cy="1786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3" name="Chart 42">
            <a:extLst>
              <a:ext uri="{FF2B5EF4-FFF2-40B4-BE49-F238E27FC236}">
                <a16:creationId xmlns:a16="http://schemas.microsoft.com/office/drawing/2014/main" id="{7284C085-A71A-12C9-F70C-F4B960F093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5903490"/>
              </p:ext>
            </p:extLst>
          </p:nvPr>
        </p:nvGraphicFramePr>
        <p:xfrm>
          <a:off x="9017147" y="3691559"/>
          <a:ext cx="2187629" cy="1786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4" name="Chart 43">
            <a:extLst>
              <a:ext uri="{FF2B5EF4-FFF2-40B4-BE49-F238E27FC236}">
                <a16:creationId xmlns:a16="http://schemas.microsoft.com/office/drawing/2014/main" id="{D1E30F41-CED9-E4D5-1BC5-567B0C053B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2528683"/>
              </p:ext>
            </p:extLst>
          </p:nvPr>
        </p:nvGraphicFramePr>
        <p:xfrm>
          <a:off x="7282939" y="2055052"/>
          <a:ext cx="2187629" cy="1786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45" name="TextBox 44">
            <a:extLst>
              <a:ext uri="{FF2B5EF4-FFF2-40B4-BE49-F238E27FC236}">
                <a16:creationId xmlns:a16="http://schemas.microsoft.com/office/drawing/2014/main" id="{F20EB588-A097-A6A9-0341-2BB9DB4B34D3}"/>
              </a:ext>
            </a:extLst>
          </p:cNvPr>
          <p:cNvSpPr txBox="1"/>
          <p:nvPr/>
        </p:nvSpPr>
        <p:spPr>
          <a:xfrm>
            <a:off x="9483296" y="4123218"/>
            <a:ext cx="1260000" cy="923330"/>
          </a:xfrm>
          <a:prstGeom prst="rect">
            <a:avLst/>
          </a:prstGeom>
          <a:noFill/>
        </p:spPr>
        <p:txBody>
          <a:bodyPr wrap="square" lIns="0" tIns="91440" rIns="0" bIns="91440" rtlCol="0" anchor="ctr" anchorCtr="0">
            <a:spAutoFit/>
          </a:bodyPr>
          <a:lstStyle/>
          <a:p>
            <a:pPr algn="ctr"/>
            <a:r>
              <a:rPr lang="en-US" sz="2000" b="1"/>
              <a:t>14.4%</a:t>
            </a:r>
            <a:br>
              <a:rPr lang="en-US" sz="1600"/>
            </a:br>
            <a:r>
              <a:rPr lang="en-US" sz="1400"/>
              <a:t>of White Americans</a:t>
            </a:r>
            <a:r>
              <a:rPr lang="en-US" sz="1400" baseline="30000"/>
              <a:t>5</a:t>
            </a:r>
            <a:endParaRPr lang="en-US" sz="140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7AB5D4E-36CB-6C9E-47F3-46879F8E3F98}"/>
              </a:ext>
            </a:extLst>
          </p:cNvPr>
          <p:cNvSpPr txBox="1"/>
          <p:nvPr/>
        </p:nvSpPr>
        <p:spPr>
          <a:xfrm>
            <a:off x="7764859" y="4123218"/>
            <a:ext cx="1260000" cy="923330"/>
          </a:xfrm>
          <a:prstGeom prst="rect">
            <a:avLst/>
          </a:prstGeom>
          <a:noFill/>
        </p:spPr>
        <p:txBody>
          <a:bodyPr wrap="square" lIns="0" tIns="91440" rIns="0" bIns="91440" rtlCol="0" anchor="ctr" anchorCtr="0">
            <a:spAutoFit/>
          </a:bodyPr>
          <a:lstStyle/>
          <a:p>
            <a:pPr algn="ctr"/>
            <a:r>
              <a:rPr lang="en-US" sz="2000" b="1"/>
              <a:t>18.1%</a:t>
            </a:r>
            <a:br>
              <a:rPr lang="en-US" sz="1600"/>
            </a:br>
            <a:r>
              <a:rPr lang="en-US" sz="1400"/>
              <a:t>of Asian Americans</a:t>
            </a:r>
            <a:r>
              <a:rPr lang="en-US" sz="1400" baseline="30000"/>
              <a:t>1,</a:t>
            </a:r>
            <a:r>
              <a:rPr lang="en-US" sz="1400"/>
              <a:t>*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64BA8F4-783F-4B05-EB87-727606C1C538}"/>
              </a:ext>
            </a:extLst>
          </p:cNvPr>
          <p:cNvSpPr txBox="1"/>
          <p:nvPr/>
        </p:nvSpPr>
        <p:spPr>
          <a:xfrm>
            <a:off x="7764859" y="2455822"/>
            <a:ext cx="1260000" cy="892552"/>
          </a:xfrm>
          <a:prstGeom prst="rect">
            <a:avLst/>
          </a:prstGeom>
          <a:noFill/>
        </p:spPr>
        <p:txBody>
          <a:bodyPr wrap="square" lIns="0" tIns="91440" rIns="0" bIns="91440" rtlCol="0" anchor="ctr" anchorCtr="0">
            <a:spAutoFit/>
          </a:bodyPr>
          <a:lstStyle/>
          <a:p>
            <a:pPr algn="ctr"/>
            <a:r>
              <a:rPr lang="en-US" b="1"/>
              <a:t>49.0%</a:t>
            </a:r>
          </a:p>
          <a:p>
            <a:pPr algn="ctr"/>
            <a:r>
              <a:rPr lang="en-US" sz="1400"/>
              <a:t>of Mexican Americans</a:t>
            </a:r>
            <a:r>
              <a:rPr lang="en-US" sz="1400" baseline="30000"/>
              <a:t>1,</a:t>
            </a:r>
            <a:r>
              <a:rPr lang="en-US" sz="1400"/>
              <a:t>*</a:t>
            </a:r>
          </a:p>
        </p:txBody>
      </p:sp>
      <p:graphicFrame>
        <p:nvGraphicFramePr>
          <p:cNvPr id="48" name="Chart 47">
            <a:extLst>
              <a:ext uri="{FF2B5EF4-FFF2-40B4-BE49-F238E27FC236}">
                <a16:creationId xmlns:a16="http://schemas.microsoft.com/office/drawing/2014/main" id="{C81E1CE8-6938-83F4-9F15-DB42251C31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3254817"/>
              </p:ext>
            </p:extLst>
          </p:nvPr>
        </p:nvGraphicFramePr>
        <p:xfrm>
          <a:off x="9001376" y="2055052"/>
          <a:ext cx="2187629" cy="1786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49" name="TextBox 48">
            <a:extLst>
              <a:ext uri="{FF2B5EF4-FFF2-40B4-BE49-F238E27FC236}">
                <a16:creationId xmlns:a16="http://schemas.microsoft.com/office/drawing/2014/main" id="{160CD3C9-3D6A-3CBC-35D1-25DCAFB1CB69}"/>
              </a:ext>
            </a:extLst>
          </p:cNvPr>
          <p:cNvSpPr txBox="1"/>
          <p:nvPr/>
        </p:nvSpPr>
        <p:spPr>
          <a:xfrm>
            <a:off x="9483296" y="2420294"/>
            <a:ext cx="1260000" cy="923330"/>
          </a:xfrm>
          <a:prstGeom prst="rect">
            <a:avLst/>
          </a:prstGeom>
          <a:noFill/>
        </p:spPr>
        <p:txBody>
          <a:bodyPr wrap="square" lIns="0" tIns="91440" rIns="0" bIns="91440" rtlCol="0" anchor="ctr" anchorCtr="0">
            <a:spAutoFit/>
          </a:bodyPr>
          <a:lstStyle/>
          <a:p>
            <a:pPr algn="ctr"/>
            <a:r>
              <a:rPr lang="en-US" sz="2000" b="1"/>
              <a:t>17.0%</a:t>
            </a:r>
            <a:br>
              <a:rPr lang="en-US" sz="1600"/>
            </a:br>
            <a:r>
              <a:rPr lang="en-US" sz="1400"/>
              <a:t>of Black Americans</a:t>
            </a:r>
            <a:r>
              <a:rPr lang="en-US" sz="1400" baseline="30000"/>
              <a:t>1,</a:t>
            </a:r>
            <a:r>
              <a:rPr lang="en-US" sz="1400"/>
              <a:t>*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11AF07B-E997-0FF2-9069-989A4D13F428}"/>
              </a:ext>
            </a:extLst>
          </p:cNvPr>
          <p:cNvCxnSpPr>
            <a:cxnSpLocks/>
          </p:cNvCxnSpPr>
          <p:nvPr/>
        </p:nvCxnSpPr>
        <p:spPr>
          <a:xfrm>
            <a:off x="6523200" y="2417930"/>
            <a:ext cx="20705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D3E6348-CA25-8784-54CE-4CD060827BE2}"/>
              </a:ext>
            </a:extLst>
          </p:cNvPr>
          <p:cNvCxnSpPr>
            <a:cxnSpLocks/>
          </p:cNvCxnSpPr>
          <p:nvPr/>
        </p:nvCxnSpPr>
        <p:spPr>
          <a:xfrm>
            <a:off x="6731629" y="1806088"/>
            <a:ext cx="0" cy="406209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3B231CA3-27B9-2BAA-F465-1DC973633FFF}"/>
              </a:ext>
            </a:extLst>
          </p:cNvPr>
          <p:cNvCxnSpPr>
            <a:cxnSpLocks/>
          </p:cNvCxnSpPr>
          <p:nvPr/>
        </p:nvCxnSpPr>
        <p:spPr>
          <a:xfrm>
            <a:off x="6724906" y="1806089"/>
            <a:ext cx="20705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27FECA28-BFB6-252C-8C8E-8EE6DBE570A7}"/>
              </a:ext>
            </a:extLst>
          </p:cNvPr>
          <p:cNvCxnSpPr>
            <a:cxnSpLocks/>
          </p:cNvCxnSpPr>
          <p:nvPr/>
        </p:nvCxnSpPr>
        <p:spPr>
          <a:xfrm>
            <a:off x="6724906" y="5868185"/>
            <a:ext cx="20705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08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D6329E0-F824-AC41-3781-0E6D5A7456BB}"/>
              </a:ext>
            </a:extLst>
          </p:cNvPr>
          <p:cNvSpPr/>
          <p:nvPr/>
        </p:nvSpPr>
        <p:spPr>
          <a:xfrm>
            <a:off x="6916666" y="3460417"/>
            <a:ext cx="2056155" cy="223516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810000" rIns="90000" bIns="144000" rtlCol="0" anchor="t" anchorCtr="0"/>
          <a:lstStyle/>
          <a:p>
            <a:pPr marL="0" marR="0" lvl="0" indent="0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A8D27"/>
              </a:buClr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Dyslipidemia</a:t>
            </a:r>
            <a:r>
              <a:rPr kumimoji="0" lang="en-US" altLang="en-US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2,7</a:t>
            </a:r>
          </a:p>
          <a:p>
            <a:pPr marL="171450" marR="0" lvl="0" indent="-171450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96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Cholesterol: &gt;200 mg/dL</a:t>
            </a:r>
          </a:p>
          <a:p>
            <a:pPr marL="171450" marR="0" lvl="0" indent="-171450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96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LDL-c: &gt;130 mg/dL</a:t>
            </a:r>
          </a:p>
          <a:p>
            <a:pPr marL="171450" marR="0" lvl="0" indent="-171450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96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HDL-c: </a:t>
            </a:r>
            <a:b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</a:b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&lt;50 mg/dL (female);</a:t>
            </a:r>
            <a:b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</a:b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&lt;40 mg/dL (male)</a:t>
            </a:r>
          </a:p>
          <a:p>
            <a:pPr marL="171450" marR="0" lvl="0" indent="-171450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96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Triglycerides: </a:t>
            </a:r>
            <a:b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</a:b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&gt;150 mg/dL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819F550-B598-8210-7781-578A0209390E}"/>
              </a:ext>
            </a:extLst>
          </p:cNvPr>
          <p:cNvSpPr/>
          <p:nvPr/>
        </p:nvSpPr>
        <p:spPr>
          <a:xfrm>
            <a:off x="4733993" y="3460417"/>
            <a:ext cx="2056155" cy="223516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810000" rIns="90000" bIns="144000" rtlCol="0" anchor="t" anchorCtr="0"/>
          <a:lstStyle/>
          <a:p>
            <a:pPr marL="0" marR="0" lvl="0" indent="0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A8D27"/>
              </a:buClr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Hypertension</a:t>
            </a:r>
            <a:r>
              <a:rPr kumimoji="0" lang="en-US" altLang="en-US" sz="1200" b="1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2,6</a:t>
            </a:r>
          </a:p>
          <a:p>
            <a:pPr marL="171450" marR="0" lvl="0" indent="-17145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96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SBP: ≥130 mmHg</a:t>
            </a:r>
          </a:p>
          <a:p>
            <a:pPr marL="171450" marR="0" lvl="0" indent="-17145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96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DBP: ≥80 mmHg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4CDD2-B714-66D8-CA51-40A5A4046CB4}"/>
              </a:ext>
            </a:extLst>
          </p:cNvPr>
          <p:cNvSpPr/>
          <p:nvPr/>
        </p:nvSpPr>
        <p:spPr>
          <a:xfrm>
            <a:off x="2551321" y="3469133"/>
            <a:ext cx="2056155" cy="223516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810000" rIns="90000" bIns="144000" rtlCol="0" anchor="t" anchorCtr="0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A8D27"/>
              </a:buClr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Type 2 diabetes</a:t>
            </a:r>
            <a:r>
              <a:rPr kumimoji="0" lang="en-US" altLang="en-US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2,3,5</a:t>
            </a:r>
          </a:p>
          <a:p>
            <a:pPr marL="171450" marR="0" lvl="0" indent="-17145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96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HbA1c: &gt;6.5%</a:t>
            </a:r>
          </a:p>
          <a:p>
            <a:pPr marL="171450" marR="0" lvl="0" indent="-17145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96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Fasting plasma glucose: &gt;126 mg/dL</a:t>
            </a:r>
          </a:p>
          <a:p>
            <a:pPr marL="171450" marR="0" lvl="0" indent="-17145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96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2-hour OGTT: ≥200 mg/dL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1F85E9-FADF-C08F-E344-9BB9A54EF4D9}"/>
              </a:ext>
            </a:extLst>
          </p:cNvPr>
          <p:cNvSpPr/>
          <p:nvPr/>
        </p:nvSpPr>
        <p:spPr>
          <a:xfrm>
            <a:off x="451809" y="3469133"/>
            <a:ext cx="1972995" cy="223516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810000" rIns="90000" bIns="144000" rtlCol="0" anchor="t" anchorCtr="0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A8D27"/>
              </a:buClr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Obesity</a:t>
            </a:r>
            <a:r>
              <a:rPr kumimoji="0" lang="en-US" altLang="en-US" sz="1200" b="1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2-4</a:t>
            </a:r>
          </a:p>
          <a:p>
            <a:pPr marL="171450" marR="0" lvl="0" indent="-17145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96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BMI: ≥30 kg/m</a:t>
            </a:r>
            <a:r>
              <a:rPr kumimoji="0" lang="en-US" altLang="en-US" sz="9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2</a:t>
            </a:r>
            <a:endParaRPr lang="en-US" altLang="en-US" sz="900">
              <a:solidFill>
                <a:srgbClr val="001965"/>
              </a:solidFill>
              <a:latin typeface="Arial" panose="020B0604020202020204"/>
              <a:cs typeface="Apis For Office" panose="020B0504010101010104" pitchFamily="34" charset="0"/>
            </a:endParaRPr>
          </a:p>
          <a:p>
            <a:pPr marL="365760" lvl="1" indent="-173736" defTabSz="609585">
              <a:buClr>
                <a:srgbClr val="001965"/>
              </a:buClr>
              <a:buFont typeface="Arial" panose="020B0604020202020204" pitchFamily="34" charset="0"/>
              <a:buChar char="•"/>
              <a:defRPr/>
            </a:pPr>
            <a:r>
              <a:rPr kumimoji="0" lang="en-US" altLang="en-US" sz="900" b="0" i="0" u="none" strike="noStrike" kern="1200" cap="none" spc="0" normalizeH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Asian: </a:t>
            </a:r>
            <a:r>
              <a:rPr lang="en-US" altLang="en-US" sz="900">
                <a:solidFill>
                  <a:srgbClr val="001965"/>
                </a:solidFill>
                <a:cs typeface="Apis For Office" panose="020B0504010101010104" pitchFamily="34" charset="0"/>
              </a:rPr>
              <a:t>≥25 kg/m</a:t>
            </a:r>
            <a:r>
              <a:rPr lang="en-US" altLang="en-US" sz="900" baseline="30000">
                <a:solidFill>
                  <a:srgbClr val="001965"/>
                </a:solidFill>
                <a:cs typeface="Apis For Office" panose="020B0504010101010104" pitchFamily="34" charset="0"/>
              </a:rPr>
              <a:t>2</a:t>
            </a:r>
            <a:endParaRPr kumimoji="0" lang="en-US" altLang="en-US" sz="900" b="0" i="0" u="none" strike="noStrike" kern="1200" cap="none" spc="0" normalizeH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Apis For Office" panose="020B0504010101010104" pitchFamily="34" charset="0"/>
            </a:endParaRPr>
          </a:p>
          <a:p>
            <a:pPr marL="171450" indent="-171450" defTabSz="609585">
              <a:buClr>
                <a:srgbClr val="001965"/>
              </a:buClr>
              <a:buFont typeface="Arial" panose="020B0604020202020204" pitchFamily="34" charset="0"/>
              <a:buChar char="•"/>
              <a:defRPr/>
            </a:pPr>
            <a:r>
              <a:rPr kumimoji="0" lang="en-US" altLang="en-US" sz="900" b="0" i="0" u="none" strike="noStrike" kern="1200" cap="none" spc="0" normalizeH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Waist</a:t>
            </a: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 circumference: </a:t>
            </a:r>
            <a:b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</a:b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&gt;35 in (female); </a:t>
            </a:r>
            <a:b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</a:br>
            <a:r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Apis For Office" panose="020B0504010101010104" pitchFamily="34" charset="0"/>
              </a:rPr>
              <a:t>&gt;40 in (male)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CE0421-EFA0-4A11-9BC5-315DD6A3FA3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32000" y="432000"/>
            <a:ext cx="10690702" cy="792000"/>
          </a:xfrm>
        </p:spPr>
        <p:txBody>
          <a:bodyPr/>
          <a:lstStyle/>
          <a:p>
            <a:r>
              <a:rPr lang="en-US">
                <a:latin typeface="+mn-lt"/>
              </a:rPr>
              <a:t>Comorbidities contribute to MASLD development and progression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24738B-A0C6-4328-8D15-90541AA892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999" y="6065437"/>
            <a:ext cx="9788325" cy="522563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*HOMA-IR cut-off values for different patient populations vary.</a:t>
            </a:r>
            <a:br>
              <a:rPr lang="en-US" dirty="0"/>
            </a:br>
            <a:r>
              <a:rPr lang="en-US" dirty="0"/>
              <a:t>AASLD, American Association for the Study of Liver Disease; BMI, body mass index; DBP, diastolic blood pressure; HbA1c, glycated hemoglobin test; HDL-c, high-density lipoprotein cholesterol; HOMA-IR, Homeostatic Model Assessment for Insulin Resistance; LDL-c, low-density lipoprotein cholesterol; MASH, metabolic dysfunction-associated steatohepatitis; MASLD, metabolic dysfunction-associated </a:t>
            </a:r>
            <a:r>
              <a:rPr lang="en-US" dirty="0" err="1"/>
              <a:t>steatotic</a:t>
            </a:r>
            <a:r>
              <a:rPr lang="en-US" dirty="0"/>
              <a:t> liver disease; OGTT, oral glucose tolerance test; SBP, systolic blood pressure.</a:t>
            </a:r>
            <a:br>
              <a:rPr lang="en-US" dirty="0"/>
            </a:br>
            <a:r>
              <a:rPr lang="en-US" dirty="0"/>
              <a:t>1. Rinella ME et al. </a:t>
            </a:r>
            <a:r>
              <a:rPr lang="en-US" i="1" dirty="0"/>
              <a:t>Hepatology</a:t>
            </a:r>
            <a:r>
              <a:rPr lang="en-US" dirty="0"/>
              <a:t>. 2023;77(5):1797–1835. 2. Chalasani N et al. </a:t>
            </a:r>
            <a:r>
              <a:rPr lang="en-US" i="1" dirty="0"/>
              <a:t>Hepatology</a:t>
            </a:r>
            <a:r>
              <a:rPr lang="en-US" dirty="0"/>
              <a:t>. 2018;67:328–357. 3. Marengo A et al. </a:t>
            </a:r>
            <a:r>
              <a:rPr lang="en-US" i="1" dirty="0"/>
              <a:t>Clin Liver Dis</a:t>
            </a:r>
            <a:r>
              <a:rPr lang="en-US" dirty="0"/>
              <a:t>. 2016;20:313–324. 4. National Heart, Lung, and Blood Institute. Assessing your weight and health risk. https://</a:t>
            </a:r>
            <a:r>
              <a:rPr lang="en-US" dirty="0" err="1"/>
              <a:t>www.nhlbi.nih.gov</a:t>
            </a:r>
            <a:r>
              <a:rPr lang="en-US" dirty="0"/>
              <a:t>/health/educational/</a:t>
            </a:r>
            <a:r>
              <a:rPr lang="en-US" dirty="0" err="1"/>
              <a:t>lose_wt</a:t>
            </a:r>
            <a:r>
              <a:rPr lang="en-US" dirty="0"/>
              <a:t>/</a:t>
            </a:r>
            <a:r>
              <a:rPr lang="en-US" dirty="0" err="1"/>
              <a:t>risk.htm</a:t>
            </a:r>
            <a:r>
              <a:rPr lang="en-US" dirty="0"/>
              <a:t> Accessed August 13, 2025. 5. Goyal R et al. Type 2 diabetes. </a:t>
            </a:r>
            <a:r>
              <a:rPr lang="en-US" i="1" dirty="0" err="1"/>
              <a:t>StatsPearls</a:t>
            </a:r>
            <a:r>
              <a:rPr lang="en-US" i="1" dirty="0"/>
              <a:t> [Internet]. </a:t>
            </a:r>
            <a:r>
              <a:rPr lang="en-US" dirty="0"/>
              <a:t>Updated June 23, 2023. https://</a:t>
            </a:r>
            <a:r>
              <a:rPr lang="en-US" dirty="0" err="1"/>
              <a:t>www.ncbi.nlm.nih.gov</a:t>
            </a:r>
            <a:r>
              <a:rPr lang="en-US" dirty="0"/>
              <a:t>/books/NBK513253/ Accessed August 13, 2025.  6. Iqbal AM, Jamal SF. Essential hypertension. </a:t>
            </a:r>
            <a:r>
              <a:rPr lang="en-US" i="1" dirty="0" err="1"/>
              <a:t>StatsPearls</a:t>
            </a:r>
            <a:r>
              <a:rPr lang="en-US" i="1" dirty="0"/>
              <a:t> [Internet].</a:t>
            </a:r>
            <a:r>
              <a:rPr lang="en-US" dirty="0"/>
              <a:t> Updated July 20, 2023. https://</a:t>
            </a:r>
            <a:r>
              <a:rPr lang="en-US" dirty="0" err="1"/>
              <a:t>www.ncbi.nlm.nih.gov</a:t>
            </a:r>
            <a:r>
              <a:rPr lang="en-US" dirty="0"/>
              <a:t>/books/NBK539859/ Accessed August 13, 2025. 7. Pappan N et al. Dyslipidemia. </a:t>
            </a:r>
            <a:r>
              <a:rPr lang="en-US" i="1" dirty="0" err="1"/>
              <a:t>StatPearls</a:t>
            </a:r>
            <a:r>
              <a:rPr lang="en-US" i="1" dirty="0"/>
              <a:t> [Internet].</a:t>
            </a:r>
            <a:r>
              <a:rPr lang="en-US" dirty="0"/>
              <a:t> Updated March 4, 2024. https://</a:t>
            </a:r>
            <a:r>
              <a:rPr lang="en-US" dirty="0" err="1"/>
              <a:t>www.ncbi.nlm.nih.gov</a:t>
            </a:r>
            <a:r>
              <a:rPr lang="en-US" dirty="0"/>
              <a:t>/books/NBK560891/ Accessed August 13, 2025. 8. Gayoso-Diz P et al. </a:t>
            </a:r>
            <a:r>
              <a:rPr lang="en-US" i="1" dirty="0"/>
              <a:t>BMC </a:t>
            </a:r>
            <a:r>
              <a:rPr lang="en-US" i="1" dirty="0" err="1"/>
              <a:t>Endocrin</a:t>
            </a:r>
            <a:r>
              <a:rPr lang="en-US" i="1" dirty="0"/>
              <a:t> Dis.</a:t>
            </a:r>
            <a:r>
              <a:rPr lang="en-US" dirty="0"/>
              <a:t> 2013;13(47):1–10. 9. </a:t>
            </a:r>
            <a:r>
              <a:rPr lang="en-US" dirty="0" err="1"/>
              <a:t>Younossi</a:t>
            </a:r>
            <a:r>
              <a:rPr lang="en-US" dirty="0"/>
              <a:t> ZM et al. </a:t>
            </a:r>
            <a:r>
              <a:rPr lang="en-US" i="1" dirty="0"/>
              <a:t>Clin Liv.</a:t>
            </a:r>
            <a:r>
              <a:rPr lang="en-US" dirty="0"/>
              <a:t> 2025;in press:1–16.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F2B98ECA-B502-B0C4-9FE5-2917EDD0E69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797" y="1787489"/>
            <a:ext cx="8727193" cy="135616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noProof="0">
                <a:solidFill>
                  <a:srgbClr val="001965"/>
                </a:solidFill>
              </a:rPr>
              <a:t>MASLD is </a:t>
            </a:r>
            <a:r>
              <a:rPr lang="en-US" sz="1400" b="1" noProof="0">
                <a:solidFill>
                  <a:srgbClr val="001965"/>
                </a:solidFill>
              </a:rPr>
              <a:t>closely linked </a:t>
            </a:r>
            <a:r>
              <a:rPr lang="en-US" sz="1400" noProof="0">
                <a:solidFill>
                  <a:srgbClr val="001965"/>
                </a:solidFill>
              </a:rPr>
              <a:t>to and often </a:t>
            </a:r>
            <a:r>
              <a:rPr lang="en-US" sz="1400" b="1" noProof="0">
                <a:solidFill>
                  <a:srgbClr val="001965"/>
                </a:solidFill>
              </a:rPr>
              <a:t>precedes</a:t>
            </a:r>
            <a:r>
              <a:rPr lang="en-US" sz="1400" noProof="0">
                <a:solidFill>
                  <a:srgbClr val="001965"/>
                </a:solidFill>
              </a:rPr>
              <a:t> the diagnosis of other metabolic abnormalities</a:t>
            </a:r>
            <a:r>
              <a:rPr lang="en-US" sz="1400" baseline="30000" noProof="0">
                <a:solidFill>
                  <a:srgbClr val="001965"/>
                </a:solidFill>
              </a:rPr>
              <a:t>1</a:t>
            </a:r>
            <a:endParaRPr lang="en-US" sz="1400" noProof="0">
              <a:solidFill>
                <a:srgbClr val="001965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noProof="0">
                <a:solidFill>
                  <a:srgbClr val="001965"/>
                </a:solidFill>
              </a:rPr>
              <a:t>The presence of several metabolic abnormalities confers </a:t>
            </a:r>
            <a:r>
              <a:rPr lang="en-US" sz="1400" b="1" noProof="0">
                <a:solidFill>
                  <a:srgbClr val="001965"/>
                </a:solidFill>
              </a:rPr>
              <a:t>greater risk </a:t>
            </a:r>
            <a:r>
              <a:rPr lang="en-US" sz="1400" noProof="0">
                <a:solidFill>
                  <a:srgbClr val="001965"/>
                </a:solidFill>
              </a:rPr>
              <a:t>of MASH progression and mortality</a:t>
            </a:r>
            <a:r>
              <a:rPr lang="en-US" sz="1400" baseline="30000" noProof="0">
                <a:solidFill>
                  <a:srgbClr val="001965"/>
                </a:solidFill>
              </a:rPr>
              <a:t>1</a:t>
            </a:r>
            <a:endParaRPr lang="en-US" sz="1400" noProof="0">
              <a:solidFill>
                <a:srgbClr val="001965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1965"/>
                </a:solidFill>
              </a:rPr>
              <a:t>The association between MASLD and metabolic comorbidities may reflect </a:t>
            </a:r>
            <a:r>
              <a:rPr lang="en-US" sz="1400" b="1">
                <a:solidFill>
                  <a:srgbClr val="001965"/>
                </a:solidFill>
              </a:rPr>
              <a:t>bidirectional</a:t>
            </a:r>
            <a:r>
              <a:rPr lang="en-US" sz="1400">
                <a:solidFill>
                  <a:srgbClr val="001965"/>
                </a:solidFill>
              </a:rPr>
              <a:t> interactions between the liver and other organs</a:t>
            </a:r>
            <a:r>
              <a:rPr lang="en-US" sz="1400" baseline="30000">
                <a:solidFill>
                  <a:srgbClr val="001965"/>
                </a:solidFill>
              </a:rPr>
              <a:t>1</a:t>
            </a:r>
            <a:endParaRPr lang="en-GB" sz="1400" noProof="0">
              <a:solidFill>
                <a:srgbClr val="001965"/>
              </a:solidFill>
            </a:endParaRPr>
          </a:p>
          <a:p>
            <a:endParaRPr lang="en-US" sz="1400"/>
          </a:p>
        </p:txBody>
      </p:sp>
      <p:sp>
        <p:nvSpPr>
          <p:cNvPr id="223" name="Freeform 68">
            <a:extLst>
              <a:ext uri="{FF2B5EF4-FFF2-40B4-BE49-F238E27FC236}">
                <a16:creationId xmlns:a16="http://schemas.microsoft.com/office/drawing/2014/main" id="{D589F05C-2D67-4F3C-A6CC-08E9182899BC}"/>
              </a:ext>
            </a:extLst>
          </p:cNvPr>
          <p:cNvSpPr>
            <a:spLocks noEditPoints="1"/>
          </p:cNvSpPr>
          <p:nvPr/>
        </p:nvSpPr>
        <p:spPr bwMode="auto">
          <a:xfrm>
            <a:off x="7808738" y="3643944"/>
            <a:ext cx="272011" cy="439555"/>
          </a:xfrm>
          <a:custGeom>
            <a:avLst/>
            <a:gdLst>
              <a:gd name="T0" fmla="*/ 666 w 1315"/>
              <a:gd name="T1" fmla="*/ 0 h 2064"/>
              <a:gd name="T2" fmla="*/ 671 w 1315"/>
              <a:gd name="T3" fmla="*/ 0 h 2064"/>
              <a:gd name="T4" fmla="*/ 683 w 1315"/>
              <a:gd name="T5" fmla="*/ 22 h 2064"/>
              <a:gd name="T6" fmla="*/ 926 w 1315"/>
              <a:gd name="T7" fmla="*/ 443 h 2064"/>
              <a:gd name="T8" fmla="*/ 1255 w 1315"/>
              <a:gd name="T9" fmla="*/ 1140 h 2064"/>
              <a:gd name="T10" fmla="*/ 1315 w 1315"/>
              <a:gd name="T11" fmla="*/ 1359 h 2064"/>
              <a:gd name="T12" fmla="*/ 1315 w 1315"/>
              <a:gd name="T13" fmla="*/ 1470 h 2064"/>
              <a:gd name="T14" fmla="*/ 1310 w 1315"/>
              <a:gd name="T15" fmla="*/ 1491 h 2064"/>
              <a:gd name="T16" fmla="*/ 843 w 1315"/>
              <a:gd name="T17" fmla="*/ 2037 h 2064"/>
              <a:gd name="T18" fmla="*/ 721 w 1315"/>
              <a:gd name="T19" fmla="*/ 2064 h 2064"/>
              <a:gd name="T20" fmla="*/ 594 w 1315"/>
              <a:gd name="T21" fmla="*/ 2064 h 2064"/>
              <a:gd name="T22" fmla="*/ 573 w 1315"/>
              <a:gd name="T23" fmla="*/ 2059 h 2064"/>
              <a:gd name="T24" fmla="*/ 35 w 1315"/>
              <a:gd name="T25" fmla="*/ 1616 h 2064"/>
              <a:gd name="T26" fmla="*/ 0 w 1315"/>
              <a:gd name="T27" fmla="*/ 1470 h 2064"/>
              <a:gd name="T28" fmla="*/ 0 w 1315"/>
              <a:gd name="T29" fmla="*/ 1359 h 2064"/>
              <a:gd name="T30" fmla="*/ 4 w 1315"/>
              <a:gd name="T31" fmla="*/ 1350 h 2064"/>
              <a:gd name="T32" fmla="*/ 86 w 1315"/>
              <a:gd name="T33" fmla="*/ 1077 h 2064"/>
              <a:gd name="T34" fmla="*/ 544 w 1315"/>
              <a:gd name="T35" fmla="*/ 202 h 2064"/>
              <a:gd name="T36" fmla="*/ 666 w 1315"/>
              <a:gd name="T37" fmla="*/ 0 h 2064"/>
              <a:gd name="T38" fmla="*/ 670 w 1315"/>
              <a:gd name="T39" fmla="*/ 175 h 2064"/>
              <a:gd name="T40" fmla="*/ 654 w 1315"/>
              <a:gd name="T41" fmla="*/ 198 h 2064"/>
              <a:gd name="T42" fmla="*/ 429 w 1315"/>
              <a:gd name="T43" fmla="*/ 585 h 2064"/>
              <a:gd name="T44" fmla="*/ 141 w 1315"/>
              <a:gd name="T45" fmla="*/ 1192 h 2064"/>
              <a:gd name="T46" fmla="*/ 94 w 1315"/>
              <a:gd name="T47" fmla="*/ 1458 h 2064"/>
              <a:gd name="T48" fmla="*/ 779 w 1315"/>
              <a:gd name="T49" fmla="*/ 1959 h 2064"/>
              <a:gd name="T50" fmla="*/ 1223 w 1315"/>
              <a:gd name="T51" fmla="*/ 1430 h 2064"/>
              <a:gd name="T52" fmla="*/ 1164 w 1315"/>
              <a:gd name="T53" fmla="*/ 1158 h 2064"/>
              <a:gd name="T54" fmla="*/ 866 w 1315"/>
              <a:gd name="T55" fmla="*/ 525 h 2064"/>
              <a:gd name="T56" fmla="*/ 670 w 1315"/>
              <a:gd name="T57" fmla="*/ 175 h 20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315" h="2064">
                <a:moveTo>
                  <a:pt x="666" y="0"/>
                </a:moveTo>
                <a:cubicBezTo>
                  <a:pt x="668" y="0"/>
                  <a:pt x="669" y="0"/>
                  <a:pt x="671" y="0"/>
                </a:cubicBezTo>
                <a:cubicBezTo>
                  <a:pt x="675" y="7"/>
                  <a:pt x="679" y="14"/>
                  <a:pt x="683" y="22"/>
                </a:cubicBezTo>
                <a:cubicBezTo>
                  <a:pt x="764" y="162"/>
                  <a:pt x="848" y="301"/>
                  <a:pt x="926" y="443"/>
                </a:cubicBezTo>
                <a:cubicBezTo>
                  <a:pt x="1051" y="668"/>
                  <a:pt x="1169" y="897"/>
                  <a:pt x="1255" y="1140"/>
                </a:cubicBezTo>
                <a:cubicBezTo>
                  <a:pt x="1280" y="1212"/>
                  <a:pt x="1295" y="1286"/>
                  <a:pt x="1315" y="1359"/>
                </a:cubicBezTo>
                <a:cubicBezTo>
                  <a:pt x="1315" y="1396"/>
                  <a:pt x="1315" y="1433"/>
                  <a:pt x="1315" y="1470"/>
                </a:cubicBezTo>
                <a:cubicBezTo>
                  <a:pt x="1313" y="1477"/>
                  <a:pt x="1311" y="1483"/>
                  <a:pt x="1310" y="1491"/>
                </a:cubicBezTo>
                <a:cubicBezTo>
                  <a:pt x="1265" y="1767"/>
                  <a:pt x="1109" y="1949"/>
                  <a:pt x="843" y="2037"/>
                </a:cubicBezTo>
                <a:cubicBezTo>
                  <a:pt x="804" y="2050"/>
                  <a:pt x="762" y="2055"/>
                  <a:pt x="721" y="2064"/>
                </a:cubicBezTo>
                <a:cubicBezTo>
                  <a:pt x="679" y="2064"/>
                  <a:pt x="636" y="2064"/>
                  <a:pt x="594" y="2064"/>
                </a:cubicBezTo>
                <a:cubicBezTo>
                  <a:pt x="587" y="2062"/>
                  <a:pt x="580" y="2060"/>
                  <a:pt x="573" y="2059"/>
                </a:cubicBezTo>
                <a:cubicBezTo>
                  <a:pt x="307" y="2016"/>
                  <a:pt x="127" y="1868"/>
                  <a:pt x="35" y="1616"/>
                </a:cubicBezTo>
                <a:cubicBezTo>
                  <a:pt x="17" y="1569"/>
                  <a:pt x="11" y="1518"/>
                  <a:pt x="0" y="1470"/>
                </a:cubicBezTo>
                <a:cubicBezTo>
                  <a:pt x="0" y="1433"/>
                  <a:pt x="0" y="1396"/>
                  <a:pt x="0" y="1359"/>
                </a:cubicBezTo>
                <a:cubicBezTo>
                  <a:pt x="1" y="1356"/>
                  <a:pt x="4" y="1353"/>
                  <a:pt x="4" y="1350"/>
                </a:cubicBezTo>
                <a:cubicBezTo>
                  <a:pt x="18" y="1255"/>
                  <a:pt x="50" y="1165"/>
                  <a:pt x="86" y="1077"/>
                </a:cubicBezTo>
                <a:cubicBezTo>
                  <a:pt x="211" y="771"/>
                  <a:pt x="374" y="485"/>
                  <a:pt x="544" y="202"/>
                </a:cubicBezTo>
                <a:cubicBezTo>
                  <a:pt x="584" y="134"/>
                  <a:pt x="625" y="67"/>
                  <a:pt x="666" y="0"/>
                </a:cubicBezTo>
                <a:close/>
                <a:moveTo>
                  <a:pt x="670" y="175"/>
                </a:moveTo>
                <a:cubicBezTo>
                  <a:pt x="662" y="186"/>
                  <a:pt x="658" y="192"/>
                  <a:pt x="654" y="198"/>
                </a:cubicBezTo>
                <a:cubicBezTo>
                  <a:pt x="579" y="327"/>
                  <a:pt x="502" y="455"/>
                  <a:pt x="429" y="585"/>
                </a:cubicBezTo>
                <a:cubicBezTo>
                  <a:pt x="320" y="781"/>
                  <a:pt x="217" y="980"/>
                  <a:pt x="141" y="1192"/>
                </a:cubicBezTo>
                <a:cubicBezTo>
                  <a:pt x="110" y="1278"/>
                  <a:pt x="84" y="1365"/>
                  <a:pt x="94" y="1458"/>
                </a:cubicBezTo>
                <a:cubicBezTo>
                  <a:pt x="127" y="1797"/>
                  <a:pt x="446" y="2031"/>
                  <a:pt x="779" y="1959"/>
                </a:cubicBezTo>
                <a:cubicBezTo>
                  <a:pt x="1027" y="1905"/>
                  <a:pt x="1213" y="1684"/>
                  <a:pt x="1223" y="1430"/>
                </a:cubicBezTo>
                <a:cubicBezTo>
                  <a:pt x="1226" y="1334"/>
                  <a:pt x="1196" y="1246"/>
                  <a:pt x="1164" y="1158"/>
                </a:cubicBezTo>
                <a:cubicBezTo>
                  <a:pt x="1084" y="938"/>
                  <a:pt x="977" y="730"/>
                  <a:pt x="866" y="525"/>
                </a:cubicBezTo>
                <a:cubicBezTo>
                  <a:pt x="803" y="409"/>
                  <a:pt x="737" y="295"/>
                  <a:pt x="670" y="17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grpSp>
        <p:nvGrpSpPr>
          <p:cNvPr id="224" name="Group 121">
            <a:extLst>
              <a:ext uri="{FF2B5EF4-FFF2-40B4-BE49-F238E27FC236}">
                <a16:creationId xmlns:a16="http://schemas.microsoft.com/office/drawing/2014/main" id="{01DFF18C-3F81-435D-88CD-FD7A0F989E1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17377" y="3638226"/>
            <a:ext cx="324042" cy="468422"/>
            <a:chOff x="1820" y="134"/>
            <a:chExt cx="2116" cy="2971"/>
          </a:xfrm>
          <a:solidFill>
            <a:schemeClr val="tx2"/>
          </a:solidFill>
        </p:grpSpPr>
        <p:sp>
          <p:nvSpPr>
            <p:cNvPr id="225" name="Freeform 122">
              <a:extLst>
                <a:ext uri="{FF2B5EF4-FFF2-40B4-BE49-F238E27FC236}">
                  <a16:creationId xmlns:a16="http://schemas.microsoft.com/office/drawing/2014/main" id="{EF2E43BB-40BC-4BD0-A057-90A24961DB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0" y="134"/>
              <a:ext cx="2116" cy="2401"/>
            </a:xfrm>
            <a:custGeom>
              <a:avLst/>
              <a:gdLst>
                <a:gd name="T0" fmla="*/ 1404 w 1404"/>
                <a:gd name="T1" fmla="*/ 1172 h 1594"/>
                <a:gd name="T2" fmla="*/ 1388 w 1404"/>
                <a:gd name="T3" fmla="*/ 1239 h 1594"/>
                <a:gd name="T4" fmla="*/ 911 w 1404"/>
                <a:gd name="T5" fmla="*/ 1579 h 1594"/>
                <a:gd name="T6" fmla="*/ 901 w 1404"/>
                <a:gd name="T7" fmla="*/ 1576 h 1594"/>
                <a:gd name="T8" fmla="*/ 901 w 1404"/>
                <a:gd name="T9" fmla="*/ 1371 h 1594"/>
                <a:gd name="T10" fmla="*/ 504 w 1404"/>
                <a:gd name="T11" fmla="*/ 1371 h 1594"/>
                <a:gd name="T12" fmla="*/ 504 w 1404"/>
                <a:gd name="T13" fmla="*/ 1578 h 1594"/>
                <a:gd name="T14" fmla="*/ 204 w 1404"/>
                <a:gd name="T15" fmla="*/ 1501 h 1594"/>
                <a:gd name="T16" fmla="*/ 5 w 1404"/>
                <a:gd name="T17" fmla="*/ 1189 h 1594"/>
                <a:gd name="T18" fmla="*/ 0 w 1404"/>
                <a:gd name="T19" fmla="*/ 1172 h 1594"/>
                <a:gd name="T20" fmla="*/ 0 w 1404"/>
                <a:gd name="T21" fmla="*/ 41 h 1594"/>
                <a:gd name="T22" fmla="*/ 46 w 1404"/>
                <a:gd name="T23" fmla="*/ 0 h 1594"/>
                <a:gd name="T24" fmla="*/ 1357 w 1404"/>
                <a:gd name="T25" fmla="*/ 0 h 1594"/>
                <a:gd name="T26" fmla="*/ 1404 w 1404"/>
                <a:gd name="T27" fmla="*/ 46 h 1594"/>
                <a:gd name="T28" fmla="*/ 1404 w 1404"/>
                <a:gd name="T29" fmla="*/ 1172 h 1594"/>
                <a:gd name="T30" fmla="*/ 988 w 1404"/>
                <a:gd name="T31" fmla="*/ 1489 h 1594"/>
                <a:gd name="T32" fmla="*/ 1018 w 1404"/>
                <a:gd name="T33" fmla="*/ 1485 h 1594"/>
                <a:gd name="T34" fmla="*/ 1317 w 1404"/>
                <a:gd name="T35" fmla="*/ 1117 h 1594"/>
                <a:gd name="T36" fmla="*/ 1317 w 1404"/>
                <a:gd name="T37" fmla="*/ 111 h 1594"/>
                <a:gd name="T38" fmla="*/ 1316 w 1404"/>
                <a:gd name="T39" fmla="*/ 89 h 1594"/>
                <a:gd name="T40" fmla="*/ 86 w 1404"/>
                <a:gd name="T41" fmla="*/ 89 h 1594"/>
                <a:gd name="T42" fmla="*/ 86 w 1404"/>
                <a:gd name="T43" fmla="*/ 122 h 1594"/>
                <a:gd name="T44" fmla="*/ 86 w 1404"/>
                <a:gd name="T45" fmla="*/ 645 h 1594"/>
                <a:gd name="T46" fmla="*/ 87 w 1404"/>
                <a:gd name="T47" fmla="*/ 1136 h 1594"/>
                <a:gd name="T48" fmla="*/ 375 w 1404"/>
                <a:gd name="T49" fmla="*/ 1482 h 1594"/>
                <a:gd name="T50" fmla="*/ 417 w 1404"/>
                <a:gd name="T51" fmla="*/ 1489 h 1594"/>
                <a:gd name="T52" fmla="*/ 418 w 1404"/>
                <a:gd name="T53" fmla="*/ 1359 h 1594"/>
                <a:gd name="T54" fmla="*/ 496 w 1404"/>
                <a:gd name="T55" fmla="*/ 1281 h 1594"/>
                <a:gd name="T56" fmla="*/ 909 w 1404"/>
                <a:gd name="T57" fmla="*/ 1285 h 1594"/>
                <a:gd name="T58" fmla="*/ 988 w 1404"/>
                <a:gd name="T59" fmla="*/ 1365 h 1594"/>
                <a:gd name="T60" fmla="*/ 988 w 1404"/>
                <a:gd name="T61" fmla="*/ 1489 h 1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04" h="1594">
                  <a:moveTo>
                    <a:pt x="1404" y="1172"/>
                  </a:moveTo>
                  <a:cubicBezTo>
                    <a:pt x="1399" y="1194"/>
                    <a:pt x="1394" y="1217"/>
                    <a:pt x="1388" y="1239"/>
                  </a:cubicBezTo>
                  <a:cubicBezTo>
                    <a:pt x="1331" y="1450"/>
                    <a:pt x="1130" y="1594"/>
                    <a:pt x="911" y="1579"/>
                  </a:cubicBezTo>
                  <a:cubicBezTo>
                    <a:pt x="909" y="1579"/>
                    <a:pt x="906" y="1577"/>
                    <a:pt x="901" y="1576"/>
                  </a:cubicBezTo>
                  <a:cubicBezTo>
                    <a:pt x="901" y="1509"/>
                    <a:pt x="901" y="1441"/>
                    <a:pt x="901" y="1371"/>
                  </a:cubicBezTo>
                  <a:cubicBezTo>
                    <a:pt x="768" y="1371"/>
                    <a:pt x="638" y="1371"/>
                    <a:pt x="504" y="1371"/>
                  </a:cubicBezTo>
                  <a:cubicBezTo>
                    <a:pt x="504" y="1438"/>
                    <a:pt x="504" y="1507"/>
                    <a:pt x="504" y="1578"/>
                  </a:cubicBezTo>
                  <a:cubicBezTo>
                    <a:pt x="392" y="1584"/>
                    <a:pt x="293" y="1561"/>
                    <a:pt x="204" y="1501"/>
                  </a:cubicBezTo>
                  <a:cubicBezTo>
                    <a:pt x="93" y="1426"/>
                    <a:pt x="26" y="1322"/>
                    <a:pt x="5" y="1189"/>
                  </a:cubicBezTo>
                  <a:cubicBezTo>
                    <a:pt x="4" y="1183"/>
                    <a:pt x="1" y="1178"/>
                    <a:pt x="0" y="1172"/>
                  </a:cubicBezTo>
                  <a:cubicBezTo>
                    <a:pt x="0" y="795"/>
                    <a:pt x="0" y="418"/>
                    <a:pt x="0" y="41"/>
                  </a:cubicBezTo>
                  <a:cubicBezTo>
                    <a:pt x="15" y="28"/>
                    <a:pt x="31" y="14"/>
                    <a:pt x="46" y="0"/>
                  </a:cubicBezTo>
                  <a:cubicBezTo>
                    <a:pt x="483" y="0"/>
                    <a:pt x="920" y="0"/>
                    <a:pt x="1357" y="0"/>
                  </a:cubicBezTo>
                  <a:cubicBezTo>
                    <a:pt x="1373" y="15"/>
                    <a:pt x="1388" y="31"/>
                    <a:pt x="1404" y="46"/>
                  </a:cubicBezTo>
                  <a:cubicBezTo>
                    <a:pt x="1404" y="422"/>
                    <a:pt x="1404" y="797"/>
                    <a:pt x="1404" y="1172"/>
                  </a:cubicBezTo>
                  <a:close/>
                  <a:moveTo>
                    <a:pt x="988" y="1489"/>
                  </a:moveTo>
                  <a:cubicBezTo>
                    <a:pt x="1000" y="1487"/>
                    <a:pt x="1009" y="1487"/>
                    <a:pt x="1018" y="1485"/>
                  </a:cubicBezTo>
                  <a:cubicBezTo>
                    <a:pt x="1195" y="1447"/>
                    <a:pt x="1317" y="1298"/>
                    <a:pt x="1317" y="1117"/>
                  </a:cubicBezTo>
                  <a:cubicBezTo>
                    <a:pt x="1318" y="782"/>
                    <a:pt x="1317" y="446"/>
                    <a:pt x="1317" y="111"/>
                  </a:cubicBezTo>
                  <a:cubicBezTo>
                    <a:pt x="1317" y="104"/>
                    <a:pt x="1316" y="96"/>
                    <a:pt x="1316" y="89"/>
                  </a:cubicBezTo>
                  <a:cubicBezTo>
                    <a:pt x="905" y="89"/>
                    <a:pt x="496" y="89"/>
                    <a:pt x="86" y="89"/>
                  </a:cubicBezTo>
                  <a:cubicBezTo>
                    <a:pt x="86" y="101"/>
                    <a:pt x="86" y="111"/>
                    <a:pt x="86" y="122"/>
                  </a:cubicBezTo>
                  <a:cubicBezTo>
                    <a:pt x="86" y="296"/>
                    <a:pt x="86" y="471"/>
                    <a:pt x="86" y="645"/>
                  </a:cubicBezTo>
                  <a:cubicBezTo>
                    <a:pt x="86" y="809"/>
                    <a:pt x="84" y="972"/>
                    <a:pt x="87" y="1136"/>
                  </a:cubicBezTo>
                  <a:cubicBezTo>
                    <a:pt x="91" y="1301"/>
                    <a:pt x="214" y="1446"/>
                    <a:pt x="375" y="1482"/>
                  </a:cubicBezTo>
                  <a:cubicBezTo>
                    <a:pt x="388" y="1485"/>
                    <a:pt x="401" y="1487"/>
                    <a:pt x="417" y="1489"/>
                  </a:cubicBezTo>
                  <a:cubicBezTo>
                    <a:pt x="417" y="1443"/>
                    <a:pt x="417" y="1401"/>
                    <a:pt x="418" y="1359"/>
                  </a:cubicBezTo>
                  <a:cubicBezTo>
                    <a:pt x="418" y="1303"/>
                    <a:pt x="441" y="1280"/>
                    <a:pt x="496" y="1281"/>
                  </a:cubicBezTo>
                  <a:cubicBezTo>
                    <a:pt x="634" y="1282"/>
                    <a:pt x="771" y="1284"/>
                    <a:pt x="909" y="1285"/>
                  </a:cubicBezTo>
                  <a:cubicBezTo>
                    <a:pt x="966" y="1286"/>
                    <a:pt x="987" y="1307"/>
                    <a:pt x="988" y="1365"/>
                  </a:cubicBezTo>
                  <a:cubicBezTo>
                    <a:pt x="988" y="1405"/>
                    <a:pt x="988" y="1445"/>
                    <a:pt x="988" y="14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26" name="Freeform 123">
              <a:extLst>
                <a:ext uri="{FF2B5EF4-FFF2-40B4-BE49-F238E27FC236}">
                  <a16:creationId xmlns:a16="http://schemas.microsoft.com/office/drawing/2014/main" id="{DA6F252C-EC04-43E6-8A8E-0DFCD78809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73" y="2330"/>
              <a:ext cx="367" cy="775"/>
            </a:xfrm>
            <a:custGeom>
              <a:avLst/>
              <a:gdLst>
                <a:gd name="T0" fmla="*/ 43 w 243"/>
                <a:gd name="T1" fmla="*/ 514 h 514"/>
                <a:gd name="T2" fmla="*/ 0 w 243"/>
                <a:gd name="T3" fmla="*/ 423 h 514"/>
                <a:gd name="T4" fmla="*/ 1 w 243"/>
                <a:gd name="T5" fmla="*/ 77 h 514"/>
                <a:gd name="T6" fmla="*/ 76 w 243"/>
                <a:gd name="T7" fmla="*/ 1 h 514"/>
                <a:gd name="T8" fmla="*/ 174 w 243"/>
                <a:gd name="T9" fmla="*/ 1 h 514"/>
                <a:gd name="T10" fmla="*/ 243 w 243"/>
                <a:gd name="T11" fmla="*/ 71 h 514"/>
                <a:gd name="T12" fmla="*/ 243 w 243"/>
                <a:gd name="T13" fmla="*/ 443 h 514"/>
                <a:gd name="T14" fmla="*/ 198 w 243"/>
                <a:gd name="T15" fmla="*/ 514 h 514"/>
                <a:gd name="T16" fmla="*/ 43 w 243"/>
                <a:gd name="T17" fmla="*/ 514 h 514"/>
                <a:gd name="T18" fmla="*/ 155 w 243"/>
                <a:gd name="T19" fmla="*/ 426 h 514"/>
                <a:gd name="T20" fmla="*/ 155 w 243"/>
                <a:gd name="T21" fmla="*/ 90 h 514"/>
                <a:gd name="T22" fmla="*/ 90 w 243"/>
                <a:gd name="T23" fmla="*/ 90 h 514"/>
                <a:gd name="T24" fmla="*/ 90 w 243"/>
                <a:gd name="T25" fmla="*/ 426 h 514"/>
                <a:gd name="T26" fmla="*/ 155 w 243"/>
                <a:gd name="T27" fmla="*/ 426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3" h="514">
                  <a:moveTo>
                    <a:pt x="43" y="514"/>
                  </a:moveTo>
                  <a:cubicBezTo>
                    <a:pt x="9" y="493"/>
                    <a:pt x="0" y="462"/>
                    <a:pt x="0" y="423"/>
                  </a:cubicBezTo>
                  <a:cubicBezTo>
                    <a:pt x="3" y="307"/>
                    <a:pt x="1" y="192"/>
                    <a:pt x="1" y="77"/>
                  </a:cubicBezTo>
                  <a:cubicBezTo>
                    <a:pt x="1" y="25"/>
                    <a:pt x="24" y="2"/>
                    <a:pt x="76" y="1"/>
                  </a:cubicBezTo>
                  <a:cubicBezTo>
                    <a:pt x="109" y="1"/>
                    <a:pt x="142" y="0"/>
                    <a:pt x="174" y="1"/>
                  </a:cubicBezTo>
                  <a:cubicBezTo>
                    <a:pt x="218" y="2"/>
                    <a:pt x="243" y="28"/>
                    <a:pt x="243" y="71"/>
                  </a:cubicBezTo>
                  <a:cubicBezTo>
                    <a:pt x="243" y="195"/>
                    <a:pt x="242" y="319"/>
                    <a:pt x="243" y="443"/>
                  </a:cubicBezTo>
                  <a:cubicBezTo>
                    <a:pt x="243" y="477"/>
                    <a:pt x="226" y="499"/>
                    <a:pt x="198" y="514"/>
                  </a:cubicBezTo>
                  <a:cubicBezTo>
                    <a:pt x="146" y="514"/>
                    <a:pt x="94" y="514"/>
                    <a:pt x="43" y="514"/>
                  </a:cubicBezTo>
                  <a:close/>
                  <a:moveTo>
                    <a:pt x="155" y="426"/>
                  </a:moveTo>
                  <a:cubicBezTo>
                    <a:pt x="155" y="312"/>
                    <a:pt x="155" y="202"/>
                    <a:pt x="155" y="90"/>
                  </a:cubicBezTo>
                  <a:cubicBezTo>
                    <a:pt x="133" y="90"/>
                    <a:pt x="112" y="90"/>
                    <a:pt x="90" y="90"/>
                  </a:cubicBezTo>
                  <a:cubicBezTo>
                    <a:pt x="90" y="202"/>
                    <a:pt x="90" y="314"/>
                    <a:pt x="90" y="426"/>
                  </a:cubicBezTo>
                  <a:cubicBezTo>
                    <a:pt x="112" y="426"/>
                    <a:pt x="132" y="426"/>
                    <a:pt x="155" y="42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27" name="Freeform 124">
              <a:extLst>
                <a:ext uri="{FF2B5EF4-FFF2-40B4-BE49-F238E27FC236}">
                  <a16:creationId xmlns:a16="http://schemas.microsoft.com/office/drawing/2014/main" id="{E8BBBAD3-4AA4-4A5B-A449-9215D58997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90" y="375"/>
              <a:ext cx="1341" cy="1336"/>
            </a:xfrm>
            <a:custGeom>
              <a:avLst/>
              <a:gdLst>
                <a:gd name="T0" fmla="*/ 0 w 890"/>
                <a:gd name="T1" fmla="*/ 441 h 887"/>
                <a:gd name="T2" fmla="*/ 0 w 890"/>
                <a:gd name="T3" fmla="*/ 80 h 887"/>
                <a:gd name="T4" fmla="*/ 79 w 890"/>
                <a:gd name="T5" fmla="*/ 0 h 887"/>
                <a:gd name="T6" fmla="*/ 810 w 890"/>
                <a:gd name="T7" fmla="*/ 0 h 887"/>
                <a:gd name="T8" fmla="*/ 890 w 890"/>
                <a:gd name="T9" fmla="*/ 79 h 887"/>
                <a:gd name="T10" fmla="*/ 890 w 890"/>
                <a:gd name="T11" fmla="*/ 810 h 887"/>
                <a:gd name="T12" fmla="*/ 813 w 890"/>
                <a:gd name="T13" fmla="*/ 887 h 887"/>
                <a:gd name="T14" fmla="*/ 75 w 890"/>
                <a:gd name="T15" fmla="*/ 887 h 887"/>
                <a:gd name="T16" fmla="*/ 0 w 890"/>
                <a:gd name="T17" fmla="*/ 813 h 887"/>
                <a:gd name="T18" fmla="*/ 0 w 890"/>
                <a:gd name="T19" fmla="*/ 441 h 887"/>
                <a:gd name="T20" fmla="*/ 89 w 890"/>
                <a:gd name="T21" fmla="*/ 88 h 887"/>
                <a:gd name="T22" fmla="*/ 89 w 890"/>
                <a:gd name="T23" fmla="*/ 799 h 887"/>
                <a:gd name="T24" fmla="*/ 801 w 890"/>
                <a:gd name="T25" fmla="*/ 799 h 887"/>
                <a:gd name="T26" fmla="*/ 801 w 890"/>
                <a:gd name="T27" fmla="*/ 88 h 887"/>
                <a:gd name="T28" fmla="*/ 89 w 890"/>
                <a:gd name="T29" fmla="*/ 88 h 8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90" h="887">
                  <a:moveTo>
                    <a:pt x="0" y="441"/>
                  </a:moveTo>
                  <a:cubicBezTo>
                    <a:pt x="0" y="321"/>
                    <a:pt x="0" y="201"/>
                    <a:pt x="0" y="80"/>
                  </a:cubicBezTo>
                  <a:cubicBezTo>
                    <a:pt x="0" y="22"/>
                    <a:pt x="22" y="0"/>
                    <a:pt x="79" y="0"/>
                  </a:cubicBezTo>
                  <a:cubicBezTo>
                    <a:pt x="323" y="0"/>
                    <a:pt x="566" y="0"/>
                    <a:pt x="810" y="0"/>
                  </a:cubicBezTo>
                  <a:cubicBezTo>
                    <a:pt x="867" y="0"/>
                    <a:pt x="890" y="23"/>
                    <a:pt x="890" y="79"/>
                  </a:cubicBezTo>
                  <a:cubicBezTo>
                    <a:pt x="890" y="323"/>
                    <a:pt x="890" y="566"/>
                    <a:pt x="890" y="810"/>
                  </a:cubicBezTo>
                  <a:cubicBezTo>
                    <a:pt x="890" y="863"/>
                    <a:pt x="865" y="887"/>
                    <a:pt x="813" y="887"/>
                  </a:cubicBezTo>
                  <a:cubicBezTo>
                    <a:pt x="567" y="887"/>
                    <a:pt x="321" y="887"/>
                    <a:pt x="75" y="887"/>
                  </a:cubicBezTo>
                  <a:cubicBezTo>
                    <a:pt x="25" y="887"/>
                    <a:pt x="1" y="863"/>
                    <a:pt x="0" y="813"/>
                  </a:cubicBezTo>
                  <a:cubicBezTo>
                    <a:pt x="0" y="689"/>
                    <a:pt x="0" y="565"/>
                    <a:pt x="0" y="441"/>
                  </a:cubicBezTo>
                  <a:close/>
                  <a:moveTo>
                    <a:pt x="89" y="88"/>
                  </a:moveTo>
                  <a:cubicBezTo>
                    <a:pt x="89" y="326"/>
                    <a:pt x="89" y="562"/>
                    <a:pt x="89" y="799"/>
                  </a:cubicBezTo>
                  <a:cubicBezTo>
                    <a:pt x="328" y="799"/>
                    <a:pt x="565" y="799"/>
                    <a:pt x="801" y="799"/>
                  </a:cubicBezTo>
                  <a:cubicBezTo>
                    <a:pt x="801" y="561"/>
                    <a:pt x="801" y="324"/>
                    <a:pt x="801" y="88"/>
                  </a:cubicBezTo>
                  <a:cubicBezTo>
                    <a:pt x="563" y="88"/>
                    <a:pt x="327" y="88"/>
                    <a:pt x="89" y="8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28" name="Freeform 125">
              <a:extLst>
                <a:ext uri="{FF2B5EF4-FFF2-40B4-BE49-F238E27FC236}">
                  <a16:creationId xmlns:a16="http://schemas.microsoft.com/office/drawing/2014/main" id="{A87B2165-01C1-40CB-9B2C-5632115CA7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7" y="1806"/>
              <a:ext cx="526" cy="131"/>
            </a:xfrm>
            <a:custGeom>
              <a:avLst/>
              <a:gdLst>
                <a:gd name="T0" fmla="*/ 174 w 349"/>
                <a:gd name="T1" fmla="*/ 87 h 87"/>
                <a:gd name="T2" fmla="*/ 51 w 349"/>
                <a:gd name="T3" fmla="*/ 87 h 87"/>
                <a:gd name="T4" fmla="*/ 0 w 349"/>
                <a:gd name="T5" fmla="*/ 44 h 87"/>
                <a:gd name="T6" fmla="*/ 50 w 349"/>
                <a:gd name="T7" fmla="*/ 1 h 87"/>
                <a:gd name="T8" fmla="*/ 298 w 349"/>
                <a:gd name="T9" fmla="*/ 1 h 87"/>
                <a:gd name="T10" fmla="*/ 348 w 349"/>
                <a:gd name="T11" fmla="*/ 44 h 87"/>
                <a:gd name="T12" fmla="*/ 298 w 349"/>
                <a:gd name="T13" fmla="*/ 87 h 87"/>
                <a:gd name="T14" fmla="*/ 174 w 349"/>
                <a:gd name="T1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9" h="87">
                  <a:moveTo>
                    <a:pt x="174" y="87"/>
                  </a:moveTo>
                  <a:cubicBezTo>
                    <a:pt x="133" y="87"/>
                    <a:pt x="92" y="87"/>
                    <a:pt x="51" y="87"/>
                  </a:cubicBezTo>
                  <a:cubicBezTo>
                    <a:pt x="20" y="87"/>
                    <a:pt x="0" y="69"/>
                    <a:pt x="0" y="44"/>
                  </a:cubicBezTo>
                  <a:cubicBezTo>
                    <a:pt x="0" y="18"/>
                    <a:pt x="20" y="1"/>
                    <a:pt x="50" y="1"/>
                  </a:cubicBezTo>
                  <a:cubicBezTo>
                    <a:pt x="133" y="0"/>
                    <a:pt x="216" y="0"/>
                    <a:pt x="298" y="1"/>
                  </a:cubicBezTo>
                  <a:cubicBezTo>
                    <a:pt x="329" y="1"/>
                    <a:pt x="348" y="18"/>
                    <a:pt x="348" y="44"/>
                  </a:cubicBezTo>
                  <a:cubicBezTo>
                    <a:pt x="349" y="69"/>
                    <a:pt x="329" y="87"/>
                    <a:pt x="298" y="87"/>
                  </a:cubicBezTo>
                  <a:cubicBezTo>
                    <a:pt x="257" y="87"/>
                    <a:pt x="216" y="87"/>
                    <a:pt x="174" y="8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29" name="Freeform 126">
              <a:extLst>
                <a:ext uri="{FF2B5EF4-FFF2-40B4-BE49-F238E27FC236}">
                  <a16:creationId xmlns:a16="http://schemas.microsoft.com/office/drawing/2014/main" id="{4E605223-6728-41D2-A98A-63FC70522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" y="1806"/>
              <a:ext cx="523" cy="131"/>
            </a:xfrm>
            <a:custGeom>
              <a:avLst/>
              <a:gdLst>
                <a:gd name="T0" fmla="*/ 175 w 347"/>
                <a:gd name="T1" fmla="*/ 87 h 87"/>
                <a:gd name="T2" fmla="*/ 49 w 347"/>
                <a:gd name="T3" fmla="*/ 87 h 87"/>
                <a:gd name="T4" fmla="*/ 0 w 347"/>
                <a:gd name="T5" fmla="*/ 43 h 87"/>
                <a:gd name="T6" fmla="*/ 48 w 347"/>
                <a:gd name="T7" fmla="*/ 1 h 87"/>
                <a:gd name="T8" fmla="*/ 298 w 347"/>
                <a:gd name="T9" fmla="*/ 1 h 87"/>
                <a:gd name="T10" fmla="*/ 347 w 347"/>
                <a:gd name="T11" fmla="*/ 45 h 87"/>
                <a:gd name="T12" fmla="*/ 299 w 347"/>
                <a:gd name="T13" fmla="*/ 87 h 87"/>
                <a:gd name="T14" fmla="*/ 175 w 347"/>
                <a:gd name="T1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7" h="87">
                  <a:moveTo>
                    <a:pt x="175" y="87"/>
                  </a:moveTo>
                  <a:cubicBezTo>
                    <a:pt x="133" y="87"/>
                    <a:pt x="91" y="87"/>
                    <a:pt x="49" y="87"/>
                  </a:cubicBezTo>
                  <a:cubicBezTo>
                    <a:pt x="18" y="87"/>
                    <a:pt x="0" y="70"/>
                    <a:pt x="0" y="43"/>
                  </a:cubicBezTo>
                  <a:cubicBezTo>
                    <a:pt x="0" y="17"/>
                    <a:pt x="18" y="1"/>
                    <a:pt x="48" y="1"/>
                  </a:cubicBezTo>
                  <a:cubicBezTo>
                    <a:pt x="131" y="0"/>
                    <a:pt x="215" y="0"/>
                    <a:pt x="298" y="1"/>
                  </a:cubicBezTo>
                  <a:cubicBezTo>
                    <a:pt x="329" y="1"/>
                    <a:pt x="347" y="18"/>
                    <a:pt x="347" y="45"/>
                  </a:cubicBezTo>
                  <a:cubicBezTo>
                    <a:pt x="346" y="71"/>
                    <a:pt x="328" y="87"/>
                    <a:pt x="299" y="87"/>
                  </a:cubicBezTo>
                  <a:cubicBezTo>
                    <a:pt x="258" y="87"/>
                    <a:pt x="216" y="87"/>
                    <a:pt x="175" y="8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30" name="Freeform 127">
              <a:extLst>
                <a:ext uri="{FF2B5EF4-FFF2-40B4-BE49-F238E27FC236}">
                  <a16:creationId xmlns:a16="http://schemas.microsoft.com/office/drawing/2014/main" id="{FD6B8E4B-2DE6-425C-B9B8-D7790301C2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03" y="656"/>
              <a:ext cx="529" cy="790"/>
            </a:xfrm>
            <a:custGeom>
              <a:avLst/>
              <a:gdLst>
                <a:gd name="T0" fmla="*/ 171 w 351"/>
                <a:gd name="T1" fmla="*/ 0 h 524"/>
                <a:gd name="T2" fmla="*/ 328 w 351"/>
                <a:gd name="T3" fmla="*/ 310 h 524"/>
                <a:gd name="T4" fmla="*/ 204 w 351"/>
                <a:gd name="T5" fmla="*/ 505 h 524"/>
                <a:gd name="T6" fmla="*/ 7 w 351"/>
                <a:gd name="T7" fmla="*/ 378 h 524"/>
                <a:gd name="T8" fmla="*/ 21 w 351"/>
                <a:gd name="T9" fmla="*/ 275 h 524"/>
                <a:gd name="T10" fmla="*/ 82 w 351"/>
                <a:gd name="T11" fmla="*/ 148 h 524"/>
                <a:gd name="T12" fmla="*/ 171 w 351"/>
                <a:gd name="T13" fmla="*/ 0 h 524"/>
                <a:gd name="T14" fmla="*/ 176 w 351"/>
                <a:gd name="T15" fmla="*/ 171 h 524"/>
                <a:gd name="T16" fmla="*/ 164 w 351"/>
                <a:gd name="T17" fmla="*/ 172 h 524"/>
                <a:gd name="T18" fmla="*/ 95 w 351"/>
                <a:gd name="T19" fmla="*/ 323 h 524"/>
                <a:gd name="T20" fmla="*/ 123 w 351"/>
                <a:gd name="T21" fmla="*/ 407 h 524"/>
                <a:gd name="T22" fmla="*/ 212 w 351"/>
                <a:gd name="T23" fmla="*/ 409 h 524"/>
                <a:gd name="T24" fmla="*/ 243 w 351"/>
                <a:gd name="T25" fmla="*/ 326 h 524"/>
                <a:gd name="T26" fmla="*/ 176 w 351"/>
                <a:gd name="T27" fmla="*/ 171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1" h="524">
                  <a:moveTo>
                    <a:pt x="171" y="0"/>
                  </a:moveTo>
                  <a:cubicBezTo>
                    <a:pt x="233" y="104"/>
                    <a:pt x="297" y="198"/>
                    <a:pt x="328" y="310"/>
                  </a:cubicBezTo>
                  <a:cubicBezTo>
                    <a:pt x="351" y="397"/>
                    <a:pt x="293" y="486"/>
                    <a:pt x="204" y="505"/>
                  </a:cubicBezTo>
                  <a:cubicBezTo>
                    <a:pt x="113" y="524"/>
                    <a:pt x="25" y="466"/>
                    <a:pt x="7" y="378"/>
                  </a:cubicBezTo>
                  <a:cubicBezTo>
                    <a:pt x="0" y="342"/>
                    <a:pt x="6" y="308"/>
                    <a:pt x="21" y="275"/>
                  </a:cubicBezTo>
                  <a:cubicBezTo>
                    <a:pt x="39" y="232"/>
                    <a:pt x="59" y="189"/>
                    <a:pt x="82" y="148"/>
                  </a:cubicBezTo>
                  <a:cubicBezTo>
                    <a:pt x="109" y="99"/>
                    <a:pt x="139" y="52"/>
                    <a:pt x="171" y="0"/>
                  </a:cubicBezTo>
                  <a:close/>
                  <a:moveTo>
                    <a:pt x="176" y="171"/>
                  </a:moveTo>
                  <a:cubicBezTo>
                    <a:pt x="172" y="172"/>
                    <a:pt x="168" y="172"/>
                    <a:pt x="164" y="172"/>
                  </a:cubicBezTo>
                  <a:cubicBezTo>
                    <a:pt x="141" y="222"/>
                    <a:pt x="117" y="272"/>
                    <a:pt x="95" y="323"/>
                  </a:cubicBezTo>
                  <a:cubicBezTo>
                    <a:pt x="83" y="354"/>
                    <a:pt x="96" y="387"/>
                    <a:pt x="123" y="407"/>
                  </a:cubicBezTo>
                  <a:cubicBezTo>
                    <a:pt x="150" y="427"/>
                    <a:pt x="184" y="428"/>
                    <a:pt x="212" y="409"/>
                  </a:cubicBezTo>
                  <a:cubicBezTo>
                    <a:pt x="239" y="391"/>
                    <a:pt x="255" y="357"/>
                    <a:pt x="243" y="326"/>
                  </a:cubicBezTo>
                  <a:cubicBezTo>
                    <a:pt x="223" y="274"/>
                    <a:pt x="198" y="223"/>
                    <a:pt x="176" y="17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</p:grpSp>
      <p:grpSp>
        <p:nvGrpSpPr>
          <p:cNvPr id="232" name="Group 258">
            <a:extLst>
              <a:ext uri="{FF2B5EF4-FFF2-40B4-BE49-F238E27FC236}">
                <a16:creationId xmlns:a16="http://schemas.microsoft.com/office/drawing/2014/main" id="{6F087247-1228-4410-BC87-4DED39DFA3A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92418" y="3641986"/>
            <a:ext cx="497767" cy="439882"/>
            <a:chOff x="1866" y="977"/>
            <a:chExt cx="2023" cy="1737"/>
          </a:xfrm>
          <a:noFill/>
        </p:grpSpPr>
        <p:sp>
          <p:nvSpPr>
            <p:cNvPr id="233" name="Freeform 259">
              <a:extLst>
                <a:ext uri="{FF2B5EF4-FFF2-40B4-BE49-F238E27FC236}">
                  <a16:creationId xmlns:a16="http://schemas.microsoft.com/office/drawing/2014/main" id="{FE18FFBF-EB15-4CF0-AB86-8444D60F14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66" y="977"/>
              <a:ext cx="2023" cy="1737"/>
            </a:xfrm>
            <a:custGeom>
              <a:avLst/>
              <a:gdLst>
                <a:gd name="T0" fmla="*/ 1341 w 1341"/>
                <a:gd name="T1" fmla="*/ 118 h 1151"/>
                <a:gd name="T2" fmla="*/ 1341 w 1341"/>
                <a:gd name="T3" fmla="*/ 168 h 1151"/>
                <a:gd name="T4" fmla="*/ 1337 w 1341"/>
                <a:gd name="T5" fmla="*/ 184 h 1151"/>
                <a:gd name="T6" fmla="*/ 1308 w 1341"/>
                <a:gd name="T7" fmla="*/ 445 h 1151"/>
                <a:gd name="T8" fmla="*/ 1239 w 1341"/>
                <a:gd name="T9" fmla="*/ 1091 h 1151"/>
                <a:gd name="T10" fmla="*/ 1208 w 1341"/>
                <a:gd name="T11" fmla="*/ 1151 h 1151"/>
                <a:gd name="T12" fmla="*/ 121 w 1341"/>
                <a:gd name="T13" fmla="*/ 1151 h 1151"/>
                <a:gd name="T14" fmla="*/ 89 w 1341"/>
                <a:gd name="T15" fmla="*/ 1098 h 1151"/>
                <a:gd name="T16" fmla="*/ 56 w 1341"/>
                <a:gd name="T17" fmla="*/ 750 h 1151"/>
                <a:gd name="T18" fmla="*/ 11 w 1341"/>
                <a:gd name="T19" fmla="*/ 266 h 1151"/>
                <a:gd name="T20" fmla="*/ 0 w 1341"/>
                <a:gd name="T21" fmla="*/ 168 h 1151"/>
                <a:gd name="T22" fmla="*/ 0 w 1341"/>
                <a:gd name="T23" fmla="*/ 114 h 1151"/>
                <a:gd name="T24" fmla="*/ 4 w 1341"/>
                <a:gd name="T25" fmla="*/ 103 h 1151"/>
                <a:gd name="T26" fmla="*/ 101 w 1341"/>
                <a:gd name="T27" fmla="*/ 5 h 1151"/>
                <a:gd name="T28" fmla="*/ 114 w 1341"/>
                <a:gd name="T29" fmla="*/ 0 h 1151"/>
                <a:gd name="T30" fmla="*/ 1222 w 1341"/>
                <a:gd name="T31" fmla="*/ 0 h 1151"/>
                <a:gd name="T32" fmla="*/ 1237 w 1341"/>
                <a:gd name="T33" fmla="*/ 5 h 1151"/>
                <a:gd name="T34" fmla="*/ 1329 w 1341"/>
                <a:gd name="T35" fmla="*/ 85 h 1151"/>
                <a:gd name="T36" fmla="*/ 1341 w 1341"/>
                <a:gd name="T37" fmla="*/ 118 h 1151"/>
                <a:gd name="T38" fmla="*/ 149 w 1341"/>
                <a:gd name="T39" fmla="*/ 1091 h 1151"/>
                <a:gd name="T40" fmla="*/ 174 w 1341"/>
                <a:gd name="T41" fmla="*/ 1091 h 1151"/>
                <a:gd name="T42" fmla="*/ 946 w 1341"/>
                <a:gd name="T43" fmla="*/ 1091 h 1151"/>
                <a:gd name="T44" fmla="*/ 1163 w 1341"/>
                <a:gd name="T45" fmla="*/ 1091 h 1151"/>
                <a:gd name="T46" fmla="*/ 1180 w 1341"/>
                <a:gd name="T47" fmla="*/ 1077 h 1151"/>
                <a:gd name="T48" fmla="*/ 1205 w 1341"/>
                <a:gd name="T49" fmla="*/ 836 h 1151"/>
                <a:gd name="T50" fmla="*/ 1279 w 1341"/>
                <a:gd name="T51" fmla="*/ 160 h 1151"/>
                <a:gd name="T52" fmla="*/ 1192 w 1341"/>
                <a:gd name="T53" fmla="*/ 60 h 1151"/>
                <a:gd name="T54" fmla="*/ 147 w 1341"/>
                <a:gd name="T55" fmla="*/ 60 h 1151"/>
                <a:gd name="T56" fmla="*/ 60 w 1341"/>
                <a:gd name="T57" fmla="*/ 154 h 1151"/>
                <a:gd name="T58" fmla="*/ 97 w 1341"/>
                <a:gd name="T59" fmla="*/ 544 h 1151"/>
                <a:gd name="T60" fmla="*/ 139 w 1341"/>
                <a:gd name="T61" fmla="*/ 990 h 1151"/>
                <a:gd name="T62" fmla="*/ 149 w 1341"/>
                <a:gd name="T63" fmla="*/ 1091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41" h="1151">
                  <a:moveTo>
                    <a:pt x="1341" y="118"/>
                  </a:moveTo>
                  <a:cubicBezTo>
                    <a:pt x="1341" y="135"/>
                    <a:pt x="1341" y="151"/>
                    <a:pt x="1341" y="168"/>
                  </a:cubicBezTo>
                  <a:cubicBezTo>
                    <a:pt x="1339" y="173"/>
                    <a:pt x="1337" y="178"/>
                    <a:pt x="1337" y="184"/>
                  </a:cubicBezTo>
                  <a:cubicBezTo>
                    <a:pt x="1327" y="271"/>
                    <a:pt x="1318" y="358"/>
                    <a:pt x="1308" y="445"/>
                  </a:cubicBezTo>
                  <a:cubicBezTo>
                    <a:pt x="1285" y="660"/>
                    <a:pt x="1262" y="876"/>
                    <a:pt x="1239" y="1091"/>
                  </a:cubicBezTo>
                  <a:cubicBezTo>
                    <a:pt x="1237" y="1116"/>
                    <a:pt x="1230" y="1137"/>
                    <a:pt x="1208" y="1151"/>
                  </a:cubicBezTo>
                  <a:cubicBezTo>
                    <a:pt x="846" y="1151"/>
                    <a:pt x="484" y="1151"/>
                    <a:pt x="121" y="1151"/>
                  </a:cubicBezTo>
                  <a:cubicBezTo>
                    <a:pt x="100" y="1140"/>
                    <a:pt x="91" y="1122"/>
                    <a:pt x="89" y="1098"/>
                  </a:cubicBezTo>
                  <a:cubicBezTo>
                    <a:pt x="79" y="982"/>
                    <a:pt x="67" y="866"/>
                    <a:pt x="56" y="750"/>
                  </a:cubicBezTo>
                  <a:cubicBezTo>
                    <a:pt x="41" y="589"/>
                    <a:pt x="26" y="427"/>
                    <a:pt x="11" y="266"/>
                  </a:cubicBezTo>
                  <a:cubicBezTo>
                    <a:pt x="7" y="233"/>
                    <a:pt x="3" y="201"/>
                    <a:pt x="0" y="168"/>
                  </a:cubicBezTo>
                  <a:cubicBezTo>
                    <a:pt x="0" y="150"/>
                    <a:pt x="0" y="132"/>
                    <a:pt x="0" y="114"/>
                  </a:cubicBezTo>
                  <a:cubicBezTo>
                    <a:pt x="1" y="111"/>
                    <a:pt x="3" y="107"/>
                    <a:pt x="4" y="103"/>
                  </a:cubicBezTo>
                  <a:cubicBezTo>
                    <a:pt x="19" y="54"/>
                    <a:pt x="52" y="21"/>
                    <a:pt x="101" y="5"/>
                  </a:cubicBezTo>
                  <a:cubicBezTo>
                    <a:pt x="106" y="4"/>
                    <a:pt x="110" y="1"/>
                    <a:pt x="114" y="0"/>
                  </a:cubicBezTo>
                  <a:cubicBezTo>
                    <a:pt x="484" y="0"/>
                    <a:pt x="853" y="0"/>
                    <a:pt x="1222" y="0"/>
                  </a:cubicBezTo>
                  <a:cubicBezTo>
                    <a:pt x="1227" y="1"/>
                    <a:pt x="1232" y="3"/>
                    <a:pt x="1237" y="5"/>
                  </a:cubicBezTo>
                  <a:cubicBezTo>
                    <a:pt x="1280" y="17"/>
                    <a:pt x="1311" y="44"/>
                    <a:pt x="1329" y="85"/>
                  </a:cubicBezTo>
                  <a:cubicBezTo>
                    <a:pt x="1334" y="95"/>
                    <a:pt x="1337" y="107"/>
                    <a:pt x="1341" y="118"/>
                  </a:cubicBezTo>
                  <a:close/>
                  <a:moveTo>
                    <a:pt x="149" y="1091"/>
                  </a:moveTo>
                  <a:cubicBezTo>
                    <a:pt x="158" y="1091"/>
                    <a:pt x="166" y="1091"/>
                    <a:pt x="174" y="1091"/>
                  </a:cubicBezTo>
                  <a:cubicBezTo>
                    <a:pt x="431" y="1091"/>
                    <a:pt x="689" y="1091"/>
                    <a:pt x="946" y="1091"/>
                  </a:cubicBezTo>
                  <a:cubicBezTo>
                    <a:pt x="1018" y="1091"/>
                    <a:pt x="1091" y="1091"/>
                    <a:pt x="1163" y="1091"/>
                  </a:cubicBezTo>
                  <a:cubicBezTo>
                    <a:pt x="1174" y="1091"/>
                    <a:pt x="1179" y="1089"/>
                    <a:pt x="1180" y="1077"/>
                  </a:cubicBezTo>
                  <a:cubicBezTo>
                    <a:pt x="1188" y="996"/>
                    <a:pt x="1197" y="916"/>
                    <a:pt x="1205" y="836"/>
                  </a:cubicBezTo>
                  <a:cubicBezTo>
                    <a:pt x="1230" y="611"/>
                    <a:pt x="1255" y="385"/>
                    <a:pt x="1279" y="160"/>
                  </a:cubicBezTo>
                  <a:cubicBezTo>
                    <a:pt x="1286" y="100"/>
                    <a:pt x="1252" y="60"/>
                    <a:pt x="1192" y="60"/>
                  </a:cubicBezTo>
                  <a:cubicBezTo>
                    <a:pt x="844" y="60"/>
                    <a:pt x="495" y="60"/>
                    <a:pt x="147" y="60"/>
                  </a:cubicBezTo>
                  <a:cubicBezTo>
                    <a:pt x="91" y="60"/>
                    <a:pt x="55" y="97"/>
                    <a:pt x="60" y="154"/>
                  </a:cubicBezTo>
                  <a:cubicBezTo>
                    <a:pt x="72" y="284"/>
                    <a:pt x="85" y="414"/>
                    <a:pt x="97" y="544"/>
                  </a:cubicBezTo>
                  <a:cubicBezTo>
                    <a:pt x="111" y="693"/>
                    <a:pt x="125" y="841"/>
                    <a:pt x="139" y="990"/>
                  </a:cubicBezTo>
                  <a:cubicBezTo>
                    <a:pt x="142" y="1023"/>
                    <a:pt x="146" y="1056"/>
                    <a:pt x="149" y="1091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34" name="Freeform 260">
              <a:extLst>
                <a:ext uri="{FF2B5EF4-FFF2-40B4-BE49-F238E27FC236}">
                  <a16:creationId xmlns:a16="http://schemas.microsoft.com/office/drawing/2014/main" id="{4444EE0A-7335-4D62-9FBA-7202C6889B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05" y="1166"/>
              <a:ext cx="987" cy="450"/>
            </a:xfrm>
            <a:custGeom>
              <a:avLst/>
              <a:gdLst>
                <a:gd name="T0" fmla="*/ 655 w 655"/>
                <a:gd name="T1" fmla="*/ 298 h 298"/>
                <a:gd name="T2" fmla="*/ 0 w 655"/>
                <a:gd name="T3" fmla="*/ 298 h 298"/>
                <a:gd name="T4" fmla="*/ 309 w 655"/>
                <a:gd name="T5" fmla="*/ 8 h 298"/>
                <a:gd name="T6" fmla="*/ 655 w 655"/>
                <a:gd name="T7" fmla="*/ 298 h 298"/>
                <a:gd name="T8" fmla="*/ 578 w 655"/>
                <a:gd name="T9" fmla="*/ 240 h 298"/>
                <a:gd name="T10" fmla="*/ 306 w 655"/>
                <a:gd name="T11" fmla="*/ 68 h 298"/>
                <a:gd name="T12" fmla="*/ 82 w 655"/>
                <a:gd name="T13" fmla="*/ 239 h 298"/>
                <a:gd name="T14" fmla="*/ 290 w 655"/>
                <a:gd name="T15" fmla="*/ 239 h 298"/>
                <a:gd name="T16" fmla="*/ 247 w 655"/>
                <a:gd name="T17" fmla="*/ 162 h 298"/>
                <a:gd name="T18" fmla="*/ 254 w 655"/>
                <a:gd name="T19" fmla="*/ 116 h 298"/>
                <a:gd name="T20" fmla="*/ 299 w 655"/>
                <a:gd name="T21" fmla="*/ 132 h 298"/>
                <a:gd name="T22" fmla="*/ 354 w 655"/>
                <a:gd name="T23" fmla="*/ 228 h 298"/>
                <a:gd name="T24" fmla="*/ 370 w 655"/>
                <a:gd name="T25" fmla="*/ 240 h 298"/>
                <a:gd name="T26" fmla="*/ 578 w 655"/>
                <a:gd name="T27" fmla="*/ 24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5" h="298">
                  <a:moveTo>
                    <a:pt x="655" y="298"/>
                  </a:moveTo>
                  <a:cubicBezTo>
                    <a:pt x="436" y="298"/>
                    <a:pt x="218" y="298"/>
                    <a:pt x="0" y="298"/>
                  </a:cubicBezTo>
                  <a:cubicBezTo>
                    <a:pt x="21" y="144"/>
                    <a:pt x="153" y="16"/>
                    <a:pt x="309" y="8"/>
                  </a:cubicBezTo>
                  <a:cubicBezTo>
                    <a:pt x="488" y="0"/>
                    <a:pt x="631" y="120"/>
                    <a:pt x="655" y="298"/>
                  </a:cubicBezTo>
                  <a:close/>
                  <a:moveTo>
                    <a:pt x="578" y="240"/>
                  </a:moveTo>
                  <a:cubicBezTo>
                    <a:pt x="552" y="153"/>
                    <a:pt x="446" y="58"/>
                    <a:pt x="306" y="68"/>
                  </a:cubicBezTo>
                  <a:cubicBezTo>
                    <a:pt x="209" y="76"/>
                    <a:pt x="86" y="171"/>
                    <a:pt x="82" y="239"/>
                  </a:cubicBezTo>
                  <a:cubicBezTo>
                    <a:pt x="151" y="239"/>
                    <a:pt x="219" y="239"/>
                    <a:pt x="290" y="239"/>
                  </a:cubicBezTo>
                  <a:cubicBezTo>
                    <a:pt x="275" y="212"/>
                    <a:pt x="261" y="187"/>
                    <a:pt x="247" y="162"/>
                  </a:cubicBezTo>
                  <a:cubicBezTo>
                    <a:pt x="235" y="142"/>
                    <a:pt x="238" y="125"/>
                    <a:pt x="254" y="116"/>
                  </a:cubicBezTo>
                  <a:cubicBezTo>
                    <a:pt x="271" y="106"/>
                    <a:pt x="287" y="112"/>
                    <a:pt x="299" y="132"/>
                  </a:cubicBezTo>
                  <a:cubicBezTo>
                    <a:pt x="317" y="164"/>
                    <a:pt x="335" y="197"/>
                    <a:pt x="354" y="228"/>
                  </a:cubicBezTo>
                  <a:cubicBezTo>
                    <a:pt x="358" y="233"/>
                    <a:pt x="365" y="240"/>
                    <a:pt x="370" y="240"/>
                  </a:cubicBezTo>
                  <a:cubicBezTo>
                    <a:pt x="439" y="240"/>
                    <a:pt x="507" y="240"/>
                    <a:pt x="578" y="240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</p:grp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BD15B4FD-826F-4B75-B0A0-CC5C6754BCCD}"/>
              </a:ext>
            </a:extLst>
          </p:cNvPr>
          <p:cNvGrpSpPr/>
          <p:nvPr/>
        </p:nvGrpSpPr>
        <p:grpSpPr>
          <a:xfrm>
            <a:off x="5546360" y="3644503"/>
            <a:ext cx="431421" cy="444169"/>
            <a:chOff x="6618288" y="520700"/>
            <a:chExt cx="315913" cy="315913"/>
          </a:xfrm>
          <a:noFill/>
        </p:grpSpPr>
        <p:sp>
          <p:nvSpPr>
            <p:cNvPr id="240" name="Freeform 1209">
              <a:extLst>
                <a:ext uri="{FF2B5EF4-FFF2-40B4-BE49-F238E27FC236}">
                  <a16:creationId xmlns:a16="http://schemas.microsoft.com/office/drawing/2014/main" id="{FFD2303D-8793-4AB5-8BBB-50318BF8FD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6888" y="577851"/>
              <a:ext cx="28575" cy="30163"/>
            </a:xfrm>
            <a:custGeom>
              <a:avLst/>
              <a:gdLst>
                <a:gd name="T0" fmla="*/ 12 w 21"/>
                <a:gd name="T1" fmla="*/ 20 h 23"/>
                <a:gd name="T2" fmla="*/ 3 w 21"/>
                <a:gd name="T3" fmla="*/ 21 h 23"/>
                <a:gd name="T4" fmla="*/ 2 w 21"/>
                <a:gd name="T5" fmla="*/ 13 h 23"/>
                <a:gd name="T6" fmla="*/ 21 w 21"/>
                <a:gd name="T7" fmla="*/ 0 h 23"/>
                <a:gd name="T8" fmla="*/ 12 w 21"/>
                <a:gd name="T9" fmla="*/ 2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3">
                  <a:moveTo>
                    <a:pt x="12" y="20"/>
                  </a:moveTo>
                  <a:cubicBezTo>
                    <a:pt x="9" y="23"/>
                    <a:pt x="6" y="23"/>
                    <a:pt x="3" y="21"/>
                  </a:cubicBezTo>
                  <a:cubicBezTo>
                    <a:pt x="1" y="19"/>
                    <a:pt x="0" y="15"/>
                    <a:pt x="2" y="13"/>
                  </a:cubicBezTo>
                  <a:cubicBezTo>
                    <a:pt x="4" y="10"/>
                    <a:pt x="21" y="0"/>
                    <a:pt x="21" y="0"/>
                  </a:cubicBezTo>
                  <a:cubicBezTo>
                    <a:pt x="21" y="0"/>
                    <a:pt x="14" y="18"/>
                    <a:pt x="12" y="20"/>
                  </a:cubicBezTo>
                  <a:close/>
                </a:path>
              </a:pathLst>
            </a:cu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41" name="Freeform 1211">
              <a:extLst>
                <a:ext uri="{FF2B5EF4-FFF2-40B4-BE49-F238E27FC236}">
                  <a16:creationId xmlns:a16="http://schemas.microsoft.com/office/drawing/2014/main" id="{2B5B4B2C-A69D-44D6-9342-E46FE5006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0213" y="520700"/>
              <a:ext cx="153988" cy="155575"/>
            </a:xfrm>
            <a:custGeom>
              <a:avLst/>
              <a:gdLst>
                <a:gd name="T0" fmla="*/ 98 w 116"/>
                <a:gd name="T1" fmla="*/ 92 h 117"/>
                <a:gd name="T2" fmla="*/ 24 w 116"/>
                <a:gd name="T3" fmla="*/ 98 h 117"/>
                <a:gd name="T4" fmla="*/ 18 w 116"/>
                <a:gd name="T5" fmla="*/ 25 h 117"/>
                <a:gd name="T6" fmla="*/ 91 w 116"/>
                <a:gd name="T7" fmla="*/ 19 h 117"/>
                <a:gd name="T8" fmla="*/ 98 w 116"/>
                <a:gd name="T9" fmla="*/ 92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98" y="92"/>
                  </a:moveTo>
                  <a:cubicBezTo>
                    <a:pt x="79" y="114"/>
                    <a:pt x="46" y="117"/>
                    <a:pt x="24" y="98"/>
                  </a:cubicBezTo>
                  <a:cubicBezTo>
                    <a:pt x="2" y="80"/>
                    <a:pt x="0" y="47"/>
                    <a:pt x="18" y="25"/>
                  </a:cubicBezTo>
                  <a:cubicBezTo>
                    <a:pt x="36" y="3"/>
                    <a:pt x="69" y="0"/>
                    <a:pt x="91" y="19"/>
                  </a:cubicBezTo>
                  <a:cubicBezTo>
                    <a:pt x="113" y="37"/>
                    <a:pt x="116" y="70"/>
                    <a:pt x="98" y="92"/>
                  </a:cubicBezTo>
                  <a:close/>
                </a:path>
              </a:pathLst>
            </a:cu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42" name="Line 1212">
              <a:extLst>
                <a:ext uri="{FF2B5EF4-FFF2-40B4-BE49-F238E27FC236}">
                  <a16:creationId xmlns:a16="http://schemas.microsoft.com/office/drawing/2014/main" id="{EA2ED811-EE32-406F-B4E6-09FDCCA3A1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888163" y="554038"/>
              <a:ext cx="6350" cy="7938"/>
            </a:xfrm>
            <a:prstGeom prst="line">
              <a:avLst/>
            </a:pr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43" name="Line 1213">
              <a:extLst>
                <a:ext uri="{FF2B5EF4-FFF2-40B4-BE49-F238E27FC236}">
                  <a16:creationId xmlns:a16="http://schemas.microsoft.com/office/drawing/2014/main" id="{2AE75FE9-3D7A-44C5-84ED-3F9ED0F65E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819900" y="635000"/>
              <a:ext cx="7938" cy="7938"/>
            </a:xfrm>
            <a:prstGeom prst="line">
              <a:avLst/>
            </a:pr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44" name="Line 1214">
              <a:extLst>
                <a:ext uri="{FF2B5EF4-FFF2-40B4-BE49-F238E27FC236}">
                  <a16:creationId xmlns:a16="http://schemas.microsoft.com/office/drawing/2014/main" id="{87757277-ACF1-472F-B4CE-9FD1DBB89E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873875" y="542925"/>
              <a:ext cx="3175" cy="11113"/>
            </a:xfrm>
            <a:prstGeom prst="line">
              <a:avLst/>
            </a:pr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45" name="Line 1215">
              <a:extLst>
                <a:ext uri="{FF2B5EF4-FFF2-40B4-BE49-F238E27FC236}">
                  <a16:creationId xmlns:a16="http://schemas.microsoft.com/office/drawing/2014/main" id="{882E6CB4-88E1-4EAB-A9C6-1A547A805C6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837363" y="642938"/>
              <a:ext cx="3175" cy="11113"/>
            </a:xfrm>
            <a:prstGeom prst="line">
              <a:avLst/>
            </a:pr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46" name="Line 1216">
              <a:extLst>
                <a:ext uri="{FF2B5EF4-FFF2-40B4-BE49-F238E27FC236}">
                  <a16:creationId xmlns:a16="http://schemas.microsoft.com/office/drawing/2014/main" id="{CDA1092E-5393-459B-85E2-0D95D2DC0B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8000" y="539750"/>
              <a:ext cx="0" cy="9525"/>
            </a:xfrm>
            <a:prstGeom prst="line">
              <a:avLst/>
            </a:pr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47" name="Line 1217">
              <a:extLst>
                <a:ext uri="{FF2B5EF4-FFF2-40B4-BE49-F238E27FC236}">
                  <a16:creationId xmlns:a16="http://schemas.microsoft.com/office/drawing/2014/main" id="{B43FF075-F938-4496-A226-0CE3D93C8D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8000" y="646113"/>
              <a:ext cx="0" cy="9525"/>
            </a:xfrm>
            <a:prstGeom prst="line">
              <a:avLst/>
            </a:pr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48" name="Line 1218">
              <a:extLst>
                <a:ext uri="{FF2B5EF4-FFF2-40B4-BE49-F238E27FC236}">
                  <a16:creationId xmlns:a16="http://schemas.microsoft.com/office/drawing/2014/main" id="{DAF0591F-083E-4D7D-BE98-18980275DB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37363" y="542925"/>
              <a:ext cx="3175" cy="11113"/>
            </a:xfrm>
            <a:prstGeom prst="line">
              <a:avLst/>
            </a:pr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49" name="Line 1219">
              <a:extLst>
                <a:ext uri="{FF2B5EF4-FFF2-40B4-BE49-F238E27FC236}">
                  <a16:creationId xmlns:a16="http://schemas.microsoft.com/office/drawing/2014/main" id="{A6A3E4BF-176F-4F5B-AA13-0E6BB1F63D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73875" y="642938"/>
              <a:ext cx="3175" cy="11113"/>
            </a:xfrm>
            <a:prstGeom prst="line">
              <a:avLst/>
            </a:pr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50" name="Line 1220">
              <a:extLst>
                <a:ext uri="{FF2B5EF4-FFF2-40B4-BE49-F238E27FC236}">
                  <a16:creationId xmlns:a16="http://schemas.microsoft.com/office/drawing/2014/main" id="{07880B23-CD1F-49EF-8F3D-0B180B0041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19900" y="554038"/>
              <a:ext cx="7938" cy="7938"/>
            </a:xfrm>
            <a:prstGeom prst="line">
              <a:avLst/>
            </a:pr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51" name="Line 1221">
              <a:extLst>
                <a:ext uri="{FF2B5EF4-FFF2-40B4-BE49-F238E27FC236}">
                  <a16:creationId xmlns:a16="http://schemas.microsoft.com/office/drawing/2014/main" id="{BE98DED9-ADE7-4158-BD95-FB30D177E7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88163" y="635000"/>
              <a:ext cx="6350" cy="7938"/>
            </a:xfrm>
            <a:prstGeom prst="line">
              <a:avLst/>
            </a:pr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52" name="Line 1222">
              <a:extLst>
                <a:ext uri="{FF2B5EF4-FFF2-40B4-BE49-F238E27FC236}">
                  <a16:creationId xmlns:a16="http://schemas.microsoft.com/office/drawing/2014/main" id="{68860918-3509-4140-8AE7-593BB6760C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07200" y="568325"/>
              <a:ext cx="9525" cy="4763"/>
            </a:xfrm>
            <a:prstGeom prst="line">
              <a:avLst/>
            </a:pr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53" name="Line 1223">
              <a:extLst>
                <a:ext uri="{FF2B5EF4-FFF2-40B4-BE49-F238E27FC236}">
                  <a16:creationId xmlns:a16="http://schemas.microsoft.com/office/drawing/2014/main" id="{530DF141-A7B1-49C1-B137-447CEF6181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9275" y="622300"/>
              <a:ext cx="9525" cy="4763"/>
            </a:xfrm>
            <a:prstGeom prst="line">
              <a:avLst/>
            </a:pr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54" name="Line 1224">
              <a:extLst>
                <a:ext uri="{FF2B5EF4-FFF2-40B4-BE49-F238E27FC236}">
                  <a16:creationId xmlns:a16="http://schemas.microsoft.com/office/drawing/2014/main" id="{28204068-1925-41D3-B8C5-68F6D0C4BD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99263" y="588963"/>
              <a:ext cx="11113" cy="1588"/>
            </a:xfrm>
            <a:prstGeom prst="line">
              <a:avLst/>
            </a:pr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55" name="Line 1225">
              <a:extLst>
                <a:ext uri="{FF2B5EF4-FFF2-40B4-BE49-F238E27FC236}">
                  <a16:creationId xmlns:a16="http://schemas.microsoft.com/office/drawing/2014/main" id="{8DD06338-542E-41F7-B857-341B2D8250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04038" y="606425"/>
              <a:ext cx="11113" cy="1588"/>
            </a:xfrm>
            <a:prstGeom prst="line">
              <a:avLst/>
            </a:pr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56" name="Line 1226">
              <a:extLst>
                <a:ext uri="{FF2B5EF4-FFF2-40B4-BE49-F238E27FC236}">
                  <a16:creationId xmlns:a16="http://schemas.microsoft.com/office/drawing/2014/main" id="{44177D24-23B7-4CBA-907F-695FE138F2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99263" y="606425"/>
              <a:ext cx="11113" cy="1588"/>
            </a:xfrm>
            <a:prstGeom prst="line">
              <a:avLst/>
            </a:pr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57" name="Line 1227">
              <a:extLst>
                <a:ext uri="{FF2B5EF4-FFF2-40B4-BE49-F238E27FC236}">
                  <a16:creationId xmlns:a16="http://schemas.microsoft.com/office/drawing/2014/main" id="{18B51663-35DD-4723-A89C-C5ACD7B876C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904038" y="588963"/>
              <a:ext cx="11113" cy="1588"/>
            </a:xfrm>
            <a:prstGeom prst="line">
              <a:avLst/>
            </a:pr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58" name="Line 1228">
              <a:extLst>
                <a:ext uri="{FF2B5EF4-FFF2-40B4-BE49-F238E27FC236}">
                  <a16:creationId xmlns:a16="http://schemas.microsoft.com/office/drawing/2014/main" id="{AB09D547-ECCB-4846-81C5-3A454B60FF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07200" y="622300"/>
              <a:ext cx="9525" cy="4763"/>
            </a:xfrm>
            <a:prstGeom prst="line">
              <a:avLst/>
            </a:pr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59" name="Line 1229">
              <a:extLst>
                <a:ext uri="{FF2B5EF4-FFF2-40B4-BE49-F238E27FC236}">
                  <a16:creationId xmlns:a16="http://schemas.microsoft.com/office/drawing/2014/main" id="{40E6C841-8933-4217-BD7E-536E683C0CF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99275" y="568325"/>
              <a:ext cx="9525" cy="4763"/>
            </a:xfrm>
            <a:prstGeom prst="line">
              <a:avLst/>
            </a:pr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60" name="Freeform 1230">
              <a:extLst>
                <a:ext uri="{FF2B5EF4-FFF2-40B4-BE49-F238E27FC236}">
                  <a16:creationId xmlns:a16="http://schemas.microsoft.com/office/drawing/2014/main" id="{7610959B-DE26-44CE-BBC9-F61EB486EA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4025" y="666750"/>
              <a:ext cx="106363" cy="165100"/>
            </a:xfrm>
            <a:custGeom>
              <a:avLst/>
              <a:gdLst>
                <a:gd name="T0" fmla="*/ 29 w 81"/>
                <a:gd name="T1" fmla="*/ 0 h 124"/>
                <a:gd name="T2" fmla="*/ 29 w 81"/>
                <a:gd name="T3" fmla="*/ 28 h 124"/>
                <a:gd name="T4" fmla="*/ 5 w 81"/>
                <a:gd name="T5" fmla="*/ 56 h 124"/>
                <a:gd name="T6" fmla="*/ 1 w 81"/>
                <a:gd name="T7" fmla="*/ 92 h 124"/>
                <a:gd name="T8" fmla="*/ 33 w 81"/>
                <a:gd name="T9" fmla="*/ 124 h 124"/>
                <a:gd name="T10" fmla="*/ 49 w 81"/>
                <a:gd name="T11" fmla="*/ 124 h 124"/>
                <a:gd name="T12" fmla="*/ 81 w 81"/>
                <a:gd name="T13" fmla="*/ 92 h 124"/>
                <a:gd name="T14" fmla="*/ 77 w 81"/>
                <a:gd name="T15" fmla="*/ 56 h 124"/>
                <a:gd name="T16" fmla="*/ 53 w 81"/>
                <a:gd name="T17" fmla="*/ 28 h 124"/>
                <a:gd name="T18" fmla="*/ 53 w 81"/>
                <a:gd name="T1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124">
                  <a:moveTo>
                    <a:pt x="29" y="0"/>
                  </a:moveTo>
                  <a:cubicBezTo>
                    <a:pt x="29" y="28"/>
                    <a:pt x="29" y="28"/>
                    <a:pt x="29" y="28"/>
                  </a:cubicBezTo>
                  <a:cubicBezTo>
                    <a:pt x="29" y="28"/>
                    <a:pt x="8" y="51"/>
                    <a:pt x="5" y="56"/>
                  </a:cubicBezTo>
                  <a:cubicBezTo>
                    <a:pt x="0" y="65"/>
                    <a:pt x="1" y="80"/>
                    <a:pt x="1" y="92"/>
                  </a:cubicBezTo>
                  <a:cubicBezTo>
                    <a:pt x="1" y="110"/>
                    <a:pt x="15" y="124"/>
                    <a:pt x="33" y="124"/>
                  </a:cubicBezTo>
                  <a:cubicBezTo>
                    <a:pt x="49" y="124"/>
                    <a:pt x="49" y="124"/>
                    <a:pt x="49" y="124"/>
                  </a:cubicBezTo>
                  <a:cubicBezTo>
                    <a:pt x="66" y="124"/>
                    <a:pt x="81" y="110"/>
                    <a:pt x="81" y="92"/>
                  </a:cubicBezTo>
                  <a:cubicBezTo>
                    <a:pt x="81" y="80"/>
                    <a:pt x="81" y="65"/>
                    <a:pt x="77" y="56"/>
                  </a:cubicBezTo>
                  <a:cubicBezTo>
                    <a:pt x="74" y="51"/>
                    <a:pt x="53" y="28"/>
                    <a:pt x="53" y="28"/>
                  </a:cubicBezTo>
                  <a:cubicBezTo>
                    <a:pt x="53" y="0"/>
                    <a:pt x="53" y="0"/>
                    <a:pt x="53" y="0"/>
                  </a:cubicBezTo>
                </a:path>
              </a:pathLst>
            </a:cu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61" name="Freeform 1231">
              <a:extLst>
                <a:ext uri="{FF2B5EF4-FFF2-40B4-BE49-F238E27FC236}">
                  <a16:creationId xmlns:a16="http://schemas.microsoft.com/office/drawing/2014/main" id="{AC57EBBA-EE35-42EC-BF63-1006251765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8288" y="655638"/>
              <a:ext cx="106363" cy="180975"/>
            </a:xfrm>
            <a:custGeom>
              <a:avLst/>
              <a:gdLst>
                <a:gd name="T0" fmla="*/ 65 w 80"/>
                <a:gd name="T1" fmla="*/ 136 h 136"/>
                <a:gd name="T2" fmla="*/ 15 w 80"/>
                <a:gd name="T3" fmla="*/ 136 h 136"/>
                <a:gd name="T4" fmla="*/ 0 w 80"/>
                <a:gd name="T5" fmla="*/ 121 h 136"/>
                <a:gd name="T6" fmla="*/ 0 w 80"/>
                <a:gd name="T7" fmla="*/ 16 h 136"/>
                <a:gd name="T8" fmla="*/ 15 w 80"/>
                <a:gd name="T9" fmla="*/ 0 h 136"/>
                <a:gd name="T10" fmla="*/ 65 w 80"/>
                <a:gd name="T11" fmla="*/ 0 h 136"/>
                <a:gd name="T12" fmla="*/ 80 w 80"/>
                <a:gd name="T13" fmla="*/ 16 h 136"/>
                <a:gd name="T14" fmla="*/ 80 w 80"/>
                <a:gd name="T15" fmla="*/ 121 h 136"/>
                <a:gd name="T16" fmla="*/ 65 w 80"/>
                <a:gd name="T17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" h="136">
                  <a:moveTo>
                    <a:pt x="65" y="136"/>
                  </a:moveTo>
                  <a:cubicBezTo>
                    <a:pt x="15" y="136"/>
                    <a:pt x="15" y="136"/>
                    <a:pt x="15" y="136"/>
                  </a:cubicBezTo>
                  <a:cubicBezTo>
                    <a:pt x="7" y="136"/>
                    <a:pt x="0" y="130"/>
                    <a:pt x="0" y="121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73" y="0"/>
                    <a:pt x="80" y="7"/>
                    <a:pt x="80" y="16"/>
                  </a:cubicBezTo>
                  <a:cubicBezTo>
                    <a:pt x="80" y="121"/>
                    <a:pt x="80" y="121"/>
                    <a:pt x="80" y="121"/>
                  </a:cubicBezTo>
                  <a:cubicBezTo>
                    <a:pt x="80" y="130"/>
                    <a:pt x="73" y="136"/>
                    <a:pt x="65" y="136"/>
                  </a:cubicBezTo>
                  <a:close/>
                </a:path>
              </a:pathLst>
            </a:cu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62" name="Line 1232">
              <a:extLst>
                <a:ext uri="{FF2B5EF4-FFF2-40B4-BE49-F238E27FC236}">
                  <a16:creationId xmlns:a16="http://schemas.microsoft.com/office/drawing/2014/main" id="{3CC50AE5-F486-485D-9F7F-37B16F060A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04025" y="762000"/>
              <a:ext cx="47625" cy="0"/>
            </a:xfrm>
            <a:prstGeom prst="line">
              <a:avLst/>
            </a:pr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63" name="Line 1233">
              <a:extLst>
                <a:ext uri="{FF2B5EF4-FFF2-40B4-BE49-F238E27FC236}">
                  <a16:creationId xmlns:a16="http://schemas.microsoft.com/office/drawing/2014/main" id="{176421D4-CA27-4AA2-BFE1-1039C1C8CC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04025" y="788988"/>
              <a:ext cx="47625" cy="0"/>
            </a:xfrm>
            <a:prstGeom prst="line">
              <a:avLst/>
            </a:pr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64" name="Freeform 1234">
              <a:extLst>
                <a:ext uri="{FF2B5EF4-FFF2-40B4-BE49-F238E27FC236}">
                  <a16:creationId xmlns:a16="http://schemas.microsoft.com/office/drawing/2014/main" id="{A0214C87-91C3-41DE-A11A-C73DA822A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2263" y="565150"/>
              <a:ext cx="90488" cy="90488"/>
            </a:xfrm>
            <a:custGeom>
              <a:avLst/>
              <a:gdLst>
                <a:gd name="T0" fmla="*/ 0 w 68"/>
                <a:gd name="T1" fmla="*/ 68 h 68"/>
                <a:gd name="T2" fmla="*/ 68 w 68"/>
                <a:gd name="T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" h="68">
                  <a:moveTo>
                    <a:pt x="0" y="68"/>
                  </a:moveTo>
                  <a:cubicBezTo>
                    <a:pt x="0" y="31"/>
                    <a:pt x="30" y="0"/>
                    <a:pt x="68" y="0"/>
                  </a:cubicBezTo>
                </a:path>
              </a:pathLst>
            </a:cu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65" name="Line 1235">
              <a:extLst>
                <a:ext uri="{FF2B5EF4-FFF2-40B4-BE49-F238E27FC236}">
                  <a16:creationId xmlns:a16="http://schemas.microsoft.com/office/drawing/2014/main" id="{42619B42-9D08-48F2-A7B9-2702CBE272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62750" y="565150"/>
              <a:ext cx="31750" cy="0"/>
            </a:xfrm>
            <a:prstGeom prst="line">
              <a:avLst/>
            </a:pr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66" name="Line 1236">
              <a:extLst>
                <a:ext uri="{FF2B5EF4-FFF2-40B4-BE49-F238E27FC236}">
                  <a16:creationId xmlns:a16="http://schemas.microsoft.com/office/drawing/2014/main" id="{6CC02C7F-FA87-4150-9BC9-C99A8480081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650038" y="741363"/>
              <a:ext cx="0" cy="95250"/>
            </a:xfrm>
            <a:prstGeom prst="line">
              <a:avLst/>
            </a:pr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67" name="Line 1237">
              <a:extLst>
                <a:ext uri="{FF2B5EF4-FFF2-40B4-BE49-F238E27FC236}">
                  <a16:creationId xmlns:a16="http://schemas.microsoft.com/office/drawing/2014/main" id="{17ADC265-47DD-410E-82DE-F3E8D51879B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692900" y="741363"/>
              <a:ext cx="0" cy="95250"/>
            </a:xfrm>
            <a:prstGeom prst="line">
              <a:avLst/>
            </a:prstGeom>
            <a:grpFill/>
            <a:ln w="1905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</p:grpSp>
      <p:sp>
        <p:nvSpPr>
          <p:cNvPr id="14" name="Rectangle: Diagonal Corners Rounded 13">
            <a:extLst>
              <a:ext uri="{FF2B5EF4-FFF2-40B4-BE49-F238E27FC236}">
                <a16:creationId xmlns:a16="http://schemas.microsoft.com/office/drawing/2014/main" id="{712C226C-3AC6-8EF5-A415-EF57A5B006C5}"/>
              </a:ext>
            </a:extLst>
          </p:cNvPr>
          <p:cNvSpPr/>
          <p:nvPr/>
        </p:nvSpPr>
        <p:spPr>
          <a:xfrm>
            <a:off x="647999" y="1909770"/>
            <a:ext cx="6067482" cy="3912363"/>
          </a:xfrm>
          <a:prstGeom prst="round2Diag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sz="2000" noProof="0">
              <a:solidFill>
                <a:srgbClr val="001965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32B059-AB99-312F-3F35-FBED95AE575B}"/>
              </a:ext>
            </a:extLst>
          </p:cNvPr>
          <p:cNvSpPr/>
          <p:nvPr/>
        </p:nvSpPr>
        <p:spPr>
          <a:xfrm>
            <a:off x="9190662" y="1787488"/>
            <a:ext cx="2614841" cy="391681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88000" rIns="180000" bIns="144000" rtlCol="0" anchor="ctr"/>
          <a:lstStyle/>
          <a:p>
            <a:pPr algn="ctr"/>
            <a:endParaRPr lang="en-US" sz="1600" noProof="0">
              <a:solidFill>
                <a:schemeClr val="tx1"/>
              </a:solidFill>
            </a:endParaRPr>
          </a:p>
          <a:p>
            <a:pPr algn="ctr"/>
            <a:endParaRPr lang="en-US" sz="1600">
              <a:solidFill>
                <a:schemeClr val="tx1"/>
              </a:solidFill>
            </a:endParaRPr>
          </a:p>
          <a:p>
            <a:pPr algn="ctr"/>
            <a:endParaRPr lang="en-US" sz="1600" noProof="0">
              <a:solidFill>
                <a:schemeClr val="tx1"/>
              </a:solidFill>
            </a:endParaRPr>
          </a:p>
          <a:p>
            <a:pPr algn="ctr"/>
            <a:endParaRPr lang="en-US" sz="1600">
              <a:solidFill>
                <a:schemeClr val="tx1"/>
              </a:solidFill>
            </a:endParaRPr>
          </a:p>
          <a:p>
            <a:pPr algn="ctr"/>
            <a:r>
              <a:rPr lang="en-US" sz="1400" noProof="0">
                <a:solidFill>
                  <a:schemeClr val="tx1"/>
                </a:solidFill>
              </a:rPr>
              <a:t>Global consensus recommendations suggest that people with comorbidities at risk of MASLD/MASH should be screened and risk stratified</a:t>
            </a:r>
            <a:r>
              <a:rPr lang="en-US" sz="1400" baseline="30000" noProof="0">
                <a:solidFill>
                  <a:schemeClr val="tx1"/>
                </a:solidFill>
              </a:rPr>
              <a:t>9</a:t>
            </a:r>
            <a:endParaRPr lang="en-US" sz="1400" noProof="0">
              <a:solidFill>
                <a:schemeClr val="tx1"/>
              </a:solidFill>
            </a:endParaRPr>
          </a:p>
          <a:p>
            <a:pPr algn="ctr"/>
            <a:endParaRPr lang="en-US" sz="1400">
              <a:solidFill>
                <a:schemeClr val="tx1"/>
              </a:solidFill>
            </a:endParaRPr>
          </a:p>
          <a:p>
            <a:pPr algn="ctr"/>
            <a:r>
              <a:rPr lang="en-US" sz="1400" noProof="0">
                <a:solidFill>
                  <a:schemeClr val="tx1"/>
                </a:solidFill>
              </a:rPr>
              <a:t>US guidelines (AASLD) state that patients with clinical suspicion of MASLD should undergo further investigations</a:t>
            </a:r>
            <a:r>
              <a:rPr lang="en-US" sz="1400" baseline="30000" noProof="0">
                <a:solidFill>
                  <a:schemeClr val="tx1"/>
                </a:solidFill>
              </a:rPr>
              <a:t>1</a:t>
            </a:r>
          </a:p>
        </p:txBody>
      </p:sp>
      <p:pic>
        <p:nvPicPr>
          <p:cNvPr id="7" name="Graphic 6" descr="Document outline">
            <a:extLst>
              <a:ext uri="{FF2B5EF4-FFF2-40B4-BE49-F238E27FC236}">
                <a16:creationId xmlns:a16="http://schemas.microsoft.com/office/drawing/2014/main" id="{C08B1F9E-B5E1-7C15-16BB-E65DB2B38D7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40882" y="1933767"/>
            <a:ext cx="914400" cy="914400"/>
          </a:xfrm>
          <a:prstGeom prst="rect">
            <a:avLst/>
          </a:prstGeom>
        </p:spPr>
      </p:pic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3FBB218A-B046-749E-E815-84DAD68E7773}"/>
              </a:ext>
            </a:extLst>
          </p:cNvPr>
          <p:cNvSpPr txBox="1">
            <a:spLocks/>
          </p:cNvSpPr>
          <p:nvPr/>
        </p:nvSpPr>
        <p:spPr>
          <a:xfrm>
            <a:off x="457412" y="5493099"/>
            <a:ext cx="607315" cy="211203"/>
          </a:xfrm>
          <a:prstGeom prst="round1Rect">
            <a:avLst>
              <a:gd name="adj" fmla="val 50000"/>
            </a:avLst>
          </a:prstGeom>
          <a:solidFill>
            <a:srgbClr val="939AA7">
              <a:alpha val="25000"/>
            </a:srgbClr>
          </a:solidFill>
        </p:spPr>
        <p:txBody>
          <a:bodyPr vert="horz" wrap="none" lIns="90000" tIns="36000" rIns="72000" bIns="36000" rtlCol="0" anchor="ctr" anchorCtr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09585">
              <a:buClr>
                <a:srgbClr val="CA8D27"/>
              </a:buClr>
              <a:buNone/>
              <a:defRPr/>
            </a:pPr>
            <a:r>
              <a:rPr lang="en-US" altLang="en-US" sz="900" b="1">
                <a:cs typeface="Apis For Office" panose="020B0504010101010104" pitchFamily="34" charset="0"/>
              </a:rPr>
              <a:t>AASLD</a:t>
            </a:r>
            <a:endParaRPr lang="en-US" altLang="en-US" sz="500">
              <a:cs typeface="Apis For Office" panose="020B05040101010101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49FAF9-BCCF-C2E4-F8A5-1835DB420884}"/>
              </a:ext>
            </a:extLst>
          </p:cNvPr>
          <p:cNvSpPr/>
          <p:nvPr/>
        </p:nvSpPr>
        <p:spPr>
          <a:xfrm>
            <a:off x="451810" y="3001383"/>
            <a:ext cx="8521052" cy="39353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>
              <a:lnSpc>
                <a:spcPct val="120000"/>
              </a:lnSpc>
            </a:pPr>
            <a:r>
              <a:rPr lang="en-US" b="1"/>
              <a:t>Metabolic comorbidities</a:t>
            </a:r>
            <a:endParaRPr lang="en-GB" b="1"/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529DED4D-2BD6-9D2F-F841-DB7007D446B4}"/>
              </a:ext>
            </a:extLst>
          </p:cNvPr>
          <p:cNvSpPr txBox="1">
            <a:spLocks/>
          </p:cNvSpPr>
          <p:nvPr/>
        </p:nvSpPr>
        <p:spPr>
          <a:xfrm>
            <a:off x="2560751" y="5493099"/>
            <a:ext cx="607315" cy="211203"/>
          </a:xfrm>
          <a:prstGeom prst="round1Rect">
            <a:avLst>
              <a:gd name="adj" fmla="val 50000"/>
            </a:avLst>
          </a:prstGeom>
          <a:solidFill>
            <a:srgbClr val="939AA7">
              <a:alpha val="25000"/>
            </a:srgbClr>
          </a:solidFill>
        </p:spPr>
        <p:txBody>
          <a:bodyPr vert="horz" wrap="none" lIns="90000" tIns="36000" rIns="72000" bIns="36000" rtlCol="0" anchor="ctr" anchorCtr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09585">
              <a:buClr>
                <a:srgbClr val="CA8D27"/>
              </a:buClr>
              <a:buNone/>
              <a:defRPr/>
            </a:pPr>
            <a:r>
              <a:rPr lang="en-US" altLang="en-US" sz="900" b="1">
                <a:cs typeface="Apis For Office" panose="020B0504010101010104" pitchFamily="34" charset="0"/>
              </a:rPr>
              <a:t>AASLD</a:t>
            </a:r>
            <a:endParaRPr lang="en-US" altLang="en-US" sz="500">
              <a:cs typeface="Apis For Office" panose="020B0504010101010104" pitchFamily="34" charset="0"/>
            </a:endParaRP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BC56DA2A-4513-BAA3-888C-FB9A479A0754}"/>
              </a:ext>
            </a:extLst>
          </p:cNvPr>
          <p:cNvSpPr txBox="1">
            <a:spLocks/>
          </p:cNvSpPr>
          <p:nvPr/>
        </p:nvSpPr>
        <p:spPr>
          <a:xfrm>
            <a:off x="4731214" y="5484383"/>
            <a:ext cx="607315" cy="211203"/>
          </a:xfrm>
          <a:prstGeom prst="round1Rect">
            <a:avLst>
              <a:gd name="adj" fmla="val 50000"/>
            </a:avLst>
          </a:prstGeom>
          <a:solidFill>
            <a:srgbClr val="939AA7">
              <a:alpha val="25000"/>
            </a:srgbClr>
          </a:solidFill>
        </p:spPr>
        <p:txBody>
          <a:bodyPr vert="horz" wrap="none" lIns="90000" tIns="36000" rIns="72000" bIns="36000" rtlCol="0" anchor="ctr" anchorCtr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09585">
              <a:buClr>
                <a:srgbClr val="CA8D27"/>
              </a:buClr>
              <a:buNone/>
              <a:defRPr/>
            </a:pPr>
            <a:r>
              <a:rPr lang="en-US" altLang="en-US" sz="900" b="1">
                <a:cs typeface="Apis For Office" panose="020B0504010101010104" pitchFamily="34" charset="0"/>
              </a:rPr>
              <a:t>AASLD</a:t>
            </a:r>
            <a:endParaRPr lang="en-US" altLang="en-US" sz="500">
              <a:cs typeface="Apis For Office" panose="020B0504010101010104" pitchFamily="34" charset="0"/>
            </a:endParaRPr>
          </a:p>
        </p:txBody>
      </p:sp>
      <p:sp>
        <p:nvSpPr>
          <p:cNvPr id="17" name="Content Placeholder 1">
            <a:extLst>
              <a:ext uri="{FF2B5EF4-FFF2-40B4-BE49-F238E27FC236}">
                <a16:creationId xmlns:a16="http://schemas.microsoft.com/office/drawing/2014/main" id="{F8ACAD1D-DC1C-5EB8-035A-97B7960D2AC8}"/>
              </a:ext>
            </a:extLst>
          </p:cNvPr>
          <p:cNvSpPr txBox="1">
            <a:spLocks/>
          </p:cNvSpPr>
          <p:nvPr/>
        </p:nvSpPr>
        <p:spPr>
          <a:xfrm>
            <a:off x="6916665" y="5484383"/>
            <a:ext cx="607315" cy="211203"/>
          </a:xfrm>
          <a:prstGeom prst="round1Rect">
            <a:avLst>
              <a:gd name="adj" fmla="val 50000"/>
            </a:avLst>
          </a:prstGeom>
          <a:solidFill>
            <a:srgbClr val="939AA7">
              <a:alpha val="25000"/>
            </a:srgbClr>
          </a:solidFill>
        </p:spPr>
        <p:txBody>
          <a:bodyPr vert="horz" wrap="none" lIns="90000" tIns="36000" rIns="72000" bIns="36000" rtlCol="0" anchor="ctr" anchorCtr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09585">
              <a:buClr>
                <a:srgbClr val="CA8D27"/>
              </a:buClr>
              <a:buNone/>
              <a:defRPr/>
            </a:pPr>
            <a:r>
              <a:rPr lang="en-US" altLang="en-US" sz="900" b="1" dirty="0">
                <a:cs typeface="Apis For Office" panose="020B0504010101010104" pitchFamily="34" charset="0"/>
              </a:rPr>
              <a:t>AASLD</a:t>
            </a:r>
            <a:endParaRPr lang="en-US" altLang="en-US" sz="500" dirty="0">
              <a:cs typeface="Apis For Office" panose="020B05040101010101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02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EF34EE3-8572-71F2-787B-5A2D4D7FBF87}"/>
              </a:ext>
            </a:extLst>
          </p:cNvPr>
          <p:cNvSpPr/>
          <p:nvPr/>
        </p:nvSpPr>
        <p:spPr>
          <a:xfrm>
            <a:off x="4566263" y="1215957"/>
            <a:ext cx="3107372" cy="495978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60000" tIns="36000" rIns="72000" bIns="36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BF543138-2248-4210-B730-17C25A142796}"/>
              </a:ext>
            </a:extLst>
          </p:cNvPr>
          <p:cNvSpPr>
            <a:spLocks/>
          </p:cNvSpPr>
          <p:nvPr/>
        </p:nvSpPr>
        <p:spPr bwMode="auto">
          <a:xfrm>
            <a:off x="5330721" y="1475217"/>
            <a:ext cx="1530558" cy="4249883"/>
          </a:xfrm>
          <a:custGeom>
            <a:avLst/>
            <a:gdLst>
              <a:gd name="connsiteX0" fmla="*/ 462525 w 925049"/>
              <a:gd name="connsiteY0" fmla="*/ 0 h 2568575"/>
              <a:gd name="connsiteX1" fmla="*/ 583175 w 925049"/>
              <a:gd name="connsiteY1" fmla="*/ 96405 h 2568575"/>
              <a:gd name="connsiteX2" fmla="*/ 577403 w 925049"/>
              <a:gd name="connsiteY2" fmla="*/ 170296 h 2568575"/>
              <a:gd name="connsiteX3" fmla="*/ 582021 w 925049"/>
              <a:gd name="connsiteY3" fmla="*/ 182418 h 2568575"/>
              <a:gd name="connsiteX4" fmla="*/ 592412 w 925049"/>
              <a:gd name="connsiteY4" fmla="*/ 207818 h 2568575"/>
              <a:gd name="connsiteX5" fmla="*/ 572784 w 925049"/>
              <a:gd name="connsiteY5" fmla="*/ 261505 h 2568575"/>
              <a:gd name="connsiteX6" fmla="*/ 558930 w 925049"/>
              <a:gd name="connsiteY6" fmla="*/ 276514 h 2568575"/>
              <a:gd name="connsiteX7" fmla="*/ 541034 w 925049"/>
              <a:gd name="connsiteY7" fmla="*/ 316346 h 2568575"/>
              <a:gd name="connsiteX8" fmla="*/ 523660 w 925049"/>
              <a:gd name="connsiteY8" fmla="*/ 333469 h 2568575"/>
              <a:gd name="connsiteX9" fmla="*/ 528121 w 925049"/>
              <a:gd name="connsiteY9" fmla="*/ 360091 h 2568575"/>
              <a:gd name="connsiteX10" fmla="*/ 691773 w 925049"/>
              <a:gd name="connsiteY10" fmla="*/ 455658 h 2568575"/>
              <a:gd name="connsiteX11" fmla="*/ 799756 w 925049"/>
              <a:gd name="connsiteY11" fmla="*/ 598711 h 2568575"/>
              <a:gd name="connsiteX12" fmla="*/ 808995 w 925049"/>
              <a:gd name="connsiteY12" fmla="*/ 691580 h 2568575"/>
              <a:gd name="connsiteX13" fmla="*/ 834980 w 925049"/>
              <a:gd name="connsiteY13" fmla="*/ 878472 h 2568575"/>
              <a:gd name="connsiteX14" fmla="*/ 921021 w 925049"/>
              <a:gd name="connsiteY14" fmla="*/ 1365891 h 2568575"/>
              <a:gd name="connsiteX15" fmla="*/ 886951 w 925049"/>
              <a:gd name="connsiteY15" fmla="*/ 1476642 h 2568575"/>
              <a:gd name="connsiteX16" fmla="*/ 860966 w 925049"/>
              <a:gd name="connsiteY16" fmla="*/ 1455876 h 2568575"/>
              <a:gd name="connsiteX17" fmla="*/ 862121 w 925049"/>
              <a:gd name="connsiteY17" fmla="*/ 1376850 h 2568575"/>
              <a:gd name="connsiteX18" fmla="*/ 836713 w 925049"/>
              <a:gd name="connsiteY18" fmla="*/ 1283404 h 2568575"/>
              <a:gd name="connsiteX19" fmla="*/ 707364 w 925049"/>
              <a:gd name="connsiteY19" fmla="*/ 868089 h 2568575"/>
              <a:gd name="connsiteX20" fmla="*/ 690618 w 925049"/>
              <a:gd name="connsiteY20" fmla="*/ 777527 h 2568575"/>
              <a:gd name="connsiteX21" fmla="*/ 698702 w 925049"/>
              <a:gd name="connsiteY21" fmla="*/ 983454 h 2568575"/>
              <a:gd name="connsiteX22" fmla="*/ 704477 w 925049"/>
              <a:gd name="connsiteY22" fmla="*/ 1150734 h 2568575"/>
              <a:gd name="connsiteX23" fmla="*/ 727575 w 925049"/>
              <a:gd name="connsiteY23" fmla="*/ 1411460 h 2568575"/>
              <a:gd name="connsiteX24" fmla="*/ 685998 w 925049"/>
              <a:gd name="connsiteY24" fmla="*/ 1710257 h 2568575"/>
              <a:gd name="connsiteX25" fmla="*/ 677914 w 925049"/>
              <a:gd name="connsiteY25" fmla="*/ 1880997 h 2568575"/>
              <a:gd name="connsiteX26" fmla="*/ 623056 w 925049"/>
              <a:gd name="connsiteY26" fmla="*/ 2313041 h 2568575"/>
              <a:gd name="connsiteX27" fmla="*/ 649041 w 925049"/>
              <a:gd name="connsiteY27" fmla="*/ 2539157 h 2568575"/>
              <a:gd name="connsiteX28" fmla="*/ 636915 w 925049"/>
              <a:gd name="connsiteY28" fmla="*/ 2568575 h 2568575"/>
              <a:gd name="connsiteX29" fmla="*/ 542790 w 925049"/>
              <a:gd name="connsiteY29" fmla="*/ 2568575 h 2568575"/>
              <a:gd name="connsiteX30" fmla="*/ 517383 w 925049"/>
              <a:gd name="connsiteY30" fmla="*/ 2540311 h 2568575"/>
              <a:gd name="connsiteX31" fmla="*/ 530086 w 925049"/>
              <a:gd name="connsiteY31" fmla="*/ 2379953 h 2568575"/>
              <a:gd name="connsiteX32" fmla="*/ 531241 w 925049"/>
              <a:gd name="connsiteY32" fmla="*/ 1961176 h 2568575"/>
              <a:gd name="connsiteX33" fmla="*/ 503524 w 925049"/>
              <a:gd name="connsiteY33" fmla="*/ 1719486 h 2568575"/>
              <a:gd name="connsiteX34" fmla="*/ 479271 w 925049"/>
              <a:gd name="connsiteY34" fmla="*/ 1397616 h 2568575"/>
              <a:gd name="connsiteX35" fmla="*/ 462525 w 925049"/>
              <a:gd name="connsiteY35" fmla="*/ 1374543 h 2568575"/>
              <a:gd name="connsiteX36" fmla="*/ 445779 w 925049"/>
              <a:gd name="connsiteY36" fmla="*/ 1397616 h 2568575"/>
              <a:gd name="connsiteX37" fmla="*/ 422103 w 925049"/>
              <a:gd name="connsiteY37" fmla="*/ 1719486 h 2568575"/>
              <a:gd name="connsiteX38" fmla="*/ 393808 w 925049"/>
              <a:gd name="connsiteY38" fmla="*/ 1961176 h 2568575"/>
              <a:gd name="connsiteX39" fmla="*/ 394963 w 925049"/>
              <a:gd name="connsiteY39" fmla="*/ 2379953 h 2568575"/>
              <a:gd name="connsiteX40" fmla="*/ 407667 w 925049"/>
              <a:gd name="connsiteY40" fmla="*/ 2540311 h 2568575"/>
              <a:gd name="connsiteX41" fmla="*/ 382259 w 925049"/>
              <a:gd name="connsiteY41" fmla="*/ 2568575 h 2568575"/>
              <a:gd name="connsiteX42" fmla="*/ 288712 w 925049"/>
              <a:gd name="connsiteY42" fmla="*/ 2568575 h 2568575"/>
              <a:gd name="connsiteX43" fmla="*/ 276008 w 925049"/>
              <a:gd name="connsiteY43" fmla="*/ 2539157 h 2568575"/>
              <a:gd name="connsiteX44" fmla="*/ 302570 w 925049"/>
              <a:gd name="connsiteY44" fmla="*/ 2313041 h 2568575"/>
              <a:gd name="connsiteX45" fmla="*/ 247135 w 925049"/>
              <a:gd name="connsiteY45" fmla="*/ 1880997 h 2568575"/>
              <a:gd name="connsiteX46" fmla="*/ 239051 w 925049"/>
              <a:gd name="connsiteY46" fmla="*/ 1710257 h 2568575"/>
              <a:gd name="connsiteX47" fmla="*/ 197474 w 925049"/>
              <a:gd name="connsiteY47" fmla="*/ 1411460 h 2568575"/>
              <a:gd name="connsiteX48" fmla="*/ 220572 w 925049"/>
              <a:gd name="connsiteY48" fmla="*/ 1150734 h 2568575"/>
              <a:gd name="connsiteX49" fmla="*/ 226924 w 925049"/>
              <a:gd name="connsiteY49" fmla="*/ 983454 h 2568575"/>
              <a:gd name="connsiteX50" fmla="*/ 234431 w 925049"/>
              <a:gd name="connsiteY50" fmla="*/ 777527 h 2568575"/>
              <a:gd name="connsiteX51" fmla="*/ 217685 w 925049"/>
              <a:gd name="connsiteY51" fmla="*/ 868089 h 2568575"/>
              <a:gd name="connsiteX52" fmla="*/ 88914 w 925049"/>
              <a:gd name="connsiteY52" fmla="*/ 1283404 h 2568575"/>
              <a:gd name="connsiteX53" fmla="*/ 62928 w 925049"/>
              <a:gd name="connsiteY53" fmla="*/ 1376850 h 2568575"/>
              <a:gd name="connsiteX54" fmla="*/ 64661 w 925049"/>
              <a:gd name="connsiteY54" fmla="*/ 1455876 h 2568575"/>
              <a:gd name="connsiteX55" fmla="*/ 38098 w 925049"/>
              <a:gd name="connsiteY55" fmla="*/ 1476642 h 2568575"/>
              <a:gd name="connsiteX56" fmla="*/ 4028 w 925049"/>
              <a:gd name="connsiteY56" fmla="*/ 1365891 h 2568575"/>
              <a:gd name="connsiteX57" fmla="*/ 90069 w 925049"/>
              <a:gd name="connsiteY57" fmla="*/ 878472 h 2568575"/>
              <a:gd name="connsiteX58" fmla="*/ 116631 w 925049"/>
              <a:gd name="connsiteY58" fmla="*/ 691580 h 2568575"/>
              <a:gd name="connsiteX59" fmla="*/ 125293 w 925049"/>
              <a:gd name="connsiteY59" fmla="*/ 598711 h 2568575"/>
              <a:gd name="connsiteX60" fmla="*/ 233854 w 925049"/>
              <a:gd name="connsiteY60" fmla="*/ 455658 h 2568575"/>
              <a:gd name="connsiteX61" fmla="*/ 396954 w 925049"/>
              <a:gd name="connsiteY61" fmla="*/ 360091 h 2568575"/>
              <a:gd name="connsiteX62" fmla="*/ 401394 w 925049"/>
              <a:gd name="connsiteY62" fmla="*/ 333472 h 2568575"/>
              <a:gd name="connsiteX63" fmla="*/ 384016 w 925049"/>
              <a:gd name="connsiteY63" fmla="*/ 316346 h 2568575"/>
              <a:gd name="connsiteX64" fmla="*/ 366121 w 925049"/>
              <a:gd name="connsiteY64" fmla="*/ 276514 h 2568575"/>
              <a:gd name="connsiteX65" fmla="*/ 352266 w 925049"/>
              <a:gd name="connsiteY65" fmla="*/ 261505 h 2568575"/>
              <a:gd name="connsiteX66" fmla="*/ 333216 w 925049"/>
              <a:gd name="connsiteY66" fmla="*/ 207818 h 2568575"/>
              <a:gd name="connsiteX67" fmla="*/ 343030 w 925049"/>
              <a:gd name="connsiteY67" fmla="*/ 182418 h 2568575"/>
              <a:gd name="connsiteX68" fmla="*/ 348225 w 925049"/>
              <a:gd name="connsiteY68" fmla="*/ 170296 h 2568575"/>
              <a:gd name="connsiteX69" fmla="*/ 363234 w 925049"/>
              <a:gd name="connsiteY69" fmla="*/ 58305 h 2568575"/>
              <a:gd name="connsiteX70" fmla="*/ 462525 w 925049"/>
              <a:gd name="connsiteY70" fmla="*/ 0 h 256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925049" h="2568575">
                <a:moveTo>
                  <a:pt x="462525" y="0"/>
                </a:moveTo>
                <a:cubicBezTo>
                  <a:pt x="525448" y="0"/>
                  <a:pt x="577980" y="28286"/>
                  <a:pt x="583175" y="96405"/>
                </a:cubicBezTo>
                <a:cubicBezTo>
                  <a:pt x="584907" y="123536"/>
                  <a:pt x="579134" y="157018"/>
                  <a:pt x="577403" y="170296"/>
                </a:cubicBezTo>
                <a:cubicBezTo>
                  <a:pt x="576248" y="177800"/>
                  <a:pt x="575671" y="182418"/>
                  <a:pt x="582021" y="182418"/>
                </a:cubicBezTo>
                <a:cubicBezTo>
                  <a:pt x="590680" y="182996"/>
                  <a:pt x="595875" y="191655"/>
                  <a:pt x="592412" y="207818"/>
                </a:cubicBezTo>
                <a:cubicBezTo>
                  <a:pt x="586639" y="230332"/>
                  <a:pt x="576825" y="241877"/>
                  <a:pt x="572784" y="261505"/>
                </a:cubicBezTo>
                <a:cubicBezTo>
                  <a:pt x="571053" y="270741"/>
                  <a:pt x="567589" y="278246"/>
                  <a:pt x="558930" y="276514"/>
                </a:cubicBezTo>
                <a:cubicBezTo>
                  <a:pt x="556621" y="291523"/>
                  <a:pt x="553157" y="303068"/>
                  <a:pt x="541034" y="316346"/>
                </a:cubicBezTo>
                <a:lnTo>
                  <a:pt x="523660" y="333469"/>
                </a:lnTo>
                <a:lnTo>
                  <a:pt x="528121" y="360091"/>
                </a:lnTo>
                <a:cubicBezTo>
                  <a:pt x="549476" y="428529"/>
                  <a:pt x="626593" y="439002"/>
                  <a:pt x="691773" y="455658"/>
                </a:cubicBezTo>
                <a:cubicBezTo>
                  <a:pt x="767996" y="475270"/>
                  <a:pt x="790517" y="526030"/>
                  <a:pt x="799756" y="598711"/>
                </a:cubicBezTo>
                <a:cubicBezTo>
                  <a:pt x="803798" y="629282"/>
                  <a:pt x="806108" y="661008"/>
                  <a:pt x="808995" y="691580"/>
                </a:cubicBezTo>
                <a:cubicBezTo>
                  <a:pt x="815347" y="779834"/>
                  <a:pt x="810150" y="810983"/>
                  <a:pt x="834980" y="878472"/>
                </a:cubicBezTo>
                <a:cubicBezTo>
                  <a:pt x="892725" y="1032485"/>
                  <a:pt x="869627" y="1152465"/>
                  <a:pt x="921021" y="1365891"/>
                </a:cubicBezTo>
                <a:cubicBezTo>
                  <a:pt x="930837" y="1406269"/>
                  <a:pt x="923908" y="1418959"/>
                  <a:pt x="886951" y="1476642"/>
                </a:cubicBezTo>
                <a:cubicBezTo>
                  <a:pt x="869627" y="1504329"/>
                  <a:pt x="851726" y="1489332"/>
                  <a:pt x="860966" y="1455876"/>
                </a:cubicBezTo>
                <a:cubicBezTo>
                  <a:pt x="869627" y="1421266"/>
                  <a:pt x="869050" y="1395886"/>
                  <a:pt x="862121" y="1376850"/>
                </a:cubicBezTo>
                <a:cubicBezTo>
                  <a:pt x="850572" y="1344548"/>
                  <a:pt x="837868" y="1338203"/>
                  <a:pt x="836713" y="1283404"/>
                </a:cubicBezTo>
                <a:cubicBezTo>
                  <a:pt x="831516" y="1116125"/>
                  <a:pt x="733349" y="1023832"/>
                  <a:pt x="707364" y="868089"/>
                </a:cubicBezTo>
                <a:cubicBezTo>
                  <a:pt x="699279" y="823096"/>
                  <a:pt x="697547" y="809829"/>
                  <a:pt x="690618" y="777527"/>
                </a:cubicBezTo>
                <a:cubicBezTo>
                  <a:pt x="675604" y="854822"/>
                  <a:pt x="683688" y="901545"/>
                  <a:pt x="698702" y="983454"/>
                </a:cubicBezTo>
                <a:cubicBezTo>
                  <a:pt x="714293" y="1070555"/>
                  <a:pt x="690618" y="1082669"/>
                  <a:pt x="704477" y="1150734"/>
                </a:cubicBezTo>
                <a:cubicBezTo>
                  <a:pt x="724687" y="1252256"/>
                  <a:pt x="726420" y="1312246"/>
                  <a:pt x="727575" y="1411460"/>
                </a:cubicBezTo>
                <a:cubicBezTo>
                  <a:pt x="728729" y="1508367"/>
                  <a:pt x="703899" y="1616234"/>
                  <a:pt x="685998" y="1710257"/>
                </a:cubicBezTo>
                <a:cubicBezTo>
                  <a:pt x="675604" y="1767362"/>
                  <a:pt x="668675" y="1812932"/>
                  <a:pt x="677914" y="1880997"/>
                </a:cubicBezTo>
                <a:cubicBezTo>
                  <a:pt x="699857" y="2040202"/>
                  <a:pt x="681379" y="2119804"/>
                  <a:pt x="623056" y="2313041"/>
                </a:cubicBezTo>
                <a:cubicBezTo>
                  <a:pt x="596493" y="2398988"/>
                  <a:pt x="599381" y="2461862"/>
                  <a:pt x="649041" y="2539157"/>
                </a:cubicBezTo>
                <a:cubicBezTo>
                  <a:pt x="657126" y="2551847"/>
                  <a:pt x="655393" y="2567998"/>
                  <a:pt x="636915" y="2568575"/>
                </a:cubicBezTo>
                <a:cubicBezTo>
                  <a:pt x="542790" y="2568575"/>
                  <a:pt x="542790" y="2568575"/>
                  <a:pt x="542790" y="2568575"/>
                </a:cubicBezTo>
                <a:cubicBezTo>
                  <a:pt x="523734" y="2567998"/>
                  <a:pt x="516805" y="2558192"/>
                  <a:pt x="517383" y="2540311"/>
                </a:cubicBezTo>
                <a:cubicBezTo>
                  <a:pt x="517383" y="2483782"/>
                  <a:pt x="513918" y="2435328"/>
                  <a:pt x="530086" y="2379953"/>
                </a:cubicBezTo>
                <a:cubicBezTo>
                  <a:pt x="574550" y="2227670"/>
                  <a:pt x="500059" y="2152106"/>
                  <a:pt x="531241" y="1961176"/>
                </a:cubicBezTo>
                <a:cubicBezTo>
                  <a:pt x="542213" y="1890227"/>
                  <a:pt x="506411" y="1859655"/>
                  <a:pt x="503524" y="1719486"/>
                </a:cubicBezTo>
                <a:cubicBezTo>
                  <a:pt x="500059" y="1573548"/>
                  <a:pt x="473496" y="1510674"/>
                  <a:pt x="479271" y="1397616"/>
                </a:cubicBezTo>
                <a:cubicBezTo>
                  <a:pt x="479848" y="1381465"/>
                  <a:pt x="471186" y="1374543"/>
                  <a:pt x="462525" y="1374543"/>
                </a:cubicBezTo>
                <a:cubicBezTo>
                  <a:pt x="453863" y="1374543"/>
                  <a:pt x="445201" y="1381465"/>
                  <a:pt x="445779" y="1397616"/>
                </a:cubicBezTo>
                <a:cubicBezTo>
                  <a:pt x="451553" y="1510674"/>
                  <a:pt x="424990" y="1573548"/>
                  <a:pt x="422103" y="1719486"/>
                </a:cubicBezTo>
                <a:cubicBezTo>
                  <a:pt x="418638" y="1859655"/>
                  <a:pt x="382837" y="1890227"/>
                  <a:pt x="393808" y="1961176"/>
                </a:cubicBezTo>
                <a:cubicBezTo>
                  <a:pt x="424990" y="2152106"/>
                  <a:pt x="351077" y="2227670"/>
                  <a:pt x="394963" y="2379953"/>
                </a:cubicBezTo>
                <a:cubicBezTo>
                  <a:pt x="411132" y="2435328"/>
                  <a:pt x="407667" y="2483782"/>
                  <a:pt x="407667" y="2540311"/>
                </a:cubicBezTo>
                <a:cubicBezTo>
                  <a:pt x="408244" y="2558192"/>
                  <a:pt x="401315" y="2567998"/>
                  <a:pt x="382259" y="2568575"/>
                </a:cubicBezTo>
                <a:cubicBezTo>
                  <a:pt x="288712" y="2568575"/>
                  <a:pt x="288712" y="2568575"/>
                  <a:pt x="288712" y="2568575"/>
                </a:cubicBezTo>
                <a:cubicBezTo>
                  <a:pt x="269656" y="2567998"/>
                  <a:pt x="267923" y="2551847"/>
                  <a:pt x="276008" y="2539157"/>
                </a:cubicBezTo>
                <a:cubicBezTo>
                  <a:pt x="325668" y="2461862"/>
                  <a:pt x="328556" y="2398988"/>
                  <a:pt x="302570" y="2313041"/>
                </a:cubicBezTo>
                <a:cubicBezTo>
                  <a:pt x="243670" y="2119804"/>
                  <a:pt x="225192" y="2040202"/>
                  <a:pt x="247135" y="1880997"/>
                </a:cubicBezTo>
                <a:cubicBezTo>
                  <a:pt x="256374" y="1812932"/>
                  <a:pt x="249445" y="1767362"/>
                  <a:pt x="239051" y="1710257"/>
                </a:cubicBezTo>
                <a:cubicBezTo>
                  <a:pt x="221150" y="1616234"/>
                  <a:pt x="196319" y="1508367"/>
                  <a:pt x="197474" y="1411460"/>
                </a:cubicBezTo>
                <a:cubicBezTo>
                  <a:pt x="198629" y="1312246"/>
                  <a:pt x="200362" y="1252256"/>
                  <a:pt x="220572" y="1150734"/>
                </a:cubicBezTo>
                <a:cubicBezTo>
                  <a:pt x="234431" y="1082669"/>
                  <a:pt x="210756" y="1070555"/>
                  <a:pt x="226924" y="983454"/>
                </a:cubicBezTo>
                <a:cubicBezTo>
                  <a:pt x="241361" y="901545"/>
                  <a:pt x="250022" y="854822"/>
                  <a:pt x="234431" y="777527"/>
                </a:cubicBezTo>
                <a:cubicBezTo>
                  <a:pt x="228079" y="809829"/>
                  <a:pt x="225769" y="823096"/>
                  <a:pt x="217685" y="868089"/>
                </a:cubicBezTo>
                <a:cubicBezTo>
                  <a:pt x="191700" y="1023832"/>
                  <a:pt x="93533" y="1116125"/>
                  <a:pt x="88914" y="1283404"/>
                </a:cubicBezTo>
                <a:cubicBezTo>
                  <a:pt x="87181" y="1338203"/>
                  <a:pt x="74477" y="1344548"/>
                  <a:pt x="62928" y="1376850"/>
                </a:cubicBezTo>
                <a:cubicBezTo>
                  <a:pt x="55999" y="1395886"/>
                  <a:pt x="55422" y="1421266"/>
                  <a:pt x="64661" y="1455876"/>
                </a:cubicBezTo>
                <a:cubicBezTo>
                  <a:pt x="73322" y="1489332"/>
                  <a:pt x="55422" y="1504329"/>
                  <a:pt x="38098" y="1476642"/>
                </a:cubicBezTo>
                <a:cubicBezTo>
                  <a:pt x="1141" y="1418959"/>
                  <a:pt x="-5788" y="1406269"/>
                  <a:pt x="4028" y="1365891"/>
                </a:cubicBezTo>
                <a:cubicBezTo>
                  <a:pt x="55422" y="1152465"/>
                  <a:pt x="32323" y="1032485"/>
                  <a:pt x="90069" y="878472"/>
                </a:cubicBezTo>
                <a:cubicBezTo>
                  <a:pt x="114899" y="810983"/>
                  <a:pt x="109702" y="779834"/>
                  <a:pt x="116631" y="691580"/>
                </a:cubicBezTo>
                <a:cubicBezTo>
                  <a:pt x="118941" y="661008"/>
                  <a:pt x="121251" y="629282"/>
                  <a:pt x="125293" y="598711"/>
                </a:cubicBezTo>
                <a:cubicBezTo>
                  <a:pt x="135110" y="526030"/>
                  <a:pt x="157053" y="475270"/>
                  <a:pt x="233854" y="455658"/>
                </a:cubicBezTo>
                <a:cubicBezTo>
                  <a:pt x="299033" y="439002"/>
                  <a:pt x="375709" y="428529"/>
                  <a:pt x="396954" y="360091"/>
                </a:cubicBezTo>
                <a:lnTo>
                  <a:pt x="401394" y="333472"/>
                </a:lnTo>
                <a:lnTo>
                  <a:pt x="384016" y="316346"/>
                </a:lnTo>
                <a:cubicBezTo>
                  <a:pt x="371893" y="303068"/>
                  <a:pt x="369007" y="291523"/>
                  <a:pt x="366121" y="276514"/>
                </a:cubicBezTo>
                <a:cubicBezTo>
                  <a:pt x="357462" y="278246"/>
                  <a:pt x="354575" y="270741"/>
                  <a:pt x="352266" y="261505"/>
                </a:cubicBezTo>
                <a:cubicBezTo>
                  <a:pt x="348225" y="241877"/>
                  <a:pt x="338412" y="230332"/>
                  <a:pt x="333216" y="207818"/>
                </a:cubicBezTo>
                <a:cubicBezTo>
                  <a:pt x="329175" y="191655"/>
                  <a:pt x="334371" y="182996"/>
                  <a:pt x="343030" y="182418"/>
                </a:cubicBezTo>
                <a:cubicBezTo>
                  <a:pt x="349380" y="182418"/>
                  <a:pt x="349380" y="177800"/>
                  <a:pt x="348225" y="170296"/>
                </a:cubicBezTo>
                <a:cubicBezTo>
                  <a:pt x="344184" y="147782"/>
                  <a:pt x="329175" y="63500"/>
                  <a:pt x="363234" y="58305"/>
                </a:cubicBezTo>
                <a:cubicBezTo>
                  <a:pt x="362080" y="12700"/>
                  <a:pt x="427889" y="0"/>
                  <a:pt x="462525" y="0"/>
                </a:cubicBez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 w="28575">
            <a:solidFill>
              <a:srgbClr val="939AA7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87B8020-7D97-43B9-9559-5BB0F62AD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2000"/>
            <a:ext cx="11189069" cy="792000"/>
          </a:xfrm>
        </p:spPr>
        <p:txBody>
          <a:bodyPr/>
          <a:lstStyle/>
          <a:p>
            <a:r>
              <a:rPr lang="en-US" sz="3400">
                <a:latin typeface="+mn-lt"/>
              </a:rPr>
              <a:t>Patients with MASH have a higher burden of comorbidities</a:t>
            </a:r>
            <a:endParaRPr lang="en-GB" sz="3400">
              <a:latin typeface="+mn-lt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6177C9-90B4-4B5E-AEBA-02C8C7978D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b">
            <a:noAutofit/>
          </a:bodyPr>
          <a:lstStyle/>
          <a:p>
            <a:r>
              <a:rPr lang="en-US"/>
              <a:t>CV, cardiovascular; HFpEF, heart failure with preserved ejection fraction; MACE, major adverse cardiovascular event; MASH, metabolic dysfunction-associated steatohepatitis; MI, myocardial infarction.</a:t>
            </a:r>
            <a:br>
              <a:rPr lang="en-CA"/>
            </a:br>
            <a:r>
              <a:rPr lang="en-CA"/>
              <a:t>1. </a:t>
            </a:r>
            <a:r>
              <a:rPr lang="en-US"/>
              <a:t>Orfanidou M et al. </a:t>
            </a:r>
            <a:r>
              <a:rPr lang="en-US" i="1"/>
              <a:t>Medicina</a:t>
            </a:r>
            <a:r>
              <a:rPr lang="en-US"/>
              <a:t> 2025;61:38. 2. Muthiah MD et al. </a:t>
            </a:r>
            <a:r>
              <a:rPr lang="en-US" i="1"/>
              <a:t>Diabetes Obes Metab</a:t>
            </a:r>
            <a:r>
              <a:rPr lang="en-US"/>
              <a:t>. 2022;24:3–14. 3. Allen AM et al. </a:t>
            </a:r>
            <a:r>
              <a:rPr lang="en-US" i="1"/>
              <a:t>J Hepatol. </a:t>
            </a:r>
            <a:r>
              <a:rPr lang="en-US"/>
              <a:t>2019;71:1229–1236.</a:t>
            </a:r>
            <a:endParaRPr lang="en-GB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151A619C-6123-4E00-9B83-EE73E6540795}"/>
              </a:ext>
            </a:extLst>
          </p:cNvPr>
          <p:cNvSpPr/>
          <p:nvPr/>
        </p:nvSpPr>
        <p:spPr>
          <a:xfrm flipV="1">
            <a:off x="6229350" y="2682370"/>
            <a:ext cx="1638508" cy="244989"/>
          </a:xfrm>
          <a:custGeom>
            <a:avLst/>
            <a:gdLst>
              <a:gd name="connsiteX0" fmla="*/ 0 w 1738364"/>
              <a:gd name="connsiteY0" fmla="*/ 452176 h 452176"/>
              <a:gd name="connsiteX1" fmla="*/ 733529 w 1738364"/>
              <a:gd name="connsiteY1" fmla="*/ 0 h 452176"/>
              <a:gd name="connsiteX2" fmla="*/ 1738364 w 1738364"/>
              <a:gd name="connsiteY2" fmla="*/ 0 h 452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8364" h="452176">
                <a:moveTo>
                  <a:pt x="0" y="452176"/>
                </a:moveTo>
                <a:lnTo>
                  <a:pt x="733529" y="0"/>
                </a:lnTo>
                <a:lnTo>
                  <a:pt x="1738364" y="0"/>
                </a:lnTo>
              </a:path>
            </a:pathLst>
          </a:custGeom>
          <a:noFill/>
          <a:ln w="19050">
            <a:solidFill>
              <a:schemeClr val="tx1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ACAD6A41-F493-4E58-A688-17E2CF5D3F98}"/>
              </a:ext>
            </a:extLst>
          </p:cNvPr>
          <p:cNvSpPr/>
          <p:nvPr/>
        </p:nvSpPr>
        <p:spPr>
          <a:xfrm flipH="1">
            <a:off x="6119442" y="1623727"/>
            <a:ext cx="1728317" cy="150491"/>
          </a:xfrm>
          <a:custGeom>
            <a:avLst/>
            <a:gdLst>
              <a:gd name="connsiteX0" fmla="*/ 0 w 1728317"/>
              <a:gd name="connsiteY0" fmla="*/ 271306 h 271306"/>
              <a:gd name="connsiteX1" fmla="*/ 1115367 w 1728317"/>
              <a:gd name="connsiteY1" fmla="*/ 271306 h 271306"/>
              <a:gd name="connsiteX2" fmla="*/ 1728317 w 1728317"/>
              <a:gd name="connsiteY2" fmla="*/ 0 h 27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28317" h="271306">
                <a:moveTo>
                  <a:pt x="0" y="271306"/>
                </a:moveTo>
                <a:lnTo>
                  <a:pt x="1115367" y="271306"/>
                </a:lnTo>
                <a:lnTo>
                  <a:pt x="1728317" y="0"/>
                </a:lnTo>
              </a:path>
            </a:pathLst>
          </a:custGeom>
          <a:noFill/>
          <a:ln w="19050">
            <a:solidFill>
              <a:schemeClr val="tx1"/>
            </a:solidFill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02645266-0B6D-4C57-AC75-80FA82EA0F44}"/>
              </a:ext>
            </a:extLst>
          </p:cNvPr>
          <p:cNvSpPr/>
          <p:nvPr/>
        </p:nvSpPr>
        <p:spPr>
          <a:xfrm>
            <a:off x="6355470" y="3327155"/>
            <a:ext cx="1442329" cy="1436441"/>
          </a:xfrm>
          <a:custGeom>
            <a:avLst/>
            <a:gdLst>
              <a:gd name="connsiteX0" fmla="*/ 0 w 1460500"/>
              <a:gd name="connsiteY0" fmla="*/ 0 h 393700"/>
              <a:gd name="connsiteX1" fmla="*/ 444500 w 1460500"/>
              <a:gd name="connsiteY1" fmla="*/ 393700 h 393700"/>
              <a:gd name="connsiteX2" fmla="*/ 1460500 w 1460500"/>
              <a:gd name="connsiteY2" fmla="*/ 393700 h 39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0" h="393700">
                <a:moveTo>
                  <a:pt x="0" y="0"/>
                </a:moveTo>
                <a:lnTo>
                  <a:pt x="444500" y="393700"/>
                </a:lnTo>
                <a:lnTo>
                  <a:pt x="1460500" y="393700"/>
                </a:lnTo>
              </a:path>
            </a:pathLst>
          </a:custGeom>
          <a:noFill/>
          <a:ln w="19050">
            <a:solidFill>
              <a:schemeClr val="tx1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EFABFC63-6849-4988-97B2-B98C1B4E45D3}"/>
              </a:ext>
            </a:extLst>
          </p:cNvPr>
          <p:cNvSpPr txBox="1"/>
          <p:nvPr/>
        </p:nvSpPr>
        <p:spPr>
          <a:xfrm>
            <a:off x="594297" y="2335725"/>
            <a:ext cx="2509738" cy="11464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300"/>
              </a:spcAft>
            </a:pPr>
            <a:r>
              <a:rPr lang="en-CA" sz="1600" b="1"/>
              <a:t>Vascular</a:t>
            </a:r>
            <a:r>
              <a:rPr lang="en-CA" sz="1600" b="1" baseline="30000"/>
              <a:t>2</a:t>
            </a:r>
            <a:endParaRPr lang="en-CA" sz="1600" b="1"/>
          </a:p>
          <a:p>
            <a:pPr marL="171450" indent="-171450" algn="r">
              <a:buFont typeface="Arial" panose="020B0604020202020204" pitchFamily="34" charset="0"/>
              <a:buChar char="•"/>
            </a:pPr>
            <a:r>
              <a:rPr lang="en-CA" sz="1400"/>
              <a:t>Atherogenic dyslipidemia</a:t>
            </a:r>
          </a:p>
          <a:p>
            <a:pPr marL="171450" indent="-171450" algn="r">
              <a:buFont typeface="Arial" panose="020B0604020202020204" pitchFamily="34" charset="0"/>
              <a:buChar char="•"/>
            </a:pPr>
            <a:r>
              <a:rPr lang="en-CA" sz="1400"/>
              <a:t>Coronary artery disease</a:t>
            </a:r>
          </a:p>
          <a:p>
            <a:pPr marL="171450" indent="-171450" algn="r">
              <a:buFont typeface="Arial" panose="020B0604020202020204" pitchFamily="34" charset="0"/>
              <a:buChar char="•"/>
            </a:pPr>
            <a:r>
              <a:rPr lang="en-CA" sz="1400"/>
              <a:t>Hypertension</a:t>
            </a:r>
          </a:p>
          <a:p>
            <a:pPr marL="171450" indent="-171450" algn="r">
              <a:buFont typeface="Arial" panose="020B0604020202020204" pitchFamily="34" charset="0"/>
              <a:buChar char="•"/>
            </a:pPr>
            <a:endParaRPr lang="en-US" sz="1400"/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802B8759-A054-4AB5-83AD-487CCC980575}"/>
              </a:ext>
            </a:extLst>
          </p:cNvPr>
          <p:cNvSpPr txBox="1"/>
          <p:nvPr/>
        </p:nvSpPr>
        <p:spPr>
          <a:xfrm>
            <a:off x="967503" y="3485815"/>
            <a:ext cx="2136532" cy="7155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300"/>
              </a:spcAft>
            </a:pPr>
            <a:r>
              <a:rPr lang="en-CA" sz="1600" b="1"/>
              <a:t>Musculoskeletal</a:t>
            </a:r>
            <a:r>
              <a:rPr lang="en-CA" sz="1600" b="1" baseline="30000"/>
              <a:t>2</a:t>
            </a:r>
            <a:endParaRPr lang="en-CA" sz="1600" b="1"/>
          </a:p>
          <a:p>
            <a:pPr marL="171450" indent="-171450" algn="r">
              <a:buFont typeface="Arial" panose="020B0604020202020204" pitchFamily="34" charset="0"/>
              <a:buChar char="•"/>
            </a:pPr>
            <a:r>
              <a:rPr lang="en-CA" sz="1400"/>
              <a:t>Osteoporosis</a:t>
            </a:r>
          </a:p>
          <a:p>
            <a:pPr marL="171450" indent="-171450" algn="r">
              <a:buFont typeface="Arial" panose="020B0604020202020204" pitchFamily="34" charset="0"/>
              <a:buChar char="•"/>
            </a:pPr>
            <a:r>
              <a:rPr lang="en-CA" sz="1400"/>
              <a:t>Sarcopenia</a:t>
            </a:r>
            <a:endParaRPr lang="en-US" sz="1400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1B353FBB-7B68-4483-B72D-FA362967A9AF}"/>
              </a:ext>
            </a:extLst>
          </p:cNvPr>
          <p:cNvSpPr txBox="1"/>
          <p:nvPr/>
        </p:nvSpPr>
        <p:spPr>
          <a:xfrm>
            <a:off x="456693" y="4404118"/>
            <a:ext cx="2647342" cy="7155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300"/>
              </a:spcAft>
            </a:pPr>
            <a:r>
              <a:rPr lang="en-CA" sz="1600" b="1"/>
              <a:t>Hepatic</a:t>
            </a:r>
            <a:r>
              <a:rPr lang="en-CA" sz="1600" b="1" baseline="30000"/>
              <a:t>2</a:t>
            </a:r>
            <a:endParaRPr lang="en-CA" sz="1600" b="1"/>
          </a:p>
          <a:p>
            <a:pPr marL="171450" indent="-171450" algn="r">
              <a:buFont typeface="Arial" panose="020B0604020202020204" pitchFamily="34" charset="0"/>
              <a:buChar char="•"/>
            </a:pPr>
            <a:r>
              <a:rPr lang="en-CA" sz="1400"/>
              <a:t>Chronic liver failure</a:t>
            </a:r>
          </a:p>
          <a:p>
            <a:pPr marL="171450" indent="-171450" algn="r">
              <a:buFont typeface="Arial" panose="020B0604020202020204" pitchFamily="34" charset="0"/>
              <a:buChar char="•"/>
            </a:pPr>
            <a:r>
              <a:rPr lang="en-CA" sz="1400"/>
              <a:t>Hepatocellular carcinoma</a:t>
            </a:r>
            <a:endParaRPr lang="en-US" sz="1400"/>
          </a:p>
        </p:txBody>
      </p:sp>
      <p:sp>
        <p:nvSpPr>
          <p:cNvPr id="151" name="Freeform: Shape 150">
            <a:extLst>
              <a:ext uri="{FF2B5EF4-FFF2-40B4-BE49-F238E27FC236}">
                <a16:creationId xmlns:a16="http://schemas.microsoft.com/office/drawing/2014/main" id="{FCBAB34C-7D5D-48E4-84EC-E22D45B3C692}"/>
              </a:ext>
            </a:extLst>
          </p:cNvPr>
          <p:cNvSpPr/>
          <p:nvPr/>
        </p:nvSpPr>
        <p:spPr>
          <a:xfrm flipV="1">
            <a:off x="3859806" y="2643630"/>
            <a:ext cx="2188934" cy="117605"/>
          </a:xfrm>
          <a:custGeom>
            <a:avLst/>
            <a:gdLst>
              <a:gd name="connsiteX0" fmla="*/ 2084438 w 2084438"/>
              <a:gd name="connsiteY0" fmla="*/ 1160207 h 1160207"/>
              <a:gd name="connsiteX1" fmla="*/ 727587 w 2084438"/>
              <a:gd name="connsiteY1" fmla="*/ 0 h 1160207"/>
              <a:gd name="connsiteX2" fmla="*/ 0 w 2084438"/>
              <a:gd name="connsiteY2" fmla="*/ 0 h 1160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84438" h="1160207">
                <a:moveTo>
                  <a:pt x="2084438" y="1160207"/>
                </a:moveTo>
                <a:lnTo>
                  <a:pt x="727587" y="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Freeform: Shape 155">
            <a:extLst>
              <a:ext uri="{FF2B5EF4-FFF2-40B4-BE49-F238E27FC236}">
                <a16:creationId xmlns:a16="http://schemas.microsoft.com/office/drawing/2014/main" id="{84409715-54CF-4A8C-B4ED-31FFFAAD07F9}"/>
              </a:ext>
            </a:extLst>
          </p:cNvPr>
          <p:cNvSpPr/>
          <p:nvPr/>
        </p:nvSpPr>
        <p:spPr>
          <a:xfrm flipH="1">
            <a:off x="6087662" y="3151834"/>
            <a:ext cx="1740833" cy="2384120"/>
          </a:xfrm>
          <a:custGeom>
            <a:avLst/>
            <a:gdLst>
              <a:gd name="connsiteX0" fmla="*/ 2713704 w 2713704"/>
              <a:gd name="connsiteY0" fmla="*/ 0 h 452284"/>
              <a:gd name="connsiteX1" fmla="*/ 2104104 w 2713704"/>
              <a:gd name="connsiteY1" fmla="*/ 452284 h 452284"/>
              <a:gd name="connsiteX2" fmla="*/ 0 w 2713704"/>
              <a:gd name="connsiteY2" fmla="*/ 452284 h 452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13704" h="452284">
                <a:moveTo>
                  <a:pt x="2713704" y="0"/>
                </a:moveTo>
                <a:lnTo>
                  <a:pt x="2104104" y="452284"/>
                </a:lnTo>
                <a:lnTo>
                  <a:pt x="0" y="452284"/>
                </a:lnTo>
              </a:path>
            </a:pathLst>
          </a:custGeom>
          <a:noFill/>
          <a:ln w="19050">
            <a:solidFill>
              <a:schemeClr val="tx1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640891D8-3840-410A-A802-1A6A9660129E}"/>
              </a:ext>
            </a:extLst>
          </p:cNvPr>
          <p:cNvSpPr txBox="1"/>
          <p:nvPr/>
        </p:nvSpPr>
        <p:spPr>
          <a:xfrm>
            <a:off x="8636482" y="1215957"/>
            <a:ext cx="3249292" cy="9310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300"/>
              </a:spcAft>
            </a:pPr>
            <a:r>
              <a:rPr lang="en-CA" sz="1600" b="1"/>
              <a:t>Neurologic</a:t>
            </a:r>
            <a:r>
              <a:rPr lang="en-CA" sz="1600" b="1" baseline="30000"/>
              <a:t>2</a:t>
            </a:r>
            <a:endParaRPr lang="en-CA" sz="1600" b="1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sz="1400"/>
              <a:t>Cerebrovascular accident​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sz="1400"/>
              <a:t>Neurocognitive dysfunction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sz="1400"/>
              <a:t>Depression and anxiety</a:t>
            </a:r>
          </a:p>
        </p:txBody>
      </p:sp>
      <p:grpSp>
        <p:nvGrpSpPr>
          <p:cNvPr id="32" name="Group 12">
            <a:extLst>
              <a:ext uri="{FF2B5EF4-FFF2-40B4-BE49-F238E27FC236}">
                <a16:creationId xmlns:a16="http://schemas.microsoft.com/office/drawing/2014/main" id="{03925306-EDA1-4D27-B9BF-6D21D796CDF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012562" y="1536655"/>
            <a:ext cx="476603" cy="403313"/>
            <a:chOff x="1788" y="696"/>
            <a:chExt cx="2185" cy="1849"/>
          </a:xfrm>
          <a:solidFill>
            <a:schemeClr val="bg2"/>
          </a:solidFill>
        </p:grpSpPr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1AADE6D6-48E0-4309-9D32-9488C7B805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8" y="696"/>
              <a:ext cx="2185" cy="1849"/>
            </a:xfrm>
            <a:custGeom>
              <a:avLst/>
              <a:gdLst>
                <a:gd name="T0" fmla="*/ 1450 w 1450"/>
                <a:gd name="T1" fmla="*/ 633 h 1226"/>
                <a:gd name="T2" fmla="*/ 1427 w 1450"/>
                <a:gd name="T3" fmla="*/ 708 h 1226"/>
                <a:gd name="T4" fmla="*/ 1218 w 1450"/>
                <a:gd name="T5" fmla="*/ 868 h 1226"/>
                <a:gd name="T6" fmla="*/ 914 w 1450"/>
                <a:gd name="T7" fmla="*/ 857 h 1226"/>
                <a:gd name="T8" fmla="*/ 885 w 1450"/>
                <a:gd name="T9" fmla="*/ 867 h 1226"/>
                <a:gd name="T10" fmla="*/ 658 w 1450"/>
                <a:gd name="T11" fmla="*/ 966 h 1226"/>
                <a:gd name="T12" fmla="*/ 634 w 1450"/>
                <a:gd name="T13" fmla="*/ 979 h 1226"/>
                <a:gd name="T14" fmla="*/ 504 w 1450"/>
                <a:gd name="T15" fmla="*/ 1226 h 1226"/>
                <a:gd name="T16" fmla="*/ 342 w 1450"/>
                <a:gd name="T17" fmla="*/ 1226 h 1226"/>
                <a:gd name="T18" fmla="*/ 372 w 1450"/>
                <a:gd name="T19" fmla="*/ 1045 h 1226"/>
                <a:gd name="T20" fmla="*/ 385 w 1450"/>
                <a:gd name="T21" fmla="*/ 953 h 1226"/>
                <a:gd name="T22" fmla="*/ 319 w 1450"/>
                <a:gd name="T23" fmla="*/ 953 h 1226"/>
                <a:gd name="T24" fmla="*/ 194 w 1450"/>
                <a:gd name="T25" fmla="*/ 924 h 1226"/>
                <a:gd name="T26" fmla="*/ 15 w 1450"/>
                <a:gd name="T27" fmla="*/ 694 h 1226"/>
                <a:gd name="T28" fmla="*/ 0 w 1450"/>
                <a:gd name="T29" fmla="*/ 618 h 1226"/>
                <a:gd name="T30" fmla="*/ 0 w 1450"/>
                <a:gd name="T31" fmla="*/ 530 h 1226"/>
                <a:gd name="T32" fmla="*/ 5 w 1450"/>
                <a:gd name="T33" fmla="*/ 498 h 1226"/>
                <a:gd name="T34" fmla="*/ 174 w 1450"/>
                <a:gd name="T35" fmla="*/ 189 h 1226"/>
                <a:gd name="T36" fmla="*/ 526 w 1450"/>
                <a:gd name="T37" fmla="*/ 65 h 1226"/>
                <a:gd name="T38" fmla="*/ 545 w 1450"/>
                <a:gd name="T39" fmla="*/ 59 h 1226"/>
                <a:gd name="T40" fmla="*/ 646 w 1450"/>
                <a:gd name="T41" fmla="*/ 13 h 1226"/>
                <a:gd name="T42" fmla="*/ 699 w 1450"/>
                <a:gd name="T43" fmla="*/ 0 h 1226"/>
                <a:gd name="T44" fmla="*/ 769 w 1450"/>
                <a:gd name="T45" fmla="*/ 0 h 1226"/>
                <a:gd name="T46" fmla="*/ 780 w 1450"/>
                <a:gd name="T47" fmla="*/ 3 h 1226"/>
                <a:gd name="T48" fmla="*/ 905 w 1450"/>
                <a:gd name="T49" fmla="*/ 57 h 1226"/>
                <a:gd name="T50" fmla="*/ 992 w 1450"/>
                <a:gd name="T51" fmla="*/ 86 h 1226"/>
                <a:gd name="T52" fmla="*/ 1262 w 1450"/>
                <a:gd name="T53" fmla="*/ 303 h 1226"/>
                <a:gd name="T54" fmla="*/ 1278 w 1450"/>
                <a:gd name="T55" fmla="*/ 323 h 1226"/>
                <a:gd name="T56" fmla="*/ 1423 w 1450"/>
                <a:gd name="T57" fmla="*/ 478 h 1226"/>
                <a:gd name="T58" fmla="*/ 1450 w 1450"/>
                <a:gd name="T59" fmla="*/ 563 h 1226"/>
                <a:gd name="T60" fmla="*/ 1450 w 1450"/>
                <a:gd name="T61" fmla="*/ 633 h 1226"/>
                <a:gd name="T62" fmla="*/ 860 w 1450"/>
                <a:gd name="T63" fmla="*/ 776 h 1226"/>
                <a:gd name="T64" fmla="*/ 878 w 1450"/>
                <a:gd name="T65" fmla="*/ 781 h 1226"/>
                <a:gd name="T66" fmla="*/ 1048 w 1450"/>
                <a:gd name="T67" fmla="*/ 819 h 1226"/>
                <a:gd name="T68" fmla="*/ 1259 w 1450"/>
                <a:gd name="T69" fmla="*/ 788 h 1226"/>
                <a:gd name="T70" fmla="*/ 1349 w 1450"/>
                <a:gd name="T71" fmla="*/ 472 h 1226"/>
                <a:gd name="T72" fmla="*/ 1236 w 1450"/>
                <a:gd name="T73" fmla="*/ 372 h 1226"/>
                <a:gd name="T74" fmla="*/ 1203 w 1450"/>
                <a:gd name="T75" fmla="*/ 327 h 1226"/>
                <a:gd name="T76" fmla="*/ 1052 w 1450"/>
                <a:gd name="T77" fmla="*/ 156 h 1226"/>
                <a:gd name="T78" fmla="*/ 937 w 1450"/>
                <a:gd name="T79" fmla="*/ 151 h 1226"/>
                <a:gd name="T80" fmla="*/ 904 w 1450"/>
                <a:gd name="T81" fmla="*/ 139 h 1226"/>
                <a:gd name="T82" fmla="*/ 794 w 1450"/>
                <a:gd name="T83" fmla="*/ 69 h 1226"/>
                <a:gd name="T84" fmla="*/ 590 w 1450"/>
                <a:gd name="T85" fmla="*/ 106 h 1226"/>
                <a:gd name="T86" fmla="*/ 507 w 1450"/>
                <a:gd name="T87" fmla="*/ 125 h 1226"/>
                <a:gd name="T88" fmla="*/ 501 w 1450"/>
                <a:gd name="T89" fmla="*/ 125 h 1226"/>
                <a:gd name="T90" fmla="*/ 268 w 1450"/>
                <a:gd name="T91" fmla="*/ 194 h 1226"/>
                <a:gd name="T92" fmla="*/ 73 w 1450"/>
                <a:gd name="T93" fmla="*/ 669 h 1226"/>
                <a:gd name="T94" fmla="*/ 217 w 1450"/>
                <a:gd name="T95" fmla="*/ 866 h 1226"/>
                <a:gd name="T96" fmla="*/ 321 w 1450"/>
                <a:gd name="T97" fmla="*/ 891 h 1226"/>
                <a:gd name="T98" fmla="*/ 457 w 1450"/>
                <a:gd name="T99" fmla="*/ 891 h 1226"/>
                <a:gd name="T100" fmla="*/ 417 w 1450"/>
                <a:gd name="T101" fmla="*/ 1164 h 1226"/>
                <a:gd name="T102" fmla="*/ 443 w 1450"/>
                <a:gd name="T103" fmla="*/ 1164 h 1226"/>
                <a:gd name="T104" fmla="*/ 479 w 1450"/>
                <a:gd name="T105" fmla="*/ 1143 h 1226"/>
                <a:gd name="T106" fmla="*/ 570 w 1450"/>
                <a:gd name="T107" fmla="*/ 968 h 1226"/>
                <a:gd name="T108" fmla="*/ 613 w 1450"/>
                <a:gd name="T109" fmla="*/ 888 h 1226"/>
                <a:gd name="T110" fmla="*/ 860 w 1450"/>
                <a:gd name="T111" fmla="*/ 776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50" h="1226">
                  <a:moveTo>
                    <a:pt x="1450" y="633"/>
                  </a:moveTo>
                  <a:cubicBezTo>
                    <a:pt x="1443" y="658"/>
                    <a:pt x="1438" y="684"/>
                    <a:pt x="1427" y="708"/>
                  </a:cubicBezTo>
                  <a:cubicBezTo>
                    <a:pt x="1385" y="796"/>
                    <a:pt x="1309" y="844"/>
                    <a:pt x="1218" y="868"/>
                  </a:cubicBezTo>
                  <a:cubicBezTo>
                    <a:pt x="1116" y="896"/>
                    <a:pt x="1014" y="885"/>
                    <a:pt x="914" y="857"/>
                  </a:cubicBezTo>
                  <a:cubicBezTo>
                    <a:pt x="900" y="853"/>
                    <a:pt x="894" y="855"/>
                    <a:pt x="885" y="867"/>
                  </a:cubicBezTo>
                  <a:cubicBezTo>
                    <a:pt x="829" y="944"/>
                    <a:pt x="752" y="974"/>
                    <a:pt x="658" y="966"/>
                  </a:cubicBezTo>
                  <a:cubicBezTo>
                    <a:pt x="645" y="965"/>
                    <a:pt x="640" y="969"/>
                    <a:pt x="634" y="979"/>
                  </a:cubicBezTo>
                  <a:cubicBezTo>
                    <a:pt x="591" y="1061"/>
                    <a:pt x="548" y="1144"/>
                    <a:pt x="504" y="1226"/>
                  </a:cubicBezTo>
                  <a:cubicBezTo>
                    <a:pt x="450" y="1226"/>
                    <a:pt x="396" y="1226"/>
                    <a:pt x="342" y="1226"/>
                  </a:cubicBezTo>
                  <a:cubicBezTo>
                    <a:pt x="352" y="1165"/>
                    <a:pt x="362" y="1105"/>
                    <a:pt x="372" y="1045"/>
                  </a:cubicBezTo>
                  <a:cubicBezTo>
                    <a:pt x="377" y="1015"/>
                    <a:pt x="381" y="985"/>
                    <a:pt x="385" y="953"/>
                  </a:cubicBezTo>
                  <a:cubicBezTo>
                    <a:pt x="361" y="953"/>
                    <a:pt x="340" y="953"/>
                    <a:pt x="319" y="953"/>
                  </a:cubicBezTo>
                  <a:cubicBezTo>
                    <a:pt x="275" y="952"/>
                    <a:pt x="233" y="943"/>
                    <a:pt x="194" y="924"/>
                  </a:cubicBezTo>
                  <a:cubicBezTo>
                    <a:pt x="97" y="876"/>
                    <a:pt x="44" y="795"/>
                    <a:pt x="15" y="694"/>
                  </a:cubicBezTo>
                  <a:cubicBezTo>
                    <a:pt x="9" y="669"/>
                    <a:pt x="5" y="644"/>
                    <a:pt x="0" y="618"/>
                  </a:cubicBezTo>
                  <a:cubicBezTo>
                    <a:pt x="0" y="589"/>
                    <a:pt x="0" y="560"/>
                    <a:pt x="0" y="530"/>
                  </a:cubicBezTo>
                  <a:cubicBezTo>
                    <a:pt x="2" y="519"/>
                    <a:pt x="3" y="509"/>
                    <a:pt x="5" y="498"/>
                  </a:cubicBezTo>
                  <a:cubicBezTo>
                    <a:pt x="26" y="375"/>
                    <a:pt x="81" y="272"/>
                    <a:pt x="174" y="189"/>
                  </a:cubicBezTo>
                  <a:cubicBezTo>
                    <a:pt x="274" y="99"/>
                    <a:pt x="389" y="51"/>
                    <a:pt x="526" y="65"/>
                  </a:cubicBezTo>
                  <a:cubicBezTo>
                    <a:pt x="532" y="66"/>
                    <a:pt x="539" y="62"/>
                    <a:pt x="545" y="59"/>
                  </a:cubicBezTo>
                  <a:cubicBezTo>
                    <a:pt x="578" y="44"/>
                    <a:pt x="612" y="27"/>
                    <a:pt x="646" y="13"/>
                  </a:cubicBezTo>
                  <a:cubicBezTo>
                    <a:pt x="663" y="6"/>
                    <a:pt x="682" y="4"/>
                    <a:pt x="699" y="0"/>
                  </a:cubicBezTo>
                  <a:cubicBezTo>
                    <a:pt x="723" y="0"/>
                    <a:pt x="746" y="0"/>
                    <a:pt x="769" y="0"/>
                  </a:cubicBezTo>
                  <a:cubicBezTo>
                    <a:pt x="773" y="1"/>
                    <a:pt x="776" y="3"/>
                    <a:pt x="780" y="3"/>
                  </a:cubicBezTo>
                  <a:cubicBezTo>
                    <a:pt x="826" y="10"/>
                    <a:pt x="870" y="26"/>
                    <a:pt x="905" y="57"/>
                  </a:cubicBezTo>
                  <a:cubicBezTo>
                    <a:pt x="931" y="81"/>
                    <a:pt x="958" y="86"/>
                    <a:pt x="992" y="86"/>
                  </a:cubicBezTo>
                  <a:cubicBezTo>
                    <a:pt x="1130" y="86"/>
                    <a:pt x="1230" y="168"/>
                    <a:pt x="1262" y="303"/>
                  </a:cubicBezTo>
                  <a:cubicBezTo>
                    <a:pt x="1264" y="311"/>
                    <a:pt x="1271" y="319"/>
                    <a:pt x="1278" y="323"/>
                  </a:cubicBezTo>
                  <a:cubicBezTo>
                    <a:pt x="1339" y="363"/>
                    <a:pt x="1392" y="411"/>
                    <a:pt x="1423" y="478"/>
                  </a:cubicBezTo>
                  <a:cubicBezTo>
                    <a:pt x="1435" y="505"/>
                    <a:pt x="1441" y="535"/>
                    <a:pt x="1450" y="563"/>
                  </a:cubicBezTo>
                  <a:cubicBezTo>
                    <a:pt x="1450" y="587"/>
                    <a:pt x="1450" y="610"/>
                    <a:pt x="1450" y="633"/>
                  </a:cubicBezTo>
                  <a:close/>
                  <a:moveTo>
                    <a:pt x="860" y="776"/>
                  </a:moveTo>
                  <a:cubicBezTo>
                    <a:pt x="867" y="778"/>
                    <a:pt x="873" y="779"/>
                    <a:pt x="878" y="781"/>
                  </a:cubicBezTo>
                  <a:cubicBezTo>
                    <a:pt x="934" y="801"/>
                    <a:pt x="990" y="815"/>
                    <a:pt x="1048" y="819"/>
                  </a:cubicBezTo>
                  <a:cubicBezTo>
                    <a:pt x="1121" y="826"/>
                    <a:pt x="1192" y="819"/>
                    <a:pt x="1259" y="788"/>
                  </a:cubicBezTo>
                  <a:cubicBezTo>
                    <a:pt x="1388" y="728"/>
                    <a:pt x="1428" y="588"/>
                    <a:pt x="1349" y="472"/>
                  </a:cubicBezTo>
                  <a:cubicBezTo>
                    <a:pt x="1320" y="429"/>
                    <a:pt x="1282" y="395"/>
                    <a:pt x="1236" y="372"/>
                  </a:cubicBezTo>
                  <a:cubicBezTo>
                    <a:pt x="1215" y="362"/>
                    <a:pt x="1207" y="349"/>
                    <a:pt x="1203" y="327"/>
                  </a:cubicBezTo>
                  <a:cubicBezTo>
                    <a:pt x="1187" y="240"/>
                    <a:pt x="1141" y="179"/>
                    <a:pt x="1052" y="156"/>
                  </a:cubicBezTo>
                  <a:cubicBezTo>
                    <a:pt x="1014" y="146"/>
                    <a:pt x="976" y="143"/>
                    <a:pt x="937" y="151"/>
                  </a:cubicBezTo>
                  <a:cubicBezTo>
                    <a:pt x="922" y="154"/>
                    <a:pt x="914" y="149"/>
                    <a:pt x="904" y="139"/>
                  </a:cubicBezTo>
                  <a:cubicBezTo>
                    <a:pt x="874" y="106"/>
                    <a:pt x="838" y="81"/>
                    <a:pt x="794" y="69"/>
                  </a:cubicBezTo>
                  <a:cubicBezTo>
                    <a:pt x="720" y="50"/>
                    <a:pt x="653" y="67"/>
                    <a:pt x="590" y="106"/>
                  </a:cubicBezTo>
                  <a:cubicBezTo>
                    <a:pt x="563" y="122"/>
                    <a:pt x="539" y="138"/>
                    <a:pt x="507" y="125"/>
                  </a:cubicBezTo>
                  <a:cubicBezTo>
                    <a:pt x="505" y="124"/>
                    <a:pt x="503" y="125"/>
                    <a:pt x="501" y="125"/>
                  </a:cubicBezTo>
                  <a:cubicBezTo>
                    <a:pt x="415" y="120"/>
                    <a:pt x="338" y="146"/>
                    <a:pt x="268" y="194"/>
                  </a:cubicBezTo>
                  <a:cubicBezTo>
                    <a:pt x="109" y="302"/>
                    <a:pt x="31" y="491"/>
                    <a:pt x="73" y="669"/>
                  </a:cubicBezTo>
                  <a:cubicBezTo>
                    <a:pt x="94" y="754"/>
                    <a:pt x="136" y="824"/>
                    <a:pt x="217" y="866"/>
                  </a:cubicBezTo>
                  <a:cubicBezTo>
                    <a:pt x="249" y="883"/>
                    <a:pt x="284" y="891"/>
                    <a:pt x="321" y="891"/>
                  </a:cubicBezTo>
                  <a:cubicBezTo>
                    <a:pt x="366" y="891"/>
                    <a:pt x="410" y="891"/>
                    <a:pt x="457" y="891"/>
                  </a:cubicBezTo>
                  <a:cubicBezTo>
                    <a:pt x="443" y="984"/>
                    <a:pt x="430" y="1073"/>
                    <a:pt x="417" y="1164"/>
                  </a:cubicBezTo>
                  <a:cubicBezTo>
                    <a:pt x="427" y="1164"/>
                    <a:pt x="435" y="1163"/>
                    <a:pt x="443" y="1164"/>
                  </a:cubicBezTo>
                  <a:cubicBezTo>
                    <a:pt x="461" y="1168"/>
                    <a:pt x="471" y="1159"/>
                    <a:pt x="479" y="1143"/>
                  </a:cubicBezTo>
                  <a:cubicBezTo>
                    <a:pt x="509" y="1084"/>
                    <a:pt x="540" y="1026"/>
                    <a:pt x="570" y="968"/>
                  </a:cubicBezTo>
                  <a:cubicBezTo>
                    <a:pt x="584" y="942"/>
                    <a:pt x="599" y="915"/>
                    <a:pt x="613" y="888"/>
                  </a:cubicBezTo>
                  <a:cubicBezTo>
                    <a:pt x="692" y="935"/>
                    <a:pt x="834" y="889"/>
                    <a:pt x="860" y="776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57E9E3E0-A790-49A6-8062-B07DEFF8F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1" y="1030"/>
              <a:ext cx="1472" cy="883"/>
            </a:xfrm>
            <a:custGeom>
              <a:avLst/>
              <a:gdLst>
                <a:gd name="T0" fmla="*/ 839 w 977"/>
                <a:gd name="T1" fmla="*/ 275 h 585"/>
                <a:gd name="T2" fmla="*/ 936 w 977"/>
                <a:gd name="T3" fmla="*/ 301 h 585"/>
                <a:gd name="T4" fmla="*/ 806 w 977"/>
                <a:gd name="T5" fmla="*/ 364 h 585"/>
                <a:gd name="T6" fmla="*/ 795 w 977"/>
                <a:gd name="T7" fmla="*/ 383 h 585"/>
                <a:gd name="T8" fmla="*/ 974 w 977"/>
                <a:gd name="T9" fmla="*/ 463 h 585"/>
                <a:gd name="T10" fmla="*/ 937 w 977"/>
                <a:gd name="T11" fmla="*/ 505 h 585"/>
                <a:gd name="T12" fmla="*/ 856 w 977"/>
                <a:gd name="T13" fmla="*/ 444 h 585"/>
                <a:gd name="T14" fmla="*/ 657 w 977"/>
                <a:gd name="T15" fmla="*/ 310 h 585"/>
                <a:gd name="T16" fmla="*/ 540 w 977"/>
                <a:gd name="T17" fmla="*/ 220 h 585"/>
                <a:gd name="T18" fmla="*/ 495 w 977"/>
                <a:gd name="T19" fmla="*/ 388 h 585"/>
                <a:gd name="T20" fmla="*/ 450 w 977"/>
                <a:gd name="T21" fmla="*/ 424 h 585"/>
                <a:gd name="T22" fmla="*/ 422 w 977"/>
                <a:gd name="T23" fmla="*/ 278 h 585"/>
                <a:gd name="T24" fmla="*/ 355 w 977"/>
                <a:gd name="T25" fmla="*/ 247 h 585"/>
                <a:gd name="T26" fmla="*/ 225 w 977"/>
                <a:gd name="T27" fmla="*/ 400 h 585"/>
                <a:gd name="T28" fmla="*/ 319 w 977"/>
                <a:gd name="T29" fmla="*/ 524 h 585"/>
                <a:gd name="T30" fmla="*/ 274 w 977"/>
                <a:gd name="T31" fmla="*/ 568 h 585"/>
                <a:gd name="T32" fmla="*/ 125 w 977"/>
                <a:gd name="T33" fmla="*/ 493 h 585"/>
                <a:gd name="T34" fmla="*/ 50 w 977"/>
                <a:gd name="T35" fmla="*/ 492 h 585"/>
                <a:gd name="T36" fmla="*/ 163 w 977"/>
                <a:gd name="T37" fmla="*/ 420 h 585"/>
                <a:gd name="T38" fmla="*/ 117 w 977"/>
                <a:gd name="T39" fmla="*/ 318 h 585"/>
                <a:gd name="T40" fmla="*/ 35 w 977"/>
                <a:gd name="T41" fmla="*/ 179 h 585"/>
                <a:gd name="T42" fmla="*/ 159 w 977"/>
                <a:gd name="T43" fmla="*/ 264 h 585"/>
                <a:gd name="T44" fmla="*/ 297 w 977"/>
                <a:gd name="T45" fmla="*/ 198 h 585"/>
                <a:gd name="T46" fmla="*/ 364 w 977"/>
                <a:gd name="T47" fmla="*/ 158 h 585"/>
                <a:gd name="T48" fmla="*/ 293 w 977"/>
                <a:gd name="T49" fmla="*/ 31 h 585"/>
                <a:gd name="T50" fmla="*/ 424 w 977"/>
                <a:gd name="T51" fmla="*/ 137 h 585"/>
                <a:gd name="T52" fmla="*/ 461 w 977"/>
                <a:gd name="T53" fmla="*/ 199 h 585"/>
                <a:gd name="T54" fmla="*/ 515 w 977"/>
                <a:gd name="T55" fmla="*/ 86 h 585"/>
                <a:gd name="T56" fmla="*/ 576 w 977"/>
                <a:gd name="T57" fmla="*/ 82 h 585"/>
                <a:gd name="T58" fmla="*/ 586 w 977"/>
                <a:gd name="T59" fmla="*/ 170 h 585"/>
                <a:gd name="T60" fmla="*/ 782 w 977"/>
                <a:gd name="T61" fmla="*/ 124 h 585"/>
                <a:gd name="T62" fmla="*/ 832 w 977"/>
                <a:gd name="T63" fmla="*/ 161 h 585"/>
                <a:gd name="T64" fmla="*/ 714 w 977"/>
                <a:gd name="T65" fmla="*/ 27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77" h="585">
                  <a:moveTo>
                    <a:pt x="738" y="351"/>
                  </a:moveTo>
                  <a:cubicBezTo>
                    <a:pt x="764" y="312"/>
                    <a:pt x="795" y="285"/>
                    <a:pt x="839" y="275"/>
                  </a:cubicBezTo>
                  <a:cubicBezTo>
                    <a:pt x="859" y="270"/>
                    <a:pt x="881" y="269"/>
                    <a:pt x="902" y="269"/>
                  </a:cubicBezTo>
                  <a:cubicBezTo>
                    <a:pt x="925" y="269"/>
                    <a:pt x="937" y="282"/>
                    <a:pt x="936" y="301"/>
                  </a:cubicBezTo>
                  <a:cubicBezTo>
                    <a:pt x="935" y="321"/>
                    <a:pt x="922" y="331"/>
                    <a:pt x="899" y="330"/>
                  </a:cubicBezTo>
                  <a:cubicBezTo>
                    <a:pt x="863" y="328"/>
                    <a:pt x="831" y="336"/>
                    <a:pt x="806" y="364"/>
                  </a:cubicBezTo>
                  <a:cubicBezTo>
                    <a:pt x="803" y="367"/>
                    <a:pt x="800" y="371"/>
                    <a:pt x="797" y="375"/>
                  </a:cubicBezTo>
                  <a:cubicBezTo>
                    <a:pt x="796" y="377"/>
                    <a:pt x="796" y="379"/>
                    <a:pt x="795" y="383"/>
                  </a:cubicBezTo>
                  <a:cubicBezTo>
                    <a:pt x="813" y="383"/>
                    <a:pt x="830" y="384"/>
                    <a:pt x="846" y="383"/>
                  </a:cubicBezTo>
                  <a:cubicBezTo>
                    <a:pt x="912" y="378"/>
                    <a:pt x="958" y="406"/>
                    <a:pt x="974" y="463"/>
                  </a:cubicBezTo>
                  <a:cubicBezTo>
                    <a:pt x="977" y="474"/>
                    <a:pt x="974" y="490"/>
                    <a:pt x="968" y="498"/>
                  </a:cubicBezTo>
                  <a:cubicBezTo>
                    <a:pt x="962" y="505"/>
                    <a:pt x="946" y="508"/>
                    <a:pt x="937" y="505"/>
                  </a:cubicBezTo>
                  <a:cubicBezTo>
                    <a:pt x="929" y="504"/>
                    <a:pt x="921" y="493"/>
                    <a:pt x="917" y="484"/>
                  </a:cubicBezTo>
                  <a:cubicBezTo>
                    <a:pt x="903" y="451"/>
                    <a:pt x="892" y="444"/>
                    <a:pt x="856" y="444"/>
                  </a:cubicBezTo>
                  <a:cubicBezTo>
                    <a:pt x="831" y="445"/>
                    <a:pt x="806" y="446"/>
                    <a:pt x="782" y="442"/>
                  </a:cubicBezTo>
                  <a:cubicBezTo>
                    <a:pt x="712" y="432"/>
                    <a:pt x="669" y="385"/>
                    <a:pt x="657" y="310"/>
                  </a:cubicBezTo>
                  <a:cubicBezTo>
                    <a:pt x="655" y="293"/>
                    <a:pt x="653" y="276"/>
                    <a:pt x="652" y="262"/>
                  </a:cubicBezTo>
                  <a:cubicBezTo>
                    <a:pt x="614" y="248"/>
                    <a:pt x="577" y="234"/>
                    <a:pt x="540" y="220"/>
                  </a:cubicBezTo>
                  <a:cubicBezTo>
                    <a:pt x="524" y="232"/>
                    <a:pt x="504" y="246"/>
                    <a:pt x="484" y="261"/>
                  </a:cubicBezTo>
                  <a:cubicBezTo>
                    <a:pt x="502" y="300"/>
                    <a:pt x="507" y="343"/>
                    <a:pt x="495" y="388"/>
                  </a:cubicBezTo>
                  <a:cubicBezTo>
                    <a:pt x="493" y="393"/>
                    <a:pt x="492" y="398"/>
                    <a:pt x="489" y="403"/>
                  </a:cubicBezTo>
                  <a:cubicBezTo>
                    <a:pt x="482" y="421"/>
                    <a:pt x="466" y="429"/>
                    <a:pt x="450" y="424"/>
                  </a:cubicBezTo>
                  <a:cubicBezTo>
                    <a:pt x="432" y="418"/>
                    <a:pt x="425" y="402"/>
                    <a:pt x="432" y="382"/>
                  </a:cubicBezTo>
                  <a:cubicBezTo>
                    <a:pt x="444" y="346"/>
                    <a:pt x="442" y="311"/>
                    <a:pt x="422" y="278"/>
                  </a:cubicBezTo>
                  <a:cubicBezTo>
                    <a:pt x="419" y="273"/>
                    <a:pt x="416" y="268"/>
                    <a:pt x="413" y="264"/>
                  </a:cubicBezTo>
                  <a:cubicBezTo>
                    <a:pt x="390" y="236"/>
                    <a:pt x="390" y="236"/>
                    <a:pt x="355" y="247"/>
                  </a:cubicBezTo>
                  <a:cubicBezTo>
                    <a:pt x="340" y="252"/>
                    <a:pt x="325" y="255"/>
                    <a:pt x="309" y="259"/>
                  </a:cubicBezTo>
                  <a:cubicBezTo>
                    <a:pt x="237" y="274"/>
                    <a:pt x="204" y="329"/>
                    <a:pt x="225" y="400"/>
                  </a:cubicBezTo>
                  <a:cubicBezTo>
                    <a:pt x="235" y="436"/>
                    <a:pt x="257" y="462"/>
                    <a:pt x="283" y="488"/>
                  </a:cubicBezTo>
                  <a:cubicBezTo>
                    <a:pt x="295" y="500"/>
                    <a:pt x="307" y="512"/>
                    <a:pt x="319" y="524"/>
                  </a:cubicBezTo>
                  <a:cubicBezTo>
                    <a:pt x="334" y="541"/>
                    <a:pt x="334" y="559"/>
                    <a:pt x="321" y="572"/>
                  </a:cubicBezTo>
                  <a:cubicBezTo>
                    <a:pt x="308" y="585"/>
                    <a:pt x="289" y="583"/>
                    <a:pt x="274" y="568"/>
                  </a:cubicBezTo>
                  <a:cubicBezTo>
                    <a:pt x="260" y="553"/>
                    <a:pt x="245" y="539"/>
                    <a:pt x="232" y="523"/>
                  </a:cubicBezTo>
                  <a:cubicBezTo>
                    <a:pt x="203" y="488"/>
                    <a:pt x="167" y="482"/>
                    <a:pt x="125" y="493"/>
                  </a:cubicBezTo>
                  <a:cubicBezTo>
                    <a:pt x="114" y="497"/>
                    <a:pt x="103" y="502"/>
                    <a:pt x="92" y="506"/>
                  </a:cubicBezTo>
                  <a:cubicBezTo>
                    <a:pt x="75" y="513"/>
                    <a:pt x="57" y="507"/>
                    <a:pt x="50" y="492"/>
                  </a:cubicBezTo>
                  <a:cubicBezTo>
                    <a:pt x="43" y="476"/>
                    <a:pt x="48" y="457"/>
                    <a:pt x="66" y="451"/>
                  </a:cubicBezTo>
                  <a:cubicBezTo>
                    <a:pt x="98" y="439"/>
                    <a:pt x="131" y="430"/>
                    <a:pt x="163" y="420"/>
                  </a:cubicBezTo>
                  <a:cubicBezTo>
                    <a:pt x="161" y="393"/>
                    <a:pt x="158" y="362"/>
                    <a:pt x="155" y="327"/>
                  </a:cubicBezTo>
                  <a:cubicBezTo>
                    <a:pt x="145" y="325"/>
                    <a:pt x="131" y="322"/>
                    <a:pt x="117" y="318"/>
                  </a:cubicBezTo>
                  <a:cubicBezTo>
                    <a:pt x="66" y="303"/>
                    <a:pt x="23" y="278"/>
                    <a:pt x="7" y="223"/>
                  </a:cubicBezTo>
                  <a:cubicBezTo>
                    <a:pt x="0" y="197"/>
                    <a:pt x="13" y="176"/>
                    <a:pt x="35" y="179"/>
                  </a:cubicBezTo>
                  <a:cubicBezTo>
                    <a:pt x="45" y="180"/>
                    <a:pt x="60" y="188"/>
                    <a:pt x="62" y="196"/>
                  </a:cubicBezTo>
                  <a:cubicBezTo>
                    <a:pt x="76" y="246"/>
                    <a:pt x="117" y="255"/>
                    <a:pt x="159" y="264"/>
                  </a:cubicBezTo>
                  <a:cubicBezTo>
                    <a:pt x="176" y="268"/>
                    <a:pt x="188" y="265"/>
                    <a:pt x="200" y="250"/>
                  </a:cubicBezTo>
                  <a:cubicBezTo>
                    <a:pt x="225" y="221"/>
                    <a:pt x="259" y="205"/>
                    <a:pt x="297" y="198"/>
                  </a:cubicBezTo>
                  <a:cubicBezTo>
                    <a:pt x="313" y="195"/>
                    <a:pt x="330" y="188"/>
                    <a:pt x="346" y="185"/>
                  </a:cubicBezTo>
                  <a:cubicBezTo>
                    <a:pt x="361" y="182"/>
                    <a:pt x="365" y="172"/>
                    <a:pt x="364" y="158"/>
                  </a:cubicBezTo>
                  <a:cubicBezTo>
                    <a:pt x="363" y="118"/>
                    <a:pt x="347" y="86"/>
                    <a:pt x="311" y="66"/>
                  </a:cubicBezTo>
                  <a:cubicBezTo>
                    <a:pt x="297" y="58"/>
                    <a:pt x="290" y="47"/>
                    <a:pt x="293" y="31"/>
                  </a:cubicBezTo>
                  <a:cubicBezTo>
                    <a:pt x="296" y="10"/>
                    <a:pt x="319" y="0"/>
                    <a:pt x="340" y="11"/>
                  </a:cubicBezTo>
                  <a:cubicBezTo>
                    <a:pt x="390" y="39"/>
                    <a:pt x="418" y="81"/>
                    <a:pt x="424" y="137"/>
                  </a:cubicBezTo>
                  <a:cubicBezTo>
                    <a:pt x="426" y="149"/>
                    <a:pt x="425" y="162"/>
                    <a:pt x="425" y="174"/>
                  </a:cubicBezTo>
                  <a:cubicBezTo>
                    <a:pt x="424" y="197"/>
                    <a:pt x="439" y="208"/>
                    <a:pt x="461" y="199"/>
                  </a:cubicBezTo>
                  <a:cubicBezTo>
                    <a:pt x="498" y="183"/>
                    <a:pt x="511" y="152"/>
                    <a:pt x="515" y="115"/>
                  </a:cubicBezTo>
                  <a:cubicBezTo>
                    <a:pt x="516" y="106"/>
                    <a:pt x="515" y="96"/>
                    <a:pt x="515" y="86"/>
                  </a:cubicBezTo>
                  <a:cubicBezTo>
                    <a:pt x="514" y="68"/>
                    <a:pt x="526" y="54"/>
                    <a:pt x="542" y="53"/>
                  </a:cubicBezTo>
                  <a:cubicBezTo>
                    <a:pt x="560" y="51"/>
                    <a:pt x="575" y="62"/>
                    <a:pt x="576" y="82"/>
                  </a:cubicBezTo>
                  <a:cubicBezTo>
                    <a:pt x="576" y="102"/>
                    <a:pt x="576" y="122"/>
                    <a:pt x="573" y="142"/>
                  </a:cubicBezTo>
                  <a:cubicBezTo>
                    <a:pt x="570" y="156"/>
                    <a:pt x="574" y="163"/>
                    <a:pt x="586" y="170"/>
                  </a:cubicBezTo>
                  <a:cubicBezTo>
                    <a:pt x="648" y="209"/>
                    <a:pt x="709" y="201"/>
                    <a:pt x="763" y="146"/>
                  </a:cubicBezTo>
                  <a:cubicBezTo>
                    <a:pt x="770" y="139"/>
                    <a:pt x="776" y="131"/>
                    <a:pt x="782" y="124"/>
                  </a:cubicBezTo>
                  <a:cubicBezTo>
                    <a:pt x="794" y="110"/>
                    <a:pt x="813" y="107"/>
                    <a:pt x="827" y="118"/>
                  </a:cubicBezTo>
                  <a:cubicBezTo>
                    <a:pt x="839" y="128"/>
                    <a:pt x="842" y="146"/>
                    <a:pt x="832" y="161"/>
                  </a:cubicBezTo>
                  <a:cubicBezTo>
                    <a:pt x="806" y="197"/>
                    <a:pt x="773" y="225"/>
                    <a:pt x="731" y="241"/>
                  </a:cubicBezTo>
                  <a:cubicBezTo>
                    <a:pt x="717" y="247"/>
                    <a:pt x="713" y="254"/>
                    <a:pt x="714" y="270"/>
                  </a:cubicBezTo>
                  <a:cubicBezTo>
                    <a:pt x="717" y="297"/>
                    <a:pt x="721" y="324"/>
                    <a:pt x="738" y="351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6" name="TextBox 135">
            <a:extLst>
              <a:ext uri="{FF2B5EF4-FFF2-40B4-BE49-F238E27FC236}">
                <a16:creationId xmlns:a16="http://schemas.microsoft.com/office/drawing/2014/main" id="{419EFC5E-E93D-441A-95DB-73B6B6C47BB6}"/>
              </a:ext>
            </a:extLst>
          </p:cNvPr>
          <p:cNvSpPr txBox="1"/>
          <p:nvPr/>
        </p:nvSpPr>
        <p:spPr>
          <a:xfrm>
            <a:off x="8654358" y="2369198"/>
            <a:ext cx="2439667" cy="11464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300"/>
              </a:spcAft>
            </a:pPr>
            <a:r>
              <a:rPr lang="en-CA" sz="1600" b="1"/>
              <a:t>Cardiovascular</a:t>
            </a:r>
            <a:r>
              <a:rPr lang="en-CA" sz="1600" b="1" baseline="30000"/>
              <a:t>2</a:t>
            </a:r>
            <a:endParaRPr lang="en-CA" sz="1600" b="1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sz="1400"/>
              <a:t>MACE (CV death, non-fatal MI, non-fatal stroke)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sz="1400"/>
              <a:t>HFpEF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CA" sz="1400"/>
              <a:t>Atrial fibrillation</a:t>
            </a:r>
          </a:p>
        </p:txBody>
      </p:sp>
      <p:grpSp>
        <p:nvGrpSpPr>
          <p:cNvPr id="35" name="Group 4">
            <a:extLst>
              <a:ext uri="{FF2B5EF4-FFF2-40B4-BE49-F238E27FC236}">
                <a16:creationId xmlns:a16="http://schemas.microsoft.com/office/drawing/2014/main" id="{E5B124F3-93BF-4DD7-A337-8502FF5786A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025528" y="2642327"/>
            <a:ext cx="372338" cy="442913"/>
            <a:chOff x="2008" y="584"/>
            <a:chExt cx="1741" cy="2071"/>
          </a:xfrm>
          <a:solidFill>
            <a:srgbClr val="001965"/>
          </a:solidFill>
        </p:grpSpPr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7D7E3183-0DA2-4221-B6DA-F0E097B6B9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72" y="584"/>
              <a:ext cx="1577" cy="2071"/>
            </a:xfrm>
            <a:custGeom>
              <a:avLst/>
              <a:gdLst>
                <a:gd name="T0" fmla="*/ 647 w 1046"/>
                <a:gd name="T1" fmla="*/ 1373 h 1373"/>
                <a:gd name="T2" fmla="*/ 569 w 1046"/>
                <a:gd name="T3" fmla="*/ 1349 h 1373"/>
                <a:gd name="T4" fmla="*/ 77 w 1046"/>
                <a:gd name="T5" fmla="*/ 945 h 1373"/>
                <a:gd name="T6" fmla="*/ 6 w 1046"/>
                <a:gd name="T7" fmla="*/ 685 h 1373"/>
                <a:gd name="T8" fmla="*/ 107 w 1046"/>
                <a:gd name="T9" fmla="*/ 456 h 1373"/>
                <a:gd name="T10" fmla="*/ 364 w 1046"/>
                <a:gd name="T11" fmla="*/ 398 h 1373"/>
                <a:gd name="T12" fmla="*/ 426 w 1046"/>
                <a:gd name="T13" fmla="*/ 419 h 1373"/>
                <a:gd name="T14" fmla="*/ 447 w 1046"/>
                <a:gd name="T15" fmla="*/ 412 h 1373"/>
                <a:gd name="T16" fmla="*/ 483 w 1046"/>
                <a:gd name="T17" fmla="*/ 344 h 1373"/>
                <a:gd name="T18" fmla="*/ 686 w 1046"/>
                <a:gd name="T19" fmla="*/ 28 h 1373"/>
                <a:gd name="T20" fmla="*/ 708 w 1046"/>
                <a:gd name="T21" fmla="*/ 0 h 1373"/>
                <a:gd name="T22" fmla="*/ 715 w 1046"/>
                <a:gd name="T23" fmla="*/ 0 h 1373"/>
                <a:gd name="T24" fmla="*/ 788 w 1046"/>
                <a:gd name="T25" fmla="*/ 63 h 1373"/>
                <a:gd name="T26" fmla="*/ 846 w 1046"/>
                <a:gd name="T27" fmla="*/ 112 h 1373"/>
                <a:gd name="T28" fmla="*/ 767 w 1046"/>
                <a:gd name="T29" fmla="*/ 203 h 1373"/>
                <a:gd name="T30" fmla="*/ 714 w 1046"/>
                <a:gd name="T31" fmla="*/ 359 h 1373"/>
                <a:gd name="T32" fmla="*/ 737 w 1046"/>
                <a:gd name="T33" fmla="*/ 382 h 1373"/>
                <a:gd name="T34" fmla="*/ 832 w 1046"/>
                <a:gd name="T35" fmla="*/ 394 h 1373"/>
                <a:gd name="T36" fmla="*/ 1030 w 1046"/>
                <a:gd name="T37" fmla="*/ 619 h 1373"/>
                <a:gd name="T38" fmla="*/ 1046 w 1046"/>
                <a:gd name="T39" fmla="*/ 707 h 1373"/>
                <a:gd name="T40" fmla="*/ 1046 w 1046"/>
                <a:gd name="T41" fmla="*/ 820 h 1373"/>
                <a:gd name="T42" fmla="*/ 1043 w 1046"/>
                <a:gd name="T43" fmla="*/ 836 h 1373"/>
                <a:gd name="T44" fmla="*/ 977 w 1046"/>
                <a:gd name="T45" fmla="*/ 1142 h 1373"/>
                <a:gd name="T46" fmla="*/ 736 w 1046"/>
                <a:gd name="T47" fmla="*/ 1369 h 1373"/>
                <a:gd name="T48" fmla="*/ 730 w 1046"/>
                <a:gd name="T49" fmla="*/ 1373 h 1373"/>
                <a:gd name="T50" fmla="*/ 647 w 1046"/>
                <a:gd name="T51" fmla="*/ 1373 h 1373"/>
                <a:gd name="T52" fmla="*/ 717 w 1046"/>
                <a:gd name="T53" fmla="*/ 87 h 1373"/>
                <a:gd name="T54" fmla="*/ 548 w 1046"/>
                <a:gd name="T55" fmla="*/ 351 h 1373"/>
                <a:gd name="T56" fmla="*/ 477 w 1046"/>
                <a:gd name="T57" fmla="*/ 478 h 1373"/>
                <a:gd name="T58" fmla="*/ 455 w 1046"/>
                <a:gd name="T59" fmla="*/ 489 h 1373"/>
                <a:gd name="T60" fmla="*/ 396 w 1046"/>
                <a:gd name="T61" fmla="*/ 474 h 1373"/>
                <a:gd name="T62" fmla="*/ 251 w 1046"/>
                <a:gd name="T63" fmla="*/ 452 h 1373"/>
                <a:gd name="T64" fmla="*/ 105 w 1046"/>
                <a:gd name="T65" fmla="*/ 562 h 1373"/>
                <a:gd name="T66" fmla="*/ 108 w 1046"/>
                <a:gd name="T67" fmla="*/ 869 h 1373"/>
                <a:gd name="T68" fmla="*/ 357 w 1046"/>
                <a:gd name="T69" fmla="*/ 1158 h 1373"/>
                <a:gd name="T70" fmla="*/ 620 w 1046"/>
                <a:gd name="T71" fmla="*/ 1300 h 1373"/>
                <a:gd name="T72" fmla="*/ 843 w 1046"/>
                <a:gd name="T73" fmla="*/ 1247 h 1373"/>
                <a:gd name="T74" fmla="*/ 918 w 1046"/>
                <a:gd name="T75" fmla="*/ 1120 h 1373"/>
                <a:gd name="T76" fmla="*/ 981 w 1046"/>
                <a:gd name="T77" fmla="*/ 820 h 1373"/>
                <a:gd name="T78" fmla="*/ 960 w 1046"/>
                <a:gd name="T79" fmla="*/ 604 h 1373"/>
                <a:gd name="T80" fmla="*/ 746 w 1046"/>
                <a:gd name="T81" fmla="*/ 443 h 1373"/>
                <a:gd name="T82" fmla="*/ 729 w 1046"/>
                <a:gd name="T83" fmla="*/ 460 h 1373"/>
                <a:gd name="T84" fmla="*/ 730 w 1046"/>
                <a:gd name="T85" fmla="*/ 494 h 1373"/>
                <a:gd name="T86" fmla="*/ 591 w 1046"/>
                <a:gd name="T87" fmla="*/ 874 h 1373"/>
                <a:gd name="T88" fmla="*/ 542 w 1046"/>
                <a:gd name="T89" fmla="*/ 880 h 1373"/>
                <a:gd name="T90" fmla="*/ 543 w 1046"/>
                <a:gd name="T91" fmla="*/ 832 h 1373"/>
                <a:gd name="T92" fmla="*/ 667 w 1046"/>
                <a:gd name="T93" fmla="*/ 486 h 1373"/>
                <a:gd name="T94" fmla="*/ 652 w 1046"/>
                <a:gd name="T95" fmla="*/ 368 h 1373"/>
                <a:gd name="T96" fmla="*/ 724 w 1046"/>
                <a:gd name="T97" fmla="*/ 155 h 1373"/>
                <a:gd name="T98" fmla="*/ 755 w 1046"/>
                <a:gd name="T99" fmla="*/ 119 h 1373"/>
                <a:gd name="T100" fmla="*/ 717 w 1046"/>
                <a:gd name="T101" fmla="*/ 87 h 1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46" h="1373">
                  <a:moveTo>
                    <a:pt x="647" y="1373"/>
                  </a:moveTo>
                  <a:cubicBezTo>
                    <a:pt x="621" y="1365"/>
                    <a:pt x="594" y="1359"/>
                    <a:pt x="569" y="1349"/>
                  </a:cubicBezTo>
                  <a:cubicBezTo>
                    <a:pt x="362" y="1267"/>
                    <a:pt x="196" y="1134"/>
                    <a:pt x="77" y="945"/>
                  </a:cubicBezTo>
                  <a:cubicBezTo>
                    <a:pt x="28" y="866"/>
                    <a:pt x="0" y="779"/>
                    <a:pt x="6" y="685"/>
                  </a:cubicBezTo>
                  <a:cubicBezTo>
                    <a:pt x="12" y="597"/>
                    <a:pt x="42" y="518"/>
                    <a:pt x="107" y="456"/>
                  </a:cubicBezTo>
                  <a:cubicBezTo>
                    <a:pt x="180" y="385"/>
                    <a:pt x="268" y="375"/>
                    <a:pt x="364" y="398"/>
                  </a:cubicBezTo>
                  <a:cubicBezTo>
                    <a:pt x="385" y="403"/>
                    <a:pt x="405" y="411"/>
                    <a:pt x="426" y="419"/>
                  </a:cubicBezTo>
                  <a:cubicBezTo>
                    <a:pt x="436" y="423"/>
                    <a:pt x="442" y="421"/>
                    <a:pt x="447" y="412"/>
                  </a:cubicBezTo>
                  <a:cubicBezTo>
                    <a:pt x="459" y="389"/>
                    <a:pt x="474" y="368"/>
                    <a:pt x="483" y="344"/>
                  </a:cubicBezTo>
                  <a:cubicBezTo>
                    <a:pt x="531" y="226"/>
                    <a:pt x="604" y="124"/>
                    <a:pt x="686" y="28"/>
                  </a:cubicBezTo>
                  <a:cubicBezTo>
                    <a:pt x="693" y="19"/>
                    <a:pt x="700" y="9"/>
                    <a:pt x="708" y="0"/>
                  </a:cubicBezTo>
                  <a:cubicBezTo>
                    <a:pt x="710" y="0"/>
                    <a:pt x="713" y="0"/>
                    <a:pt x="715" y="0"/>
                  </a:cubicBezTo>
                  <a:cubicBezTo>
                    <a:pt x="739" y="21"/>
                    <a:pt x="764" y="43"/>
                    <a:pt x="788" y="63"/>
                  </a:cubicBezTo>
                  <a:cubicBezTo>
                    <a:pt x="807" y="80"/>
                    <a:pt x="826" y="95"/>
                    <a:pt x="846" y="112"/>
                  </a:cubicBezTo>
                  <a:cubicBezTo>
                    <a:pt x="819" y="143"/>
                    <a:pt x="793" y="173"/>
                    <a:pt x="767" y="203"/>
                  </a:cubicBezTo>
                  <a:cubicBezTo>
                    <a:pt x="730" y="248"/>
                    <a:pt x="713" y="300"/>
                    <a:pt x="714" y="359"/>
                  </a:cubicBezTo>
                  <a:cubicBezTo>
                    <a:pt x="715" y="374"/>
                    <a:pt x="719" y="381"/>
                    <a:pt x="737" y="382"/>
                  </a:cubicBezTo>
                  <a:cubicBezTo>
                    <a:pt x="769" y="382"/>
                    <a:pt x="802" y="384"/>
                    <a:pt x="832" y="394"/>
                  </a:cubicBezTo>
                  <a:cubicBezTo>
                    <a:pt x="942" y="429"/>
                    <a:pt x="1003" y="510"/>
                    <a:pt x="1030" y="619"/>
                  </a:cubicBezTo>
                  <a:cubicBezTo>
                    <a:pt x="1037" y="648"/>
                    <a:pt x="1041" y="678"/>
                    <a:pt x="1046" y="707"/>
                  </a:cubicBezTo>
                  <a:cubicBezTo>
                    <a:pt x="1046" y="745"/>
                    <a:pt x="1046" y="782"/>
                    <a:pt x="1046" y="820"/>
                  </a:cubicBezTo>
                  <a:cubicBezTo>
                    <a:pt x="1045" y="825"/>
                    <a:pt x="1043" y="831"/>
                    <a:pt x="1043" y="836"/>
                  </a:cubicBezTo>
                  <a:cubicBezTo>
                    <a:pt x="1035" y="941"/>
                    <a:pt x="1011" y="1043"/>
                    <a:pt x="977" y="1142"/>
                  </a:cubicBezTo>
                  <a:cubicBezTo>
                    <a:pt x="937" y="1259"/>
                    <a:pt x="864" y="1344"/>
                    <a:pt x="736" y="1369"/>
                  </a:cubicBezTo>
                  <a:cubicBezTo>
                    <a:pt x="734" y="1370"/>
                    <a:pt x="732" y="1372"/>
                    <a:pt x="730" y="1373"/>
                  </a:cubicBezTo>
                  <a:cubicBezTo>
                    <a:pt x="703" y="1373"/>
                    <a:pt x="675" y="1373"/>
                    <a:pt x="647" y="1373"/>
                  </a:cubicBezTo>
                  <a:close/>
                  <a:moveTo>
                    <a:pt x="717" y="87"/>
                  </a:moveTo>
                  <a:cubicBezTo>
                    <a:pt x="651" y="171"/>
                    <a:pt x="591" y="255"/>
                    <a:pt x="548" y="351"/>
                  </a:cubicBezTo>
                  <a:cubicBezTo>
                    <a:pt x="528" y="395"/>
                    <a:pt x="502" y="436"/>
                    <a:pt x="477" y="478"/>
                  </a:cubicBezTo>
                  <a:cubicBezTo>
                    <a:pt x="473" y="484"/>
                    <a:pt x="462" y="489"/>
                    <a:pt x="455" y="489"/>
                  </a:cubicBezTo>
                  <a:cubicBezTo>
                    <a:pt x="435" y="486"/>
                    <a:pt x="415" y="481"/>
                    <a:pt x="396" y="474"/>
                  </a:cubicBezTo>
                  <a:cubicBezTo>
                    <a:pt x="349" y="456"/>
                    <a:pt x="301" y="445"/>
                    <a:pt x="251" y="452"/>
                  </a:cubicBezTo>
                  <a:cubicBezTo>
                    <a:pt x="182" y="461"/>
                    <a:pt x="137" y="503"/>
                    <a:pt x="105" y="562"/>
                  </a:cubicBezTo>
                  <a:cubicBezTo>
                    <a:pt x="51" y="665"/>
                    <a:pt x="60" y="767"/>
                    <a:pt x="108" y="869"/>
                  </a:cubicBezTo>
                  <a:cubicBezTo>
                    <a:pt x="165" y="987"/>
                    <a:pt x="254" y="1079"/>
                    <a:pt x="357" y="1158"/>
                  </a:cubicBezTo>
                  <a:cubicBezTo>
                    <a:pt x="437" y="1219"/>
                    <a:pt x="523" y="1271"/>
                    <a:pt x="620" y="1300"/>
                  </a:cubicBezTo>
                  <a:cubicBezTo>
                    <a:pt x="704" y="1324"/>
                    <a:pt x="779" y="1308"/>
                    <a:pt x="843" y="1247"/>
                  </a:cubicBezTo>
                  <a:cubicBezTo>
                    <a:pt x="879" y="1212"/>
                    <a:pt x="902" y="1168"/>
                    <a:pt x="918" y="1120"/>
                  </a:cubicBezTo>
                  <a:cubicBezTo>
                    <a:pt x="950" y="1023"/>
                    <a:pt x="973" y="923"/>
                    <a:pt x="981" y="820"/>
                  </a:cubicBezTo>
                  <a:cubicBezTo>
                    <a:pt x="986" y="747"/>
                    <a:pt x="984" y="674"/>
                    <a:pt x="960" y="604"/>
                  </a:cubicBezTo>
                  <a:cubicBezTo>
                    <a:pt x="926" y="504"/>
                    <a:pt x="842" y="442"/>
                    <a:pt x="746" y="443"/>
                  </a:cubicBezTo>
                  <a:cubicBezTo>
                    <a:pt x="733" y="443"/>
                    <a:pt x="727" y="445"/>
                    <a:pt x="729" y="460"/>
                  </a:cubicBezTo>
                  <a:cubicBezTo>
                    <a:pt x="731" y="471"/>
                    <a:pt x="730" y="482"/>
                    <a:pt x="730" y="494"/>
                  </a:cubicBezTo>
                  <a:cubicBezTo>
                    <a:pt x="733" y="638"/>
                    <a:pt x="689" y="766"/>
                    <a:pt x="591" y="874"/>
                  </a:cubicBezTo>
                  <a:cubicBezTo>
                    <a:pt x="575" y="891"/>
                    <a:pt x="556" y="894"/>
                    <a:pt x="542" y="880"/>
                  </a:cubicBezTo>
                  <a:cubicBezTo>
                    <a:pt x="528" y="867"/>
                    <a:pt x="528" y="849"/>
                    <a:pt x="543" y="832"/>
                  </a:cubicBezTo>
                  <a:cubicBezTo>
                    <a:pt x="632" y="734"/>
                    <a:pt x="672" y="617"/>
                    <a:pt x="667" y="486"/>
                  </a:cubicBezTo>
                  <a:cubicBezTo>
                    <a:pt x="665" y="446"/>
                    <a:pt x="655" y="408"/>
                    <a:pt x="652" y="368"/>
                  </a:cubicBezTo>
                  <a:cubicBezTo>
                    <a:pt x="647" y="288"/>
                    <a:pt x="672" y="217"/>
                    <a:pt x="724" y="155"/>
                  </a:cubicBezTo>
                  <a:cubicBezTo>
                    <a:pt x="735" y="144"/>
                    <a:pt x="745" y="132"/>
                    <a:pt x="755" y="119"/>
                  </a:cubicBezTo>
                  <a:cubicBezTo>
                    <a:pt x="743" y="108"/>
                    <a:pt x="731" y="99"/>
                    <a:pt x="717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8A256721-9BCF-46A1-A905-073A2171B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" y="846"/>
              <a:ext cx="535" cy="294"/>
            </a:xfrm>
            <a:custGeom>
              <a:avLst/>
              <a:gdLst>
                <a:gd name="T0" fmla="*/ 0 w 355"/>
                <a:gd name="T1" fmla="*/ 67 h 195"/>
                <a:gd name="T2" fmla="*/ 37 w 355"/>
                <a:gd name="T3" fmla="*/ 44 h 195"/>
                <a:gd name="T4" fmla="*/ 237 w 355"/>
                <a:gd name="T5" fmla="*/ 2 h 195"/>
                <a:gd name="T6" fmla="*/ 259 w 355"/>
                <a:gd name="T7" fmla="*/ 11 h 195"/>
                <a:gd name="T8" fmla="*/ 343 w 355"/>
                <a:gd name="T9" fmla="*/ 136 h 195"/>
                <a:gd name="T10" fmla="*/ 338 w 355"/>
                <a:gd name="T11" fmla="*/ 184 h 195"/>
                <a:gd name="T12" fmla="*/ 291 w 355"/>
                <a:gd name="T13" fmla="*/ 172 h 195"/>
                <a:gd name="T14" fmla="*/ 230 w 355"/>
                <a:gd name="T15" fmla="*/ 82 h 195"/>
                <a:gd name="T16" fmla="*/ 209 w 355"/>
                <a:gd name="T17" fmla="*/ 73 h 195"/>
                <a:gd name="T18" fmla="*/ 51 w 355"/>
                <a:gd name="T19" fmla="*/ 106 h 195"/>
                <a:gd name="T20" fmla="*/ 0 w 355"/>
                <a:gd name="T21" fmla="*/ 89 h 195"/>
                <a:gd name="T22" fmla="*/ 0 w 355"/>
                <a:gd name="T23" fmla="*/ 67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55" h="195">
                  <a:moveTo>
                    <a:pt x="0" y="67"/>
                  </a:moveTo>
                  <a:cubicBezTo>
                    <a:pt x="9" y="53"/>
                    <a:pt x="22" y="47"/>
                    <a:pt x="37" y="44"/>
                  </a:cubicBezTo>
                  <a:cubicBezTo>
                    <a:pt x="104" y="31"/>
                    <a:pt x="171" y="17"/>
                    <a:pt x="237" y="2"/>
                  </a:cubicBezTo>
                  <a:cubicBezTo>
                    <a:pt x="248" y="0"/>
                    <a:pt x="253" y="3"/>
                    <a:pt x="259" y="11"/>
                  </a:cubicBezTo>
                  <a:cubicBezTo>
                    <a:pt x="287" y="53"/>
                    <a:pt x="315" y="94"/>
                    <a:pt x="343" y="136"/>
                  </a:cubicBezTo>
                  <a:cubicBezTo>
                    <a:pt x="355" y="154"/>
                    <a:pt x="353" y="173"/>
                    <a:pt x="338" y="184"/>
                  </a:cubicBezTo>
                  <a:cubicBezTo>
                    <a:pt x="322" y="195"/>
                    <a:pt x="304" y="190"/>
                    <a:pt x="291" y="172"/>
                  </a:cubicBezTo>
                  <a:cubicBezTo>
                    <a:pt x="270" y="142"/>
                    <a:pt x="250" y="112"/>
                    <a:pt x="230" y="82"/>
                  </a:cubicBezTo>
                  <a:cubicBezTo>
                    <a:pt x="224" y="73"/>
                    <a:pt x="219" y="70"/>
                    <a:pt x="209" y="73"/>
                  </a:cubicBezTo>
                  <a:cubicBezTo>
                    <a:pt x="156" y="85"/>
                    <a:pt x="103" y="95"/>
                    <a:pt x="51" y="106"/>
                  </a:cubicBezTo>
                  <a:cubicBezTo>
                    <a:pt x="30" y="111"/>
                    <a:pt x="13" y="109"/>
                    <a:pt x="0" y="89"/>
                  </a:cubicBezTo>
                  <a:cubicBezTo>
                    <a:pt x="0" y="82"/>
                    <a:pt x="0" y="74"/>
                    <a:pt x="0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6C33D04A-1458-4B76-9C16-740D80F18C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1" y="608"/>
              <a:ext cx="508" cy="471"/>
            </a:xfrm>
            <a:custGeom>
              <a:avLst/>
              <a:gdLst>
                <a:gd name="T0" fmla="*/ 256 w 337"/>
                <a:gd name="T1" fmla="*/ 0 h 312"/>
                <a:gd name="T2" fmla="*/ 286 w 337"/>
                <a:gd name="T3" fmla="*/ 21 h 312"/>
                <a:gd name="T4" fmla="*/ 335 w 337"/>
                <a:gd name="T5" fmla="*/ 170 h 312"/>
                <a:gd name="T6" fmla="*/ 333 w 337"/>
                <a:gd name="T7" fmla="*/ 188 h 312"/>
                <a:gd name="T8" fmla="*/ 278 w 337"/>
                <a:gd name="T9" fmla="*/ 299 h 312"/>
                <a:gd name="T10" fmla="*/ 256 w 337"/>
                <a:gd name="T11" fmla="*/ 308 h 312"/>
                <a:gd name="T12" fmla="*/ 105 w 337"/>
                <a:gd name="T13" fmla="*/ 258 h 312"/>
                <a:gd name="T14" fmla="*/ 89 w 337"/>
                <a:gd name="T15" fmla="*/ 244 h 312"/>
                <a:gd name="T16" fmla="*/ 11 w 337"/>
                <a:gd name="T17" fmla="*/ 107 h 312"/>
                <a:gd name="T18" fmla="*/ 20 w 337"/>
                <a:gd name="T19" fmla="*/ 60 h 312"/>
                <a:gd name="T20" fmla="*/ 65 w 337"/>
                <a:gd name="T21" fmla="*/ 75 h 312"/>
                <a:gd name="T22" fmla="*/ 131 w 337"/>
                <a:gd name="T23" fmla="*/ 189 h 312"/>
                <a:gd name="T24" fmla="*/ 151 w 337"/>
                <a:gd name="T25" fmla="*/ 206 h 312"/>
                <a:gd name="T26" fmla="*/ 224 w 337"/>
                <a:gd name="T27" fmla="*/ 231 h 312"/>
                <a:gd name="T28" fmla="*/ 246 w 337"/>
                <a:gd name="T29" fmla="*/ 221 h 312"/>
                <a:gd name="T30" fmla="*/ 247 w 337"/>
                <a:gd name="T31" fmla="*/ 219 h 312"/>
                <a:gd name="T32" fmla="*/ 254 w 337"/>
                <a:gd name="T33" fmla="*/ 125 h 312"/>
                <a:gd name="T34" fmla="*/ 226 w 337"/>
                <a:gd name="T35" fmla="*/ 41 h 312"/>
                <a:gd name="T36" fmla="*/ 256 w 337"/>
                <a:gd name="T37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37" h="312">
                  <a:moveTo>
                    <a:pt x="256" y="0"/>
                  </a:moveTo>
                  <a:cubicBezTo>
                    <a:pt x="270" y="0"/>
                    <a:pt x="281" y="7"/>
                    <a:pt x="286" y="21"/>
                  </a:cubicBezTo>
                  <a:cubicBezTo>
                    <a:pt x="302" y="70"/>
                    <a:pt x="319" y="120"/>
                    <a:pt x="335" y="170"/>
                  </a:cubicBezTo>
                  <a:cubicBezTo>
                    <a:pt x="337" y="176"/>
                    <a:pt x="335" y="183"/>
                    <a:pt x="333" y="188"/>
                  </a:cubicBezTo>
                  <a:cubicBezTo>
                    <a:pt x="315" y="225"/>
                    <a:pt x="296" y="262"/>
                    <a:pt x="278" y="299"/>
                  </a:cubicBezTo>
                  <a:cubicBezTo>
                    <a:pt x="273" y="310"/>
                    <a:pt x="267" y="312"/>
                    <a:pt x="256" y="308"/>
                  </a:cubicBezTo>
                  <a:cubicBezTo>
                    <a:pt x="206" y="291"/>
                    <a:pt x="155" y="275"/>
                    <a:pt x="105" y="258"/>
                  </a:cubicBezTo>
                  <a:cubicBezTo>
                    <a:pt x="99" y="255"/>
                    <a:pt x="92" y="250"/>
                    <a:pt x="89" y="244"/>
                  </a:cubicBezTo>
                  <a:cubicBezTo>
                    <a:pt x="62" y="199"/>
                    <a:pt x="36" y="153"/>
                    <a:pt x="11" y="107"/>
                  </a:cubicBezTo>
                  <a:cubicBezTo>
                    <a:pt x="0" y="88"/>
                    <a:pt x="4" y="69"/>
                    <a:pt x="20" y="60"/>
                  </a:cubicBezTo>
                  <a:cubicBezTo>
                    <a:pt x="36" y="50"/>
                    <a:pt x="54" y="56"/>
                    <a:pt x="65" y="75"/>
                  </a:cubicBezTo>
                  <a:cubicBezTo>
                    <a:pt x="87" y="113"/>
                    <a:pt x="108" y="152"/>
                    <a:pt x="131" y="189"/>
                  </a:cubicBezTo>
                  <a:cubicBezTo>
                    <a:pt x="135" y="197"/>
                    <a:pt x="143" y="203"/>
                    <a:pt x="151" y="206"/>
                  </a:cubicBezTo>
                  <a:cubicBezTo>
                    <a:pt x="175" y="215"/>
                    <a:pt x="200" y="222"/>
                    <a:pt x="224" y="231"/>
                  </a:cubicBezTo>
                  <a:cubicBezTo>
                    <a:pt x="236" y="236"/>
                    <a:pt x="243" y="233"/>
                    <a:pt x="246" y="221"/>
                  </a:cubicBezTo>
                  <a:cubicBezTo>
                    <a:pt x="247" y="220"/>
                    <a:pt x="247" y="220"/>
                    <a:pt x="247" y="219"/>
                  </a:cubicBezTo>
                  <a:cubicBezTo>
                    <a:pt x="269" y="189"/>
                    <a:pt x="270" y="159"/>
                    <a:pt x="254" y="125"/>
                  </a:cubicBezTo>
                  <a:cubicBezTo>
                    <a:pt x="242" y="98"/>
                    <a:pt x="235" y="69"/>
                    <a:pt x="226" y="41"/>
                  </a:cubicBezTo>
                  <a:cubicBezTo>
                    <a:pt x="219" y="19"/>
                    <a:pt x="233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458C007D-AA46-4223-AC51-ECA9AA422024}"/>
              </a:ext>
            </a:extLst>
          </p:cNvPr>
          <p:cNvSpPr txBox="1"/>
          <p:nvPr/>
        </p:nvSpPr>
        <p:spPr>
          <a:xfrm>
            <a:off x="8654358" y="4520343"/>
            <a:ext cx="2714625" cy="5001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300"/>
              </a:spcAft>
            </a:pPr>
            <a:r>
              <a:rPr lang="en-CA" sz="1600" b="1"/>
              <a:t>Renal</a:t>
            </a:r>
            <a:r>
              <a:rPr lang="en-CA" sz="1600" b="1" baseline="30000"/>
              <a:t>2</a:t>
            </a:r>
            <a:endParaRPr lang="en-CA" sz="1600" b="1"/>
          </a:p>
          <a:p>
            <a:pPr marL="171450" indent="-171450" algn="l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CA" sz="1400"/>
              <a:t>Chronic kidney disease</a:t>
            </a:r>
          </a:p>
        </p:txBody>
      </p:sp>
      <p:grpSp>
        <p:nvGrpSpPr>
          <p:cNvPr id="39" name="Group 134">
            <a:extLst>
              <a:ext uri="{FF2B5EF4-FFF2-40B4-BE49-F238E27FC236}">
                <a16:creationId xmlns:a16="http://schemas.microsoft.com/office/drawing/2014/main" id="{6D232D87-E825-4DB2-B8FC-027575D4D2D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989903" y="4579718"/>
            <a:ext cx="481966" cy="411910"/>
            <a:chOff x="1362" y="323"/>
            <a:chExt cx="3034" cy="2593"/>
          </a:xfrm>
          <a:solidFill>
            <a:srgbClr val="001965"/>
          </a:solidFill>
        </p:grpSpPr>
        <p:sp>
          <p:nvSpPr>
            <p:cNvPr id="40" name="Freeform 135">
              <a:extLst>
                <a:ext uri="{FF2B5EF4-FFF2-40B4-BE49-F238E27FC236}">
                  <a16:creationId xmlns:a16="http://schemas.microsoft.com/office/drawing/2014/main" id="{F8B9462A-C31D-44C4-B520-EE2E265CC8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62" y="323"/>
              <a:ext cx="1413" cy="2593"/>
            </a:xfrm>
            <a:custGeom>
              <a:avLst/>
              <a:gdLst>
                <a:gd name="T0" fmla="*/ 869 w 938"/>
                <a:gd name="T1" fmla="*/ 1720 h 1720"/>
                <a:gd name="T2" fmla="*/ 834 w 938"/>
                <a:gd name="T3" fmla="*/ 1648 h 1720"/>
                <a:gd name="T4" fmla="*/ 834 w 938"/>
                <a:gd name="T5" fmla="*/ 795 h 1720"/>
                <a:gd name="T6" fmla="*/ 785 w 938"/>
                <a:gd name="T7" fmla="*/ 746 h 1720"/>
                <a:gd name="T8" fmla="*/ 703 w 938"/>
                <a:gd name="T9" fmla="*/ 746 h 1720"/>
                <a:gd name="T10" fmla="*/ 679 w 938"/>
                <a:gd name="T11" fmla="*/ 768 h 1720"/>
                <a:gd name="T12" fmla="*/ 673 w 938"/>
                <a:gd name="T13" fmla="*/ 905 h 1720"/>
                <a:gd name="T14" fmla="*/ 660 w 938"/>
                <a:gd name="T15" fmla="*/ 1048 h 1720"/>
                <a:gd name="T16" fmla="*/ 303 w 938"/>
                <a:gd name="T17" fmla="*/ 1243 h 1720"/>
                <a:gd name="T18" fmla="*/ 32 w 938"/>
                <a:gd name="T19" fmla="*/ 941 h 1720"/>
                <a:gd name="T20" fmla="*/ 0 w 938"/>
                <a:gd name="T21" fmla="*/ 790 h 1720"/>
                <a:gd name="T22" fmla="*/ 0 w 938"/>
                <a:gd name="T23" fmla="*/ 630 h 1720"/>
                <a:gd name="T24" fmla="*/ 6 w 938"/>
                <a:gd name="T25" fmla="*/ 601 h 1720"/>
                <a:gd name="T26" fmla="*/ 77 w 938"/>
                <a:gd name="T27" fmla="*/ 339 h 1720"/>
                <a:gd name="T28" fmla="*/ 441 w 938"/>
                <a:gd name="T29" fmla="*/ 21 h 1720"/>
                <a:gd name="T30" fmla="*/ 539 w 938"/>
                <a:gd name="T31" fmla="*/ 0 h 1720"/>
                <a:gd name="T32" fmla="*/ 655 w 938"/>
                <a:gd name="T33" fmla="*/ 0 h 1720"/>
                <a:gd name="T34" fmla="*/ 681 w 938"/>
                <a:gd name="T35" fmla="*/ 7 h 1720"/>
                <a:gd name="T36" fmla="*/ 893 w 938"/>
                <a:gd name="T37" fmla="*/ 332 h 1720"/>
                <a:gd name="T38" fmla="*/ 805 w 938"/>
                <a:gd name="T39" fmla="*/ 487 h 1720"/>
                <a:gd name="T40" fmla="*/ 711 w 938"/>
                <a:gd name="T41" fmla="*/ 644 h 1720"/>
                <a:gd name="T42" fmla="*/ 792 w 938"/>
                <a:gd name="T43" fmla="*/ 644 h 1720"/>
                <a:gd name="T44" fmla="*/ 937 w 938"/>
                <a:gd name="T45" fmla="*/ 790 h 1720"/>
                <a:gd name="T46" fmla="*/ 938 w 938"/>
                <a:gd name="T47" fmla="*/ 1649 h 1720"/>
                <a:gd name="T48" fmla="*/ 906 w 938"/>
                <a:gd name="T49" fmla="*/ 1720 h 1720"/>
                <a:gd name="T50" fmla="*/ 869 w 938"/>
                <a:gd name="T51" fmla="*/ 1720 h 1720"/>
                <a:gd name="T52" fmla="*/ 599 w 938"/>
                <a:gd name="T53" fmla="*/ 99 h 1720"/>
                <a:gd name="T54" fmla="*/ 181 w 938"/>
                <a:gd name="T55" fmla="*/ 360 h 1720"/>
                <a:gd name="T56" fmla="*/ 106 w 938"/>
                <a:gd name="T57" fmla="*/ 629 h 1720"/>
                <a:gd name="T58" fmla="*/ 152 w 938"/>
                <a:gd name="T59" fmla="*/ 971 h 1720"/>
                <a:gd name="T60" fmla="*/ 343 w 938"/>
                <a:gd name="T61" fmla="*/ 1148 h 1720"/>
                <a:gd name="T62" fmla="*/ 558 w 938"/>
                <a:gd name="T63" fmla="*/ 1034 h 1720"/>
                <a:gd name="T64" fmla="*/ 570 w 938"/>
                <a:gd name="T65" fmla="*/ 898 h 1720"/>
                <a:gd name="T66" fmla="*/ 741 w 938"/>
                <a:gd name="T67" fmla="*/ 403 h 1720"/>
                <a:gd name="T68" fmla="*/ 792 w 938"/>
                <a:gd name="T69" fmla="*/ 308 h 1720"/>
                <a:gd name="T70" fmla="*/ 688 w 938"/>
                <a:gd name="T71" fmla="*/ 115 h 1720"/>
                <a:gd name="T72" fmla="*/ 599 w 938"/>
                <a:gd name="T73" fmla="*/ 99 h 1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38" h="1720">
                  <a:moveTo>
                    <a:pt x="869" y="1720"/>
                  </a:moveTo>
                  <a:cubicBezTo>
                    <a:pt x="841" y="1704"/>
                    <a:pt x="834" y="1680"/>
                    <a:pt x="834" y="1648"/>
                  </a:cubicBezTo>
                  <a:cubicBezTo>
                    <a:pt x="835" y="1364"/>
                    <a:pt x="834" y="1080"/>
                    <a:pt x="834" y="795"/>
                  </a:cubicBezTo>
                  <a:cubicBezTo>
                    <a:pt x="834" y="751"/>
                    <a:pt x="830" y="746"/>
                    <a:pt x="785" y="746"/>
                  </a:cubicBezTo>
                  <a:cubicBezTo>
                    <a:pt x="758" y="746"/>
                    <a:pt x="730" y="747"/>
                    <a:pt x="703" y="746"/>
                  </a:cubicBezTo>
                  <a:cubicBezTo>
                    <a:pt x="686" y="745"/>
                    <a:pt x="679" y="751"/>
                    <a:pt x="679" y="768"/>
                  </a:cubicBezTo>
                  <a:cubicBezTo>
                    <a:pt x="677" y="814"/>
                    <a:pt x="676" y="860"/>
                    <a:pt x="673" y="905"/>
                  </a:cubicBezTo>
                  <a:cubicBezTo>
                    <a:pt x="670" y="953"/>
                    <a:pt x="671" y="1002"/>
                    <a:pt x="660" y="1048"/>
                  </a:cubicBezTo>
                  <a:cubicBezTo>
                    <a:pt x="622" y="1220"/>
                    <a:pt x="469" y="1304"/>
                    <a:pt x="303" y="1243"/>
                  </a:cubicBezTo>
                  <a:cubicBezTo>
                    <a:pt x="161" y="1191"/>
                    <a:pt x="73" y="1085"/>
                    <a:pt x="32" y="941"/>
                  </a:cubicBezTo>
                  <a:cubicBezTo>
                    <a:pt x="18" y="892"/>
                    <a:pt x="11" y="840"/>
                    <a:pt x="0" y="790"/>
                  </a:cubicBezTo>
                  <a:cubicBezTo>
                    <a:pt x="0" y="737"/>
                    <a:pt x="0" y="683"/>
                    <a:pt x="0" y="630"/>
                  </a:cubicBezTo>
                  <a:cubicBezTo>
                    <a:pt x="2" y="621"/>
                    <a:pt x="5" y="611"/>
                    <a:pt x="6" y="601"/>
                  </a:cubicBezTo>
                  <a:cubicBezTo>
                    <a:pt x="16" y="510"/>
                    <a:pt x="38" y="422"/>
                    <a:pt x="77" y="339"/>
                  </a:cubicBezTo>
                  <a:cubicBezTo>
                    <a:pt x="151" y="179"/>
                    <a:pt x="266" y="66"/>
                    <a:pt x="441" y="21"/>
                  </a:cubicBezTo>
                  <a:cubicBezTo>
                    <a:pt x="473" y="13"/>
                    <a:pt x="506" y="7"/>
                    <a:pt x="539" y="0"/>
                  </a:cubicBezTo>
                  <a:cubicBezTo>
                    <a:pt x="578" y="0"/>
                    <a:pt x="616" y="0"/>
                    <a:pt x="655" y="0"/>
                  </a:cubicBezTo>
                  <a:cubicBezTo>
                    <a:pt x="664" y="2"/>
                    <a:pt x="673" y="5"/>
                    <a:pt x="681" y="7"/>
                  </a:cubicBezTo>
                  <a:cubicBezTo>
                    <a:pt x="843" y="35"/>
                    <a:pt x="933" y="172"/>
                    <a:pt x="893" y="332"/>
                  </a:cubicBezTo>
                  <a:cubicBezTo>
                    <a:pt x="879" y="392"/>
                    <a:pt x="847" y="442"/>
                    <a:pt x="805" y="487"/>
                  </a:cubicBezTo>
                  <a:cubicBezTo>
                    <a:pt x="763" y="532"/>
                    <a:pt x="733" y="583"/>
                    <a:pt x="711" y="644"/>
                  </a:cubicBezTo>
                  <a:cubicBezTo>
                    <a:pt x="741" y="644"/>
                    <a:pt x="766" y="644"/>
                    <a:pt x="792" y="644"/>
                  </a:cubicBezTo>
                  <a:cubicBezTo>
                    <a:pt x="886" y="644"/>
                    <a:pt x="937" y="695"/>
                    <a:pt x="937" y="790"/>
                  </a:cubicBezTo>
                  <a:cubicBezTo>
                    <a:pt x="937" y="1076"/>
                    <a:pt x="937" y="1363"/>
                    <a:pt x="938" y="1649"/>
                  </a:cubicBezTo>
                  <a:cubicBezTo>
                    <a:pt x="938" y="1679"/>
                    <a:pt x="931" y="1703"/>
                    <a:pt x="906" y="1720"/>
                  </a:cubicBezTo>
                  <a:cubicBezTo>
                    <a:pt x="894" y="1720"/>
                    <a:pt x="882" y="1720"/>
                    <a:pt x="869" y="1720"/>
                  </a:cubicBezTo>
                  <a:close/>
                  <a:moveTo>
                    <a:pt x="599" y="99"/>
                  </a:moveTo>
                  <a:cubicBezTo>
                    <a:pt x="409" y="103"/>
                    <a:pt x="266" y="191"/>
                    <a:pt x="181" y="360"/>
                  </a:cubicBezTo>
                  <a:cubicBezTo>
                    <a:pt x="138" y="445"/>
                    <a:pt x="114" y="535"/>
                    <a:pt x="106" y="629"/>
                  </a:cubicBezTo>
                  <a:cubicBezTo>
                    <a:pt x="96" y="746"/>
                    <a:pt x="102" y="862"/>
                    <a:pt x="152" y="971"/>
                  </a:cubicBezTo>
                  <a:cubicBezTo>
                    <a:pt x="190" y="1056"/>
                    <a:pt x="254" y="1118"/>
                    <a:pt x="343" y="1148"/>
                  </a:cubicBezTo>
                  <a:cubicBezTo>
                    <a:pt x="445" y="1183"/>
                    <a:pt x="531" y="1138"/>
                    <a:pt x="558" y="1034"/>
                  </a:cubicBezTo>
                  <a:cubicBezTo>
                    <a:pt x="569" y="990"/>
                    <a:pt x="571" y="943"/>
                    <a:pt x="570" y="898"/>
                  </a:cubicBezTo>
                  <a:cubicBezTo>
                    <a:pt x="565" y="711"/>
                    <a:pt x="611" y="544"/>
                    <a:pt x="741" y="403"/>
                  </a:cubicBezTo>
                  <a:cubicBezTo>
                    <a:pt x="764" y="377"/>
                    <a:pt x="782" y="342"/>
                    <a:pt x="792" y="308"/>
                  </a:cubicBezTo>
                  <a:cubicBezTo>
                    <a:pt x="821" y="218"/>
                    <a:pt x="778" y="142"/>
                    <a:pt x="688" y="115"/>
                  </a:cubicBezTo>
                  <a:cubicBezTo>
                    <a:pt x="659" y="106"/>
                    <a:pt x="629" y="104"/>
                    <a:pt x="599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36">
              <a:extLst>
                <a:ext uri="{FF2B5EF4-FFF2-40B4-BE49-F238E27FC236}">
                  <a16:creationId xmlns:a16="http://schemas.microsoft.com/office/drawing/2014/main" id="{9F161B88-8AE5-4697-B874-E8565568A5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73" y="323"/>
              <a:ext cx="1423" cy="2593"/>
            </a:xfrm>
            <a:custGeom>
              <a:avLst/>
              <a:gdLst>
                <a:gd name="T0" fmla="*/ 945 w 945"/>
                <a:gd name="T1" fmla="*/ 790 h 1720"/>
                <a:gd name="T2" fmla="*/ 919 w 945"/>
                <a:gd name="T3" fmla="*/ 921 h 1720"/>
                <a:gd name="T4" fmla="*/ 657 w 945"/>
                <a:gd name="T5" fmla="*/ 1237 h 1720"/>
                <a:gd name="T6" fmla="*/ 279 w 945"/>
                <a:gd name="T7" fmla="*/ 1021 h 1720"/>
                <a:gd name="T8" fmla="*/ 272 w 945"/>
                <a:gd name="T9" fmla="*/ 857 h 1720"/>
                <a:gd name="T10" fmla="*/ 268 w 945"/>
                <a:gd name="T11" fmla="*/ 780 h 1720"/>
                <a:gd name="T12" fmla="*/ 230 w 945"/>
                <a:gd name="T13" fmla="*/ 746 h 1720"/>
                <a:gd name="T14" fmla="*/ 151 w 945"/>
                <a:gd name="T15" fmla="*/ 746 h 1720"/>
                <a:gd name="T16" fmla="*/ 111 w 945"/>
                <a:gd name="T17" fmla="*/ 786 h 1720"/>
                <a:gd name="T18" fmla="*/ 111 w 945"/>
                <a:gd name="T19" fmla="*/ 1129 h 1720"/>
                <a:gd name="T20" fmla="*/ 111 w 945"/>
                <a:gd name="T21" fmla="*/ 1648 h 1720"/>
                <a:gd name="T22" fmla="*/ 76 w 945"/>
                <a:gd name="T23" fmla="*/ 1720 h 1720"/>
                <a:gd name="T24" fmla="*/ 39 w 945"/>
                <a:gd name="T25" fmla="*/ 1720 h 1720"/>
                <a:gd name="T26" fmla="*/ 8 w 945"/>
                <a:gd name="T27" fmla="*/ 1658 h 1720"/>
                <a:gd name="T28" fmla="*/ 8 w 945"/>
                <a:gd name="T29" fmla="*/ 780 h 1720"/>
                <a:gd name="T30" fmla="*/ 148 w 945"/>
                <a:gd name="T31" fmla="*/ 644 h 1720"/>
                <a:gd name="T32" fmla="*/ 235 w 945"/>
                <a:gd name="T33" fmla="*/ 644 h 1720"/>
                <a:gd name="T34" fmla="*/ 141 w 945"/>
                <a:gd name="T35" fmla="*/ 486 h 1720"/>
                <a:gd name="T36" fmla="*/ 63 w 945"/>
                <a:gd name="T37" fmla="*/ 363 h 1720"/>
                <a:gd name="T38" fmla="*/ 246 w 945"/>
                <a:gd name="T39" fmla="*/ 11 h 1720"/>
                <a:gd name="T40" fmla="*/ 290 w 945"/>
                <a:gd name="T41" fmla="*/ 0 h 1720"/>
                <a:gd name="T42" fmla="*/ 406 w 945"/>
                <a:gd name="T43" fmla="*/ 0 h 1720"/>
                <a:gd name="T44" fmla="*/ 433 w 945"/>
                <a:gd name="T45" fmla="*/ 7 h 1720"/>
                <a:gd name="T46" fmla="*/ 676 w 945"/>
                <a:gd name="T47" fmla="*/ 99 h 1720"/>
                <a:gd name="T48" fmla="*/ 919 w 945"/>
                <a:gd name="T49" fmla="*/ 490 h 1720"/>
                <a:gd name="T50" fmla="*/ 945 w 945"/>
                <a:gd name="T51" fmla="*/ 630 h 1720"/>
                <a:gd name="T52" fmla="*/ 945 w 945"/>
                <a:gd name="T53" fmla="*/ 790 h 1720"/>
                <a:gd name="T54" fmla="*/ 369 w 945"/>
                <a:gd name="T55" fmla="*/ 889 h 1720"/>
                <a:gd name="T56" fmla="*/ 388 w 945"/>
                <a:gd name="T57" fmla="*/ 1034 h 1720"/>
                <a:gd name="T58" fmla="*/ 605 w 945"/>
                <a:gd name="T59" fmla="*/ 1147 h 1720"/>
                <a:gd name="T60" fmla="*/ 805 w 945"/>
                <a:gd name="T61" fmla="*/ 941 h 1720"/>
                <a:gd name="T62" fmla="*/ 766 w 945"/>
                <a:gd name="T63" fmla="*/ 365 h 1720"/>
                <a:gd name="T64" fmla="*/ 311 w 945"/>
                <a:gd name="T65" fmla="*/ 104 h 1720"/>
                <a:gd name="T66" fmla="*/ 145 w 945"/>
                <a:gd name="T67" fmla="*/ 247 h 1720"/>
                <a:gd name="T68" fmla="*/ 206 w 945"/>
                <a:gd name="T69" fmla="*/ 406 h 1720"/>
                <a:gd name="T70" fmla="*/ 369 w 945"/>
                <a:gd name="T71" fmla="*/ 889 h 1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45" h="1720">
                  <a:moveTo>
                    <a:pt x="945" y="790"/>
                  </a:moveTo>
                  <a:cubicBezTo>
                    <a:pt x="937" y="833"/>
                    <a:pt x="930" y="878"/>
                    <a:pt x="919" y="921"/>
                  </a:cubicBezTo>
                  <a:cubicBezTo>
                    <a:pt x="882" y="1067"/>
                    <a:pt x="799" y="1179"/>
                    <a:pt x="657" y="1237"/>
                  </a:cubicBezTo>
                  <a:cubicBezTo>
                    <a:pt x="476" y="1311"/>
                    <a:pt x="307" y="1214"/>
                    <a:pt x="279" y="1021"/>
                  </a:cubicBezTo>
                  <a:cubicBezTo>
                    <a:pt x="271" y="967"/>
                    <a:pt x="274" y="911"/>
                    <a:pt x="272" y="857"/>
                  </a:cubicBezTo>
                  <a:cubicBezTo>
                    <a:pt x="271" y="831"/>
                    <a:pt x="268" y="806"/>
                    <a:pt x="268" y="780"/>
                  </a:cubicBezTo>
                  <a:cubicBezTo>
                    <a:pt x="269" y="753"/>
                    <a:pt x="258" y="743"/>
                    <a:pt x="230" y="746"/>
                  </a:cubicBezTo>
                  <a:cubicBezTo>
                    <a:pt x="204" y="748"/>
                    <a:pt x="177" y="747"/>
                    <a:pt x="151" y="746"/>
                  </a:cubicBezTo>
                  <a:cubicBezTo>
                    <a:pt x="122" y="745"/>
                    <a:pt x="111" y="758"/>
                    <a:pt x="111" y="786"/>
                  </a:cubicBezTo>
                  <a:cubicBezTo>
                    <a:pt x="111" y="900"/>
                    <a:pt x="111" y="1014"/>
                    <a:pt x="111" y="1129"/>
                  </a:cubicBezTo>
                  <a:cubicBezTo>
                    <a:pt x="111" y="1302"/>
                    <a:pt x="111" y="1475"/>
                    <a:pt x="111" y="1648"/>
                  </a:cubicBezTo>
                  <a:cubicBezTo>
                    <a:pt x="112" y="1680"/>
                    <a:pt x="104" y="1704"/>
                    <a:pt x="76" y="1720"/>
                  </a:cubicBezTo>
                  <a:cubicBezTo>
                    <a:pt x="64" y="1720"/>
                    <a:pt x="51" y="1720"/>
                    <a:pt x="39" y="1720"/>
                  </a:cubicBezTo>
                  <a:cubicBezTo>
                    <a:pt x="19" y="1704"/>
                    <a:pt x="8" y="1686"/>
                    <a:pt x="8" y="1658"/>
                  </a:cubicBezTo>
                  <a:cubicBezTo>
                    <a:pt x="9" y="1366"/>
                    <a:pt x="8" y="1073"/>
                    <a:pt x="8" y="780"/>
                  </a:cubicBezTo>
                  <a:cubicBezTo>
                    <a:pt x="8" y="697"/>
                    <a:pt x="63" y="644"/>
                    <a:pt x="148" y="644"/>
                  </a:cubicBezTo>
                  <a:cubicBezTo>
                    <a:pt x="175" y="644"/>
                    <a:pt x="203" y="644"/>
                    <a:pt x="235" y="644"/>
                  </a:cubicBezTo>
                  <a:cubicBezTo>
                    <a:pt x="212" y="582"/>
                    <a:pt x="179" y="533"/>
                    <a:pt x="141" y="486"/>
                  </a:cubicBezTo>
                  <a:cubicBezTo>
                    <a:pt x="111" y="448"/>
                    <a:pt x="81" y="408"/>
                    <a:pt x="63" y="363"/>
                  </a:cubicBezTo>
                  <a:cubicBezTo>
                    <a:pt x="0" y="203"/>
                    <a:pt x="79" y="54"/>
                    <a:pt x="246" y="11"/>
                  </a:cubicBezTo>
                  <a:cubicBezTo>
                    <a:pt x="261" y="7"/>
                    <a:pt x="275" y="4"/>
                    <a:pt x="290" y="0"/>
                  </a:cubicBezTo>
                  <a:cubicBezTo>
                    <a:pt x="329" y="0"/>
                    <a:pt x="368" y="0"/>
                    <a:pt x="406" y="0"/>
                  </a:cubicBezTo>
                  <a:cubicBezTo>
                    <a:pt x="415" y="2"/>
                    <a:pt x="424" y="5"/>
                    <a:pt x="433" y="7"/>
                  </a:cubicBezTo>
                  <a:cubicBezTo>
                    <a:pt x="520" y="20"/>
                    <a:pt x="603" y="46"/>
                    <a:pt x="676" y="99"/>
                  </a:cubicBezTo>
                  <a:cubicBezTo>
                    <a:pt x="810" y="196"/>
                    <a:pt x="881" y="333"/>
                    <a:pt x="919" y="490"/>
                  </a:cubicBezTo>
                  <a:cubicBezTo>
                    <a:pt x="931" y="536"/>
                    <a:pt x="937" y="583"/>
                    <a:pt x="945" y="630"/>
                  </a:cubicBezTo>
                  <a:cubicBezTo>
                    <a:pt x="945" y="683"/>
                    <a:pt x="945" y="737"/>
                    <a:pt x="945" y="790"/>
                  </a:cubicBezTo>
                  <a:close/>
                  <a:moveTo>
                    <a:pt x="369" y="889"/>
                  </a:moveTo>
                  <a:cubicBezTo>
                    <a:pt x="375" y="938"/>
                    <a:pt x="376" y="987"/>
                    <a:pt x="388" y="1034"/>
                  </a:cubicBezTo>
                  <a:cubicBezTo>
                    <a:pt x="415" y="1140"/>
                    <a:pt x="503" y="1184"/>
                    <a:pt x="605" y="1147"/>
                  </a:cubicBezTo>
                  <a:cubicBezTo>
                    <a:pt x="704" y="1111"/>
                    <a:pt x="772" y="1040"/>
                    <a:pt x="805" y="941"/>
                  </a:cubicBezTo>
                  <a:cubicBezTo>
                    <a:pt x="870" y="744"/>
                    <a:pt x="854" y="551"/>
                    <a:pt x="766" y="365"/>
                  </a:cubicBezTo>
                  <a:cubicBezTo>
                    <a:pt x="679" y="179"/>
                    <a:pt x="520" y="95"/>
                    <a:pt x="311" y="104"/>
                  </a:cubicBezTo>
                  <a:cubicBezTo>
                    <a:pt x="216" y="108"/>
                    <a:pt x="150" y="165"/>
                    <a:pt x="145" y="247"/>
                  </a:cubicBezTo>
                  <a:cubicBezTo>
                    <a:pt x="141" y="308"/>
                    <a:pt x="164" y="362"/>
                    <a:pt x="206" y="406"/>
                  </a:cubicBezTo>
                  <a:cubicBezTo>
                    <a:pt x="333" y="542"/>
                    <a:pt x="379" y="707"/>
                    <a:pt x="369" y="8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8" name="TextBox 147">
            <a:extLst>
              <a:ext uri="{FF2B5EF4-FFF2-40B4-BE49-F238E27FC236}">
                <a16:creationId xmlns:a16="http://schemas.microsoft.com/office/drawing/2014/main" id="{EEE229B5-005B-4B67-BD07-2DE9FA116D56}"/>
              </a:ext>
            </a:extLst>
          </p:cNvPr>
          <p:cNvSpPr txBox="1"/>
          <p:nvPr/>
        </p:nvSpPr>
        <p:spPr>
          <a:xfrm>
            <a:off x="8654357" y="5230664"/>
            <a:ext cx="2344417" cy="10079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CA" sz="1600" b="1"/>
              <a:t>Endocrine/metabolic</a:t>
            </a:r>
            <a:r>
              <a:rPr lang="en-CA" sz="1600" b="1" baseline="30000"/>
              <a:t>2</a:t>
            </a:r>
            <a:endParaRPr lang="en-CA" sz="1600" b="1"/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CA" sz="1400"/>
              <a:t>Pre-diabetes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CA" sz="1400"/>
              <a:t>Type 2 diabetes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CA" sz="1400"/>
              <a:t>Obesity</a:t>
            </a:r>
            <a:endParaRPr lang="en-US" sz="1400"/>
          </a:p>
        </p:txBody>
      </p:sp>
      <p:grpSp>
        <p:nvGrpSpPr>
          <p:cNvPr id="42" name="Group 154">
            <a:extLst>
              <a:ext uri="{FF2B5EF4-FFF2-40B4-BE49-F238E27FC236}">
                <a16:creationId xmlns:a16="http://schemas.microsoft.com/office/drawing/2014/main" id="{BB53E40E-98AE-42EB-9ACC-00127A72461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989903" y="5515669"/>
            <a:ext cx="537245" cy="443843"/>
            <a:chOff x="1466" y="450"/>
            <a:chExt cx="2830" cy="2338"/>
          </a:xfrm>
          <a:solidFill>
            <a:srgbClr val="001965"/>
          </a:solidFill>
        </p:grpSpPr>
        <p:sp>
          <p:nvSpPr>
            <p:cNvPr id="43" name="Freeform 155">
              <a:extLst>
                <a:ext uri="{FF2B5EF4-FFF2-40B4-BE49-F238E27FC236}">
                  <a16:creationId xmlns:a16="http://schemas.microsoft.com/office/drawing/2014/main" id="{0AF0D63A-4EE2-418B-8493-CFF12CEC9A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2" y="456"/>
              <a:ext cx="2524" cy="1508"/>
            </a:xfrm>
            <a:custGeom>
              <a:avLst/>
              <a:gdLst>
                <a:gd name="T0" fmla="*/ 1676 w 1676"/>
                <a:gd name="T1" fmla="*/ 106 h 1001"/>
                <a:gd name="T2" fmla="*/ 1645 w 1676"/>
                <a:gd name="T3" fmla="*/ 170 h 1001"/>
                <a:gd name="T4" fmla="*/ 1418 w 1676"/>
                <a:gd name="T5" fmla="*/ 359 h 1001"/>
                <a:gd name="T6" fmla="*/ 1262 w 1676"/>
                <a:gd name="T7" fmla="*/ 400 h 1001"/>
                <a:gd name="T8" fmla="*/ 1227 w 1676"/>
                <a:gd name="T9" fmla="*/ 424 h 1001"/>
                <a:gd name="T10" fmla="*/ 1047 w 1676"/>
                <a:gd name="T11" fmla="*/ 548 h 1001"/>
                <a:gd name="T12" fmla="*/ 932 w 1676"/>
                <a:gd name="T13" fmla="*/ 598 h 1001"/>
                <a:gd name="T14" fmla="*/ 843 w 1676"/>
                <a:gd name="T15" fmla="*/ 645 h 1001"/>
                <a:gd name="T16" fmla="*/ 822 w 1676"/>
                <a:gd name="T17" fmla="*/ 668 h 1001"/>
                <a:gd name="T18" fmla="*/ 395 w 1676"/>
                <a:gd name="T19" fmla="*/ 991 h 1001"/>
                <a:gd name="T20" fmla="*/ 18 w 1676"/>
                <a:gd name="T21" fmla="*/ 631 h 1001"/>
                <a:gd name="T22" fmla="*/ 236 w 1676"/>
                <a:gd name="T23" fmla="*/ 200 h 1001"/>
                <a:gd name="T24" fmla="*/ 653 w 1676"/>
                <a:gd name="T25" fmla="*/ 55 h 1001"/>
                <a:gd name="T26" fmla="*/ 1163 w 1676"/>
                <a:gd name="T27" fmla="*/ 22 h 1001"/>
                <a:gd name="T28" fmla="*/ 1523 w 1676"/>
                <a:gd name="T29" fmla="*/ 5 h 1001"/>
                <a:gd name="T30" fmla="*/ 1565 w 1676"/>
                <a:gd name="T31" fmla="*/ 2 h 1001"/>
                <a:gd name="T32" fmla="*/ 1676 w 1676"/>
                <a:gd name="T33" fmla="*/ 59 h 1001"/>
                <a:gd name="T34" fmla="*/ 1676 w 1676"/>
                <a:gd name="T35" fmla="*/ 106 h 1001"/>
                <a:gd name="T36" fmla="*/ 1585 w 1676"/>
                <a:gd name="T37" fmla="*/ 88 h 1001"/>
                <a:gd name="T38" fmla="*/ 1463 w 1676"/>
                <a:gd name="T39" fmla="*/ 97 h 1001"/>
                <a:gd name="T40" fmla="*/ 1185 w 1676"/>
                <a:gd name="T41" fmla="*/ 110 h 1001"/>
                <a:gd name="T42" fmla="*/ 634 w 1676"/>
                <a:gd name="T43" fmla="*/ 146 h 1001"/>
                <a:gd name="T44" fmla="*/ 287 w 1676"/>
                <a:gd name="T45" fmla="*/ 273 h 1001"/>
                <a:gd name="T46" fmla="*/ 110 w 1676"/>
                <a:gd name="T47" fmla="*/ 511 h 1001"/>
                <a:gd name="T48" fmla="*/ 494 w 1676"/>
                <a:gd name="T49" fmla="*/ 897 h 1001"/>
                <a:gd name="T50" fmla="*/ 733 w 1676"/>
                <a:gd name="T51" fmla="*/ 657 h 1001"/>
                <a:gd name="T52" fmla="*/ 629 w 1676"/>
                <a:gd name="T53" fmla="*/ 616 h 1001"/>
                <a:gd name="T54" fmla="*/ 603 w 1676"/>
                <a:gd name="T55" fmla="*/ 565 h 1001"/>
                <a:gd name="T56" fmla="*/ 669 w 1676"/>
                <a:gd name="T57" fmla="*/ 538 h 1001"/>
                <a:gd name="T58" fmla="*/ 781 w 1676"/>
                <a:gd name="T59" fmla="*/ 567 h 1001"/>
                <a:gd name="T60" fmla="*/ 933 w 1676"/>
                <a:gd name="T61" fmla="*/ 471 h 1001"/>
                <a:gd name="T62" fmla="*/ 969 w 1676"/>
                <a:gd name="T63" fmla="*/ 456 h 1001"/>
                <a:gd name="T64" fmla="*/ 1038 w 1676"/>
                <a:gd name="T65" fmla="*/ 461 h 1001"/>
                <a:gd name="T66" fmla="*/ 1154 w 1676"/>
                <a:gd name="T67" fmla="*/ 371 h 1001"/>
                <a:gd name="T68" fmla="*/ 1245 w 1676"/>
                <a:gd name="T69" fmla="*/ 314 h 1001"/>
                <a:gd name="T70" fmla="*/ 1497 w 1676"/>
                <a:gd name="T71" fmla="*/ 213 h 1001"/>
                <a:gd name="T72" fmla="*/ 1585 w 1676"/>
                <a:gd name="T73" fmla="*/ 88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76" h="1001">
                  <a:moveTo>
                    <a:pt x="1676" y="106"/>
                  </a:moveTo>
                  <a:cubicBezTo>
                    <a:pt x="1666" y="127"/>
                    <a:pt x="1657" y="150"/>
                    <a:pt x="1645" y="170"/>
                  </a:cubicBezTo>
                  <a:cubicBezTo>
                    <a:pt x="1594" y="262"/>
                    <a:pt x="1514" y="322"/>
                    <a:pt x="1418" y="359"/>
                  </a:cubicBezTo>
                  <a:cubicBezTo>
                    <a:pt x="1368" y="377"/>
                    <a:pt x="1315" y="388"/>
                    <a:pt x="1262" y="400"/>
                  </a:cubicBezTo>
                  <a:cubicBezTo>
                    <a:pt x="1245" y="403"/>
                    <a:pt x="1236" y="410"/>
                    <a:pt x="1227" y="424"/>
                  </a:cubicBezTo>
                  <a:cubicBezTo>
                    <a:pt x="1184" y="490"/>
                    <a:pt x="1127" y="542"/>
                    <a:pt x="1047" y="548"/>
                  </a:cubicBezTo>
                  <a:cubicBezTo>
                    <a:pt x="999" y="551"/>
                    <a:pt x="966" y="569"/>
                    <a:pt x="932" y="598"/>
                  </a:cubicBezTo>
                  <a:cubicBezTo>
                    <a:pt x="907" y="619"/>
                    <a:pt x="873" y="629"/>
                    <a:pt x="843" y="645"/>
                  </a:cubicBezTo>
                  <a:cubicBezTo>
                    <a:pt x="834" y="650"/>
                    <a:pt x="824" y="659"/>
                    <a:pt x="822" y="668"/>
                  </a:cubicBezTo>
                  <a:cubicBezTo>
                    <a:pt x="779" y="870"/>
                    <a:pt x="607" y="1001"/>
                    <a:pt x="395" y="991"/>
                  </a:cubicBezTo>
                  <a:cubicBezTo>
                    <a:pt x="202" y="981"/>
                    <a:pt x="37" y="826"/>
                    <a:pt x="18" y="631"/>
                  </a:cubicBezTo>
                  <a:cubicBezTo>
                    <a:pt x="0" y="443"/>
                    <a:pt x="77" y="300"/>
                    <a:pt x="236" y="200"/>
                  </a:cubicBezTo>
                  <a:cubicBezTo>
                    <a:pt x="364" y="120"/>
                    <a:pt x="506" y="80"/>
                    <a:pt x="653" y="55"/>
                  </a:cubicBezTo>
                  <a:cubicBezTo>
                    <a:pt x="822" y="25"/>
                    <a:pt x="992" y="23"/>
                    <a:pt x="1163" y="22"/>
                  </a:cubicBezTo>
                  <a:cubicBezTo>
                    <a:pt x="1283" y="22"/>
                    <a:pt x="1403" y="11"/>
                    <a:pt x="1523" y="5"/>
                  </a:cubicBezTo>
                  <a:cubicBezTo>
                    <a:pt x="1537" y="4"/>
                    <a:pt x="1551" y="3"/>
                    <a:pt x="1565" y="2"/>
                  </a:cubicBezTo>
                  <a:cubicBezTo>
                    <a:pt x="1613" y="0"/>
                    <a:pt x="1652" y="14"/>
                    <a:pt x="1676" y="59"/>
                  </a:cubicBezTo>
                  <a:cubicBezTo>
                    <a:pt x="1676" y="74"/>
                    <a:pt x="1676" y="90"/>
                    <a:pt x="1676" y="106"/>
                  </a:cubicBezTo>
                  <a:close/>
                  <a:moveTo>
                    <a:pt x="1585" y="88"/>
                  </a:moveTo>
                  <a:cubicBezTo>
                    <a:pt x="1542" y="91"/>
                    <a:pt x="1502" y="95"/>
                    <a:pt x="1463" y="97"/>
                  </a:cubicBezTo>
                  <a:cubicBezTo>
                    <a:pt x="1370" y="102"/>
                    <a:pt x="1278" y="110"/>
                    <a:pt x="1185" y="110"/>
                  </a:cubicBezTo>
                  <a:cubicBezTo>
                    <a:pt x="1000" y="109"/>
                    <a:pt x="816" y="111"/>
                    <a:pt x="634" y="146"/>
                  </a:cubicBezTo>
                  <a:cubicBezTo>
                    <a:pt x="512" y="170"/>
                    <a:pt x="393" y="205"/>
                    <a:pt x="287" y="273"/>
                  </a:cubicBezTo>
                  <a:cubicBezTo>
                    <a:pt x="199" y="330"/>
                    <a:pt x="132" y="401"/>
                    <a:pt x="110" y="511"/>
                  </a:cubicBezTo>
                  <a:cubicBezTo>
                    <a:pt x="62" y="747"/>
                    <a:pt x="259" y="946"/>
                    <a:pt x="494" y="897"/>
                  </a:cubicBezTo>
                  <a:cubicBezTo>
                    <a:pt x="614" y="872"/>
                    <a:pt x="719" y="766"/>
                    <a:pt x="733" y="657"/>
                  </a:cubicBezTo>
                  <a:cubicBezTo>
                    <a:pt x="698" y="643"/>
                    <a:pt x="663" y="630"/>
                    <a:pt x="629" y="616"/>
                  </a:cubicBezTo>
                  <a:cubicBezTo>
                    <a:pt x="608" y="606"/>
                    <a:pt x="598" y="589"/>
                    <a:pt x="603" y="565"/>
                  </a:cubicBezTo>
                  <a:cubicBezTo>
                    <a:pt x="610" y="535"/>
                    <a:pt x="639" y="523"/>
                    <a:pt x="669" y="538"/>
                  </a:cubicBezTo>
                  <a:cubicBezTo>
                    <a:pt x="704" y="556"/>
                    <a:pt x="740" y="570"/>
                    <a:pt x="781" y="567"/>
                  </a:cubicBezTo>
                  <a:cubicBezTo>
                    <a:pt x="848" y="562"/>
                    <a:pt x="897" y="526"/>
                    <a:pt x="933" y="471"/>
                  </a:cubicBezTo>
                  <a:cubicBezTo>
                    <a:pt x="943" y="456"/>
                    <a:pt x="952" y="453"/>
                    <a:pt x="969" y="456"/>
                  </a:cubicBezTo>
                  <a:cubicBezTo>
                    <a:pt x="992" y="461"/>
                    <a:pt x="1016" y="465"/>
                    <a:pt x="1038" y="461"/>
                  </a:cubicBezTo>
                  <a:cubicBezTo>
                    <a:pt x="1093" y="454"/>
                    <a:pt x="1133" y="419"/>
                    <a:pt x="1154" y="371"/>
                  </a:cubicBezTo>
                  <a:cubicBezTo>
                    <a:pt x="1174" y="328"/>
                    <a:pt x="1203" y="318"/>
                    <a:pt x="1245" y="314"/>
                  </a:cubicBezTo>
                  <a:cubicBezTo>
                    <a:pt x="1338" y="304"/>
                    <a:pt x="1424" y="274"/>
                    <a:pt x="1497" y="213"/>
                  </a:cubicBezTo>
                  <a:cubicBezTo>
                    <a:pt x="1536" y="181"/>
                    <a:pt x="1567" y="142"/>
                    <a:pt x="1585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56">
              <a:extLst>
                <a:ext uri="{FF2B5EF4-FFF2-40B4-BE49-F238E27FC236}">
                  <a16:creationId xmlns:a16="http://schemas.microsoft.com/office/drawing/2014/main" id="{B4C489C7-333E-49F6-BECC-FE4BD11D81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6" y="450"/>
              <a:ext cx="1777" cy="2338"/>
            </a:xfrm>
            <a:custGeom>
              <a:avLst/>
              <a:gdLst>
                <a:gd name="T0" fmla="*/ 1119 w 1180"/>
                <a:gd name="T1" fmla="*/ 1551 h 1551"/>
                <a:gd name="T2" fmla="*/ 1093 w 1180"/>
                <a:gd name="T3" fmla="*/ 1493 h 1551"/>
                <a:gd name="T4" fmla="*/ 1093 w 1180"/>
                <a:gd name="T5" fmla="*/ 1056 h 1551"/>
                <a:gd name="T6" fmla="*/ 1093 w 1180"/>
                <a:gd name="T7" fmla="*/ 1038 h 1551"/>
                <a:gd name="T8" fmla="*/ 1083 w 1180"/>
                <a:gd name="T9" fmla="*/ 1020 h 1551"/>
                <a:gd name="T10" fmla="*/ 1066 w 1180"/>
                <a:gd name="T11" fmla="*/ 1028 h 1551"/>
                <a:gd name="T12" fmla="*/ 972 w 1180"/>
                <a:gd name="T13" fmla="*/ 1106 h 1551"/>
                <a:gd name="T14" fmla="*/ 202 w 1180"/>
                <a:gd name="T15" fmla="*/ 1063 h 1551"/>
                <a:gd name="T16" fmla="*/ 6 w 1180"/>
                <a:gd name="T17" fmla="*/ 680 h 1551"/>
                <a:gd name="T18" fmla="*/ 0 w 1180"/>
                <a:gd name="T19" fmla="*/ 656 h 1551"/>
                <a:gd name="T20" fmla="*/ 0 w 1180"/>
                <a:gd name="T21" fmla="*/ 510 h 1551"/>
                <a:gd name="T22" fmla="*/ 6 w 1180"/>
                <a:gd name="T23" fmla="*/ 478 h 1551"/>
                <a:gd name="T24" fmla="*/ 155 w 1180"/>
                <a:gd name="T25" fmla="*/ 130 h 1551"/>
                <a:gd name="T26" fmla="*/ 302 w 1180"/>
                <a:gd name="T27" fmla="*/ 0 h 1551"/>
                <a:gd name="T28" fmla="*/ 338 w 1180"/>
                <a:gd name="T29" fmla="*/ 0 h 1551"/>
                <a:gd name="T30" fmla="*/ 327 w 1180"/>
                <a:gd name="T31" fmla="*/ 90 h 1551"/>
                <a:gd name="T32" fmla="*/ 93 w 1180"/>
                <a:gd name="T33" fmla="*/ 485 h 1551"/>
                <a:gd name="T34" fmla="*/ 154 w 1180"/>
                <a:gd name="T35" fmla="*/ 863 h 1551"/>
                <a:gd name="T36" fmla="*/ 655 w 1180"/>
                <a:gd name="T37" fmla="*/ 1128 h 1551"/>
                <a:gd name="T38" fmla="*/ 1011 w 1180"/>
                <a:gd name="T39" fmla="*/ 959 h 1551"/>
                <a:gd name="T40" fmla="*/ 1116 w 1180"/>
                <a:gd name="T41" fmla="*/ 937 h 1551"/>
                <a:gd name="T42" fmla="*/ 1179 w 1180"/>
                <a:gd name="T43" fmla="*/ 1027 h 1551"/>
                <a:gd name="T44" fmla="*/ 1179 w 1180"/>
                <a:gd name="T45" fmla="*/ 1505 h 1551"/>
                <a:gd name="T46" fmla="*/ 1155 w 1180"/>
                <a:gd name="T47" fmla="*/ 1551 h 1551"/>
                <a:gd name="T48" fmla="*/ 1119 w 1180"/>
                <a:gd name="T49" fmla="*/ 1551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80" h="1551">
                  <a:moveTo>
                    <a:pt x="1119" y="1551"/>
                  </a:moveTo>
                  <a:cubicBezTo>
                    <a:pt x="1099" y="1537"/>
                    <a:pt x="1093" y="1518"/>
                    <a:pt x="1093" y="1493"/>
                  </a:cubicBezTo>
                  <a:cubicBezTo>
                    <a:pt x="1094" y="1348"/>
                    <a:pt x="1093" y="1202"/>
                    <a:pt x="1093" y="1056"/>
                  </a:cubicBezTo>
                  <a:cubicBezTo>
                    <a:pt x="1093" y="1050"/>
                    <a:pt x="1095" y="1044"/>
                    <a:pt x="1093" y="1038"/>
                  </a:cubicBezTo>
                  <a:cubicBezTo>
                    <a:pt x="1091" y="1032"/>
                    <a:pt x="1088" y="1024"/>
                    <a:pt x="1083" y="1020"/>
                  </a:cubicBezTo>
                  <a:cubicBezTo>
                    <a:pt x="1080" y="1018"/>
                    <a:pt x="1071" y="1024"/>
                    <a:pt x="1066" y="1028"/>
                  </a:cubicBezTo>
                  <a:cubicBezTo>
                    <a:pt x="1035" y="1054"/>
                    <a:pt x="1006" y="1083"/>
                    <a:pt x="972" y="1106"/>
                  </a:cubicBezTo>
                  <a:cubicBezTo>
                    <a:pt x="739" y="1269"/>
                    <a:pt x="408" y="1251"/>
                    <a:pt x="202" y="1063"/>
                  </a:cubicBezTo>
                  <a:cubicBezTo>
                    <a:pt x="90" y="960"/>
                    <a:pt x="28" y="830"/>
                    <a:pt x="6" y="680"/>
                  </a:cubicBezTo>
                  <a:cubicBezTo>
                    <a:pt x="5" y="672"/>
                    <a:pt x="2" y="664"/>
                    <a:pt x="0" y="656"/>
                  </a:cubicBezTo>
                  <a:cubicBezTo>
                    <a:pt x="0" y="607"/>
                    <a:pt x="0" y="559"/>
                    <a:pt x="0" y="510"/>
                  </a:cubicBezTo>
                  <a:cubicBezTo>
                    <a:pt x="2" y="499"/>
                    <a:pt x="5" y="489"/>
                    <a:pt x="6" y="478"/>
                  </a:cubicBezTo>
                  <a:cubicBezTo>
                    <a:pt x="24" y="348"/>
                    <a:pt x="68" y="228"/>
                    <a:pt x="155" y="130"/>
                  </a:cubicBezTo>
                  <a:cubicBezTo>
                    <a:pt x="198" y="82"/>
                    <a:pt x="253" y="43"/>
                    <a:pt x="302" y="0"/>
                  </a:cubicBezTo>
                  <a:cubicBezTo>
                    <a:pt x="314" y="0"/>
                    <a:pt x="326" y="0"/>
                    <a:pt x="338" y="0"/>
                  </a:cubicBezTo>
                  <a:cubicBezTo>
                    <a:pt x="375" y="38"/>
                    <a:pt x="372" y="60"/>
                    <a:pt x="327" y="90"/>
                  </a:cubicBezTo>
                  <a:cubicBezTo>
                    <a:pt x="188" y="185"/>
                    <a:pt x="116" y="321"/>
                    <a:pt x="93" y="485"/>
                  </a:cubicBezTo>
                  <a:cubicBezTo>
                    <a:pt x="75" y="616"/>
                    <a:pt x="91" y="744"/>
                    <a:pt x="154" y="863"/>
                  </a:cubicBezTo>
                  <a:cubicBezTo>
                    <a:pt x="257" y="1058"/>
                    <a:pt x="458" y="1144"/>
                    <a:pt x="655" y="1128"/>
                  </a:cubicBezTo>
                  <a:cubicBezTo>
                    <a:pt x="794" y="1116"/>
                    <a:pt x="913" y="1061"/>
                    <a:pt x="1011" y="959"/>
                  </a:cubicBezTo>
                  <a:cubicBezTo>
                    <a:pt x="1040" y="929"/>
                    <a:pt x="1077" y="922"/>
                    <a:pt x="1116" y="937"/>
                  </a:cubicBezTo>
                  <a:cubicBezTo>
                    <a:pt x="1156" y="953"/>
                    <a:pt x="1179" y="984"/>
                    <a:pt x="1179" y="1027"/>
                  </a:cubicBezTo>
                  <a:cubicBezTo>
                    <a:pt x="1180" y="1186"/>
                    <a:pt x="1180" y="1346"/>
                    <a:pt x="1179" y="1505"/>
                  </a:cubicBezTo>
                  <a:cubicBezTo>
                    <a:pt x="1179" y="1521"/>
                    <a:pt x="1163" y="1536"/>
                    <a:pt x="1155" y="1551"/>
                  </a:cubicBezTo>
                  <a:cubicBezTo>
                    <a:pt x="1143" y="1551"/>
                    <a:pt x="1131" y="1551"/>
                    <a:pt x="1119" y="15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5" name="Freeform 70">
            <a:extLst>
              <a:ext uri="{FF2B5EF4-FFF2-40B4-BE49-F238E27FC236}">
                <a16:creationId xmlns:a16="http://schemas.microsoft.com/office/drawing/2014/main" id="{282894C5-B424-4BAA-9F05-3639DAD24EDE}"/>
              </a:ext>
            </a:extLst>
          </p:cNvPr>
          <p:cNvSpPr>
            <a:spLocks noEditPoints="1"/>
          </p:cNvSpPr>
          <p:nvPr/>
        </p:nvSpPr>
        <p:spPr bwMode="auto">
          <a:xfrm>
            <a:off x="3211801" y="4606618"/>
            <a:ext cx="483067" cy="346978"/>
          </a:xfrm>
          <a:custGeom>
            <a:avLst/>
            <a:gdLst>
              <a:gd name="T0" fmla="*/ 1328 w 1328"/>
              <a:gd name="T1" fmla="*/ 240 h 953"/>
              <a:gd name="T2" fmla="*/ 1172 w 1328"/>
              <a:gd name="T3" fmla="*/ 416 h 953"/>
              <a:gd name="T4" fmla="*/ 1097 w 1328"/>
              <a:gd name="T5" fmla="*/ 443 h 953"/>
              <a:gd name="T6" fmla="*/ 948 w 1328"/>
              <a:gd name="T7" fmla="*/ 477 h 953"/>
              <a:gd name="T8" fmla="*/ 855 w 1328"/>
              <a:gd name="T9" fmla="*/ 507 h 953"/>
              <a:gd name="T10" fmla="*/ 839 w 1328"/>
              <a:gd name="T11" fmla="*/ 523 h 953"/>
              <a:gd name="T12" fmla="*/ 790 w 1328"/>
              <a:gd name="T13" fmla="*/ 593 h 953"/>
              <a:gd name="T14" fmla="*/ 630 w 1328"/>
              <a:gd name="T15" fmla="*/ 693 h 953"/>
              <a:gd name="T16" fmla="*/ 530 w 1328"/>
              <a:gd name="T17" fmla="*/ 752 h 953"/>
              <a:gd name="T18" fmla="*/ 462 w 1328"/>
              <a:gd name="T19" fmla="*/ 830 h 953"/>
              <a:gd name="T20" fmla="*/ 318 w 1328"/>
              <a:gd name="T21" fmla="*/ 951 h 953"/>
              <a:gd name="T22" fmla="*/ 316 w 1328"/>
              <a:gd name="T23" fmla="*/ 953 h 953"/>
              <a:gd name="T24" fmla="*/ 260 w 1328"/>
              <a:gd name="T25" fmla="*/ 953 h 953"/>
              <a:gd name="T26" fmla="*/ 258 w 1328"/>
              <a:gd name="T27" fmla="*/ 951 h 953"/>
              <a:gd name="T28" fmla="*/ 63 w 1328"/>
              <a:gd name="T29" fmla="*/ 774 h 953"/>
              <a:gd name="T30" fmla="*/ 18 w 1328"/>
              <a:gd name="T31" fmla="*/ 580 h 953"/>
              <a:gd name="T32" fmla="*/ 0 w 1328"/>
              <a:gd name="T33" fmla="*/ 440 h 953"/>
              <a:gd name="T34" fmla="*/ 0 w 1328"/>
              <a:gd name="T35" fmla="*/ 335 h 953"/>
              <a:gd name="T36" fmla="*/ 18 w 1328"/>
              <a:gd name="T37" fmla="*/ 241 h 953"/>
              <a:gd name="T38" fmla="*/ 207 w 1328"/>
              <a:gd name="T39" fmla="*/ 40 h 953"/>
              <a:gd name="T40" fmla="*/ 347 w 1328"/>
              <a:gd name="T41" fmla="*/ 11 h 953"/>
              <a:gd name="T42" fmla="*/ 461 w 1328"/>
              <a:gd name="T43" fmla="*/ 0 h 953"/>
              <a:gd name="T44" fmla="*/ 671 w 1328"/>
              <a:gd name="T45" fmla="*/ 0 h 953"/>
              <a:gd name="T46" fmla="*/ 683 w 1328"/>
              <a:gd name="T47" fmla="*/ 3 h 953"/>
              <a:gd name="T48" fmla="*/ 921 w 1328"/>
              <a:gd name="T49" fmla="*/ 18 h 953"/>
              <a:gd name="T50" fmla="*/ 1183 w 1328"/>
              <a:gd name="T51" fmla="*/ 66 h 953"/>
              <a:gd name="T52" fmla="*/ 1328 w 1328"/>
              <a:gd name="T53" fmla="*/ 187 h 953"/>
              <a:gd name="T54" fmla="*/ 1328 w 1328"/>
              <a:gd name="T55" fmla="*/ 240 h 953"/>
              <a:gd name="T56" fmla="*/ 852 w 1328"/>
              <a:gd name="T57" fmla="*/ 443 h 953"/>
              <a:gd name="T58" fmla="*/ 1041 w 1328"/>
              <a:gd name="T59" fmla="*/ 401 h 953"/>
              <a:gd name="T60" fmla="*/ 1204 w 1328"/>
              <a:gd name="T61" fmla="*/ 332 h 953"/>
              <a:gd name="T62" fmla="*/ 1271 w 1328"/>
              <a:gd name="T63" fmla="*/ 236 h 953"/>
              <a:gd name="T64" fmla="*/ 1229 w 1328"/>
              <a:gd name="T65" fmla="*/ 145 h 953"/>
              <a:gd name="T66" fmla="*/ 1183 w 1328"/>
              <a:gd name="T67" fmla="*/ 125 h 953"/>
              <a:gd name="T68" fmla="*/ 887 w 1328"/>
              <a:gd name="T69" fmla="*/ 70 h 953"/>
              <a:gd name="T70" fmla="*/ 501 w 1328"/>
              <a:gd name="T71" fmla="*/ 56 h 953"/>
              <a:gd name="T72" fmla="*/ 258 w 1328"/>
              <a:gd name="T73" fmla="*/ 82 h 953"/>
              <a:gd name="T74" fmla="*/ 134 w 1328"/>
              <a:gd name="T75" fmla="*/ 142 h 953"/>
              <a:gd name="T76" fmla="*/ 59 w 1328"/>
              <a:gd name="T77" fmla="*/ 319 h 953"/>
              <a:gd name="T78" fmla="*/ 63 w 1328"/>
              <a:gd name="T79" fmla="*/ 496 h 953"/>
              <a:gd name="T80" fmla="*/ 100 w 1328"/>
              <a:gd name="T81" fmla="*/ 709 h 953"/>
              <a:gd name="T82" fmla="*/ 235 w 1328"/>
              <a:gd name="T83" fmla="*/ 884 h 953"/>
              <a:gd name="T84" fmla="*/ 363 w 1328"/>
              <a:gd name="T85" fmla="*/ 870 h 953"/>
              <a:gd name="T86" fmla="*/ 412 w 1328"/>
              <a:gd name="T87" fmla="*/ 805 h 953"/>
              <a:gd name="T88" fmla="*/ 505 w 1328"/>
              <a:gd name="T89" fmla="*/ 702 h 953"/>
              <a:gd name="T90" fmla="*/ 592 w 1328"/>
              <a:gd name="T91" fmla="*/ 651 h 953"/>
              <a:gd name="T92" fmla="*/ 742 w 1328"/>
              <a:gd name="T93" fmla="*/ 561 h 953"/>
              <a:gd name="T94" fmla="*/ 793 w 1328"/>
              <a:gd name="T95" fmla="*/ 473 h 953"/>
              <a:gd name="T96" fmla="*/ 794 w 1328"/>
              <a:gd name="T97" fmla="*/ 422 h 953"/>
              <a:gd name="T98" fmla="*/ 785 w 1328"/>
              <a:gd name="T99" fmla="*/ 343 h 953"/>
              <a:gd name="T100" fmla="*/ 807 w 1328"/>
              <a:gd name="T101" fmla="*/ 311 h 953"/>
              <a:gd name="T102" fmla="*/ 839 w 1328"/>
              <a:gd name="T103" fmla="*/ 332 h 953"/>
              <a:gd name="T104" fmla="*/ 841 w 1328"/>
              <a:gd name="T105" fmla="*/ 345 h 953"/>
              <a:gd name="T106" fmla="*/ 852 w 1328"/>
              <a:gd name="T107" fmla="*/ 443 h 9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328" h="953">
                <a:moveTo>
                  <a:pt x="1328" y="240"/>
                </a:moveTo>
                <a:cubicBezTo>
                  <a:pt x="1308" y="327"/>
                  <a:pt x="1249" y="380"/>
                  <a:pt x="1172" y="416"/>
                </a:cubicBezTo>
                <a:cubicBezTo>
                  <a:pt x="1148" y="427"/>
                  <a:pt x="1122" y="437"/>
                  <a:pt x="1097" y="443"/>
                </a:cubicBezTo>
                <a:cubicBezTo>
                  <a:pt x="1047" y="456"/>
                  <a:pt x="997" y="464"/>
                  <a:pt x="948" y="477"/>
                </a:cubicBezTo>
                <a:cubicBezTo>
                  <a:pt x="916" y="484"/>
                  <a:pt x="885" y="496"/>
                  <a:pt x="855" y="507"/>
                </a:cubicBezTo>
                <a:cubicBezTo>
                  <a:pt x="848" y="509"/>
                  <a:pt x="841" y="516"/>
                  <a:pt x="839" y="523"/>
                </a:cubicBezTo>
                <a:cubicBezTo>
                  <a:pt x="830" y="552"/>
                  <a:pt x="813" y="574"/>
                  <a:pt x="790" y="593"/>
                </a:cubicBezTo>
                <a:cubicBezTo>
                  <a:pt x="741" y="634"/>
                  <a:pt x="686" y="663"/>
                  <a:pt x="630" y="693"/>
                </a:cubicBezTo>
                <a:cubicBezTo>
                  <a:pt x="597" y="712"/>
                  <a:pt x="563" y="731"/>
                  <a:pt x="530" y="752"/>
                </a:cubicBezTo>
                <a:cubicBezTo>
                  <a:pt x="500" y="771"/>
                  <a:pt x="478" y="797"/>
                  <a:pt x="462" y="830"/>
                </a:cubicBezTo>
                <a:cubicBezTo>
                  <a:pt x="433" y="892"/>
                  <a:pt x="388" y="936"/>
                  <a:pt x="318" y="951"/>
                </a:cubicBezTo>
                <a:cubicBezTo>
                  <a:pt x="317" y="951"/>
                  <a:pt x="317" y="952"/>
                  <a:pt x="316" y="953"/>
                </a:cubicBezTo>
                <a:cubicBezTo>
                  <a:pt x="297" y="953"/>
                  <a:pt x="279" y="953"/>
                  <a:pt x="260" y="953"/>
                </a:cubicBezTo>
                <a:cubicBezTo>
                  <a:pt x="259" y="953"/>
                  <a:pt x="259" y="952"/>
                  <a:pt x="258" y="951"/>
                </a:cubicBezTo>
                <a:cubicBezTo>
                  <a:pt x="164" y="924"/>
                  <a:pt x="101" y="863"/>
                  <a:pt x="63" y="774"/>
                </a:cubicBezTo>
                <a:cubicBezTo>
                  <a:pt x="37" y="712"/>
                  <a:pt x="27" y="646"/>
                  <a:pt x="18" y="580"/>
                </a:cubicBezTo>
                <a:cubicBezTo>
                  <a:pt x="11" y="534"/>
                  <a:pt x="6" y="487"/>
                  <a:pt x="0" y="440"/>
                </a:cubicBezTo>
                <a:cubicBezTo>
                  <a:pt x="0" y="405"/>
                  <a:pt x="0" y="370"/>
                  <a:pt x="0" y="335"/>
                </a:cubicBezTo>
                <a:cubicBezTo>
                  <a:pt x="6" y="304"/>
                  <a:pt x="10" y="271"/>
                  <a:pt x="18" y="241"/>
                </a:cubicBezTo>
                <a:cubicBezTo>
                  <a:pt x="45" y="140"/>
                  <a:pt x="104" y="68"/>
                  <a:pt x="207" y="40"/>
                </a:cubicBezTo>
                <a:cubicBezTo>
                  <a:pt x="253" y="27"/>
                  <a:pt x="300" y="19"/>
                  <a:pt x="347" y="11"/>
                </a:cubicBezTo>
                <a:cubicBezTo>
                  <a:pt x="384" y="5"/>
                  <a:pt x="423" y="4"/>
                  <a:pt x="461" y="0"/>
                </a:cubicBezTo>
                <a:cubicBezTo>
                  <a:pt x="531" y="0"/>
                  <a:pt x="601" y="0"/>
                  <a:pt x="671" y="0"/>
                </a:cubicBezTo>
                <a:cubicBezTo>
                  <a:pt x="675" y="1"/>
                  <a:pt x="679" y="3"/>
                  <a:pt x="683" y="3"/>
                </a:cubicBezTo>
                <a:cubicBezTo>
                  <a:pt x="762" y="8"/>
                  <a:pt x="842" y="11"/>
                  <a:pt x="921" y="18"/>
                </a:cubicBezTo>
                <a:cubicBezTo>
                  <a:pt x="1009" y="25"/>
                  <a:pt x="1098" y="39"/>
                  <a:pt x="1183" y="66"/>
                </a:cubicBezTo>
                <a:cubicBezTo>
                  <a:pt x="1247" y="87"/>
                  <a:pt x="1311" y="110"/>
                  <a:pt x="1328" y="187"/>
                </a:cubicBezTo>
                <a:cubicBezTo>
                  <a:pt x="1328" y="205"/>
                  <a:pt x="1328" y="222"/>
                  <a:pt x="1328" y="240"/>
                </a:cubicBezTo>
                <a:close/>
                <a:moveTo>
                  <a:pt x="852" y="443"/>
                </a:moveTo>
                <a:cubicBezTo>
                  <a:pt x="915" y="429"/>
                  <a:pt x="978" y="415"/>
                  <a:pt x="1041" y="401"/>
                </a:cubicBezTo>
                <a:cubicBezTo>
                  <a:pt x="1099" y="388"/>
                  <a:pt x="1156" y="369"/>
                  <a:pt x="1204" y="332"/>
                </a:cubicBezTo>
                <a:cubicBezTo>
                  <a:pt x="1237" y="308"/>
                  <a:pt x="1262" y="277"/>
                  <a:pt x="1271" y="236"/>
                </a:cubicBezTo>
                <a:cubicBezTo>
                  <a:pt x="1281" y="193"/>
                  <a:pt x="1268" y="165"/>
                  <a:pt x="1229" y="145"/>
                </a:cubicBezTo>
                <a:cubicBezTo>
                  <a:pt x="1214" y="137"/>
                  <a:pt x="1199" y="130"/>
                  <a:pt x="1183" y="125"/>
                </a:cubicBezTo>
                <a:cubicBezTo>
                  <a:pt x="1087" y="91"/>
                  <a:pt x="987" y="76"/>
                  <a:pt x="887" y="70"/>
                </a:cubicBezTo>
                <a:cubicBezTo>
                  <a:pt x="758" y="62"/>
                  <a:pt x="630" y="58"/>
                  <a:pt x="501" y="56"/>
                </a:cubicBezTo>
                <a:cubicBezTo>
                  <a:pt x="420" y="55"/>
                  <a:pt x="338" y="62"/>
                  <a:pt x="258" y="82"/>
                </a:cubicBezTo>
                <a:cubicBezTo>
                  <a:pt x="213" y="93"/>
                  <a:pt x="169" y="107"/>
                  <a:pt x="134" y="142"/>
                </a:cubicBezTo>
                <a:cubicBezTo>
                  <a:pt x="85" y="190"/>
                  <a:pt x="67" y="253"/>
                  <a:pt x="59" y="319"/>
                </a:cubicBezTo>
                <a:cubicBezTo>
                  <a:pt x="52" y="378"/>
                  <a:pt x="54" y="438"/>
                  <a:pt x="63" y="496"/>
                </a:cubicBezTo>
                <a:cubicBezTo>
                  <a:pt x="73" y="568"/>
                  <a:pt x="83" y="639"/>
                  <a:pt x="100" y="709"/>
                </a:cubicBezTo>
                <a:cubicBezTo>
                  <a:pt x="118" y="787"/>
                  <a:pt x="162" y="847"/>
                  <a:pt x="235" y="884"/>
                </a:cubicBezTo>
                <a:cubicBezTo>
                  <a:pt x="281" y="908"/>
                  <a:pt x="325" y="903"/>
                  <a:pt x="363" y="870"/>
                </a:cubicBezTo>
                <a:cubicBezTo>
                  <a:pt x="383" y="852"/>
                  <a:pt x="400" y="829"/>
                  <a:pt x="412" y="805"/>
                </a:cubicBezTo>
                <a:cubicBezTo>
                  <a:pt x="434" y="762"/>
                  <a:pt x="465" y="728"/>
                  <a:pt x="505" y="702"/>
                </a:cubicBezTo>
                <a:cubicBezTo>
                  <a:pt x="534" y="684"/>
                  <a:pt x="563" y="668"/>
                  <a:pt x="592" y="651"/>
                </a:cubicBezTo>
                <a:cubicBezTo>
                  <a:pt x="642" y="621"/>
                  <a:pt x="692" y="591"/>
                  <a:pt x="742" y="561"/>
                </a:cubicBezTo>
                <a:cubicBezTo>
                  <a:pt x="774" y="541"/>
                  <a:pt x="790" y="511"/>
                  <a:pt x="793" y="473"/>
                </a:cubicBezTo>
                <a:cubicBezTo>
                  <a:pt x="794" y="456"/>
                  <a:pt x="795" y="439"/>
                  <a:pt x="794" y="422"/>
                </a:cubicBezTo>
                <a:cubicBezTo>
                  <a:pt x="792" y="396"/>
                  <a:pt x="788" y="369"/>
                  <a:pt x="785" y="343"/>
                </a:cubicBezTo>
                <a:cubicBezTo>
                  <a:pt x="783" y="326"/>
                  <a:pt x="792" y="314"/>
                  <a:pt x="807" y="311"/>
                </a:cubicBezTo>
                <a:cubicBezTo>
                  <a:pt x="821" y="308"/>
                  <a:pt x="834" y="316"/>
                  <a:pt x="839" y="332"/>
                </a:cubicBezTo>
                <a:cubicBezTo>
                  <a:pt x="840" y="336"/>
                  <a:pt x="841" y="341"/>
                  <a:pt x="841" y="345"/>
                </a:cubicBezTo>
                <a:cubicBezTo>
                  <a:pt x="845" y="379"/>
                  <a:pt x="848" y="412"/>
                  <a:pt x="852" y="443"/>
                </a:cubicBezTo>
                <a:close/>
              </a:path>
            </a:pathLst>
          </a:custGeom>
          <a:solidFill>
            <a:srgbClr val="001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0" name="Group 139">
            <a:extLst>
              <a:ext uri="{FF2B5EF4-FFF2-40B4-BE49-F238E27FC236}">
                <a16:creationId xmlns:a16="http://schemas.microsoft.com/office/drawing/2014/main" id="{7C5EFCC3-2E38-4F07-A647-BFB5AB9E6BC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282353" y="2549477"/>
            <a:ext cx="412516" cy="528051"/>
            <a:chOff x="1727" y="147"/>
            <a:chExt cx="2303" cy="2948"/>
          </a:xfrm>
          <a:solidFill>
            <a:srgbClr val="001965"/>
          </a:solidFill>
        </p:grpSpPr>
        <p:sp>
          <p:nvSpPr>
            <p:cNvPr id="51" name="Freeform 140">
              <a:extLst>
                <a:ext uri="{FF2B5EF4-FFF2-40B4-BE49-F238E27FC236}">
                  <a16:creationId xmlns:a16="http://schemas.microsoft.com/office/drawing/2014/main" id="{4B303148-B24E-4441-B9D9-74B06E8CD8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7" y="172"/>
              <a:ext cx="1614" cy="2923"/>
            </a:xfrm>
            <a:custGeom>
              <a:avLst/>
              <a:gdLst>
                <a:gd name="T0" fmla="*/ 986 w 1070"/>
                <a:gd name="T1" fmla="*/ 1940 h 1940"/>
                <a:gd name="T2" fmla="*/ 963 w 1070"/>
                <a:gd name="T3" fmla="*/ 1869 h 1940"/>
                <a:gd name="T4" fmla="*/ 950 w 1070"/>
                <a:gd name="T5" fmla="*/ 1515 h 1940"/>
                <a:gd name="T6" fmla="*/ 912 w 1070"/>
                <a:gd name="T7" fmla="*/ 1419 h 1940"/>
                <a:gd name="T8" fmla="*/ 657 w 1070"/>
                <a:gd name="T9" fmla="*/ 1731 h 1940"/>
                <a:gd name="T10" fmla="*/ 630 w 1070"/>
                <a:gd name="T11" fmla="*/ 1779 h 1940"/>
                <a:gd name="T12" fmla="*/ 571 w 1070"/>
                <a:gd name="T13" fmla="*/ 1733 h 1940"/>
                <a:gd name="T14" fmla="*/ 626 w 1070"/>
                <a:gd name="T15" fmla="*/ 1554 h 1940"/>
                <a:gd name="T16" fmla="*/ 638 w 1070"/>
                <a:gd name="T17" fmla="*/ 1532 h 1940"/>
                <a:gd name="T18" fmla="*/ 509 w 1070"/>
                <a:gd name="T19" fmla="*/ 1571 h 1940"/>
                <a:gd name="T20" fmla="*/ 458 w 1070"/>
                <a:gd name="T21" fmla="*/ 1733 h 1940"/>
                <a:gd name="T22" fmla="*/ 413 w 1070"/>
                <a:gd name="T23" fmla="*/ 1782 h 1940"/>
                <a:gd name="T24" fmla="*/ 373 w 1070"/>
                <a:gd name="T25" fmla="*/ 1744 h 1940"/>
                <a:gd name="T26" fmla="*/ 457 w 1070"/>
                <a:gd name="T27" fmla="*/ 1498 h 1940"/>
                <a:gd name="T28" fmla="*/ 665 w 1070"/>
                <a:gd name="T29" fmla="*/ 1448 h 1940"/>
                <a:gd name="T30" fmla="*/ 730 w 1070"/>
                <a:gd name="T31" fmla="*/ 1434 h 1940"/>
                <a:gd name="T32" fmla="*/ 853 w 1070"/>
                <a:gd name="T33" fmla="*/ 1348 h 1940"/>
                <a:gd name="T34" fmla="*/ 539 w 1070"/>
                <a:gd name="T35" fmla="*/ 795 h 1940"/>
                <a:gd name="T36" fmla="*/ 391 w 1070"/>
                <a:gd name="T37" fmla="*/ 867 h 1940"/>
                <a:gd name="T38" fmla="*/ 373 w 1070"/>
                <a:gd name="T39" fmla="*/ 887 h 1940"/>
                <a:gd name="T40" fmla="*/ 221 w 1070"/>
                <a:gd name="T41" fmla="*/ 1036 h 1940"/>
                <a:gd name="T42" fmla="*/ 161 w 1070"/>
                <a:gd name="T43" fmla="*/ 1064 h 1940"/>
                <a:gd name="T44" fmla="*/ 108 w 1070"/>
                <a:gd name="T45" fmla="*/ 1037 h 1940"/>
                <a:gd name="T46" fmla="*/ 133 w 1070"/>
                <a:gd name="T47" fmla="*/ 983 h 1940"/>
                <a:gd name="T48" fmla="*/ 302 w 1070"/>
                <a:gd name="T49" fmla="*/ 836 h 1940"/>
                <a:gd name="T50" fmla="*/ 53 w 1070"/>
                <a:gd name="T51" fmla="*/ 717 h 1940"/>
                <a:gd name="T52" fmla="*/ 0 w 1070"/>
                <a:gd name="T53" fmla="*/ 689 h 1940"/>
                <a:gd name="T54" fmla="*/ 0 w 1070"/>
                <a:gd name="T55" fmla="*/ 658 h 1940"/>
                <a:gd name="T56" fmla="*/ 69 w 1070"/>
                <a:gd name="T57" fmla="*/ 631 h 1940"/>
                <a:gd name="T58" fmla="*/ 281 w 1070"/>
                <a:gd name="T59" fmla="*/ 712 h 1940"/>
                <a:gd name="T60" fmla="*/ 358 w 1070"/>
                <a:gd name="T61" fmla="*/ 771 h 1940"/>
                <a:gd name="T62" fmla="*/ 386 w 1070"/>
                <a:gd name="T63" fmla="*/ 777 h 1940"/>
                <a:gd name="T64" fmla="*/ 504 w 1070"/>
                <a:gd name="T65" fmla="*/ 702 h 1940"/>
                <a:gd name="T66" fmla="*/ 511 w 1070"/>
                <a:gd name="T67" fmla="*/ 680 h 1940"/>
                <a:gd name="T68" fmla="*/ 481 w 1070"/>
                <a:gd name="T69" fmla="*/ 118 h 1940"/>
                <a:gd name="T70" fmla="*/ 484 w 1070"/>
                <a:gd name="T71" fmla="*/ 46 h 1940"/>
                <a:gd name="T72" fmla="*/ 529 w 1070"/>
                <a:gd name="T73" fmla="*/ 1 h 1940"/>
                <a:gd name="T74" fmla="*/ 569 w 1070"/>
                <a:gd name="T75" fmla="*/ 50 h 1940"/>
                <a:gd name="T76" fmla="*/ 568 w 1070"/>
                <a:gd name="T77" fmla="*/ 410 h 1940"/>
                <a:gd name="T78" fmla="*/ 902 w 1070"/>
                <a:gd name="T79" fmla="*/ 1272 h 1940"/>
                <a:gd name="T80" fmla="*/ 1060 w 1070"/>
                <a:gd name="T81" fmla="*/ 1781 h 1940"/>
                <a:gd name="T82" fmla="*/ 1047 w 1070"/>
                <a:gd name="T83" fmla="*/ 1887 h 1940"/>
                <a:gd name="T84" fmla="*/ 1017 w 1070"/>
                <a:gd name="T85" fmla="*/ 1940 h 1940"/>
                <a:gd name="T86" fmla="*/ 986 w 1070"/>
                <a:gd name="T87" fmla="*/ 1940 h 1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70" h="1940">
                  <a:moveTo>
                    <a:pt x="986" y="1940"/>
                  </a:moveTo>
                  <a:cubicBezTo>
                    <a:pt x="958" y="1923"/>
                    <a:pt x="958" y="1898"/>
                    <a:pt x="963" y="1869"/>
                  </a:cubicBezTo>
                  <a:cubicBezTo>
                    <a:pt x="983" y="1750"/>
                    <a:pt x="984" y="1632"/>
                    <a:pt x="950" y="1515"/>
                  </a:cubicBezTo>
                  <a:cubicBezTo>
                    <a:pt x="941" y="1483"/>
                    <a:pt x="925" y="1453"/>
                    <a:pt x="912" y="1419"/>
                  </a:cubicBezTo>
                  <a:cubicBezTo>
                    <a:pt x="776" y="1486"/>
                    <a:pt x="676" y="1576"/>
                    <a:pt x="657" y="1731"/>
                  </a:cubicBezTo>
                  <a:cubicBezTo>
                    <a:pt x="655" y="1751"/>
                    <a:pt x="651" y="1770"/>
                    <a:pt x="630" y="1779"/>
                  </a:cubicBezTo>
                  <a:cubicBezTo>
                    <a:pt x="599" y="1793"/>
                    <a:pt x="568" y="1769"/>
                    <a:pt x="571" y="1733"/>
                  </a:cubicBezTo>
                  <a:cubicBezTo>
                    <a:pt x="575" y="1669"/>
                    <a:pt x="594" y="1609"/>
                    <a:pt x="626" y="1554"/>
                  </a:cubicBezTo>
                  <a:cubicBezTo>
                    <a:pt x="630" y="1547"/>
                    <a:pt x="634" y="1540"/>
                    <a:pt x="638" y="1532"/>
                  </a:cubicBezTo>
                  <a:cubicBezTo>
                    <a:pt x="588" y="1511"/>
                    <a:pt x="536" y="1526"/>
                    <a:pt x="509" y="1571"/>
                  </a:cubicBezTo>
                  <a:cubicBezTo>
                    <a:pt x="478" y="1621"/>
                    <a:pt x="464" y="1675"/>
                    <a:pt x="458" y="1733"/>
                  </a:cubicBezTo>
                  <a:cubicBezTo>
                    <a:pt x="455" y="1768"/>
                    <a:pt x="441" y="1783"/>
                    <a:pt x="413" y="1782"/>
                  </a:cubicBezTo>
                  <a:cubicBezTo>
                    <a:pt x="390" y="1781"/>
                    <a:pt x="373" y="1767"/>
                    <a:pt x="373" y="1744"/>
                  </a:cubicBezTo>
                  <a:cubicBezTo>
                    <a:pt x="376" y="1653"/>
                    <a:pt x="398" y="1568"/>
                    <a:pt x="457" y="1498"/>
                  </a:cubicBezTo>
                  <a:cubicBezTo>
                    <a:pt x="512" y="1431"/>
                    <a:pt x="588" y="1428"/>
                    <a:pt x="665" y="1448"/>
                  </a:cubicBezTo>
                  <a:cubicBezTo>
                    <a:pt x="692" y="1455"/>
                    <a:pt x="709" y="1452"/>
                    <a:pt x="730" y="1434"/>
                  </a:cubicBezTo>
                  <a:cubicBezTo>
                    <a:pt x="768" y="1403"/>
                    <a:pt x="810" y="1377"/>
                    <a:pt x="853" y="1348"/>
                  </a:cubicBezTo>
                  <a:cubicBezTo>
                    <a:pt x="703" y="1189"/>
                    <a:pt x="599" y="1001"/>
                    <a:pt x="539" y="795"/>
                  </a:cubicBezTo>
                  <a:cubicBezTo>
                    <a:pt x="488" y="819"/>
                    <a:pt x="440" y="843"/>
                    <a:pt x="391" y="867"/>
                  </a:cubicBezTo>
                  <a:cubicBezTo>
                    <a:pt x="384" y="871"/>
                    <a:pt x="378" y="880"/>
                    <a:pt x="373" y="887"/>
                  </a:cubicBezTo>
                  <a:cubicBezTo>
                    <a:pt x="331" y="946"/>
                    <a:pt x="284" y="999"/>
                    <a:pt x="221" y="1036"/>
                  </a:cubicBezTo>
                  <a:cubicBezTo>
                    <a:pt x="203" y="1048"/>
                    <a:pt x="182" y="1057"/>
                    <a:pt x="161" y="1064"/>
                  </a:cubicBezTo>
                  <a:cubicBezTo>
                    <a:pt x="138" y="1071"/>
                    <a:pt x="114" y="1059"/>
                    <a:pt x="108" y="1037"/>
                  </a:cubicBezTo>
                  <a:cubicBezTo>
                    <a:pt x="101" y="1014"/>
                    <a:pt x="110" y="993"/>
                    <a:pt x="133" y="983"/>
                  </a:cubicBezTo>
                  <a:cubicBezTo>
                    <a:pt x="206" y="951"/>
                    <a:pt x="254" y="910"/>
                    <a:pt x="302" y="836"/>
                  </a:cubicBezTo>
                  <a:cubicBezTo>
                    <a:pt x="229" y="777"/>
                    <a:pt x="155" y="718"/>
                    <a:pt x="53" y="717"/>
                  </a:cubicBezTo>
                  <a:cubicBezTo>
                    <a:pt x="29" y="716"/>
                    <a:pt x="12" y="709"/>
                    <a:pt x="0" y="689"/>
                  </a:cubicBezTo>
                  <a:cubicBezTo>
                    <a:pt x="0" y="679"/>
                    <a:pt x="0" y="668"/>
                    <a:pt x="0" y="658"/>
                  </a:cubicBezTo>
                  <a:cubicBezTo>
                    <a:pt x="17" y="632"/>
                    <a:pt x="42" y="629"/>
                    <a:pt x="69" y="631"/>
                  </a:cubicBezTo>
                  <a:cubicBezTo>
                    <a:pt x="149" y="635"/>
                    <a:pt x="217" y="669"/>
                    <a:pt x="281" y="712"/>
                  </a:cubicBezTo>
                  <a:cubicBezTo>
                    <a:pt x="307" y="730"/>
                    <a:pt x="331" y="752"/>
                    <a:pt x="358" y="771"/>
                  </a:cubicBezTo>
                  <a:cubicBezTo>
                    <a:pt x="365" y="776"/>
                    <a:pt x="380" y="780"/>
                    <a:pt x="386" y="777"/>
                  </a:cubicBezTo>
                  <a:cubicBezTo>
                    <a:pt x="426" y="753"/>
                    <a:pt x="465" y="728"/>
                    <a:pt x="504" y="702"/>
                  </a:cubicBezTo>
                  <a:cubicBezTo>
                    <a:pt x="509" y="698"/>
                    <a:pt x="512" y="686"/>
                    <a:pt x="511" y="680"/>
                  </a:cubicBezTo>
                  <a:cubicBezTo>
                    <a:pt x="473" y="494"/>
                    <a:pt x="481" y="306"/>
                    <a:pt x="481" y="118"/>
                  </a:cubicBezTo>
                  <a:cubicBezTo>
                    <a:pt x="481" y="94"/>
                    <a:pt x="482" y="70"/>
                    <a:pt x="484" y="46"/>
                  </a:cubicBezTo>
                  <a:cubicBezTo>
                    <a:pt x="486" y="18"/>
                    <a:pt x="504" y="0"/>
                    <a:pt x="529" y="1"/>
                  </a:cubicBezTo>
                  <a:cubicBezTo>
                    <a:pt x="553" y="2"/>
                    <a:pt x="569" y="21"/>
                    <a:pt x="569" y="50"/>
                  </a:cubicBezTo>
                  <a:cubicBezTo>
                    <a:pt x="569" y="170"/>
                    <a:pt x="565" y="290"/>
                    <a:pt x="568" y="410"/>
                  </a:cubicBezTo>
                  <a:cubicBezTo>
                    <a:pt x="576" y="737"/>
                    <a:pt x="677" y="1031"/>
                    <a:pt x="902" y="1272"/>
                  </a:cubicBezTo>
                  <a:cubicBezTo>
                    <a:pt x="1040" y="1419"/>
                    <a:pt x="1070" y="1592"/>
                    <a:pt x="1060" y="1781"/>
                  </a:cubicBezTo>
                  <a:cubicBezTo>
                    <a:pt x="1058" y="1817"/>
                    <a:pt x="1051" y="1852"/>
                    <a:pt x="1047" y="1887"/>
                  </a:cubicBezTo>
                  <a:cubicBezTo>
                    <a:pt x="1045" y="1910"/>
                    <a:pt x="1036" y="1928"/>
                    <a:pt x="1017" y="1940"/>
                  </a:cubicBezTo>
                  <a:cubicBezTo>
                    <a:pt x="1006" y="1940"/>
                    <a:pt x="996" y="1940"/>
                    <a:pt x="986" y="194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41">
              <a:extLst>
                <a:ext uri="{FF2B5EF4-FFF2-40B4-BE49-F238E27FC236}">
                  <a16:creationId xmlns:a16="http://schemas.microsoft.com/office/drawing/2014/main" id="{18CAD2D8-A5C1-4578-99B5-507679BAF8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6" y="1242"/>
              <a:ext cx="800" cy="1853"/>
            </a:xfrm>
            <a:custGeom>
              <a:avLst/>
              <a:gdLst>
                <a:gd name="T0" fmla="*/ 470 w 531"/>
                <a:gd name="T1" fmla="*/ 1230 h 1230"/>
                <a:gd name="T2" fmla="*/ 444 w 531"/>
                <a:gd name="T3" fmla="*/ 1174 h 1230"/>
                <a:gd name="T4" fmla="*/ 415 w 531"/>
                <a:gd name="T5" fmla="*/ 790 h 1230"/>
                <a:gd name="T6" fmla="*/ 264 w 531"/>
                <a:gd name="T7" fmla="*/ 507 h 1230"/>
                <a:gd name="T8" fmla="*/ 102 w 531"/>
                <a:gd name="T9" fmla="*/ 331 h 1230"/>
                <a:gd name="T10" fmla="*/ 1 w 531"/>
                <a:gd name="T11" fmla="*/ 58 h 1230"/>
                <a:gd name="T12" fmla="*/ 18 w 531"/>
                <a:gd name="T13" fmla="*/ 36 h 1230"/>
                <a:gd name="T14" fmla="*/ 435 w 531"/>
                <a:gd name="T15" fmla="*/ 299 h 1230"/>
                <a:gd name="T16" fmla="*/ 405 w 531"/>
                <a:gd name="T17" fmla="*/ 355 h 1230"/>
                <a:gd name="T18" fmla="*/ 353 w 531"/>
                <a:gd name="T19" fmla="*/ 321 h 1230"/>
                <a:gd name="T20" fmla="*/ 253 w 531"/>
                <a:gd name="T21" fmla="*/ 157 h 1230"/>
                <a:gd name="T22" fmla="*/ 96 w 531"/>
                <a:gd name="T23" fmla="*/ 112 h 1230"/>
                <a:gd name="T24" fmla="*/ 163 w 531"/>
                <a:gd name="T25" fmla="*/ 269 h 1230"/>
                <a:gd name="T26" fmla="*/ 246 w 531"/>
                <a:gd name="T27" fmla="*/ 367 h 1230"/>
                <a:gd name="T28" fmla="*/ 344 w 531"/>
                <a:gd name="T29" fmla="*/ 467 h 1230"/>
                <a:gd name="T30" fmla="*/ 509 w 531"/>
                <a:gd name="T31" fmla="*/ 834 h 1230"/>
                <a:gd name="T32" fmla="*/ 530 w 531"/>
                <a:gd name="T33" fmla="*/ 1172 h 1230"/>
                <a:gd name="T34" fmla="*/ 501 w 531"/>
                <a:gd name="T35" fmla="*/ 1230 h 1230"/>
                <a:gd name="T36" fmla="*/ 470 w 531"/>
                <a:gd name="T37" fmla="*/ 1230 h 1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31" h="1230">
                  <a:moveTo>
                    <a:pt x="470" y="1230"/>
                  </a:moveTo>
                  <a:cubicBezTo>
                    <a:pt x="449" y="1217"/>
                    <a:pt x="443" y="1198"/>
                    <a:pt x="444" y="1174"/>
                  </a:cubicBezTo>
                  <a:cubicBezTo>
                    <a:pt x="446" y="1045"/>
                    <a:pt x="439" y="917"/>
                    <a:pt x="415" y="790"/>
                  </a:cubicBezTo>
                  <a:cubicBezTo>
                    <a:pt x="395" y="679"/>
                    <a:pt x="343" y="587"/>
                    <a:pt x="264" y="507"/>
                  </a:cubicBezTo>
                  <a:cubicBezTo>
                    <a:pt x="208" y="451"/>
                    <a:pt x="152" y="393"/>
                    <a:pt x="102" y="331"/>
                  </a:cubicBezTo>
                  <a:cubicBezTo>
                    <a:pt x="37" y="252"/>
                    <a:pt x="9" y="158"/>
                    <a:pt x="1" y="58"/>
                  </a:cubicBezTo>
                  <a:cubicBezTo>
                    <a:pt x="0" y="44"/>
                    <a:pt x="4" y="38"/>
                    <a:pt x="18" y="36"/>
                  </a:cubicBezTo>
                  <a:cubicBezTo>
                    <a:pt x="190" y="0"/>
                    <a:pt x="380" y="67"/>
                    <a:pt x="435" y="299"/>
                  </a:cubicBezTo>
                  <a:cubicBezTo>
                    <a:pt x="442" y="326"/>
                    <a:pt x="429" y="349"/>
                    <a:pt x="405" y="355"/>
                  </a:cubicBezTo>
                  <a:cubicBezTo>
                    <a:pt x="382" y="361"/>
                    <a:pt x="360" y="347"/>
                    <a:pt x="353" y="321"/>
                  </a:cubicBezTo>
                  <a:cubicBezTo>
                    <a:pt x="335" y="257"/>
                    <a:pt x="308" y="198"/>
                    <a:pt x="253" y="157"/>
                  </a:cubicBezTo>
                  <a:cubicBezTo>
                    <a:pt x="207" y="123"/>
                    <a:pt x="155" y="109"/>
                    <a:pt x="96" y="112"/>
                  </a:cubicBezTo>
                  <a:cubicBezTo>
                    <a:pt x="106" y="171"/>
                    <a:pt x="129" y="223"/>
                    <a:pt x="163" y="269"/>
                  </a:cubicBezTo>
                  <a:cubicBezTo>
                    <a:pt x="188" y="303"/>
                    <a:pt x="217" y="335"/>
                    <a:pt x="246" y="367"/>
                  </a:cubicBezTo>
                  <a:cubicBezTo>
                    <a:pt x="277" y="401"/>
                    <a:pt x="311" y="434"/>
                    <a:pt x="344" y="467"/>
                  </a:cubicBezTo>
                  <a:cubicBezTo>
                    <a:pt x="445" y="568"/>
                    <a:pt x="495" y="695"/>
                    <a:pt x="509" y="834"/>
                  </a:cubicBezTo>
                  <a:cubicBezTo>
                    <a:pt x="521" y="946"/>
                    <a:pt x="523" y="1059"/>
                    <a:pt x="530" y="1172"/>
                  </a:cubicBezTo>
                  <a:cubicBezTo>
                    <a:pt x="531" y="1197"/>
                    <a:pt x="523" y="1217"/>
                    <a:pt x="501" y="1230"/>
                  </a:cubicBezTo>
                  <a:cubicBezTo>
                    <a:pt x="490" y="1230"/>
                    <a:pt x="480" y="1230"/>
                    <a:pt x="470" y="123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42">
              <a:extLst>
                <a:ext uri="{FF2B5EF4-FFF2-40B4-BE49-F238E27FC236}">
                  <a16:creationId xmlns:a16="http://schemas.microsoft.com/office/drawing/2014/main" id="{AADAC7F7-0D23-4DD7-B06F-A3679956E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" y="147"/>
              <a:ext cx="1121" cy="1560"/>
            </a:xfrm>
            <a:custGeom>
              <a:avLst/>
              <a:gdLst>
                <a:gd name="T0" fmla="*/ 64 w 743"/>
                <a:gd name="T1" fmla="*/ 0 h 1035"/>
                <a:gd name="T2" fmla="*/ 89 w 743"/>
                <a:gd name="T3" fmla="*/ 65 h 1035"/>
                <a:gd name="T4" fmla="*/ 88 w 743"/>
                <a:gd name="T5" fmla="*/ 222 h 1035"/>
                <a:gd name="T6" fmla="*/ 229 w 743"/>
                <a:gd name="T7" fmla="*/ 231 h 1035"/>
                <a:gd name="T8" fmla="*/ 370 w 743"/>
                <a:gd name="T9" fmla="*/ 286 h 1035"/>
                <a:gd name="T10" fmla="*/ 388 w 743"/>
                <a:gd name="T11" fmla="*/ 348 h 1035"/>
                <a:gd name="T12" fmla="*/ 324 w 743"/>
                <a:gd name="T13" fmla="*/ 357 h 1035"/>
                <a:gd name="T14" fmla="*/ 111 w 743"/>
                <a:gd name="T15" fmla="*/ 311 h 1035"/>
                <a:gd name="T16" fmla="*/ 95 w 743"/>
                <a:gd name="T17" fmla="*/ 331 h 1035"/>
                <a:gd name="T18" fmla="*/ 105 w 743"/>
                <a:gd name="T19" fmla="*/ 450 h 1035"/>
                <a:gd name="T20" fmla="*/ 138 w 743"/>
                <a:gd name="T21" fmla="*/ 486 h 1035"/>
                <a:gd name="T22" fmla="*/ 367 w 743"/>
                <a:gd name="T23" fmla="*/ 538 h 1035"/>
                <a:gd name="T24" fmla="*/ 615 w 743"/>
                <a:gd name="T25" fmla="*/ 683 h 1035"/>
                <a:gd name="T26" fmla="*/ 738 w 743"/>
                <a:gd name="T27" fmla="*/ 936 h 1035"/>
                <a:gd name="T28" fmla="*/ 743 w 743"/>
                <a:gd name="T29" fmla="*/ 960 h 1035"/>
                <a:gd name="T30" fmla="*/ 743 w 743"/>
                <a:gd name="T31" fmla="*/ 1001 h 1035"/>
                <a:gd name="T32" fmla="*/ 689 w 743"/>
                <a:gd name="T33" fmla="*/ 1027 h 1035"/>
                <a:gd name="T34" fmla="*/ 656 w 743"/>
                <a:gd name="T35" fmla="*/ 975 h 1035"/>
                <a:gd name="T36" fmla="*/ 392 w 743"/>
                <a:gd name="T37" fmla="*/ 640 h 1035"/>
                <a:gd name="T38" fmla="*/ 137 w 743"/>
                <a:gd name="T39" fmla="*/ 573 h 1035"/>
                <a:gd name="T40" fmla="*/ 20 w 743"/>
                <a:gd name="T41" fmla="*/ 444 h 1035"/>
                <a:gd name="T42" fmla="*/ 3 w 743"/>
                <a:gd name="T43" fmla="*/ 115 h 1035"/>
                <a:gd name="T44" fmla="*/ 3 w 743"/>
                <a:gd name="T45" fmla="*/ 62 h 1035"/>
                <a:gd name="T46" fmla="*/ 28 w 743"/>
                <a:gd name="T47" fmla="*/ 0 h 1035"/>
                <a:gd name="T48" fmla="*/ 64 w 743"/>
                <a:gd name="T49" fmla="*/ 0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43" h="1035">
                  <a:moveTo>
                    <a:pt x="64" y="0"/>
                  </a:moveTo>
                  <a:cubicBezTo>
                    <a:pt x="84" y="17"/>
                    <a:pt x="90" y="39"/>
                    <a:pt x="89" y="65"/>
                  </a:cubicBezTo>
                  <a:cubicBezTo>
                    <a:pt x="87" y="118"/>
                    <a:pt x="88" y="170"/>
                    <a:pt x="88" y="222"/>
                  </a:cubicBezTo>
                  <a:cubicBezTo>
                    <a:pt x="139" y="225"/>
                    <a:pt x="184" y="225"/>
                    <a:pt x="229" y="231"/>
                  </a:cubicBezTo>
                  <a:cubicBezTo>
                    <a:pt x="280" y="237"/>
                    <a:pt x="327" y="257"/>
                    <a:pt x="370" y="286"/>
                  </a:cubicBezTo>
                  <a:cubicBezTo>
                    <a:pt x="396" y="303"/>
                    <a:pt x="403" y="326"/>
                    <a:pt x="388" y="348"/>
                  </a:cubicBezTo>
                  <a:cubicBezTo>
                    <a:pt x="375" y="370"/>
                    <a:pt x="349" y="374"/>
                    <a:pt x="324" y="357"/>
                  </a:cubicBezTo>
                  <a:cubicBezTo>
                    <a:pt x="259" y="314"/>
                    <a:pt x="187" y="306"/>
                    <a:pt x="111" y="311"/>
                  </a:cubicBezTo>
                  <a:cubicBezTo>
                    <a:pt x="97" y="312"/>
                    <a:pt x="94" y="319"/>
                    <a:pt x="95" y="331"/>
                  </a:cubicBezTo>
                  <a:cubicBezTo>
                    <a:pt x="99" y="371"/>
                    <a:pt x="103" y="410"/>
                    <a:pt x="105" y="450"/>
                  </a:cubicBezTo>
                  <a:cubicBezTo>
                    <a:pt x="106" y="472"/>
                    <a:pt x="116" y="482"/>
                    <a:pt x="138" y="486"/>
                  </a:cubicBezTo>
                  <a:cubicBezTo>
                    <a:pt x="215" y="502"/>
                    <a:pt x="292" y="516"/>
                    <a:pt x="367" y="538"/>
                  </a:cubicBezTo>
                  <a:cubicBezTo>
                    <a:pt x="461" y="565"/>
                    <a:pt x="546" y="611"/>
                    <a:pt x="615" y="683"/>
                  </a:cubicBezTo>
                  <a:cubicBezTo>
                    <a:pt x="684" y="753"/>
                    <a:pt x="722" y="839"/>
                    <a:pt x="738" y="936"/>
                  </a:cubicBezTo>
                  <a:cubicBezTo>
                    <a:pt x="739" y="944"/>
                    <a:pt x="741" y="952"/>
                    <a:pt x="743" y="960"/>
                  </a:cubicBezTo>
                  <a:cubicBezTo>
                    <a:pt x="743" y="974"/>
                    <a:pt x="743" y="987"/>
                    <a:pt x="743" y="1001"/>
                  </a:cubicBezTo>
                  <a:cubicBezTo>
                    <a:pt x="730" y="1020"/>
                    <a:pt x="715" y="1035"/>
                    <a:pt x="689" y="1027"/>
                  </a:cubicBezTo>
                  <a:cubicBezTo>
                    <a:pt x="662" y="1019"/>
                    <a:pt x="659" y="998"/>
                    <a:pt x="656" y="975"/>
                  </a:cubicBezTo>
                  <a:cubicBezTo>
                    <a:pt x="637" y="809"/>
                    <a:pt x="545" y="697"/>
                    <a:pt x="392" y="640"/>
                  </a:cubicBezTo>
                  <a:cubicBezTo>
                    <a:pt x="310" y="609"/>
                    <a:pt x="223" y="591"/>
                    <a:pt x="137" y="573"/>
                  </a:cubicBezTo>
                  <a:cubicBezTo>
                    <a:pt x="40" y="552"/>
                    <a:pt x="27" y="543"/>
                    <a:pt x="20" y="444"/>
                  </a:cubicBezTo>
                  <a:cubicBezTo>
                    <a:pt x="12" y="334"/>
                    <a:pt x="9" y="225"/>
                    <a:pt x="3" y="115"/>
                  </a:cubicBezTo>
                  <a:cubicBezTo>
                    <a:pt x="3" y="97"/>
                    <a:pt x="4" y="79"/>
                    <a:pt x="3" y="62"/>
                  </a:cubicBezTo>
                  <a:cubicBezTo>
                    <a:pt x="0" y="36"/>
                    <a:pt x="7" y="15"/>
                    <a:pt x="28" y="0"/>
                  </a:cubicBezTo>
                  <a:cubicBezTo>
                    <a:pt x="40" y="0"/>
                    <a:pt x="52" y="0"/>
                    <a:pt x="64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7A83960-C22A-4EF0-BB84-FEBBD459537F}"/>
              </a:ext>
            </a:extLst>
          </p:cNvPr>
          <p:cNvGrpSpPr/>
          <p:nvPr/>
        </p:nvGrpSpPr>
        <p:grpSpPr>
          <a:xfrm>
            <a:off x="3252873" y="3592690"/>
            <a:ext cx="441995" cy="538838"/>
            <a:chOff x="1109854" y="838200"/>
            <a:chExt cx="575046" cy="701040"/>
          </a:xfrm>
        </p:grpSpPr>
        <p:sp>
          <p:nvSpPr>
            <p:cNvPr id="55" name="Freeform 122">
              <a:extLst>
                <a:ext uri="{FF2B5EF4-FFF2-40B4-BE49-F238E27FC236}">
                  <a16:creationId xmlns:a16="http://schemas.microsoft.com/office/drawing/2014/main" id="{C8F350B9-8D10-4995-931D-C026D6A650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9854" y="916411"/>
              <a:ext cx="515938" cy="611188"/>
            </a:xfrm>
            <a:custGeom>
              <a:avLst/>
              <a:gdLst>
                <a:gd name="T0" fmla="*/ 0 w 135"/>
                <a:gd name="T1" fmla="*/ 76 h 160"/>
                <a:gd name="T2" fmla="*/ 62 w 135"/>
                <a:gd name="T3" fmla="*/ 110 h 160"/>
                <a:gd name="T4" fmla="*/ 54 w 135"/>
                <a:gd name="T5" fmla="*/ 160 h 160"/>
                <a:gd name="T6" fmla="*/ 28 w 135"/>
                <a:gd name="T7" fmla="*/ 0 h 160"/>
                <a:gd name="T8" fmla="*/ 121 w 135"/>
                <a:gd name="T9" fmla="*/ 63 h 160"/>
                <a:gd name="T10" fmla="*/ 95 w 135"/>
                <a:gd name="T11" fmla="*/ 98 h 160"/>
                <a:gd name="T12" fmla="*/ 72 w 135"/>
                <a:gd name="T13" fmla="*/ 76 h 160"/>
                <a:gd name="T14" fmla="*/ 0 w 135"/>
                <a:gd name="T15" fmla="*/ 29 h 160"/>
                <a:gd name="T16" fmla="*/ 120 w 135"/>
                <a:gd name="T17" fmla="*/ 102 h 160"/>
                <a:gd name="T18" fmla="*/ 115 w 135"/>
                <a:gd name="T19" fmla="*/ 142 h 160"/>
                <a:gd name="T20" fmla="*/ 115 w 135"/>
                <a:gd name="T21" fmla="*/ 160 h 160"/>
                <a:gd name="T22" fmla="*/ 82 w 135"/>
                <a:gd name="T23" fmla="*/ 106 h 160"/>
                <a:gd name="T24" fmla="*/ 81 w 135"/>
                <a:gd name="T25" fmla="*/ 160 h 160"/>
                <a:gd name="T26" fmla="*/ 89 w 135"/>
                <a:gd name="T27" fmla="*/ 112 h 160"/>
                <a:gd name="T28" fmla="*/ 105 w 135"/>
                <a:gd name="T29" fmla="*/ 116 h 160"/>
                <a:gd name="T30" fmla="*/ 124 w 135"/>
                <a:gd name="T31" fmla="*/ 12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5" h="160">
                  <a:moveTo>
                    <a:pt x="0" y="76"/>
                  </a:moveTo>
                  <a:cubicBezTo>
                    <a:pt x="0" y="76"/>
                    <a:pt x="45" y="105"/>
                    <a:pt x="62" y="110"/>
                  </a:cubicBezTo>
                  <a:cubicBezTo>
                    <a:pt x="62" y="110"/>
                    <a:pt x="54" y="136"/>
                    <a:pt x="54" y="160"/>
                  </a:cubicBezTo>
                  <a:moveTo>
                    <a:pt x="28" y="0"/>
                  </a:moveTo>
                  <a:cubicBezTo>
                    <a:pt x="68" y="51"/>
                    <a:pt x="112" y="50"/>
                    <a:pt x="121" y="63"/>
                  </a:cubicBezTo>
                  <a:cubicBezTo>
                    <a:pt x="130" y="76"/>
                    <a:pt x="112" y="99"/>
                    <a:pt x="95" y="98"/>
                  </a:cubicBezTo>
                  <a:cubicBezTo>
                    <a:pt x="78" y="97"/>
                    <a:pt x="94" y="93"/>
                    <a:pt x="72" y="76"/>
                  </a:cubicBezTo>
                  <a:cubicBezTo>
                    <a:pt x="49" y="58"/>
                    <a:pt x="24" y="35"/>
                    <a:pt x="0" y="29"/>
                  </a:cubicBezTo>
                  <a:moveTo>
                    <a:pt x="120" y="102"/>
                  </a:moveTo>
                  <a:cubicBezTo>
                    <a:pt x="135" y="122"/>
                    <a:pt x="115" y="131"/>
                    <a:pt x="115" y="142"/>
                  </a:cubicBezTo>
                  <a:cubicBezTo>
                    <a:pt x="115" y="151"/>
                    <a:pt x="115" y="160"/>
                    <a:pt x="115" y="160"/>
                  </a:cubicBezTo>
                  <a:moveTo>
                    <a:pt x="82" y="106"/>
                  </a:moveTo>
                  <a:cubicBezTo>
                    <a:pt x="75" y="121"/>
                    <a:pt x="90" y="120"/>
                    <a:pt x="81" y="160"/>
                  </a:cubicBezTo>
                  <a:moveTo>
                    <a:pt x="89" y="112"/>
                  </a:moveTo>
                  <a:cubicBezTo>
                    <a:pt x="92" y="119"/>
                    <a:pt x="100" y="114"/>
                    <a:pt x="105" y="116"/>
                  </a:cubicBezTo>
                  <a:cubicBezTo>
                    <a:pt x="111" y="118"/>
                    <a:pt x="118" y="122"/>
                    <a:pt x="124" y="120"/>
                  </a:cubicBezTo>
                </a:path>
              </a:pathLst>
            </a:custGeom>
            <a:solidFill>
              <a:srgbClr val="FFFFFF"/>
            </a:solidFill>
            <a:ln w="22225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BA22DCF-B784-466C-9A9D-D5E54E268687}"/>
                </a:ext>
              </a:extLst>
            </p:cNvPr>
            <p:cNvSpPr/>
            <p:nvPr/>
          </p:nvSpPr>
          <p:spPr>
            <a:xfrm>
              <a:off x="1257300" y="838200"/>
              <a:ext cx="427600" cy="701040"/>
            </a:xfrm>
            <a:custGeom>
              <a:avLst/>
              <a:gdLst>
                <a:gd name="connsiteX0" fmla="*/ 0 w 427600"/>
                <a:gd name="connsiteY0" fmla="*/ 0 h 701040"/>
                <a:gd name="connsiteX1" fmla="*/ 365760 w 427600"/>
                <a:gd name="connsiteY1" fmla="*/ 220980 h 701040"/>
                <a:gd name="connsiteX2" fmla="*/ 426720 w 427600"/>
                <a:gd name="connsiteY2" fmla="*/ 411480 h 701040"/>
                <a:gd name="connsiteX3" fmla="*/ 396240 w 427600"/>
                <a:gd name="connsiteY3" fmla="*/ 701040 h 701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7600" h="701040">
                  <a:moveTo>
                    <a:pt x="0" y="0"/>
                  </a:moveTo>
                  <a:cubicBezTo>
                    <a:pt x="147320" y="76200"/>
                    <a:pt x="294640" y="152400"/>
                    <a:pt x="365760" y="220980"/>
                  </a:cubicBezTo>
                  <a:cubicBezTo>
                    <a:pt x="436880" y="289560"/>
                    <a:pt x="421640" y="331470"/>
                    <a:pt x="426720" y="411480"/>
                  </a:cubicBezTo>
                  <a:cubicBezTo>
                    <a:pt x="431800" y="491490"/>
                    <a:pt x="414020" y="596265"/>
                    <a:pt x="396240" y="701040"/>
                  </a:cubicBezTo>
                </a:path>
              </a:pathLst>
            </a:custGeom>
            <a:noFill/>
            <a:ln w="22225" cap="rnd">
              <a:solidFill>
                <a:schemeClr val="tx1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82BE50D7-0F3D-4C22-B7DD-743FE4DEC892}"/>
              </a:ext>
            </a:extLst>
          </p:cNvPr>
          <p:cNvSpPr/>
          <p:nvPr/>
        </p:nvSpPr>
        <p:spPr>
          <a:xfrm flipV="1">
            <a:off x="3858427" y="3078241"/>
            <a:ext cx="1666073" cy="791999"/>
          </a:xfrm>
          <a:custGeom>
            <a:avLst/>
            <a:gdLst>
              <a:gd name="connsiteX0" fmla="*/ 2458064 w 2458064"/>
              <a:gd name="connsiteY0" fmla="*/ 422787 h 422787"/>
              <a:gd name="connsiteX1" fmla="*/ 1504335 w 2458064"/>
              <a:gd name="connsiteY1" fmla="*/ 422787 h 422787"/>
              <a:gd name="connsiteX2" fmla="*/ 1052052 w 2458064"/>
              <a:gd name="connsiteY2" fmla="*/ 0 h 422787"/>
              <a:gd name="connsiteX3" fmla="*/ 0 w 2458064"/>
              <a:gd name="connsiteY3" fmla="*/ 0 h 422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8064" h="422787">
                <a:moveTo>
                  <a:pt x="2458064" y="422787"/>
                </a:moveTo>
                <a:lnTo>
                  <a:pt x="1504335" y="422787"/>
                </a:lnTo>
                <a:lnTo>
                  <a:pt x="1052052" y="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1CC5030A-9E7B-439B-BEFE-08CA856108C8}"/>
              </a:ext>
            </a:extLst>
          </p:cNvPr>
          <p:cNvSpPr/>
          <p:nvPr/>
        </p:nvSpPr>
        <p:spPr>
          <a:xfrm>
            <a:off x="3868788" y="3034236"/>
            <a:ext cx="2058111" cy="1706187"/>
          </a:xfrm>
          <a:custGeom>
            <a:avLst/>
            <a:gdLst>
              <a:gd name="connsiteX0" fmla="*/ 2713704 w 2713704"/>
              <a:gd name="connsiteY0" fmla="*/ 0 h 452284"/>
              <a:gd name="connsiteX1" fmla="*/ 2104104 w 2713704"/>
              <a:gd name="connsiteY1" fmla="*/ 452284 h 452284"/>
              <a:gd name="connsiteX2" fmla="*/ 0 w 2713704"/>
              <a:gd name="connsiteY2" fmla="*/ 452284 h 452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13704" h="452284">
                <a:moveTo>
                  <a:pt x="2713704" y="0"/>
                </a:moveTo>
                <a:lnTo>
                  <a:pt x="2104104" y="452284"/>
                </a:lnTo>
                <a:lnTo>
                  <a:pt x="0" y="452284"/>
                </a:lnTo>
              </a:path>
            </a:pathLst>
          </a:custGeom>
          <a:noFill/>
          <a:ln w="19050">
            <a:solidFill>
              <a:schemeClr val="tx1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D061205-5AD4-224B-CC20-A79279515DEC}"/>
              </a:ext>
            </a:extLst>
          </p:cNvPr>
          <p:cNvGrpSpPr/>
          <p:nvPr/>
        </p:nvGrpSpPr>
        <p:grpSpPr>
          <a:xfrm>
            <a:off x="3243959" y="5388714"/>
            <a:ext cx="432040" cy="429315"/>
            <a:chOff x="24227535" y="-6568724"/>
            <a:chExt cx="4535488" cy="4506913"/>
          </a:xfrm>
          <a:noFill/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39E76A6-45F4-6C5F-1B14-EA6BE1E815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46773" y="-6568724"/>
              <a:ext cx="2854325" cy="1936750"/>
            </a:xfrm>
            <a:custGeom>
              <a:avLst/>
              <a:gdLst>
                <a:gd name="T0" fmla="*/ 557 w 563"/>
                <a:gd name="T1" fmla="*/ 221 h 382"/>
                <a:gd name="T2" fmla="*/ 540 w 563"/>
                <a:gd name="T3" fmla="*/ 273 h 382"/>
                <a:gd name="T4" fmla="*/ 400 w 563"/>
                <a:gd name="T5" fmla="*/ 355 h 382"/>
                <a:gd name="T6" fmla="*/ 277 w 563"/>
                <a:gd name="T7" fmla="*/ 381 h 382"/>
                <a:gd name="T8" fmla="*/ 127 w 563"/>
                <a:gd name="T9" fmla="*/ 333 h 382"/>
                <a:gd name="T10" fmla="*/ 40 w 563"/>
                <a:gd name="T11" fmla="*/ 220 h 382"/>
                <a:gd name="T12" fmla="*/ 5 w 563"/>
                <a:gd name="T13" fmla="*/ 115 h 382"/>
                <a:gd name="T14" fmla="*/ 26 w 563"/>
                <a:gd name="T15" fmla="*/ 74 h 382"/>
                <a:gd name="T16" fmla="*/ 150 w 563"/>
                <a:gd name="T17" fmla="*/ 8 h 382"/>
                <a:gd name="T18" fmla="*/ 273 w 563"/>
                <a:gd name="T19" fmla="*/ 6 h 382"/>
                <a:gd name="T20" fmla="*/ 402 w 563"/>
                <a:gd name="T21" fmla="*/ 44 h 382"/>
                <a:gd name="T22" fmla="*/ 410 w 563"/>
                <a:gd name="T23" fmla="*/ 65 h 382"/>
                <a:gd name="T24" fmla="*/ 438 w 563"/>
                <a:gd name="T25" fmla="*/ 182 h 382"/>
                <a:gd name="T26" fmla="*/ 496 w 563"/>
                <a:gd name="T27" fmla="*/ 219 h 382"/>
                <a:gd name="T28" fmla="*/ 534 w 563"/>
                <a:gd name="T29" fmla="*/ 223 h 382"/>
                <a:gd name="T30" fmla="*/ 557 w 563"/>
                <a:gd name="T31" fmla="*/ 221 h 382"/>
                <a:gd name="T32" fmla="*/ 232 w 563"/>
                <a:gd name="T33" fmla="*/ 213 h 382"/>
                <a:gd name="T34" fmla="*/ 299 w 563"/>
                <a:gd name="T35" fmla="*/ 185 h 382"/>
                <a:gd name="T36" fmla="*/ 288 w 563"/>
                <a:gd name="T37" fmla="*/ 89 h 382"/>
                <a:gd name="T38" fmla="*/ 207 w 563"/>
                <a:gd name="T39" fmla="*/ 81 h 382"/>
                <a:gd name="T40" fmla="*/ 159 w 563"/>
                <a:gd name="T41" fmla="*/ 134 h 382"/>
                <a:gd name="T42" fmla="*/ 232 w 563"/>
                <a:gd name="T43" fmla="*/ 213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63" h="382">
                  <a:moveTo>
                    <a:pt x="557" y="221"/>
                  </a:moveTo>
                  <a:cubicBezTo>
                    <a:pt x="563" y="245"/>
                    <a:pt x="558" y="260"/>
                    <a:pt x="540" y="273"/>
                  </a:cubicBezTo>
                  <a:cubicBezTo>
                    <a:pt x="496" y="305"/>
                    <a:pt x="451" y="336"/>
                    <a:pt x="400" y="355"/>
                  </a:cubicBezTo>
                  <a:cubicBezTo>
                    <a:pt x="360" y="370"/>
                    <a:pt x="320" y="381"/>
                    <a:pt x="277" y="381"/>
                  </a:cubicBezTo>
                  <a:cubicBezTo>
                    <a:pt x="221" y="382"/>
                    <a:pt x="171" y="367"/>
                    <a:pt x="127" y="333"/>
                  </a:cubicBezTo>
                  <a:cubicBezTo>
                    <a:pt x="88" y="304"/>
                    <a:pt x="58" y="266"/>
                    <a:pt x="40" y="220"/>
                  </a:cubicBezTo>
                  <a:cubicBezTo>
                    <a:pt x="26" y="186"/>
                    <a:pt x="16" y="151"/>
                    <a:pt x="5" y="115"/>
                  </a:cubicBezTo>
                  <a:cubicBezTo>
                    <a:pt x="0" y="97"/>
                    <a:pt x="16" y="86"/>
                    <a:pt x="26" y="74"/>
                  </a:cubicBezTo>
                  <a:cubicBezTo>
                    <a:pt x="58" y="36"/>
                    <a:pt x="102" y="17"/>
                    <a:pt x="150" y="8"/>
                  </a:cubicBezTo>
                  <a:cubicBezTo>
                    <a:pt x="191" y="0"/>
                    <a:pt x="232" y="1"/>
                    <a:pt x="273" y="6"/>
                  </a:cubicBezTo>
                  <a:cubicBezTo>
                    <a:pt x="318" y="13"/>
                    <a:pt x="360" y="25"/>
                    <a:pt x="402" y="44"/>
                  </a:cubicBezTo>
                  <a:cubicBezTo>
                    <a:pt x="413" y="49"/>
                    <a:pt x="415" y="54"/>
                    <a:pt x="410" y="65"/>
                  </a:cubicBezTo>
                  <a:cubicBezTo>
                    <a:pt x="395" y="107"/>
                    <a:pt x="409" y="152"/>
                    <a:pt x="438" y="182"/>
                  </a:cubicBezTo>
                  <a:cubicBezTo>
                    <a:pt x="454" y="199"/>
                    <a:pt x="472" y="214"/>
                    <a:pt x="496" y="219"/>
                  </a:cubicBezTo>
                  <a:cubicBezTo>
                    <a:pt x="508" y="222"/>
                    <a:pt x="521" y="222"/>
                    <a:pt x="534" y="223"/>
                  </a:cubicBezTo>
                  <a:cubicBezTo>
                    <a:pt x="542" y="223"/>
                    <a:pt x="549" y="222"/>
                    <a:pt x="557" y="221"/>
                  </a:cubicBezTo>
                  <a:close/>
                  <a:moveTo>
                    <a:pt x="232" y="213"/>
                  </a:moveTo>
                  <a:cubicBezTo>
                    <a:pt x="264" y="215"/>
                    <a:pt x="282" y="203"/>
                    <a:pt x="299" y="185"/>
                  </a:cubicBezTo>
                  <a:cubicBezTo>
                    <a:pt x="324" y="160"/>
                    <a:pt x="321" y="108"/>
                    <a:pt x="288" y="89"/>
                  </a:cubicBezTo>
                  <a:cubicBezTo>
                    <a:pt x="262" y="73"/>
                    <a:pt x="234" y="71"/>
                    <a:pt x="207" y="81"/>
                  </a:cubicBezTo>
                  <a:cubicBezTo>
                    <a:pt x="184" y="90"/>
                    <a:pt x="165" y="108"/>
                    <a:pt x="159" y="134"/>
                  </a:cubicBezTo>
                  <a:cubicBezTo>
                    <a:pt x="150" y="175"/>
                    <a:pt x="183" y="216"/>
                    <a:pt x="232" y="213"/>
                  </a:cubicBezTo>
                  <a:close/>
                </a:path>
              </a:pathLst>
            </a:custGeom>
            <a:grp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C9E5661D-B45D-6F22-1971-08E5CEEC14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602185" y="-5889274"/>
              <a:ext cx="3952875" cy="3386138"/>
            </a:xfrm>
            <a:custGeom>
              <a:avLst/>
              <a:gdLst>
                <a:gd name="T0" fmla="*/ 771 w 780"/>
                <a:gd name="T1" fmla="*/ 179 h 668"/>
                <a:gd name="T2" fmla="*/ 763 w 780"/>
                <a:gd name="T3" fmla="*/ 214 h 668"/>
                <a:gd name="T4" fmla="*/ 665 w 780"/>
                <a:gd name="T5" fmla="*/ 287 h 668"/>
                <a:gd name="T6" fmla="*/ 578 w 780"/>
                <a:gd name="T7" fmla="*/ 425 h 668"/>
                <a:gd name="T8" fmla="*/ 555 w 780"/>
                <a:gd name="T9" fmla="*/ 547 h 668"/>
                <a:gd name="T10" fmla="*/ 550 w 780"/>
                <a:gd name="T11" fmla="*/ 654 h 668"/>
                <a:gd name="T12" fmla="*/ 536 w 780"/>
                <a:gd name="T13" fmla="*/ 665 h 668"/>
                <a:gd name="T14" fmla="*/ 527 w 780"/>
                <a:gd name="T15" fmla="*/ 654 h 668"/>
                <a:gd name="T16" fmla="*/ 508 w 780"/>
                <a:gd name="T17" fmla="*/ 555 h 668"/>
                <a:gd name="T18" fmla="*/ 411 w 780"/>
                <a:gd name="T19" fmla="*/ 445 h 668"/>
                <a:gd name="T20" fmla="*/ 205 w 780"/>
                <a:gd name="T21" fmla="*/ 483 h 668"/>
                <a:gd name="T22" fmla="*/ 135 w 780"/>
                <a:gd name="T23" fmla="*/ 605 h 668"/>
                <a:gd name="T24" fmla="*/ 129 w 780"/>
                <a:gd name="T25" fmla="*/ 626 h 668"/>
                <a:gd name="T26" fmla="*/ 113 w 780"/>
                <a:gd name="T27" fmla="*/ 572 h 668"/>
                <a:gd name="T28" fmla="*/ 100 w 780"/>
                <a:gd name="T29" fmla="*/ 433 h 668"/>
                <a:gd name="T30" fmla="*/ 14 w 780"/>
                <a:gd name="T31" fmla="*/ 379 h 668"/>
                <a:gd name="T32" fmla="*/ 6 w 780"/>
                <a:gd name="T33" fmla="*/ 376 h 668"/>
                <a:gd name="T34" fmla="*/ 0 w 780"/>
                <a:gd name="T35" fmla="*/ 372 h 668"/>
                <a:gd name="T36" fmla="*/ 26 w 780"/>
                <a:gd name="T37" fmla="*/ 351 h 668"/>
                <a:gd name="T38" fmla="*/ 165 w 780"/>
                <a:gd name="T39" fmla="*/ 288 h 668"/>
                <a:gd name="T40" fmla="*/ 196 w 780"/>
                <a:gd name="T41" fmla="*/ 216 h 668"/>
                <a:gd name="T42" fmla="*/ 172 w 780"/>
                <a:gd name="T43" fmla="*/ 43 h 668"/>
                <a:gd name="T44" fmla="*/ 179 w 780"/>
                <a:gd name="T45" fmla="*/ 15 h 668"/>
                <a:gd name="T46" fmla="*/ 201 w 780"/>
                <a:gd name="T47" fmla="*/ 0 h 668"/>
                <a:gd name="T48" fmla="*/ 216 w 780"/>
                <a:gd name="T49" fmla="*/ 50 h 668"/>
                <a:gd name="T50" fmla="*/ 375 w 780"/>
                <a:gd name="T51" fmla="*/ 251 h 668"/>
                <a:gd name="T52" fmla="*/ 481 w 780"/>
                <a:gd name="T53" fmla="*/ 279 h 668"/>
                <a:gd name="T54" fmla="*/ 675 w 780"/>
                <a:gd name="T55" fmla="*/ 234 h 668"/>
                <a:gd name="T56" fmla="*/ 771 w 780"/>
                <a:gd name="T57" fmla="*/ 179 h 668"/>
                <a:gd name="T58" fmla="*/ 357 w 780"/>
                <a:gd name="T59" fmla="*/ 323 h 668"/>
                <a:gd name="T60" fmla="*/ 356 w 780"/>
                <a:gd name="T61" fmla="*/ 308 h 668"/>
                <a:gd name="T62" fmla="*/ 295 w 780"/>
                <a:gd name="T63" fmla="*/ 259 h 668"/>
                <a:gd name="T64" fmla="*/ 192 w 780"/>
                <a:gd name="T65" fmla="*/ 311 h 668"/>
                <a:gd name="T66" fmla="*/ 228 w 780"/>
                <a:gd name="T67" fmla="*/ 408 h 668"/>
                <a:gd name="T68" fmla="*/ 303 w 780"/>
                <a:gd name="T69" fmla="*/ 401 h 668"/>
                <a:gd name="T70" fmla="*/ 357 w 780"/>
                <a:gd name="T71" fmla="*/ 323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80" h="668">
                  <a:moveTo>
                    <a:pt x="771" y="179"/>
                  </a:moveTo>
                  <a:cubicBezTo>
                    <a:pt x="780" y="194"/>
                    <a:pt x="777" y="206"/>
                    <a:pt x="763" y="214"/>
                  </a:cubicBezTo>
                  <a:cubicBezTo>
                    <a:pt x="727" y="234"/>
                    <a:pt x="695" y="258"/>
                    <a:pt x="665" y="287"/>
                  </a:cubicBezTo>
                  <a:cubicBezTo>
                    <a:pt x="624" y="326"/>
                    <a:pt x="597" y="372"/>
                    <a:pt x="578" y="425"/>
                  </a:cubicBezTo>
                  <a:cubicBezTo>
                    <a:pt x="565" y="464"/>
                    <a:pt x="557" y="505"/>
                    <a:pt x="555" y="547"/>
                  </a:cubicBezTo>
                  <a:cubicBezTo>
                    <a:pt x="554" y="582"/>
                    <a:pt x="553" y="618"/>
                    <a:pt x="550" y="654"/>
                  </a:cubicBezTo>
                  <a:cubicBezTo>
                    <a:pt x="550" y="658"/>
                    <a:pt x="541" y="663"/>
                    <a:pt x="536" y="665"/>
                  </a:cubicBezTo>
                  <a:cubicBezTo>
                    <a:pt x="527" y="668"/>
                    <a:pt x="527" y="661"/>
                    <a:pt x="527" y="654"/>
                  </a:cubicBezTo>
                  <a:cubicBezTo>
                    <a:pt x="523" y="621"/>
                    <a:pt x="521" y="587"/>
                    <a:pt x="508" y="555"/>
                  </a:cubicBezTo>
                  <a:cubicBezTo>
                    <a:pt x="489" y="507"/>
                    <a:pt x="458" y="469"/>
                    <a:pt x="411" y="445"/>
                  </a:cubicBezTo>
                  <a:cubicBezTo>
                    <a:pt x="343" y="411"/>
                    <a:pt x="258" y="429"/>
                    <a:pt x="205" y="483"/>
                  </a:cubicBezTo>
                  <a:cubicBezTo>
                    <a:pt x="171" y="518"/>
                    <a:pt x="148" y="558"/>
                    <a:pt x="135" y="605"/>
                  </a:cubicBezTo>
                  <a:cubicBezTo>
                    <a:pt x="133" y="612"/>
                    <a:pt x="131" y="619"/>
                    <a:pt x="129" y="626"/>
                  </a:cubicBezTo>
                  <a:cubicBezTo>
                    <a:pt x="106" y="612"/>
                    <a:pt x="105" y="604"/>
                    <a:pt x="113" y="572"/>
                  </a:cubicBezTo>
                  <a:cubicBezTo>
                    <a:pt x="125" y="524"/>
                    <a:pt x="130" y="477"/>
                    <a:pt x="100" y="433"/>
                  </a:cubicBezTo>
                  <a:cubicBezTo>
                    <a:pt x="79" y="403"/>
                    <a:pt x="48" y="388"/>
                    <a:pt x="14" y="379"/>
                  </a:cubicBezTo>
                  <a:cubicBezTo>
                    <a:pt x="11" y="378"/>
                    <a:pt x="8" y="378"/>
                    <a:pt x="6" y="376"/>
                  </a:cubicBezTo>
                  <a:cubicBezTo>
                    <a:pt x="3" y="375"/>
                    <a:pt x="1" y="374"/>
                    <a:pt x="0" y="372"/>
                  </a:cubicBezTo>
                  <a:cubicBezTo>
                    <a:pt x="4" y="351"/>
                    <a:pt x="4" y="350"/>
                    <a:pt x="26" y="351"/>
                  </a:cubicBezTo>
                  <a:cubicBezTo>
                    <a:pt x="84" y="354"/>
                    <a:pt x="130" y="332"/>
                    <a:pt x="165" y="288"/>
                  </a:cubicBezTo>
                  <a:cubicBezTo>
                    <a:pt x="182" y="267"/>
                    <a:pt x="192" y="243"/>
                    <a:pt x="196" y="216"/>
                  </a:cubicBezTo>
                  <a:cubicBezTo>
                    <a:pt x="208" y="156"/>
                    <a:pt x="200" y="98"/>
                    <a:pt x="172" y="43"/>
                  </a:cubicBezTo>
                  <a:cubicBezTo>
                    <a:pt x="165" y="31"/>
                    <a:pt x="164" y="21"/>
                    <a:pt x="179" y="15"/>
                  </a:cubicBezTo>
                  <a:cubicBezTo>
                    <a:pt x="186" y="12"/>
                    <a:pt x="192" y="6"/>
                    <a:pt x="201" y="0"/>
                  </a:cubicBezTo>
                  <a:cubicBezTo>
                    <a:pt x="206" y="18"/>
                    <a:pt x="211" y="34"/>
                    <a:pt x="216" y="50"/>
                  </a:cubicBezTo>
                  <a:cubicBezTo>
                    <a:pt x="244" y="137"/>
                    <a:pt x="292" y="208"/>
                    <a:pt x="375" y="251"/>
                  </a:cubicBezTo>
                  <a:cubicBezTo>
                    <a:pt x="408" y="269"/>
                    <a:pt x="444" y="277"/>
                    <a:pt x="481" y="279"/>
                  </a:cubicBezTo>
                  <a:cubicBezTo>
                    <a:pt x="550" y="282"/>
                    <a:pt x="614" y="265"/>
                    <a:pt x="675" y="234"/>
                  </a:cubicBezTo>
                  <a:cubicBezTo>
                    <a:pt x="707" y="217"/>
                    <a:pt x="738" y="197"/>
                    <a:pt x="771" y="179"/>
                  </a:cubicBezTo>
                  <a:close/>
                  <a:moveTo>
                    <a:pt x="357" y="323"/>
                  </a:moveTo>
                  <a:cubicBezTo>
                    <a:pt x="357" y="318"/>
                    <a:pt x="357" y="313"/>
                    <a:pt x="356" y="308"/>
                  </a:cubicBezTo>
                  <a:cubicBezTo>
                    <a:pt x="352" y="284"/>
                    <a:pt x="322" y="260"/>
                    <a:pt x="295" y="259"/>
                  </a:cubicBezTo>
                  <a:cubicBezTo>
                    <a:pt x="250" y="257"/>
                    <a:pt x="214" y="272"/>
                    <a:pt x="192" y="311"/>
                  </a:cubicBezTo>
                  <a:cubicBezTo>
                    <a:pt x="169" y="354"/>
                    <a:pt x="187" y="393"/>
                    <a:pt x="228" y="408"/>
                  </a:cubicBezTo>
                  <a:cubicBezTo>
                    <a:pt x="253" y="417"/>
                    <a:pt x="279" y="414"/>
                    <a:pt x="303" y="401"/>
                  </a:cubicBezTo>
                  <a:cubicBezTo>
                    <a:pt x="334" y="385"/>
                    <a:pt x="356" y="361"/>
                    <a:pt x="357" y="323"/>
                  </a:cubicBezTo>
                  <a:close/>
                </a:path>
              </a:pathLst>
            </a:custGeom>
            <a:grp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56759BA-CA98-FE10-F6C7-B4CDBB4C5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87998" y="-3557236"/>
              <a:ext cx="1727200" cy="1495425"/>
            </a:xfrm>
            <a:custGeom>
              <a:avLst/>
              <a:gdLst>
                <a:gd name="T0" fmla="*/ 182 w 341"/>
                <a:gd name="T1" fmla="*/ 295 h 295"/>
                <a:gd name="T2" fmla="*/ 10 w 341"/>
                <a:gd name="T3" fmla="*/ 214 h 295"/>
                <a:gd name="T4" fmla="*/ 4 w 341"/>
                <a:gd name="T5" fmla="*/ 178 h 295"/>
                <a:gd name="T6" fmla="*/ 72 w 341"/>
                <a:gd name="T7" fmla="*/ 45 h 295"/>
                <a:gd name="T8" fmla="*/ 180 w 341"/>
                <a:gd name="T9" fmla="*/ 0 h 295"/>
                <a:gd name="T10" fmla="*/ 328 w 341"/>
                <a:gd name="T11" fmla="*/ 119 h 295"/>
                <a:gd name="T12" fmla="*/ 339 w 341"/>
                <a:gd name="T13" fmla="*/ 214 h 295"/>
                <a:gd name="T14" fmla="*/ 316 w 341"/>
                <a:gd name="T15" fmla="*/ 248 h 295"/>
                <a:gd name="T16" fmla="*/ 182 w 341"/>
                <a:gd name="T17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1" h="295">
                  <a:moveTo>
                    <a:pt x="182" y="295"/>
                  </a:moveTo>
                  <a:cubicBezTo>
                    <a:pt x="116" y="291"/>
                    <a:pt x="56" y="268"/>
                    <a:pt x="10" y="214"/>
                  </a:cubicBezTo>
                  <a:cubicBezTo>
                    <a:pt x="0" y="203"/>
                    <a:pt x="1" y="190"/>
                    <a:pt x="4" y="178"/>
                  </a:cubicBezTo>
                  <a:cubicBezTo>
                    <a:pt x="16" y="128"/>
                    <a:pt x="34" y="81"/>
                    <a:pt x="72" y="45"/>
                  </a:cubicBezTo>
                  <a:cubicBezTo>
                    <a:pt x="102" y="17"/>
                    <a:pt x="137" y="1"/>
                    <a:pt x="180" y="0"/>
                  </a:cubicBezTo>
                  <a:cubicBezTo>
                    <a:pt x="255" y="0"/>
                    <a:pt x="310" y="57"/>
                    <a:pt x="328" y="119"/>
                  </a:cubicBezTo>
                  <a:cubicBezTo>
                    <a:pt x="337" y="150"/>
                    <a:pt x="341" y="181"/>
                    <a:pt x="339" y="214"/>
                  </a:cubicBezTo>
                  <a:cubicBezTo>
                    <a:pt x="338" y="230"/>
                    <a:pt x="327" y="239"/>
                    <a:pt x="316" y="248"/>
                  </a:cubicBezTo>
                  <a:cubicBezTo>
                    <a:pt x="278" y="277"/>
                    <a:pt x="234" y="293"/>
                    <a:pt x="182" y="295"/>
                  </a:cubicBezTo>
                  <a:close/>
                </a:path>
              </a:pathLst>
            </a:custGeom>
            <a:grp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A0EF2AFE-A31F-312E-5572-D8FC81624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6523" y="-4678011"/>
              <a:ext cx="1206500" cy="2216150"/>
            </a:xfrm>
            <a:custGeom>
              <a:avLst/>
              <a:gdLst>
                <a:gd name="T0" fmla="*/ 0 w 238"/>
                <a:gd name="T1" fmla="*/ 383 h 437"/>
                <a:gd name="T2" fmla="*/ 28 w 238"/>
                <a:gd name="T3" fmla="*/ 191 h 437"/>
                <a:gd name="T4" fmla="*/ 181 w 238"/>
                <a:gd name="T5" fmla="*/ 11 h 437"/>
                <a:gd name="T6" fmla="*/ 191 w 238"/>
                <a:gd name="T7" fmla="*/ 5 h 437"/>
                <a:gd name="T8" fmla="*/ 206 w 238"/>
                <a:gd name="T9" fmla="*/ 9 h 437"/>
                <a:gd name="T10" fmla="*/ 235 w 238"/>
                <a:gd name="T11" fmla="*/ 96 h 437"/>
                <a:gd name="T12" fmla="*/ 235 w 238"/>
                <a:gd name="T13" fmla="*/ 188 h 437"/>
                <a:gd name="T14" fmla="*/ 181 w 238"/>
                <a:gd name="T15" fmla="*/ 325 h 437"/>
                <a:gd name="T16" fmla="*/ 68 w 238"/>
                <a:gd name="T17" fmla="*/ 419 h 437"/>
                <a:gd name="T18" fmla="*/ 13 w 238"/>
                <a:gd name="T19" fmla="*/ 434 h 437"/>
                <a:gd name="T20" fmla="*/ 0 w 238"/>
                <a:gd name="T21" fmla="*/ 422 h 437"/>
                <a:gd name="T22" fmla="*/ 0 w 238"/>
                <a:gd name="T23" fmla="*/ 383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8" h="437">
                  <a:moveTo>
                    <a:pt x="0" y="383"/>
                  </a:moveTo>
                  <a:cubicBezTo>
                    <a:pt x="2" y="318"/>
                    <a:pt x="6" y="254"/>
                    <a:pt x="28" y="191"/>
                  </a:cubicBezTo>
                  <a:cubicBezTo>
                    <a:pt x="56" y="111"/>
                    <a:pt x="110" y="55"/>
                    <a:pt x="181" y="11"/>
                  </a:cubicBezTo>
                  <a:cubicBezTo>
                    <a:pt x="184" y="9"/>
                    <a:pt x="188" y="7"/>
                    <a:pt x="191" y="5"/>
                  </a:cubicBezTo>
                  <a:cubicBezTo>
                    <a:pt x="197" y="0"/>
                    <a:pt x="202" y="2"/>
                    <a:pt x="206" y="9"/>
                  </a:cubicBezTo>
                  <a:cubicBezTo>
                    <a:pt x="219" y="36"/>
                    <a:pt x="233" y="65"/>
                    <a:pt x="235" y="96"/>
                  </a:cubicBezTo>
                  <a:cubicBezTo>
                    <a:pt x="236" y="127"/>
                    <a:pt x="238" y="158"/>
                    <a:pt x="235" y="188"/>
                  </a:cubicBezTo>
                  <a:cubicBezTo>
                    <a:pt x="230" y="238"/>
                    <a:pt x="210" y="284"/>
                    <a:pt x="181" y="325"/>
                  </a:cubicBezTo>
                  <a:cubicBezTo>
                    <a:pt x="151" y="365"/>
                    <a:pt x="117" y="401"/>
                    <a:pt x="68" y="419"/>
                  </a:cubicBezTo>
                  <a:cubicBezTo>
                    <a:pt x="50" y="425"/>
                    <a:pt x="31" y="430"/>
                    <a:pt x="13" y="434"/>
                  </a:cubicBezTo>
                  <a:cubicBezTo>
                    <a:pt x="4" y="437"/>
                    <a:pt x="0" y="430"/>
                    <a:pt x="0" y="422"/>
                  </a:cubicBezTo>
                  <a:cubicBezTo>
                    <a:pt x="0" y="409"/>
                    <a:pt x="0" y="396"/>
                    <a:pt x="0" y="383"/>
                  </a:cubicBezTo>
                  <a:close/>
                </a:path>
              </a:pathLst>
            </a:custGeom>
            <a:grp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5819F09-9328-1453-F0A7-1F99DC5243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00585" y="-5665436"/>
              <a:ext cx="968375" cy="1398588"/>
            </a:xfrm>
            <a:custGeom>
              <a:avLst/>
              <a:gdLst>
                <a:gd name="T0" fmla="*/ 190 w 191"/>
                <a:gd name="T1" fmla="*/ 123 h 276"/>
                <a:gd name="T2" fmla="*/ 133 w 191"/>
                <a:gd name="T3" fmla="*/ 251 h 276"/>
                <a:gd name="T4" fmla="*/ 65 w 191"/>
                <a:gd name="T5" fmla="*/ 275 h 276"/>
                <a:gd name="T6" fmla="*/ 51 w 191"/>
                <a:gd name="T7" fmla="*/ 275 h 276"/>
                <a:gd name="T8" fmla="*/ 15 w 191"/>
                <a:gd name="T9" fmla="*/ 250 h 276"/>
                <a:gd name="T10" fmla="*/ 15 w 191"/>
                <a:gd name="T11" fmla="*/ 122 h 276"/>
                <a:gd name="T12" fmla="*/ 139 w 191"/>
                <a:gd name="T13" fmla="*/ 3 h 276"/>
                <a:gd name="T14" fmla="*/ 165 w 191"/>
                <a:gd name="T15" fmla="*/ 15 h 276"/>
                <a:gd name="T16" fmla="*/ 190 w 191"/>
                <a:gd name="T17" fmla="*/ 123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1" h="276">
                  <a:moveTo>
                    <a:pt x="190" y="123"/>
                  </a:moveTo>
                  <a:cubicBezTo>
                    <a:pt x="189" y="173"/>
                    <a:pt x="174" y="218"/>
                    <a:pt x="133" y="251"/>
                  </a:cubicBezTo>
                  <a:cubicBezTo>
                    <a:pt x="113" y="267"/>
                    <a:pt x="91" y="276"/>
                    <a:pt x="65" y="275"/>
                  </a:cubicBezTo>
                  <a:cubicBezTo>
                    <a:pt x="60" y="275"/>
                    <a:pt x="56" y="274"/>
                    <a:pt x="51" y="275"/>
                  </a:cubicBezTo>
                  <a:cubicBezTo>
                    <a:pt x="26" y="276"/>
                    <a:pt x="23" y="274"/>
                    <a:pt x="15" y="250"/>
                  </a:cubicBezTo>
                  <a:cubicBezTo>
                    <a:pt x="2" y="207"/>
                    <a:pt x="0" y="164"/>
                    <a:pt x="15" y="122"/>
                  </a:cubicBezTo>
                  <a:cubicBezTo>
                    <a:pt x="37" y="62"/>
                    <a:pt x="78" y="22"/>
                    <a:pt x="139" y="3"/>
                  </a:cubicBezTo>
                  <a:cubicBezTo>
                    <a:pt x="151" y="0"/>
                    <a:pt x="160" y="2"/>
                    <a:pt x="165" y="15"/>
                  </a:cubicBezTo>
                  <a:cubicBezTo>
                    <a:pt x="179" y="50"/>
                    <a:pt x="191" y="85"/>
                    <a:pt x="190" y="123"/>
                  </a:cubicBezTo>
                  <a:close/>
                </a:path>
              </a:pathLst>
            </a:custGeom>
            <a:grp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ED4C9695-F294-ECB1-F27B-9FD9CE0914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27535" y="-3836636"/>
              <a:ext cx="841375" cy="1025525"/>
            </a:xfrm>
            <a:custGeom>
              <a:avLst/>
              <a:gdLst>
                <a:gd name="T0" fmla="*/ 166 w 166"/>
                <a:gd name="T1" fmla="*/ 109 h 202"/>
                <a:gd name="T2" fmla="*/ 149 w 166"/>
                <a:gd name="T3" fmla="*/ 187 h 202"/>
                <a:gd name="T4" fmla="*/ 124 w 166"/>
                <a:gd name="T5" fmla="*/ 201 h 202"/>
                <a:gd name="T6" fmla="*/ 17 w 166"/>
                <a:gd name="T7" fmla="*/ 132 h 202"/>
                <a:gd name="T8" fmla="*/ 39 w 166"/>
                <a:gd name="T9" fmla="*/ 8 h 202"/>
                <a:gd name="T10" fmla="*/ 56 w 166"/>
                <a:gd name="T11" fmla="*/ 1 h 202"/>
                <a:gd name="T12" fmla="*/ 155 w 166"/>
                <a:gd name="T13" fmla="*/ 61 h 202"/>
                <a:gd name="T14" fmla="*/ 166 w 166"/>
                <a:gd name="T15" fmla="*/ 109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6" h="202">
                  <a:moveTo>
                    <a:pt x="166" y="109"/>
                  </a:moveTo>
                  <a:cubicBezTo>
                    <a:pt x="160" y="134"/>
                    <a:pt x="155" y="160"/>
                    <a:pt x="149" y="187"/>
                  </a:cubicBezTo>
                  <a:cubicBezTo>
                    <a:pt x="146" y="199"/>
                    <a:pt x="134" y="202"/>
                    <a:pt x="124" y="201"/>
                  </a:cubicBezTo>
                  <a:cubicBezTo>
                    <a:pt x="76" y="201"/>
                    <a:pt x="36" y="184"/>
                    <a:pt x="17" y="132"/>
                  </a:cubicBezTo>
                  <a:cubicBezTo>
                    <a:pt x="0" y="87"/>
                    <a:pt x="9" y="46"/>
                    <a:pt x="39" y="8"/>
                  </a:cubicBezTo>
                  <a:cubicBezTo>
                    <a:pt x="42" y="4"/>
                    <a:pt x="50" y="0"/>
                    <a:pt x="56" y="1"/>
                  </a:cubicBezTo>
                  <a:cubicBezTo>
                    <a:pt x="99" y="4"/>
                    <a:pt x="137" y="18"/>
                    <a:pt x="155" y="61"/>
                  </a:cubicBezTo>
                  <a:cubicBezTo>
                    <a:pt x="161" y="75"/>
                    <a:pt x="162" y="91"/>
                    <a:pt x="166" y="109"/>
                  </a:cubicBezTo>
                  <a:close/>
                </a:path>
              </a:pathLst>
            </a:custGeom>
            <a:grp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B300A417-7867-B20D-FBB7-EB713D3F28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37110" y="-6527449"/>
              <a:ext cx="1171575" cy="973138"/>
            </a:xfrm>
            <a:custGeom>
              <a:avLst/>
              <a:gdLst>
                <a:gd name="T0" fmla="*/ 7 w 231"/>
                <a:gd name="T1" fmla="*/ 192 h 192"/>
                <a:gd name="T2" fmla="*/ 4 w 231"/>
                <a:gd name="T3" fmla="*/ 145 h 192"/>
                <a:gd name="T4" fmla="*/ 128 w 231"/>
                <a:gd name="T5" fmla="*/ 8 h 192"/>
                <a:gd name="T6" fmla="*/ 227 w 231"/>
                <a:gd name="T7" fmla="*/ 24 h 192"/>
                <a:gd name="T8" fmla="*/ 229 w 231"/>
                <a:gd name="T9" fmla="*/ 36 h 192"/>
                <a:gd name="T10" fmla="*/ 191 w 231"/>
                <a:gd name="T11" fmla="*/ 87 h 192"/>
                <a:gd name="T12" fmla="*/ 142 w 231"/>
                <a:gd name="T13" fmla="*/ 123 h 192"/>
                <a:gd name="T14" fmla="*/ 92 w 231"/>
                <a:gd name="T15" fmla="*/ 147 h 192"/>
                <a:gd name="T16" fmla="*/ 7 w 231"/>
                <a:gd name="T17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1" h="192">
                  <a:moveTo>
                    <a:pt x="7" y="192"/>
                  </a:moveTo>
                  <a:cubicBezTo>
                    <a:pt x="0" y="179"/>
                    <a:pt x="1" y="161"/>
                    <a:pt x="4" y="145"/>
                  </a:cubicBezTo>
                  <a:cubicBezTo>
                    <a:pt x="17" y="74"/>
                    <a:pt x="58" y="26"/>
                    <a:pt x="128" y="8"/>
                  </a:cubicBezTo>
                  <a:cubicBezTo>
                    <a:pt x="162" y="0"/>
                    <a:pt x="197" y="5"/>
                    <a:pt x="227" y="24"/>
                  </a:cubicBezTo>
                  <a:cubicBezTo>
                    <a:pt x="230" y="26"/>
                    <a:pt x="231" y="34"/>
                    <a:pt x="229" y="36"/>
                  </a:cubicBezTo>
                  <a:cubicBezTo>
                    <a:pt x="217" y="54"/>
                    <a:pt x="206" y="72"/>
                    <a:pt x="191" y="87"/>
                  </a:cubicBezTo>
                  <a:cubicBezTo>
                    <a:pt x="177" y="101"/>
                    <a:pt x="158" y="111"/>
                    <a:pt x="142" y="123"/>
                  </a:cubicBezTo>
                  <a:cubicBezTo>
                    <a:pt x="127" y="134"/>
                    <a:pt x="109" y="140"/>
                    <a:pt x="92" y="147"/>
                  </a:cubicBezTo>
                  <a:cubicBezTo>
                    <a:pt x="63" y="159"/>
                    <a:pt x="36" y="176"/>
                    <a:pt x="7" y="192"/>
                  </a:cubicBezTo>
                  <a:close/>
                </a:path>
              </a:pathLst>
            </a:custGeom>
            <a:grp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3AB711D-D95F-6FA9-7FE2-BB451A9347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6573" y="-6381399"/>
              <a:ext cx="730250" cy="796925"/>
            </a:xfrm>
            <a:custGeom>
              <a:avLst/>
              <a:gdLst>
                <a:gd name="T0" fmla="*/ 1 w 144"/>
                <a:gd name="T1" fmla="*/ 60 h 157"/>
                <a:gd name="T2" fmla="*/ 70 w 144"/>
                <a:gd name="T3" fmla="*/ 12 h 157"/>
                <a:gd name="T4" fmla="*/ 139 w 144"/>
                <a:gd name="T5" fmla="*/ 117 h 157"/>
                <a:gd name="T6" fmla="*/ 99 w 144"/>
                <a:gd name="T7" fmla="*/ 154 h 157"/>
                <a:gd name="T8" fmla="*/ 1 w 144"/>
                <a:gd name="T9" fmla="*/ 6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" h="157">
                  <a:moveTo>
                    <a:pt x="1" y="60"/>
                  </a:moveTo>
                  <a:cubicBezTo>
                    <a:pt x="0" y="23"/>
                    <a:pt x="31" y="0"/>
                    <a:pt x="70" y="12"/>
                  </a:cubicBezTo>
                  <a:cubicBezTo>
                    <a:pt x="113" y="26"/>
                    <a:pt x="144" y="69"/>
                    <a:pt x="139" y="117"/>
                  </a:cubicBezTo>
                  <a:cubicBezTo>
                    <a:pt x="137" y="136"/>
                    <a:pt x="118" y="153"/>
                    <a:pt x="99" y="154"/>
                  </a:cubicBezTo>
                  <a:cubicBezTo>
                    <a:pt x="47" y="157"/>
                    <a:pt x="4" y="115"/>
                    <a:pt x="1" y="60"/>
                  </a:cubicBezTo>
                  <a:close/>
                </a:path>
              </a:pathLst>
            </a:custGeom>
            <a:grp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BB80804A-5538-557E-A28D-68935A5D5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75460" y="-6025799"/>
              <a:ext cx="511175" cy="404813"/>
            </a:xfrm>
            <a:custGeom>
              <a:avLst/>
              <a:gdLst>
                <a:gd name="T0" fmla="*/ 59 w 101"/>
                <a:gd name="T1" fmla="*/ 1 h 80"/>
                <a:gd name="T2" fmla="*/ 100 w 101"/>
                <a:gd name="T3" fmla="*/ 33 h 80"/>
                <a:gd name="T4" fmla="*/ 56 w 101"/>
                <a:gd name="T5" fmla="*/ 76 h 80"/>
                <a:gd name="T6" fmla="*/ 9 w 101"/>
                <a:gd name="T7" fmla="*/ 29 h 80"/>
                <a:gd name="T8" fmla="*/ 59 w 101"/>
                <a:gd name="T9" fmla="*/ 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80">
                  <a:moveTo>
                    <a:pt x="59" y="1"/>
                  </a:moveTo>
                  <a:cubicBezTo>
                    <a:pt x="82" y="1"/>
                    <a:pt x="99" y="15"/>
                    <a:pt x="100" y="33"/>
                  </a:cubicBezTo>
                  <a:cubicBezTo>
                    <a:pt x="101" y="53"/>
                    <a:pt x="80" y="73"/>
                    <a:pt x="56" y="76"/>
                  </a:cubicBezTo>
                  <a:cubicBezTo>
                    <a:pt x="23" y="80"/>
                    <a:pt x="0" y="56"/>
                    <a:pt x="9" y="29"/>
                  </a:cubicBezTo>
                  <a:cubicBezTo>
                    <a:pt x="15" y="13"/>
                    <a:pt x="36" y="0"/>
                    <a:pt x="59" y="1"/>
                  </a:cubicBezTo>
                  <a:close/>
                </a:path>
              </a:pathLst>
            </a:custGeom>
            <a:grp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57A138B7-262F-FB4C-C3B1-E2BA4ACFE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1048" y="-4433536"/>
              <a:ext cx="598488" cy="471488"/>
            </a:xfrm>
            <a:custGeom>
              <a:avLst/>
              <a:gdLst>
                <a:gd name="T0" fmla="*/ 118 w 118"/>
                <a:gd name="T1" fmla="*/ 35 h 93"/>
                <a:gd name="T2" fmla="*/ 62 w 118"/>
                <a:gd name="T3" fmla="*/ 91 h 93"/>
                <a:gd name="T4" fmla="*/ 24 w 118"/>
                <a:gd name="T5" fmla="*/ 87 h 93"/>
                <a:gd name="T6" fmla="*/ 16 w 118"/>
                <a:gd name="T7" fmla="*/ 35 h 93"/>
                <a:gd name="T8" fmla="*/ 88 w 118"/>
                <a:gd name="T9" fmla="*/ 4 h 93"/>
                <a:gd name="T10" fmla="*/ 118 w 118"/>
                <a:gd name="T11" fmla="*/ 3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93">
                  <a:moveTo>
                    <a:pt x="118" y="35"/>
                  </a:moveTo>
                  <a:cubicBezTo>
                    <a:pt x="118" y="56"/>
                    <a:pt x="87" y="89"/>
                    <a:pt x="62" y="91"/>
                  </a:cubicBezTo>
                  <a:cubicBezTo>
                    <a:pt x="49" y="93"/>
                    <a:pt x="35" y="93"/>
                    <a:pt x="24" y="87"/>
                  </a:cubicBezTo>
                  <a:cubicBezTo>
                    <a:pt x="3" y="78"/>
                    <a:pt x="0" y="54"/>
                    <a:pt x="16" y="35"/>
                  </a:cubicBezTo>
                  <a:cubicBezTo>
                    <a:pt x="34" y="12"/>
                    <a:pt x="58" y="0"/>
                    <a:pt x="88" y="4"/>
                  </a:cubicBezTo>
                  <a:cubicBezTo>
                    <a:pt x="102" y="6"/>
                    <a:pt x="118" y="22"/>
                    <a:pt x="118" y="35"/>
                  </a:cubicBezTo>
                  <a:close/>
                </a:path>
              </a:pathLst>
            </a:custGeom>
            <a:grp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946C8A0-D320-265C-F588-F5F3605EA35E}"/>
              </a:ext>
            </a:extLst>
          </p:cNvPr>
          <p:cNvSpPr txBox="1"/>
          <p:nvPr/>
        </p:nvSpPr>
        <p:spPr>
          <a:xfrm>
            <a:off x="771525" y="5355018"/>
            <a:ext cx="2332510" cy="5001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300"/>
              </a:spcAft>
            </a:pPr>
            <a:r>
              <a:rPr lang="en-CA" sz="1600" b="1" dirty="0"/>
              <a:t>Oncologic</a:t>
            </a:r>
            <a:r>
              <a:rPr lang="en-CA" sz="1600" b="1" baseline="30000" dirty="0"/>
              <a:t>3</a:t>
            </a:r>
          </a:p>
          <a:p>
            <a:pPr marL="173038" indent="-173038" algn="r">
              <a:buFont typeface="Arial" panose="020B0604020202020204" pitchFamily="34" charset="0"/>
              <a:buChar char="•"/>
            </a:pPr>
            <a:r>
              <a:rPr lang="en-CA" sz="1400" dirty="0"/>
              <a:t>Extrahepatic malignancies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A2A422-A6BB-BAD2-613D-9A084F9CE0CB}"/>
              </a:ext>
            </a:extLst>
          </p:cNvPr>
          <p:cNvSpPr txBox="1"/>
          <p:nvPr/>
        </p:nvSpPr>
        <p:spPr>
          <a:xfrm>
            <a:off x="-142999" y="1205306"/>
            <a:ext cx="3249292" cy="11464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300"/>
              </a:spcAft>
            </a:pPr>
            <a:r>
              <a:rPr lang="en-CA" sz="1600" b="1"/>
              <a:t>Opthalmological</a:t>
            </a:r>
            <a:r>
              <a:rPr lang="en-CA" sz="1600" b="1" baseline="30000"/>
              <a:t>1</a:t>
            </a:r>
            <a:endParaRPr lang="en-CA" sz="1600" b="1"/>
          </a:p>
          <a:p>
            <a:pPr marL="171450" indent="-171450" algn="r">
              <a:buFont typeface="Arial" panose="020B0604020202020204" pitchFamily="34" charset="0"/>
              <a:buChar char="•"/>
            </a:pPr>
            <a:r>
              <a:rPr lang="en-CA" sz="1400"/>
              <a:t>Diabetic retinopathy</a:t>
            </a:r>
          </a:p>
          <a:p>
            <a:pPr marL="171450" indent="-171450" algn="r">
              <a:buFont typeface="Arial" panose="020B0604020202020204" pitchFamily="34" charset="0"/>
              <a:buChar char="•"/>
            </a:pPr>
            <a:r>
              <a:rPr lang="en-CA" sz="1400"/>
              <a:t>Elevated intraocular pressure</a:t>
            </a:r>
          </a:p>
          <a:p>
            <a:pPr marL="171450" indent="-171450" algn="r">
              <a:buFont typeface="Arial" panose="020B0604020202020204" pitchFamily="34" charset="0"/>
              <a:buChar char="•"/>
            </a:pPr>
            <a:r>
              <a:rPr lang="en-CA" sz="1400"/>
              <a:t>Cataracts</a:t>
            </a:r>
          </a:p>
          <a:p>
            <a:pPr algn="r"/>
            <a:endParaRPr lang="en-CA" sz="1400"/>
          </a:p>
        </p:txBody>
      </p:sp>
      <p:pic>
        <p:nvPicPr>
          <p:cNvPr id="24" name="Graphic 23" descr="Eye outline">
            <a:extLst>
              <a:ext uri="{FF2B5EF4-FFF2-40B4-BE49-F238E27FC236}">
                <a16:creationId xmlns:a16="http://schemas.microsoft.com/office/drawing/2014/main" id="{F40AF9D2-9B82-94B6-7ABB-3274713862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11801" y="1344285"/>
            <a:ext cx="514922" cy="514922"/>
          </a:xfrm>
          <a:prstGeom prst="rect">
            <a:avLst/>
          </a:prstGeom>
        </p:spPr>
      </p:pic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90B7045-A7F5-DCED-03F6-46414E6092DA}"/>
              </a:ext>
            </a:extLst>
          </p:cNvPr>
          <p:cNvSpPr/>
          <p:nvPr/>
        </p:nvSpPr>
        <p:spPr>
          <a:xfrm>
            <a:off x="3895017" y="1614606"/>
            <a:ext cx="2119701" cy="150491"/>
          </a:xfrm>
          <a:custGeom>
            <a:avLst/>
            <a:gdLst>
              <a:gd name="connsiteX0" fmla="*/ 2084438 w 2084438"/>
              <a:gd name="connsiteY0" fmla="*/ 1160207 h 1160207"/>
              <a:gd name="connsiteX1" fmla="*/ 727587 w 2084438"/>
              <a:gd name="connsiteY1" fmla="*/ 0 h 1160207"/>
              <a:gd name="connsiteX2" fmla="*/ 0 w 2084438"/>
              <a:gd name="connsiteY2" fmla="*/ 0 h 1160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84438" h="1160207">
                <a:moveTo>
                  <a:pt x="2084438" y="1160207"/>
                </a:moveTo>
                <a:lnTo>
                  <a:pt x="727587" y="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A905A70-D456-9D85-98DE-CD61ECFB03ED}"/>
              </a:ext>
            </a:extLst>
          </p:cNvPr>
          <p:cNvSpPr txBox="1"/>
          <p:nvPr/>
        </p:nvSpPr>
        <p:spPr>
          <a:xfrm>
            <a:off x="8680093" y="3690100"/>
            <a:ext cx="3249292" cy="7540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300"/>
              </a:spcAft>
            </a:pPr>
            <a:r>
              <a:rPr lang="en-CA" sz="1600" b="1"/>
              <a:t>Gastrointestinal</a:t>
            </a:r>
            <a:r>
              <a:rPr lang="en-CA" sz="1600" b="1" baseline="30000"/>
              <a:t>1</a:t>
            </a:r>
            <a:endParaRPr lang="en-CA" sz="1600" b="1"/>
          </a:p>
          <a:p>
            <a:pPr marL="171450" indent="-171450" algn="l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CA" sz="1400"/>
              <a:t>Irritable bowel syndrome</a:t>
            </a:r>
          </a:p>
          <a:p>
            <a:pPr marL="171450" indent="-171450" algn="l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CA" sz="1400"/>
              <a:t>Small intestinal bacterial overgrowth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1C01F99-F54D-6C42-1B83-C0DAB3E51C0F}"/>
              </a:ext>
            </a:extLst>
          </p:cNvPr>
          <p:cNvCxnSpPr>
            <a:cxnSpLocks/>
          </p:cNvCxnSpPr>
          <p:nvPr/>
        </p:nvCxnSpPr>
        <p:spPr>
          <a:xfrm>
            <a:off x="3868788" y="5582415"/>
            <a:ext cx="697475" cy="0"/>
          </a:xfrm>
          <a:prstGeom prst="line">
            <a:avLst/>
          </a:prstGeom>
          <a:ln w="19050">
            <a:solidFill>
              <a:schemeClr val="tx1"/>
            </a:solidFill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EDFB69D2-0A2C-3890-637D-F437B0CEBC87}"/>
              </a:ext>
            </a:extLst>
          </p:cNvPr>
          <p:cNvSpPr/>
          <p:nvPr/>
        </p:nvSpPr>
        <p:spPr>
          <a:xfrm>
            <a:off x="6300061" y="3057473"/>
            <a:ext cx="1673040" cy="948333"/>
          </a:xfrm>
          <a:custGeom>
            <a:avLst/>
            <a:gdLst>
              <a:gd name="connsiteX0" fmla="*/ 0 w 1460500"/>
              <a:gd name="connsiteY0" fmla="*/ 0 h 393700"/>
              <a:gd name="connsiteX1" fmla="*/ 444500 w 1460500"/>
              <a:gd name="connsiteY1" fmla="*/ 393700 h 393700"/>
              <a:gd name="connsiteX2" fmla="*/ 1460500 w 1460500"/>
              <a:gd name="connsiteY2" fmla="*/ 393700 h 39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0500" h="393700">
                <a:moveTo>
                  <a:pt x="0" y="0"/>
                </a:moveTo>
                <a:lnTo>
                  <a:pt x="444500" y="393700"/>
                </a:lnTo>
                <a:lnTo>
                  <a:pt x="1460500" y="393700"/>
                </a:lnTo>
              </a:path>
            </a:pathLst>
          </a:custGeom>
          <a:noFill/>
          <a:ln w="19050">
            <a:solidFill>
              <a:schemeClr val="tx1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9" name="Graphic 128">
            <a:extLst>
              <a:ext uri="{FF2B5EF4-FFF2-40B4-BE49-F238E27FC236}">
                <a16:creationId xmlns:a16="http://schemas.microsoft.com/office/drawing/2014/main" id="{F7020DC5-E77D-7D89-891A-9B7DAC68E8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10985" y="3741982"/>
            <a:ext cx="542828" cy="54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77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55E6BC-BE9B-F2FA-4FEB-C95F2647B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Patients with MASH are at elevated risk of liver- and cardiac-related complications and mortality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522FCC-F5B8-EF54-4426-1E4E7F5095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999" y="6172200"/>
            <a:ext cx="9769275" cy="415800"/>
          </a:xfrm>
        </p:spPr>
        <p:txBody>
          <a:bodyPr/>
          <a:lstStyle/>
          <a:p>
            <a:br>
              <a:rPr lang="en-US" dirty="0"/>
            </a:br>
            <a:r>
              <a:rPr lang="en-US" dirty="0"/>
              <a:t>CVD, cardiovascular disease; HCC, hepatocellular carcinoma; MASH, metabolic dysfunction-associated steatohepatitis; US, United States.</a:t>
            </a:r>
            <a:br>
              <a:rPr lang="en-US" dirty="0"/>
            </a:br>
            <a:r>
              <a:rPr lang="en-US" dirty="0"/>
              <a:t>1. </a:t>
            </a:r>
            <a:r>
              <a:rPr lang="en-US" dirty="0" err="1"/>
              <a:t>Younossi</a:t>
            </a:r>
            <a:r>
              <a:rPr lang="en-US" dirty="0"/>
              <a:t> ZM et al. </a:t>
            </a:r>
            <a:r>
              <a:rPr lang="en-US" i="1" dirty="0"/>
              <a:t>Clin Gastroenterol Hepatol</a:t>
            </a:r>
            <a:r>
              <a:rPr lang="en-US" dirty="0"/>
              <a:t>. 2021;19(3):580–589. 2. Kwong AJ et al. OPTN/SRTR 2022 Annual Data Report: Liver. https://srtr.transplant.hrsa.gov/annual_reports/2022/Liver.aspx#fig:LItx-counts-diag. Accessed September 12, 2024. 3. Estes C et al. </a:t>
            </a:r>
            <a:r>
              <a:rPr lang="en-US" i="1" dirty="0"/>
              <a:t>Hepatology</a:t>
            </a:r>
            <a:r>
              <a:rPr lang="en-US" dirty="0"/>
              <a:t>. 2018;67(1):123–133. 4. OPTN. Organ transplants exceeded 48,000 in 2024; a 3.3 percent increase from the transplants performed in 2023. 2025. https://optn.transplant.hrsa.gov/news/organ-transplants-exceeded-48-000-in-2024-a-33-percent-increase-from-the-transplants-performed-in 2023/#:~:text=Liver%20transplants%20had%20the%20next,volume%20in%202023%20(4%2C545) Accessed August 13, 2025. 5. Wong RJ et al. </a:t>
            </a:r>
            <a:r>
              <a:rPr lang="en-US" i="1" dirty="0"/>
              <a:t>Gastroenterology. </a:t>
            </a:r>
            <a:r>
              <a:rPr lang="en-US" dirty="0"/>
              <a:t>2015;148:547–555. 6. Westfall EC et al. </a:t>
            </a:r>
            <a:r>
              <a:rPr lang="en-US" i="1" dirty="0"/>
              <a:t>Am Farm Phys</a:t>
            </a:r>
            <a:r>
              <a:rPr lang="en-US" dirty="0"/>
              <a:t>. 2020;102(9):603–612.  7. Sanyal A et al. </a:t>
            </a:r>
            <a:r>
              <a:rPr lang="en-US" i="1" dirty="0"/>
              <a:t>Am Heart J Plus.</a:t>
            </a:r>
            <a:r>
              <a:rPr lang="en-US" dirty="0"/>
              <a:t> 2024;41:100386. 8. Kanwal F et al. </a:t>
            </a:r>
            <a:r>
              <a:rPr lang="en-US" i="1" dirty="0"/>
              <a:t>Diabetes Care</a:t>
            </a:r>
            <a:r>
              <a:rPr lang="en-US" dirty="0"/>
              <a:t>. 2021;44(9):2162–2172.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996CA0-E250-D612-D2A6-C70D377D2034}"/>
              </a:ext>
            </a:extLst>
          </p:cNvPr>
          <p:cNvSpPr/>
          <p:nvPr/>
        </p:nvSpPr>
        <p:spPr>
          <a:xfrm>
            <a:off x="2121349" y="4935365"/>
            <a:ext cx="9638652" cy="90748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90000" rIns="360000" bIns="90000" rtlCol="0" anchor="ctr"/>
          <a:lstStyle/>
          <a:p>
            <a:pPr marL="0" marR="0" lvl="0" indent="0" algn="l" defTabSz="12858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sng" strike="noStrike" kern="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Mortality and morbidity</a:t>
            </a:r>
          </a:p>
          <a:p>
            <a:pPr marL="0" marR="0" lvl="0" indent="0" algn="l" defTabSz="12858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716,800</a:t>
            </a:r>
            <a:r>
              <a:rPr kumimoji="0" lang="en-GB" sz="1600" b="1" i="0" u="none" strike="noStrike" kern="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 deaths</a:t>
            </a: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 will occur in the MASH population in the US by 2030</a:t>
            </a:r>
            <a:r>
              <a:rPr kumimoji="0" lang="en-GB" sz="1600" b="0" i="0" u="none" strike="noStrike" kern="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3</a:t>
            </a: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5859EA-E9DD-BF0F-17E5-FBF062AFD528}"/>
              </a:ext>
            </a:extLst>
          </p:cNvPr>
          <p:cNvSpPr/>
          <p:nvPr/>
        </p:nvSpPr>
        <p:spPr>
          <a:xfrm>
            <a:off x="2121349" y="3821775"/>
            <a:ext cx="9638652" cy="102239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90000" rIns="360000" bIns="90000" rtlCol="0" anchor="ctr"/>
          <a:lstStyle/>
          <a:p>
            <a:pPr marL="0" marR="0" lvl="0" indent="0" algn="l" defTabSz="12858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sng" strike="noStrike" kern="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Cardiovascular disease</a:t>
            </a:r>
          </a:p>
          <a:p>
            <a:pPr marL="0" marR="0" lvl="0" indent="0" algn="l" defTabSz="12858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 kern="0" dirty="0">
                <a:solidFill>
                  <a:srgbClr val="001965"/>
                </a:solidFill>
              </a:rPr>
              <a:t>CVD is the </a:t>
            </a:r>
            <a:r>
              <a:rPr lang="en-US" sz="1600" b="1" kern="0" dirty="0">
                <a:solidFill>
                  <a:srgbClr val="001965"/>
                </a:solidFill>
              </a:rPr>
              <a:t>leading cause of morbidity and mortality </a:t>
            </a:r>
            <a:r>
              <a:rPr lang="en-US" sz="1600" kern="0" dirty="0">
                <a:solidFill>
                  <a:srgbClr val="001965"/>
                </a:solidFill>
              </a:rPr>
              <a:t>in patients with MASLD/MASH</a:t>
            </a:r>
            <a:r>
              <a:rPr lang="en-US" sz="1600" kern="0" baseline="30000" dirty="0">
                <a:solidFill>
                  <a:srgbClr val="001965"/>
                </a:solidFill>
              </a:rPr>
              <a:t>7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12858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Patients with MASH are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2x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 as likely to die from CVD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than liver disease</a:t>
            </a:r>
            <a:r>
              <a:rPr kumimoji="0" lang="en-US" sz="1600" b="0" i="0" u="none" strike="noStrike" kern="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8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A0334B-7897-93A1-9BC1-872A04AE15EC}"/>
              </a:ext>
            </a:extLst>
          </p:cNvPr>
          <p:cNvSpPr/>
          <p:nvPr/>
        </p:nvSpPr>
        <p:spPr>
          <a:xfrm>
            <a:off x="431997" y="3821775"/>
            <a:ext cx="1692000" cy="102239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7B1898-77E7-58B6-1045-BD216249FDC2}"/>
              </a:ext>
            </a:extLst>
          </p:cNvPr>
          <p:cNvSpPr/>
          <p:nvPr/>
        </p:nvSpPr>
        <p:spPr>
          <a:xfrm>
            <a:off x="431997" y="4923604"/>
            <a:ext cx="1692000" cy="9192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3D94B6-F5AE-A7AB-3ACB-93A988786DA0}"/>
              </a:ext>
            </a:extLst>
          </p:cNvPr>
          <p:cNvSpPr/>
          <p:nvPr/>
        </p:nvSpPr>
        <p:spPr>
          <a:xfrm>
            <a:off x="2121349" y="1800260"/>
            <a:ext cx="9638652" cy="193610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90000" rIns="360000" bIns="90000" rtlCol="0" anchor="ctr"/>
          <a:lstStyle/>
          <a:p>
            <a:pPr marL="0" marR="0" lvl="0" indent="0" algn="l" defTabSz="12858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Liver-related events (liver cirrhosis, HCC, transplantation)</a:t>
            </a:r>
          </a:p>
          <a:p>
            <a:pPr defTabSz="1285888"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MASH-related cirrhosis is the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2</a:t>
            </a:r>
            <a:r>
              <a:rPr kumimoji="0" lang="en-US" sz="1800" b="1" i="0" u="none" strike="noStrike" kern="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nd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leading cause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of all liver transplants in the US (after alcohol-related cirrhosis)</a:t>
            </a:r>
            <a:r>
              <a:rPr kumimoji="0" lang="en-US" sz="1600" b="0" i="0" u="none" strike="noStrike" kern="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1-3 </a:t>
            </a:r>
            <a:r>
              <a:rPr kumimoji="0" lang="en-US" sz="1600" b="0" i="0" u="none" strike="noStrike" kern="0" cap="none" spc="0" normalizeH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w</a:t>
            </a:r>
            <a:r>
              <a:rPr lang="en-US" sz="1600" dirty="0" err="1">
                <a:solidFill>
                  <a:srgbClr val="001965"/>
                </a:solidFill>
              </a:rPr>
              <a:t>ith</a:t>
            </a:r>
            <a:r>
              <a:rPr lang="en-US" sz="1600" dirty="0">
                <a:solidFill>
                  <a:srgbClr val="001965"/>
                </a:solidFill>
              </a:rPr>
              <a:t> </a:t>
            </a:r>
            <a:r>
              <a:rPr lang="en-US" sz="1600" b="1" kern="0" dirty="0">
                <a:solidFill>
                  <a:srgbClr val="001965"/>
                </a:solidFill>
              </a:rPr>
              <a:t>over 11,000 </a:t>
            </a:r>
            <a:r>
              <a:rPr lang="en-US" sz="1600" dirty="0">
                <a:solidFill>
                  <a:srgbClr val="001965"/>
                </a:solidFill>
              </a:rPr>
              <a:t>liver transplants performed in 2024</a:t>
            </a:r>
            <a:r>
              <a:rPr lang="en-US" sz="1600" baseline="30000" dirty="0">
                <a:solidFill>
                  <a:srgbClr val="001965"/>
                </a:solidFill>
              </a:rPr>
              <a:t>4</a:t>
            </a:r>
            <a:endParaRPr lang="en-US" sz="1600" dirty="0">
              <a:solidFill>
                <a:srgbClr val="001965"/>
              </a:solidFill>
            </a:endParaRPr>
          </a:p>
          <a:p>
            <a:pPr marL="285750" indent="-285750" defTabSz="1285888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1965"/>
                </a:solidFill>
              </a:rPr>
              <a:t>MASH is predicted to be the </a:t>
            </a:r>
            <a:r>
              <a:rPr lang="en-US" sz="2000" b="1" kern="0" dirty="0">
                <a:solidFill>
                  <a:srgbClr val="001965"/>
                </a:solidFill>
              </a:rPr>
              <a:t>#1 </a:t>
            </a:r>
            <a:r>
              <a:rPr lang="en-US" sz="1600" b="1" kern="0" dirty="0">
                <a:solidFill>
                  <a:srgbClr val="001965"/>
                </a:solidFill>
              </a:rPr>
              <a:t>cause of liver transplants</a:t>
            </a:r>
            <a:r>
              <a:rPr lang="en-US" sz="1600" dirty="0">
                <a:solidFill>
                  <a:srgbClr val="001965"/>
                </a:solidFill>
              </a:rPr>
              <a:t> in adults by 2030</a:t>
            </a:r>
            <a:r>
              <a:rPr lang="en-US" sz="1400" baseline="30000" dirty="0">
                <a:solidFill>
                  <a:srgbClr val="001965"/>
                </a:solidFill>
              </a:rPr>
              <a:t>5,6</a:t>
            </a:r>
          </a:p>
          <a:p>
            <a:pPr marL="285750" indent="-285750" defTabSz="1285888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1965"/>
                </a:solidFill>
              </a:rPr>
              <a:t>MASH is the leading cause of liver transplants in women without HCC</a:t>
            </a:r>
            <a:r>
              <a:rPr lang="en-US" sz="1600" baseline="30000" dirty="0">
                <a:solidFill>
                  <a:srgbClr val="001965"/>
                </a:solidFill>
              </a:rPr>
              <a:t>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573466-710A-0B7F-1C4C-094292F68EBF}"/>
              </a:ext>
            </a:extLst>
          </p:cNvPr>
          <p:cNvSpPr/>
          <p:nvPr/>
        </p:nvSpPr>
        <p:spPr>
          <a:xfrm>
            <a:off x="431997" y="1800970"/>
            <a:ext cx="1692000" cy="19361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/>
          </a:p>
        </p:txBody>
      </p:sp>
      <p:pic>
        <p:nvPicPr>
          <p:cNvPr id="211" name="Graphic 210">
            <a:extLst>
              <a:ext uri="{FF2B5EF4-FFF2-40B4-BE49-F238E27FC236}">
                <a16:creationId xmlns:a16="http://schemas.microsoft.com/office/drawing/2014/main" id="{440F51D6-E5EB-8CE1-E3FA-914A936C1F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28405" y="3904246"/>
            <a:ext cx="699186" cy="844850"/>
          </a:xfrm>
          <a:prstGeom prst="rect">
            <a:avLst/>
          </a:prstGeom>
        </p:spPr>
      </p:pic>
      <p:pic>
        <p:nvPicPr>
          <p:cNvPr id="212" name="Graphic 211">
            <a:extLst>
              <a:ext uri="{FF2B5EF4-FFF2-40B4-BE49-F238E27FC236}">
                <a16:creationId xmlns:a16="http://schemas.microsoft.com/office/drawing/2014/main" id="{57858EDD-7DB7-2C34-9841-7ABF9E40E9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26635" y="4945976"/>
            <a:ext cx="902726" cy="902726"/>
          </a:xfrm>
          <a:prstGeom prst="rect">
            <a:avLst/>
          </a:prstGeom>
        </p:spPr>
      </p:pic>
      <p:grpSp>
        <p:nvGrpSpPr>
          <p:cNvPr id="213" name="Group 212">
            <a:extLst>
              <a:ext uri="{FF2B5EF4-FFF2-40B4-BE49-F238E27FC236}">
                <a16:creationId xmlns:a16="http://schemas.microsoft.com/office/drawing/2014/main" id="{8742250C-89F4-70F6-8611-D20B6054DED9}"/>
              </a:ext>
            </a:extLst>
          </p:cNvPr>
          <p:cNvGrpSpPr/>
          <p:nvPr/>
        </p:nvGrpSpPr>
        <p:grpSpPr>
          <a:xfrm>
            <a:off x="727244" y="2414332"/>
            <a:ext cx="1101506" cy="824294"/>
            <a:chOff x="1370515" y="2144833"/>
            <a:chExt cx="1101506" cy="824294"/>
          </a:xfrm>
        </p:grpSpPr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8431E476-B840-5D07-30F3-CA8961734817}"/>
                </a:ext>
              </a:extLst>
            </p:cNvPr>
            <p:cNvGrpSpPr/>
            <p:nvPr/>
          </p:nvGrpSpPr>
          <p:grpSpPr>
            <a:xfrm>
              <a:off x="1370515" y="2144833"/>
              <a:ext cx="1101506" cy="745746"/>
              <a:chOff x="1047475" y="2111837"/>
              <a:chExt cx="803992" cy="559183"/>
            </a:xfrm>
            <a:solidFill>
              <a:schemeClr val="bg1"/>
            </a:solidFill>
          </p:grpSpPr>
          <p:grpSp>
            <p:nvGrpSpPr>
              <p:cNvPr id="216" name="Group 324">
                <a:extLst>
                  <a:ext uri="{FF2B5EF4-FFF2-40B4-BE49-F238E27FC236}">
                    <a16:creationId xmlns:a16="http://schemas.microsoft.com/office/drawing/2014/main" id="{775C4F29-E26A-4D7D-24F1-9A177DBDF961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1047475" y="2111837"/>
                <a:ext cx="803992" cy="559183"/>
                <a:chOff x="1538" y="650"/>
                <a:chExt cx="2682" cy="1938"/>
              </a:xfrm>
              <a:grpFill/>
            </p:grpSpPr>
            <p:sp>
              <p:nvSpPr>
                <p:cNvPr id="234" name="Freeform 325">
                  <a:extLst>
                    <a:ext uri="{FF2B5EF4-FFF2-40B4-BE49-F238E27FC236}">
                      <a16:creationId xmlns:a16="http://schemas.microsoft.com/office/drawing/2014/main" id="{9D8D60E6-3995-91DD-1CC7-0776435FBF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38" y="721"/>
                  <a:ext cx="1944" cy="1867"/>
                </a:xfrm>
                <a:custGeom>
                  <a:avLst/>
                  <a:gdLst>
                    <a:gd name="T0" fmla="*/ 0 w 1291"/>
                    <a:gd name="T1" fmla="*/ 392 h 1238"/>
                    <a:gd name="T2" fmla="*/ 14 w 1291"/>
                    <a:gd name="T3" fmla="*/ 314 h 1238"/>
                    <a:gd name="T4" fmla="*/ 142 w 1291"/>
                    <a:gd name="T5" fmla="*/ 77 h 1238"/>
                    <a:gd name="T6" fmla="*/ 272 w 1291"/>
                    <a:gd name="T7" fmla="*/ 8 h 1238"/>
                    <a:gd name="T8" fmla="*/ 321 w 1291"/>
                    <a:gd name="T9" fmla="*/ 30 h 1238"/>
                    <a:gd name="T10" fmla="*/ 295 w 1291"/>
                    <a:gd name="T11" fmla="*/ 78 h 1238"/>
                    <a:gd name="T12" fmla="*/ 83 w 1291"/>
                    <a:gd name="T13" fmla="*/ 350 h 1238"/>
                    <a:gd name="T14" fmla="*/ 90 w 1291"/>
                    <a:gd name="T15" fmla="*/ 674 h 1238"/>
                    <a:gd name="T16" fmla="*/ 129 w 1291"/>
                    <a:gd name="T17" fmla="*/ 896 h 1238"/>
                    <a:gd name="T18" fmla="*/ 309 w 1291"/>
                    <a:gd name="T19" fmla="*/ 1141 h 1238"/>
                    <a:gd name="T20" fmla="*/ 508 w 1291"/>
                    <a:gd name="T21" fmla="*/ 1108 h 1238"/>
                    <a:gd name="T22" fmla="*/ 556 w 1291"/>
                    <a:gd name="T23" fmla="*/ 1037 h 1238"/>
                    <a:gd name="T24" fmla="*/ 669 w 1291"/>
                    <a:gd name="T25" fmla="*/ 907 h 1238"/>
                    <a:gd name="T26" fmla="*/ 870 w 1291"/>
                    <a:gd name="T27" fmla="*/ 791 h 1238"/>
                    <a:gd name="T28" fmla="*/ 1002 w 1291"/>
                    <a:gd name="T29" fmla="*/ 707 h 1238"/>
                    <a:gd name="T30" fmla="*/ 1068 w 1291"/>
                    <a:gd name="T31" fmla="*/ 578 h 1238"/>
                    <a:gd name="T32" fmla="*/ 1058 w 1291"/>
                    <a:gd name="T33" fmla="*/ 418 h 1238"/>
                    <a:gd name="T34" fmla="*/ 1088 w 1291"/>
                    <a:gd name="T35" fmla="*/ 371 h 1238"/>
                    <a:gd name="T36" fmla="*/ 1130 w 1291"/>
                    <a:gd name="T37" fmla="*/ 404 h 1238"/>
                    <a:gd name="T38" fmla="*/ 1133 w 1291"/>
                    <a:gd name="T39" fmla="*/ 419 h 1238"/>
                    <a:gd name="T40" fmla="*/ 1148 w 1291"/>
                    <a:gd name="T41" fmla="*/ 555 h 1238"/>
                    <a:gd name="T42" fmla="*/ 1239 w 1291"/>
                    <a:gd name="T43" fmla="*/ 528 h 1238"/>
                    <a:gd name="T44" fmla="*/ 1283 w 1291"/>
                    <a:gd name="T45" fmla="*/ 571 h 1238"/>
                    <a:gd name="T46" fmla="*/ 1254 w 1291"/>
                    <a:gd name="T47" fmla="*/ 600 h 1238"/>
                    <a:gd name="T48" fmla="*/ 1152 w 1291"/>
                    <a:gd name="T49" fmla="*/ 636 h 1238"/>
                    <a:gd name="T50" fmla="*/ 1129 w 1291"/>
                    <a:gd name="T51" fmla="*/ 659 h 1238"/>
                    <a:gd name="T52" fmla="*/ 1071 w 1291"/>
                    <a:gd name="T53" fmla="*/ 746 h 1238"/>
                    <a:gd name="T54" fmla="*/ 849 w 1291"/>
                    <a:gd name="T55" fmla="*/ 887 h 1238"/>
                    <a:gd name="T56" fmla="*/ 700 w 1291"/>
                    <a:gd name="T57" fmla="*/ 977 h 1238"/>
                    <a:gd name="T58" fmla="*/ 624 w 1291"/>
                    <a:gd name="T59" fmla="*/ 1068 h 1238"/>
                    <a:gd name="T60" fmla="*/ 428 w 1291"/>
                    <a:gd name="T61" fmla="*/ 1235 h 1238"/>
                    <a:gd name="T62" fmla="*/ 425 w 1291"/>
                    <a:gd name="T63" fmla="*/ 1238 h 1238"/>
                    <a:gd name="T64" fmla="*/ 350 w 1291"/>
                    <a:gd name="T65" fmla="*/ 1238 h 1238"/>
                    <a:gd name="T66" fmla="*/ 346 w 1291"/>
                    <a:gd name="T67" fmla="*/ 1235 h 1238"/>
                    <a:gd name="T68" fmla="*/ 84 w 1291"/>
                    <a:gd name="T69" fmla="*/ 997 h 1238"/>
                    <a:gd name="T70" fmla="*/ 23 w 1291"/>
                    <a:gd name="T71" fmla="*/ 735 h 1238"/>
                    <a:gd name="T72" fmla="*/ 0 w 1291"/>
                    <a:gd name="T73" fmla="*/ 547 h 1238"/>
                    <a:gd name="T74" fmla="*/ 0 w 1291"/>
                    <a:gd name="T75" fmla="*/ 392 h 12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291" h="1238">
                      <a:moveTo>
                        <a:pt x="0" y="392"/>
                      </a:moveTo>
                      <a:cubicBezTo>
                        <a:pt x="4" y="366"/>
                        <a:pt x="9" y="340"/>
                        <a:pt x="14" y="314"/>
                      </a:cubicBezTo>
                      <a:cubicBezTo>
                        <a:pt x="33" y="222"/>
                        <a:pt x="70" y="140"/>
                        <a:pt x="142" y="77"/>
                      </a:cubicBezTo>
                      <a:cubicBezTo>
                        <a:pt x="179" y="44"/>
                        <a:pt x="224" y="23"/>
                        <a:pt x="272" y="8"/>
                      </a:cubicBezTo>
                      <a:cubicBezTo>
                        <a:pt x="294" y="0"/>
                        <a:pt x="314" y="10"/>
                        <a:pt x="321" y="30"/>
                      </a:cubicBezTo>
                      <a:cubicBezTo>
                        <a:pt x="328" y="50"/>
                        <a:pt x="318" y="71"/>
                        <a:pt x="295" y="78"/>
                      </a:cubicBezTo>
                      <a:cubicBezTo>
                        <a:pt x="161" y="120"/>
                        <a:pt x="105" y="222"/>
                        <a:pt x="83" y="350"/>
                      </a:cubicBezTo>
                      <a:cubicBezTo>
                        <a:pt x="65" y="458"/>
                        <a:pt x="74" y="566"/>
                        <a:pt x="90" y="674"/>
                      </a:cubicBezTo>
                      <a:cubicBezTo>
                        <a:pt x="100" y="748"/>
                        <a:pt x="112" y="823"/>
                        <a:pt x="129" y="896"/>
                      </a:cubicBezTo>
                      <a:cubicBezTo>
                        <a:pt x="154" y="1002"/>
                        <a:pt x="209" y="1089"/>
                        <a:pt x="309" y="1141"/>
                      </a:cubicBezTo>
                      <a:cubicBezTo>
                        <a:pt x="380" y="1179"/>
                        <a:pt x="454" y="1168"/>
                        <a:pt x="508" y="1108"/>
                      </a:cubicBezTo>
                      <a:cubicBezTo>
                        <a:pt x="527" y="1087"/>
                        <a:pt x="544" y="1063"/>
                        <a:pt x="556" y="1037"/>
                      </a:cubicBezTo>
                      <a:cubicBezTo>
                        <a:pt x="581" y="983"/>
                        <a:pt x="619" y="938"/>
                        <a:pt x="669" y="907"/>
                      </a:cubicBezTo>
                      <a:cubicBezTo>
                        <a:pt x="735" y="866"/>
                        <a:pt x="803" y="830"/>
                        <a:pt x="870" y="791"/>
                      </a:cubicBezTo>
                      <a:cubicBezTo>
                        <a:pt x="915" y="764"/>
                        <a:pt x="958" y="735"/>
                        <a:pt x="1002" y="707"/>
                      </a:cubicBezTo>
                      <a:cubicBezTo>
                        <a:pt x="1049" y="677"/>
                        <a:pt x="1068" y="631"/>
                        <a:pt x="1068" y="578"/>
                      </a:cubicBezTo>
                      <a:cubicBezTo>
                        <a:pt x="1067" y="525"/>
                        <a:pt x="1062" y="471"/>
                        <a:pt x="1058" y="418"/>
                      </a:cubicBezTo>
                      <a:cubicBezTo>
                        <a:pt x="1056" y="393"/>
                        <a:pt x="1066" y="375"/>
                        <a:pt x="1088" y="371"/>
                      </a:cubicBezTo>
                      <a:cubicBezTo>
                        <a:pt x="1108" y="368"/>
                        <a:pt x="1124" y="380"/>
                        <a:pt x="1130" y="404"/>
                      </a:cubicBezTo>
                      <a:cubicBezTo>
                        <a:pt x="1132" y="409"/>
                        <a:pt x="1133" y="414"/>
                        <a:pt x="1133" y="419"/>
                      </a:cubicBezTo>
                      <a:cubicBezTo>
                        <a:pt x="1138" y="464"/>
                        <a:pt x="1143" y="508"/>
                        <a:pt x="1148" y="555"/>
                      </a:cubicBezTo>
                      <a:cubicBezTo>
                        <a:pt x="1177" y="546"/>
                        <a:pt x="1208" y="536"/>
                        <a:pt x="1239" y="528"/>
                      </a:cubicBezTo>
                      <a:cubicBezTo>
                        <a:pt x="1267" y="521"/>
                        <a:pt x="1291" y="544"/>
                        <a:pt x="1283" y="571"/>
                      </a:cubicBezTo>
                      <a:cubicBezTo>
                        <a:pt x="1279" y="583"/>
                        <a:pt x="1266" y="595"/>
                        <a:pt x="1254" y="600"/>
                      </a:cubicBezTo>
                      <a:cubicBezTo>
                        <a:pt x="1220" y="613"/>
                        <a:pt x="1185" y="623"/>
                        <a:pt x="1152" y="636"/>
                      </a:cubicBezTo>
                      <a:cubicBezTo>
                        <a:pt x="1142" y="639"/>
                        <a:pt x="1133" y="650"/>
                        <a:pt x="1129" y="659"/>
                      </a:cubicBezTo>
                      <a:cubicBezTo>
                        <a:pt x="1117" y="694"/>
                        <a:pt x="1099" y="722"/>
                        <a:pt x="1071" y="746"/>
                      </a:cubicBezTo>
                      <a:cubicBezTo>
                        <a:pt x="1004" y="805"/>
                        <a:pt x="926" y="844"/>
                        <a:pt x="849" y="887"/>
                      </a:cubicBezTo>
                      <a:cubicBezTo>
                        <a:pt x="799" y="916"/>
                        <a:pt x="749" y="945"/>
                        <a:pt x="700" y="977"/>
                      </a:cubicBezTo>
                      <a:cubicBezTo>
                        <a:pt x="666" y="999"/>
                        <a:pt x="642" y="1031"/>
                        <a:pt x="624" y="1068"/>
                      </a:cubicBezTo>
                      <a:cubicBezTo>
                        <a:pt x="584" y="1152"/>
                        <a:pt x="523" y="1215"/>
                        <a:pt x="428" y="1235"/>
                      </a:cubicBezTo>
                      <a:cubicBezTo>
                        <a:pt x="427" y="1235"/>
                        <a:pt x="426" y="1237"/>
                        <a:pt x="425" y="1238"/>
                      </a:cubicBezTo>
                      <a:cubicBezTo>
                        <a:pt x="400" y="1238"/>
                        <a:pt x="375" y="1238"/>
                        <a:pt x="350" y="1238"/>
                      </a:cubicBezTo>
                      <a:cubicBezTo>
                        <a:pt x="349" y="1237"/>
                        <a:pt x="348" y="1236"/>
                        <a:pt x="346" y="1235"/>
                      </a:cubicBezTo>
                      <a:cubicBezTo>
                        <a:pt x="220" y="1198"/>
                        <a:pt x="135" y="1116"/>
                        <a:pt x="84" y="997"/>
                      </a:cubicBezTo>
                      <a:cubicBezTo>
                        <a:pt x="49" y="913"/>
                        <a:pt x="35" y="824"/>
                        <a:pt x="23" y="735"/>
                      </a:cubicBezTo>
                      <a:cubicBezTo>
                        <a:pt x="15" y="672"/>
                        <a:pt x="7" y="609"/>
                        <a:pt x="0" y="547"/>
                      </a:cubicBezTo>
                      <a:cubicBezTo>
                        <a:pt x="0" y="495"/>
                        <a:pt x="0" y="443"/>
                        <a:pt x="0" y="392"/>
                      </a:cubicBezTo>
                      <a:close/>
                    </a:path>
                  </a:pathLst>
                </a:custGeom>
                <a:grpFill/>
                <a:ln w="15875">
                  <a:noFill/>
                  <a:round/>
                  <a:headEnd/>
                  <a:tailEnd/>
                </a:ln>
              </p:spPr>
              <p:txBody>
                <a:bodyPr vert="horz" wrap="square" lIns="171450" tIns="85725" rIns="171450" bIns="8572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76808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326">
                  <a:extLst>
                    <a:ext uri="{FF2B5EF4-FFF2-40B4-BE49-F238E27FC236}">
                      <a16:creationId xmlns:a16="http://schemas.microsoft.com/office/drawing/2014/main" id="{541FCA8D-FD92-7911-A4AA-DF8BF5A822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71" y="650"/>
                  <a:ext cx="341" cy="115"/>
                </a:xfrm>
                <a:custGeom>
                  <a:avLst/>
                  <a:gdLst>
                    <a:gd name="T0" fmla="*/ 191 w 226"/>
                    <a:gd name="T1" fmla="*/ 0 h 76"/>
                    <a:gd name="T2" fmla="*/ 205 w 226"/>
                    <a:gd name="T3" fmla="*/ 7 h 76"/>
                    <a:gd name="T4" fmla="*/ 221 w 226"/>
                    <a:gd name="T5" fmla="*/ 49 h 76"/>
                    <a:gd name="T6" fmla="*/ 187 w 226"/>
                    <a:gd name="T7" fmla="*/ 75 h 76"/>
                    <a:gd name="T8" fmla="*/ 37 w 226"/>
                    <a:gd name="T9" fmla="*/ 73 h 76"/>
                    <a:gd name="T10" fmla="*/ 4 w 226"/>
                    <a:gd name="T11" fmla="*/ 49 h 76"/>
                    <a:gd name="T12" fmla="*/ 12 w 226"/>
                    <a:gd name="T13" fmla="*/ 10 h 76"/>
                    <a:gd name="T14" fmla="*/ 23 w 226"/>
                    <a:gd name="T15" fmla="*/ 0 h 76"/>
                    <a:gd name="T16" fmla="*/ 191 w 226"/>
                    <a:gd name="T17" fmla="*/ 0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26" h="76">
                      <a:moveTo>
                        <a:pt x="191" y="0"/>
                      </a:moveTo>
                      <a:cubicBezTo>
                        <a:pt x="196" y="2"/>
                        <a:pt x="200" y="4"/>
                        <a:pt x="205" y="7"/>
                      </a:cubicBezTo>
                      <a:cubicBezTo>
                        <a:pt x="220" y="17"/>
                        <a:pt x="226" y="32"/>
                        <a:pt x="221" y="49"/>
                      </a:cubicBezTo>
                      <a:cubicBezTo>
                        <a:pt x="216" y="66"/>
                        <a:pt x="205" y="76"/>
                        <a:pt x="187" y="75"/>
                      </a:cubicBezTo>
                      <a:cubicBezTo>
                        <a:pt x="137" y="75"/>
                        <a:pt x="87" y="76"/>
                        <a:pt x="37" y="73"/>
                      </a:cubicBezTo>
                      <a:cubicBezTo>
                        <a:pt x="25" y="72"/>
                        <a:pt x="9" y="60"/>
                        <a:pt x="4" y="49"/>
                      </a:cubicBezTo>
                      <a:cubicBezTo>
                        <a:pt x="0" y="39"/>
                        <a:pt x="8" y="23"/>
                        <a:pt x="12" y="10"/>
                      </a:cubicBezTo>
                      <a:cubicBezTo>
                        <a:pt x="14" y="6"/>
                        <a:pt x="19" y="3"/>
                        <a:pt x="23" y="0"/>
                      </a:cubicBezTo>
                      <a:cubicBezTo>
                        <a:pt x="79" y="0"/>
                        <a:pt x="135" y="0"/>
                        <a:pt x="191" y="0"/>
                      </a:cubicBezTo>
                      <a:close/>
                    </a:path>
                  </a:pathLst>
                </a:custGeom>
                <a:grpFill/>
                <a:ln w="15875">
                  <a:noFill/>
                  <a:round/>
                  <a:headEnd/>
                  <a:tailEnd/>
                </a:ln>
              </p:spPr>
              <p:txBody>
                <a:bodyPr vert="horz" wrap="square" lIns="171450" tIns="85725" rIns="171450" bIns="8572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76808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36" name="Freeform 327">
                  <a:extLst>
                    <a:ext uri="{FF2B5EF4-FFF2-40B4-BE49-F238E27FC236}">
                      <a16:creationId xmlns:a16="http://schemas.microsoft.com/office/drawing/2014/main" id="{533D6C45-5764-D5F4-886B-90826B2681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78" y="1103"/>
                  <a:ext cx="242" cy="310"/>
                </a:xfrm>
                <a:custGeom>
                  <a:avLst/>
                  <a:gdLst>
                    <a:gd name="T0" fmla="*/ 161 w 161"/>
                    <a:gd name="T1" fmla="*/ 59 h 206"/>
                    <a:gd name="T2" fmla="*/ 79 w 161"/>
                    <a:gd name="T3" fmla="*/ 180 h 206"/>
                    <a:gd name="T4" fmla="*/ 63 w 161"/>
                    <a:gd name="T5" fmla="*/ 195 h 206"/>
                    <a:gd name="T6" fmla="*/ 13 w 161"/>
                    <a:gd name="T7" fmla="*/ 190 h 206"/>
                    <a:gd name="T8" fmla="*/ 14 w 161"/>
                    <a:gd name="T9" fmla="*/ 139 h 206"/>
                    <a:gd name="T10" fmla="*/ 92 w 161"/>
                    <a:gd name="T11" fmla="*/ 29 h 206"/>
                    <a:gd name="T12" fmla="*/ 161 w 161"/>
                    <a:gd name="T13" fmla="*/ 32 h 206"/>
                    <a:gd name="T14" fmla="*/ 161 w 161"/>
                    <a:gd name="T15" fmla="*/ 59 h 2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1" h="206">
                      <a:moveTo>
                        <a:pt x="161" y="59"/>
                      </a:moveTo>
                      <a:cubicBezTo>
                        <a:pt x="142" y="105"/>
                        <a:pt x="117" y="147"/>
                        <a:pt x="79" y="180"/>
                      </a:cubicBezTo>
                      <a:cubicBezTo>
                        <a:pt x="74" y="185"/>
                        <a:pt x="69" y="191"/>
                        <a:pt x="63" y="195"/>
                      </a:cubicBezTo>
                      <a:cubicBezTo>
                        <a:pt x="46" y="206"/>
                        <a:pt x="25" y="204"/>
                        <a:pt x="13" y="190"/>
                      </a:cubicBezTo>
                      <a:cubicBezTo>
                        <a:pt x="0" y="175"/>
                        <a:pt x="0" y="153"/>
                        <a:pt x="14" y="139"/>
                      </a:cubicBezTo>
                      <a:cubicBezTo>
                        <a:pt x="49" y="108"/>
                        <a:pt x="75" y="72"/>
                        <a:pt x="92" y="29"/>
                      </a:cubicBezTo>
                      <a:cubicBezTo>
                        <a:pt x="103" y="0"/>
                        <a:pt x="136" y="3"/>
                        <a:pt x="161" y="32"/>
                      </a:cubicBezTo>
                      <a:cubicBezTo>
                        <a:pt x="161" y="41"/>
                        <a:pt x="161" y="50"/>
                        <a:pt x="161" y="59"/>
                      </a:cubicBezTo>
                      <a:close/>
                    </a:path>
                  </a:pathLst>
                </a:custGeom>
                <a:grpFill/>
                <a:ln w="15875">
                  <a:noFill/>
                  <a:round/>
                  <a:headEnd/>
                  <a:tailEnd/>
                </a:ln>
              </p:spPr>
              <p:txBody>
                <a:bodyPr vert="horz" wrap="square" lIns="171450" tIns="85725" rIns="171450" bIns="8572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76808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37" name="Freeform 328">
                  <a:extLst>
                    <a:ext uri="{FF2B5EF4-FFF2-40B4-BE49-F238E27FC236}">
                      <a16:creationId xmlns:a16="http://schemas.microsoft.com/office/drawing/2014/main" id="{FE86B791-9043-63A1-6843-636120EA53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76" y="1401"/>
                  <a:ext cx="334" cy="187"/>
                </a:xfrm>
                <a:custGeom>
                  <a:avLst/>
                  <a:gdLst>
                    <a:gd name="T0" fmla="*/ 42 w 222"/>
                    <a:gd name="T1" fmla="*/ 124 h 124"/>
                    <a:gd name="T2" fmla="*/ 3 w 222"/>
                    <a:gd name="T3" fmla="*/ 88 h 124"/>
                    <a:gd name="T4" fmla="*/ 30 w 222"/>
                    <a:gd name="T5" fmla="*/ 46 h 124"/>
                    <a:gd name="T6" fmla="*/ 172 w 222"/>
                    <a:gd name="T7" fmla="*/ 5 h 124"/>
                    <a:gd name="T8" fmla="*/ 215 w 222"/>
                    <a:gd name="T9" fmla="*/ 27 h 124"/>
                    <a:gd name="T10" fmla="*/ 199 w 222"/>
                    <a:gd name="T11" fmla="*/ 73 h 124"/>
                    <a:gd name="T12" fmla="*/ 42 w 222"/>
                    <a:gd name="T13" fmla="*/ 124 h 1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22" h="124">
                      <a:moveTo>
                        <a:pt x="42" y="124"/>
                      </a:moveTo>
                      <a:cubicBezTo>
                        <a:pt x="20" y="119"/>
                        <a:pt x="6" y="107"/>
                        <a:pt x="3" y="88"/>
                      </a:cubicBezTo>
                      <a:cubicBezTo>
                        <a:pt x="0" y="68"/>
                        <a:pt x="10" y="52"/>
                        <a:pt x="30" y="46"/>
                      </a:cubicBezTo>
                      <a:cubicBezTo>
                        <a:pt x="77" y="32"/>
                        <a:pt x="125" y="19"/>
                        <a:pt x="172" y="5"/>
                      </a:cubicBezTo>
                      <a:cubicBezTo>
                        <a:pt x="190" y="0"/>
                        <a:pt x="208" y="10"/>
                        <a:pt x="215" y="27"/>
                      </a:cubicBezTo>
                      <a:cubicBezTo>
                        <a:pt x="222" y="45"/>
                        <a:pt x="217" y="66"/>
                        <a:pt x="199" y="73"/>
                      </a:cubicBezTo>
                      <a:cubicBezTo>
                        <a:pt x="147" y="91"/>
                        <a:pt x="94" y="107"/>
                        <a:pt x="42" y="124"/>
                      </a:cubicBezTo>
                      <a:close/>
                    </a:path>
                  </a:pathLst>
                </a:custGeom>
                <a:grpFill/>
                <a:ln w="15875">
                  <a:noFill/>
                  <a:round/>
                  <a:headEnd/>
                  <a:tailEnd/>
                </a:ln>
              </p:spPr>
              <p:txBody>
                <a:bodyPr vert="horz" wrap="square" lIns="171450" tIns="85725" rIns="171450" bIns="8572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76808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38" name="Freeform 329">
                  <a:extLst>
                    <a:ext uri="{FF2B5EF4-FFF2-40B4-BE49-F238E27FC236}">
                      <a16:creationId xmlns:a16="http://schemas.microsoft.com/office/drawing/2014/main" id="{1A6B64CF-D7CC-61E9-0B13-B852510F31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58" y="696"/>
                  <a:ext cx="339" cy="153"/>
                </a:xfrm>
                <a:custGeom>
                  <a:avLst/>
                  <a:gdLst>
                    <a:gd name="T0" fmla="*/ 40 w 225"/>
                    <a:gd name="T1" fmla="*/ 0 h 102"/>
                    <a:gd name="T2" fmla="*/ 195 w 225"/>
                    <a:gd name="T3" fmla="*/ 28 h 102"/>
                    <a:gd name="T4" fmla="*/ 221 w 225"/>
                    <a:gd name="T5" fmla="*/ 70 h 102"/>
                    <a:gd name="T6" fmla="*/ 180 w 225"/>
                    <a:gd name="T7" fmla="*/ 99 h 102"/>
                    <a:gd name="T8" fmla="*/ 31 w 225"/>
                    <a:gd name="T9" fmla="*/ 75 h 102"/>
                    <a:gd name="T10" fmla="*/ 2 w 225"/>
                    <a:gd name="T11" fmla="*/ 34 h 102"/>
                    <a:gd name="T12" fmla="*/ 40 w 225"/>
                    <a:gd name="T13" fmla="*/ 0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25" h="102">
                      <a:moveTo>
                        <a:pt x="40" y="0"/>
                      </a:moveTo>
                      <a:cubicBezTo>
                        <a:pt x="92" y="9"/>
                        <a:pt x="143" y="17"/>
                        <a:pt x="195" y="28"/>
                      </a:cubicBezTo>
                      <a:cubicBezTo>
                        <a:pt x="214" y="32"/>
                        <a:pt x="225" y="52"/>
                        <a:pt x="221" y="70"/>
                      </a:cubicBezTo>
                      <a:cubicBezTo>
                        <a:pt x="217" y="89"/>
                        <a:pt x="200" y="102"/>
                        <a:pt x="180" y="99"/>
                      </a:cubicBezTo>
                      <a:cubicBezTo>
                        <a:pt x="130" y="92"/>
                        <a:pt x="81" y="84"/>
                        <a:pt x="31" y="75"/>
                      </a:cubicBezTo>
                      <a:cubicBezTo>
                        <a:pt x="11" y="71"/>
                        <a:pt x="0" y="54"/>
                        <a:pt x="2" y="34"/>
                      </a:cubicBezTo>
                      <a:cubicBezTo>
                        <a:pt x="4" y="15"/>
                        <a:pt x="20" y="2"/>
                        <a:pt x="40" y="0"/>
                      </a:cubicBezTo>
                      <a:close/>
                    </a:path>
                  </a:pathLst>
                </a:custGeom>
                <a:grpFill/>
                <a:ln w="15875">
                  <a:noFill/>
                  <a:round/>
                  <a:headEnd/>
                  <a:tailEnd/>
                </a:ln>
              </p:spPr>
              <p:txBody>
                <a:bodyPr vert="horz" wrap="square" lIns="171450" tIns="85725" rIns="171450" bIns="8572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76808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39" name="Freeform 330">
                  <a:extLst>
                    <a:ext uri="{FF2B5EF4-FFF2-40B4-BE49-F238E27FC236}">
                      <a16:creationId xmlns:a16="http://schemas.microsoft.com/office/drawing/2014/main" id="{C1D7BC17-38A9-068E-4214-24B59A11B57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88" y="785"/>
                  <a:ext cx="307" cy="235"/>
                </a:xfrm>
                <a:custGeom>
                  <a:avLst/>
                  <a:gdLst>
                    <a:gd name="T0" fmla="*/ 172 w 204"/>
                    <a:gd name="T1" fmla="*/ 156 h 156"/>
                    <a:gd name="T2" fmla="*/ 143 w 204"/>
                    <a:gd name="T3" fmla="*/ 142 h 156"/>
                    <a:gd name="T4" fmla="*/ 37 w 204"/>
                    <a:gd name="T5" fmla="*/ 80 h 156"/>
                    <a:gd name="T6" fmla="*/ 7 w 204"/>
                    <a:gd name="T7" fmla="*/ 30 h 156"/>
                    <a:gd name="T8" fmla="*/ 64 w 204"/>
                    <a:gd name="T9" fmla="*/ 10 h 156"/>
                    <a:gd name="T10" fmla="*/ 193 w 204"/>
                    <a:gd name="T11" fmla="*/ 88 h 156"/>
                    <a:gd name="T12" fmla="*/ 201 w 204"/>
                    <a:gd name="T13" fmla="*/ 130 h 156"/>
                    <a:gd name="T14" fmla="*/ 172 w 204"/>
                    <a:gd name="T15" fmla="*/ 156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04" h="156">
                      <a:moveTo>
                        <a:pt x="172" y="156"/>
                      </a:moveTo>
                      <a:cubicBezTo>
                        <a:pt x="160" y="150"/>
                        <a:pt x="149" y="148"/>
                        <a:pt x="143" y="142"/>
                      </a:cubicBezTo>
                      <a:cubicBezTo>
                        <a:pt x="114" y="110"/>
                        <a:pt x="76" y="95"/>
                        <a:pt x="37" y="80"/>
                      </a:cubicBezTo>
                      <a:cubicBezTo>
                        <a:pt x="11" y="69"/>
                        <a:pt x="0" y="51"/>
                        <a:pt x="7" y="30"/>
                      </a:cubicBezTo>
                      <a:cubicBezTo>
                        <a:pt x="15" y="8"/>
                        <a:pt x="36" y="0"/>
                        <a:pt x="64" y="10"/>
                      </a:cubicBezTo>
                      <a:cubicBezTo>
                        <a:pt x="111" y="28"/>
                        <a:pt x="159" y="48"/>
                        <a:pt x="193" y="88"/>
                      </a:cubicBezTo>
                      <a:cubicBezTo>
                        <a:pt x="201" y="98"/>
                        <a:pt x="204" y="117"/>
                        <a:pt x="201" y="130"/>
                      </a:cubicBezTo>
                      <a:cubicBezTo>
                        <a:pt x="198" y="140"/>
                        <a:pt x="182" y="147"/>
                        <a:pt x="172" y="156"/>
                      </a:cubicBezTo>
                      <a:close/>
                    </a:path>
                  </a:pathLst>
                </a:custGeom>
                <a:grpFill/>
                <a:ln w="15875">
                  <a:noFill/>
                  <a:round/>
                  <a:headEnd/>
                  <a:tailEnd/>
                </a:ln>
              </p:spPr>
              <p:txBody>
                <a:bodyPr vert="horz" wrap="square" lIns="171450" tIns="85725" rIns="171450" bIns="8572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76808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40" name="Freeform 331">
                  <a:extLst>
                    <a:ext uri="{FF2B5EF4-FFF2-40B4-BE49-F238E27FC236}">
                      <a16:creationId xmlns:a16="http://schemas.microsoft.com/office/drawing/2014/main" id="{3651F22D-78C0-F327-D742-4A3C9A286C4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25" y="655"/>
                  <a:ext cx="336" cy="139"/>
                </a:xfrm>
                <a:custGeom>
                  <a:avLst/>
                  <a:gdLst>
                    <a:gd name="T0" fmla="*/ 177 w 223"/>
                    <a:gd name="T1" fmla="*/ 0 h 92"/>
                    <a:gd name="T2" fmla="*/ 210 w 223"/>
                    <a:gd name="T3" fmla="*/ 12 h 92"/>
                    <a:gd name="T4" fmla="*/ 220 w 223"/>
                    <a:gd name="T5" fmla="*/ 49 h 92"/>
                    <a:gd name="T6" fmla="*/ 191 w 223"/>
                    <a:gd name="T7" fmla="*/ 74 h 92"/>
                    <a:gd name="T8" fmla="*/ 44 w 223"/>
                    <a:gd name="T9" fmla="*/ 90 h 92"/>
                    <a:gd name="T10" fmla="*/ 3 w 223"/>
                    <a:gd name="T11" fmla="*/ 59 h 92"/>
                    <a:gd name="T12" fmla="*/ 36 w 223"/>
                    <a:gd name="T13" fmla="*/ 16 h 92"/>
                    <a:gd name="T14" fmla="*/ 177 w 223"/>
                    <a:gd name="T15" fmla="*/ 0 h 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23" h="92">
                      <a:moveTo>
                        <a:pt x="177" y="0"/>
                      </a:moveTo>
                      <a:cubicBezTo>
                        <a:pt x="186" y="3"/>
                        <a:pt x="202" y="3"/>
                        <a:pt x="210" y="12"/>
                      </a:cubicBezTo>
                      <a:cubicBezTo>
                        <a:pt x="218" y="20"/>
                        <a:pt x="223" y="38"/>
                        <a:pt x="220" y="49"/>
                      </a:cubicBezTo>
                      <a:cubicBezTo>
                        <a:pt x="217" y="60"/>
                        <a:pt x="202" y="73"/>
                        <a:pt x="191" y="74"/>
                      </a:cubicBezTo>
                      <a:cubicBezTo>
                        <a:pt x="143" y="81"/>
                        <a:pt x="93" y="85"/>
                        <a:pt x="44" y="90"/>
                      </a:cubicBezTo>
                      <a:cubicBezTo>
                        <a:pt x="22" y="92"/>
                        <a:pt x="6" y="79"/>
                        <a:pt x="3" y="59"/>
                      </a:cubicBezTo>
                      <a:cubicBezTo>
                        <a:pt x="0" y="38"/>
                        <a:pt x="13" y="19"/>
                        <a:pt x="36" y="16"/>
                      </a:cubicBezTo>
                      <a:cubicBezTo>
                        <a:pt x="81" y="10"/>
                        <a:pt x="126" y="6"/>
                        <a:pt x="177" y="0"/>
                      </a:cubicBezTo>
                      <a:close/>
                    </a:path>
                  </a:pathLst>
                </a:custGeom>
                <a:grpFill/>
                <a:ln w="15875">
                  <a:noFill/>
                  <a:round/>
                  <a:headEnd/>
                  <a:tailEnd/>
                </a:ln>
              </p:spPr>
              <p:txBody>
                <a:bodyPr vert="horz" wrap="square" lIns="171450" tIns="85725" rIns="171450" bIns="8572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76808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41" name="Freeform 332">
                  <a:extLst>
                    <a:ext uri="{FF2B5EF4-FFF2-40B4-BE49-F238E27FC236}">
                      <a16:creationId xmlns:a16="http://schemas.microsoft.com/office/drawing/2014/main" id="{0EEBCC60-F992-D576-D661-59E3EC5F5A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17" y="661"/>
                  <a:ext cx="337" cy="128"/>
                </a:xfrm>
                <a:custGeom>
                  <a:avLst/>
                  <a:gdLst>
                    <a:gd name="T0" fmla="*/ 113 w 224"/>
                    <a:gd name="T1" fmla="*/ 76 h 85"/>
                    <a:gd name="T2" fmla="*/ 42 w 224"/>
                    <a:gd name="T3" fmla="*/ 76 h 85"/>
                    <a:gd name="T4" fmla="*/ 0 w 224"/>
                    <a:gd name="T5" fmla="*/ 37 h 85"/>
                    <a:gd name="T6" fmla="*/ 44 w 224"/>
                    <a:gd name="T7" fmla="*/ 2 h 85"/>
                    <a:gd name="T8" fmla="*/ 179 w 224"/>
                    <a:gd name="T9" fmla="*/ 9 h 85"/>
                    <a:gd name="T10" fmla="*/ 222 w 224"/>
                    <a:gd name="T11" fmla="*/ 51 h 85"/>
                    <a:gd name="T12" fmla="*/ 172 w 224"/>
                    <a:gd name="T13" fmla="*/ 83 h 85"/>
                    <a:gd name="T14" fmla="*/ 113 w 224"/>
                    <a:gd name="T15" fmla="*/ 79 h 85"/>
                    <a:gd name="T16" fmla="*/ 113 w 224"/>
                    <a:gd name="T17" fmla="*/ 76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24" h="85">
                      <a:moveTo>
                        <a:pt x="113" y="76"/>
                      </a:moveTo>
                      <a:cubicBezTo>
                        <a:pt x="89" y="76"/>
                        <a:pt x="66" y="76"/>
                        <a:pt x="42" y="76"/>
                      </a:cubicBezTo>
                      <a:cubicBezTo>
                        <a:pt x="16" y="75"/>
                        <a:pt x="0" y="60"/>
                        <a:pt x="0" y="37"/>
                      </a:cubicBezTo>
                      <a:cubicBezTo>
                        <a:pt x="1" y="14"/>
                        <a:pt x="17" y="0"/>
                        <a:pt x="44" y="2"/>
                      </a:cubicBezTo>
                      <a:cubicBezTo>
                        <a:pt x="89" y="4"/>
                        <a:pt x="134" y="6"/>
                        <a:pt x="179" y="9"/>
                      </a:cubicBezTo>
                      <a:cubicBezTo>
                        <a:pt x="208" y="11"/>
                        <a:pt x="224" y="27"/>
                        <a:pt x="222" y="51"/>
                      </a:cubicBezTo>
                      <a:cubicBezTo>
                        <a:pt x="219" y="73"/>
                        <a:pt x="201" y="85"/>
                        <a:pt x="172" y="83"/>
                      </a:cubicBezTo>
                      <a:cubicBezTo>
                        <a:pt x="152" y="81"/>
                        <a:pt x="133" y="80"/>
                        <a:pt x="113" y="79"/>
                      </a:cubicBezTo>
                      <a:cubicBezTo>
                        <a:pt x="113" y="78"/>
                        <a:pt x="113" y="77"/>
                        <a:pt x="113" y="76"/>
                      </a:cubicBezTo>
                      <a:close/>
                    </a:path>
                  </a:pathLst>
                </a:custGeom>
                <a:grpFill/>
                <a:ln w="15875">
                  <a:noFill/>
                  <a:round/>
                  <a:headEnd/>
                  <a:tailEnd/>
                </a:ln>
              </p:spPr>
              <p:txBody>
                <a:bodyPr vert="horz" wrap="square" lIns="171450" tIns="85725" rIns="171450" bIns="8572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76808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7" name="Group 216">
                <a:extLst>
                  <a:ext uri="{FF2B5EF4-FFF2-40B4-BE49-F238E27FC236}">
                    <a16:creationId xmlns:a16="http://schemas.microsoft.com/office/drawing/2014/main" id="{8F109C04-0CE5-1779-BFAE-E865C4D4FC86}"/>
                  </a:ext>
                </a:extLst>
              </p:cNvPr>
              <p:cNvGrpSpPr/>
              <p:nvPr/>
            </p:nvGrpSpPr>
            <p:grpSpPr>
              <a:xfrm>
                <a:off x="1100289" y="2164696"/>
                <a:ext cx="720158" cy="397623"/>
                <a:chOff x="748398" y="1945889"/>
                <a:chExt cx="720158" cy="441904"/>
              </a:xfrm>
              <a:grpFill/>
            </p:grpSpPr>
            <p:sp>
              <p:nvSpPr>
                <p:cNvPr id="225" name="Freeform: Shape 74">
                  <a:extLst>
                    <a:ext uri="{FF2B5EF4-FFF2-40B4-BE49-F238E27FC236}">
                      <a16:creationId xmlns:a16="http://schemas.microsoft.com/office/drawing/2014/main" id="{734D68C0-BB5A-D845-BD62-F73DAC31E915}"/>
                    </a:ext>
                  </a:extLst>
                </p:cNvPr>
                <p:cNvSpPr/>
                <p:nvPr/>
              </p:nvSpPr>
              <p:spPr>
                <a:xfrm>
                  <a:off x="1014653" y="2054362"/>
                  <a:ext cx="65979" cy="22932"/>
                </a:xfrm>
                <a:custGeom>
                  <a:avLst/>
                  <a:gdLst>
                    <a:gd name="connsiteX0" fmla="*/ 91440 w 156767"/>
                    <a:gd name="connsiteY0" fmla="*/ 11814 h 103254"/>
                    <a:gd name="connsiteX1" fmla="*/ 45720 w 156767"/>
                    <a:gd name="connsiteY1" fmla="*/ 2670 h 103254"/>
                    <a:gd name="connsiteX2" fmla="*/ 27432 w 156767"/>
                    <a:gd name="connsiteY2" fmla="*/ 57534 h 103254"/>
                    <a:gd name="connsiteX3" fmla="*/ 0 w 156767"/>
                    <a:gd name="connsiteY3" fmla="*/ 66678 h 103254"/>
                    <a:gd name="connsiteX4" fmla="*/ 9144 w 156767"/>
                    <a:gd name="connsiteY4" fmla="*/ 94110 h 103254"/>
                    <a:gd name="connsiteX5" fmla="*/ 36576 w 156767"/>
                    <a:gd name="connsiteY5" fmla="*/ 103254 h 103254"/>
                    <a:gd name="connsiteX6" fmla="*/ 118872 w 156767"/>
                    <a:gd name="connsiteY6" fmla="*/ 94110 h 103254"/>
                    <a:gd name="connsiteX7" fmla="*/ 128016 w 156767"/>
                    <a:gd name="connsiteY7" fmla="*/ 20958 h 103254"/>
                    <a:gd name="connsiteX8" fmla="*/ 155448 w 156767"/>
                    <a:gd name="connsiteY8" fmla="*/ 2670 h 103254"/>
                    <a:gd name="connsiteX9" fmla="*/ 118872 w 156767"/>
                    <a:gd name="connsiteY9" fmla="*/ 11814 h 103254"/>
                    <a:gd name="connsiteX10" fmla="*/ 91440 w 156767"/>
                    <a:gd name="connsiteY10" fmla="*/ 11814 h 103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6767" h="103254">
                      <a:moveTo>
                        <a:pt x="91440" y="11814"/>
                      </a:moveTo>
                      <a:cubicBezTo>
                        <a:pt x="79248" y="10290"/>
                        <a:pt x="58367" y="-6363"/>
                        <a:pt x="45720" y="2670"/>
                      </a:cubicBezTo>
                      <a:cubicBezTo>
                        <a:pt x="30033" y="13875"/>
                        <a:pt x="45720" y="51438"/>
                        <a:pt x="27432" y="57534"/>
                      </a:cubicBezTo>
                      <a:lnTo>
                        <a:pt x="0" y="66678"/>
                      </a:lnTo>
                      <a:cubicBezTo>
                        <a:pt x="3048" y="75822"/>
                        <a:pt x="2328" y="87294"/>
                        <a:pt x="9144" y="94110"/>
                      </a:cubicBezTo>
                      <a:cubicBezTo>
                        <a:pt x="15960" y="100926"/>
                        <a:pt x="26937" y="103254"/>
                        <a:pt x="36576" y="103254"/>
                      </a:cubicBezTo>
                      <a:cubicBezTo>
                        <a:pt x="64177" y="103254"/>
                        <a:pt x="91440" y="97158"/>
                        <a:pt x="118872" y="94110"/>
                      </a:cubicBezTo>
                      <a:cubicBezTo>
                        <a:pt x="107748" y="60737"/>
                        <a:pt x="100681" y="59226"/>
                        <a:pt x="128016" y="20958"/>
                      </a:cubicBezTo>
                      <a:cubicBezTo>
                        <a:pt x="134404" y="12015"/>
                        <a:pt x="163219" y="10441"/>
                        <a:pt x="155448" y="2670"/>
                      </a:cubicBezTo>
                      <a:cubicBezTo>
                        <a:pt x="146562" y="-6216"/>
                        <a:pt x="131342" y="10255"/>
                        <a:pt x="118872" y="11814"/>
                      </a:cubicBezTo>
                      <a:cubicBezTo>
                        <a:pt x="106774" y="13326"/>
                        <a:pt x="103632" y="13338"/>
                        <a:pt x="91440" y="11814"/>
                      </a:cubicBezTo>
                      <a:close/>
                    </a:path>
                  </a:pathLst>
                </a:custGeom>
                <a:grp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76808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26" name="Freeform: Shape 75">
                  <a:extLst>
                    <a:ext uri="{FF2B5EF4-FFF2-40B4-BE49-F238E27FC236}">
                      <a16:creationId xmlns:a16="http://schemas.microsoft.com/office/drawing/2014/main" id="{DD3A5058-F9BB-BCF8-91BA-2128A1BE2856}"/>
                    </a:ext>
                  </a:extLst>
                </p:cNvPr>
                <p:cNvSpPr/>
                <p:nvPr/>
              </p:nvSpPr>
              <p:spPr>
                <a:xfrm rot="9098979">
                  <a:off x="1241226" y="2063910"/>
                  <a:ext cx="55463" cy="38672"/>
                </a:xfrm>
                <a:custGeom>
                  <a:avLst/>
                  <a:gdLst>
                    <a:gd name="connsiteX0" fmla="*/ 91440 w 156767"/>
                    <a:gd name="connsiteY0" fmla="*/ 11814 h 103254"/>
                    <a:gd name="connsiteX1" fmla="*/ 45720 w 156767"/>
                    <a:gd name="connsiteY1" fmla="*/ 2670 h 103254"/>
                    <a:gd name="connsiteX2" fmla="*/ 27432 w 156767"/>
                    <a:gd name="connsiteY2" fmla="*/ 57534 h 103254"/>
                    <a:gd name="connsiteX3" fmla="*/ 0 w 156767"/>
                    <a:gd name="connsiteY3" fmla="*/ 66678 h 103254"/>
                    <a:gd name="connsiteX4" fmla="*/ 9144 w 156767"/>
                    <a:gd name="connsiteY4" fmla="*/ 94110 h 103254"/>
                    <a:gd name="connsiteX5" fmla="*/ 36576 w 156767"/>
                    <a:gd name="connsiteY5" fmla="*/ 103254 h 103254"/>
                    <a:gd name="connsiteX6" fmla="*/ 118872 w 156767"/>
                    <a:gd name="connsiteY6" fmla="*/ 94110 h 103254"/>
                    <a:gd name="connsiteX7" fmla="*/ 128016 w 156767"/>
                    <a:gd name="connsiteY7" fmla="*/ 20958 h 103254"/>
                    <a:gd name="connsiteX8" fmla="*/ 155448 w 156767"/>
                    <a:gd name="connsiteY8" fmla="*/ 2670 h 103254"/>
                    <a:gd name="connsiteX9" fmla="*/ 118872 w 156767"/>
                    <a:gd name="connsiteY9" fmla="*/ 11814 h 103254"/>
                    <a:gd name="connsiteX10" fmla="*/ 91440 w 156767"/>
                    <a:gd name="connsiteY10" fmla="*/ 11814 h 103254"/>
                    <a:gd name="connsiteX0" fmla="*/ 91440 w 156874"/>
                    <a:gd name="connsiteY0" fmla="*/ 11814 h 104942"/>
                    <a:gd name="connsiteX1" fmla="*/ 45720 w 156874"/>
                    <a:gd name="connsiteY1" fmla="*/ 2670 h 104942"/>
                    <a:gd name="connsiteX2" fmla="*/ 27432 w 156874"/>
                    <a:gd name="connsiteY2" fmla="*/ 57534 h 104942"/>
                    <a:gd name="connsiteX3" fmla="*/ 0 w 156874"/>
                    <a:gd name="connsiteY3" fmla="*/ 66678 h 104942"/>
                    <a:gd name="connsiteX4" fmla="*/ 9144 w 156874"/>
                    <a:gd name="connsiteY4" fmla="*/ 94110 h 104942"/>
                    <a:gd name="connsiteX5" fmla="*/ 36576 w 156874"/>
                    <a:gd name="connsiteY5" fmla="*/ 103254 h 104942"/>
                    <a:gd name="connsiteX6" fmla="*/ 100733 w 156874"/>
                    <a:gd name="connsiteY6" fmla="*/ 63542 h 104942"/>
                    <a:gd name="connsiteX7" fmla="*/ 128016 w 156874"/>
                    <a:gd name="connsiteY7" fmla="*/ 20958 h 104942"/>
                    <a:gd name="connsiteX8" fmla="*/ 155448 w 156874"/>
                    <a:gd name="connsiteY8" fmla="*/ 2670 h 104942"/>
                    <a:gd name="connsiteX9" fmla="*/ 118872 w 156874"/>
                    <a:gd name="connsiteY9" fmla="*/ 11814 h 104942"/>
                    <a:gd name="connsiteX10" fmla="*/ 91440 w 156874"/>
                    <a:gd name="connsiteY10" fmla="*/ 11814 h 104942"/>
                    <a:gd name="connsiteX0" fmla="*/ 91440 w 128171"/>
                    <a:gd name="connsiteY0" fmla="*/ 11814 h 104942"/>
                    <a:gd name="connsiteX1" fmla="*/ 45720 w 128171"/>
                    <a:gd name="connsiteY1" fmla="*/ 2670 h 104942"/>
                    <a:gd name="connsiteX2" fmla="*/ 27432 w 128171"/>
                    <a:gd name="connsiteY2" fmla="*/ 57534 h 104942"/>
                    <a:gd name="connsiteX3" fmla="*/ 0 w 128171"/>
                    <a:gd name="connsiteY3" fmla="*/ 66678 h 104942"/>
                    <a:gd name="connsiteX4" fmla="*/ 9144 w 128171"/>
                    <a:gd name="connsiteY4" fmla="*/ 94110 h 104942"/>
                    <a:gd name="connsiteX5" fmla="*/ 36576 w 128171"/>
                    <a:gd name="connsiteY5" fmla="*/ 103254 h 104942"/>
                    <a:gd name="connsiteX6" fmla="*/ 100733 w 128171"/>
                    <a:gd name="connsiteY6" fmla="*/ 63542 h 104942"/>
                    <a:gd name="connsiteX7" fmla="*/ 128016 w 128171"/>
                    <a:gd name="connsiteY7" fmla="*/ 20958 h 104942"/>
                    <a:gd name="connsiteX8" fmla="*/ 82733 w 128171"/>
                    <a:gd name="connsiteY8" fmla="*/ 60409 h 104942"/>
                    <a:gd name="connsiteX9" fmla="*/ 118872 w 128171"/>
                    <a:gd name="connsiteY9" fmla="*/ 11814 h 104942"/>
                    <a:gd name="connsiteX10" fmla="*/ 91440 w 128171"/>
                    <a:gd name="connsiteY10" fmla="*/ 11814 h 104942"/>
                    <a:gd name="connsiteX0" fmla="*/ 91440 w 128171"/>
                    <a:gd name="connsiteY0" fmla="*/ 1093 h 94221"/>
                    <a:gd name="connsiteX1" fmla="*/ 58495 w 128171"/>
                    <a:gd name="connsiteY1" fmla="*/ 19622 h 94221"/>
                    <a:gd name="connsiteX2" fmla="*/ 27432 w 128171"/>
                    <a:gd name="connsiteY2" fmla="*/ 46813 h 94221"/>
                    <a:gd name="connsiteX3" fmla="*/ 0 w 128171"/>
                    <a:gd name="connsiteY3" fmla="*/ 55957 h 94221"/>
                    <a:gd name="connsiteX4" fmla="*/ 9144 w 128171"/>
                    <a:gd name="connsiteY4" fmla="*/ 83389 h 94221"/>
                    <a:gd name="connsiteX5" fmla="*/ 36576 w 128171"/>
                    <a:gd name="connsiteY5" fmla="*/ 92533 h 94221"/>
                    <a:gd name="connsiteX6" fmla="*/ 100733 w 128171"/>
                    <a:gd name="connsiteY6" fmla="*/ 52821 h 94221"/>
                    <a:gd name="connsiteX7" fmla="*/ 128016 w 128171"/>
                    <a:gd name="connsiteY7" fmla="*/ 10237 h 94221"/>
                    <a:gd name="connsiteX8" fmla="*/ 82733 w 128171"/>
                    <a:gd name="connsiteY8" fmla="*/ 49688 h 94221"/>
                    <a:gd name="connsiteX9" fmla="*/ 118872 w 128171"/>
                    <a:gd name="connsiteY9" fmla="*/ 1093 h 94221"/>
                    <a:gd name="connsiteX10" fmla="*/ 91440 w 128171"/>
                    <a:gd name="connsiteY10" fmla="*/ 1093 h 94221"/>
                    <a:gd name="connsiteX0" fmla="*/ 91470 w 128201"/>
                    <a:gd name="connsiteY0" fmla="*/ 1093 h 83563"/>
                    <a:gd name="connsiteX1" fmla="*/ 58525 w 128201"/>
                    <a:gd name="connsiteY1" fmla="*/ 19622 h 83563"/>
                    <a:gd name="connsiteX2" fmla="*/ 27462 w 128201"/>
                    <a:gd name="connsiteY2" fmla="*/ 46813 h 83563"/>
                    <a:gd name="connsiteX3" fmla="*/ 30 w 128201"/>
                    <a:gd name="connsiteY3" fmla="*/ 55957 h 83563"/>
                    <a:gd name="connsiteX4" fmla="*/ 9174 w 128201"/>
                    <a:gd name="connsiteY4" fmla="*/ 83389 h 83563"/>
                    <a:gd name="connsiteX5" fmla="*/ 91952 w 128201"/>
                    <a:gd name="connsiteY5" fmla="*/ 66982 h 83563"/>
                    <a:gd name="connsiteX6" fmla="*/ 100763 w 128201"/>
                    <a:gd name="connsiteY6" fmla="*/ 52821 h 83563"/>
                    <a:gd name="connsiteX7" fmla="*/ 128046 w 128201"/>
                    <a:gd name="connsiteY7" fmla="*/ 10237 h 83563"/>
                    <a:gd name="connsiteX8" fmla="*/ 82763 w 128201"/>
                    <a:gd name="connsiteY8" fmla="*/ 49688 h 83563"/>
                    <a:gd name="connsiteX9" fmla="*/ 118902 w 128201"/>
                    <a:gd name="connsiteY9" fmla="*/ 1093 h 83563"/>
                    <a:gd name="connsiteX10" fmla="*/ 91470 w 128201"/>
                    <a:gd name="connsiteY10" fmla="*/ 1093 h 83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28201" h="83563">
                      <a:moveTo>
                        <a:pt x="91470" y="1093"/>
                      </a:moveTo>
                      <a:cubicBezTo>
                        <a:pt x="81407" y="4181"/>
                        <a:pt x="71172" y="10589"/>
                        <a:pt x="58525" y="19622"/>
                      </a:cubicBezTo>
                      <a:cubicBezTo>
                        <a:pt x="42838" y="30827"/>
                        <a:pt x="37211" y="40757"/>
                        <a:pt x="27462" y="46813"/>
                      </a:cubicBezTo>
                      <a:cubicBezTo>
                        <a:pt x="17713" y="52869"/>
                        <a:pt x="9174" y="52909"/>
                        <a:pt x="30" y="55957"/>
                      </a:cubicBezTo>
                      <a:cubicBezTo>
                        <a:pt x="3078" y="65101"/>
                        <a:pt x="-6146" y="81552"/>
                        <a:pt x="9174" y="83389"/>
                      </a:cubicBezTo>
                      <a:cubicBezTo>
                        <a:pt x="24494" y="85226"/>
                        <a:pt x="76687" y="72077"/>
                        <a:pt x="91952" y="66982"/>
                      </a:cubicBezTo>
                      <a:cubicBezTo>
                        <a:pt x="107217" y="61887"/>
                        <a:pt x="73331" y="55869"/>
                        <a:pt x="100763" y="52821"/>
                      </a:cubicBezTo>
                      <a:cubicBezTo>
                        <a:pt x="89639" y="19448"/>
                        <a:pt x="131046" y="10759"/>
                        <a:pt x="128046" y="10237"/>
                      </a:cubicBezTo>
                      <a:cubicBezTo>
                        <a:pt x="125046" y="9715"/>
                        <a:pt x="90534" y="57459"/>
                        <a:pt x="82763" y="49688"/>
                      </a:cubicBezTo>
                      <a:cubicBezTo>
                        <a:pt x="73877" y="40802"/>
                        <a:pt x="131372" y="-466"/>
                        <a:pt x="118902" y="1093"/>
                      </a:cubicBezTo>
                      <a:cubicBezTo>
                        <a:pt x="106804" y="2605"/>
                        <a:pt x="101533" y="-1995"/>
                        <a:pt x="91470" y="1093"/>
                      </a:cubicBezTo>
                      <a:close/>
                    </a:path>
                  </a:pathLst>
                </a:custGeom>
                <a:grp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76808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27" name="Freeform: Shape 76">
                  <a:extLst>
                    <a:ext uri="{FF2B5EF4-FFF2-40B4-BE49-F238E27FC236}">
                      <a16:creationId xmlns:a16="http://schemas.microsoft.com/office/drawing/2014/main" id="{C1ADCACE-DF66-17C3-136A-616E410A7E17}"/>
                    </a:ext>
                  </a:extLst>
                </p:cNvPr>
                <p:cNvSpPr/>
                <p:nvPr/>
              </p:nvSpPr>
              <p:spPr>
                <a:xfrm rot="4012024">
                  <a:off x="979303" y="2268704"/>
                  <a:ext cx="60686" cy="37366"/>
                </a:xfrm>
                <a:custGeom>
                  <a:avLst/>
                  <a:gdLst>
                    <a:gd name="connsiteX0" fmla="*/ 91440 w 156767"/>
                    <a:gd name="connsiteY0" fmla="*/ 11814 h 103254"/>
                    <a:gd name="connsiteX1" fmla="*/ 45720 w 156767"/>
                    <a:gd name="connsiteY1" fmla="*/ 2670 h 103254"/>
                    <a:gd name="connsiteX2" fmla="*/ 27432 w 156767"/>
                    <a:gd name="connsiteY2" fmla="*/ 57534 h 103254"/>
                    <a:gd name="connsiteX3" fmla="*/ 0 w 156767"/>
                    <a:gd name="connsiteY3" fmla="*/ 66678 h 103254"/>
                    <a:gd name="connsiteX4" fmla="*/ 9144 w 156767"/>
                    <a:gd name="connsiteY4" fmla="*/ 94110 h 103254"/>
                    <a:gd name="connsiteX5" fmla="*/ 36576 w 156767"/>
                    <a:gd name="connsiteY5" fmla="*/ 103254 h 103254"/>
                    <a:gd name="connsiteX6" fmla="*/ 118872 w 156767"/>
                    <a:gd name="connsiteY6" fmla="*/ 94110 h 103254"/>
                    <a:gd name="connsiteX7" fmla="*/ 128016 w 156767"/>
                    <a:gd name="connsiteY7" fmla="*/ 20958 h 103254"/>
                    <a:gd name="connsiteX8" fmla="*/ 155448 w 156767"/>
                    <a:gd name="connsiteY8" fmla="*/ 2670 h 103254"/>
                    <a:gd name="connsiteX9" fmla="*/ 118872 w 156767"/>
                    <a:gd name="connsiteY9" fmla="*/ 11814 h 103254"/>
                    <a:gd name="connsiteX10" fmla="*/ 91440 w 156767"/>
                    <a:gd name="connsiteY10" fmla="*/ 11814 h 103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6767" h="103254">
                      <a:moveTo>
                        <a:pt x="91440" y="11814"/>
                      </a:moveTo>
                      <a:cubicBezTo>
                        <a:pt x="79248" y="10290"/>
                        <a:pt x="58367" y="-6363"/>
                        <a:pt x="45720" y="2670"/>
                      </a:cubicBezTo>
                      <a:cubicBezTo>
                        <a:pt x="30033" y="13875"/>
                        <a:pt x="45720" y="51438"/>
                        <a:pt x="27432" y="57534"/>
                      </a:cubicBezTo>
                      <a:lnTo>
                        <a:pt x="0" y="66678"/>
                      </a:lnTo>
                      <a:cubicBezTo>
                        <a:pt x="3048" y="75822"/>
                        <a:pt x="2328" y="87294"/>
                        <a:pt x="9144" y="94110"/>
                      </a:cubicBezTo>
                      <a:cubicBezTo>
                        <a:pt x="15960" y="100926"/>
                        <a:pt x="26937" y="103254"/>
                        <a:pt x="36576" y="103254"/>
                      </a:cubicBezTo>
                      <a:cubicBezTo>
                        <a:pt x="64177" y="103254"/>
                        <a:pt x="91440" y="97158"/>
                        <a:pt x="118872" y="94110"/>
                      </a:cubicBezTo>
                      <a:cubicBezTo>
                        <a:pt x="107748" y="60737"/>
                        <a:pt x="100681" y="59226"/>
                        <a:pt x="128016" y="20958"/>
                      </a:cubicBezTo>
                      <a:cubicBezTo>
                        <a:pt x="134404" y="12015"/>
                        <a:pt x="163219" y="10441"/>
                        <a:pt x="155448" y="2670"/>
                      </a:cubicBezTo>
                      <a:cubicBezTo>
                        <a:pt x="146562" y="-6216"/>
                        <a:pt x="131342" y="10255"/>
                        <a:pt x="118872" y="11814"/>
                      </a:cubicBezTo>
                      <a:cubicBezTo>
                        <a:pt x="106774" y="13326"/>
                        <a:pt x="103632" y="13338"/>
                        <a:pt x="91440" y="11814"/>
                      </a:cubicBezTo>
                      <a:close/>
                    </a:path>
                  </a:pathLst>
                </a:custGeom>
                <a:grp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76808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28" name="Freeform: Shape 77">
                  <a:extLst>
                    <a:ext uri="{FF2B5EF4-FFF2-40B4-BE49-F238E27FC236}">
                      <a16:creationId xmlns:a16="http://schemas.microsoft.com/office/drawing/2014/main" id="{29A036AA-1C50-A53D-431B-2D1CBC1AA5E0}"/>
                    </a:ext>
                  </a:extLst>
                </p:cNvPr>
                <p:cNvSpPr/>
                <p:nvPr/>
              </p:nvSpPr>
              <p:spPr>
                <a:xfrm rot="9098979">
                  <a:off x="748398" y="2085893"/>
                  <a:ext cx="55463" cy="38672"/>
                </a:xfrm>
                <a:custGeom>
                  <a:avLst/>
                  <a:gdLst>
                    <a:gd name="connsiteX0" fmla="*/ 91440 w 156767"/>
                    <a:gd name="connsiteY0" fmla="*/ 11814 h 103254"/>
                    <a:gd name="connsiteX1" fmla="*/ 45720 w 156767"/>
                    <a:gd name="connsiteY1" fmla="*/ 2670 h 103254"/>
                    <a:gd name="connsiteX2" fmla="*/ 27432 w 156767"/>
                    <a:gd name="connsiteY2" fmla="*/ 57534 h 103254"/>
                    <a:gd name="connsiteX3" fmla="*/ 0 w 156767"/>
                    <a:gd name="connsiteY3" fmla="*/ 66678 h 103254"/>
                    <a:gd name="connsiteX4" fmla="*/ 9144 w 156767"/>
                    <a:gd name="connsiteY4" fmla="*/ 94110 h 103254"/>
                    <a:gd name="connsiteX5" fmla="*/ 36576 w 156767"/>
                    <a:gd name="connsiteY5" fmla="*/ 103254 h 103254"/>
                    <a:gd name="connsiteX6" fmla="*/ 118872 w 156767"/>
                    <a:gd name="connsiteY6" fmla="*/ 94110 h 103254"/>
                    <a:gd name="connsiteX7" fmla="*/ 128016 w 156767"/>
                    <a:gd name="connsiteY7" fmla="*/ 20958 h 103254"/>
                    <a:gd name="connsiteX8" fmla="*/ 155448 w 156767"/>
                    <a:gd name="connsiteY8" fmla="*/ 2670 h 103254"/>
                    <a:gd name="connsiteX9" fmla="*/ 118872 w 156767"/>
                    <a:gd name="connsiteY9" fmla="*/ 11814 h 103254"/>
                    <a:gd name="connsiteX10" fmla="*/ 91440 w 156767"/>
                    <a:gd name="connsiteY10" fmla="*/ 11814 h 103254"/>
                    <a:gd name="connsiteX0" fmla="*/ 91440 w 156874"/>
                    <a:gd name="connsiteY0" fmla="*/ 11814 h 104942"/>
                    <a:gd name="connsiteX1" fmla="*/ 45720 w 156874"/>
                    <a:gd name="connsiteY1" fmla="*/ 2670 h 104942"/>
                    <a:gd name="connsiteX2" fmla="*/ 27432 w 156874"/>
                    <a:gd name="connsiteY2" fmla="*/ 57534 h 104942"/>
                    <a:gd name="connsiteX3" fmla="*/ 0 w 156874"/>
                    <a:gd name="connsiteY3" fmla="*/ 66678 h 104942"/>
                    <a:gd name="connsiteX4" fmla="*/ 9144 w 156874"/>
                    <a:gd name="connsiteY4" fmla="*/ 94110 h 104942"/>
                    <a:gd name="connsiteX5" fmla="*/ 36576 w 156874"/>
                    <a:gd name="connsiteY5" fmla="*/ 103254 h 104942"/>
                    <a:gd name="connsiteX6" fmla="*/ 100733 w 156874"/>
                    <a:gd name="connsiteY6" fmla="*/ 63542 h 104942"/>
                    <a:gd name="connsiteX7" fmla="*/ 128016 w 156874"/>
                    <a:gd name="connsiteY7" fmla="*/ 20958 h 104942"/>
                    <a:gd name="connsiteX8" fmla="*/ 155448 w 156874"/>
                    <a:gd name="connsiteY8" fmla="*/ 2670 h 104942"/>
                    <a:gd name="connsiteX9" fmla="*/ 118872 w 156874"/>
                    <a:gd name="connsiteY9" fmla="*/ 11814 h 104942"/>
                    <a:gd name="connsiteX10" fmla="*/ 91440 w 156874"/>
                    <a:gd name="connsiteY10" fmla="*/ 11814 h 104942"/>
                    <a:gd name="connsiteX0" fmla="*/ 91440 w 128171"/>
                    <a:gd name="connsiteY0" fmla="*/ 11814 h 104942"/>
                    <a:gd name="connsiteX1" fmla="*/ 45720 w 128171"/>
                    <a:gd name="connsiteY1" fmla="*/ 2670 h 104942"/>
                    <a:gd name="connsiteX2" fmla="*/ 27432 w 128171"/>
                    <a:gd name="connsiteY2" fmla="*/ 57534 h 104942"/>
                    <a:gd name="connsiteX3" fmla="*/ 0 w 128171"/>
                    <a:gd name="connsiteY3" fmla="*/ 66678 h 104942"/>
                    <a:gd name="connsiteX4" fmla="*/ 9144 w 128171"/>
                    <a:gd name="connsiteY4" fmla="*/ 94110 h 104942"/>
                    <a:gd name="connsiteX5" fmla="*/ 36576 w 128171"/>
                    <a:gd name="connsiteY5" fmla="*/ 103254 h 104942"/>
                    <a:gd name="connsiteX6" fmla="*/ 100733 w 128171"/>
                    <a:gd name="connsiteY6" fmla="*/ 63542 h 104942"/>
                    <a:gd name="connsiteX7" fmla="*/ 128016 w 128171"/>
                    <a:gd name="connsiteY7" fmla="*/ 20958 h 104942"/>
                    <a:gd name="connsiteX8" fmla="*/ 82733 w 128171"/>
                    <a:gd name="connsiteY8" fmla="*/ 60409 h 104942"/>
                    <a:gd name="connsiteX9" fmla="*/ 118872 w 128171"/>
                    <a:gd name="connsiteY9" fmla="*/ 11814 h 104942"/>
                    <a:gd name="connsiteX10" fmla="*/ 91440 w 128171"/>
                    <a:gd name="connsiteY10" fmla="*/ 11814 h 104942"/>
                    <a:gd name="connsiteX0" fmla="*/ 91440 w 128171"/>
                    <a:gd name="connsiteY0" fmla="*/ 1093 h 94221"/>
                    <a:gd name="connsiteX1" fmla="*/ 58495 w 128171"/>
                    <a:gd name="connsiteY1" fmla="*/ 19622 h 94221"/>
                    <a:gd name="connsiteX2" fmla="*/ 27432 w 128171"/>
                    <a:gd name="connsiteY2" fmla="*/ 46813 h 94221"/>
                    <a:gd name="connsiteX3" fmla="*/ 0 w 128171"/>
                    <a:gd name="connsiteY3" fmla="*/ 55957 h 94221"/>
                    <a:gd name="connsiteX4" fmla="*/ 9144 w 128171"/>
                    <a:gd name="connsiteY4" fmla="*/ 83389 h 94221"/>
                    <a:gd name="connsiteX5" fmla="*/ 36576 w 128171"/>
                    <a:gd name="connsiteY5" fmla="*/ 92533 h 94221"/>
                    <a:gd name="connsiteX6" fmla="*/ 100733 w 128171"/>
                    <a:gd name="connsiteY6" fmla="*/ 52821 h 94221"/>
                    <a:gd name="connsiteX7" fmla="*/ 128016 w 128171"/>
                    <a:gd name="connsiteY7" fmla="*/ 10237 h 94221"/>
                    <a:gd name="connsiteX8" fmla="*/ 82733 w 128171"/>
                    <a:gd name="connsiteY8" fmla="*/ 49688 h 94221"/>
                    <a:gd name="connsiteX9" fmla="*/ 118872 w 128171"/>
                    <a:gd name="connsiteY9" fmla="*/ 1093 h 94221"/>
                    <a:gd name="connsiteX10" fmla="*/ 91440 w 128171"/>
                    <a:gd name="connsiteY10" fmla="*/ 1093 h 94221"/>
                    <a:gd name="connsiteX0" fmla="*/ 91470 w 128201"/>
                    <a:gd name="connsiteY0" fmla="*/ 1093 h 83563"/>
                    <a:gd name="connsiteX1" fmla="*/ 58525 w 128201"/>
                    <a:gd name="connsiteY1" fmla="*/ 19622 h 83563"/>
                    <a:gd name="connsiteX2" fmla="*/ 27462 w 128201"/>
                    <a:gd name="connsiteY2" fmla="*/ 46813 h 83563"/>
                    <a:gd name="connsiteX3" fmla="*/ 30 w 128201"/>
                    <a:gd name="connsiteY3" fmla="*/ 55957 h 83563"/>
                    <a:gd name="connsiteX4" fmla="*/ 9174 w 128201"/>
                    <a:gd name="connsiteY4" fmla="*/ 83389 h 83563"/>
                    <a:gd name="connsiteX5" fmla="*/ 91952 w 128201"/>
                    <a:gd name="connsiteY5" fmla="*/ 66982 h 83563"/>
                    <a:gd name="connsiteX6" fmla="*/ 100763 w 128201"/>
                    <a:gd name="connsiteY6" fmla="*/ 52821 h 83563"/>
                    <a:gd name="connsiteX7" fmla="*/ 128046 w 128201"/>
                    <a:gd name="connsiteY7" fmla="*/ 10237 h 83563"/>
                    <a:gd name="connsiteX8" fmla="*/ 82763 w 128201"/>
                    <a:gd name="connsiteY8" fmla="*/ 49688 h 83563"/>
                    <a:gd name="connsiteX9" fmla="*/ 118902 w 128201"/>
                    <a:gd name="connsiteY9" fmla="*/ 1093 h 83563"/>
                    <a:gd name="connsiteX10" fmla="*/ 91470 w 128201"/>
                    <a:gd name="connsiteY10" fmla="*/ 1093 h 83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28201" h="83563">
                      <a:moveTo>
                        <a:pt x="91470" y="1093"/>
                      </a:moveTo>
                      <a:cubicBezTo>
                        <a:pt x="81407" y="4181"/>
                        <a:pt x="71172" y="10589"/>
                        <a:pt x="58525" y="19622"/>
                      </a:cubicBezTo>
                      <a:cubicBezTo>
                        <a:pt x="42838" y="30827"/>
                        <a:pt x="37211" y="40757"/>
                        <a:pt x="27462" y="46813"/>
                      </a:cubicBezTo>
                      <a:cubicBezTo>
                        <a:pt x="17713" y="52869"/>
                        <a:pt x="9174" y="52909"/>
                        <a:pt x="30" y="55957"/>
                      </a:cubicBezTo>
                      <a:cubicBezTo>
                        <a:pt x="3078" y="65101"/>
                        <a:pt x="-6146" y="81552"/>
                        <a:pt x="9174" y="83389"/>
                      </a:cubicBezTo>
                      <a:cubicBezTo>
                        <a:pt x="24494" y="85226"/>
                        <a:pt x="76687" y="72077"/>
                        <a:pt x="91952" y="66982"/>
                      </a:cubicBezTo>
                      <a:cubicBezTo>
                        <a:pt x="107217" y="61887"/>
                        <a:pt x="73331" y="55869"/>
                        <a:pt x="100763" y="52821"/>
                      </a:cubicBezTo>
                      <a:cubicBezTo>
                        <a:pt x="89639" y="19448"/>
                        <a:pt x="131046" y="10759"/>
                        <a:pt x="128046" y="10237"/>
                      </a:cubicBezTo>
                      <a:cubicBezTo>
                        <a:pt x="125046" y="9715"/>
                        <a:pt x="90534" y="57459"/>
                        <a:pt x="82763" y="49688"/>
                      </a:cubicBezTo>
                      <a:cubicBezTo>
                        <a:pt x="73877" y="40802"/>
                        <a:pt x="131372" y="-466"/>
                        <a:pt x="118902" y="1093"/>
                      </a:cubicBezTo>
                      <a:cubicBezTo>
                        <a:pt x="106804" y="2605"/>
                        <a:pt x="101533" y="-1995"/>
                        <a:pt x="91470" y="1093"/>
                      </a:cubicBezTo>
                      <a:close/>
                    </a:path>
                  </a:pathLst>
                </a:custGeom>
                <a:grp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76808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29" name="Freeform: Shape 78">
                  <a:extLst>
                    <a:ext uri="{FF2B5EF4-FFF2-40B4-BE49-F238E27FC236}">
                      <a16:creationId xmlns:a16="http://schemas.microsoft.com/office/drawing/2014/main" id="{25C61214-7C83-78D1-FECC-5C5C1BCFC6D0}"/>
                    </a:ext>
                  </a:extLst>
                </p:cNvPr>
                <p:cNvSpPr/>
                <p:nvPr/>
              </p:nvSpPr>
              <p:spPr>
                <a:xfrm rot="10118540">
                  <a:off x="1413093" y="2004383"/>
                  <a:ext cx="55463" cy="38672"/>
                </a:xfrm>
                <a:custGeom>
                  <a:avLst/>
                  <a:gdLst>
                    <a:gd name="connsiteX0" fmla="*/ 91440 w 156767"/>
                    <a:gd name="connsiteY0" fmla="*/ 11814 h 103254"/>
                    <a:gd name="connsiteX1" fmla="*/ 45720 w 156767"/>
                    <a:gd name="connsiteY1" fmla="*/ 2670 h 103254"/>
                    <a:gd name="connsiteX2" fmla="*/ 27432 w 156767"/>
                    <a:gd name="connsiteY2" fmla="*/ 57534 h 103254"/>
                    <a:gd name="connsiteX3" fmla="*/ 0 w 156767"/>
                    <a:gd name="connsiteY3" fmla="*/ 66678 h 103254"/>
                    <a:gd name="connsiteX4" fmla="*/ 9144 w 156767"/>
                    <a:gd name="connsiteY4" fmla="*/ 94110 h 103254"/>
                    <a:gd name="connsiteX5" fmla="*/ 36576 w 156767"/>
                    <a:gd name="connsiteY5" fmla="*/ 103254 h 103254"/>
                    <a:gd name="connsiteX6" fmla="*/ 118872 w 156767"/>
                    <a:gd name="connsiteY6" fmla="*/ 94110 h 103254"/>
                    <a:gd name="connsiteX7" fmla="*/ 128016 w 156767"/>
                    <a:gd name="connsiteY7" fmla="*/ 20958 h 103254"/>
                    <a:gd name="connsiteX8" fmla="*/ 155448 w 156767"/>
                    <a:gd name="connsiteY8" fmla="*/ 2670 h 103254"/>
                    <a:gd name="connsiteX9" fmla="*/ 118872 w 156767"/>
                    <a:gd name="connsiteY9" fmla="*/ 11814 h 103254"/>
                    <a:gd name="connsiteX10" fmla="*/ 91440 w 156767"/>
                    <a:gd name="connsiteY10" fmla="*/ 11814 h 103254"/>
                    <a:gd name="connsiteX0" fmla="*/ 91440 w 156874"/>
                    <a:gd name="connsiteY0" fmla="*/ 11814 h 104942"/>
                    <a:gd name="connsiteX1" fmla="*/ 45720 w 156874"/>
                    <a:gd name="connsiteY1" fmla="*/ 2670 h 104942"/>
                    <a:gd name="connsiteX2" fmla="*/ 27432 w 156874"/>
                    <a:gd name="connsiteY2" fmla="*/ 57534 h 104942"/>
                    <a:gd name="connsiteX3" fmla="*/ 0 w 156874"/>
                    <a:gd name="connsiteY3" fmla="*/ 66678 h 104942"/>
                    <a:gd name="connsiteX4" fmla="*/ 9144 w 156874"/>
                    <a:gd name="connsiteY4" fmla="*/ 94110 h 104942"/>
                    <a:gd name="connsiteX5" fmla="*/ 36576 w 156874"/>
                    <a:gd name="connsiteY5" fmla="*/ 103254 h 104942"/>
                    <a:gd name="connsiteX6" fmla="*/ 100733 w 156874"/>
                    <a:gd name="connsiteY6" fmla="*/ 63542 h 104942"/>
                    <a:gd name="connsiteX7" fmla="*/ 128016 w 156874"/>
                    <a:gd name="connsiteY7" fmla="*/ 20958 h 104942"/>
                    <a:gd name="connsiteX8" fmla="*/ 155448 w 156874"/>
                    <a:gd name="connsiteY8" fmla="*/ 2670 h 104942"/>
                    <a:gd name="connsiteX9" fmla="*/ 118872 w 156874"/>
                    <a:gd name="connsiteY9" fmla="*/ 11814 h 104942"/>
                    <a:gd name="connsiteX10" fmla="*/ 91440 w 156874"/>
                    <a:gd name="connsiteY10" fmla="*/ 11814 h 104942"/>
                    <a:gd name="connsiteX0" fmla="*/ 91440 w 128171"/>
                    <a:gd name="connsiteY0" fmla="*/ 11814 h 104942"/>
                    <a:gd name="connsiteX1" fmla="*/ 45720 w 128171"/>
                    <a:gd name="connsiteY1" fmla="*/ 2670 h 104942"/>
                    <a:gd name="connsiteX2" fmla="*/ 27432 w 128171"/>
                    <a:gd name="connsiteY2" fmla="*/ 57534 h 104942"/>
                    <a:gd name="connsiteX3" fmla="*/ 0 w 128171"/>
                    <a:gd name="connsiteY3" fmla="*/ 66678 h 104942"/>
                    <a:gd name="connsiteX4" fmla="*/ 9144 w 128171"/>
                    <a:gd name="connsiteY4" fmla="*/ 94110 h 104942"/>
                    <a:gd name="connsiteX5" fmla="*/ 36576 w 128171"/>
                    <a:gd name="connsiteY5" fmla="*/ 103254 h 104942"/>
                    <a:gd name="connsiteX6" fmla="*/ 100733 w 128171"/>
                    <a:gd name="connsiteY6" fmla="*/ 63542 h 104942"/>
                    <a:gd name="connsiteX7" fmla="*/ 128016 w 128171"/>
                    <a:gd name="connsiteY7" fmla="*/ 20958 h 104942"/>
                    <a:gd name="connsiteX8" fmla="*/ 82733 w 128171"/>
                    <a:gd name="connsiteY8" fmla="*/ 60409 h 104942"/>
                    <a:gd name="connsiteX9" fmla="*/ 118872 w 128171"/>
                    <a:gd name="connsiteY9" fmla="*/ 11814 h 104942"/>
                    <a:gd name="connsiteX10" fmla="*/ 91440 w 128171"/>
                    <a:gd name="connsiteY10" fmla="*/ 11814 h 104942"/>
                    <a:gd name="connsiteX0" fmla="*/ 91440 w 128171"/>
                    <a:gd name="connsiteY0" fmla="*/ 1093 h 94221"/>
                    <a:gd name="connsiteX1" fmla="*/ 58495 w 128171"/>
                    <a:gd name="connsiteY1" fmla="*/ 19622 h 94221"/>
                    <a:gd name="connsiteX2" fmla="*/ 27432 w 128171"/>
                    <a:gd name="connsiteY2" fmla="*/ 46813 h 94221"/>
                    <a:gd name="connsiteX3" fmla="*/ 0 w 128171"/>
                    <a:gd name="connsiteY3" fmla="*/ 55957 h 94221"/>
                    <a:gd name="connsiteX4" fmla="*/ 9144 w 128171"/>
                    <a:gd name="connsiteY4" fmla="*/ 83389 h 94221"/>
                    <a:gd name="connsiteX5" fmla="*/ 36576 w 128171"/>
                    <a:gd name="connsiteY5" fmla="*/ 92533 h 94221"/>
                    <a:gd name="connsiteX6" fmla="*/ 100733 w 128171"/>
                    <a:gd name="connsiteY6" fmla="*/ 52821 h 94221"/>
                    <a:gd name="connsiteX7" fmla="*/ 128016 w 128171"/>
                    <a:gd name="connsiteY7" fmla="*/ 10237 h 94221"/>
                    <a:gd name="connsiteX8" fmla="*/ 82733 w 128171"/>
                    <a:gd name="connsiteY8" fmla="*/ 49688 h 94221"/>
                    <a:gd name="connsiteX9" fmla="*/ 118872 w 128171"/>
                    <a:gd name="connsiteY9" fmla="*/ 1093 h 94221"/>
                    <a:gd name="connsiteX10" fmla="*/ 91440 w 128171"/>
                    <a:gd name="connsiteY10" fmla="*/ 1093 h 94221"/>
                    <a:gd name="connsiteX0" fmla="*/ 91470 w 128201"/>
                    <a:gd name="connsiteY0" fmla="*/ 1093 h 83563"/>
                    <a:gd name="connsiteX1" fmla="*/ 58525 w 128201"/>
                    <a:gd name="connsiteY1" fmla="*/ 19622 h 83563"/>
                    <a:gd name="connsiteX2" fmla="*/ 27462 w 128201"/>
                    <a:gd name="connsiteY2" fmla="*/ 46813 h 83563"/>
                    <a:gd name="connsiteX3" fmla="*/ 30 w 128201"/>
                    <a:gd name="connsiteY3" fmla="*/ 55957 h 83563"/>
                    <a:gd name="connsiteX4" fmla="*/ 9174 w 128201"/>
                    <a:gd name="connsiteY4" fmla="*/ 83389 h 83563"/>
                    <a:gd name="connsiteX5" fmla="*/ 91952 w 128201"/>
                    <a:gd name="connsiteY5" fmla="*/ 66982 h 83563"/>
                    <a:gd name="connsiteX6" fmla="*/ 100763 w 128201"/>
                    <a:gd name="connsiteY6" fmla="*/ 52821 h 83563"/>
                    <a:gd name="connsiteX7" fmla="*/ 128046 w 128201"/>
                    <a:gd name="connsiteY7" fmla="*/ 10237 h 83563"/>
                    <a:gd name="connsiteX8" fmla="*/ 82763 w 128201"/>
                    <a:gd name="connsiteY8" fmla="*/ 49688 h 83563"/>
                    <a:gd name="connsiteX9" fmla="*/ 118902 w 128201"/>
                    <a:gd name="connsiteY9" fmla="*/ 1093 h 83563"/>
                    <a:gd name="connsiteX10" fmla="*/ 91470 w 128201"/>
                    <a:gd name="connsiteY10" fmla="*/ 1093 h 83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28201" h="83563">
                      <a:moveTo>
                        <a:pt x="91470" y="1093"/>
                      </a:moveTo>
                      <a:cubicBezTo>
                        <a:pt x="81407" y="4181"/>
                        <a:pt x="71172" y="10589"/>
                        <a:pt x="58525" y="19622"/>
                      </a:cubicBezTo>
                      <a:cubicBezTo>
                        <a:pt x="42838" y="30827"/>
                        <a:pt x="37211" y="40757"/>
                        <a:pt x="27462" y="46813"/>
                      </a:cubicBezTo>
                      <a:cubicBezTo>
                        <a:pt x="17713" y="52869"/>
                        <a:pt x="9174" y="52909"/>
                        <a:pt x="30" y="55957"/>
                      </a:cubicBezTo>
                      <a:cubicBezTo>
                        <a:pt x="3078" y="65101"/>
                        <a:pt x="-6146" y="81552"/>
                        <a:pt x="9174" y="83389"/>
                      </a:cubicBezTo>
                      <a:cubicBezTo>
                        <a:pt x="24494" y="85226"/>
                        <a:pt x="76687" y="72077"/>
                        <a:pt x="91952" y="66982"/>
                      </a:cubicBezTo>
                      <a:cubicBezTo>
                        <a:pt x="107217" y="61887"/>
                        <a:pt x="73331" y="55869"/>
                        <a:pt x="100763" y="52821"/>
                      </a:cubicBezTo>
                      <a:cubicBezTo>
                        <a:pt x="89639" y="19448"/>
                        <a:pt x="131046" y="10759"/>
                        <a:pt x="128046" y="10237"/>
                      </a:cubicBezTo>
                      <a:cubicBezTo>
                        <a:pt x="125046" y="9715"/>
                        <a:pt x="90534" y="57459"/>
                        <a:pt x="82763" y="49688"/>
                      </a:cubicBezTo>
                      <a:cubicBezTo>
                        <a:pt x="73877" y="40802"/>
                        <a:pt x="131372" y="-466"/>
                        <a:pt x="118902" y="1093"/>
                      </a:cubicBezTo>
                      <a:cubicBezTo>
                        <a:pt x="106804" y="2605"/>
                        <a:pt x="101533" y="-1995"/>
                        <a:pt x="91470" y="1093"/>
                      </a:cubicBezTo>
                      <a:close/>
                    </a:path>
                  </a:pathLst>
                </a:custGeom>
                <a:grp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76808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30" name="Freeform: Shape 79">
                  <a:extLst>
                    <a:ext uri="{FF2B5EF4-FFF2-40B4-BE49-F238E27FC236}">
                      <a16:creationId xmlns:a16="http://schemas.microsoft.com/office/drawing/2014/main" id="{9D97A96E-9114-8900-988D-DE112E370B0B}"/>
                    </a:ext>
                  </a:extLst>
                </p:cNvPr>
                <p:cNvSpPr/>
                <p:nvPr/>
              </p:nvSpPr>
              <p:spPr>
                <a:xfrm rot="4012024">
                  <a:off x="861219" y="2333258"/>
                  <a:ext cx="79412" cy="29658"/>
                </a:xfrm>
                <a:custGeom>
                  <a:avLst/>
                  <a:gdLst>
                    <a:gd name="connsiteX0" fmla="*/ 91440 w 156767"/>
                    <a:gd name="connsiteY0" fmla="*/ 11814 h 103254"/>
                    <a:gd name="connsiteX1" fmla="*/ 45720 w 156767"/>
                    <a:gd name="connsiteY1" fmla="*/ 2670 h 103254"/>
                    <a:gd name="connsiteX2" fmla="*/ 27432 w 156767"/>
                    <a:gd name="connsiteY2" fmla="*/ 57534 h 103254"/>
                    <a:gd name="connsiteX3" fmla="*/ 0 w 156767"/>
                    <a:gd name="connsiteY3" fmla="*/ 66678 h 103254"/>
                    <a:gd name="connsiteX4" fmla="*/ 9144 w 156767"/>
                    <a:gd name="connsiteY4" fmla="*/ 94110 h 103254"/>
                    <a:gd name="connsiteX5" fmla="*/ 36576 w 156767"/>
                    <a:gd name="connsiteY5" fmla="*/ 103254 h 103254"/>
                    <a:gd name="connsiteX6" fmla="*/ 118872 w 156767"/>
                    <a:gd name="connsiteY6" fmla="*/ 94110 h 103254"/>
                    <a:gd name="connsiteX7" fmla="*/ 128016 w 156767"/>
                    <a:gd name="connsiteY7" fmla="*/ 20958 h 103254"/>
                    <a:gd name="connsiteX8" fmla="*/ 155448 w 156767"/>
                    <a:gd name="connsiteY8" fmla="*/ 2670 h 103254"/>
                    <a:gd name="connsiteX9" fmla="*/ 118872 w 156767"/>
                    <a:gd name="connsiteY9" fmla="*/ 11814 h 103254"/>
                    <a:gd name="connsiteX10" fmla="*/ 91440 w 156767"/>
                    <a:gd name="connsiteY10" fmla="*/ 11814 h 103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6767" h="103254">
                      <a:moveTo>
                        <a:pt x="91440" y="11814"/>
                      </a:moveTo>
                      <a:cubicBezTo>
                        <a:pt x="79248" y="10290"/>
                        <a:pt x="58367" y="-6363"/>
                        <a:pt x="45720" y="2670"/>
                      </a:cubicBezTo>
                      <a:cubicBezTo>
                        <a:pt x="30033" y="13875"/>
                        <a:pt x="45720" y="51438"/>
                        <a:pt x="27432" y="57534"/>
                      </a:cubicBezTo>
                      <a:lnTo>
                        <a:pt x="0" y="66678"/>
                      </a:lnTo>
                      <a:cubicBezTo>
                        <a:pt x="3048" y="75822"/>
                        <a:pt x="2328" y="87294"/>
                        <a:pt x="9144" y="94110"/>
                      </a:cubicBezTo>
                      <a:cubicBezTo>
                        <a:pt x="15960" y="100926"/>
                        <a:pt x="26937" y="103254"/>
                        <a:pt x="36576" y="103254"/>
                      </a:cubicBezTo>
                      <a:cubicBezTo>
                        <a:pt x="64177" y="103254"/>
                        <a:pt x="91440" y="97158"/>
                        <a:pt x="118872" y="94110"/>
                      </a:cubicBezTo>
                      <a:cubicBezTo>
                        <a:pt x="107748" y="60737"/>
                        <a:pt x="100681" y="59226"/>
                        <a:pt x="128016" y="20958"/>
                      </a:cubicBezTo>
                      <a:cubicBezTo>
                        <a:pt x="134404" y="12015"/>
                        <a:pt x="163219" y="10441"/>
                        <a:pt x="155448" y="2670"/>
                      </a:cubicBezTo>
                      <a:cubicBezTo>
                        <a:pt x="146562" y="-6216"/>
                        <a:pt x="131342" y="10255"/>
                        <a:pt x="118872" y="11814"/>
                      </a:cubicBezTo>
                      <a:cubicBezTo>
                        <a:pt x="106774" y="13326"/>
                        <a:pt x="103632" y="13338"/>
                        <a:pt x="91440" y="11814"/>
                      </a:cubicBezTo>
                      <a:close/>
                    </a:path>
                  </a:pathLst>
                </a:custGeom>
                <a:grp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76808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31" name="Freeform: Shape 80">
                  <a:extLst>
                    <a:ext uri="{FF2B5EF4-FFF2-40B4-BE49-F238E27FC236}">
                      <a16:creationId xmlns:a16="http://schemas.microsoft.com/office/drawing/2014/main" id="{0D23042A-B3FA-2356-53ED-C90B443BC118}"/>
                    </a:ext>
                  </a:extLst>
                </p:cNvPr>
                <p:cNvSpPr/>
                <p:nvPr/>
              </p:nvSpPr>
              <p:spPr>
                <a:xfrm rot="4012024">
                  <a:off x="1143099" y="1959829"/>
                  <a:ext cx="72551" cy="44671"/>
                </a:xfrm>
                <a:custGeom>
                  <a:avLst/>
                  <a:gdLst>
                    <a:gd name="connsiteX0" fmla="*/ 91440 w 156767"/>
                    <a:gd name="connsiteY0" fmla="*/ 11814 h 103254"/>
                    <a:gd name="connsiteX1" fmla="*/ 45720 w 156767"/>
                    <a:gd name="connsiteY1" fmla="*/ 2670 h 103254"/>
                    <a:gd name="connsiteX2" fmla="*/ 27432 w 156767"/>
                    <a:gd name="connsiteY2" fmla="*/ 57534 h 103254"/>
                    <a:gd name="connsiteX3" fmla="*/ 0 w 156767"/>
                    <a:gd name="connsiteY3" fmla="*/ 66678 h 103254"/>
                    <a:gd name="connsiteX4" fmla="*/ 9144 w 156767"/>
                    <a:gd name="connsiteY4" fmla="*/ 94110 h 103254"/>
                    <a:gd name="connsiteX5" fmla="*/ 36576 w 156767"/>
                    <a:gd name="connsiteY5" fmla="*/ 103254 h 103254"/>
                    <a:gd name="connsiteX6" fmla="*/ 118872 w 156767"/>
                    <a:gd name="connsiteY6" fmla="*/ 94110 h 103254"/>
                    <a:gd name="connsiteX7" fmla="*/ 128016 w 156767"/>
                    <a:gd name="connsiteY7" fmla="*/ 20958 h 103254"/>
                    <a:gd name="connsiteX8" fmla="*/ 155448 w 156767"/>
                    <a:gd name="connsiteY8" fmla="*/ 2670 h 103254"/>
                    <a:gd name="connsiteX9" fmla="*/ 118872 w 156767"/>
                    <a:gd name="connsiteY9" fmla="*/ 11814 h 103254"/>
                    <a:gd name="connsiteX10" fmla="*/ 91440 w 156767"/>
                    <a:gd name="connsiteY10" fmla="*/ 11814 h 103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6767" h="103254">
                      <a:moveTo>
                        <a:pt x="91440" y="11814"/>
                      </a:moveTo>
                      <a:cubicBezTo>
                        <a:pt x="79248" y="10290"/>
                        <a:pt x="58367" y="-6363"/>
                        <a:pt x="45720" y="2670"/>
                      </a:cubicBezTo>
                      <a:cubicBezTo>
                        <a:pt x="30033" y="13875"/>
                        <a:pt x="45720" y="51438"/>
                        <a:pt x="27432" y="57534"/>
                      </a:cubicBezTo>
                      <a:lnTo>
                        <a:pt x="0" y="66678"/>
                      </a:lnTo>
                      <a:cubicBezTo>
                        <a:pt x="3048" y="75822"/>
                        <a:pt x="2328" y="87294"/>
                        <a:pt x="9144" y="94110"/>
                      </a:cubicBezTo>
                      <a:cubicBezTo>
                        <a:pt x="15960" y="100926"/>
                        <a:pt x="26937" y="103254"/>
                        <a:pt x="36576" y="103254"/>
                      </a:cubicBezTo>
                      <a:cubicBezTo>
                        <a:pt x="64177" y="103254"/>
                        <a:pt x="91440" y="97158"/>
                        <a:pt x="118872" y="94110"/>
                      </a:cubicBezTo>
                      <a:cubicBezTo>
                        <a:pt x="107748" y="60737"/>
                        <a:pt x="100681" y="59226"/>
                        <a:pt x="128016" y="20958"/>
                      </a:cubicBezTo>
                      <a:cubicBezTo>
                        <a:pt x="134404" y="12015"/>
                        <a:pt x="163219" y="10441"/>
                        <a:pt x="155448" y="2670"/>
                      </a:cubicBezTo>
                      <a:cubicBezTo>
                        <a:pt x="146562" y="-6216"/>
                        <a:pt x="131342" y="10255"/>
                        <a:pt x="118872" y="11814"/>
                      </a:cubicBezTo>
                      <a:cubicBezTo>
                        <a:pt x="106774" y="13326"/>
                        <a:pt x="103632" y="13338"/>
                        <a:pt x="91440" y="11814"/>
                      </a:cubicBezTo>
                      <a:close/>
                    </a:path>
                  </a:pathLst>
                </a:custGeom>
                <a:grp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76808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: Shape 81">
                  <a:extLst>
                    <a:ext uri="{FF2B5EF4-FFF2-40B4-BE49-F238E27FC236}">
                      <a16:creationId xmlns:a16="http://schemas.microsoft.com/office/drawing/2014/main" id="{2E26048B-E4FC-30BF-B3BB-E6FCCC0DC224}"/>
                    </a:ext>
                  </a:extLst>
                </p:cNvPr>
                <p:cNvSpPr/>
                <p:nvPr/>
              </p:nvSpPr>
              <p:spPr>
                <a:xfrm rot="8425914">
                  <a:off x="846975" y="1958499"/>
                  <a:ext cx="74237" cy="31726"/>
                </a:xfrm>
                <a:custGeom>
                  <a:avLst/>
                  <a:gdLst>
                    <a:gd name="connsiteX0" fmla="*/ 91440 w 156767"/>
                    <a:gd name="connsiteY0" fmla="*/ 11814 h 103254"/>
                    <a:gd name="connsiteX1" fmla="*/ 45720 w 156767"/>
                    <a:gd name="connsiteY1" fmla="*/ 2670 h 103254"/>
                    <a:gd name="connsiteX2" fmla="*/ 27432 w 156767"/>
                    <a:gd name="connsiteY2" fmla="*/ 57534 h 103254"/>
                    <a:gd name="connsiteX3" fmla="*/ 0 w 156767"/>
                    <a:gd name="connsiteY3" fmla="*/ 66678 h 103254"/>
                    <a:gd name="connsiteX4" fmla="*/ 9144 w 156767"/>
                    <a:gd name="connsiteY4" fmla="*/ 94110 h 103254"/>
                    <a:gd name="connsiteX5" fmla="*/ 36576 w 156767"/>
                    <a:gd name="connsiteY5" fmla="*/ 103254 h 103254"/>
                    <a:gd name="connsiteX6" fmla="*/ 118872 w 156767"/>
                    <a:gd name="connsiteY6" fmla="*/ 94110 h 103254"/>
                    <a:gd name="connsiteX7" fmla="*/ 128016 w 156767"/>
                    <a:gd name="connsiteY7" fmla="*/ 20958 h 103254"/>
                    <a:gd name="connsiteX8" fmla="*/ 155448 w 156767"/>
                    <a:gd name="connsiteY8" fmla="*/ 2670 h 103254"/>
                    <a:gd name="connsiteX9" fmla="*/ 118872 w 156767"/>
                    <a:gd name="connsiteY9" fmla="*/ 11814 h 103254"/>
                    <a:gd name="connsiteX10" fmla="*/ 91440 w 156767"/>
                    <a:gd name="connsiteY10" fmla="*/ 11814 h 103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6767" h="103254">
                      <a:moveTo>
                        <a:pt x="91440" y="11814"/>
                      </a:moveTo>
                      <a:cubicBezTo>
                        <a:pt x="79248" y="10290"/>
                        <a:pt x="58367" y="-6363"/>
                        <a:pt x="45720" y="2670"/>
                      </a:cubicBezTo>
                      <a:cubicBezTo>
                        <a:pt x="30033" y="13875"/>
                        <a:pt x="45720" y="51438"/>
                        <a:pt x="27432" y="57534"/>
                      </a:cubicBezTo>
                      <a:lnTo>
                        <a:pt x="0" y="66678"/>
                      </a:lnTo>
                      <a:cubicBezTo>
                        <a:pt x="3048" y="75822"/>
                        <a:pt x="2328" y="87294"/>
                        <a:pt x="9144" y="94110"/>
                      </a:cubicBezTo>
                      <a:cubicBezTo>
                        <a:pt x="15960" y="100926"/>
                        <a:pt x="26937" y="103254"/>
                        <a:pt x="36576" y="103254"/>
                      </a:cubicBezTo>
                      <a:cubicBezTo>
                        <a:pt x="64177" y="103254"/>
                        <a:pt x="91440" y="97158"/>
                        <a:pt x="118872" y="94110"/>
                      </a:cubicBezTo>
                      <a:cubicBezTo>
                        <a:pt x="107748" y="60737"/>
                        <a:pt x="100681" y="59226"/>
                        <a:pt x="128016" y="20958"/>
                      </a:cubicBezTo>
                      <a:cubicBezTo>
                        <a:pt x="134404" y="12015"/>
                        <a:pt x="163219" y="10441"/>
                        <a:pt x="155448" y="2670"/>
                      </a:cubicBezTo>
                      <a:cubicBezTo>
                        <a:pt x="146562" y="-6216"/>
                        <a:pt x="131342" y="10255"/>
                        <a:pt x="118872" y="11814"/>
                      </a:cubicBezTo>
                      <a:cubicBezTo>
                        <a:pt x="106774" y="13326"/>
                        <a:pt x="103632" y="13338"/>
                        <a:pt x="91440" y="11814"/>
                      </a:cubicBezTo>
                      <a:close/>
                    </a:path>
                  </a:pathLst>
                </a:custGeom>
                <a:grp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76808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Cloud 3">
                  <a:extLst>
                    <a:ext uri="{FF2B5EF4-FFF2-40B4-BE49-F238E27FC236}">
                      <a16:creationId xmlns:a16="http://schemas.microsoft.com/office/drawing/2014/main" id="{0EAEED56-321A-A573-1359-977BA1BC4A0E}"/>
                    </a:ext>
                  </a:extLst>
                </p:cNvPr>
                <p:cNvSpPr/>
                <p:nvPr/>
              </p:nvSpPr>
              <p:spPr>
                <a:xfrm rot="9090487">
                  <a:off x="992105" y="1963127"/>
                  <a:ext cx="26290" cy="28123"/>
                </a:xfrm>
                <a:custGeom>
                  <a:avLst/>
                  <a:gdLst>
                    <a:gd name="connsiteX0" fmla="*/ 3900 w 43200"/>
                    <a:gd name="connsiteY0" fmla="*/ 14370 h 43200"/>
                    <a:gd name="connsiteX1" fmla="*/ 5623 w 43200"/>
                    <a:gd name="connsiteY1" fmla="*/ 6907 h 43200"/>
                    <a:gd name="connsiteX2" fmla="*/ 14005 w 43200"/>
                    <a:gd name="connsiteY2" fmla="*/ 5202 h 43200"/>
                    <a:gd name="connsiteX3" fmla="*/ 22456 w 43200"/>
                    <a:gd name="connsiteY3" fmla="*/ 3432 h 43200"/>
                    <a:gd name="connsiteX4" fmla="*/ 25749 w 43200"/>
                    <a:gd name="connsiteY4" fmla="*/ 200 h 43200"/>
                    <a:gd name="connsiteX5" fmla="*/ 29833 w 43200"/>
                    <a:gd name="connsiteY5" fmla="*/ 2481 h 43200"/>
                    <a:gd name="connsiteX6" fmla="*/ 35463 w 43200"/>
                    <a:gd name="connsiteY6" fmla="*/ 690 h 43200"/>
                    <a:gd name="connsiteX7" fmla="*/ 38318 w 43200"/>
                    <a:gd name="connsiteY7" fmla="*/ 5576 h 43200"/>
                    <a:gd name="connsiteX8" fmla="*/ 41982 w 43200"/>
                    <a:gd name="connsiteY8" fmla="*/ 10318 h 43200"/>
                    <a:gd name="connsiteX9" fmla="*/ 41818 w 43200"/>
                    <a:gd name="connsiteY9" fmla="*/ 15460 h 43200"/>
                    <a:gd name="connsiteX10" fmla="*/ 43016 w 43200"/>
                    <a:gd name="connsiteY10" fmla="*/ 23322 h 43200"/>
                    <a:gd name="connsiteX11" fmla="*/ 37404 w 43200"/>
                    <a:gd name="connsiteY11" fmla="*/ 30204 h 43200"/>
                    <a:gd name="connsiteX12" fmla="*/ 35395 w 43200"/>
                    <a:gd name="connsiteY12" fmla="*/ 36101 h 43200"/>
                    <a:gd name="connsiteX13" fmla="*/ 28555 w 43200"/>
                    <a:gd name="connsiteY13" fmla="*/ 36815 h 43200"/>
                    <a:gd name="connsiteX14" fmla="*/ 23667 w 43200"/>
                    <a:gd name="connsiteY14" fmla="*/ 43106 h 43200"/>
                    <a:gd name="connsiteX15" fmla="*/ 16480 w 43200"/>
                    <a:gd name="connsiteY15" fmla="*/ 39266 h 43200"/>
                    <a:gd name="connsiteX16" fmla="*/ 5804 w 43200"/>
                    <a:gd name="connsiteY16" fmla="*/ 35472 h 43200"/>
                    <a:gd name="connsiteX17" fmla="*/ 1110 w 43200"/>
                    <a:gd name="connsiteY17" fmla="*/ 31250 h 43200"/>
                    <a:gd name="connsiteX18" fmla="*/ 2113 w 43200"/>
                    <a:gd name="connsiteY18" fmla="*/ 25551 h 43200"/>
                    <a:gd name="connsiteX19" fmla="*/ -5 w 43200"/>
                    <a:gd name="connsiteY19" fmla="*/ 19704 h 43200"/>
                    <a:gd name="connsiteX20" fmla="*/ 3863 w 43200"/>
                    <a:gd name="connsiteY20" fmla="*/ 14507 h 43200"/>
                    <a:gd name="connsiteX21" fmla="*/ 3900 w 43200"/>
                    <a:gd name="connsiteY21" fmla="*/ 14370 h 43200"/>
                    <a:gd name="connsiteX0" fmla="*/ 4693 w 43200"/>
                    <a:gd name="connsiteY0" fmla="*/ 26177 h 43200"/>
                    <a:gd name="connsiteX1" fmla="*/ 2160 w 43200"/>
                    <a:gd name="connsiteY1" fmla="*/ 25380 h 43200"/>
                    <a:gd name="connsiteX2" fmla="*/ 6928 w 43200"/>
                    <a:gd name="connsiteY2" fmla="*/ 34899 h 43200"/>
                    <a:gd name="connsiteX3" fmla="*/ 5820 w 43200"/>
                    <a:gd name="connsiteY3" fmla="*/ 35280 h 43200"/>
                    <a:gd name="connsiteX4" fmla="*/ 16478 w 43200"/>
                    <a:gd name="connsiteY4" fmla="*/ 39090 h 43200"/>
                    <a:gd name="connsiteX5" fmla="*/ 15810 w 43200"/>
                    <a:gd name="connsiteY5" fmla="*/ 37350 h 43200"/>
                    <a:gd name="connsiteX6" fmla="*/ 28827 w 43200"/>
                    <a:gd name="connsiteY6" fmla="*/ 34751 h 43200"/>
                    <a:gd name="connsiteX7" fmla="*/ 28560 w 43200"/>
                    <a:gd name="connsiteY7" fmla="*/ 36660 h 43200"/>
                    <a:gd name="connsiteX8" fmla="*/ 34129 w 43200"/>
                    <a:gd name="connsiteY8" fmla="*/ 22954 h 43200"/>
                    <a:gd name="connsiteX9" fmla="*/ 37380 w 43200"/>
                    <a:gd name="connsiteY9" fmla="*/ 30090 h 43200"/>
                    <a:gd name="connsiteX10" fmla="*/ 41798 w 43200"/>
                    <a:gd name="connsiteY10" fmla="*/ 15354 h 43200"/>
                    <a:gd name="connsiteX11" fmla="*/ 40350 w 43200"/>
                    <a:gd name="connsiteY11" fmla="*/ 18030 h 43200"/>
                    <a:gd name="connsiteX12" fmla="*/ 38324 w 43200"/>
                    <a:gd name="connsiteY12" fmla="*/ 5426 h 43200"/>
                    <a:gd name="connsiteX13" fmla="*/ 38400 w 43200"/>
                    <a:gd name="connsiteY13" fmla="*/ 6690 h 43200"/>
                    <a:gd name="connsiteX14" fmla="*/ 29078 w 43200"/>
                    <a:gd name="connsiteY14" fmla="*/ 3952 h 43200"/>
                    <a:gd name="connsiteX15" fmla="*/ 29820 w 43200"/>
                    <a:gd name="connsiteY15" fmla="*/ 2340 h 43200"/>
                    <a:gd name="connsiteX16" fmla="*/ 22141 w 43200"/>
                    <a:gd name="connsiteY16" fmla="*/ 4720 h 43200"/>
                    <a:gd name="connsiteX17" fmla="*/ 22500 w 43200"/>
                    <a:gd name="connsiteY17" fmla="*/ 3330 h 43200"/>
                    <a:gd name="connsiteX18" fmla="*/ 14000 w 43200"/>
                    <a:gd name="connsiteY18" fmla="*/ 5192 h 43200"/>
                    <a:gd name="connsiteX19" fmla="*/ 15300 w 43200"/>
                    <a:gd name="connsiteY19" fmla="*/ 6540 h 43200"/>
                    <a:gd name="connsiteX20" fmla="*/ 4127 w 43200"/>
                    <a:gd name="connsiteY20" fmla="*/ 15789 h 43200"/>
                    <a:gd name="connsiteX21" fmla="*/ 3900 w 43200"/>
                    <a:gd name="connsiteY21" fmla="*/ 14370 h 43200"/>
                    <a:gd name="connsiteX0" fmla="*/ 3936 w 43256"/>
                    <a:gd name="connsiteY0" fmla="*/ 16323 h 45313"/>
                    <a:gd name="connsiteX1" fmla="*/ 5659 w 43256"/>
                    <a:gd name="connsiteY1" fmla="*/ 8860 h 45313"/>
                    <a:gd name="connsiteX2" fmla="*/ 14041 w 43256"/>
                    <a:gd name="connsiteY2" fmla="*/ 7155 h 45313"/>
                    <a:gd name="connsiteX3" fmla="*/ 22492 w 43256"/>
                    <a:gd name="connsiteY3" fmla="*/ 5385 h 45313"/>
                    <a:gd name="connsiteX4" fmla="*/ 25785 w 43256"/>
                    <a:gd name="connsiteY4" fmla="*/ 2153 h 45313"/>
                    <a:gd name="connsiteX5" fmla="*/ 29869 w 43256"/>
                    <a:gd name="connsiteY5" fmla="*/ 4434 h 45313"/>
                    <a:gd name="connsiteX6" fmla="*/ 35499 w 43256"/>
                    <a:gd name="connsiteY6" fmla="*/ 2643 h 45313"/>
                    <a:gd name="connsiteX7" fmla="*/ 38354 w 43256"/>
                    <a:gd name="connsiteY7" fmla="*/ 7529 h 45313"/>
                    <a:gd name="connsiteX8" fmla="*/ 42018 w 43256"/>
                    <a:gd name="connsiteY8" fmla="*/ 12271 h 45313"/>
                    <a:gd name="connsiteX9" fmla="*/ 41854 w 43256"/>
                    <a:gd name="connsiteY9" fmla="*/ 17413 h 45313"/>
                    <a:gd name="connsiteX10" fmla="*/ 43052 w 43256"/>
                    <a:gd name="connsiteY10" fmla="*/ 25275 h 45313"/>
                    <a:gd name="connsiteX11" fmla="*/ 37440 w 43256"/>
                    <a:gd name="connsiteY11" fmla="*/ 32157 h 45313"/>
                    <a:gd name="connsiteX12" fmla="*/ 35431 w 43256"/>
                    <a:gd name="connsiteY12" fmla="*/ 38054 h 45313"/>
                    <a:gd name="connsiteX13" fmla="*/ 28591 w 43256"/>
                    <a:gd name="connsiteY13" fmla="*/ 38768 h 45313"/>
                    <a:gd name="connsiteX14" fmla="*/ 23703 w 43256"/>
                    <a:gd name="connsiteY14" fmla="*/ 45059 h 45313"/>
                    <a:gd name="connsiteX15" fmla="*/ 16516 w 43256"/>
                    <a:gd name="connsiteY15" fmla="*/ 41219 h 45313"/>
                    <a:gd name="connsiteX16" fmla="*/ 5840 w 43256"/>
                    <a:gd name="connsiteY16" fmla="*/ 37425 h 45313"/>
                    <a:gd name="connsiteX17" fmla="*/ 1146 w 43256"/>
                    <a:gd name="connsiteY17" fmla="*/ 33203 h 45313"/>
                    <a:gd name="connsiteX18" fmla="*/ 2149 w 43256"/>
                    <a:gd name="connsiteY18" fmla="*/ 27504 h 45313"/>
                    <a:gd name="connsiteX19" fmla="*/ 31 w 43256"/>
                    <a:gd name="connsiteY19" fmla="*/ 21657 h 45313"/>
                    <a:gd name="connsiteX20" fmla="*/ 3899 w 43256"/>
                    <a:gd name="connsiteY20" fmla="*/ 16460 h 45313"/>
                    <a:gd name="connsiteX21" fmla="*/ 3936 w 43256"/>
                    <a:gd name="connsiteY21" fmla="*/ 16323 h 45313"/>
                    <a:gd name="connsiteX0" fmla="*/ 4729 w 43256"/>
                    <a:gd name="connsiteY0" fmla="*/ 28130 h 45313"/>
                    <a:gd name="connsiteX1" fmla="*/ 2196 w 43256"/>
                    <a:gd name="connsiteY1" fmla="*/ 27333 h 45313"/>
                    <a:gd name="connsiteX2" fmla="*/ 6964 w 43256"/>
                    <a:gd name="connsiteY2" fmla="*/ 36852 h 45313"/>
                    <a:gd name="connsiteX3" fmla="*/ 5856 w 43256"/>
                    <a:gd name="connsiteY3" fmla="*/ 37233 h 45313"/>
                    <a:gd name="connsiteX4" fmla="*/ 16514 w 43256"/>
                    <a:gd name="connsiteY4" fmla="*/ 41043 h 45313"/>
                    <a:gd name="connsiteX5" fmla="*/ 15846 w 43256"/>
                    <a:gd name="connsiteY5" fmla="*/ 39303 h 45313"/>
                    <a:gd name="connsiteX6" fmla="*/ 28863 w 43256"/>
                    <a:gd name="connsiteY6" fmla="*/ 36704 h 45313"/>
                    <a:gd name="connsiteX7" fmla="*/ 28596 w 43256"/>
                    <a:gd name="connsiteY7" fmla="*/ 38613 h 45313"/>
                    <a:gd name="connsiteX8" fmla="*/ 34165 w 43256"/>
                    <a:gd name="connsiteY8" fmla="*/ 24907 h 45313"/>
                    <a:gd name="connsiteX9" fmla="*/ 37416 w 43256"/>
                    <a:gd name="connsiteY9" fmla="*/ 32043 h 45313"/>
                    <a:gd name="connsiteX10" fmla="*/ 41834 w 43256"/>
                    <a:gd name="connsiteY10" fmla="*/ 17307 h 45313"/>
                    <a:gd name="connsiteX11" fmla="*/ 40386 w 43256"/>
                    <a:gd name="connsiteY11" fmla="*/ 19983 h 45313"/>
                    <a:gd name="connsiteX12" fmla="*/ 38360 w 43256"/>
                    <a:gd name="connsiteY12" fmla="*/ 7379 h 45313"/>
                    <a:gd name="connsiteX13" fmla="*/ 38436 w 43256"/>
                    <a:gd name="connsiteY13" fmla="*/ 8643 h 45313"/>
                    <a:gd name="connsiteX14" fmla="*/ 29114 w 43256"/>
                    <a:gd name="connsiteY14" fmla="*/ 5905 h 45313"/>
                    <a:gd name="connsiteX15" fmla="*/ 29856 w 43256"/>
                    <a:gd name="connsiteY15" fmla="*/ 4293 h 45313"/>
                    <a:gd name="connsiteX16" fmla="*/ 22177 w 43256"/>
                    <a:gd name="connsiteY16" fmla="*/ 6673 h 45313"/>
                    <a:gd name="connsiteX17" fmla="*/ 22536 w 43256"/>
                    <a:gd name="connsiteY17" fmla="*/ 5283 h 45313"/>
                    <a:gd name="connsiteX18" fmla="*/ 16400 w 43256"/>
                    <a:gd name="connsiteY18" fmla="*/ 0 h 45313"/>
                    <a:gd name="connsiteX19" fmla="*/ 15336 w 43256"/>
                    <a:gd name="connsiteY19" fmla="*/ 8493 h 45313"/>
                    <a:gd name="connsiteX20" fmla="*/ 4163 w 43256"/>
                    <a:gd name="connsiteY20" fmla="*/ 17742 h 45313"/>
                    <a:gd name="connsiteX21" fmla="*/ 3936 w 43256"/>
                    <a:gd name="connsiteY21" fmla="*/ 16323 h 45313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17779 w 43256"/>
                    <a:gd name="connsiteY18" fmla="*/ 5448 h 43219"/>
                    <a:gd name="connsiteX19" fmla="*/ 15336 w 43256"/>
                    <a:gd name="connsiteY19" fmla="*/ 6399 h 43219"/>
                    <a:gd name="connsiteX20" fmla="*/ 4163 w 43256"/>
                    <a:gd name="connsiteY20" fmla="*/ 15648 h 43219"/>
                    <a:gd name="connsiteX21" fmla="*/ 3936 w 43256"/>
                    <a:gd name="connsiteY21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4163 w 43256"/>
                    <a:gd name="connsiteY16" fmla="*/ 15648 h 43219"/>
                    <a:gd name="connsiteX17" fmla="*/ 3936 w 43256"/>
                    <a:gd name="connsiteY17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4163 w 43256"/>
                    <a:gd name="connsiteY14" fmla="*/ 15648 h 43219"/>
                    <a:gd name="connsiteX15" fmla="*/ 3936 w 43256"/>
                    <a:gd name="connsiteY15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41834 w 43256"/>
                    <a:gd name="connsiteY8" fmla="*/ 15213 h 43219"/>
                    <a:gd name="connsiteX9" fmla="*/ 40386 w 43256"/>
                    <a:gd name="connsiteY9" fmla="*/ 17889 h 43219"/>
                    <a:gd name="connsiteX10" fmla="*/ 38360 w 43256"/>
                    <a:gd name="connsiteY10" fmla="*/ 5285 h 43219"/>
                    <a:gd name="connsiteX11" fmla="*/ 38436 w 43256"/>
                    <a:gd name="connsiteY11" fmla="*/ 6549 h 43219"/>
                    <a:gd name="connsiteX12" fmla="*/ 4163 w 43256"/>
                    <a:gd name="connsiteY12" fmla="*/ 15648 h 43219"/>
                    <a:gd name="connsiteX13" fmla="*/ 3936 w 43256"/>
                    <a:gd name="connsiteY13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16514 w 43256"/>
                    <a:gd name="connsiteY2" fmla="*/ 38949 h 43219"/>
                    <a:gd name="connsiteX3" fmla="*/ 15846 w 43256"/>
                    <a:gd name="connsiteY3" fmla="*/ 37209 h 43219"/>
                    <a:gd name="connsiteX4" fmla="*/ 28863 w 43256"/>
                    <a:gd name="connsiteY4" fmla="*/ 34610 h 43219"/>
                    <a:gd name="connsiteX5" fmla="*/ 28596 w 43256"/>
                    <a:gd name="connsiteY5" fmla="*/ 36519 h 43219"/>
                    <a:gd name="connsiteX6" fmla="*/ 41834 w 43256"/>
                    <a:gd name="connsiteY6" fmla="*/ 15213 h 43219"/>
                    <a:gd name="connsiteX7" fmla="*/ 40386 w 43256"/>
                    <a:gd name="connsiteY7" fmla="*/ 17889 h 43219"/>
                    <a:gd name="connsiteX8" fmla="*/ 38360 w 43256"/>
                    <a:gd name="connsiteY8" fmla="*/ 5285 h 43219"/>
                    <a:gd name="connsiteX9" fmla="*/ 38436 w 43256"/>
                    <a:gd name="connsiteY9" fmla="*/ 6549 h 43219"/>
                    <a:gd name="connsiteX10" fmla="*/ 4163 w 43256"/>
                    <a:gd name="connsiteY10" fmla="*/ 15648 h 43219"/>
                    <a:gd name="connsiteX11" fmla="*/ 3936 w 43256"/>
                    <a:gd name="connsiteY11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16514 w 43256"/>
                    <a:gd name="connsiteY0" fmla="*/ 38949 h 43219"/>
                    <a:gd name="connsiteX1" fmla="*/ 15846 w 43256"/>
                    <a:gd name="connsiteY1" fmla="*/ 37209 h 43219"/>
                    <a:gd name="connsiteX2" fmla="*/ 28863 w 43256"/>
                    <a:gd name="connsiteY2" fmla="*/ 34610 h 43219"/>
                    <a:gd name="connsiteX3" fmla="*/ 28596 w 43256"/>
                    <a:gd name="connsiteY3" fmla="*/ 36519 h 43219"/>
                    <a:gd name="connsiteX4" fmla="*/ 41834 w 43256"/>
                    <a:gd name="connsiteY4" fmla="*/ 15213 h 43219"/>
                    <a:gd name="connsiteX5" fmla="*/ 40386 w 43256"/>
                    <a:gd name="connsiteY5" fmla="*/ 17889 h 43219"/>
                    <a:gd name="connsiteX6" fmla="*/ 38360 w 43256"/>
                    <a:gd name="connsiteY6" fmla="*/ 5285 h 43219"/>
                    <a:gd name="connsiteX7" fmla="*/ 38436 w 43256"/>
                    <a:gd name="connsiteY7" fmla="*/ 6549 h 43219"/>
                    <a:gd name="connsiteX8" fmla="*/ 4163 w 43256"/>
                    <a:gd name="connsiteY8" fmla="*/ 15648 h 43219"/>
                    <a:gd name="connsiteX9" fmla="*/ 3936 w 43256"/>
                    <a:gd name="connsiteY9" fmla="*/ 1422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24 w 43381"/>
                    <a:gd name="connsiteY18" fmla="*/ 14366 h 43219"/>
                    <a:gd name="connsiteX19" fmla="*/ 4061 w 43381"/>
                    <a:gd name="connsiteY19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6" fmla="*/ 38485 w 43381"/>
                    <a:gd name="connsiteY6" fmla="*/ 5285 h 43219"/>
                    <a:gd name="connsiteX7" fmla="*/ 38561 w 43381"/>
                    <a:gd name="connsiteY7" fmla="*/ 6549 h 43219"/>
                    <a:gd name="connsiteX8" fmla="*/ 4288 w 43381"/>
                    <a:gd name="connsiteY8" fmla="*/ 15648 h 43219"/>
                    <a:gd name="connsiteX9" fmla="*/ 4061 w 43381"/>
                    <a:gd name="connsiteY9" fmla="*/ 1422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24 w 43381"/>
                    <a:gd name="connsiteY18" fmla="*/ 14366 h 43219"/>
                    <a:gd name="connsiteX19" fmla="*/ 4061 w 43381"/>
                    <a:gd name="connsiteY19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6" fmla="*/ 38485 w 43381"/>
                    <a:gd name="connsiteY6" fmla="*/ 5285 h 43219"/>
                    <a:gd name="connsiteX7" fmla="*/ 38561 w 43381"/>
                    <a:gd name="connsiteY7" fmla="*/ 654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61 w 43381"/>
                    <a:gd name="connsiteY18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6" fmla="*/ 38485 w 43381"/>
                    <a:gd name="connsiteY6" fmla="*/ 5285 h 43219"/>
                    <a:gd name="connsiteX7" fmla="*/ 38561 w 43381"/>
                    <a:gd name="connsiteY7" fmla="*/ 654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61 w 43381"/>
                    <a:gd name="connsiteY18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61 w 43381"/>
                    <a:gd name="connsiteY18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8479 w 43381"/>
                    <a:gd name="connsiteY5" fmla="*/ 5435 h 43219"/>
                    <a:gd name="connsiteX6" fmla="*/ 42143 w 43381"/>
                    <a:gd name="connsiteY6" fmla="*/ 10177 h 43219"/>
                    <a:gd name="connsiteX7" fmla="*/ 41979 w 43381"/>
                    <a:gd name="connsiteY7" fmla="*/ 15319 h 43219"/>
                    <a:gd name="connsiteX8" fmla="*/ 43177 w 43381"/>
                    <a:gd name="connsiteY8" fmla="*/ 23181 h 43219"/>
                    <a:gd name="connsiteX9" fmla="*/ 37565 w 43381"/>
                    <a:gd name="connsiteY9" fmla="*/ 30063 h 43219"/>
                    <a:gd name="connsiteX10" fmla="*/ 35556 w 43381"/>
                    <a:gd name="connsiteY10" fmla="*/ 35960 h 43219"/>
                    <a:gd name="connsiteX11" fmla="*/ 28716 w 43381"/>
                    <a:gd name="connsiteY11" fmla="*/ 36674 h 43219"/>
                    <a:gd name="connsiteX12" fmla="*/ 23828 w 43381"/>
                    <a:gd name="connsiteY12" fmla="*/ 42965 h 43219"/>
                    <a:gd name="connsiteX13" fmla="*/ 16641 w 43381"/>
                    <a:gd name="connsiteY13" fmla="*/ 39125 h 43219"/>
                    <a:gd name="connsiteX14" fmla="*/ 5965 w 43381"/>
                    <a:gd name="connsiteY14" fmla="*/ 35331 h 43219"/>
                    <a:gd name="connsiteX15" fmla="*/ 1271 w 43381"/>
                    <a:gd name="connsiteY15" fmla="*/ 31109 h 43219"/>
                    <a:gd name="connsiteX16" fmla="*/ 156 w 43381"/>
                    <a:gd name="connsiteY16" fmla="*/ 19563 h 43219"/>
                    <a:gd name="connsiteX17" fmla="*/ 4061 w 43381"/>
                    <a:gd name="connsiteY17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0" fmla="*/ 4061 w 43381"/>
                    <a:gd name="connsiteY0" fmla="*/ 14215 h 43205"/>
                    <a:gd name="connsiteX1" fmla="*/ 8345 w 43381"/>
                    <a:gd name="connsiteY1" fmla="*/ 1195 h 43205"/>
                    <a:gd name="connsiteX2" fmla="*/ 22617 w 43381"/>
                    <a:gd name="connsiteY2" fmla="*/ 3277 h 43205"/>
                    <a:gd name="connsiteX3" fmla="*/ 25910 w 43381"/>
                    <a:gd name="connsiteY3" fmla="*/ 45 h 43205"/>
                    <a:gd name="connsiteX4" fmla="*/ 38479 w 43381"/>
                    <a:gd name="connsiteY4" fmla="*/ 5421 h 43205"/>
                    <a:gd name="connsiteX5" fmla="*/ 42143 w 43381"/>
                    <a:gd name="connsiteY5" fmla="*/ 10163 h 43205"/>
                    <a:gd name="connsiteX6" fmla="*/ 41979 w 43381"/>
                    <a:gd name="connsiteY6" fmla="*/ 15305 h 43205"/>
                    <a:gd name="connsiteX7" fmla="*/ 43177 w 43381"/>
                    <a:gd name="connsiteY7" fmla="*/ 23167 h 43205"/>
                    <a:gd name="connsiteX8" fmla="*/ 37565 w 43381"/>
                    <a:gd name="connsiteY8" fmla="*/ 30049 h 43205"/>
                    <a:gd name="connsiteX9" fmla="*/ 35556 w 43381"/>
                    <a:gd name="connsiteY9" fmla="*/ 35946 h 43205"/>
                    <a:gd name="connsiteX10" fmla="*/ 28716 w 43381"/>
                    <a:gd name="connsiteY10" fmla="*/ 36660 h 43205"/>
                    <a:gd name="connsiteX11" fmla="*/ 23828 w 43381"/>
                    <a:gd name="connsiteY11" fmla="*/ 42951 h 43205"/>
                    <a:gd name="connsiteX12" fmla="*/ 16641 w 43381"/>
                    <a:gd name="connsiteY12" fmla="*/ 39111 h 43205"/>
                    <a:gd name="connsiteX13" fmla="*/ 5965 w 43381"/>
                    <a:gd name="connsiteY13" fmla="*/ 35317 h 43205"/>
                    <a:gd name="connsiteX14" fmla="*/ 1271 w 43381"/>
                    <a:gd name="connsiteY14" fmla="*/ 31095 h 43205"/>
                    <a:gd name="connsiteX15" fmla="*/ 156 w 43381"/>
                    <a:gd name="connsiteY15" fmla="*/ 19549 h 43205"/>
                    <a:gd name="connsiteX16" fmla="*/ 4061 w 43381"/>
                    <a:gd name="connsiteY16" fmla="*/ 14215 h 43205"/>
                    <a:gd name="connsiteX0" fmla="*/ 16639 w 43381"/>
                    <a:gd name="connsiteY0" fmla="*/ 38935 h 43205"/>
                    <a:gd name="connsiteX1" fmla="*/ 15971 w 43381"/>
                    <a:gd name="connsiteY1" fmla="*/ 37195 h 43205"/>
                    <a:gd name="connsiteX2" fmla="*/ 28988 w 43381"/>
                    <a:gd name="connsiteY2" fmla="*/ 34596 h 43205"/>
                    <a:gd name="connsiteX3" fmla="*/ 28721 w 43381"/>
                    <a:gd name="connsiteY3" fmla="*/ 36505 h 43205"/>
                    <a:gd name="connsiteX0" fmla="*/ 4061 w 43381"/>
                    <a:gd name="connsiteY0" fmla="*/ 14215 h 43205"/>
                    <a:gd name="connsiteX1" fmla="*/ 8345 w 43381"/>
                    <a:gd name="connsiteY1" fmla="*/ 1195 h 43205"/>
                    <a:gd name="connsiteX2" fmla="*/ 22617 w 43381"/>
                    <a:gd name="connsiteY2" fmla="*/ 3277 h 43205"/>
                    <a:gd name="connsiteX3" fmla="*/ 25910 w 43381"/>
                    <a:gd name="connsiteY3" fmla="*/ 45 h 43205"/>
                    <a:gd name="connsiteX4" fmla="*/ 38479 w 43381"/>
                    <a:gd name="connsiteY4" fmla="*/ 5421 h 43205"/>
                    <a:gd name="connsiteX5" fmla="*/ 42143 w 43381"/>
                    <a:gd name="connsiteY5" fmla="*/ 10163 h 43205"/>
                    <a:gd name="connsiteX6" fmla="*/ 41979 w 43381"/>
                    <a:gd name="connsiteY6" fmla="*/ 15305 h 43205"/>
                    <a:gd name="connsiteX7" fmla="*/ 43177 w 43381"/>
                    <a:gd name="connsiteY7" fmla="*/ 23167 h 43205"/>
                    <a:gd name="connsiteX8" fmla="*/ 37565 w 43381"/>
                    <a:gd name="connsiteY8" fmla="*/ 30049 h 43205"/>
                    <a:gd name="connsiteX9" fmla="*/ 35556 w 43381"/>
                    <a:gd name="connsiteY9" fmla="*/ 35946 h 43205"/>
                    <a:gd name="connsiteX10" fmla="*/ 28716 w 43381"/>
                    <a:gd name="connsiteY10" fmla="*/ 36660 h 43205"/>
                    <a:gd name="connsiteX11" fmla="*/ 23828 w 43381"/>
                    <a:gd name="connsiteY11" fmla="*/ 42951 h 43205"/>
                    <a:gd name="connsiteX12" fmla="*/ 16641 w 43381"/>
                    <a:gd name="connsiteY12" fmla="*/ 39111 h 43205"/>
                    <a:gd name="connsiteX13" fmla="*/ 5965 w 43381"/>
                    <a:gd name="connsiteY13" fmla="*/ 35317 h 43205"/>
                    <a:gd name="connsiteX14" fmla="*/ 1271 w 43381"/>
                    <a:gd name="connsiteY14" fmla="*/ 31095 h 43205"/>
                    <a:gd name="connsiteX15" fmla="*/ 156 w 43381"/>
                    <a:gd name="connsiteY15" fmla="*/ 19549 h 43205"/>
                    <a:gd name="connsiteX16" fmla="*/ 4061 w 43381"/>
                    <a:gd name="connsiteY16" fmla="*/ 14215 h 43205"/>
                    <a:gd name="connsiteX0" fmla="*/ 16639 w 43381"/>
                    <a:gd name="connsiteY0" fmla="*/ 38935 h 43205"/>
                    <a:gd name="connsiteX1" fmla="*/ 15971 w 43381"/>
                    <a:gd name="connsiteY1" fmla="*/ 37195 h 43205"/>
                    <a:gd name="connsiteX0" fmla="*/ 4061 w 43381"/>
                    <a:gd name="connsiteY0" fmla="*/ 14215 h 43985"/>
                    <a:gd name="connsiteX1" fmla="*/ 8345 w 43381"/>
                    <a:gd name="connsiteY1" fmla="*/ 1195 h 43985"/>
                    <a:gd name="connsiteX2" fmla="*/ 22617 w 43381"/>
                    <a:gd name="connsiteY2" fmla="*/ 3277 h 43985"/>
                    <a:gd name="connsiteX3" fmla="*/ 25910 w 43381"/>
                    <a:gd name="connsiteY3" fmla="*/ 45 h 43985"/>
                    <a:gd name="connsiteX4" fmla="*/ 38479 w 43381"/>
                    <a:gd name="connsiteY4" fmla="*/ 5421 h 43985"/>
                    <a:gd name="connsiteX5" fmla="*/ 42143 w 43381"/>
                    <a:gd name="connsiteY5" fmla="*/ 10163 h 43985"/>
                    <a:gd name="connsiteX6" fmla="*/ 41979 w 43381"/>
                    <a:gd name="connsiteY6" fmla="*/ 15305 h 43985"/>
                    <a:gd name="connsiteX7" fmla="*/ 43177 w 43381"/>
                    <a:gd name="connsiteY7" fmla="*/ 23167 h 43985"/>
                    <a:gd name="connsiteX8" fmla="*/ 37565 w 43381"/>
                    <a:gd name="connsiteY8" fmla="*/ 30049 h 43985"/>
                    <a:gd name="connsiteX9" fmla="*/ 35556 w 43381"/>
                    <a:gd name="connsiteY9" fmla="*/ 35946 h 43985"/>
                    <a:gd name="connsiteX10" fmla="*/ 28716 w 43381"/>
                    <a:gd name="connsiteY10" fmla="*/ 36660 h 43985"/>
                    <a:gd name="connsiteX11" fmla="*/ 23828 w 43381"/>
                    <a:gd name="connsiteY11" fmla="*/ 42951 h 43985"/>
                    <a:gd name="connsiteX12" fmla="*/ 16641 w 43381"/>
                    <a:gd name="connsiteY12" fmla="*/ 39111 h 43985"/>
                    <a:gd name="connsiteX13" fmla="*/ 5965 w 43381"/>
                    <a:gd name="connsiteY13" fmla="*/ 35317 h 43985"/>
                    <a:gd name="connsiteX14" fmla="*/ 1271 w 43381"/>
                    <a:gd name="connsiteY14" fmla="*/ 31095 h 43985"/>
                    <a:gd name="connsiteX15" fmla="*/ 156 w 43381"/>
                    <a:gd name="connsiteY15" fmla="*/ 19549 h 43985"/>
                    <a:gd name="connsiteX16" fmla="*/ 4061 w 43381"/>
                    <a:gd name="connsiteY16" fmla="*/ 14215 h 43985"/>
                    <a:gd name="connsiteX0" fmla="*/ 16639 w 43381"/>
                    <a:gd name="connsiteY0" fmla="*/ 38935 h 43985"/>
                    <a:gd name="connsiteX1" fmla="*/ 17744 w 43381"/>
                    <a:gd name="connsiteY1" fmla="*/ 43943 h 43985"/>
                    <a:gd name="connsiteX0" fmla="*/ 4061 w 43381"/>
                    <a:gd name="connsiteY0" fmla="*/ 14215 h 43205"/>
                    <a:gd name="connsiteX1" fmla="*/ 8345 w 43381"/>
                    <a:gd name="connsiteY1" fmla="*/ 1195 h 43205"/>
                    <a:gd name="connsiteX2" fmla="*/ 22617 w 43381"/>
                    <a:gd name="connsiteY2" fmla="*/ 3277 h 43205"/>
                    <a:gd name="connsiteX3" fmla="*/ 25910 w 43381"/>
                    <a:gd name="connsiteY3" fmla="*/ 45 h 43205"/>
                    <a:gd name="connsiteX4" fmla="*/ 38479 w 43381"/>
                    <a:gd name="connsiteY4" fmla="*/ 5421 h 43205"/>
                    <a:gd name="connsiteX5" fmla="*/ 42143 w 43381"/>
                    <a:gd name="connsiteY5" fmla="*/ 10163 h 43205"/>
                    <a:gd name="connsiteX6" fmla="*/ 41979 w 43381"/>
                    <a:gd name="connsiteY6" fmla="*/ 15305 h 43205"/>
                    <a:gd name="connsiteX7" fmla="*/ 43177 w 43381"/>
                    <a:gd name="connsiteY7" fmla="*/ 23167 h 43205"/>
                    <a:gd name="connsiteX8" fmla="*/ 37565 w 43381"/>
                    <a:gd name="connsiteY8" fmla="*/ 30049 h 43205"/>
                    <a:gd name="connsiteX9" fmla="*/ 35556 w 43381"/>
                    <a:gd name="connsiteY9" fmla="*/ 35946 h 43205"/>
                    <a:gd name="connsiteX10" fmla="*/ 28716 w 43381"/>
                    <a:gd name="connsiteY10" fmla="*/ 36660 h 43205"/>
                    <a:gd name="connsiteX11" fmla="*/ 23828 w 43381"/>
                    <a:gd name="connsiteY11" fmla="*/ 42951 h 43205"/>
                    <a:gd name="connsiteX12" fmla="*/ 16641 w 43381"/>
                    <a:gd name="connsiteY12" fmla="*/ 39111 h 43205"/>
                    <a:gd name="connsiteX13" fmla="*/ 5965 w 43381"/>
                    <a:gd name="connsiteY13" fmla="*/ 35317 h 43205"/>
                    <a:gd name="connsiteX14" fmla="*/ 1271 w 43381"/>
                    <a:gd name="connsiteY14" fmla="*/ 31095 h 43205"/>
                    <a:gd name="connsiteX15" fmla="*/ 156 w 43381"/>
                    <a:gd name="connsiteY15" fmla="*/ 19549 h 43205"/>
                    <a:gd name="connsiteX16" fmla="*/ 4061 w 43381"/>
                    <a:gd name="connsiteY16" fmla="*/ 14215 h 43205"/>
                    <a:gd name="connsiteX0" fmla="*/ 16639 w 43381"/>
                    <a:gd name="connsiteY0" fmla="*/ 38935 h 43205"/>
                    <a:gd name="connsiteX1" fmla="*/ 15380 w 43381"/>
                    <a:gd name="connsiteY1" fmla="*/ 16555 h 43205"/>
                    <a:gd name="connsiteX0" fmla="*/ 9564 w 48884"/>
                    <a:gd name="connsiteY0" fmla="*/ 14215 h 44775"/>
                    <a:gd name="connsiteX1" fmla="*/ 13848 w 48884"/>
                    <a:gd name="connsiteY1" fmla="*/ 1195 h 44775"/>
                    <a:gd name="connsiteX2" fmla="*/ 28120 w 48884"/>
                    <a:gd name="connsiteY2" fmla="*/ 3277 h 44775"/>
                    <a:gd name="connsiteX3" fmla="*/ 31413 w 48884"/>
                    <a:gd name="connsiteY3" fmla="*/ 45 h 44775"/>
                    <a:gd name="connsiteX4" fmla="*/ 43982 w 48884"/>
                    <a:gd name="connsiteY4" fmla="*/ 5421 h 44775"/>
                    <a:gd name="connsiteX5" fmla="*/ 47646 w 48884"/>
                    <a:gd name="connsiteY5" fmla="*/ 10163 h 44775"/>
                    <a:gd name="connsiteX6" fmla="*/ 47482 w 48884"/>
                    <a:gd name="connsiteY6" fmla="*/ 15305 h 44775"/>
                    <a:gd name="connsiteX7" fmla="*/ 48680 w 48884"/>
                    <a:gd name="connsiteY7" fmla="*/ 23167 h 44775"/>
                    <a:gd name="connsiteX8" fmla="*/ 43068 w 48884"/>
                    <a:gd name="connsiteY8" fmla="*/ 30049 h 44775"/>
                    <a:gd name="connsiteX9" fmla="*/ 41059 w 48884"/>
                    <a:gd name="connsiteY9" fmla="*/ 35946 h 44775"/>
                    <a:gd name="connsiteX10" fmla="*/ 34219 w 48884"/>
                    <a:gd name="connsiteY10" fmla="*/ 36660 h 44775"/>
                    <a:gd name="connsiteX11" fmla="*/ 29331 w 48884"/>
                    <a:gd name="connsiteY11" fmla="*/ 42951 h 44775"/>
                    <a:gd name="connsiteX12" fmla="*/ 22144 w 48884"/>
                    <a:gd name="connsiteY12" fmla="*/ 39111 h 44775"/>
                    <a:gd name="connsiteX13" fmla="*/ 11468 w 48884"/>
                    <a:gd name="connsiteY13" fmla="*/ 35317 h 44775"/>
                    <a:gd name="connsiteX14" fmla="*/ 6774 w 48884"/>
                    <a:gd name="connsiteY14" fmla="*/ 31095 h 44775"/>
                    <a:gd name="connsiteX15" fmla="*/ 5659 w 48884"/>
                    <a:gd name="connsiteY15" fmla="*/ 19549 h 44775"/>
                    <a:gd name="connsiteX16" fmla="*/ 9564 w 48884"/>
                    <a:gd name="connsiteY16" fmla="*/ 14215 h 44775"/>
                    <a:gd name="connsiteX0" fmla="*/ 22142 w 48884"/>
                    <a:gd name="connsiteY0" fmla="*/ 38935 h 44775"/>
                    <a:gd name="connsiteX1" fmla="*/ 0 w 48884"/>
                    <a:gd name="connsiteY1" fmla="*/ 44737 h 44775"/>
                    <a:gd name="connsiteX0" fmla="*/ 4062 w 43382"/>
                    <a:gd name="connsiteY0" fmla="*/ 14215 h 43205"/>
                    <a:gd name="connsiteX1" fmla="*/ 8346 w 43382"/>
                    <a:gd name="connsiteY1" fmla="*/ 1195 h 43205"/>
                    <a:gd name="connsiteX2" fmla="*/ 22618 w 43382"/>
                    <a:gd name="connsiteY2" fmla="*/ 3277 h 43205"/>
                    <a:gd name="connsiteX3" fmla="*/ 25911 w 43382"/>
                    <a:gd name="connsiteY3" fmla="*/ 45 h 43205"/>
                    <a:gd name="connsiteX4" fmla="*/ 38480 w 43382"/>
                    <a:gd name="connsiteY4" fmla="*/ 5421 h 43205"/>
                    <a:gd name="connsiteX5" fmla="*/ 42144 w 43382"/>
                    <a:gd name="connsiteY5" fmla="*/ 10163 h 43205"/>
                    <a:gd name="connsiteX6" fmla="*/ 41980 w 43382"/>
                    <a:gd name="connsiteY6" fmla="*/ 15305 h 43205"/>
                    <a:gd name="connsiteX7" fmla="*/ 43178 w 43382"/>
                    <a:gd name="connsiteY7" fmla="*/ 23167 h 43205"/>
                    <a:gd name="connsiteX8" fmla="*/ 37566 w 43382"/>
                    <a:gd name="connsiteY8" fmla="*/ 30049 h 43205"/>
                    <a:gd name="connsiteX9" fmla="*/ 35557 w 43382"/>
                    <a:gd name="connsiteY9" fmla="*/ 35946 h 43205"/>
                    <a:gd name="connsiteX10" fmla="*/ 28717 w 43382"/>
                    <a:gd name="connsiteY10" fmla="*/ 36660 h 43205"/>
                    <a:gd name="connsiteX11" fmla="*/ 23829 w 43382"/>
                    <a:gd name="connsiteY11" fmla="*/ 42951 h 43205"/>
                    <a:gd name="connsiteX12" fmla="*/ 16642 w 43382"/>
                    <a:gd name="connsiteY12" fmla="*/ 39111 h 43205"/>
                    <a:gd name="connsiteX13" fmla="*/ 5966 w 43382"/>
                    <a:gd name="connsiteY13" fmla="*/ 35317 h 43205"/>
                    <a:gd name="connsiteX14" fmla="*/ 1272 w 43382"/>
                    <a:gd name="connsiteY14" fmla="*/ 31095 h 43205"/>
                    <a:gd name="connsiteX15" fmla="*/ 157 w 43382"/>
                    <a:gd name="connsiteY15" fmla="*/ 19549 h 43205"/>
                    <a:gd name="connsiteX16" fmla="*/ 4062 w 43382"/>
                    <a:gd name="connsiteY16" fmla="*/ 14215 h 43205"/>
                    <a:gd name="connsiteX0" fmla="*/ 16640 w 43382"/>
                    <a:gd name="connsiteY0" fmla="*/ 38935 h 43205"/>
                    <a:gd name="connsiteX1" fmla="*/ 20109 w 43382"/>
                    <a:gd name="connsiteY1" fmla="*/ 28860 h 43205"/>
                    <a:gd name="connsiteX0" fmla="*/ 4062 w 43382"/>
                    <a:gd name="connsiteY0" fmla="*/ 14215 h 43205"/>
                    <a:gd name="connsiteX1" fmla="*/ 8346 w 43382"/>
                    <a:gd name="connsiteY1" fmla="*/ 1195 h 43205"/>
                    <a:gd name="connsiteX2" fmla="*/ 22618 w 43382"/>
                    <a:gd name="connsiteY2" fmla="*/ 3277 h 43205"/>
                    <a:gd name="connsiteX3" fmla="*/ 25911 w 43382"/>
                    <a:gd name="connsiteY3" fmla="*/ 45 h 43205"/>
                    <a:gd name="connsiteX4" fmla="*/ 38480 w 43382"/>
                    <a:gd name="connsiteY4" fmla="*/ 5421 h 43205"/>
                    <a:gd name="connsiteX5" fmla="*/ 42144 w 43382"/>
                    <a:gd name="connsiteY5" fmla="*/ 10163 h 43205"/>
                    <a:gd name="connsiteX6" fmla="*/ 41980 w 43382"/>
                    <a:gd name="connsiteY6" fmla="*/ 15305 h 43205"/>
                    <a:gd name="connsiteX7" fmla="*/ 43178 w 43382"/>
                    <a:gd name="connsiteY7" fmla="*/ 23167 h 43205"/>
                    <a:gd name="connsiteX8" fmla="*/ 37566 w 43382"/>
                    <a:gd name="connsiteY8" fmla="*/ 30049 h 43205"/>
                    <a:gd name="connsiteX9" fmla="*/ 35557 w 43382"/>
                    <a:gd name="connsiteY9" fmla="*/ 35946 h 43205"/>
                    <a:gd name="connsiteX10" fmla="*/ 28717 w 43382"/>
                    <a:gd name="connsiteY10" fmla="*/ 36660 h 43205"/>
                    <a:gd name="connsiteX11" fmla="*/ 23829 w 43382"/>
                    <a:gd name="connsiteY11" fmla="*/ 42951 h 43205"/>
                    <a:gd name="connsiteX12" fmla="*/ 16642 w 43382"/>
                    <a:gd name="connsiteY12" fmla="*/ 39111 h 43205"/>
                    <a:gd name="connsiteX13" fmla="*/ 5966 w 43382"/>
                    <a:gd name="connsiteY13" fmla="*/ 35317 h 43205"/>
                    <a:gd name="connsiteX14" fmla="*/ 1272 w 43382"/>
                    <a:gd name="connsiteY14" fmla="*/ 31095 h 43205"/>
                    <a:gd name="connsiteX15" fmla="*/ 157 w 43382"/>
                    <a:gd name="connsiteY15" fmla="*/ 19549 h 43205"/>
                    <a:gd name="connsiteX16" fmla="*/ 4062 w 43382"/>
                    <a:gd name="connsiteY16" fmla="*/ 14215 h 43205"/>
                    <a:gd name="connsiteX0" fmla="*/ 16640 w 43382"/>
                    <a:gd name="connsiteY0" fmla="*/ 38935 h 43205"/>
                    <a:gd name="connsiteX1" fmla="*/ 16760 w 43382"/>
                    <a:gd name="connsiteY1" fmla="*/ 33623 h 43205"/>
                    <a:gd name="connsiteX0" fmla="*/ 4062 w 43382"/>
                    <a:gd name="connsiteY0" fmla="*/ 14215 h 43205"/>
                    <a:gd name="connsiteX1" fmla="*/ 8346 w 43382"/>
                    <a:gd name="connsiteY1" fmla="*/ 1195 h 43205"/>
                    <a:gd name="connsiteX2" fmla="*/ 22618 w 43382"/>
                    <a:gd name="connsiteY2" fmla="*/ 3277 h 43205"/>
                    <a:gd name="connsiteX3" fmla="*/ 25911 w 43382"/>
                    <a:gd name="connsiteY3" fmla="*/ 45 h 43205"/>
                    <a:gd name="connsiteX4" fmla="*/ 38480 w 43382"/>
                    <a:gd name="connsiteY4" fmla="*/ 5421 h 43205"/>
                    <a:gd name="connsiteX5" fmla="*/ 42144 w 43382"/>
                    <a:gd name="connsiteY5" fmla="*/ 10163 h 43205"/>
                    <a:gd name="connsiteX6" fmla="*/ 41980 w 43382"/>
                    <a:gd name="connsiteY6" fmla="*/ 15305 h 43205"/>
                    <a:gd name="connsiteX7" fmla="*/ 43178 w 43382"/>
                    <a:gd name="connsiteY7" fmla="*/ 23167 h 43205"/>
                    <a:gd name="connsiteX8" fmla="*/ 37566 w 43382"/>
                    <a:gd name="connsiteY8" fmla="*/ 30049 h 43205"/>
                    <a:gd name="connsiteX9" fmla="*/ 35557 w 43382"/>
                    <a:gd name="connsiteY9" fmla="*/ 35946 h 43205"/>
                    <a:gd name="connsiteX10" fmla="*/ 28717 w 43382"/>
                    <a:gd name="connsiteY10" fmla="*/ 36660 h 43205"/>
                    <a:gd name="connsiteX11" fmla="*/ 23829 w 43382"/>
                    <a:gd name="connsiteY11" fmla="*/ 42951 h 43205"/>
                    <a:gd name="connsiteX12" fmla="*/ 16642 w 43382"/>
                    <a:gd name="connsiteY12" fmla="*/ 39111 h 43205"/>
                    <a:gd name="connsiteX13" fmla="*/ 5966 w 43382"/>
                    <a:gd name="connsiteY13" fmla="*/ 37302 h 43205"/>
                    <a:gd name="connsiteX14" fmla="*/ 1272 w 43382"/>
                    <a:gd name="connsiteY14" fmla="*/ 31095 h 43205"/>
                    <a:gd name="connsiteX15" fmla="*/ 157 w 43382"/>
                    <a:gd name="connsiteY15" fmla="*/ 19549 h 43205"/>
                    <a:gd name="connsiteX16" fmla="*/ 4062 w 43382"/>
                    <a:gd name="connsiteY16" fmla="*/ 14215 h 43205"/>
                    <a:gd name="connsiteX0" fmla="*/ 16640 w 43382"/>
                    <a:gd name="connsiteY0" fmla="*/ 38935 h 43205"/>
                    <a:gd name="connsiteX1" fmla="*/ 16760 w 43382"/>
                    <a:gd name="connsiteY1" fmla="*/ 33623 h 43205"/>
                    <a:gd name="connsiteX0" fmla="*/ 4550 w 43870"/>
                    <a:gd name="connsiteY0" fmla="*/ 14215 h 43205"/>
                    <a:gd name="connsiteX1" fmla="*/ 8834 w 43870"/>
                    <a:gd name="connsiteY1" fmla="*/ 1195 h 43205"/>
                    <a:gd name="connsiteX2" fmla="*/ 23106 w 43870"/>
                    <a:gd name="connsiteY2" fmla="*/ 3277 h 43205"/>
                    <a:gd name="connsiteX3" fmla="*/ 26399 w 43870"/>
                    <a:gd name="connsiteY3" fmla="*/ 45 h 43205"/>
                    <a:gd name="connsiteX4" fmla="*/ 38968 w 43870"/>
                    <a:gd name="connsiteY4" fmla="*/ 5421 h 43205"/>
                    <a:gd name="connsiteX5" fmla="*/ 42632 w 43870"/>
                    <a:gd name="connsiteY5" fmla="*/ 10163 h 43205"/>
                    <a:gd name="connsiteX6" fmla="*/ 42468 w 43870"/>
                    <a:gd name="connsiteY6" fmla="*/ 15305 h 43205"/>
                    <a:gd name="connsiteX7" fmla="*/ 43666 w 43870"/>
                    <a:gd name="connsiteY7" fmla="*/ 23167 h 43205"/>
                    <a:gd name="connsiteX8" fmla="*/ 38054 w 43870"/>
                    <a:gd name="connsiteY8" fmla="*/ 30049 h 43205"/>
                    <a:gd name="connsiteX9" fmla="*/ 36045 w 43870"/>
                    <a:gd name="connsiteY9" fmla="*/ 35946 h 43205"/>
                    <a:gd name="connsiteX10" fmla="*/ 29205 w 43870"/>
                    <a:gd name="connsiteY10" fmla="*/ 36660 h 43205"/>
                    <a:gd name="connsiteX11" fmla="*/ 24317 w 43870"/>
                    <a:gd name="connsiteY11" fmla="*/ 42951 h 43205"/>
                    <a:gd name="connsiteX12" fmla="*/ 17130 w 43870"/>
                    <a:gd name="connsiteY12" fmla="*/ 39111 h 43205"/>
                    <a:gd name="connsiteX13" fmla="*/ 1760 w 43870"/>
                    <a:gd name="connsiteY13" fmla="*/ 31095 h 43205"/>
                    <a:gd name="connsiteX14" fmla="*/ 645 w 43870"/>
                    <a:gd name="connsiteY14" fmla="*/ 19549 h 43205"/>
                    <a:gd name="connsiteX15" fmla="*/ 4550 w 43870"/>
                    <a:gd name="connsiteY15" fmla="*/ 14215 h 43205"/>
                    <a:gd name="connsiteX0" fmla="*/ 17128 w 43870"/>
                    <a:gd name="connsiteY0" fmla="*/ 38935 h 43205"/>
                    <a:gd name="connsiteX1" fmla="*/ 17248 w 43870"/>
                    <a:gd name="connsiteY1" fmla="*/ 33623 h 43205"/>
                    <a:gd name="connsiteX0" fmla="*/ 4550 w 43870"/>
                    <a:gd name="connsiteY0" fmla="*/ 14215 h 43073"/>
                    <a:gd name="connsiteX1" fmla="*/ 8834 w 43870"/>
                    <a:gd name="connsiteY1" fmla="*/ 1195 h 43073"/>
                    <a:gd name="connsiteX2" fmla="*/ 23106 w 43870"/>
                    <a:gd name="connsiteY2" fmla="*/ 3277 h 43073"/>
                    <a:gd name="connsiteX3" fmla="*/ 26399 w 43870"/>
                    <a:gd name="connsiteY3" fmla="*/ 45 h 43073"/>
                    <a:gd name="connsiteX4" fmla="*/ 38968 w 43870"/>
                    <a:gd name="connsiteY4" fmla="*/ 5421 h 43073"/>
                    <a:gd name="connsiteX5" fmla="*/ 42632 w 43870"/>
                    <a:gd name="connsiteY5" fmla="*/ 10163 h 43073"/>
                    <a:gd name="connsiteX6" fmla="*/ 42468 w 43870"/>
                    <a:gd name="connsiteY6" fmla="*/ 15305 h 43073"/>
                    <a:gd name="connsiteX7" fmla="*/ 43666 w 43870"/>
                    <a:gd name="connsiteY7" fmla="*/ 23167 h 43073"/>
                    <a:gd name="connsiteX8" fmla="*/ 38054 w 43870"/>
                    <a:gd name="connsiteY8" fmla="*/ 30049 h 43073"/>
                    <a:gd name="connsiteX9" fmla="*/ 36045 w 43870"/>
                    <a:gd name="connsiteY9" fmla="*/ 35946 h 43073"/>
                    <a:gd name="connsiteX10" fmla="*/ 24317 w 43870"/>
                    <a:gd name="connsiteY10" fmla="*/ 42951 h 43073"/>
                    <a:gd name="connsiteX11" fmla="*/ 17130 w 43870"/>
                    <a:gd name="connsiteY11" fmla="*/ 39111 h 43073"/>
                    <a:gd name="connsiteX12" fmla="*/ 1760 w 43870"/>
                    <a:gd name="connsiteY12" fmla="*/ 31095 h 43073"/>
                    <a:gd name="connsiteX13" fmla="*/ 645 w 43870"/>
                    <a:gd name="connsiteY13" fmla="*/ 19549 h 43073"/>
                    <a:gd name="connsiteX14" fmla="*/ 4550 w 43870"/>
                    <a:gd name="connsiteY14" fmla="*/ 14215 h 43073"/>
                    <a:gd name="connsiteX0" fmla="*/ 17128 w 43870"/>
                    <a:gd name="connsiteY0" fmla="*/ 38935 h 43073"/>
                    <a:gd name="connsiteX1" fmla="*/ 17248 w 43870"/>
                    <a:gd name="connsiteY1" fmla="*/ 33623 h 43073"/>
                    <a:gd name="connsiteX0" fmla="*/ 4550 w 44117"/>
                    <a:gd name="connsiteY0" fmla="*/ 14215 h 43073"/>
                    <a:gd name="connsiteX1" fmla="*/ 8834 w 44117"/>
                    <a:gd name="connsiteY1" fmla="*/ 1195 h 43073"/>
                    <a:gd name="connsiteX2" fmla="*/ 23106 w 44117"/>
                    <a:gd name="connsiteY2" fmla="*/ 3277 h 43073"/>
                    <a:gd name="connsiteX3" fmla="*/ 26399 w 44117"/>
                    <a:gd name="connsiteY3" fmla="*/ 45 h 43073"/>
                    <a:gd name="connsiteX4" fmla="*/ 38968 w 44117"/>
                    <a:gd name="connsiteY4" fmla="*/ 5421 h 43073"/>
                    <a:gd name="connsiteX5" fmla="*/ 42632 w 44117"/>
                    <a:gd name="connsiteY5" fmla="*/ 10163 h 43073"/>
                    <a:gd name="connsiteX6" fmla="*/ 42468 w 44117"/>
                    <a:gd name="connsiteY6" fmla="*/ 15305 h 43073"/>
                    <a:gd name="connsiteX7" fmla="*/ 43666 w 44117"/>
                    <a:gd name="connsiteY7" fmla="*/ 23167 h 43073"/>
                    <a:gd name="connsiteX8" fmla="*/ 36045 w 44117"/>
                    <a:gd name="connsiteY8" fmla="*/ 35946 h 43073"/>
                    <a:gd name="connsiteX9" fmla="*/ 24317 w 44117"/>
                    <a:gd name="connsiteY9" fmla="*/ 42951 h 43073"/>
                    <a:gd name="connsiteX10" fmla="*/ 17130 w 44117"/>
                    <a:gd name="connsiteY10" fmla="*/ 39111 h 43073"/>
                    <a:gd name="connsiteX11" fmla="*/ 1760 w 44117"/>
                    <a:gd name="connsiteY11" fmla="*/ 31095 h 43073"/>
                    <a:gd name="connsiteX12" fmla="*/ 645 w 44117"/>
                    <a:gd name="connsiteY12" fmla="*/ 19549 h 43073"/>
                    <a:gd name="connsiteX13" fmla="*/ 4550 w 44117"/>
                    <a:gd name="connsiteY13" fmla="*/ 14215 h 43073"/>
                    <a:gd name="connsiteX0" fmla="*/ 17128 w 44117"/>
                    <a:gd name="connsiteY0" fmla="*/ 38935 h 43073"/>
                    <a:gd name="connsiteX1" fmla="*/ 17248 w 44117"/>
                    <a:gd name="connsiteY1" fmla="*/ 33623 h 43073"/>
                    <a:gd name="connsiteX0" fmla="*/ 4550 w 42900"/>
                    <a:gd name="connsiteY0" fmla="*/ 14215 h 43073"/>
                    <a:gd name="connsiteX1" fmla="*/ 8834 w 42900"/>
                    <a:gd name="connsiteY1" fmla="*/ 1195 h 43073"/>
                    <a:gd name="connsiteX2" fmla="*/ 23106 w 42900"/>
                    <a:gd name="connsiteY2" fmla="*/ 3277 h 43073"/>
                    <a:gd name="connsiteX3" fmla="*/ 26399 w 42900"/>
                    <a:gd name="connsiteY3" fmla="*/ 45 h 43073"/>
                    <a:gd name="connsiteX4" fmla="*/ 38968 w 42900"/>
                    <a:gd name="connsiteY4" fmla="*/ 5421 h 43073"/>
                    <a:gd name="connsiteX5" fmla="*/ 42632 w 42900"/>
                    <a:gd name="connsiteY5" fmla="*/ 10163 h 43073"/>
                    <a:gd name="connsiteX6" fmla="*/ 42468 w 42900"/>
                    <a:gd name="connsiteY6" fmla="*/ 15305 h 43073"/>
                    <a:gd name="connsiteX7" fmla="*/ 37362 w 42900"/>
                    <a:gd name="connsiteY7" fmla="*/ 25152 h 43073"/>
                    <a:gd name="connsiteX8" fmla="*/ 36045 w 42900"/>
                    <a:gd name="connsiteY8" fmla="*/ 35946 h 43073"/>
                    <a:gd name="connsiteX9" fmla="*/ 24317 w 42900"/>
                    <a:gd name="connsiteY9" fmla="*/ 42951 h 43073"/>
                    <a:gd name="connsiteX10" fmla="*/ 17130 w 42900"/>
                    <a:gd name="connsiteY10" fmla="*/ 39111 h 43073"/>
                    <a:gd name="connsiteX11" fmla="*/ 1760 w 42900"/>
                    <a:gd name="connsiteY11" fmla="*/ 31095 h 43073"/>
                    <a:gd name="connsiteX12" fmla="*/ 645 w 42900"/>
                    <a:gd name="connsiteY12" fmla="*/ 19549 h 43073"/>
                    <a:gd name="connsiteX13" fmla="*/ 4550 w 42900"/>
                    <a:gd name="connsiteY13" fmla="*/ 14215 h 43073"/>
                    <a:gd name="connsiteX0" fmla="*/ 17128 w 42900"/>
                    <a:gd name="connsiteY0" fmla="*/ 38935 h 43073"/>
                    <a:gd name="connsiteX1" fmla="*/ 17248 w 42900"/>
                    <a:gd name="connsiteY1" fmla="*/ 33623 h 43073"/>
                    <a:gd name="connsiteX0" fmla="*/ 4550 w 42900"/>
                    <a:gd name="connsiteY0" fmla="*/ 14215 h 43073"/>
                    <a:gd name="connsiteX1" fmla="*/ 8834 w 42900"/>
                    <a:gd name="connsiteY1" fmla="*/ 1195 h 43073"/>
                    <a:gd name="connsiteX2" fmla="*/ 23106 w 42900"/>
                    <a:gd name="connsiteY2" fmla="*/ 3277 h 43073"/>
                    <a:gd name="connsiteX3" fmla="*/ 26399 w 42900"/>
                    <a:gd name="connsiteY3" fmla="*/ 45 h 43073"/>
                    <a:gd name="connsiteX4" fmla="*/ 38968 w 42900"/>
                    <a:gd name="connsiteY4" fmla="*/ 5421 h 43073"/>
                    <a:gd name="connsiteX5" fmla="*/ 42632 w 42900"/>
                    <a:gd name="connsiteY5" fmla="*/ 10163 h 43073"/>
                    <a:gd name="connsiteX6" fmla="*/ 42468 w 42900"/>
                    <a:gd name="connsiteY6" fmla="*/ 15305 h 43073"/>
                    <a:gd name="connsiteX7" fmla="*/ 37559 w 42900"/>
                    <a:gd name="connsiteY7" fmla="*/ 23564 h 43073"/>
                    <a:gd name="connsiteX8" fmla="*/ 36045 w 42900"/>
                    <a:gd name="connsiteY8" fmla="*/ 35946 h 43073"/>
                    <a:gd name="connsiteX9" fmla="*/ 24317 w 42900"/>
                    <a:gd name="connsiteY9" fmla="*/ 42951 h 43073"/>
                    <a:gd name="connsiteX10" fmla="*/ 17130 w 42900"/>
                    <a:gd name="connsiteY10" fmla="*/ 39111 h 43073"/>
                    <a:gd name="connsiteX11" fmla="*/ 1760 w 42900"/>
                    <a:gd name="connsiteY11" fmla="*/ 31095 h 43073"/>
                    <a:gd name="connsiteX12" fmla="*/ 645 w 42900"/>
                    <a:gd name="connsiteY12" fmla="*/ 19549 h 43073"/>
                    <a:gd name="connsiteX13" fmla="*/ 4550 w 42900"/>
                    <a:gd name="connsiteY13" fmla="*/ 14215 h 43073"/>
                    <a:gd name="connsiteX0" fmla="*/ 17128 w 42900"/>
                    <a:gd name="connsiteY0" fmla="*/ 38935 h 43073"/>
                    <a:gd name="connsiteX1" fmla="*/ 17248 w 42900"/>
                    <a:gd name="connsiteY1" fmla="*/ 33623 h 43073"/>
                    <a:gd name="connsiteX0" fmla="*/ 4550 w 42900"/>
                    <a:gd name="connsiteY0" fmla="*/ 14215 h 43073"/>
                    <a:gd name="connsiteX1" fmla="*/ 8834 w 42900"/>
                    <a:gd name="connsiteY1" fmla="*/ 1195 h 43073"/>
                    <a:gd name="connsiteX2" fmla="*/ 23106 w 42900"/>
                    <a:gd name="connsiteY2" fmla="*/ 3277 h 43073"/>
                    <a:gd name="connsiteX3" fmla="*/ 26399 w 42900"/>
                    <a:gd name="connsiteY3" fmla="*/ 45 h 43073"/>
                    <a:gd name="connsiteX4" fmla="*/ 38968 w 42900"/>
                    <a:gd name="connsiteY4" fmla="*/ 5421 h 43073"/>
                    <a:gd name="connsiteX5" fmla="*/ 42632 w 42900"/>
                    <a:gd name="connsiteY5" fmla="*/ 10163 h 43073"/>
                    <a:gd name="connsiteX6" fmla="*/ 42468 w 42900"/>
                    <a:gd name="connsiteY6" fmla="*/ 15305 h 43073"/>
                    <a:gd name="connsiteX7" fmla="*/ 37559 w 42900"/>
                    <a:gd name="connsiteY7" fmla="*/ 23564 h 43073"/>
                    <a:gd name="connsiteX8" fmla="*/ 36045 w 42900"/>
                    <a:gd name="connsiteY8" fmla="*/ 35946 h 43073"/>
                    <a:gd name="connsiteX9" fmla="*/ 24317 w 42900"/>
                    <a:gd name="connsiteY9" fmla="*/ 42951 h 43073"/>
                    <a:gd name="connsiteX10" fmla="*/ 17130 w 42900"/>
                    <a:gd name="connsiteY10" fmla="*/ 39111 h 43073"/>
                    <a:gd name="connsiteX11" fmla="*/ 1760 w 42900"/>
                    <a:gd name="connsiteY11" fmla="*/ 31095 h 43073"/>
                    <a:gd name="connsiteX12" fmla="*/ 645 w 42900"/>
                    <a:gd name="connsiteY12" fmla="*/ 19549 h 43073"/>
                    <a:gd name="connsiteX13" fmla="*/ 4550 w 42900"/>
                    <a:gd name="connsiteY13" fmla="*/ 14215 h 43073"/>
                    <a:gd name="connsiteX0" fmla="*/ 17128 w 42900"/>
                    <a:gd name="connsiteY0" fmla="*/ 38935 h 43073"/>
                    <a:gd name="connsiteX1" fmla="*/ 17248 w 42900"/>
                    <a:gd name="connsiteY1" fmla="*/ 33623 h 43073"/>
                    <a:gd name="connsiteX0" fmla="*/ 4550 w 42900"/>
                    <a:gd name="connsiteY0" fmla="*/ 14177 h 43035"/>
                    <a:gd name="connsiteX1" fmla="*/ 8834 w 42900"/>
                    <a:gd name="connsiteY1" fmla="*/ 1157 h 43035"/>
                    <a:gd name="connsiteX2" fmla="*/ 18772 w 42900"/>
                    <a:gd name="connsiteY2" fmla="*/ 4430 h 43035"/>
                    <a:gd name="connsiteX3" fmla="*/ 26399 w 42900"/>
                    <a:gd name="connsiteY3" fmla="*/ 7 h 43035"/>
                    <a:gd name="connsiteX4" fmla="*/ 38968 w 42900"/>
                    <a:gd name="connsiteY4" fmla="*/ 5383 h 43035"/>
                    <a:gd name="connsiteX5" fmla="*/ 42632 w 42900"/>
                    <a:gd name="connsiteY5" fmla="*/ 10125 h 43035"/>
                    <a:gd name="connsiteX6" fmla="*/ 42468 w 42900"/>
                    <a:gd name="connsiteY6" fmla="*/ 15267 h 43035"/>
                    <a:gd name="connsiteX7" fmla="*/ 37559 w 42900"/>
                    <a:gd name="connsiteY7" fmla="*/ 23526 h 43035"/>
                    <a:gd name="connsiteX8" fmla="*/ 36045 w 42900"/>
                    <a:gd name="connsiteY8" fmla="*/ 35908 h 43035"/>
                    <a:gd name="connsiteX9" fmla="*/ 24317 w 42900"/>
                    <a:gd name="connsiteY9" fmla="*/ 42913 h 43035"/>
                    <a:gd name="connsiteX10" fmla="*/ 17130 w 42900"/>
                    <a:gd name="connsiteY10" fmla="*/ 39073 h 43035"/>
                    <a:gd name="connsiteX11" fmla="*/ 1760 w 42900"/>
                    <a:gd name="connsiteY11" fmla="*/ 31057 h 43035"/>
                    <a:gd name="connsiteX12" fmla="*/ 645 w 42900"/>
                    <a:gd name="connsiteY12" fmla="*/ 19511 h 43035"/>
                    <a:gd name="connsiteX13" fmla="*/ 4550 w 42900"/>
                    <a:gd name="connsiteY13" fmla="*/ 14177 h 43035"/>
                    <a:gd name="connsiteX0" fmla="*/ 17128 w 42900"/>
                    <a:gd name="connsiteY0" fmla="*/ 38897 h 43035"/>
                    <a:gd name="connsiteX1" fmla="*/ 17248 w 42900"/>
                    <a:gd name="connsiteY1" fmla="*/ 33585 h 43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2900" h="43035">
                      <a:moveTo>
                        <a:pt x="4550" y="14177"/>
                      </a:moveTo>
                      <a:cubicBezTo>
                        <a:pt x="5915" y="11118"/>
                        <a:pt x="6464" y="2782"/>
                        <a:pt x="8834" y="1157"/>
                      </a:cubicBezTo>
                      <a:cubicBezTo>
                        <a:pt x="11204" y="-468"/>
                        <a:pt x="18131" y="6179"/>
                        <a:pt x="18772" y="4430"/>
                      </a:cubicBezTo>
                      <a:cubicBezTo>
                        <a:pt x="19413" y="2681"/>
                        <a:pt x="23033" y="-152"/>
                        <a:pt x="26399" y="7"/>
                      </a:cubicBezTo>
                      <a:cubicBezTo>
                        <a:pt x="29765" y="166"/>
                        <a:pt x="36263" y="3697"/>
                        <a:pt x="38968" y="5383"/>
                      </a:cubicBezTo>
                      <a:cubicBezTo>
                        <a:pt x="40696" y="6025"/>
                        <a:pt x="42072" y="7805"/>
                        <a:pt x="42632" y="10125"/>
                      </a:cubicBezTo>
                      <a:cubicBezTo>
                        <a:pt x="43039" y="11809"/>
                        <a:pt x="42981" y="13638"/>
                        <a:pt x="42468" y="15267"/>
                      </a:cubicBezTo>
                      <a:cubicBezTo>
                        <a:pt x="43729" y="17501"/>
                        <a:pt x="38629" y="20086"/>
                        <a:pt x="37559" y="23526"/>
                      </a:cubicBezTo>
                      <a:cubicBezTo>
                        <a:pt x="36489" y="26966"/>
                        <a:pt x="38252" y="32677"/>
                        <a:pt x="36045" y="35908"/>
                      </a:cubicBezTo>
                      <a:cubicBezTo>
                        <a:pt x="33838" y="39139"/>
                        <a:pt x="27469" y="42386"/>
                        <a:pt x="24317" y="42913"/>
                      </a:cubicBezTo>
                      <a:cubicBezTo>
                        <a:pt x="21165" y="43440"/>
                        <a:pt x="18701" y="42280"/>
                        <a:pt x="17130" y="39073"/>
                      </a:cubicBezTo>
                      <a:cubicBezTo>
                        <a:pt x="13371" y="37097"/>
                        <a:pt x="4508" y="34317"/>
                        <a:pt x="1760" y="31057"/>
                      </a:cubicBezTo>
                      <a:cubicBezTo>
                        <a:pt x="-988" y="27797"/>
                        <a:pt x="186" y="22301"/>
                        <a:pt x="645" y="19511"/>
                      </a:cubicBezTo>
                      <a:cubicBezTo>
                        <a:pt x="1110" y="16698"/>
                        <a:pt x="3185" y="17236"/>
                        <a:pt x="4550" y="14177"/>
                      </a:cubicBezTo>
                      <a:close/>
                    </a:path>
                    <a:path w="42900" h="43035" fill="none" extrusionOk="0">
                      <a:moveTo>
                        <a:pt x="17128" y="38897"/>
                      </a:moveTo>
                      <a:cubicBezTo>
                        <a:pt x="16861" y="38351"/>
                        <a:pt x="17425" y="34196"/>
                        <a:pt x="17248" y="33585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1250" tIns="50625" rIns="101250" bIns="50625" rtlCol="0" anchor="ctr"/>
                <a:lstStyle/>
                <a:p>
                  <a:pPr marL="0" marR="0" lvl="0" indent="0" algn="ctr" defTabSz="76808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8" name="Group 217">
                <a:extLst>
                  <a:ext uri="{FF2B5EF4-FFF2-40B4-BE49-F238E27FC236}">
                    <a16:creationId xmlns:a16="http://schemas.microsoft.com/office/drawing/2014/main" id="{3CA61DFD-7821-64F2-11D0-40E628F456BB}"/>
                  </a:ext>
                </a:extLst>
              </p:cNvPr>
              <p:cNvGrpSpPr/>
              <p:nvPr/>
            </p:nvGrpSpPr>
            <p:grpSpPr>
              <a:xfrm>
                <a:off x="1113754" y="2231593"/>
                <a:ext cx="582288" cy="337933"/>
                <a:chOff x="761863" y="2020257"/>
                <a:chExt cx="582288" cy="375571"/>
              </a:xfrm>
              <a:grpFill/>
            </p:grpSpPr>
            <p:sp>
              <p:nvSpPr>
                <p:cNvPr id="219" name="Cloud 3">
                  <a:extLst>
                    <a:ext uri="{FF2B5EF4-FFF2-40B4-BE49-F238E27FC236}">
                      <a16:creationId xmlns:a16="http://schemas.microsoft.com/office/drawing/2014/main" id="{EB8DFC0C-CABD-628F-4CDF-EBE72EF4DA26}"/>
                    </a:ext>
                  </a:extLst>
                </p:cNvPr>
                <p:cNvSpPr/>
                <p:nvPr/>
              </p:nvSpPr>
              <p:spPr>
                <a:xfrm>
                  <a:off x="804714" y="2185870"/>
                  <a:ext cx="107132" cy="87371"/>
                </a:xfrm>
                <a:custGeom>
                  <a:avLst/>
                  <a:gdLst>
                    <a:gd name="connsiteX0" fmla="*/ 3900 w 43200"/>
                    <a:gd name="connsiteY0" fmla="*/ 14370 h 43200"/>
                    <a:gd name="connsiteX1" fmla="*/ 5623 w 43200"/>
                    <a:gd name="connsiteY1" fmla="*/ 6907 h 43200"/>
                    <a:gd name="connsiteX2" fmla="*/ 14005 w 43200"/>
                    <a:gd name="connsiteY2" fmla="*/ 5202 h 43200"/>
                    <a:gd name="connsiteX3" fmla="*/ 22456 w 43200"/>
                    <a:gd name="connsiteY3" fmla="*/ 3432 h 43200"/>
                    <a:gd name="connsiteX4" fmla="*/ 25749 w 43200"/>
                    <a:gd name="connsiteY4" fmla="*/ 200 h 43200"/>
                    <a:gd name="connsiteX5" fmla="*/ 29833 w 43200"/>
                    <a:gd name="connsiteY5" fmla="*/ 2481 h 43200"/>
                    <a:gd name="connsiteX6" fmla="*/ 35463 w 43200"/>
                    <a:gd name="connsiteY6" fmla="*/ 690 h 43200"/>
                    <a:gd name="connsiteX7" fmla="*/ 38318 w 43200"/>
                    <a:gd name="connsiteY7" fmla="*/ 5576 h 43200"/>
                    <a:gd name="connsiteX8" fmla="*/ 41982 w 43200"/>
                    <a:gd name="connsiteY8" fmla="*/ 10318 h 43200"/>
                    <a:gd name="connsiteX9" fmla="*/ 41818 w 43200"/>
                    <a:gd name="connsiteY9" fmla="*/ 15460 h 43200"/>
                    <a:gd name="connsiteX10" fmla="*/ 43016 w 43200"/>
                    <a:gd name="connsiteY10" fmla="*/ 23322 h 43200"/>
                    <a:gd name="connsiteX11" fmla="*/ 37404 w 43200"/>
                    <a:gd name="connsiteY11" fmla="*/ 30204 h 43200"/>
                    <a:gd name="connsiteX12" fmla="*/ 35395 w 43200"/>
                    <a:gd name="connsiteY12" fmla="*/ 36101 h 43200"/>
                    <a:gd name="connsiteX13" fmla="*/ 28555 w 43200"/>
                    <a:gd name="connsiteY13" fmla="*/ 36815 h 43200"/>
                    <a:gd name="connsiteX14" fmla="*/ 23667 w 43200"/>
                    <a:gd name="connsiteY14" fmla="*/ 43106 h 43200"/>
                    <a:gd name="connsiteX15" fmla="*/ 16480 w 43200"/>
                    <a:gd name="connsiteY15" fmla="*/ 39266 h 43200"/>
                    <a:gd name="connsiteX16" fmla="*/ 5804 w 43200"/>
                    <a:gd name="connsiteY16" fmla="*/ 35472 h 43200"/>
                    <a:gd name="connsiteX17" fmla="*/ 1110 w 43200"/>
                    <a:gd name="connsiteY17" fmla="*/ 31250 h 43200"/>
                    <a:gd name="connsiteX18" fmla="*/ 2113 w 43200"/>
                    <a:gd name="connsiteY18" fmla="*/ 25551 h 43200"/>
                    <a:gd name="connsiteX19" fmla="*/ -5 w 43200"/>
                    <a:gd name="connsiteY19" fmla="*/ 19704 h 43200"/>
                    <a:gd name="connsiteX20" fmla="*/ 3863 w 43200"/>
                    <a:gd name="connsiteY20" fmla="*/ 14507 h 43200"/>
                    <a:gd name="connsiteX21" fmla="*/ 3900 w 43200"/>
                    <a:gd name="connsiteY21" fmla="*/ 14370 h 43200"/>
                    <a:gd name="connsiteX0" fmla="*/ 4693 w 43200"/>
                    <a:gd name="connsiteY0" fmla="*/ 26177 h 43200"/>
                    <a:gd name="connsiteX1" fmla="*/ 2160 w 43200"/>
                    <a:gd name="connsiteY1" fmla="*/ 25380 h 43200"/>
                    <a:gd name="connsiteX2" fmla="*/ 6928 w 43200"/>
                    <a:gd name="connsiteY2" fmla="*/ 34899 h 43200"/>
                    <a:gd name="connsiteX3" fmla="*/ 5820 w 43200"/>
                    <a:gd name="connsiteY3" fmla="*/ 35280 h 43200"/>
                    <a:gd name="connsiteX4" fmla="*/ 16478 w 43200"/>
                    <a:gd name="connsiteY4" fmla="*/ 39090 h 43200"/>
                    <a:gd name="connsiteX5" fmla="*/ 15810 w 43200"/>
                    <a:gd name="connsiteY5" fmla="*/ 37350 h 43200"/>
                    <a:gd name="connsiteX6" fmla="*/ 28827 w 43200"/>
                    <a:gd name="connsiteY6" fmla="*/ 34751 h 43200"/>
                    <a:gd name="connsiteX7" fmla="*/ 28560 w 43200"/>
                    <a:gd name="connsiteY7" fmla="*/ 36660 h 43200"/>
                    <a:gd name="connsiteX8" fmla="*/ 34129 w 43200"/>
                    <a:gd name="connsiteY8" fmla="*/ 22954 h 43200"/>
                    <a:gd name="connsiteX9" fmla="*/ 37380 w 43200"/>
                    <a:gd name="connsiteY9" fmla="*/ 30090 h 43200"/>
                    <a:gd name="connsiteX10" fmla="*/ 41798 w 43200"/>
                    <a:gd name="connsiteY10" fmla="*/ 15354 h 43200"/>
                    <a:gd name="connsiteX11" fmla="*/ 40350 w 43200"/>
                    <a:gd name="connsiteY11" fmla="*/ 18030 h 43200"/>
                    <a:gd name="connsiteX12" fmla="*/ 38324 w 43200"/>
                    <a:gd name="connsiteY12" fmla="*/ 5426 h 43200"/>
                    <a:gd name="connsiteX13" fmla="*/ 38400 w 43200"/>
                    <a:gd name="connsiteY13" fmla="*/ 6690 h 43200"/>
                    <a:gd name="connsiteX14" fmla="*/ 29078 w 43200"/>
                    <a:gd name="connsiteY14" fmla="*/ 3952 h 43200"/>
                    <a:gd name="connsiteX15" fmla="*/ 29820 w 43200"/>
                    <a:gd name="connsiteY15" fmla="*/ 2340 h 43200"/>
                    <a:gd name="connsiteX16" fmla="*/ 22141 w 43200"/>
                    <a:gd name="connsiteY16" fmla="*/ 4720 h 43200"/>
                    <a:gd name="connsiteX17" fmla="*/ 22500 w 43200"/>
                    <a:gd name="connsiteY17" fmla="*/ 3330 h 43200"/>
                    <a:gd name="connsiteX18" fmla="*/ 14000 w 43200"/>
                    <a:gd name="connsiteY18" fmla="*/ 5192 h 43200"/>
                    <a:gd name="connsiteX19" fmla="*/ 15300 w 43200"/>
                    <a:gd name="connsiteY19" fmla="*/ 6540 h 43200"/>
                    <a:gd name="connsiteX20" fmla="*/ 4127 w 43200"/>
                    <a:gd name="connsiteY20" fmla="*/ 15789 h 43200"/>
                    <a:gd name="connsiteX21" fmla="*/ 3900 w 43200"/>
                    <a:gd name="connsiteY21" fmla="*/ 14370 h 43200"/>
                    <a:gd name="connsiteX0" fmla="*/ 3936 w 43256"/>
                    <a:gd name="connsiteY0" fmla="*/ 16323 h 45313"/>
                    <a:gd name="connsiteX1" fmla="*/ 5659 w 43256"/>
                    <a:gd name="connsiteY1" fmla="*/ 8860 h 45313"/>
                    <a:gd name="connsiteX2" fmla="*/ 14041 w 43256"/>
                    <a:gd name="connsiteY2" fmla="*/ 7155 h 45313"/>
                    <a:gd name="connsiteX3" fmla="*/ 22492 w 43256"/>
                    <a:gd name="connsiteY3" fmla="*/ 5385 h 45313"/>
                    <a:gd name="connsiteX4" fmla="*/ 25785 w 43256"/>
                    <a:gd name="connsiteY4" fmla="*/ 2153 h 45313"/>
                    <a:gd name="connsiteX5" fmla="*/ 29869 w 43256"/>
                    <a:gd name="connsiteY5" fmla="*/ 4434 h 45313"/>
                    <a:gd name="connsiteX6" fmla="*/ 35499 w 43256"/>
                    <a:gd name="connsiteY6" fmla="*/ 2643 h 45313"/>
                    <a:gd name="connsiteX7" fmla="*/ 38354 w 43256"/>
                    <a:gd name="connsiteY7" fmla="*/ 7529 h 45313"/>
                    <a:gd name="connsiteX8" fmla="*/ 42018 w 43256"/>
                    <a:gd name="connsiteY8" fmla="*/ 12271 h 45313"/>
                    <a:gd name="connsiteX9" fmla="*/ 41854 w 43256"/>
                    <a:gd name="connsiteY9" fmla="*/ 17413 h 45313"/>
                    <a:gd name="connsiteX10" fmla="*/ 43052 w 43256"/>
                    <a:gd name="connsiteY10" fmla="*/ 25275 h 45313"/>
                    <a:gd name="connsiteX11" fmla="*/ 37440 w 43256"/>
                    <a:gd name="connsiteY11" fmla="*/ 32157 h 45313"/>
                    <a:gd name="connsiteX12" fmla="*/ 35431 w 43256"/>
                    <a:gd name="connsiteY12" fmla="*/ 38054 h 45313"/>
                    <a:gd name="connsiteX13" fmla="*/ 28591 w 43256"/>
                    <a:gd name="connsiteY13" fmla="*/ 38768 h 45313"/>
                    <a:gd name="connsiteX14" fmla="*/ 23703 w 43256"/>
                    <a:gd name="connsiteY14" fmla="*/ 45059 h 45313"/>
                    <a:gd name="connsiteX15" fmla="*/ 16516 w 43256"/>
                    <a:gd name="connsiteY15" fmla="*/ 41219 h 45313"/>
                    <a:gd name="connsiteX16" fmla="*/ 5840 w 43256"/>
                    <a:gd name="connsiteY16" fmla="*/ 37425 h 45313"/>
                    <a:gd name="connsiteX17" fmla="*/ 1146 w 43256"/>
                    <a:gd name="connsiteY17" fmla="*/ 33203 h 45313"/>
                    <a:gd name="connsiteX18" fmla="*/ 2149 w 43256"/>
                    <a:gd name="connsiteY18" fmla="*/ 27504 h 45313"/>
                    <a:gd name="connsiteX19" fmla="*/ 31 w 43256"/>
                    <a:gd name="connsiteY19" fmla="*/ 21657 h 45313"/>
                    <a:gd name="connsiteX20" fmla="*/ 3899 w 43256"/>
                    <a:gd name="connsiteY20" fmla="*/ 16460 h 45313"/>
                    <a:gd name="connsiteX21" fmla="*/ 3936 w 43256"/>
                    <a:gd name="connsiteY21" fmla="*/ 16323 h 45313"/>
                    <a:gd name="connsiteX0" fmla="*/ 4729 w 43256"/>
                    <a:gd name="connsiteY0" fmla="*/ 28130 h 45313"/>
                    <a:gd name="connsiteX1" fmla="*/ 2196 w 43256"/>
                    <a:gd name="connsiteY1" fmla="*/ 27333 h 45313"/>
                    <a:gd name="connsiteX2" fmla="*/ 6964 w 43256"/>
                    <a:gd name="connsiteY2" fmla="*/ 36852 h 45313"/>
                    <a:gd name="connsiteX3" fmla="*/ 5856 w 43256"/>
                    <a:gd name="connsiteY3" fmla="*/ 37233 h 45313"/>
                    <a:gd name="connsiteX4" fmla="*/ 16514 w 43256"/>
                    <a:gd name="connsiteY4" fmla="*/ 41043 h 45313"/>
                    <a:gd name="connsiteX5" fmla="*/ 15846 w 43256"/>
                    <a:gd name="connsiteY5" fmla="*/ 39303 h 45313"/>
                    <a:gd name="connsiteX6" fmla="*/ 28863 w 43256"/>
                    <a:gd name="connsiteY6" fmla="*/ 36704 h 45313"/>
                    <a:gd name="connsiteX7" fmla="*/ 28596 w 43256"/>
                    <a:gd name="connsiteY7" fmla="*/ 38613 h 45313"/>
                    <a:gd name="connsiteX8" fmla="*/ 34165 w 43256"/>
                    <a:gd name="connsiteY8" fmla="*/ 24907 h 45313"/>
                    <a:gd name="connsiteX9" fmla="*/ 37416 w 43256"/>
                    <a:gd name="connsiteY9" fmla="*/ 32043 h 45313"/>
                    <a:gd name="connsiteX10" fmla="*/ 41834 w 43256"/>
                    <a:gd name="connsiteY10" fmla="*/ 17307 h 45313"/>
                    <a:gd name="connsiteX11" fmla="*/ 40386 w 43256"/>
                    <a:gd name="connsiteY11" fmla="*/ 19983 h 45313"/>
                    <a:gd name="connsiteX12" fmla="*/ 38360 w 43256"/>
                    <a:gd name="connsiteY12" fmla="*/ 7379 h 45313"/>
                    <a:gd name="connsiteX13" fmla="*/ 38436 w 43256"/>
                    <a:gd name="connsiteY13" fmla="*/ 8643 h 45313"/>
                    <a:gd name="connsiteX14" fmla="*/ 29114 w 43256"/>
                    <a:gd name="connsiteY14" fmla="*/ 5905 h 45313"/>
                    <a:gd name="connsiteX15" fmla="*/ 29856 w 43256"/>
                    <a:gd name="connsiteY15" fmla="*/ 4293 h 45313"/>
                    <a:gd name="connsiteX16" fmla="*/ 22177 w 43256"/>
                    <a:gd name="connsiteY16" fmla="*/ 6673 h 45313"/>
                    <a:gd name="connsiteX17" fmla="*/ 22536 w 43256"/>
                    <a:gd name="connsiteY17" fmla="*/ 5283 h 45313"/>
                    <a:gd name="connsiteX18" fmla="*/ 16400 w 43256"/>
                    <a:gd name="connsiteY18" fmla="*/ 0 h 45313"/>
                    <a:gd name="connsiteX19" fmla="*/ 15336 w 43256"/>
                    <a:gd name="connsiteY19" fmla="*/ 8493 h 45313"/>
                    <a:gd name="connsiteX20" fmla="*/ 4163 w 43256"/>
                    <a:gd name="connsiteY20" fmla="*/ 17742 h 45313"/>
                    <a:gd name="connsiteX21" fmla="*/ 3936 w 43256"/>
                    <a:gd name="connsiteY21" fmla="*/ 16323 h 45313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17779 w 43256"/>
                    <a:gd name="connsiteY18" fmla="*/ 5448 h 43219"/>
                    <a:gd name="connsiteX19" fmla="*/ 15336 w 43256"/>
                    <a:gd name="connsiteY19" fmla="*/ 6399 h 43219"/>
                    <a:gd name="connsiteX20" fmla="*/ 4163 w 43256"/>
                    <a:gd name="connsiteY20" fmla="*/ 15648 h 43219"/>
                    <a:gd name="connsiteX21" fmla="*/ 3936 w 43256"/>
                    <a:gd name="connsiteY21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4163 w 43256"/>
                    <a:gd name="connsiteY16" fmla="*/ 15648 h 43219"/>
                    <a:gd name="connsiteX17" fmla="*/ 3936 w 43256"/>
                    <a:gd name="connsiteY17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4163 w 43256"/>
                    <a:gd name="connsiteY14" fmla="*/ 15648 h 43219"/>
                    <a:gd name="connsiteX15" fmla="*/ 3936 w 43256"/>
                    <a:gd name="connsiteY15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41834 w 43256"/>
                    <a:gd name="connsiteY8" fmla="*/ 15213 h 43219"/>
                    <a:gd name="connsiteX9" fmla="*/ 40386 w 43256"/>
                    <a:gd name="connsiteY9" fmla="*/ 17889 h 43219"/>
                    <a:gd name="connsiteX10" fmla="*/ 38360 w 43256"/>
                    <a:gd name="connsiteY10" fmla="*/ 5285 h 43219"/>
                    <a:gd name="connsiteX11" fmla="*/ 38436 w 43256"/>
                    <a:gd name="connsiteY11" fmla="*/ 6549 h 43219"/>
                    <a:gd name="connsiteX12" fmla="*/ 4163 w 43256"/>
                    <a:gd name="connsiteY12" fmla="*/ 15648 h 43219"/>
                    <a:gd name="connsiteX13" fmla="*/ 3936 w 43256"/>
                    <a:gd name="connsiteY13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16514 w 43256"/>
                    <a:gd name="connsiteY2" fmla="*/ 38949 h 43219"/>
                    <a:gd name="connsiteX3" fmla="*/ 15846 w 43256"/>
                    <a:gd name="connsiteY3" fmla="*/ 37209 h 43219"/>
                    <a:gd name="connsiteX4" fmla="*/ 28863 w 43256"/>
                    <a:gd name="connsiteY4" fmla="*/ 34610 h 43219"/>
                    <a:gd name="connsiteX5" fmla="*/ 28596 w 43256"/>
                    <a:gd name="connsiteY5" fmla="*/ 36519 h 43219"/>
                    <a:gd name="connsiteX6" fmla="*/ 41834 w 43256"/>
                    <a:gd name="connsiteY6" fmla="*/ 15213 h 43219"/>
                    <a:gd name="connsiteX7" fmla="*/ 40386 w 43256"/>
                    <a:gd name="connsiteY7" fmla="*/ 17889 h 43219"/>
                    <a:gd name="connsiteX8" fmla="*/ 38360 w 43256"/>
                    <a:gd name="connsiteY8" fmla="*/ 5285 h 43219"/>
                    <a:gd name="connsiteX9" fmla="*/ 38436 w 43256"/>
                    <a:gd name="connsiteY9" fmla="*/ 6549 h 43219"/>
                    <a:gd name="connsiteX10" fmla="*/ 4163 w 43256"/>
                    <a:gd name="connsiteY10" fmla="*/ 15648 h 43219"/>
                    <a:gd name="connsiteX11" fmla="*/ 3936 w 43256"/>
                    <a:gd name="connsiteY11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16514 w 43256"/>
                    <a:gd name="connsiteY0" fmla="*/ 38949 h 43219"/>
                    <a:gd name="connsiteX1" fmla="*/ 15846 w 43256"/>
                    <a:gd name="connsiteY1" fmla="*/ 37209 h 43219"/>
                    <a:gd name="connsiteX2" fmla="*/ 28863 w 43256"/>
                    <a:gd name="connsiteY2" fmla="*/ 34610 h 43219"/>
                    <a:gd name="connsiteX3" fmla="*/ 28596 w 43256"/>
                    <a:gd name="connsiteY3" fmla="*/ 36519 h 43219"/>
                    <a:gd name="connsiteX4" fmla="*/ 41834 w 43256"/>
                    <a:gd name="connsiteY4" fmla="*/ 15213 h 43219"/>
                    <a:gd name="connsiteX5" fmla="*/ 40386 w 43256"/>
                    <a:gd name="connsiteY5" fmla="*/ 17889 h 43219"/>
                    <a:gd name="connsiteX6" fmla="*/ 38360 w 43256"/>
                    <a:gd name="connsiteY6" fmla="*/ 5285 h 43219"/>
                    <a:gd name="connsiteX7" fmla="*/ 38436 w 43256"/>
                    <a:gd name="connsiteY7" fmla="*/ 6549 h 43219"/>
                    <a:gd name="connsiteX8" fmla="*/ 4163 w 43256"/>
                    <a:gd name="connsiteY8" fmla="*/ 15648 h 43219"/>
                    <a:gd name="connsiteX9" fmla="*/ 3936 w 43256"/>
                    <a:gd name="connsiteY9" fmla="*/ 1422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24 w 43381"/>
                    <a:gd name="connsiteY18" fmla="*/ 14366 h 43219"/>
                    <a:gd name="connsiteX19" fmla="*/ 4061 w 43381"/>
                    <a:gd name="connsiteY19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6" fmla="*/ 38485 w 43381"/>
                    <a:gd name="connsiteY6" fmla="*/ 5285 h 43219"/>
                    <a:gd name="connsiteX7" fmla="*/ 38561 w 43381"/>
                    <a:gd name="connsiteY7" fmla="*/ 6549 h 43219"/>
                    <a:gd name="connsiteX8" fmla="*/ 4288 w 43381"/>
                    <a:gd name="connsiteY8" fmla="*/ 15648 h 43219"/>
                    <a:gd name="connsiteX9" fmla="*/ 4061 w 43381"/>
                    <a:gd name="connsiteY9" fmla="*/ 1422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24 w 43381"/>
                    <a:gd name="connsiteY18" fmla="*/ 14366 h 43219"/>
                    <a:gd name="connsiteX19" fmla="*/ 4061 w 43381"/>
                    <a:gd name="connsiteY19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6" fmla="*/ 38485 w 43381"/>
                    <a:gd name="connsiteY6" fmla="*/ 5285 h 43219"/>
                    <a:gd name="connsiteX7" fmla="*/ 38561 w 43381"/>
                    <a:gd name="connsiteY7" fmla="*/ 654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61 w 43381"/>
                    <a:gd name="connsiteY18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6" fmla="*/ 38485 w 43381"/>
                    <a:gd name="connsiteY6" fmla="*/ 5285 h 43219"/>
                    <a:gd name="connsiteX7" fmla="*/ 38561 w 43381"/>
                    <a:gd name="connsiteY7" fmla="*/ 654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61 w 43381"/>
                    <a:gd name="connsiteY18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61 w 43381"/>
                    <a:gd name="connsiteY18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8479 w 43381"/>
                    <a:gd name="connsiteY5" fmla="*/ 5435 h 43219"/>
                    <a:gd name="connsiteX6" fmla="*/ 42143 w 43381"/>
                    <a:gd name="connsiteY6" fmla="*/ 10177 h 43219"/>
                    <a:gd name="connsiteX7" fmla="*/ 41979 w 43381"/>
                    <a:gd name="connsiteY7" fmla="*/ 15319 h 43219"/>
                    <a:gd name="connsiteX8" fmla="*/ 43177 w 43381"/>
                    <a:gd name="connsiteY8" fmla="*/ 23181 h 43219"/>
                    <a:gd name="connsiteX9" fmla="*/ 37565 w 43381"/>
                    <a:gd name="connsiteY9" fmla="*/ 30063 h 43219"/>
                    <a:gd name="connsiteX10" fmla="*/ 35556 w 43381"/>
                    <a:gd name="connsiteY10" fmla="*/ 35960 h 43219"/>
                    <a:gd name="connsiteX11" fmla="*/ 28716 w 43381"/>
                    <a:gd name="connsiteY11" fmla="*/ 36674 h 43219"/>
                    <a:gd name="connsiteX12" fmla="*/ 23828 w 43381"/>
                    <a:gd name="connsiteY12" fmla="*/ 42965 h 43219"/>
                    <a:gd name="connsiteX13" fmla="*/ 16641 w 43381"/>
                    <a:gd name="connsiteY13" fmla="*/ 39125 h 43219"/>
                    <a:gd name="connsiteX14" fmla="*/ 5965 w 43381"/>
                    <a:gd name="connsiteY14" fmla="*/ 35331 h 43219"/>
                    <a:gd name="connsiteX15" fmla="*/ 1271 w 43381"/>
                    <a:gd name="connsiteY15" fmla="*/ 31109 h 43219"/>
                    <a:gd name="connsiteX16" fmla="*/ 156 w 43381"/>
                    <a:gd name="connsiteY16" fmla="*/ 19563 h 43219"/>
                    <a:gd name="connsiteX17" fmla="*/ 4061 w 43381"/>
                    <a:gd name="connsiteY17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0" fmla="*/ 4061 w 43381"/>
                    <a:gd name="connsiteY0" fmla="*/ 14215 h 43205"/>
                    <a:gd name="connsiteX1" fmla="*/ 8345 w 43381"/>
                    <a:gd name="connsiteY1" fmla="*/ 1195 h 43205"/>
                    <a:gd name="connsiteX2" fmla="*/ 22617 w 43381"/>
                    <a:gd name="connsiteY2" fmla="*/ 3277 h 43205"/>
                    <a:gd name="connsiteX3" fmla="*/ 25910 w 43381"/>
                    <a:gd name="connsiteY3" fmla="*/ 45 h 43205"/>
                    <a:gd name="connsiteX4" fmla="*/ 38479 w 43381"/>
                    <a:gd name="connsiteY4" fmla="*/ 5421 h 43205"/>
                    <a:gd name="connsiteX5" fmla="*/ 42143 w 43381"/>
                    <a:gd name="connsiteY5" fmla="*/ 10163 h 43205"/>
                    <a:gd name="connsiteX6" fmla="*/ 41979 w 43381"/>
                    <a:gd name="connsiteY6" fmla="*/ 15305 h 43205"/>
                    <a:gd name="connsiteX7" fmla="*/ 43177 w 43381"/>
                    <a:gd name="connsiteY7" fmla="*/ 23167 h 43205"/>
                    <a:gd name="connsiteX8" fmla="*/ 37565 w 43381"/>
                    <a:gd name="connsiteY8" fmla="*/ 30049 h 43205"/>
                    <a:gd name="connsiteX9" fmla="*/ 35556 w 43381"/>
                    <a:gd name="connsiteY9" fmla="*/ 35946 h 43205"/>
                    <a:gd name="connsiteX10" fmla="*/ 28716 w 43381"/>
                    <a:gd name="connsiteY10" fmla="*/ 36660 h 43205"/>
                    <a:gd name="connsiteX11" fmla="*/ 23828 w 43381"/>
                    <a:gd name="connsiteY11" fmla="*/ 42951 h 43205"/>
                    <a:gd name="connsiteX12" fmla="*/ 16641 w 43381"/>
                    <a:gd name="connsiteY12" fmla="*/ 39111 h 43205"/>
                    <a:gd name="connsiteX13" fmla="*/ 5965 w 43381"/>
                    <a:gd name="connsiteY13" fmla="*/ 35317 h 43205"/>
                    <a:gd name="connsiteX14" fmla="*/ 1271 w 43381"/>
                    <a:gd name="connsiteY14" fmla="*/ 31095 h 43205"/>
                    <a:gd name="connsiteX15" fmla="*/ 156 w 43381"/>
                    <a:gd name="connsiteY15" fmla="*/ 19549 h 43205"/>
                    <a:gd name="connsiteX16" fmla="*/ 4061 w 43381"/>
                    <a:gd name="connsiteY16" fmla="*/ 14215 h 43205"/>
                    <a:gd name="connsiteX0" fmla="*/ 16639 w 43381"/>
                    <a:gd name="connsiteY0" fmla="*/ 38935 h 43205"/>
                    <a:gd name="connsiteX1" fmla="*/ 15971 w 43381"/>
                    <a:gd name="connsiteY1" fmla="*/ 37195 h 43205"/>
                    <a:gd name="connsiteX2" fmla="*/ 28988 w 43381"/>
                    <a:gd name="connsiteY2" fmla="*/ 34596 h 43205"/>
                    <a:gd name="connsiteX3" fmla="*/ 28721 w 43381"/>
                    <a:gd name="connsiteY3" fmla="*/ 36505 h 43205"/>
                    <a:gd name="connsiteX0" fmla="*/ 4061 w 43381"/>
                    <a:gd name="connsiteY0" fmla="*/ 14215 h 43205"/>
                    <a:gd name="connsiteX1" fmla="*/ 8345 w 43381"/>
                    <a:gd name="connsiteY1" fmla="*/ 1195 h 43205"/>
                    <a:gd name="connsiteX2" fmla="*/ 22617 w 43381"/>
                    <a:gd name="connsiteY2" fmla="*/ 3277 h 43205"/>
                    <a:gd name="connsiteX3" fmla="*/ 25910 w 43381"/>
                    <a:gd name="connsiteY3" fmla="*/ 45 h 43205"/>
                    <a:gd name="connsiteX4" fmla="*/ 38479 w 43381"/>
                    <a:gd name="connsiteY4" fmla="*/ 5421 h 43205"/>
                    <a:gd name="connsiteX5" fmla="*/ 42143 w 43381"/>
                    <a:gd name="connsiteY5" fmla="*/ 10163 h 43205"/>
                    <a:gd name="connsiteX6" fmla="*/ 41979 w 43381"/>
                    <a:gd name="connsiteY6" fmla="*/ 15305 h 43205"/>
                    <a:gd name="connsiteX7" fmla="*/ 43177 w 43381"/>
                    <a:gd name="connsiteY7" fmla="*/ 23167 h 43205"/>
                    <a:gd name="connsiteX8" fmla="*/ 37565 w 43381"/>
                    <a:gd name="connsiteY8" fmla="*/ 30049 h 43205"/>
                    <a:gd name="connsiteX9" fmla="*/ 35556 w 43381"/>
                    <a:gd name="connsiteY9" fmla="*/ 35946 h 43205"/>
                    <a:gd name="connsiteX10" fmla="*/ 28716 w 43381"/>
                    <a:gd name="connsiteY10" fmla="*/ 36660 h 43205"/>
                    <a:gd name="connsiteX11" fmla="*/ 23828 w 43381"/>
                    <a:gd name="connsiteY11" fmla="*/ 42951 h 43205"/>
                    <a:gd name="connsiteX12" fmla="*/ 16641 w 43381"/>
                    <a:gd name="connsiteY12" fmla="*/ 39111 h 43205"/>
                    <a:gd name="connsiteX13" fmla="*/ 5965 w 43381"/>
                    <a:gd name="connsiteY13" fmla="*/ 35317 h 43205"/>
                    <a:gd name="connsiteX14" fmla="*/ 1271 w 43381"/>
                    <a:gd name="connsiteY14" fmla="*/ 31095 h 43205"/>
                    <a:gd name="connsiteX15" fmla="*/ 156 w 43381"/>
                    <a:gd name="connsiteY15" fmla="*/ 19549 h 43205"/>
                    <a:gd name="connsiteX16" fmla="*/ 4061 w 43381"/>
                    <a:gd name="connsiteY16" fmla="*/ 14215 h 43205"/>
                    <a:gd name="connsiteX0" fmla="*/ 16639 w 43381"/>
                    <a:gd name="connsiteY0" fmla="*/ 38935 h 43205"/>
                    <a:gd name="connsiteX1" fmla="*/ 15971 w 43381"/>
                    <a:gd name="connsiteY1" fmla="*/ 37195 h 43205"/>
                    <a:gd name="connsiteX0" fmla="*/ 4061 w 43381"/>
                    <a:gd name="connsiteY0" fmla="*/ 14215 h 43985"/>
                    <a:gd name="connsiteX1" fmla="*/ 8345 w 43381"/>
                    <a:gd name="connsiteY1" fmla="*/ 1195 h 43985"/>
                    <a:gd name="connsiteX2" fmla="*/ 22617 w 43381"/>
                    <a:gd name="connsiteY2" fmla="*/ 3277 h 43985"/>
                    <a:gd name="connsiteX3" fmla="*/ 25910 w 43381"/>
                    <a:gd name="connsiteY3" fmla="*/ 45 h 43985"/>
                    <a:gd name="connsiteX4" fmla="*/ 38479 w 43381"/>
                    <a:gd name="connsiteY4" fmla="*/ 5421 h 43985"/>
                    <a:gd name="connsiteX5" fmla="*/ 42143 w 43381"/>
                    <a:gd name="connsiteY5" fmla="*/ 10163 h 43985"/>
                    <a:gd name="connsiteX6" fmla="*/ 41979 w 43381"/>
                    <a:gd name="connsiteY6" fmla="*/ 15305 h 43985"/>
                    <a:gd name="connsiteX7" fmla="*/ 43177 w 43381"/>
                    <a:gd name="connsiteY7" fmla="*/ 23167 h 43985"/>
                    <a:gd name="connsiteX8" fmla="*/ 37565 w 43381"/>
                    <a:gd name="connsiteY8" fmla="*/ 30049 h 43985"/>
                    <a:gd name="connsiteX9" fmla="*/ 35556 w 43381"/>
                    <a:gd name="connsiteY9" fmla="*/ 35946 h 43985"/>
                    <a:gd name="connsiteX10" fmla="*/ 28716 w 43381"/>
                    <a:gd name="connsiteY10" fmla="*/ 36660 h 43985"/>
                    <a:gd name="connsiteX11" fmla="*/ 23828 w 43381"/>
                    <a:gd name="connsiteY11" fmla="*/ 42951 h 43985"/>
                    <a:gd name="connsiteX12" fmla="*/ 16641 w 43381"/>
                    <a:gd name="connsiteY12" fmla="*/ 39111 h 43985"/>
                    <a:gd name="connsiteX13" fmla="*/ 5965 w 43381"/>
                    <a:gd name="connsiteY13" fmla="*/ 35317 h 43985"/>
                    <a:gd name="connsiteX14" fmla="*/ 1271 w 43381"/>
                    <a:gd name="connsiteY14" fmla="*/ 31095 h 43985"/>
                    <a:gd name="connsiteX15" fmla="*/ 156 w 43381"/>
                    <a:gd name="connsiteY15" fmla="*/ 19549 h 43985"/>
                    <a:gd name="connsiteX16" fmla="*/ 4061 w 43381"/>
                    <a:gd name="connsiteY16" fmla="*/ 14215 h 43985"/>
                    <a:gd name="connsiteX0" fmla="*/ 16639 w 43381"/>
                    <a:gd name="connsiteY0" fmla="*/ 38935 h 43985"/>
                    <a:gd name="connsiteX1" fmla="*/ 17744 w 43381"/>
                    <a:gd name="connsiteY1" fmla="*/ 43943 h 43985"/>
                    <a:gd name="connsiteX0" fmla="*/ 4061 w 43381"/>
                    <a:gd name="connsiteY0" fmla="*/ 14215 h 43205"/>
                    <a:gd name="connsiteX1" fmla="*/ 8345 w 43381"/>
                    <a:gd name="connsiteY1" fmla="*/ 1195 h 43205"/>
                    <a:gd name="connsiteX2" fmla="*/ 22617 w 43381"/>
                    <a:gd name="connsiteY2" fmla="*/ 3277 h 43205"/>
                    <a:gd name="connsiteX3" fmla="*/ 25910 w 43381"/>
                    <a:gd name="connsiteY3" fmla="*/ 45 h 43205"/>
                    <a:gd name="connsiteX4" fmla="*/ 38479 w 43381"/>
                    <a:gd name="connsiteY4" fmla="*/ 5421 h 43205"/>
                    <a:gd name="connsiteX5" fmla="*/ 42143 w 43381"/>
                    <a:gd name="connsiteY5" fmla="*/ 10163 h 43205"/>
                    <a:gd name="connsiteX6" fmla="*/ 41979 w 43381"/>
                    <a:gd name="connsiteY6" fmla="*/ 15305 h 43205"/>
                    <a:gd name="connsiteX7" fmla="*/ 43177 w 43381"/>
                    <a:gd name="connsiteY7" fmla="*/ 23167 h 43205"/>
                    <a:gd name="connsiteX8" fmla="*/ 37565 w 43381"/>
                    <a:gd name="connsiteY8" fmla="*/ 30049 h 43205"/>
                    <a:gd name="connsiteX9" fmla="*/ 35556 w 43381"/>
                    <a:gd name="connsiteY9" fmla="*/ 35946 h 43205"/>
                    <a:gd name="connsiteX10" fmla="*/ 28716 w 43381"/>
                    <a:gd name="connsiteY10" fmla="*/ 36660 h 43205"/>
                    <a:gd name="connsiteX11" fmla="*/ 23828 w 43381"/>
                    <a:gd name="connsiteY11" fmla="*/ 42951 h 43205"/>
                    <a:gd name="connsiteX12" fmla="*/ 16641 w 43381"/>
                    <a:gd name="connsiteY12" fmla="*/ 39111 h 43205"/>
                    <a:gd name="connsiteX13" fmla="*/ 5965 w 43381"/>
                    <a:gd name="connsiteY13" fmla="*/ 35317 h 43205"/>
                    <a:gd name="connsiteX14" fmla="*/ 1271 w 43381"/>
                    <a:gd name="connsiteY14" fmla="*/ 31095 h 43205"/>
                    <a:gd name="connsiteX15" fmla="*/ 156 w 43381"/>
                    <a:gd name="connsiteY15" fmla="*/ 19549 h 43205"/>
                    <a:gd name="connsiteX16" fmla="*/ 4061 w 43381"/>
                    <a:gd name="connsiteY16" fmla="*/ 14215 h 43205"/>
                    <a:gd name="connsiteX0" fmla="*/ 16639 w 43381"/>
                    <a:gd name="connsiteY0" fmla="*/ 38935 h 43205"/>
                    <a:gd name="connsiteX1" fmla="*/ 15380 w 43381"/>
                    <a:gd name="connsiteY1" fmla="*/ 16555 h 43205"/>
                    <a:gd name="connsiteX0" fmla="*/ 9564 w 48884"/>
                    <a:gd name="connsiteY0" fmla="*/ 14215 h 44775"/>
                    <a:gd name="connsiteX1" fmla="*/ 13848 w 48884"/>
                    <a:gd name="connsiteY1" fmla="*/ 1195 h 44775"/>
                    <a:gd name="connsiteX2" fmla="*/ 28120 w 48884"/>
                    <a:gd name="connsiteY2" fmla="*/ 3277 h 44775"/>
                    <a:gd name="connsiteX3" fmla="*/ 31413 w 48884"/>
                    <a:gd name="connsiteY3" fmla="*/ 45 h 44775"/>
                    <a:gd name="connsiteX4" fmla="*/ 43982 w 48884"/>
                    <a:gd name="connsiteY4" fmla="*/ 5421 h 44775"/>
                    <a:gd name="connsiteX5" fmla="*/ 47646 w 48884"/>
                    <a:gd name="connsiteY5" fmla="*/ 10163 h 44775"/>
                    <a:gd name="connsiteX6" fmla="*/ 47482 w 48884"/>
                    <a:gd name="connsiteY6" fmla="*/ 15305 h 44775"/>
                    <a:gd name="connsiteX7" fmla="*/ 48680 w 48884"/>
                    <a:gd name="connsiteY7" fmla="*/ 23167 h 44775"/>
                    <a:gd name="connsiteX8" fmla="*/ 43068 w 48884"/>
                    <a:gd name="connsiteY8" fmla="*/ 30049 h 44775"/>
                    <a:gd name="connsiteX9" fmla="*/ 41059 w 48884"/>
                    <a:gd name="connsiteY9" fmla="*/ 35946 h 44775"/>
                    <a:gd name="connsiteX10" fmla="*/ 34219 w 48884"/>
                    <a:gd name="connsiteY10" fmla="*/ 36660 h 44775"/>
                    <a:gd name="connsiteX11" fmla="*/ 29331 w 48884"/>
                    <a:gd name="connsiteY11" fmla="*/ 42951 h 44775"/>
                    <a:gd name="connsiteX12" fmla="*/ 22144 w 48884"/>
                    <a:gd name="connsiteY12" fmla="*/ 39111 h 44775"/>
                    <a:gd name="connsiteX13" fmla="*/ 11468 w 48884"/>
                    <a:gd name="connsiteY13" fmla="*/ 35317 h 44775"/>
                    <a:gd name="connsiteX14" fmla="*/ 6774 w 48884"/>
                    <a:gd name="connsiteY14" fmla="*/ 31095 h 44775"/>
                    <a:gd name="connsiteX15" fmla="*/ 5659 w 48884"/>
                    <a:gd name="connsiteY15" fmla="*/ 19549 h 44775"/>
                    <a:gd name="connsiteX16" fmla="*/ 9564 w 48884"/>
                    <a:gd name="connsiteY16" fmla="*/ 14215 h 44775"/>
                    <a:gd name="connsiteX0" fmla="*/ 22142 w 48884"/>
                    <a:gd name="connsiteY0" fmla="*/ 38935 h 44775"/>
                    <a:gd name="connsiteX1" fmla="*/ 0 w 48884"/>
                    <a:gd name="connsiteY1" fmla="*/ 44737 h 44775"/>
                    <a:gd name="connsiteX0" fmla="*/ 4062 w 43382"/>
                    <a:gd name="connsiteY0" fmla="*/ 14215 h 43205"/>
                    <a:gd name="connsiteX1" fmla="*/ 8346 w 43382"/>
                    <a:gd name="connsiteY1" fmla="*/ 1195 h 43205"/>
                    <a:gd name="connsiteX2" fmla="*/ 22618 w 43382"/>
                    <a:gd name="connsiteY2" fmla="*/ 3277 h 43205"/>
                    <a:gd name="connsiteX3" fmla="*/ 25911 w 43382"/>
                    <a:gd name="connsiteY3" fmla="*/ 45 h 43205"/>
                    <a:gd name="connsiteX4" fmla="*/ 38480 w 43382"/>
                    <a:gd name="connsiteY4" fmla="*/ 5421 h 43205"/>
                    <a:gd name="connsiteX5" fmla="*/ 42144 w 43382"/>
                    <a:gd name="connsiteY5" fmla="*/ 10163 h 43205"/>
                    <a:gd name="connsiteX6" fmla="*/ 41980 w 43382"/>
                    <a:gd name="connsiteY6" fmla="*/ 15305 h 43205"/>
                    <a:gd name="connsiteX7" fmla="*/ 43178 w 43382"/>
                    <a:gd name="connsiteY7" fmla="*/ 23167 h 43205"/>
                    <a:gd name="connsiteX8" fmla="*/ 37566 w 43382"/>
                    <a:gd name="connsiteY8" fmla="*/ 30049 h 43205"/>
                    <a:gd name="connsiteX9" fmla="*/ 35557 w 43382"/>
                    <a:gd name="connsiteY9" fmla="*/ 35946 h 43205"/>
                    <a:gd name="connsiteX10" fmla="*/ 28717 w 43382"/>
                    <a:gd name="connsiteY10" fmla="*/ 36660 h 43205"/>
                    <a:gd name="connsiteX11" fmla="*/ 23829 w 43382"/>
                    <a:gd name="connsiteY11" fmla="*/ 42951 h 43205"/>
                    <a:gd name="connsiteX12" fmla="*/ 16642 w 43382"/>
                    <a:gd name="connsiteY12" fmla="*/ 39111 h 43205"/>
                    <a:gd name="connsiteX13" fmla="*/ 5966 w 43382"/>
                    <a:gd name="connsiteY13" fmla="*/ 35317 h 43205"/>
                    <a:gd name="connsiteX14" fmla="*/ 1272 w 43382"/>
                    <a:gd name="connsiteY14" fmla="*/ 31095 h 43205"/>
                    <a:gd name="connsiteX15" fmla="*/ 157 w 43382"/>
                    <a:gd name="connsiteY15" fmla="*/ 19549 h 43205"/>
                    <a:gd name="connsiteX16" fmla="*/ 4062 w 43382"/>
                    <a:gd name="connsiteY16" fmla="*/ 14215 h 43205"/>
                    <a:gd name="connsiteX0" fmla="*/ 16640 w 43382"/>
                    <a:gd name="connsiteY0" fmla="*/ 38935 h 43205"/>
                    <a:gd name="connsiteX1" fmla="*/ 20109 w 43382"/>
                    <a:gd name="connsiteY1" fmla="*/ 28860 h 43205"/>
                    <a:gd name="connsiteX0" fmla="*/ 4062 w 43382"/>
                    <a:gd name="connsiteY0" fmla="*/ 14215 h 43205"/>
                    <a:gd name="connsiteX1" fmla="*/ 8346 w 43382"/>
                    <a:gd name="connsiteY1" fmla="*/ 1195 h 43205"/>
                    <a:gd name="connsiteX2" fmla="*/ 22618 w 43382"/>
                    <a:gd name="connsiteY2" fmla="*/ 3277 h 43205"/>
                    <a:gd name="connsiteX3" fmla="*/ 25911 w 43382"/>
                    <a:gd name="connsiteY3" fmla="*/ 45 h 43205"/>
                    <a:gd name="connsiteX4" fmla="*/ 38480 w 43382"/>
                    <a:gd name="connsiteY4" fmla="*/ 5421 h 43205"/>
                    <a:gd name="connsiteX5" fmla="*/ 42144 w 43382"/>
                    <a:gd name="connsiteY5" fmla="*/ 10163 h 43205"/>
                    <a:gd name="connsiteX6" fmla="*/ 41980 w 43382"/>
                    <a:gd name="connsiteY6" fmla="*/ 15305 h 43205"/>
                    <a:gd name="connsiteX7" fmla="*/ 43178 w 43382"/>
                    <a:gd name="connsiteY7" fmla="*/ 23167 h 43205"/>
                    <a:gd name="connsiteX8" fmla="*/ 37566 w 43382"/>
                    <a:gd name="connsiteY8" fmla="*/ 30049 h 43205"/>
                    <a:gd name="connsiteX9" fmla="*/ 35557 w 43382"/>
                    <a:gd name="connsiteY9" fmla="*/ 35946 h 43205"/>
                    <a:gd name="connsiteX10" fmla="*/ 28717 w 43382"/>
                    <a:gd name="connsiteY10" fmla="*/ 36660 h 43205"/>
                    <a:gd name="connsiteX11" fmla="*/ 23829 w 43382"/>
                    <a:gd name="connsiteY11" fmla="*/ 42951 h 43205"/>
                    <a:gd name="connsiteX12" fmla="*/ 16642 w 43382"/>
                    <a:gd name="connsiteY12" fmla="*/ 39111 h 43205"/>
                    <a:gd name="connsiteX13" fmla="*/ 5966 w 43382"/>
                    <a:gd name="connsiteY13" fmla="*/ 35317 h 43205"/>
                    <a:gd name="connsiteX14" fmla="*/ 1272 w 43382"/>
                    <a:gd name="connsiteY14" fmla="*/ 31095 h 43205"/>
                    <a:gd name="connsiteX15" fmla="*/ 157 w 43382"/>
                    <a:gd name="connsiteY15" fmla="*/ 19549 h 43205"/>
                    <a:gd name="connsiteX16" fmla="*/ 4062 w 43382"/>
                    <a:gd name="connsiteY16" fmla="*/ 14215 h 43205"/>
                    <a:gd name="connsiteX0" fmla="*/ 16640 w 43382"/>
                    <a:gd name="connsiteY0" fmla="*/ 38935 h 43205"/>
                    <a:gd name="connsiteX1" fmla="*/ 16760 w 43382"/>
                    <a:gd name="connsiteY1" fmla="*/ 33623 h 43205"/>
                    <a:gd name="connsiteX0" fmla="*/ 4062 w 43382"/>
                    <a:gd name="connsiteY0" fmla="*/ 14215 h 43205"/>
                    <a:gd name="connsiteX1" fmla="*/ 8346 w 43382"/>
                    <a:gd name="connsiteY1" fmla="*/ 1195 h 43205"/>
                    <a:gd name="connsiteX2" fmla="*/ 22618 w 43382"/>
                    <a:gd name="connsiteY2" fmla="*/ 3277 h 43205"/>
                    <a:gd name="connsiteX3" fmla="*/ 25911 w 43382"/>
                    <a:gd name="connsiteY3" fmla="*/ 45 h 43205"/>
                    <a:gd name="connsiteX4" fmla="*/ 38480 w 43382"/>
                    <a:gd name="connsiteY4" fmla="*/ 5421 h 43205"/>
                    <a:gd name="connsiteX5" fmla="*/ 42144 w 43382"/>
                    <a:gd name="connsiteY5" fmla="*/ 10163 h 43205"/>
                    <a:gd name="connsiteX6" fmla="*/ 41980 w 43382"/>
                    <a:gd name="connsiteY6" fmla="*/ 15305 h 43205"/>
                    <a:gd name="connsiteX7" fmla="*/ 43178 w 43382"/>
                    <a:gd name="connsiteY7" fmla="*/ 23167 h 43205"/>
                    <a:gd name="connsiteX8" fmla="*/ 37566 w 43382"/>
                    <a:gd name="connsiteY8" fmla="*/ 30049 h 43205"/>
                    <a:gd name="connsiteX9" fmla="*/ 35557 w 43382"/>
                    <a:gd name="connsiteY9" fmla="*/ 35946 h 43205"/>
                    <a:gd name="connsiteX10" fmla="*/ 28717 w 43382"/>
                    <a:gd name="connsiteY10" fmla="*/ 36660 h 43205"/>
                    <a:gd name="connsiteX11" fmla="*/ 23829 w 43382"/>
                    <a:gd name="connsiteY11" fmla="*/ 42951 h 43205"/>
                    <a:gd name="connsiteX12" fmla="*/ 16642 w 43382"/>
                    <a:gd name="connsiteY12" fmla="*/ 39111 h 43205"/>
                    <a:gd name="connsiteX13" fmla="*/ 5966 w 43382"/>
                    <a:gd name="connsiteY13" fmla="*/ 37302 h 43205"/>
                    <a:gd name="connsiteX14" fmla="*/ 1272 w 43382"/>
                    <a:gd name="connsiteY14" fmla="*/ 31095 h 43205"/>
                    <a:gd name="connsiteX15" fmla="*/ 157 w 43382"/>
                    <a:gd name="connsiteY15" fmla="*/ 19549 h 43205"/>
                    <a:gd name="connsiteX16" fmla="*/ 4062 w 43382"/>
                    <a:gd name="connsiteY16" fmla="*/ 14215 h 43205"/>
                    <a:gd name="connsiteX0" fmla="*/ 16640 w 43382"/>
                    <a:gd name="connsiteY0" fmla="*/ 38935 h 43205"/>
                    <a:gd name="connsiteX1" fmla="*/ 16760 w 43382"/>
                    <a:gd name="connsiteY1" fmla="*/ 33623 h 43205"/>
                    <a:gd name="connsiteX0" fmla="*/ 4550 w 43870"/>
                    <a:gd name="connsiteY0" fmla="*/ 14215 h 43205"/>
                    <a:gd name="connsiteX1" fmla="*/ 8834 w 43870"/>
                    <a:gd name="connsiteY1" fmla="*/ 1195 h 43205"/>
                    <a:gd name="connsiteX2" fmla="*/ 23106 w 43870"/>
                    <a:gd name="connsiteY2" fmla="*/ 3277 h 43205"/>
                    <a:gd name="connsiteX3" fmla="*/ 26399 w 43870"/>
                    <a:gd name="connsiteY3" fmla="*/ 45 h 43205"/>
                    <a:gd name="connsiteX4" fmla="*/ 38968 w 43870"/>
                    <a:gd name="connsiteY4" fmla="*/ 5421 h 43205"/>
                    <a:gd name="connsiteX5" fmla="*/ 42632 w 43870"/>
                    <a:gd name="connsiteY5" fmla="*/ 10163 h 43205"/>
                    <a:gd name="connsiteX6" fmla="*/ 42468 w 43870"/>
                    <a:gd name="connsiteY6" fmla="*/ 15305 h 43205"/>
                    <a:gd name="connsiteX7" fmla="*/ 43666 w 43870"/>
                    <a:gd name="connsiteY7" fmla="*/ 23167 h 43205"/>
                    <a:gd name="connsiteX8" fmla="*/ 38054 w 43870"/>
                    <a:gd name="connsiteY8" fmla="*/ 30049 h 43205"/>
                    <a:gd name="connsiteX9" fmla="*/ 36045 w 43870"/>
                    <a:gd name="connsiteY9" fmla="*/ 35946 h 43205"/>
                    <a:gd name="connsiteX10" fmla="*/ 29205 w 43870"/>
                    <a:gd name="connsiteY10" fmla="*/ 36660 h 43205"/>
                    <a:gd name="connsiteX11" fmla="*/ 24317 w 43870"/>
                    <a:gd name="connsiteY11" fmla="*/ 42951 h 43205"/>
                    <a:gd name="connsiteX12" fmla="*/ 17130 w 43870"/>
                    <a:gd name="connsiteY12" fmla="*/ 39111 h 43205"/>
                    <a:gd name="connsiteX13" fmla="*/ 1760 w 43870"/>
                    <a:gd name="connsiteY13" fmla="*/ 31095 h 43205"/>
                    <a:gd name="connsiteX14" fmla="*/ 645 w 43870"/>
                    <a:gd name="connsiteY14" fmla="*/ 19549 h 43205"/>
                    <a:gd name="connsiteX15" fmla="*/ 4550 w 43870"/>
                    <a:gd name="connsiteY15" fmla="*/ 14215 h 43205"/>
                    <a:gd name="connsiteX0" fmla="*/ 17128 w 43870"/>
                    <a:gd name="connsiteY0" fmla="*/ 38935 h 43205"/>
                    <a:gd name="connsiteX1" fmla="*/ 17248 w 43870"/>
                    <a:gd name="connsiteY1" fmla="*/ 33623 h 43205"/>
                    <a:gd name="connsiteX0" fmla="*/ 4550 w 43870"/>
                    <a:gd name="connsiteY0" fmla="*/ 14215 h 43073"/>
                    <a:gd name="connsiteX1" fmla="*/ 8834 w 43870"/>
                    <a:gd name="connsiteY1" fmla="*/ 1195 h 43073"/>
                    <a:gd name="connsiteX2" fmla="*/ 23106 w 43870"/>
                    <a:gd name="connsiteY2" fmla="*/ 3277 h 43073"/>
                    <a:gd name="connsiteX3" fmla="*/ 26399 w 43870"/>
                    <a:gd name="connsiteY3" fmla="*/ 45 h 43073"/>
                    <a:gd name="connsiteX4" fmla="*/ 38968 w 43870"/>
                    <a:gd name="connsiteY4" fmla="*/ 5421 h 43073"/>
                    <a:gd name="connsiteX5" fmla="*/ 42632 w 43870"/>
                    <a:gd name="connsiteY5" fmla="*/ 10163 h 43073"/>
                    <a:gd name="connsiteX6" fmla="*/ 42468 w 43870"/>
                    <a:gd name="connsiteY6" fmla="*/ 15305 h 43073"/>
                    <a:gd name="connsiteX7" fmla="*/ 43666 w 43870"/>
                    <a:gd name="connsiteY7" fmla="*/ 23167 h 43073"/>
                    <a:gd name="connsiteX8" fmla="*/ 38054 w 43870"/>
                    <a:gd name="connsiteY8" fmla="*/ 30049 h 43073"/>
                    <a:gd name="connsiteX9" fmla="*/ 36045 w 43870"/>
                    <a:gd name="connsiteY9" fmla="*/ 35946 h 43073"/>
                    <a:gd name="connsiteX10" fmla="*/ 24317 w 43870"/>
                    <a:gd name="connsiteY10" fmla="*/ 42951 h 43073"/>
                    <a:gd name="connsiteX11" fmla="*/ 17130 w 43870"/>
                    <a:gd name="connsiteY11" fmla="*/ 39111 h 43073"/>
                    <a:gd name="connsiteX12" fmla="*/ 1760 w 43870"/>
                    <a:gd name="connsiteY12" fmla="*/ 31095 h 43073"/>
                    <a:gd name="connsiteX13" fmla="*/ 645 w 43870"/>
                    <a:gd name="connsiteY13" fmla="*/ 19549 h 43073"/>
                    <a:gd name="connsiteX14" fmla="*/ 4550 w 43870"/>
                    <a:gd name="connsiteY14" fmla="*/ 14215 h 43073"/>
                    <a:gd name="connsiteX0" fmla="*/ 17128 w 43870"/>
                    <a:gd name="connsiteY0" fmla="*/ 38935 h 43073"/>
                    <a:gd name="connsiteX1" fmla="*/ 17248 w 43870"/>
                    <a:gd name="connsiteY1" fmla="*/ 33623 h 43073"/>
                    <a:gd name="connsiteX0" fmla="*/ 4550 w 44117"/>
                    <a:gd name="connsiteY0" fmla="*/ 14215 h 43073"/>
                    <a:gd name="connsiteX1" fmla="*/ 8834 w 44117"/>
                    <a:gd name="connsiteY1" fmla="*/ 1195 h 43073"/>
                    <a:gd name="connsiteX2" fmla="*/ 23106 w 44117"/>
                    <a:gd name="connsiteY2" fmla="*/ 3277 h 43073"/>
                    <a:gd name="connsiteX3" fmla="*/ 26399 w 44117"/>
                    <a:gd name="connsiteY3" fmla="*/ 45 h 43073"/>
                    <a:gd name="connsiteX4" fmla="*/ 38968 w 44117"/>
                    <a:gd name="connsiteY4" fmla="*/ 5421 h 43073"/>
                    <a:gd name="connsiteX5" fmla="*/ 42632 w 44117"/>
                    <a:gd name="connsiteY5" fmla="*/ 10163 h 43073"/>
                    <a:gd name="connsiteX6" fmla="*/ 42468 w 44117"/>
                    <a:gd name="connsiteY6" fmla="*/ 15305 h 43073"/>
                    <a:gd name="connsiteX7" fmla="*/ 43666 w 44117"/>
                    <a:gd name="connsiteY7" fmla="*/ 23167 h 43073"/>
                    <a:gd name="connsiteX8" fmla="*/ 36045 w 44117"/>
                    <a:gd name="connsiteY8" fmla="*/ 35946 h 43073"/>
                    <a:gd name="connsiteX9" fmla="*/ 24317 w 44117"/>
                    <a:gd name="connsiteY9" fmla="*/ 42951 h 43073"/>
                    <a:gd name="connsiteX10" fmla="*/ 17130 w 44117"/>
                    <a:gd name="connsiteY10" fmla="*/ 39111 h 43073"/>
                    <a:gd name="connsiteX11" fmla="*/ 1760 w 44117"/>
                    <a:gd name="connsiteY11" fmla="*/ 31095 h 43073"/>
                    <a:gd name="connsiteX12" fmla="*/ 645 w 44117"/>
                    <a:gd name="connsiteY12" fmla="*/ 19549 h 43073"/>
                    <a:gd name="connsiteX13" fmla="*/ 4550 w 44117"/>
                    <a:gd name="connsiteY13" fmla="*/ 14215 h 43073"/>
                    <a:gd name="connsiteX0" fmla="*/ 17128 w 44117"/>
                    <a:gd name="connsiteY0" fmla="*/ 38935 h 43073"/>
                    <a:gd name="connsiteX1" fmla="*/ 17248 w 44117"/>
                    <a:gd name="connsiteY1" fmla="*/ 33623 h 43073"/>
                    <a:gd name="connsiteX0" fmla="*/ 4550 w 42900"/>
                    <a:gd name="connsiteY0" fmla="*/ 14215 h 43073"/>
                    <a:gd name="connsiteX1" fmla="*/ 8834 w 42900"/>
                    <a:gd name="connsiteY1" fmla="*/ 1195 h 43073"/>
                    <a:gd name="connsiteX2" fmla="*/ 23106 w 42900"/>
                    <a:gd name="connsiteY2" fmla="*/ 3277 h 43073"/>
                    <a:gd name="connsiteX3" fmla="*/ 26399 w 42900"/>
                    <a:gd name="connsiteY3" fmla="*/ 45 h 43073"/>
                    <a:gd name="connsiteX4" fmla="*/ 38968 w 42900"/>
                    <a:gd name="connsiteY4" fmla="*/ 5421 h 43073"/>
                    <a:gd name="connsiteX5" fmla="*/ 42632 w 42900"/>
                    <a:gd name="connsiteY5" fmla="*/ 10163 h 43073"/>
                    <a:gd name="connsiteX6" fmla="*/ 42468 w 42900"/>
                    <a:gd name="connsiteY6" fmla="*/ 15305 h 43073"/>
                    <a:gd name="connsiteX7" fmla="*/ 37362 w 42900"/>
                    <a:gd name="connsiteY7" fmla="*/ 25152 h 43073"/>
                    <a:gd name="connsiteX8" fmla="*/ 36045 w 42900"/>
                    <a:gd name="connsiteY8" fmla="*/ 35946 h 43073"/>
                    <a:gd name="connsiteX9" fmla="*/ 24317 w 42900"/>
                    <a:gd name="connsiteY9" fmla="*/ 42951 h 43073"/>
                    <a:gd name="connsiteX10" fmla="*/ 17130 w 42900"/>
                    <a:gd name="connsiteY10" fmla="*/ 39111 h 43073"/>
                    <a:gd name="connsiteX11" fmla="*/ 1760 w 42900"/>
                    <a:gd name="connsiteY11" fmla="*/ 31095 h 43073"/>
                    <a:gd name="connsiteX12" fmla="*/ 645 w 42900"/>
                    <a:gd name="connsiteY12" fmla="*/ 19549 h 43073"/>
                    <a:gd name="connsiteX13" fmla="*/ 4550 w 42900"/>
                    <a:gd name="connsiteY13" fmla="*/ 14215 h 43073"/>
                    <a:gd name="connsiteX0" fmla="*/ 17128 w 42900"/>
                    <a:gd name="connsiteY0" fmla="*/ 38935 h 43073"/>
                    <a:gd name="connsiteX1" fmla="*/ 17248 w 42900"/>
                    <a:gd name="connsiteY1" fmla="*/ 33623 h 43073"/>
                    <a:gd name="connsiteX0" fmla="*/ 4550 w 42900"/>
                    <a:gd name="connsiteY0" fmla="*/ 14215 h 43073"/>
                    <a:gd name="connsiteX1" fmla="*/ 8834 w 42900"/>
                    <a:gd name="connsiteY1" fmla="*/ 1195 h 43073"/>
                    <a:gd name="connsiteX2" fmla="*/ 23106 w 42900"/>
                    <a:gd name="connsiteY2" fmla="*/ 3277 h 43073"/>
                    <a:gd name="connsiteX3" fmla="*/ 26399 w 42900"/>
                    <a:gd name="connsiteY3" fmla="*/ 45 h 43073"/>
                    <a:gd name="connsiteX4" fmla="*/ 38968 w 42900"/>
                    <a:gd name="connsiteY4" fmla="*/ 5421 h 43073"/>
                    <a:gd name="connsiteX5" fmla="*/ 42632 w 42900"/>
                    <a:gd name="connsiteY5" fmla="*/ 10163 h 43073"/>
                    <a:gd name="connsiteX6" fmla="*/ 42468 w 42900"/>
                    <a:gd name="connsiteY6" fmla="*/ 15305 h 43073"/>
                    <a:gd name="connsiteX7" fmla="*/ 37559 w 42900"/>
                    <a:gd name="connsiteY7" fmla="*/ 23564 h 43073"/>
                    <a:gd name="connsiteX8" fmla="*/ 36045 w 42900"/>
                    <a:gd name="connsiteY8" fmla="*/ 35946 h 43073"/>
                    <a:gd name="connsiteX9" fmla="*/ 24317 w 42900"/>
                    <a:gd name="connsiteY9" fmla="*/ 42951 h 43073"/>
                    <a:gd name="connsiteX10" fmla="*/ 17130 w 42900"/>
                    <a:gd name="connsiteY10" fmla="*/ 39111 h 43073"/>
                    <a:gd name="connsiteX11" fmla="*/ 1760 w 42900"/>
                    <a:gd name="connsiteY11" fmla="*/ 31095 h 43073"/>
                    <a:gd name="connsiteX12" fmla="*/ 645 w 42900"/>
                    <a:gd name="connsiteY12" fmla="*/ 19549 h 43073"/>
                    <a:gd name="connsiteX13" fmla="*/ 4550 w 42900"/>
                    <a:gd name="connsiteY13" fmla="*/ 14215 h 43073"/>
                    <a:gd name="connsiteX0" fmla="*/ 17128 w 42900"/>
                    <a:gd name="connsiteY0" fmla="*/ 38935 h 43073"/>
                    <a:gd name="connsiteX1" fmla="*/ 17248 w 42900"/>
                    <a:gd name="connsiteY1" fmla="*/ 33623 h 43073"/>
                    <a:gd name="connsiteX0" fmla="*/ 4550 w 42900"/>
                    <a:gd name="connsiteY0" fmla="*/ 14215 h 43073"/>
                    <a:gd name="connsiteX1" fmla="*/ 8834 w 42900"/>
                    <a:gd name="connsiteY1" fmla="*/ 1195 h 43073"/>
                    <a:gd name="connsiteX2" fmla="*/ 23106 w 42900"/>
                    <a:gd name="connsiteY2" fmla="*/ 3277 h 43073"/>
                    <a:gd name="connsiteX3" fmla="*/ 26399 w 42900"/>
                    <a:gd name="connsiteY3" fmla="*/ 45 h 43073"/>
                    <a:gd name="connsiteX4" fmla="*/ 38968 w 42900"/>
                    <a:gd name="connsiteY4" fmla="*/ 5421 h 43073"/>
                    <a:gd name="connsiteX5" fmla="*/ 42632 w 42900"/>
                    <a:gd name="connsiteY5" fmla="*/ 10163 h 43073"/>
                    <a:gd name="connsiteX6" fmla="*/ 42468 w 42900"/>
                    <a:gd name="connsiteY6" fmla="*/ 15305 h 43073"/>
                    <a:gd name="connsiteX7" fmla="*/ 37559 w 42900"/>
                    <a:gd name="connsiteY7" fmla="*/ 23564 h 43073"/>
                    <a:gd name="connsiteX8" fmla="*/ 36045 w 42900"/>
                    <a:gd name="connsiteY8" fmla="*/ 35946 h 43073"/>
                    <a:gd name="connsiteX9" fmla="*/ 24317 w 42900"/>
                    <a:gd name="connsiteY9" fmla="*/ 42951 h 43073"/>
                    <a:gd name="connsiteX10" fmla="*/ 17130 w 42900"/>
                    <a:gd name="connsiteY10" fmla="*/ 39111 h 43073"/>
                    <a:gd name="connsiteX11" fmla="*/ 1760 w 42900"/>
                    <a:gd name="connsiteY11" fmla="*/ 31095 h 43073"/>
                    <a:gd name="connsiteX12" fmla="*/ 645 w 42900"/>
                    <a:gd name="connsiteY12" fmla="*/ 19549 h 43073"/>
                    <a:gd name="connsiteX13" fmla="*/ 4550 w 42900"/>
                    <a:gd name="connsiteY13" fmla="*/ 14215 h 43073"/>
                    <a:gd name="connsiteX0" fmla="*/ 17128 w 42900"/>
                    <a:gd name="connsiteY0" fmla="*/ 38935 h 43073"/>
                    <a:gd name="connsiteX1" fmla="*/ 17248 w 42900"/>
                    <a:gd name="connsiteY1" fmla="*/ 33623 h 43073"/>
                    <a:gd name="connsiteX0" fmla="*/ 4550 w 42900"/>
                    <a:gd name="connsiteY0" fmla="*/ 14177 h 43035"/>
                    <a:gd name="connsiteX1" fmla="*/ 8834 w 42900"/>
                    <a:gd name="connsiteY1" fmla="*/ 1157 h 43035"/>
                    <a:gd name="connsiteX2" fmla="*/ 18772 w 42900"/>
                    <a:gd name="connsiteY2" fmla="*/ 4430 h 43035"/>
                    <a:gd name="connsiteX3" fmla="*/ 26399 w 42900"/>
                    <a:gd name="connsiteY3" fmla="*/ 7 h 43035"/>
                    <a:gd name="connsiteX4" fmla="*/ 38968 w 42900"/>
                    <a:gd name="connsiteY4" fmla="*/ 5383 h 43035"/>
                    <a:gd name="connsiteX5" fmla="*/ 42632 w 42900"/>
                    <a:gd name="connsiteY5" fmla="*/ 10125 h 43035"/>
                    <a:gd name="connsiteX6" fmla="*/ 42468 w 42900"/>
                    <a:gd name="connsiteY6" fmla="*/ 15267 h 43035"/>
                    <a:gd name="connsiteX7" fmla="*/ 37559 w 42900"/>
                    <a:gd name="connsiteY7" fmla="*/ 23526 h 43035"/>
                    <a:gd name="connsiteX8" fmla="*/ 36045 w 42900"/>
                    <a:gd name="connsiteY8" fmla="*/ 35908 h 43035"/>
                    <a:gd name="connsiteX9" fmla="*/ 24317 w 42900"/>
                    <a:gd name="connsiteY9" fmla="*/ 42913 h 43035"/>
                    <a:gd name="connsiteX10" fmla="*/ 17130 w 42900"/>
                    <a:gd name="connsiteY10" fmla="*/ 39073 h 43035"/>
                    <a:gd name="connsiteX11" fmla="*/ 1760 w 42900"/>
                    <a:gd name="connsiteY11" fmla="*/ 31057 h 43035"/>
                    <a:gd name="connsiteX12" fmla="*/ 645 w 42900"/>
                    <a:gd name="connsiteY12" fmla="*/ 19511 h 43035"/>
                    <a:gd name="connsiteX13" fmla="*/ 4550 w 42900"/>
                    <a:gd name="connsiteY13" fmla="*/ 14177 h 43035"/>
                    <a:gd name="connsiteX0" fmla="*/ 17128 w 42900"/>
                    <a:gd name="connsiteY0" fmla="*/ 38897 h 43035"/>
                    <a:gd name="connsiteX1" fmla="*/ 17248 w 42900"/>
                    <a:gd name="connsiteY1" fmla="*/ 33585 h 43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2900" h="43035">
                      <a:moveTo>
                        <a:pt x="4550" y="14177"/>
                      </a:moveTo>
                      <a:cubicBezTo>
                        <a:pt x="5915" y="11118"/>
                        <a:pt x="6464" y="2782"/>
                        <a:pt x="8834" y="1157"/>
                      </a:cubicBezTo>
                      <a:cubicBezTo>
                        <a:pt x="11204" y="-468"/>
                        <a:pt x="18131" y="6179"/>
                        <a:pt x="18772" y="4430"/>
                      </a:cubicBezTo>
                      <a:cubicBezTo>
                        <a:pt x="19413" y="2681"/>
                        <a:pt x="23033" y="-152"/>
                        <a:pt x="26399" y="7"/>
                      </a:cubicBezTo>
                      <a:cubicBezTo>
                        <a:pt x="29765" y="166"/>
                        <a:pt x="36263" y="3697"/>
                        <a:pt x="38968" y="5383"/>
                      </a:cubicBezTo>
                      <a:cubicBezTo>
                        <a:pt x="40696" y="6025"/>
                        <a:pt x="42072" y="7805"/>
                        <a:pt x="42632" y="10125"/>
                      </a:cubicBezTo>
                      <a:cubicBezTo>
                        <a:pt x="43039" y="11809"/>
                        <a:pt x="42981" y="13638"/>
                        <a:pt x="42468" y="15267"/>
                      </a:cubicBezTo>
                      <a:cubicBezTo>
                        <a:pt x="43729" y="17501"/>
                        <a:pt x="38629" y="20086"/>
                        <a:pt x="37559" y="23526"/>
                      </a:cubicBezTo>
                      <a:cubicBezTo>
                        <a:pt x="36489" y="26966"/>
                        <a:pt x="38252" y="32677"/>
                        <a:pt x="36045" y="35908"/>
                      </a:cubicBezTo>
                      <a:cubicBezTo>
                        <a:pt x="33838" y="39139"/>
                        <a:pt x="27469" y="42386"/>
                        <a:pt x="24317" y="42913"/>
                      </a:cubicBezTo>
                      <a:cubicBezTo>
                        <a:pt x="21165" y="43440"/>
                        <a:pt x="18701" y="42280"/>
                        <a:pt x="17130" y="39073"/>
                      </a:cubicBezTo>
                      <a:cubicBezTo>
                        <a:pt x="13371" y="37097"/>
                        <a:pt x="4508" y="34317"/>
                        <a:pt x="1760" y="31057"/>
                      </a:cubicBezTo>
                      <a:cubicBezTo>
                        <a:pt x="-988" y="27797"/>
                        <a:pt x="186" y="22301"/>
                        <a:pt x="645" y="19511"/>
                      </a:cubicBezTo>
                      <a:cubicBezTo>
                        <a:pt x="1110" y="16698"/>
                        <a:pt x="3185" y="17236"/>
                        <a:pt x="4550" y="14177"/>
                      </a:cubicBezTo>
                      <a:close/>
                    </a:path>
                    <a:path w="42900" h="43035" fill="none" extrusionOk="0">
                      <a:moveTo>
                        <a:pt x="17128" y="38897"/>
                      </a:moveTo>
                      <a:cubicBezTo>
                        <a:pt x="16861" y="38351"/>
                        <a:pt x="17425" y="34196"/>
                        <a:pt x="17248" y="33585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1250" tIns="50625" rIns="101250" bIns="50625" rtlCol="0" anchor="ctr"/>
                <a:lstStyle/>
                <a:p>
                  <a:pPr marL="0" marR="0" lvl="0" indent="0" algn="ctr" defTabSz="76808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20" name="Cloud 3">
                  <a:extLst>
                    <a:ext uri="{FF2B5EF4-FFF2-40B4-BE49-F238E27FC236}">
                      <a16:creationId xmlns:a16="http://schemas.microsoft.com/office/drawing/2014/main" id="{D77C50B0-1956-3EE8-D829-0978A8E17DB7}"/>
                    </a:ext>
                  </a:extLst>
                </p:cNvPr>
                <p:cNvSpPr/>
                <p:nvPr/>
              </p:nvSpPr>
              <p:spPr>
                <a:xfrm rot="9090487">
                  <a:off x="912720" y="2119802"/>
                  <a:ext cx="43190" cy="40820"/>
                </a:xfrm>
                <a:custGeom>
                  <a:avLst/>
                  <a:gdLst>
                    <a:gd name="connsiteX0" fmla="*/ 3900 w 43200"/>
                    <a:gd name="connsiteY0" fmla="*/ 14370 h 43200"/>
                    <a:gd name="connsiteX1" fmla="*/ 5623 w 43200"/>
                    <a:gd name="connsiteY1" fmla="*/ 6907 h 43200"/>
                    <a:gd name="connsiteX2" fmla="*/ 14005 w 43200"/>
                    <a:gd name="connsiteY2" fmla="*/ 5202 h 43200"/>
                    <a:gd name="connsiteX3" fmla="*/ 22456 w 43200"/>
                    <a:gd name="connsiteY3" fmla="*/ 3432 h 43200"/>
                    <a:gd name="connsiteX4" fmla="*/ 25749 w 43200"/>
                    <a:gd name="connsiteY4" fmla="*/ 200 h 43200"/>
                    <a:gd name="connsiteX5" fmla="*/ 29833 w 43200"/>
                    <a:gd name="connsiteY5" fmla="*/ 2481 h 43200"/>
                    <a:gd name="connsiteX6" fmla="*/ 35463 w 43200"/>
                    <a:gd name="connsiteY6" fmla="*/ 690 h 43200"/>
                    <a:gd name="connsiteX7" fmla="*/ 38318 w 43200"/>
                    <a:gd name="connsiteY7" fmla="*/ 5576 h 43200"/>
                    <a:gd name="connsiteX8" fmla="*/ 41982 w 43200"/>
                    <a:gd name="connsiteY8" fmla="*/ 10318 h 43200"/>
                    <a:gd name="connsiteX9" fmla="*/ 41818 w 43200"/>
                    <a:gd name="connsiteY9" fmla="*/ 15460 h 43200"/>
                    <a:gd name="connsiteX10" fmla="*/ 43016 w 43200"/>
                    <a:gd name="connsiteY10" fmla="*/ 23322 h 43200"/>
                    <a:gd name="connsiteX11" fmla="*/ 37404 w 43200"/>
                    <a:gd name="connsiteY11" fmla="*/ 30204 h 43200"/>
                    <a:gd name="connsiteX12" fmla="*/ 35395 w 43200"/>
                    <a:gd name="connsiteY12" fmla="*/ 36101 h 43200"/>
                    <a:gd name="connsiteX13" fmla="*/ 28555 w 43200"/>
                    <a:gd name="connsiteY13" fmla="*/ 36815 h 43200"/>
                    <a:gd name="connsiteX14" fmla="*/ 23667 w 43200"/>
                    <a:gd name="connsiteY14" fmla="*/ 43106 h 43200"/>
                    <a:gd name="connsiteX15" fmla="*/ 16480 w 43200"/>
                    <a:gd name="connsiteY15" fmla="*/ 39266 h 43200"/>
                    <a:gd name="connsiteX16" fmla="*/ 5804 w 43200"/>
                    <a:gd name="connsiteY16" fmla="*/ 35472 h 43200"/>
                    <a:gd name="connsiteX17" fmla="*/ 1110 w 43200"/>
                    <a:gd name="connsiteY17" fmla="*/ 31250 h 43200"/>
                    <a:gd name="connsiteX18" fmla="*/ 2113 w 43200"/>
                    <a:gd name="connsiteY18" fmla="*/ 25551 h 43200"/>
                    <a:gd name="connsiteX19" fmla="*/ -5 w 43200"/>
                    <a:gd name="connsiteY19" fmla="*/ 19704 h 43200"/>
                    <a:gd name="connsiteX20" fmla="*/ 3863 w 43200"/>
                    <a:gd name="connsiteY20" fmla="*/ 14507 h 43200"/>
                    <a:gd name="connsiteX21" fmla="*/ 3900 w 43200"/>
                    <a:gd name="connsiteY21" fmla="*/ 14370 h 43200"/>
                    <a:gd name="connsiteX0" fmla="*/ 4693 w 43200"/>
                    <a:gd name="connsiteY0" fmla="*/ 26177 h 43200"/>
                    <a:gd name="connsiteX1" fmla="*/ 2160 w 43200"/>
                    <a:gd name="connsiteY1" fmla="*/ 25380 h 43200"/>
                    <a:gd name="connsiteX2" fmla="*/ 6928 w 43200"/>
                    <a:gd name="connsiteY2" fmla="*/ 34899 h 43200"/>
                    <a:gd name="connsiteX3" fmla="*/ 5820 w 43200"/>
                    <a:gd name="connsiteY3" fmla="*/ 35280 h 43200"/>
                    <a:gd name="connsiteX4" fmla="*/ 16478 w 43200"/>
                    <a:gd name="connsiteY4" fmla="*/ 39090 h 43200"/>
                    <a:gd name="connsiteX5" fmla="*/ 15810 w 43200"/>
                    <a:gd name="connsiteY5" fmla="*/ 37350 h 43200"/>
                    <a:gd name="connsiteX6" fmla="*/ 28827 w 43200"/>
                    <a:gd name="connsiteY6" fmla="*/ 34751 h 43200"/>
                    <a:gd name="connsiteX7" fmla="*/ 28560 w 43200"/>
                    <a:gd name="connsiteY7" fmla="*/ 36660 h 43200"/>
                    <a:gd name="connsiteX8" fmla="*/ 34129 w 43200"/>
                    <a:gd name="connsiteY8" fmla="*/ 22954 h 43200"/>
                    <a:gd name="connsiteX9" fmla="*/ 37380 w 43200"/>
                    <a:gd name="connsiteY9" fmla="*/ 30090 h 43200"/>
                    <a:gd name="connsiteX10" fmla="*/ 41798 w 43200"/>
                    <a:gd name="connsiteY10" fmla="*/ 15354 h 43200"/>
                    <a:gd name="connsiteX11" fmla="*/ 40350 w 43200"/>
                    <a:gd name="connsiteY11" fmla="*/ 18030 h 43200"/>
                    <a:gd name="connsiteX12" fmla="*/ 38324 w 43200"/>
                    <a:gd name="connsiteY12" fmla="*/ 5426 h 43200"/>
                    <a:gd name="connsiteX13" fmla="*/ 38400 w 43200"/>
                    <a:gd name="connsiteY13" fmla="*/ 6690 h 43200"/>
                    <a:gd name="connsiteX14" fmla="*/ 29078 w 43200"/>
                    <a:gd name="connsiteY14" fmla="*/ 3952 h 43200"/>
                    <a:gd name="connsiteX15" fmla="*/ 29820 w 43200"/>
                    <a:gd name="connsiteY15" fmla="*/ 2340 h 43200"/>
                    <a:gd name="connsiteX16" fmla="*/ 22141 w 43200"/>
                    <a:gd name="connsiteY16" fmla="*/ 4720 h 43200"/>
                    <a:gd name="connsiteX17" fmla="*/ 22500 w 43200"/>
                    <a:gd name="connsiteY17" fmla="*/ 3330 h 43200"/>
                    <a:gd name="connsiteX18" fmla="*/ 14000 w 43200"/>
                    <a:gd name="connsiteY18" fmla="*/ 5192 h 43200"/>
                    <a:gd name="connsiteX19" fmla="*/ 15300 w 43200"/>
                    <a:gd name="connsiteY19" fmla="*/ 6540 h 43200"/>
                    <a:gd name="connsiteX20" fmla="*/ 4127 w 43200"/>
                    <a:gd name="connsiteY20" fmla="*/ 15789 h 43200"/>
                    <a:gd name="connsiteX21" fmla="*/ 3900 w 43200"/>
                    <a:gd name="connsiteY21" fmla="*/ 14370 h 43200"/>
                    <a:gd name="connsiteX0" fmla="*/ 3936 w 43256"/>
                    <a:gd name="connsiteY0" fmla="*/ 16323 h 45313"/>
                    <a:gd name="connsiteX1" fmla="*/ 5659 w 43256"/>
                    <a:gd name="connsiteY1" fmla="*/ 8860 h 45313"/>
                    <a:gd name="connsiteX2" fmla="*/ 14041 w 43256"/>
                    <a:gd name="connsiteY2" fmla="*/ 7155 h 45313"/>
                    <a:gd name="connsiteX3" fmla="*/ 22492 w 43256"/>
                    <a:gd name="connsiteY3" fmla="*/ 5385 h 45313"/>
                    <a:gd name="connsiteX4" fmla="*/ 25785 w 43256"/>
                    <a:gd name="connsiteY4" fmla="*/ 2153 h 45313"/>
                    <a:gd name="connsiteX5" fmla="*/ 29869 w 43256"/>
                    <a:gd name="connsiteY5" fmla="*/ 4434 h 45313"/>
                    <a:gd name="connsiteX6" fmla="*/ 35499 w 43256"/>
                    <a:gd name="connsiteY6" fmla="*/ 2643 h 45313"/>
                    <a:gd name="connsiteX7" fmla="*/ 38354 w 43256"/>
                    <a:gd name="connsiteY7" fmla="*/ 7529 h 45313"/>
                    <a:gd name="connsiteX8" fmla="*/ 42018 w 43256"/>
                    <a:gd name="connsiteY8" fmla="*/ 12271 h 45313"/>
                    <a:gd name="connsiteX9" fmla="*/ 41854 w 43256"/>
                    <a:gd name="connsiteY9" fmla="*/ 17413 h 45313"/>
                    <a:gd name="connsiteX10" fmla="*/ 43052 w 43256"/>
                    <a:gd name="connsiteY10" fmla="*/ 25275 h 45313"/>
                    <a:gd name="connsiteX11" fmla="*/ 37440 w 43256"/>
                    <a:gd name="connsiteY11" fmla="*/ 32157 h 45313"/>
                    <a:gd name="connsiteX12" fmla="*/ 35431 w 43256"/>
                    <a:gd name="connsiteY12" fmla="*/ 38054 h 45313"/>
                    <a:gd name="connsiteX13" fmla="*/ 28591 w 43256"/>
                    <a:gd name="connsiteY13" fmla="*/ 38768 h 45313"/>
                    <a:gd name="connsiteX14" fmla="*/ 23703 w 43256"/>
                    <a:gd name="connsiteY14" fmla="*/ 45059 h 45313"/>
                    <a:gd name="connsiteX15" fmla="*/ 16516 w 43256"/>
                    <a:gd name="connsiteY15" fmla="*/ 41219 h 45313"/>
                    <a:gd name="connsiteX16" fmla="*/ 5840 w 43256"/>
                    <a:gd name="connsiteY16" fmla="*/ 37425 h 45313"/>
                    <a:gd name="connsiteX17" fmla="*/ 1146 w 43256"/>
                    <a:gd name="connsiteY17" fmla="*/ 33203 h 45313"/>
                    <a:gd name="connsiteX18" fmla="*/ 2149 w 43256"/>
                    <a:gd name="connsiteY18" fmla="*/ 27504 h 45313"/>
                    <a:gd name="connsiteX19" fmla="*/ 31 w 43256"/>
                    <a:gd name="connsiteY19" fmla="*/ 21657 h 45313"/>
                    <a:gd name="connsiteX20" fmla="*/ 3899 w 43256"/>
                    <a:gd name="connsiteY20" fmla="*/ 16460 h 45313"/>
                    <a:gd name="connsiteX21" fmla="*/ 3936 w 43256"/>
                    <a:gd name="connsiteY21" fmla="*/ 16323 h 45313"/>
                    <a:gd name="connsiteX0" fmla="*/ 4729 w 43256"/>
                    <a:gd name="connsiteY0" fmla="*/ 28130 h 45313"/>
                    <a:gd name="connsiteX1" fmla="*/ 2196 w 43256"/>
                    <a:gd name="connsiteY1" fmla="*/ 27333 h 45313"/>
                    <a:gd name="connsiteX2" fmla="*/ 6964 w 43256"/>
                    <a:gd name="connsiteY2" fmla="*/ 36852 h 45313"/>
                    <a:gd name="connsiteX3" fmla="*/ 5856 w 43256"/>
                    <a:gd name="connsiteY3" fmla="*/ 37233 h 45313"/>
                    <a:gd name="connsiteX4" fmla="*/ 16514 w 43256"/>
                    <a:gd name="connsiteY4" fmla="*/ 41043 h 45313"/>
                    <a:gd name="connsiteX5" fmla="*/ 15846 w 43256"/>
                    <a:gd name="connsiteY5" fmla="*/ 39303 h 45313"/>
                    <a:gd name="connsiteX6" fmla="*/ 28863 w 43256"/>
                    <a:gd name="connsiteY6" fmla="*/ 36704 h 45313"/>
                    <a:gd name="connsiteX7" fmla="*/ 28596 w 43256"/>
                    <a:gd name="connsiteY7" fmla="*/ 38613 h 45313"/>
                    <a:gd name="connsiteX8" fmla="*/ 34165 w 43256"/>
                    <a:gd name="connsiteY8" fmla="*/ 24907 h 45313"/>
                    <a:gd name="connsiteX9" fmla="*/ 37416 w 43256"/>
                    <a:gd name="connsiteY9" fmla="*/ 32043 h 45313"/>
                    <a:gd name="connsiteX10" fmla="*/ 41834 w 43256"/>
                    <a:gd name="connsiteY10" fmla="*/ 17307 h 45313"/>
                    <a:gd name="connsiteX11" fmla="*/ 40386 w 43256"/>
                    <a:gd name="connsiteY11" fmla="*/ 19983 h 45313"/>
                    <a:gd name="connsiteX12" fmla="*/ 38360 w 43256"/>
                    <a:gd name="connsiteY12" fmla="*/ 7379 h 45313"/>
                    <a:gd name="connsiteX13" fmla="*/ 38436 w 43256"/>
                    <a:gd name="connsiteY13" fmla="*/ 8643 h 45313"/>
                    <a:gd name="connsiteX14" fmla="*/ 29114 w 43256"/>
                    <a:gd name="connsiteY14" fmla="*/ 5905 h 45313"/>
                    <a:gd name="connsiteX15" fmla="*/ 29856 w 43256"/>
                    <a:gd name="connsiteY15" fmla="*/ 4293 h 45313"/>
                    <a:gd name="connsiteX16" fmla="*/ 22177 w 43256"/>
                    <a:gd name="connsiteY16" fmla="*/ 6673 h 45313"/>
                    <a:gd name="connsiteX17" fmla="*/ 22536 w 43256"/>
                    <a:gd name="connsiteY17" fmla="*/ 5283 h 45313"/>
                    <a:gd name="connsiteX18" fmla="*/ 16400 w 43256"/>
                    <a:gd name="connsiteY18" fmla="*/ 0 h 45313"/>
                    <a:gd name="connsiteX19" fmla="*/ 15336 w 43256"/>
                    <a:gd name="connsiteY19" fmla="*/ 8493 h 45313"/>
                    <a:gd name="connsiteX20" fmla="*/ 4163 w 43256"/>
                    <a:gd name="connsiteY20" fmla="*/ 17742 h 45313"/>
                    <a:gd name="connsiteX21" fmla="*/ 3936 w 43256"/>
                    <a:gd name="connsiteY21" fmla="*/ 16323 h 45313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17779 w 43256"/>
                    <a:gd name="connsiteY18" fmla="*/ 5448 h 43219"/>
                    <a:gd name="connsiteX19" fmla="*/ 15336 w 43256"/>
                    <a:gd name="connsiteY19" fmla="*/ 6399 h 43219"/>
                    <a:gd name="connsiteX20" fmla="*/ 4163 w 43256"/>
                    <a:gd name="connsiteY20" fmla="*/ 15648 h 43219"/>
                    <a:gd name="connsiteX21" fmla="*/ 3936 w 43256"/>
                    <a:gd name="connsiteY21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4163 w 43256"/>
                    <a:gd name="connsiteY16" fmla="*/ 15648 h 43219"/>
                    <a:gd name="connsiteX17" fmla="*/ 3936 w 43256"/>
                    <a:gd name="connsiteY17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4163 w 43256"/>
                    <a:gd name="connsiteY14" fmla="*/ 15648 h 43219"/>
                    <a:gd name="connsiteX15" fmla="*/ 3936 w 43256"/>
                    <a:gd name="connsiteY15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41834 w 43256"/>
                    <a:gd name="connsiteY8" fmla="*/ 15213 h 43219"/>
                    <a:gd name="connsiteX9" fmla="*/ 40386 w 43256"/>
                    <a:gd name="connsiteY9" fmla="*/ 17889 h 43219"/>
                    <a:gd name="connsiteX10" fmla="*/ 38360 w 43256"/>
                    <a:gd name="connsiteY10" fmla="*/ 5285 h 43219"/>
                    <a:gd name="connsiteX11" fmla="*/ 38436 w 43256"/>
                    <a:gd name="connsiteY11" fmla="*/ 6549 h 43219"/>
                    <a:gd name="connsiteX12" fmla="*/ 4163 w 43256"/>
                    <a:gd name="connsiteY12" fmla="*/ 15648 h 43219"/>
                    <a:gd name="connsiteX13" fmla="*/ 3936 w 43256"/>
                    <a:gd name="connsiteY13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16514 w 43256"/>
                    <a:gd name="connsiteY2" fmla="*/ 38949 h 43219"/>
                    <a:gd name="connsiteX3" fmla="*/ 15846 w 43256"/>
                    <a:gd name="connsiteY3" fmla="*/ 37209 h 43219"/>
                    <a:gd name="connsiteX4" fmla="*/ 28863 w 43256"/>
                    <a:gd name="connsiteY4" fmla="*/ 34610 h 43219"/>
                    <a:gd name="connsiteX5" fmla="*/ 28596 w 43256"/>
                    <a:gd name="connsiteY5" fmla="*/ 36519 h 43219"/>
                    <a:gd name="connsiteX6" fmla="*/ 41834 w 43256"/>
                    <a:gd name="connsiteY6" fmla="*/ 15213 h 43219"/>
                    <a:gd name="connsiteX7" fmla="*/ 40386 w 43256"/>
                    <a:gd name="connsiteY7" fmla="*/ 17889 h 43219"/>
                    <a:gd name="connsiteX8" fmla="*/ 38360 w 43256"/>
                    <a:gd name="connsiteY8" fmla="*/ 5285 h 43219"/>
                    <a:gd name="connsiteX9" fmla="*/ 38436 w 43256"/>
                    <a:gd name="connsiteY9" fmla="*/ 6549 h 43219"/>
                    <a:gd name="connsiteX10" fmla="*/ 4163 w 43256"/>
                    <a:gd name="connsiteY10" fmla="*/ 15648 h 43219"/>
                    <a:gd name="connsiteX11" fmla="*/ 3936 w 43256"/>
                    <a:gd name="connsiteY11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16514 w 43256"/>
                    <a:gd name="connsiteY0" fmla="*/ 38949 h 43219"/>
                    <a:gd name="connsiteX1" fmla="*/ 15846 w 43256"/>
                    <a:gd name="connsiteY1" fmla="*/ 37209 h 43219"/>
                    <a:gd name="connsiteX2" fmla="*/ 28863 w 43256"/>
                    <a:gd name="connsiteY2" fmla="*/ 34610 h 43219"/>
                    <a:gd name="connsiteX3" fmla="*/ 28596 w 43256"/>
                    <a:gd name="connsiteY3" fmla="*/ 36519 h 43219"/>
                    <a:gd name="connsiteX4" fmla="*/ 41834 w 43256"/>
                    <a:gd name="connsiteY4" fmla="*/ 15213 h 43219"/>
                    <a:gd name="connsiteX5" fmla="*/ 40386 w 43256"/>
                    <a:gd name="connsiteY5" fmla="*/ 17889 h 43219"/>
                    <a:gd name="connsiteX6" fmla="*/ 38360 w 43256"/>
                    <a:gd name="connsiteY6" fmla="*/ 5285 h 43219"/>
                    <a:gd name="connsiteX7" fmla="*/ 38436 w 43256"/>
                    <a:gd name="connsiteY7" fmla="*/ 6549 h 43219"/>
                    <a:gd name="connsiteX8" fmla="*/ 4163 w 43256"/>
                    <a:gd name="connsiteY8" fmla="*/ 15648 h 43219"/>
                    <a:gd name="connsiteX9" fmla="*/ 3936 w 43256"/>
                    <a:gd name="connsiteY9" fmla="*/ 1422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24 w 43381"/>
                    <a:gd name="connsiteY18" fmla="*/ 14366 h 43219"/>
                    <a:gd name="connsiteX19" fmla="*/ 4061 w 43381"/>
                    <a:gd name="connsiteY19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6" fmla="*/ 38485 w 43381"/>
                    <a:gd name="connsiteY6" fmla="*/ 5285 h 43219"/>
                    <a:gd name="connsiteX7" fmla="*/ 38561 w 43381"/>
                    <a:gd name="connsiteY7" fmla="*/ 6549 h 43219"/>
                    <a:gd name="connsiteX8" fmla="*/ 4288 w 43381"/>
                    <a:gd name="connsiteY8" fmla="*/ 15648 h 43219"/>
                    <a:gd name="connsiteX9" fmla="*/ 4061 w 43381"/>
                    <a:gd name="connsiteY9" fmla="*/ 1422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24 w 43381"/>
                    <a:gd name="connsiteY18" fmla="*/ 14366 h 43219"/>
                    <a:gd name="connsiteX19" fmla="*/ 4061 w 43381"/>
                    <a:gd name="connsiteY19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6" fmla="*/ 38485 w 43381"/>
                    <a:gd name="connsiteY6" fmla="*/ 5285 h 43219"/>
                    <a:gd name="connsiteX7" fmla="*/ 38561 w 43381"/>
                    <a:gd name="connsiteY7" fmla="*/ 654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61 w 43381"/>
                    <a:gd name="connsiteY18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6" fmla="*/ 38485 w 43381"/>
                    <a:gd name="connsiteY6" fmla="*/ 5285 h 43219"/>
                    <a:gd name="connsiteX7" fmla="*/ 38561 w 43381"/>
                    <a:gd name="connsiteY7" fmla="*/ 654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61 w 43381"/>
                    <a:gd name="connsiteY18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61 w 43381"/>
                    <a:gd name="connsiteY18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8479 w 43381"/>
                    <a:gd name="connsiteY5" fmla="*/ 5435 h 43219"/>
                    <a:gd name="connsiteX6" fmla="*/ 42143 w 43381"/>
                    <a:gd name="connsiteY6" fmla="*/ 10177 h 43219"/>
                    <a:gd name="connsiteX7" fmla="*/ 41979 w 43381"/>
                    <a:gd name="connsiteY7" fmla="*/ 15319 h 43219"/>
                    <a:gd name="connsiteX8" fmla="*/ 43177 w 43381"/>
                    <a:gd name="connsiteY8" fmla="*/ 23181 h 43219"/>
                    <a:gd name="connsiteX9" fmla="*/ 37565 w 43381"/>
                    <a:gd name="connsiteY9" fmla="*/ 30063 h 43219"/>
                    <a:gd name="connsiteX10" fmla="*/ 35556 w 43381"/>
                    <a:gd name="connsiteY10" fmla="*/ 35960 h 43219"/>
                    <a:gd name="connsiteX11" fmla="*/ 28716 w 43381"/>
                    <a:gd name="connsiteY11" fmla="*/ 36674 h 43219"/>
                    <a:gd name="connsiteX12" fmla="*/ 23828 w 43381"/>
                    <a:gd name="connsiteY12" fmla="*/ 42965 h 43219"/>
                    <a:gd name="connsiteX13" fmla="*/ 16641 w 43381"/>
                    <a:gd name="connsiteY13" fmla="*/ 39125 h 43219"/>
                    <a:gd name="connsiteX14" fmla="*/ 5965 w 43381"/>
                    <a:gd name="connsiteY14" fmla="*/ 35331 h 43219"/>
                    <a:gd name="connsiteX15" fmla="*/ 1271 w 43381"/>
                    <a:gd name="connsiteY15" fmla="*/ 31109 h 43219"/>
                    <a:gd name="connsiteX16" fmla="*/ 156 w 43381"/>
                    <a:gd name="connsiteY16" fmla="*/ 19563 h 43219"/>
                    <a:gd name="connsiteX17" fmla="*/ 4061 w 43381"/>
                    <a:gd name="connsiteY17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0" fmla="*/ 4061 w 43381"/>
                    <a:gd name="connsiteY0" fmla="*/ 14215 h 43205"/>
                    <a:gd name="connsiteX1" fmla="*/ 8345 w 43381"/>
                    <a:gd name="connsiteY1" fmla="*/ 1195 h 43205"/>
                    <a:gd name="connsiteX2" fmla="*/ 22617 w 43381"/>
                    <a:gd name="connsiteY2" fmla="*/ 3277 h 43205"/>
                    <a:gd name="connsiteX3" fmla="*/ 25910 w 43381"/>
                    <a:gd name="connsiteY3" fmla="*/ 45 h 43205"/>
                    <a:gd name="connsiteX4" fmla="*/ 38479 w 43381"/>
                    <a:gd name="connsiteY4" fmla="*/ 5421 h 43205"/>
                    <a:gd name="connsiteX5" fmla="*/ 42143 w 43381"/>
                    <a:gd name="connsiteY5" fmla="*/ 10163 h 43205"/>
                    <a:gd name="connsiteX6" fmla="*/ 41979 w 43381"/>
                    <a:gd name="connsiteY6" fmla="*/ 15305 h 43205"/>
                    <a:gd name="connsiteX7" fmla="*/ 43177 w 43381"/>
                    <a:gd name="connsiteY7" fmla="*/ 23167 h 43205"/>
                    <a:gd name="connsiteX8" fmla="*/ 37565 w 43381"/>
                    <a:gd name="connsiteY8" fmla="*/ 30049 h 43205"/>
                    <a:gd name="connsiteX9" fmla="*/ 35556 w 43381"/>
                    <a:gd name="connsiteY9" fmla="*/ 35946 h 43205"/>
                    <a:gd name="connsiteX10" fmla="*/ 28716 w 43381"/>
                    <a:gd name="connsiteY10" fmla="*/ 36660 h 43205"/>
                    <a:gd name="connsiteX11" fmla="*/ 23828 w 43381"/>
                    <a:gd name="connsiteY11" fmla="*/ 42951 h 43205"/>
                    <a:gd name="connsiteX12" fmla="*/ 16641 w 43381"/>
                    <a:gd name="connsiteY12" fmla="*/ 39111 h 43205"/>
                    <a:gd name="connsiteX13" fmla="*/ 5965 w 43381"/>
                    <a:gd name="connsiteY13" fmla="*/ 35317 h 43205"/>
                    <a:gd name="connsiteX14" fmla="*/ 1271 w 43381"/>
                    <a:gd name="connsiteY14" fmla="*/ 31095 h 43205"/>
                    <a:gd name="connsiteX15" fmla="*/ 156 w 43381"/>
                    <a:gd name="connsiteY15" fmla="*/ 19549 h 43205"/>
                    <a:gd name="connsiteX16" fmla="*/ 4061 w 43381"/>
                    <a:gd name="connsiteY16" fmla="*/ 14215 h 43205"/>
                    <a:gd name="connsiteX0" fmla="*/ 16639 w 43381"/>
                    <a:gd name="connsiteY0" fmla="*/ 38935 h 43205"/>
                    <a:gd name="connsiteX1" fmla="*/ 15971 w 43381"/>
                    <a:gd name="connsiteY1" fmla="*/ 37195 h 43205"/>
                    <a:gd name="connsiteX2" fmla="*/ 28988 w 43381"/>
                    <a:gd name="connsiteY2" fmla="*/ 34596 h 43205"/>
                    <a:gd name="connsiteX3" fmla="*/ 28721 w 43381"/>
                    <a:gd name="connsiteY3" fmla="*/ 36505 h 43205"/>
                    <a:gd name="connsiteX0" fmla="*/ 4061 w 43381"/>
                    <a:gd name="connsiteY0" fmla="*/ 14215 h 43205"/>
                    <a:gd name="connsiteX1" fmla="*/ 8345 w 43381"/>
                    <a:gd name="connsiteY1" fmla="*/ 1195 h 43205"/>
                    <a:gd name="connsiteX2" fmla="*/ 22617 w 43381"/>
                    <a:gd name="connsiteY2" fmla="*/ 3277 h 43205"/>
                    <a:gd name="connsiteX3" fmla="*/ 25910 w 43381"/>
                    <a:gd name="connsiteY3" fmla="*/ 45 h 43205"/>
                    <a:gd name="connsiteX4" fmla="*/ 38479 w 43381"/>
                    <a:gd name="connsiteY4" fmla="*/ 5421 h 43205"/>
                    <a:gd name="connsiteX5" fmla="*/ 42143 w 43381"/>
                    <a:gd name="connsiteY5" fmla="*/ 10163 h 43205"/>
                    <a:gd name="connsiteX6" fmla="*/ 41979 w 43381"/>
                    <a:gd name="connsiteY6" fmla="*/ 15305 h 43205"/>
                    <a:gd name="connsiteX7" fmla="*/ 43177 w 43381"/>
                    <a:gd name="connsiteY7" fmla="*/ 23167 h 43205"/>
                    <a:gd name="connsiteX8" fmla="*/ 37565 w 43381"/>
                    <a:gd name="connsiteY8" fmla="*/ 30049 h 43205"/>
                    <a:gd name="connsiteX9" fmla="*/ 35556 w 43381"/>
                    <a:gd name="connsiteY9" fmla="*/ 35946 h 43205"/>
                    <a:gd name="connsiteX10" fmla="*/ 28716 w 43381"/>
                    <a:gd name="connsiteY10" fmla="*/ 36660 h 43205"/>
                    <a:gd name="connsiteX11" fmla="*/ 23828 w 43381"/>
                    <a:gd name="connsiteY11" fmla="*/ 42951 h 43205"/>
                    <a:gd name="connsiteX12" fmla="*/ 16641 w 43381"/>
                    <a:gd name="connsiteY12" fmla="*/ 39111 h 43205"/>
                    <a:gd name="connsiteX13" fmla="*/ 5965 w 43381"/>
                    <a:gd name="connsiteY13" fmla="*/ 35317 h 43205"/>
                    <a:gd name="connsiteX14" fmla="*/ 1271 w 43381"/>
                    <a:gd name="connsiteY14" fmla="*/ 31095 h 43205"/>
                    <a:gd name="connsiteX15" fmla="*/ 156 w 43381"/>
                    <a:gd name="connsiteY15" fmla="*/ 19549 h 43205"/>
                    <a:gd name="connsiteX16" fmla="*/ 4061 w 43381"/>
                    <a:gd name="connsiteY16" fmla="*/ 14215 h 43205"/>
                    <a:gd name="connsiteX0" fmla="*/ 16639 w 43381"/>
                    <a:gd name="connsiteY0" fmla="*/ 38935 h 43205"/>
                    <a:gd name="connsiteX1" fmla="*/ 15971 w 43381"/>
                    <a:gd name="connsiteY1" fmla="*/ 37195 h 43205"/>
                    <a:gd name="connsiteX0" fmla="*/ 4061 w 43381"/>
                    <a:gd name="connsiteY0" fmla="*/ 14215 h 43985"/>
                    <a:gd name="connsiteX1" fmla="*/ 8345 w 43381"/>
                    <a:gd name="connsiteY1" fmla="*/ 1195 h 43985"/>
                    <a:gd name="connsiteX2" fmla="*/ 22617 w 43381"/>
                    <a:gd name="connsiteY2" fmla="*/ 3277 h 43985"/>
                    <a:gd name="connsiteX3" fmla="*/ 25910 w 43381"/>
                    <a:gd name="connsiteY3" fmla="*/ 45 h 43985"/>
                    <a:gd name="connsiteX4" fmla="*/ 38479 w 43381"/>
                    <a:gd name="connsiteY4" fmla="*/ 5421 h 43985"/>
                    <a:gd name="connsiteX5" fmla="*/ 42143 w 43381"/>
                    <a:gd name="connsiteY5" fmla="*/ 10163 h 43985"/>
                    <a:gd name="connsiteX6" fmla="*/ 41979 w 43381"/>
                    <a:gd name="connsiteY6" fmla="*/ 15305 h 43985"/>
                    <a:gd name="connsiteX7" fmla="*/ 43177 w 43381"/>
                    <a:gd name="connsiteY7" fmla="*/ 23167 h 43985"/>
                    <a:gd name="connsiteX8" fmla="*/ 37565 w 43381"/>
                    <a:gd name="connsiteY8" fmla="*/ 30049 h 43985"/>
                    <a:gd name="connsiteX9" fmla="*/ 35556 w 43381"/>
                    <a:gd name="connsiteY9" fmla="*/ 35946 h 43985"/>
                    <a:gd name="connsiteX10" fmla="*/ 28716 w 43381"/>
                    <a:gd name="connsiteY10" fmla="*/ 36660 h 43985"/>
                    <a:gd name="connsiteX11" fmla="*/ 23828 w 43381"/>
                    <a:gd name="connsiteY11" fmla="*/ 42951 h 43985"/>
                    <a:gd name="connsiteX12" fmla="*/ 16641 w 43381"/>
                    <a:gd name="connsiteY12" fmla="*/ 39111 h 43985"/>
                    <a:gd name="connsiteX13" fmla="*/ 5965 w 43381"/>
                    <a:gd name="connsiteY13" fmla="*/ 35317 h 43985"/>
                    <a:gd name="connsiteX14" fmla="*/ 1271 w 43381"/>
                    <a:gd name="connsiteY14" fmla="*/ 31095 h 43985"/>
                    <a:gd name="connsiteX15" fmla="*/ 156 w 43381"/>
                    <a:gd name="connsiteY15" fmla="*/ 19549 h 43985"/>
                    <a:gd name="connsiteX16" fmla="*/ 4061 w 43381"/>
                    <a:gd name="connsiteY16" fmla="*/ 14215 h 43985"/>
                    <a:gd name="connsiteX0" fmla="*/ 16639 w 43381"/>
                    <a:gd name="connsiteY0" fmla="*/ 38935 h 43985"/>
                    <a:gd name="connsiteX1" fmla="*/ 17744 w 43381"/>
                    <a:gd name="connsiteY1" fmla="*/ 43943 h 43985"/>
                    <a:gd name="connsiteX0" fmla="*/ 4061 w 43381"/>
                    <a:gd name="connsiteY0" fmla="*/ 14215 h 43205"/>
                    <a:gd name="connsiteX1" fmla="*/ 8345 w 43381"/>
                    <a:gd name="connsiteY1" fmla="*/ 1195 h 43205"/>
                    <a:gd name="connsiteX2" fmla="*/ 22617 w 43381"/>
                    <a:gd name="connsiteY2" fmla="*/ 3277 h 43205"/>
                    <a:gd name="connsiteX3" fmla="*/ 25910 w 43381"/>
                    <a:gd name="connsiteY3" fmla="*/ 45 h 43205"/>
                    <a:gd name="connsiteX4" fmla="*/ 38479 w 43381"/>
                    <a:gd name="connsiteY4" fmla="*/ 5421 h 43205"/>
                    <a:gd name="connsiteX5" fmla="*/ 42143 w 43381"/>
                    <a:gd name="connsiteY5" fmla="*/ 10163 h 43205"/>
                    <a:gd name="connsiteX6" fmla="*/ 41979 w 43381"/>
                    <a:gd name="connsiteY6" fmla="*/ 15305 h 43205"/>
                    <a:gd name="connsiteX7" fmla="*/ 43177 w 43381"/>
                    <a:gd name="connsiteY7" fmla="*/ 23167 h 43205"/>
                    <a:gd name="connsiteX8" fmla="*/ 37565 w 43381"/>
                    <a:gd name="connsiteY8" fmla="*/ 30049 h 43205"/>
                    <a:gd name="connsiteX9" fmla="*/ 35556 w 43381"/>
                    <a:gd name="connsiteY9" fmla="*/ 35946 h 43205"/>
                    <a:gd name="connsiteX10" fmla="*/ 28716 w 43381"/>
                    <a:gd name="connsiteY10" fmla="*/ 36660 h 43205"/>
                    <a:gd name="connsiteX11" fmla="*/ 23828 w 43381"/>
                    <a:gd name="connsiteY11" fmla="*/ 42951 h 43205"/>
                    <a:gd name="connsiteX12" fmla="*/ 16641 w 43381"/>
                    <a:gd name="connsiteY12" fmla="*/ 39111 h 43205"/>
                    <a:gd name="connsiteX13" fmla="*/ 5965 w 43381"/>
                    <a:gd name="connsiteY13" fmla="*/ 35317 h 43205"/>
                    <a:gd name="connsiteX14" fmla="*/ 1271 w 43381"/>
                    <a:gd name="connsiteY14" fmla="*/ 31095 h 43205"/>
                    <a:gd name="connsiteX15" fmla="*/ 156 w 43381"/>
                    <a:gd name="connsiteY15" fmla="*/ 19549 h 43205"/>
                    <a:gd name="connsiteX16" fmla="*/ 4061 w 43381"/>
                    <a:gd name="connsiteY16" fmla="*/ 14215 h 43205"/>
                    <a:gd name="connsiteX0" fmla="*/ 16639 w 43381"/>
                    <a:gd name="connsiteY0" fmla="*/ 38935 h 43205"/>
                    <a:gd name="connsiteX1" fmla="*/ 15380 w 43381"/>
                    <a:gd name="connsiteY1" fmla="*/ 16555 h 43205"/>
                    <a:gd name="connsiteX0" fmla="*/ 9564 w 48884"/>
                    <a:gd name="connsiteY0" fmla="*/ 14215 h 44775"/>
                    <a:gd name="connsiteX1" fmla="*/ 13848 w 48884"/>
                    <a:gd name="connsiteY1" fmla="*/ 1195 h 44775"/>
                    <a:gd name="connsiteX2" fmla="*/ 28120 w 48884"/>
                    <a:gd name="connsiteY2" fmla="*/ 3277 h 44775"/>
                    <a:gd name="connsiteX3" fmla="*/ 31413 w 48884"/>
                    <a:gd name="connsiteY3" fmla="*/ 45 h 44775"/>
                    <a:gd name="connsiteX4" fmla="*/ 43982 w 48884"/>
                    <a:gd name="connsiteY4" fmla="*/ 5421 h 44775"/>
                    <a:gd name="connsiteX5" fmla="*/ 47646 w 48884"/>
                    <a:gd name="connsiteY5" fmla="*/ 10163 h 44775"/>
                    <a:gd name="connsiteX6" fmla="*/ 47482 w 48884"/>
                    <a:gd name="connsiteY6" fmla="*/ 15305 h 44775"/>
                    <a:gd name="connsiteX7" fmla="*/ 48680 w 48884"/>
                    <a:gd name="connsiteY7" fmla="*/ 23167 h 44775"/>
                    <a:gd name="connsiteX8" fmla="*/ 43068 w 48884"/>
                    <a:gd name="connsiteY8" fmla="*/ 30049 h 44775"/>
                    <a:gd name="connsiteX9" fmla="*/ 41059 w 48884"/>
                    <a:gd name="connsiteY9" fmla="*/ 35946 h 44775"/>
                    <a:gd name="connsiteX10" fmla="*/ 34219 w 48884"/>
                    <a:gd name="connsiteY10" fmla="*/ 36660 h 44775"/>
                    <a:gd name="connsiteX11" fmla="*/ 29331 w 48884"/>
                    <a:gd name="connsiteY11" fmla="*/ 42951 h 44775"/>
                    <a:gd name="connsiteX12" fmla="*/ 22144 w 48884"/>
                    <a:gd name="connsiteY12" fmla="*/ 39111 h 44775"/>
                    <a:gd name="connsiteX13" fmla="*/ 11468 w 48884"/>
                    <a:gd name="connsiteY13" fmla="*/ 35317 h 44775"/>
                    <a:gd name="connsiteX14" fmla="*/ 6774 w 48884"/>
                    <a:gd name="connsiteY14" fmla="*/ 31095 h 44775"/>
                    <a:gd name="connsiteX15" fmla="*/ 5659 w 48884"/>
                    <a:gd name="connsiteY15" fmla="*/ 19549 h 44775"/>
                    <a:gd name="connsiteX16" fmla="*/ 9564 w 48884"/>
                    <a:gd name="connsiteY16" fmla="*/ 14215 h 44775"/>
                    <a:gd name="connsiteX0" fmla="*/ 22142 w 48884"/>
                    <a:gd name="connsiteY0" fmla="*/ 38935 h 44775"/>
                    <a:gd name="connsiteX1" fmla="*/ 0 w 48884"/>
                    <a:gd name="connsiteY1" fmla="*/ 44737 h 44775"/>
                    <a:gd name="connsiteX0" fmla="*/ 4062 w 43382"/>
                    <a:gd name="connsiteY0" fmla="*/ 14215 h 43205"/>
                    <a:gd name="connsiteX1" fmla="*/ 8346 w 43382"/>
                    <a:gd name="connsiteY1" fmla="*/ 1195 h 43205"/>
                    <a:gd name="connsiteX2" fmla="*/ 22618 w 43382"/>
                    <a:gd name="connsiteY2" fmla="*/ 3277 h 43205"/>
                    <a:gd name="connsiteX3" fmla="*/ 25911 w 43382"/>
                    <a:gd name="connsiteY3" fmla="*/ 45 h 43205"/>
                    <a:gd name="connsiteX4" fmla="*/ 38480 w 43382"/>
                    <a:gd name="connsiteY4" fmla="*/ 5421 h 43205"/>
                    <a:gd name="connsiteX5" fmla="*/ 42144 w 43382"/>
                    <a:gd name="connsiteY5" fmla="*/ 10163 h 43205"/>
                    <a:gd name="connsiteX6" fmla="*/ 41980 w 43382"/>
                    <a:gd name="connsiteY6" fmla="*/ 15305 h 43205"/>
                    <a:gd name="connsiteX7" fmla="*/ 43178 w 43382"/>
                    <a:gd name="connsiteY7" fmla="*/ 23167 h 43205"/>
                    <a:gd name="connsiteX8" fmla="*/ 37566 w 43382"/>
                    <a:gd name="connsiteY8" fmla="*/ 30049 h 43205"/>
                    <a:gd name="connsiteX9" fmla="*/ 35557 w 43382"/>
                    <a:gd name="connsiteY9" fmla="*/ 35946 h 43205"/>
                    <a:gd name="connsiteX10" fmla="*/ 28717 w 43382"/>
                    <a:gd name="connsiteY10" fmla="*/ 36660 h 43205"/>
                    <a:gd name="connsiteX11" fmla="*/ 23829 w 43382"/>
                    <a:gd name="connsiteY11" fmla="*/ 42951 h 43205"/>
                    <a:gd name="connsiteX12" fmla="*/ 16642 w 43382"/>
                    <a:gd name="connsiteY12" fmla="*/ 39111 h 43205"/>
                    <a:gd name="connsiteX13" fmla="*/ 5966 w 43382"/>
                    <a:gd name="connsiteY13" fmla="*/ 35317 h 43205"/>
                    <a:gd name="connsiteX14" fmla="*/ 1272 w 43382"/>
                    <a:gd name="connsiteY14" fmla="*/ 31095 h 43205"/>
                    <a:gd name="connsiteX15" fmla="*/ 157 w 43382"/>
                    <a:gd name="connsiteY15" fmla="*/ 19549 h 43205"/>
                    <a:gd name="connsiteX16" fmla="*/ 4062 w 43382"/>
                    <a:gd name="connsiteY16" fmla="*/ 14215 h 43205"/>
                    <a:gd name="connsiteX0" fmla="*/ 16640 w 43382"/>
                    <a:gd name="connsiteY0" fmla="*/ 38935 h 43205"/>
                    <a:gd name="connsiteX1" fmla="*/ 20109 w 43382"/>
                    <a:gd name="connsiteY1" fmla="*/ 28860 h 43205"/>
                    <a:gd name="connsiteX0" fmla="*/ 4062 w 43382"/>
                    <a:gd name="connsiteY0" fmla="*/ 14215 h 43205"/>
                    <a:gd name="connsiteX1" fmla="*/ 8346 w 43382"/>
                    <a:gd name="connsiteY1" fmla="*/ 1195 h 43205"/>
                    <a:gd name="connsiteX2" fmla="*/ 22618 w 43382"/>
                    <a:gd name="connsiteY2" fmla="*/ 3277 h 43205"/>
                    <a:gd name="connsiteX3" fmla="*/ 25911 w 43382"/>
                    <a:gd name="connsiteY3" fmla="*/ 45 h 43205"/>
                    <a:gd name="connsiteX4" fmla="*/ 38480 w 43382"/>
                    <a:gd name="connsiteY4" fmla="*/ 5421 h 43205"/>
                    <a:gd name="connsiteX5" fmla="*/ 42144 w 43382"/>
                    <a:gd name="connsiteY5" fmla="*/ 10163 h 43205"/>
                    <a:gd name="connsiteX6" fmla="*/ 41980 w 43382"/>
                    <a:gd name="connsiteY6" fmla="*/ 15305 h 43205"/>
                    <a:gd name="connsiteX7" fmla="*/ 43178 w 43382"/>
                    <a:gd name="connsiteY7" fmla="*/ 23167 h 43205"/>
                    <a:gd name="connsiteX8" fmla="*/ 37566 w 43382"/>
                    <a:gd name="connsiteY8" fmla="*/ 30049 h 43205"/>
                    <a:gd name="connsiteX9" fmla="*/ 35557 w 43382"/>
                    <a:gd name="connsiteY9" fmla="*/ 35946 h 43205"/>
                    <a:gd name="connsiteX10" fmla="*/ 28717 w 43382"/>
                    <a:gd name="connsiteY10" fmla="*/ 36660 h 43205"/>
                    <a:gd name="connsiteX11" fmla="*/ 23829 w 43382"/>
                    <a:gd name="connsiteY11" fmla="*/ 42951 h 43205"/>
                    <a:gd name="connsiteX12" fmla="*/ 16642 w 43382"/>
                    <a:gd name="connsiteY12" fmla="*/ 39111 h 43205"/>
                    <a:gd name="connsiteX13" fmla="*/ 5966 w 43382"/>
                    <a:gd name="connsiteY13" fmla="*/ 35317 h 43205"/>
                    <a:gd name="connsiteX14" fmla="*/ 1272 w 43382"/>
                    <a:gd name="connsiteY14" fmla="*/ 31095 h 43205"/>
                    <a:gd name="connsiteX15" fmla="*/ 157 w 43382"/>
                    <a:gd name="connsiteY15" fmla="*/ 19549 h 43205"/>
                    <a:gd name="connsiteX16" fmla="*/ 4062 w 43382"/>
                    <a:gd name="connsiteY16" fmla="*/ 14215 h 43205"/>
                    <a:gd name="connsiteX0" fmla="*/ 16640 w 43382"/>
                    <a:gd name="connsiteY0" fmla="*/ 38935 h 43205"/>
                    <a:gd name="connsiteX1" fmla="*/ 16760 w 43382"/>
                    <a:gd name="connsiteY1" fmla="*/ 33623 h 43205"/>
                    <a:gd name="connsiteX0" fmla="*/ 4062 w 43382"/>
                    <a:gd name="connsiteY0" fmla="*/ 14215 h 43205"/>
                    <a:gd name="connsiteX1" fmla="*/ 8346 w 43382"/>
                    <a:gd name="connsiteY1" fmla="*/ 1195 h 43205"/>
                    <a:gd name="connsiteX2" fmla="*/ 22618 w 43382"/>
                    <a:gd name="connsiteY2" fmla="*/ 3277 h 43205"/>
                    <a:gd name="connsiteX3" fmla="*/ 25911 w 43382"/>
                    <a:gd name="connsiteY3" fmla="*/ 45 h 43205"/>
                    <a:gd name="connsiteX4" fmla="*/ 38480 w 43382"/>
                    <a:gd name="connsiteY4" fmla="*/ 5421 h 43205"/>
                    <a:gd name="connsiteX5" fmla="*/ 42144 w 43382"/>
                    <a:gd name="connsiteY5" fmla="*/ 10163 h 43205"/>
                    <a:gd name="connsiteX6" fmla="*/ 41980 w 43382"/>
                    <a:gd name="connsiteY6" fmla="*/ 15305 h 43205"/>
                    <a:gd name="connsiteX7" fmla="*/ 43178 w 43382"/>
                    <a:gd name="connsiteY7" fmla="*/ 23167 h 43205"/>
                    <a:gd name="connsiteX8" fmla="*/ 37566 w 43382"/>
                    <a:gd name="connsiteY8" fmla="*/ 30049 h 43205"/>
                    <a:gd name="connsiteX9" fmla="*/ 35557 w 43382"/>
                    <a:gd name="connsiteY9" fmla="*/ 35946 h 43205"/>
                    <a:gd name="connsiteX10" fmla="*/ 28717 w 43382"/>
                    <a:gd name="connsiteY10" fmla="*/ 36660 h 43205"/>
                    <a:gd name="connsiteX11" fmla="*/ 23829 w 43382"/>
                    <a:gd name="connsiteY11" fmla="*/ 42951 h 43205"/>
                    <a:gd name="connsiteX12" fmla="*/ 16642 w 43382"/>
                    <a:gd name="connsiteY12" fmla="*/ 39111 h 43205"/>
                    <a:gd name="connsiteX13" fmla="*/ 5966 w 43382"/>
                    <a:gd name="connsiteY13" fmla="*/ 37302 h 43205"/>
                    <a:gd name="connsiteX14" fmla="*/ 1272 w 43382"/>
                    <a:gd name="connsiteY14" fmla="*/ 31095 h 43205"/>
                    <a:gd name="connsiteX15" fmla="*/ 157 w 43382"/>
                    <a:gd name="connsiteY15" fmla="*/ 19549 h 43205"/>
                    <a:gd name="connsiteX16" fmla="*/ 4062 w 43382"/>
                    <a:gd name="connsiteY16" fmla="*/ 14215 h 43205"/>
                    <a:gd name="connsiteX0" fmla="*/ 16640 w 43382"/>
                    <a:gd name="connsiteY0" fmla="*/ 38935 h 43205"/>
                    <a:gd name="connsiteX1" fmla="*/ 16760 w 43382"/>
                    <a:gd name="connsiteY1" fmla="*/ 33623 h 43205"/>
                    <a:gd name="connsiteX0" fmla="*/ 4550 w 43870"/>
                    <a:gd name="connsiteY0" fmla="*/ 14215 h 43205"/>
                    <a:gd name="connsiteX1" fmla="*/ 8834 w 43870"/>
                    <a:gd name="connsiteY1" fmla="*/ 1195 h 43205"/>
                    <a:gd name="connsiteX2" fmla="*/ 23106 w 43870"/>
                    <a:gd name="connsiteY2" fmla="*/ 3277 h 43205"/>
                    <a:gd name="connsiteX3" fmla="*/ 26399 w 43870"/>
                    <a:gd name="connsiteY3" fmla="*/ 45 h 43205"/>
                    <a:gd name="connsiteX4" fmla="*/ 38968 w 43870"/>
                    <a:gd name="connsiteY4" fmla="*/ 5421 h 43205"/>
                    <a:gd name="connsiteX5" fmla="*/ 42632 w 43870"/>
                    <a:gd name="connsiteY5" fmla="*/ 10163 h 43205"/>
                    <a:gd name="connsiteX6" fmla="*/ 42468 w 43870"/>
                    <a:gd name="connsiteY6" fmla="*/ 15305 h 43205"/>
                    <a:gd name="connsiteX7" fmla="*/ 43666 w 43870"/>
                    <a:gd name="connsiteY7" fmla="*/ 23167 h 43205"/>
                    <a:gd name="connsiteX8" fmla="*/ 38054 w 43870"/>
                    <a:gd name="connsiteY8" fmla="*/ 30049 h 43205"/>
                    <a:gd name="connsiteX9" fmla="*/ 36045 w 43870"/>
                    <a:gd name="connsiteY9" fmla="*/ 35946 h 43205"/>
                    <a:gd name="connsiteX10" fmla="*/ 29205 w 43870"/>
                    <a:gd name="connsiteY10" fmla="*/ 36660 h 43205"/>
                    <a:gd name="connsiteX11" fmla="*/ 24317 w 43870"/>
                    <a:gd name="connsiteY11" fmla="*/ 42951 h 43205"/>
                    <a:gd name="connsiteX12" fmla="*/ 17130 w 43870"/>
                    <a:gd name="connsiteY12" fmla="*/ 39111 h 43205"/>
                    <a:gd name="connsiteX13" fmla="*/ 1760 w 43870"/>
                    <a:gd name="connsiteY13" fmla="*/ 31095 h 43205"/>
                    <a:gd name="connsiteX14" fmla="*/ 645 w 43870"/>
                    <a:gd name="connsiteY14" fmla="*/ 19549 h 43205"/>
                    <a:gd name="connsiteX15" fmla="*/ 4550 w 43870"/>
                    <a:gd name="connsiteY15" fmla="*/ 14215 h 43205"/>
                    <a:gd name="connsiteX0" fmla="*/ 17128 w 43870"/>
                    <a:gd name="connsiteY0" fmla="*/ 38935 h 43205"/>
                    <a:gd name="connsiteX1" fmla="*/ 17248 w 43870"/>
                    <a:gd name="connsiteY1" fmla="*/ 33623 h 43205"/>
                    <a:gd name="connsiteX0" fmla="*/ 4550 w 43870"/>
                    <a:gd name="connsiteY0" fmla="*/ 14215 h 43073"/>
                    <a:gd name="connsiteX1" fmla="*/ 8834 w 43870"/>
                    <a:gd name="connsiteY1" fmla="*/ 1195 h 43073"/>
                    <a:gd name="connsiteX2" fmla="*/ 23106 w 43870"/>
                    <a:gd name="connsiteY2" fmla="*/ 3277 h 43073"/>
                    <a:gd name="connsiteX3" fmla="*/ 26399 w 43870"/>
                    <a:gd name="connsiteY3" fmla="*/ 45 h 43073"/>
                    <a:gd name="connsiteX4" fmla="*/ 38968 w 43870"/>
                    <a:gd name="connsiteY4" fmla="*/ 5421 h 43073"/>
                    <a:gd name="connsiteX5" fmla="*/ 42632 w 43870"/>
                    <a:gd name="connsiteY5" fmla="*/ 10163 h 43073"/>
                    <a:gd name="connsiteX6" fmla="*/ 42468 w 43870"/>
                    <a:gd name="connsiteY6" fmla="*/ 15305 h 43073"/>
                    <a:gd name="connsiteX7" fmla="*/ 43666 w 43870"/>
                    <a:gd name="connsiteY7" fmla="*/ 23167 h 43073"/>
                    <a:gd name="connsiteX8" fmla="*/ 38054 w 43870"/>
                    <a:gd name="connsiteY8" fmla="*/ 30049 h 43073"/>
                    <a:gd name="connsiteX9" fmla="*/ 36045 w 43870"/>
                    <a:gd name="connsiteY9" fmla="*/ 35946 h 43073"/>
                    <a:gd name="connsiteX10" fmla="*/ 24317 w 43870"/>
                    <a:gd name="connsiteY10" fmla="*/ 42951 h 43073"/>
                    <a:gd name="connsiteX11" fmla="*/ 17130 w 43870"/>
                    <a:gd name="connsiteY11" fmla="*/ 39111 h 43073"/>
                    <a:gd name="connsiteX12" fmla="*/ 1760 w 43870"/>
                    <a:gd name="connsiteY12" fmla="*/ 31095 h 43073"/>
                    <a:gd name="connsiteX13" fmla="*/ 645 w 43870"/>
                    <a:gd name="connsiteY13" fmla="*/ 19549 h 43073"/>
                    <a:gd name="connsiteX14" fmla="*/ 4550 w 43870"/>
                    <a:gd name="connsiteY14" fmla="*/ 14215 h 43073"/>
                    <a:gd name="connsiteX0" fmla="*/ 17128 w 43870"/>
                    <a:gd name="connsiteY0" fmla="*/ 38935 h 43073"/>
                    <a:gd name="connsiteX1" fmla="*/ 17248 w 43870"/>
                    <a:gd name="connsiteY1" fmla="*/ 33623 h 43073"/>
                    <a:gd name="connsiteX0" fmla="*/ 4550 w 44117"/>
                    <a:gd name="connsiteY0" fmla="*/ 14215 h 43073"/>
                    <a:gd name="connsiteX1" fmla="*/ 8834 w 44117"/>
                    <a:gd name="connsiteY1" fmla="*/ 1195 h 43073"/>
                    <a:gd name="connsiteX2" fmla="*/ 23106 w 44117"/>
                    <a:gd name="connsiteY2" fmla="*/ 3277 h 43073"/>
                    <a:gd name="connsiteX3" fmla="*/ 26399 w 44117"/>
                    <a:gd name="connsiteY3" fmla="*/ 45 h 43073"/>
                    <a:gd name="connsiteX4" fmla="*/ 38968 w 44117"/>
                    <a:gd name="connsiteY4" fmla="*/ 5421 h 43073"/>
                    <a:gd name="connsiteX5" fmla="*/ 42632 w 44117"/>
                    <a:gd name="connsiteY5" fmla="*/ 10163 h 43073"/>
                    <a:gd name="connsiteX6" fmla="*/ 42468 w 44117"/>
                    <a:gd name="connsiteY6" fmla="*/ 15305 h 43073"/>
                    <a:gd name="connsiteX7" fmla="*/ 43666 w 44117"/>
                    <a:gd name="connsiteY7" fmla="*/ 23167 h 43073"/>
                    <a:gd name="connsiteX8" fmla="*/ 36045 w 44117"/>
                    <a:gd name="connsiteY8" fmla="*/ 35946 h 43073"/>
                    <a:gd name="connsiteX9" fmla="*/ 24317 w 44117"/>
                    <a:gd name="connsiteY9" fmla="*/ 42951 h 43073"/>
                    <a:gd name="connsiteX10" fmla="*/ 17130 w 44117"/>
                    <a:gd name="connsiteY10" fmla="*/ 39111 h 43073"/>
                    <a:gd name="connsiteX11" fmla="*/ 1760 w 44117"/>
                    <a:gd name="connsiteY11" fmla="*/ 31095 h 43073"/>
                    <a:gd name="connsiteX12" fmla="*/ 645 w 44117"/>
                    <a:gd name="connsiteY12" fmla="*/ 19549 h 43073"/>
                    <a:gd name="connsiteX13" fmla="*/ 4550 w 44117"/>
                    <a:gd name="connsiteY13" fmla="*/ 14215 h 43073"/>
                    <a:gd name="connsiteX0" fmla="*/ 17128 w 44117"/>
                    <a:gd name="connsiteY0" fmla="*/ 38935 h 43073"/>
                    <a:gd name="connsiteX1" fmla="*/ 17248 w 44117"/>
                    <a:gd name="connsiteY1" fmla="*/ 33623 h 43073"/>
                    <a:gd name="connsiteX0" fmla="*/ 4550 w 42900"/>
                    <a:gd name="connsiteY0" fmla="*/ 14215 h 43073"/>
                    <a:gd name="connsiteX1" fmla="*/ 8834 w 42900"/>
                    <a:gd name="connsiteY1" fmla="*/ 1195 h 43073"/>
                    <a:gd name="connsiteX2" fmla="*/ 23106 w 42900"/>
                    <a:gd name="connsiteY2" fmla="*/ 3277 h 43073"/>
                    <a:gd name="connsiteX3" fmla="*/ 26399 w 42900"/>
                    <a:gd name="connsiteY3" fmla="*/ 45 h 43073"/>
                    <a:gd name="connsiteX4" fmla="*/ 38968 w 42900"/>
                    <a:gd name="connsiteY4" fmla="*/ 5421 h 43073"/>
                    <a:gd name="connsiteX5" fmla="*/ 42632 w 42900"/>
                    <a:gd name="connsiteY5" fmla="*/ 10163 h 43073"/>
                    <a:gd name="connsiteX6" fmla="*/ 42468 w 42900"/>
                    <a:gd name="connsiteY6" fmla="*/ 15305 h 43073"/>
                    <a:gd name="connsiteX7" fmla="*/ 37362 w 42900"/>
                    <a:gd name="connsiteY7" fmla="*/ 25152 h 43073"/>
                    <a:gd name="connsiteX8" fmla="*/ 36045 w 42900"/>
                    <a:gd name="connsiteY8" fmla="*/ 35946 h 43073"/>
                    <a:gd name="connsiteX9" fmla="*/ 24317 w 42900"/>
                    <a:gd name="connsiteY9" fmla="*/ 42951 h 43073"/>
                    <a:gd name="connsiteX10" fmla="*/ 17130 w 42900"/>
                    <a:gd name="connsiteY10" fmla="*/ 39111 h 43073"/>
                    <a:gd name="connsiteX11" fmla="*/ 1760 w 42900"/>
                    <a:gd name="connsiteY11" fmla="*/ 31095 h 43073"/>
                    <a:gd name="connsiteX12" fmla="*/ 645 w 42900"/>
                    <a:gd name="connsiteY12" fmla="*/ 19549 h 43073"/>
                    <a:gd name="connsiteX13" fmla="*/ 4550 w 42900"/>
                    <a:gd name="connsiteY13" fmla="*/ 14215 h 43073"/>
                    <a:gd name="connsiteX0" fmla="*/ 17128 w 42900"/>
                    <a:gd name="connsiteY0" fmla="*/ 38935 h 43073"/>
                    <a:gd name="connsiteX1" fmla="*/ 17248 w 42900"/>
                    <a:gd name="connsiteY1" fmla="*/ 33623 h 43073"/>
                    <a:gd name="connsiteX0" fmla="*/ 4550 w 42900"/>
                    <a:gd name="connsiteY0" fmla="*/ 14215 h 43073"/>
                    <a:gd name="connsiteX1" fmla="*/ 8834 w 42900"/>
                    <a:gd name="connsiteY1" fmla="*/ 1195 h 43073"/>
                    <a:gd name="connsiteX2" fmla="*/ 23106 w 42900"/>
                    <a:gd name="connsiteY2" fmla="*/ 3277 h 43073"/>
                    <a:gd name="connsiteX3" fmla="*/ 26399 w 42900"/>
                    <a:gd name="connsiteY3" fmla="*/ 45 h 43073"/>
                    <a:gd name="connsiteX4" fmla="*/ 38968 w 42900"/>
                    <a:gd name="connsiteY4" fmla="*/ 5421 h 43073"/>
                    <a:gd name="connsiteX5" fmla="*/ 42632 w 42900"/>
                    <a:gd name="connsiteY5" fmla="*/ 10163 h 43073"/>
                    <a:gd name="connsiteX6" fmla="*/ 42468 w 42900"/>
                    <a:gd name="connsiteY6" fmla="*/ 15305 h 43073"/>
                    <a:gd name="connsiteX7" fmla="*/ 37559 w 42900"/>
                    <a:gd name="connsiteY7" fmla="*/ 23564 h 43073"/>
                    <a:gd name="connsiteX8" fmla="*/ 36045 w 42900"/>
                    <a:gd name="connsiteY8" fmla="*/ 35946 h 43073"/>
                    <a:gd name="connsiteX9" fmla="*/ 24317 w 42900"/>
                    <a:gd name="connsiteY9" fmla="*/ 42951 h 43073"/>
                    <a:gd name="connsiteX10" fmla="*/ 17130 w 42900"/>
                    <a:gd name="connsiteY10" fmla="*/ 39111 h 43073"/>
                    <a:gd name="connsiteX11" fmla="*/ 1760 w 42900"/>
                    <a:gd name="connsiteY11" fmla="*/ 31095 h 43073"/>
                    <a:gd name="connsiteX12" fmla="*/ 645 w 42900"/>
                    <a:gd name="connsiteY12" fmla="*/ 19549 h 43073"/>
                    <a:gd name="connsiteX13" fmla="*/ 4550 w 42900"/>
                    <a:gd name="connsiteY13" fmla="*/ 14215 h 43073"/>
                    <a:gd name="connsiteX0" fmla="*/ 17128 w 42900"/>
                    <a:gd name="connsiteY0" fmla="*/ 38935 h 43073"/>
                    <a:gd name="connsiteX1" fmla="*/ 17248 w 42900"/>
                    <a:gd name="connsiteY1" fmla="*/ 33623 h 43073"/>
                    <a:gd name="connsiteX0" fmla="*/ 4550 w 42900"/>
                    <a:gd name="connsiteY0" fmla="*/ 14215 h 43073"/>
                    <a:gd name="connsiteX1" fmla="*/ 8834 w 42900"/>
                    <a:gd name="connsiteY1" fmla="*/ 1195 h 43073"/>
                    <a:gd name="connsiteX2" fmla="*/ 23106 w 42900"/>
                    <a:gd name="connsiteY2" fmla="*/ 3277 h 43073"/>
                    <a:gd name="connsiteX3" fmla="*/ 26399 w 42900"/>
                    <a:gd name="connsiteY3" fmla="*/ 45 h 43073"/>
                    <a:gd name="connsiteX4" fmla="*/ 38968 w 42900"/>
                    <a:gd name="connsiteY4" fmla="*/ 5421 h 43073"/>
                    <a:gd name="connsiteX5" fmla="*/ 42632 w 42900"/>
                    <a:gd name="connsiteY5" fmla="*/ 10163 h 43073"/>
                    <a:gd name="connsiteX6" fmla="*/ 42468 w 42900"/>
                    <a:gd name="connsiteY6" fmla="*/ 15305 h 43073"/>
                    <a:gd name="connsiteX7" fmla="*/ 37559 w 42900"/>
                    <a:gd name="connsiteY7" fmla="*/ 23564 h 43073"/>
                    <a:gd name="connsiteX8" fmla="*/ 36045 w 42900"/>
                    <a:gd name="connsiteY8" fmla="*/ 35946 h 43073"/>
                    <a:gd name="connsiteX9" fmla="*/ 24317 w 42900"/>
                    <a:gd name="connsiteY9" fmla="*/ 42951 h 43073"/>
                    <a:gd name="connsiteX10" fmla="*/ 17130 w 42900"/>
                    <a:gd name="connsiteY10" fmla="*/ 39111 h 43073"/>
                    <a:gd name="connsiteX11" fmla="*/ 1760 w 42900"/>
                    <a:gd name="connsiteY11" fmla="*/ 31095 h 43073"/>
                    <a:gd name="connsiteX12" fmla="*/ 645 w 42900"/>
                    <a:gd name="connsiteY12" fmla="*/ 19549 h 43073"/>
                    <a:gd name="connsiteX13" fmla="*/ 4550 w 42900"/>
                    <a:gd name="connsiteY13" fmla="*/ 14215 h 43073"/>
                    <a:gd name="connsiteX0" fmla="*/ 17128 w 42900"/>
                    <a:gd name="connsiteY0" fmla="*/ 38935 h 43073"/>
                    <a:gd name="connsiteX1" fmla="*/ 17248 w 42900"/>
                    <a:gd name="connsiteY1" fmla="*/ 33623 h 43073"/>
                    <a:gd name="connsiteX0" fmla="*/ 4550 w 42900"/>
                    <a:gd name="connsiteY0" fmla="*/ 14177 h 43035"/>
                    <a:gd name="connsiteX1" fmla="*/ 8834 w 42900"/>
                    <a:gd name="connsiteY1" fmla="*/ 1157 h 43035"/>
                    <a:gd name="connsiteX2" fmla="*/ 18772 w 42900"/>
                    <a:gd name="connsiteY2" fmla="*/ 4430 h 43035"/>
                    <a:gd name="connsiteX3" fmla="*/ 26399 w 42900"/>
                    <a:gd name="connsiteY3" fmla="*/ 7 h 43035"/>
                    <a:gd name="connsiteX4" fmla="*/ 38968 w 42900"/>
                    <a:gd name="connsiteY4" fmla="*/ 5383 h 43035"/>
                    <a:gd name="connsiteX5" fmla="*/ 42632 w 42900"/>
                    <a:gd name="connsiteY5" fmla="*/ 10125 h 43035"/>
                    <a:gd name="connsiteX6" fmla="*/ 42468 w 42900"/>
                    <a:gd name="connsiteY6" fmla="*/ 15267 h 43035"/>
                    <a:gd name="connsiteX7" fmla="*/ 37559 w 42900"/>
                    <a:gd name="connsiteY7" fmla="*/ 23526 h 43035"/>
                    <a:gd name="connsiteX8" fmla="*/ 36045 w 42900"/>
                    <a:gd name="connsiteY8" fmla="*/ 35908 h 43035"/>
                    <a:gd name="connsiteX9" fmla="*/ 24317 w 42900"/>
                    <a:gd name="connsiteY9" fmla="*/ 42913 h 43035"/>
                    <a:gd name="connsiteX10" fmla="*/ 17130 w 42900"/>
                    <a:gd name="connsiteY10" fmla="*/ 39073 h 43035"/>
                    <a:gd name="connsiteX11" fmla="*/ 1760 w 42900"/>
                    <a:gd name="connsiteY11" fmla="*/ 31057 h 43035"/>
                    <a:gd name="connsiteX12" fmla="*/ 645 w 42900"/>
                    <a:gd name="connsiteY12" fmla="*/ 19511 h 43035"/>
                    <a:gd name="connsiteX13" fmla="*/ 4550 w 42900"/>
                    <a:gd name="connsiteY13" fmla="*/ 14177 h 43035"/>
                    <a:gd name="connsiteX0" fmla="*/ 17128 w 42900"/>
                    <a:gd name="connsiteY0" fmla="*/ 38897 h 43035"/>
                    <a:gd name="connsiteX1" fmla="*/ 17248 w 42900"/>
                    <a:gd name="connsiteY1" fmla="*/ 33585 h 43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2900" h="43035">
                      <a:moveTo>
                        <a:pt x="4550" y="14177"/>
                      </a:moveTo>
                      <a:cubicBezTo>
                        <a:pt x="5915" y="11118"/>
                        <a:pt x="6464" y="2782"/>
                        <a:pt x="8834" y="1157"/>
                      </a:cubicBezTo>
                      <a:cubicBezTo>
                        <a:pt x="11204" y="-468"/>
                        <a:pt x="18131" y="6179"/>
                        <a:pt x="18772" y="4430"/>
                      </a:cubicBezTo>
                      <a:cubicBezTo>
                        <a:pt x="19413" y="2681"/>
                        <a:pt x="23033" y="-152"/>
                        <a:pt x="26399" y="7"/>
                      </a:cubicBezTo>
                      <a:cubicBezTo>
                        <a:pt x="29765" y="166"/>
                        <a:pt x="36263" y="3697"/>
                        <a:pt x="38968" y="5383"/>
                      </a:cubicBezTo>
                      <a:cubicBezTo>
                        <a:pt x="40696" y="6025"/>
                        <a:pt x="42072" y="7805"/>
                        <a:pt x="42632" y="10125"/>
                      </a:cubicBezTo>
                      <a:cubicBezTo>
                        <a:pt x="43039" y="11809"/>
                        <a:pt x="42981" y="13638"/>
                        <a:pt x="42468" y="15267"/>
                      </a:cubicBezTo>
                      <a:cubicBezTo>
                        <a:pt x="43729" y="17501"/>
                        <a:pt x="38629" y="20086"/>
                        <a:pt x="37559" y="23526"/>
                      </a:cubicBezTo>
                      <a:cubicBezTo>
                        <a:pt x="36489" y="26966"/>
                        <a:pt x="38252" y="32677"/>
                        <a:pt x="36045" y="35908"/>
                      </a:cubicBezTo>
                      <a:cubicBezTo>
                        <a:pt x="33838" y="39139"/>
                        <a:pt x="27469" y="42386"/>
                        <a:pt x="24317" y="42913"/>
                      </a:cubicBezTo>
                      <a:cubicBezTo>
                        <a:pt x="21165" y="43440"/>
                        <a:pt x="18701" y="42280"/>
                        <a:pt x="17130" y="39073"/>
                      </a:cubicBezTo>
                      <a:cubicBezTo>
                        <a:pt x="13371" y="37097"/>
                        <a:pt x="4508" y="34317"/>
                        <a:pt x="1760" y="31057"/>
                      </a:cubicBezTo>
                      <a:cubicBezTo>
                        <a:pt x="-988" y="27797"/>
                        <a:pt x="186" y="22301"/>
                        <a:pt x="645" y="19511"/>
                      </a:cubicBezTo>
                      <a:cubicBezTo>
                        <a:pt x="1110" y="16698"/>
                        <a:pt x="3185" y="17236"/>
                        <a:pt x="4550" y="14177"/>
                      </a:cubicBezTo>
                      <a:close/>
                    </a:path>
                    <a:path w="42900" h="43035" fill="none" extrusionOk="0">
                      <a:moveTo>
                        <a:pt x="17128" y="38897"/>
                      </a:moveTo>
                      <a:cubicBezTo>
                        <a:pt x="16861" y="38351"/>
                        <a:pt x="17425" y="34196"/>
                        <a:pt x="17248" y="33585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1250" tIns="50625" rIns="101250" bIns="50625" rtlCol="0" anchor="ctr"/>
                <a:lstStyle/>
                <a:p>
                  <a:pPr marL="0" marR="0" lvl="0" indent="0" algn="ctr" defTabSz="76808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21" name="Cloud 3">
                  <a:extLst>
                    <a:ext uri="{FF2B5EF4-FFF2-40B4-BE49-F238E27FC236}">
                      <a16:creationId xmlns:a16="http://schemas.microsoft.com/office/drawing/2014/main" id="{5275335E-7DA5-84B4-362C-535F3C83BAC1}"/>
                    </a:ext>
                  </a:extLst>
                </p:cNvPr>
                <p:cNvSpPr/>
                <p:nvPr/>
              </p:nvSpPr>
              <p:spPr>
                <a:xfrm rot="9090487">
                  <a:off x="1191113" y="2029014"/>
                  <a:ext cx="78446" cy="38490"/>
                </a:xfrm>
                <a:custGeom>
                  <a:avLst/>
                  <a:gdLst>
                    <a:gd name="connsiteX0" fmla="*/ 3900 w 43200"/>
                    <a:gd name="connsiteY0" fmla="*/ 14370 h 43200"/>
                    <a:gd name="connsiteX1" fmla="*/ 5623 w 43200"/>
                    <a:gd name="connsiteY1" fmla="*/ 6907 h 43200"/>
                    <a:gd name="connsiteX2" fmla="*/ 14005 w 43200"/>
                    <a:gd name="connsiteY2" fmla="*/ 5202 h 43200"/>
                    <a:gd name="connsiteX3" fmla="*/ 22456 w 43200"/>
                    <a:gd name="connsiteY3" fmla="*/ 3432 h 43200"/>
                    <a:gd name="connsiteX4" fmla="*/ 25749 w 43200"/>
                    <a:gd name="connsiteY4" fmla="*/ 200 h 43200"/>
                    <a:gd name="connsiteX5" fmla="*/ 29833 w 43200"/>
                    <a:gd name="connsiteY5" fmla="*/ 2481 h 43200"/>
                    <a:gd name="connsiteX6" fmla="*/ 35463 w 43200"/>
                    <a:gd name="connsiteY6" fmla="*/ 690 h 43200"/>
                    <a:gd name="connsiteX7" fmla="*/ 38318 w 43200"/>
                    <a:gd name="connsiteY7" fmla="*/ 5576 h 43200"/>
                    <a:gd name="connsiteX8" fmla="*/ 41982 w 43200"/>
                    <a:gd name="connsiteY8" fmla="*/ 10318 h 43200"/>
                    <a:gd name="connsiteX9" fmla="*/ 41818 w 43200"/>
                    <a:gd name="connsiteY9" fmla="*/ 15460 h 43200"/>
                    <a:gd name="connsiteX10" fmla="*/ 43016 w 43200"/>
                    <a:gd name="connsiteY10" fmla="*/ 23322 h 43200"/>
                    <a:gd name="connsiteX11" fmla="*/ 37404 w 43200"/>
                    <a:gd name="connsiteY11" fmla="*/ 30204 h 43200"/>
                    <a:gd name="connsiteX12" fmla="*/ 35395 w 43200"/>
                    <a:gd name="connsiteY12" fmla="*/ 36101 h 43200"/>
                    <a:gd name="connsiteX13" fmla="*/ 28555 w 43200"/>
                    <a:gd name="connsiteY13" fmla="*/ 36815 h 43200"/>
                    <a:gd name="connsiteX14" fmla="*/ 23667 w 43200"/>
                    <a:gd name="connsiteY14" fmla="*/ 43106 h 43200"/>
                    <a:gd name="connsiteX15" fmla="*/ 16480 w 43200"/>
                    <a:gd name="connsiteY15" fmla="*/ 39266 h 43200"/>
                    <a:gd name="connsiteX16" fmla="*/ 5804 w 43200"/>
                    <a:gd name="connsiteY16" fmla="*/ 35472 h 43200"/>
                    <a:gd name="connsiteX17" fmla="*/ 1110 w 43200"/>
                    <a:gd name="connsiteY17" fmla="*/ 31250 h 43200"/>
                    <a:gd name="connsiteX18" fmla="*/ 2113 w 43200"/>
                    <a:gd name="connsiteY18" fmla="*/ 25551 h 43200"/>
                    <a:gd name="connsiteX19" fmla="*/ -5 w 43200"/>
                    <a:gd name="connsiteY19" fmla="*/ 19704 h 43200"/>
                    <a:gd name="connsiteX20" fmla="*/ 3863 w 43200"/>
                    <a:gd name="connsiteY20" fmla="*/ 14507 h 43200"/>
                    <a:gd name="connsiteX21" fmla="*/ 3900 w 43200"/>
                    <a:gd name="connsiteY21" fmla="*/ 14370 h 43200"/>
                    <a:gd name="connsiteX0" fmla="*/ 4693 w 43200"/>
                    <a:gd name="connsiteY0" fmla="*/ 26177 h 43200"/>
                    <a:gd name="connsiteX1" fmla="*/ 2160 w 43200"/>
                    <a:gd name="connsiteY1" fmla="*/ 25380 h 43200"/>
                    <a:gd name="connsiteX2" fmla="*/ 6928 w 43200"/>
                    <a:gd name="connsiteY2" fmla="*/ 34899 h 43200"/>
                    <a:gd name="connsiteX3" fmla="*/ 5820 w 43200"/>
                    <a:gd name="connsiteY3" fmla="*/ 35280 h 43200"/>
                    <a:gd name="connsiteX4" fmla="*/ 16478 w 43200"/>
                    <a:gd name="connsiteY4" fmla="*/ 39090 h 43200"/>
                    <a:gd name="connsiteX5" fmla="*/ 15810 w 43200"/>
                    <a:gd name="connsiteY5" fmla="*/ 37350 h 43200"/>
                    <a:gd name="connsiteX6" fmla="*/ 28827 w 43200"/>
                    <a:gd name="connsiteY6" fmla="*/ 34751 h 43200"/>
                    <a:gd name="connsiteX7" fmla="*/ 28560 w 43200"/>
                    <a:gd name="connsiteY7" fmla="*/ 36660 h 43200"/>
                    <a:gd name="connsiteX8" fmla="*/ 34129 w 43200"/>
                    <a:gd name="connsiteY8" fmla="*/ 22954 h 43200"/>
                    <a:gd name="connsiteX9" fmla="*/ 37380 w 43200"/>
                    <a:gd name="connsiteY9" fmla="*/ 30090 h 43200"/>
                    <a:gd name="connsiteX10" fmla="*/ 41798 w 43200"/>
                    <a:gd name="connsiteY10" fmla="*/ 15354 h 43200"/>
                    <a:gd name="connsiteX11" fmla="*/ 40350 w 43200"/>
                    <a:gd name="connsiteY11" fmla="*/ 18030 h 43200"/>
                    <a:gd name="connsiteX12" fmla="*/ 38324 w 43200"/>
                    <a:gd name="connsiteY12" fmla="*/ 5426 h 43200"/>
                    <a:gd name="connsiteX13" fmla="*/ 38400 w 43200"/>
                    <a:gd name="connsiteY13" fmla="*/ 6690 h 43200"/>
                    <a:gd name="connsiteX14" fmla="*/ 29078 w 43200"/>
                    <a:gd name="connsiteY14" fmla="*/ 3952 h 43200"/>
                    <a:gd name="connsiteX15" fmla="*/ 29820 w 43200"/>
                    <a:gd name="connsiteY15" fmla="*/ 2340 h 43200"/>
                    <a:gd name="connsiteX16" fmla="*/ 22141 w 43200"/>
                    <a:gd name="connsiteY16" fmla="*/ 4720 h 43200"/>
                    <a:gd name="connsiteX17" fmla="*/ 22500 w 43200"/>
                    <a:gd name="connsiteY17" fmla="*/ 3330 h 43200"/>
                    <a:gd name="connsiteX18" fmla="*/ 14000 w 43200"/>
                    <a:gd name="connsiteY18" fmla="*/ 5192 h 43200"/>
                    <a:gd name="connsiteX19" fmla="*/ 15300 w 43200"/>
                    <a:gd name="connsiteY19" fmla="*/ 6540 h 43200"/>
                    <a:gd name="connsiteX20" fmla="*/ 4127 w 43200"/>
                    <a:gd name="connsiteY20" fmla="*/ 15789 h 43200"/>
                    <a:gd name="connsiteX21" fmla="*/ 3900 w 43200"/>
                    <a:gd name="connsiteY21" fmla="*/ 14370 h 43200"/>
                    <a:gd name="connsiteX0" fmla="*/ 3936 w 43256"/>
                    <a:gd name="connsiteY0" fmla="*/ 16323 h 45313"/>
                    <a:gd name="connsiteX1" fmla="*/ 5659 w 43256"/>
                    <a:gd name="connsiteY1" fmla="*/ 8860 h 45313"/>
                    <a:gd name="connsiteX2" fmla="*/ 14041 w 43256"/>
                    <a:gd name="connsiteY2" fmla="*/ 7155 h 45313"/>
                    <a:gd name="connsiteX3" fmla="*/ 22492 w 43256"/>
                    <a:gd name="connsiteY3" fmla="*/ 5385 h 45313"/>
                    <a:gd name="connsiteX4" fmla="*/ 25785 w 43256"/>
                    <a:gd name="connsiteY4" fmla="*/ 2153 h 45313"/>
                    <a:gd name="connsiteX5" fmla="*/ 29869 w 43256"/>
                    <a:gd name="connsiteY5" fmla="*/ 4434 h 45313"/>
                    <a:gd name="connsiteX6" fmla="*/ 35499 w 43256"/>
                    <a:gd name="connsiteY6" fmla="*/ 2643 h 45313"/>
                    <a:gd name="connsiteX7" fmla="*/ 38354 w 43256"/>
                    <a:gd name="connsiteY7" fmla="*/ 7529 h 45313"/>
                    <a:gd name="connsiteX8" fmla="*/ 42018 w 43256"/>
                    <a:gd name="connsiteY8" fmla="*/ 12271 h 45313"/>
                    <a:gd name="connsiteX9" fmla="*/ 41854 w 43256"/>
                    <a:gd name="connsiteY9" fmla="*/ 17413 h 45313"/>
                    <a:gd name="connsiteX10" fmla="*/ 43052 w 43256"/>
                    <a:gd name="connsiteY10" fmla="*/ 25275 h 45313"/>
                    <a:gd name="connsiteX11" fmla="*/ 37440 w 43256"/>
                    <a:gd name="connsiteY11" fmla="*/ 32157 h 45313"/>
                    <a:gd name="connsiteX12" fmla="*/ 35431 w 43256"/>
                    <a:gd name="connsiteY12" fmla="*/ 38054 h 45313"/>
                    <a:gd name="connsiteX13" fmla="*/ 28591 w 43256"/>
                    <a:gd name="connsiteY13" fmla="*/ 38768 h 45313"/>
                    <a:gd name="connsiteX14" fmla="*/ 23703 w 43256"/>
                    <a:gd name="connsiteY14" fmla="*/ 45059 h 45313"/>
                    <a:gd name="connsiteX15" fmla="*/ 16516 w 43256"/>
                    <a:gd name="connsiteY15" fmla="*/ 41219 h 45313"/>
                    <a:gd name="connsiteX16" fmla="*/ 5840 w 43256"/>
                    <a:gd name="connsiteY16" fmla="*/ 37425 h 45313"/>
                    <a:gd name="connsiteX17" fmla="*/ 1146 w 43256"/>
                    <a:gd name="connsiteY17" fmla="*/ 33203 h 45313"/>
                    <a:gd name="connsiteX18" fmla="*/ 2149 w 43256"/>
                    <a:gd name="connsiteY18" fmla="*/ 27504 h 45313"/>
                    <a:gd name="connsiteX19" fmla="*/ 31 w 43256"/>
                    <a:gd name="connsiteY19" fmla="*/ 21657 h 45313"/>
                    <a:gd name="connsiteX20" fmla="*/ 3899 w 43256"/>
                    <a:gd name="connsiteY20" fmla="*/ 16460 h 45313"/>
                    <a:gd name="connsiteX21" fmla="*/ 3936 w 43256"/>
                    <a:gd name="connsiteY21" fmla="*/ 16323 h 45313"/>
                    <a:gd name="connsiteX0" fmla="*/ 4729 w 43256"/>
                    <a:gd name="connsiteY0" fmla="*/ 28130 h 45313"/>
                    <a:gd name="connsiteX1" fmla="*/ 2196 w 43256"/>
                    <a:gd name="connsiteY1" fmla="*/ 27333 h 45313"/>
                    <a:gd name="connsiteX2" fmla="*/ 6964 w 43256"/>
                    <a:gd name="connsiteY2" fmla="*/ 36852 h 45313"/>
                    <a:gd name="connsiteX3" fmla="*/ 5856 w 43256"/>
                    <a:gd name="connsiteY3" fmla="*/ 37233 h 45313"/>
                    <a:gd name="connsiteX4" fmla="*/ 16514 w 43256"/>
                    <a:gd name="connsiteY4" fmla="*/ 41043 h 45313"/>
                    <a:gd name="connsiteX5" fmla="*/ 15846 w 43256"/>
                    <a:gd name="connsiteY5" fmla="*/ 39303 h 45313"/>
                    <a:gd name="connsiteX6" fmla="*/ 28863 w 43256"/>
                    <a:gd name="connsiteY6" fmla="*/ 36704 h 45313"/>
                    <a:gd name="connsiteX7" fmla="*/ 28596 w 43256"/>
                    <a:gd name="connsiteY7" fmla="*/ 38613 h 45313"/>
                    <a:gd name="connsiteX8" fmla="*/ 34165 w 43256"/>
                    <a:gd name="connsiteY8" fmla="*/ 24907 h 45313"/>
                    <a:gd name="connsiteX9" fmla="*/ 37416 w 43256"/>
                    <a:gd name="connsiteY9" fmla="*/ 32043 h 45313"/>
                    <a:gd name="connsiteX10" fmla="*/ 41834 w 43256"/>
                    <a:gd name="connsiteY10" fmla="*/ 17307 h 45313"/>
                    <a:gd name="connsiteX11" fmla="*/ 40386 w 43256"/>
                    <a:gd name="connsiteY11" fmla="*/ 19983 h 45313"/>
                    <a:gd name="connsiteX12" fmla="*/ 38360 w 43256"/>
                    <a:gd name="connsiteY12" fmla="*/ 7379 h 45313"/>
                    <a:gd name="connsiteX13" fmla="*/ 38436 w 43256"/>
                    <a:gd name="connsiteY13" fmla="*/ 8643 h 45313"/>
                    <a:gd name="connsiteX14" fmla="*/ 29114 w 43256"/>
                    <a:gd name="connsiteY14" fmla="*/ 5905 h 45313"/>
                    <a:gd name="connsiteX15" fmla="*/ 29856 w 43256"/>
                    <a:gd name="connsiteY15" fmla="*/ 4293 h 45313"/>
                    <a:gd name="connsiteX16" fmla="*/ 22177 w 43256"/>
                    <a:gd name="connsiteY16" fmla="*/ 6673 h 45313"/>
                    <a:gd name="connsiteX17" fmla="*/ 22536 w 43256"/>
                    <a:gd name="connsiteY17" fmla="*/ 5283 h 45313"/>
                    <a:gd name="connsiteX18" fmla="*/ 16400 w 43256"/>
                    <a:gd name="connsiteY18" fmla="*/ 0 h 45313"/>
                    <a:gd name="connsiteX19" fmla="*/ 15336 w 43256"/>
                    <a:gd name="connsiteY19" fmla="*/ 8493 h 45313"/>
                    <a:gd name="connsiteX20" fmla="*/ 4163 w 43256"/>
                    <a:gd name="connsiteY20" fmla="*/ 17742 h 45313"/>
                    <a:gd name="connsiteX21" fmla="*/ 3936 w 43256"/>
                    <a:gd name="connsiteY21" fmla="*/ 16323 h 45313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17779 w 43256"/>
                    <a:gd name="connsiteY18" fmla="*/ 5448 h 43219"/>
                    <a:gd name="connsiteX19" fmla="*/ 15336 w 43256"/>
                    <a:gd name="connsiteY19" fmla="*/ 6399 h 43219"/>
                    <a:gd name="connsiteX20" fmla="*/ 4163 w 43256"/>
                    <a:gd name="connsiteY20" fmla="*/ 15648 h 43219"/>
                    <a:gd name="connsiteX21" fmla="*/ 3936 w 43256"/>
                    <a:gd name="connsiteY21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4163 w 43256"/>
                    <a:gd name="connsiteY16" fmla="*/ 15648 h 43219"/>
                    <a:gd name="connsiteX17" fmla="*/ 3936 w 43256"/>
                    <a:gd name="connsiteY17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4163 w 43256"/>
                    <a:gd name="connsiteY14" fmla="*/ 15648 h 43219"/>
                    <a:gd name="connsiteX15" fmla="*/ 3936 w 43256"/>
                    <a:gd name="connsiteY15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41834 w 43256"/>
                    <a:gd name="connsiteY8" fmla="*/ 15213 h 43219"/>
                    <a:gd name="connsiteX9" fmla="*/ 40386 w 43256"/>
                    <a:gd name="connsiteY9" fmla="*/ 17889 h 43219"/>
                    <a:gd name="connsiteX10" fmla="*/ 38360 w 43256"/>
                    <a:gd name="connsiteY10" fmla="*/ 5285 h 43219"/>
                    <a:gd name="connsiteX11" fmla="*/ 38436 w 43256"/>
                    <a:gd name="connsiteY11" fmla="*/ 6549 h 43219"/>
                    <a:gd name="connsiteX12" fmla="*/ 4163 w 43256"/>
                    <a:gd name="connsiteY12" fmla="*/ 15648 h 43219"/>
                    <a:gd name="connsiteX13" fmla="*/ 3936 w 43256"/>
                    <a:gd name="connsiteY13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16514 w 43256"/>
                    <a:gd name="connsiteY2" fmla="*/ 38949 h 43219"/>
                    <a:gd name="connsiteX3" fmla="*/ 15846 w 43256"/>
                    <a:gd name="connsiteY3" fmla="*/ 37209 h 43219"/>
                    <a:gd name="connsiteX4" fmla="*/ 28863 w 43256"/>
                    <a:gd name="connsiteY4" fmla="*/ 34610 h 43219"/>
                    <a:gd name="connsiteX5" fmla="*/ 28596 w 43256"/>
                    <a:gd name="connsiteY5" fmla="*/ 36519 h 43219"/>
                    <a:gd name="connsiteX6" fmla="*/ 41834 w 43256"/>
                    <a:gd name="connsiteY6" fmla="*/ 15213 h 43219"/>
                    <a:gd name="connsiteX7" fmla="*/ 40386 w 43256"/>
                    <a:gd name="connsiteY7" fmla="*/ 17889 h 43219"/>
                    <a:gd name="connsiteX8" fmla="*/ 38360 w 43256"/>
                    <a:gd name="connsiteY8" fmla="*/ 5285 h 43219"/>
                    <a:gd name="connsiteX9" fmla="*/ 38436 w 43256"/>
                    <a:gd name="connsiteY9" fmla="*/ 6549 h 43219"/>
                    <a:gd name="connsiteX10" fmla="*/ 4163 w 43256"/>
                    <a:gd name="connsiteY10" fmla="*/ 15648 h 43219"/>
                    <a:gd name="connsiteX11" fmla="*/ 3936 w 43256"/>
                    <a:gd name="connsiteY11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16514 w 43256"/>
                    <a:gd name="connsiteY0" fmla="*/ 38949 h 43219"/>
                    <a:gd name="connsiteX1" fmla="*/ 15846 w 43256"/>
                    <a:gd name="connsiteY1" fmla="*/ 37209 h 43219"/>
                    <a:gd name="connsiteX2" fmla="*/ 28863 w 43256"/>
                    <a:gd name="connsiteY2" fmla="*/ 34610 h 43219"/>
                    <a:gd name="connsiteX3" fmla="*/ 28596 w 43256"/>
                    <a:gd name="connsiteY3" fmla="*/ 36519 h 43219"/>
                    <a:gd name="connsiteX4" fmla="*/ 41834 w 43256"/>
                    <a:gd name="connsiteY4" fmla="*/ 15213 h 43219"/>
                    <a:gd name="connsiteX5" fmla="*/ 40386 w 43256"/>
                    <a:gd name="connsiteY5" fmla="*/ 17889 h 43219"/>
                    <a:gd name="connsiteX6" fmla="*/ 38360 w 43256"/>
                    <a:gd name="connsiteY6" fmla="*/ 5285 h 43219"/>
                    <a:gd name="connsiteX7" fmla="*/ 38436 w 43256"/>
                    <a:gd name="connsiteY7" fmla="*/ 6549 h 43219"/>
                    <a:gd name="connsiteX8" fmla="*/ 4163 w 43256"/>
                    <a:gd name="connsiteY8" fmla="*/ 15648 h 43219"/>
                    <a:gd name="connsiteX9" fmla="*/ 3936 w 43256"/>
                    <a:gd name="connsiteY9" fmla="*/ 1422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24 w 43381"/>
                    <a:gd name="connsiteY18" fmla="*/ 14366 h 43219"/>
                    <a:gd name="connsiteX19" fmla="*/ 4061 w 43381"/>
                    <a:gd name="connsiteY19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6" fmla="*/ 38485 w 43381"/>
                    <a:gd name="connsiteY6" fmla="*/ 5285 h 43219"/>
                    <a:gd name="connsiteX7" fmla="*/ 38561 w 43381"/>
                    <a:gd name="connsiteY7" fmla="*/ 6549 h 43219"/>
                    <a:gd name="connsiteX8" fmla="*/ 4288 w 43381"/>
                    <a:gd name="connsiteY8" fmla="*/ 15648 h 43219"/>
                    <a:gd name="connsiteX9" fmla="*/ 4061 w 43381"/>
                    <a:gd name="connsiteY9" fmla="*/ 1422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24 w 43381"/>
                    <a:gd name="connsiteY18" fmla="*/ 14366 h 43219"/>
                    <a:gd name="connsiteX19" fmla="*/ 4061 w 43381"/>
                    <a:gd name="connsiteY19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6" fmla="*/ 38485 w 43381"/>
                    <a:gd name="connsiteY6" fmla="*/ 5285 h 43219"/>
                    <a:gd name="connsiteX7" fmla="*/ 38561 w 43381"/>
                    <a:gd name="connsiteY7" fmla="*/ 654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61 w 43381"/>
                    <a:gd name="connsiteY18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6" fmla="*/ 38485 w 43381"/>
                    <a:gd name="connsiteY6" fmla="*/ 5285 h 43219"/>
                    <a:gd name="connsiteX7" fmla="*/ 38561 w 43381"/>
                    <a:gd name="connsiteY7" fmla="*/ 654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61 w 43381"/>
                    <a:gd name="connsiteY18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61 w 43381"/>
                    <a:gd name="connsiteY18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8479 w 43381"/>
                    <a:gd name="connsiteY5" fmla="*/ 5435 h 43219"/>
                    <a:gd name="connsiteX6" fmla="*/ 42143 w 43381"/>
                    <a:gd name="connsiteY6" fmla="*/ 10177 h 43219"/>
                    <a:gd name="connsiteX7" fmla="*/ 41979 w 43381"/>
                    <a:gd name="connsiteY7" fmla="*/ 15319 h 43219"/>
                    <a:gd name="connsiteX8" fmla="*/ 43177 w 43381"/>
                    <a:gd name="connsiteY8" fmla="*/ 23181 h 43219"/>
                    <a:gd name="connsiteX9" fmla="*/ 37565 w 43381"/>
                    <a:gd name="connsiteY9" fmla="*/ 30063 h 43219"/>
                    <a:gd name="connsiteX10" fmla="*/ 35556 w 43381"/>
                    <a:gd name="connsiteY10" fmla="*/ 35960 h 43219"/>
                    <a:gd name="connsiteX11" fmla="*/ 28716 w 43381"/>
                    <a:gd name="connsiteY11" fmla="*/ 36674 h 43219"/>
                    <a:gd name="connsiteX12" fmla="*/ 23828 w 43381"/>
                    <a:gd name="connsiteY12" fmla="*/ 42965 h 43219"/>
                    <a:gd name="connsiteX13" fmla="*/ 16641 w 43381"/>
                    <a:gd name="connsiteY13" fmla="*/ 39125 h 43219"/>
                    <a:gd name="connsiteX14" fmla="*/ 5965 w 43381"/>
                    <a:gd name="connsiteY14" fmla="*/ 35331 h 43219"/>
                    <a:gd name="connsiteX15" fmla="*/ 1271 w 43381"/>
                    <a:gd name="connsiteY15" fmla="*/ 31109 h 43219"/>
                    <a:gd name="connsiteX16" fmla="*/ 156 w 43381"/>
                    <a:gd name="connsiteY16" fmla="*/ 19563 h 43219"/>
                    <a:gd name="connsiteX17" fmla="*/ 4061 w 43381"/>
                    <a:gd name="connsiteY17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0" fmla="*/ 4061 w 43381"/>
                    <a:gd name="connsiteY0" fmla="*/ 14215 h 43205"/>
                    <a:gd name="connsiteX1" fmla="*/ 8345 w 43381"/>
                    <a:gd name="connsiteY1" fmla="*/ 1195 h 43205"/>
                    <a:gd name="connsiteX2" fmla="*/ 22617 w 43381"/>
                    <a:gd name="connsiteY2" fmla="*/ 3277 h 43205"/>
                    <a:gd name="connsiteX3" fmla="*/ 25910 w 43381"/>
                    <a:gd name="connsiteY3" fmla="*/ 45 h 43205"/>
                    <a:gd name="connsiteX4" fmla="*/ 38479 w 43381"/>
                    <a:gd name="connsiteY4" fmla="*/ 5421 h 43205"/>
                    <a:gd name="connsiteX5" fmla="*/ 42143 w 43381"/>
                    <a:gd name="connsiteY5" fmla="*/ 10163 h 43205"/>
                    <a:gd name="connsiteX6" fmla="*/ 41979 w 43381"/>
                    <a:gd name="connsiteY6" fmla="*/ 15305 h 43205"/>
                    <a:gd name="connsiteX7" fmla="*/ 43177 w 43381"/>
                    <a:gd name="connsiteY7" fmla="*/ 23167 h 43205"/>
                    <a:gd name="connsiteX8" fmla="*/ 37565 w 43381"/>
                    <a:gd name="connsiteY8" fmla="*/ 30049 h 43205"/>
                    <a:gd name="connsiteX9" fmla="*/ 35556 w 43381"/>
                    <a:gd name="connsiteY9" fmla="*/ 35946 h 43205"/>
                    <a:gd name="connsiteX10" fmla="*/ 28716 w 43381"/>
                    <a:gd name="connsiteY10" fmla="*/ 36660 h 43205"/>
                    <a:gd name="connsiteX11" fmla="*/ 23828 w 43381"/>
                    <a:gd name="connsiteY11" fmla="*/ 42951 h 43205"/>
                    <a:gd name="connsiteX12" fmla="*/ 16641 w 43381"/>
                    <a:gd name="connsiteY12" fmla="*/ 39111 h 43205"/>
                    <a:gd name="connsiteX13" fmla="*/ 5965 w 43381"/>
                    <a:gd name="connsiteY13" fmla="*/ 35317 h 43205"/>
                    <a:gd name="connsiteX14" fmla="*/ 1271 w 43381"/>
                    <a:gd name="connsiteY14" fmla="*/ 31095 h 43205"/>
                    <a:gd name="connsiteX15" fmla="*/ 156 w 43381"/>
                    <a:gd name="connsiteY15" fmla="*/ 19549 h 43205"/>
                    <a:gd name="connsiteX16" fmla="*/ 4061 w 43381"/>
                    <a:gd name="connsiteY16" fmla="*/ 14215 h 43205"/>
                    <a:gd name="connsiteX0" fmla="*/ 16639 w 43381"/>
                    <a:gd name="connsiteY0" fmla="*/ 38935 h 43205"/>
                    <a:gd name="connsiteX1" fmla="*/ 15971 w 43381"/>
                    <a:gd name="connsiteY1" fmla="*/ 37195 h 43205"/>
                    <a:gd name="connsiteX2" fmla="*/ 28988 w 43381"/>
                    <a:gd name="connsiteY2" fmla="*/ 34596 h 43205"/>
                    <a:gd name="connsiteX3" fmla="*/ 28721 w 43381"/>
                    <a:gd name="connsiteY3" fmla="*/ 36505 h 43205"/>
                    <a:gd name="connsiteX0" fmla="*/ 4061 w 43381"/>
                    <a:gd name="connsiteY0" fmla="*/ 14215 h 43205"/>
                    <a:gd name="connsiteX1" fmla="*/ 8345 w 43381"/>
                    <a:gd name="connsiteY1" fmla="*/ 1195 h 43205"/>
                    <a:gd name="connsiteX2" fmla="*/ 22617 w 43381"/>
                    <a:gd name="connsiteY2" fmla="*/ 3277 h 43205"/>
                    <a:gd name="connsiteX3" fmla="*/ 25910 w 43381"/>
                    <a:gd name="connsiteY3" fmla="*/ 45 h 43205"/>
                    <a:gd name="connsiteX4" fmla="*/ 38479 w 43381"/>
                    <a:gd name="connsiteY4" fmla="*/ 5421 h 43205"/>
                    <a:gd name="connsiteX5" fmla="*/ 42143 w 43381"/>
                    <a:gd name="connsiteY5" fmla="*/ 10163 h 43205"/>
                    <a:gd name="connsiteX6" fmla="*/ 41979 w 43381"/>
                    <a:gd name="connsiteY6" fmla="*/ 15305 h 43205"/>
                    <a:gd name="connsiteX7" fmla="*/ 43177 w 43381"/>
                    <a:gd name="connsiteY7" fmla="*/ 23167 h 43205"/>
                    <a:gd name="connsiteX8" fmla="*/ 37565 w 43381"/>
                    <a:gd name="connsiteY8" fmla="*/ 30049 h 43205"/>
                    <a:gd name="connsiteX9" fmla="*/ 35556 w 43381"/>
                    <a:gd name="connsiteY9" fmla="*/ 35946 h 43205"/>
                    <a:gd name="connsiteX10" fmla="*/ 28716 w 43381"/>
                    <a:gd name="connsiteY10" fmla="*/ 36660 h 43205"/>
                    <a:gd name="connsiteX11" fmla="*/ 23828 w 43381"/>
                    <a:gd name="connsiteY11" fmla="*/ 42951 h 43205"/>
                    <a:gd name="connsiteX12" fmla="*/ 16641 w 43381"/>
                    <a:gd name="connsiteY12" fmla="*/ 39111 h 43205"/>
                    <a:gd name="connsiteX13" fmla="*/ 5965 w 43381"/>
                    <a:gd name="connsiteY13" fmla="*/ 35317 h 43205"/>
                    <a:gd name="connsiteX14" fmla="*/ 1271 w 43381"/>
                    <a:gd name="connsiteY14" fmla="*/ 31095 h 43205"/>
                    <a:gd name="connsiteX15" fmla="*/ 156 w 43381"/>
                    <a:gd name="connsiteY15" fmla="*/ 19549 h 43205"/>
                    <a:gd name="connsiteX16" fmla="*/ 4061 w 43381"/>
                    <a:gd name="connsiteY16" fmla="*/ 14215 h 43205"/>
                    <a:gd name="connsiteX0" fmla="*/ 16639 w 43381"/>
                    <a:gd name="connsiteY0" fmla="*/ 38935 h 43205"/>
                    <a:gd name="connsiteX1" fmla="*/ 15971 w 43381"/>
                    <a:gd name="connsiteY1" fmla="*/ 37195 h 43205"/>
                    <a:gd name="connsiteX0" fmla="*/ 4061 w 43381"/>
                    <a:gd name="connsiteY0" fmla="*/ 14215 h 43985"/>
                    <a:gd name="connsiteX1" fmla="*/ 8345 w 43381"/>
                    <a:gd name="connsiteY1" fmla="*/ 1195 h 43985"/>
                    <a:gd name="connsiteX2" fmla="*/ 22617 w 43381"/>
                    <a:gd name="connsiteY2" fmla="*/ 3277 h 43985"/>
                    <a:gd name="connsiteX3" fmla="*/ 25910 w 43381"/>
                    <a:gd name="connsiteY3" fmla="*/ 45 h 43985"/>
                    <a:gd name="connsiteX4" fmla="*/ 38479 w 43381"/>
                    <a:gd name="connsiteY4" fmla="*/ 5421 h 43985"/>
                    <a:gd name="connsiteX5" fmla="*/ 42143 w 43381"/>
                    <a:gd name="connsiteY5" fmla="*/ 10163 h 43985"/>
                    <a:gd name="connsiteX6" fmla="*/ 41979 w 43381"/>
                    <a:gd name="connsiteY6" fmla="*/ 15305 h 43985"/>
                    <a:gd name="connsiteX7" fmla="*/ 43177 w 43381"/>
                    <a:gd name="connsiteY7" fmla="*/ 23167 h 43985"/>
                    <a:gd name="connsiteX8" fmla="*/ 37565 w 43381"/>
                    <a:gd name="connsiteY8" fmla="*/ 30049 h 43985"/>
                    <a:gd name="connsiteX9" fmla="*/ 35556 w 43381"/>
                    <a:gd name="connsiteY9" fmla="*/ 35946 h 43985"/>
                    <a:gd name="connsiteX10" fmla="*/ 28716 w 43381"/>
                    <a:gd name="connsiteY10" fmla="*/ 36660 h 43985"/>
                    <a:gd name="connsiteX11" fmla="*/ 23828 w 43381"/>
                    <a:gd name="connsiteY11" fmla="*/ 42951 h 43985"/>
                    <a:gd name="connsiteX12" fmla="*/ 16641 w 43381"/>
                    <a:gd name="connsiteY12" fmla="*/ 39111 h 43985"/>
                    <a:gd name="connsiteX13" fmla="*/ 5965 w 43381"/>
                    <a:gd name="connsiteY13" fmla="*/ 35317 h 43985"/>
                    <a:gd name="connsiteX14" fmla="*/ 1271 w 43381"/>
                    <a:gd name="connsiteY14" fmla="*/ 31095 h 43985"/>
                    <a:gd name="connsiteX15" fmla="*/ 156 w 43381"/>
                    <a:gd name="connsiteY15" fmla="*/ 19549 h 43985"/>
                    <a:gd name="connsiteX16" fmla="*/ 4061 w 43381"/>
                    <a:gd name="connsiteY16" fmla="*/ 14215 h 43985"/>
                    <a:gd name="connsiteX0" fmla="*/ 16639 w 43381"/>
                    <a:gd name="connsiteY0" fmla="*/ 38935 h 43985"/>
                    <a:gd name="connsiteX1" fmla="*/ 17744 w 43381"/>
                    <a:gd name="connsiteY1" fmla="*/ 43943 h 43985"/>
                    <a:gd name="connsiteX0" fmla="*/ 4061 w 43381"/>
                    <a:gd name="connsiteY0" fmla="*/ 14215 h 43205"/>
                    <a:gd name="connsiteX1" fmla="*/ 8345 w 43381"/>
                    <a:gd name="connsiteY1" fmla="*/ 1195 h 43205"/>
                    <a:gd name="connsiteX2" fmla="*/ 22617 w 43381"/>
                    <a:gd name="connsiteY2" fmla="*/ 3277 h 43205"/>
                    <a:gd name="connsiteX3" fmla="*/ 25910 w 43381"/>
                    <a:gd name="connsiteY3" fmla="*/ 45 h 43205"/>
                    <a:gd name="connsiteX4" fmla="*/ 38479 w 43381"/>
                    <a:gd name="connsiteY4" fmla="*/ 5421 h 43205"/>
                    <a:gd name="connsiteX5" fmla="*/ 42143 w 43381"/>
                    <a:gd name="connsiteY5" fmla="*/ 10163 h 43205"/>
                    <a:gd name="connsiteX6" fmla="*/ 41979 w 43381"/>
                    <a:gd name="connsiteY6" fmla="*/ 15305 h 43205"/>
                    <a:gd name="connsiteX7" fmla="*/ 43177 w 43381"/>
                    <a:gd name="connsiteY7" fmla="*/ 23167 h 43205"/>
                    <a:gd name="connsiteX8" fmla="*/ 37565 w 43381"/>
                    <a:gd name="connsiteY8" fmla="*/ 30049 h 43205"/>
                    <a:gd name="connsiteX9" fmla="*/ 35556 w 43381"/>
                    <a:gd name="connsiteY9" fmla="*/ 35946 h 43205"/>
                    <a:gd name="connsiteX10" fmla="*/ 28716 w 43381"/>
                    <a:gd name="connsiteY10" fmla="*/ 36660 h 43205"/>
                    <a:gd name="connsiteX11" fmla="*/ 23828 w 43381"/>
                    <a:gd name="connsiteY11" fmla="*/ 42951 h 43205"/>
                    <a:gd name="connsiteX12" fmla="*/ 16641 w 43381"/>
                    <a:gd name="connsiteY12" fmla="*/ 39111 h 43205"/>
                    <a:gd name="connsiteX13" fmla="*/ 5965 w 43381"/>
                    <a:gd name="connsiteY13" fmla="*/ 35317 h 43205"/>
                    <a:gd name="connsiteX14" fmla="*/ 1271 w 43381"/>
                    <a:gd name="connsiteY14" fmla="*/ 31095 h 43205"/>
                    <a:gd name="connsiteX15" fmla="*/ 156 w 43381"/>
                    <a:gd name="connsiteY15" fmla="*/ 19549 h 43205"/>
                    <a:gd name="connsiteX16" fmla="*/ 4061 w 43381"/>
                    <a:gd name="connsiteY16" fmla="*/ 14215 h 43205"/>
                    <a:gd name="connsiteX0" fmla="*/ 16639 w 43381"/>
                    <a:gd name="connsiteY0" fmla="*/ 38935 h 43205"/>
                    <a:gd name="connsiteX1" fmla="*/ 15380 w 43381"/>
                    <a:gd name="connsiteY1" fmla="*/ 16555 h 43205"/>
                    <a:gd name="connsiteX0" fmla="*/ 9564 w 48884"/>
                    <a:gd name="connsiteY0" fmla="*/ 14215 h 44775"/>
                    <a:gd name="connsiteX1" fmla="*/ 13848 w 48884"/>
                    <a:gd name="connsiteY1" fmla="*/ 1195 h 44775"/>
                    <a:gd name="connsiteX2" fmla="*/ 28120 w 48884"/>
                    <a:gd name="connsiteY2" fmla="*/ 3277 h 44775"/>
                    <a:gd name="connsiteX3" fmla="*/ 31413 w 48884"/>
                    <a:gd name="connsiteY3" fmla="*/ 45 h 44775"/>
                    <a:gd name="connsiteX4" fmla="*/ 43982 w 48884"/>
                    <a:gd name="connsiteY4" fmla="*/ 5421 h 44775"/>
                    <a:gd name="connsiteX5" fmla="*/ 47646 w 48884"/>
                    <a:gd name="connsiteY5" fmla="*/ 10163 h 44775"/>
                    <a:gd name="connsiteX6" fmla="*/ 47482 w 48884"/>
                    <a:gd name="connsiteY6" fmla="*/ 15305 h 44775"/>
                    <a:gd name="connsiteX7" fmla="*/ 48680 w 48884"/>
                    <a:gd name="connsiteY7" fmla="*/ 23167 h 44775"/>
                    <a:gd name="connsiteX8" fmla="*/ 43068 w 48884"/>
                    <a:gd name="connsiteY8" fmla="*/ 30049 h 44775"/>
                    <a:gd name="connsiteX9" fmla="*/ 41059 w 48884"/>
                    <a:gd name="connsiteY9" fmla="*/ 35946 h 44775"/>
                    <a:gd name="connsiteX10" fmla="*/ 34219 w 48884"/>
                    <a:gd name="connsiteY10" fmla="*/ 36660 h 44775"/>
                    <a:gd name="connsiteX11" fmla="*/ 29331 w 48884"/>
                    <a:gd name="connsiteY11" fmla="*/ 42951 h 44775"/>
                    <a:gd name="connsiteX12" fmla="*/ 22144 w 48884"/>
                    <a:gd name="connsiteY12" fmla="*/ 39111 h 44775"/>
                    <a:gd name="connsiteX13" fmla="*/ 11468 w 48884"/>
                    <a:gd name="connsiteY13" fmla="*/ 35317 h 44775"/>
                    <a:gd name="connsiteX14" fmla="*/ 6774 w 48884"/>
                    <a:gd name="connsiteY14" fmla="*/ 31095 h 44775"/>
                    <a:gd name="connsiteX15" fmla="*/ 5659 w 48884"/>
                    <a:gd name="connsiteY15" fmla="*/ 19549 h 44775"/>
                    <a:gd name="connsiteX16" fmla="*/ 9564 w 48884"/>
                    <a:gd name="connsiteY16" fmla="*/ 14215 h 44775"/>
                    <a:gd name="connsiteX0" fmla="*/ 22142 w 48884"/>
                    <a:gd name="connsiteY0" fmla="*/ 38935 h 44775"/>
                    <a:gd name="connsiteX1" fmla="*/ 0 w 48884"/>
                    <a:gd name="connsiteY1" fmla="*/ 44737 h 44775"/>
                    <a:gd name="connsiteX0" fmla="*/ 4062 w 43382"/>
                    <a:gd name="connsiteY0" fmla="*/ 14215 h 43205"/>
                    <a:gd name="connsiteX1" fmla="*/ 8346 w 43382"/>
                    <a:gd name="connsiteY1" fmla="*/ 1195 h 43205"/>
                    <a:gd name="connsiteX2" fmla="*/ 22618 w 43382"/>
                    <a:gd name="connsiteY2" fmla="*/ 3277 h 43205"/>
                    <a:gd name="connsiteX3" fmla="*/ 25911 w 43382"/>
                    <a:gd name="connsiteY3" fmla="*/ 45 h 43205"/>
                    <a:gd name="connsiteX4" fmla="*/ 38480 w 43382"/>
                    <a:gd name="connsiteY4" fmla="*/ 5421 h 43205"/>
                    <a:gd name="connsiteX5" fmla="*/ 42144 w 43382"/>
                    <a:gd name="connsiteY5" fmla="*/ 10163 h 43205"/>
                    <a:gd name="connsiteX6" fmla="*/ 41980 w 43382"/>
                    <a:gd name="connsiteY6" fmla="*/ 15305 h 43205"/>
                    <a:gd name="connsiteX7" fmla="*/ 43178 w 43382"/>
                    <a:gd name="connsiteY7" fmla="*/ 23167 h 43205"/>
                    <a:gd name="connsiteX8" fmla="*/ 37566 w 43382"/>
                    <a:gd name="connsiteY8" fmla="*/ 30049 h 43205"/>
                    <a:gd name="connsiteX9" fmla="*/ 35557 w 43382"/>
                    <a:gd name="connsiteY9" fmla="*/ 35946 h 43205"/>
                    <a:gd name="connsiteX10" fmla="*/ 28717 w 43382"/>
                    <a:gd name="connsiteY10" fmla="*/ 36660 h 43205"/>
                    <a:gd name="connsiteX11" fmla="*/ 23829 w 43382"/>
                    <a:gd name="connsiteY11" fmla="*/ 42951 h 43205"/>
                    <a:gd name="connsiteX12" fmla="*/ 16642 w 43382"/>
                    <a:gd name="connsiteY12" fmla="*/ 39111 h 43205"/>
                    <a:gd name="connsiteX13" fmla="*/ 5966 w 43382"/>
                    <a:gd name="connsiteY13" fmla="*/ 35317 h 43205"/>
                    <a:gd name="connsiteX14" fmla="*/ 1272 w 43382"/>
                    <a:gd name="connsiteY14" fmla="*/ 31095 h 43205"/>
                    <a:gd name="connsiteX15" fmla="*/ 157 w 43382"/>
                    <a:gd name="connsiteY15" fmla="*/ 19549 h 43205"/>
                    <a:gd name="connsiteX16" fmla="*/ 4062 w 43382"/>
                    <a:gd name="connsiteY16" fmla="*/ 14215 h 43205"/>
                    <a:gd name="connsiteX0" fmla="*/ 16640 w 43382"/>
                    <a:gd name="connsiteY0" fmla="*/ 38935 h 43205"/>
                    <a:gd name="connsiteX1" fmla="*/ 20109 w 43382"/>
                    <a:gd name="connsiteY1" fmla="*/ 28860 h 43205"/>
                    <a:gd name="connsiteX0" fmla="*/ 4062 w 43382"/>
                    <a:gd name="connsiteY0" fmla="*/ 14215 h 43205"/>
                    <a:gd name="connsiteX1" fmla="*/ 8346 w 43382"/>
                    <a:gd name="connsiteY1" fmla="*/ 1195 h 43205"/>
                    <a:gd name="connsiteX2" fmla="*/ 22618 w 43382"/>
                    <a:gd name="connsiteY2" fmla="*/ 3277 h 43205"/>
                    <a:gd name="connsiteX3" fmla="*/ 25911 w 43382"/>
                    <a:gd name="connsiteY3" fmla="*/ 45 h 43205"/>
                    <a:gd name="connsiteX4" fmla="*/ 38480 w 43382"/>
                    <a:gd name="connsiteY4" fmla="*/ 5421 h 43205"/>
                    <a:gd name="connsiteX5" fmla="*/ 42144 w 43382"/>
                    <a:gd name="connsiteY5" fmla="*/ 10163 h 43205"/>
                    <a:gd name="connsiteX6" fmla="*/ 41980 w 43382"/>
                    <a:gd name="connsiteY6" fmla="*/ 15305 h 43205"/>
                    <a:gd name="connsiteX7" fmla="*/ 43178 w 43382"/>
                    <a:gd name="connsiteY7" fmla="*/ 23167 h 43205"/>
                    <a:gd name="connsiteX8" fmla="*/ 37566 w 43382"/>
                    <a:gd name="connsiteY8" fmla="*/ 30049 h 43205"/>
                    <a:gd name="connsiteX9" fmla="*/ 35557 w 43382"/>
                    <a:gd name="connsiteY9" fmla="*/ 35946 h 43205"/>
                    <a:gd name="connsiteX10" fmla="*/ 28717 w 43382"/>
                    <a:gd name="connsiteY10" fmla="*/ 36660 h 43205"/>
                    <a:gd name="connsiteX11" fmla="*/ 23829 w 43382"/>
                    <a:gd name="connsiteY11" fmla="*/ 42951 h 43205"/>
                    <a:gd name="connsiteX12" fmla="*/ 16642 w 43382"/>
                    <a:gd name="connsiteY12" fmla="*/ 39111 h 43205"/>
                    <a:gd name="connsiteX13" fmla="*/ 5966 w 43382"/>
                    <a:gd name="connsiteY13" fmla="*/ 35317 h 43205"/>
                    <a:gd name="connsiteX14" fmla="*/ 1272 w 43382"/>
                    <a:gd name="connsiteY14" fmla="*/ 31095 h 43205"/>
                    <a:gd name="connsiteX15" fmla="*/ 157 w 43382"/>
                    <a:gd name="connsiteY15" fmla="*/ 19549 h 43205"/>
                    <a:gd name="connsiteX16" fmla="*/ 4062 w 43382"/>
                    <a:gd name="connsiteY16" fmla="*/ 14215 h 43205"/>
                    <a:gd name="connsiteX0" fmla="*/ 16640 w 43382"/>
                    <a:gd name="connsiteY0" fmla="*/ 38935 h 43205"/>
                    <a:gd name="connsiteX1" fmla="*/ 16760 w 43382"/>
                    <a:gd name="connsiteY1" fmla="*/ 33623 h 43205"/>
                    <a:gd name="connsiteX0" fmla="*/ 4062 w 43382"/>
                    <a:gd name="connsiteY0" fmla="*/ 14215 h 43205"/>
                    <a:gd name="connsiteX1" fmla="*/ 8346 w 43382"/>
                    <a:gd name="connsiteY1" fmla="*/ 1195 h 43205"/>
                    <a:gd name="connsiteX2" fmla="*/ 22618 w 43382"/>
                    <a:gd name="connsiteY2" fmla="*/ 3277 h 43205"/>
                    <a:gd name="connsiteX3" fmla="*/ 25911 w 43382"/>
                    <a:gd name="connsiteY3" fmla="*/ 45 h 43205"/>
                    <a:gd name="connsiteX4" fmla="*/ 38480 w 43382"/>
                    <a:gd name="connsiteY4" fmla="*/ 5421 h 43205"/>
                    <a:gd name="connsiteX5" fmla="*/ 42144 w 43382"/>
                    <a:gd name="connsiteY5" fmla="*/ 10163 h 43205"/>
                    <a:gd name="connsiteX6" fmla="*/ 41980 w 43382"/>
                    <a:gd name="connsiteY6" fmla="*/ 15305 h 43205"/>
                    <a:gd name="connsiteX7" fmla="*/ 43178 w 43382"/>
                    <a:gd name="connsiteY7" fmla="*/ 23167 h 43205"/>
                    <a:gd name="connsiteX8" fmla="*/ 37566 w 43382"/>
                    <a:gd name="connsiteY8" fmla="*/ 30049 h 43205"/>
                    <a:gd name="connsiteX9" fmla="*/ 35557 w 43382"/>
                    <a:gd name="connsiteY9" fmla="*/ 35946 h 43205"/>
                    <a:gd name="connsiteX10" fmla="*/ 28717 w 43382"/>
                    <a:gd name="connsiteY10" fmla="*/ 36660 h 43205"/>
                    <a:gd name="connsiteX11" fmla="*/ 23829 w 43382"/>
                    <a:gd name="connsiteY11" fmla="*/ 42951 h 43205"/>
                    <a:gd name="connsiteX12" fmla="*/ 16642 w 43382"/>
                    <a:gd name="connsiteY12" fmla="*/ 39111 h 43205"/>
                    <a:gd name="connsiteX13" fmla="*/ 5966 w 43382"/>
                    <a:gd name="connsiteY13" fmla="*/ 37302 h 43205"/>
                    <a:gd name="connsiteX14" fmla="*/ 1272 w 43382"/>
                    <a:gd name="connsiteY14" fmla="*/ 31095 h 43205"/>
                    <a:gd name="connsiteX15" fmla="*/ 157 w 43382"/>
                    <a:gd name="connsiteY15" fmla="*/ 19549 h 43205"/>
                    <a:gd name="connsiteX16" fmla="*/ 4062 w 43382"/>
                    <a:gd name="connsiteY16" fmla="*/ 14215 h 43205"/>
                    <a:gd name="connsiteX0" fmla="*/ 16640 w 43382"/>
                    <a:gd name="connsiteY0" fmla="*/ 38935 h 43205"/>
                    <a:gd name="connsiteX1" fmla="*/ 16760 w 43382"/>
                    <a:gd name="connsiteY1" fmla="*/ 33623 h 43205"/>
                    <a:gd name="connsiteX0" fmla="*/ 4550 w 43870"/>
                    <a:gd name="connsiteY0" fmla="*/ 14215 h 43205"/>
                    <a:gd name="connsiteX1" fmla="*/ 8834 w 43870"/>
                    <a:gd name="connsiteY1" fmla="*/ 1195 h 43205"/>
                    <a:gd name="connsiteX2" fmla="*/ 23106 w 43870"/>
                    <a:gd name="connsiteY2" fmla="*/ 3277 h 43205"/>
                    <a:gd name="connsiteX3" fmla="*/ 26399 w 43870"/>
                    <a:gd name="connsiteY3" fmla="*/ 45 h 43205"/>
                    <a:gd name="connsiteX4" fmla="*/ 38968 w 43870"/>
                    <a:gd name="connsiteY4" fmla="*/ 5421 h 43205"/>
                    <a:gd name="connsiteX5" fmla="*/ 42632 w 43870"/>
                    <a:gd name="connsiteY5" fmla="*/ 10163 h 43205"/>
                    <a:gd name="connsiteX6" fmla="*/ 42468 w 43870"/>
                    <a:gd name="connsiteY6" fmla="*/ 15305 h 43205"/>
                    <a:gd name="connsiteX7" fmla="*/ 43666 w 43870"/>
                    <a:gd name="connsiteY7" fmla="*/ 23167 h 43205"/>
                    <a:gd name="connsiteX8" fmla="*/ 38054 w 43870"/>
                    <a:gd name="connsiteY8" fmla="*/ 30049 h 43205"/>
                    <a:gd name="connsiteX9" fmla="*/ 36045 w 43870"/>
                    <a:gd name="connsiteY9" fmla="*/ 35946 h 43205"/>
                    <a:gd name="connsiteX10" fmla="*/ 29205 w 43870"/>
                    <a:gd name="connsiteY10" fmla="*/ 36660 h 43205"/>
                    <a:gd name="connsiteX11" fmla="*/ 24317 w 43870"/>
                    <a:gd name="connsiteY11" fmla="*/ 42951 h 43205"/>
                    <a:gd name="connsiteX12" fmla="*/ 17130 w 43870"/>
                    <a:gd name="connsiteY12" fmla="*/ 39111 h 43205"/>
                    <a:gd name="connsiteX13" fmla="*/ 1760 w 43870"/>
                    <a:gd name="connsiteY13" fmla="*/ 31095 h 43205"/>
                    <a:gd name="connsiteX14" fmla="*/ 645 w 43870"/>
                    <a:gd name="connsiteY14" fmla="*/ 19549 h 43205"/>
                    <a:gd name="connsiteX15" fmla="*/ 4550 w 43870"/>
                    <a:gd name="connsiteY15" fmla="*/ 14215 h 43205"/>
                    <a:gd name="connsiteX0" fmla="*/ 17128 w 43870"/>
                    <a:gd name="connsiteY0" fmla="*/ 38935 h 43205"/>
                    <a:gd name="connsiteX1" fmla="*/ 17248 w 43870"/>
                    <a:gd name="connsiteY1" fmla="*/ 33623 h 43205"/>
                    <a:gd name="connsiteX0" fmla="*/ 4550 w 43870"/>
                    <a:gd name="connsiteY0" fmla="*/ 14215 h 43073"/>
                    <a:gd name="connsiteX1" fmla="*/ 8834 w 43870"/>
                    <a:gd name="connsiteY1" fmla="*/ 1195 h 43073"/>
                    <a:gd name="connsiteX2" fmla="*/ 23106 w 43870"/>
                    <a:gd name="connsiteY2" fmla="*/ 3277 h 43073"/>
                    <a:gd name="connsiteX3" fmla="*/ 26399 w 43870"/>
                    <a:gd name="connsiteY3" fmla="*/ 45 h 43073"/>
                    <a:gd name="connsiteX4" fmla="*/ 38968 w 43870"/>
                    <a:gd name="connsiteY4" fmla="*/ 5421 h 43073"/>
                    <a:gd name="connsiteX5" fmla="*/ 42632 w 43870"/>
                    <a:gd name="connsiteY5" fmla="*/ 10163 h 43073"/>
                    <a:gd name="connsiteX6" fmla="*/ 42468 w 43870"/>
                    <a:gd name="connsiteY6" fmla="*/ 15305 h 43073"/>
                    <a:gd name="connsiteX7" fmla="*/ 43666 w 43870"/>
                    <a:gd name="connsiteY7" fmla="*/ 23167 h 43073"/>
                    <a:gd name="connsiteX8" fmla="*/ 38054 w 43870"/>
                    <a:gd name="connsiteY8" fmla="*/ 30049 h 43073"/>
                    <a:gd name="connsiteX9" fmla="*/ 36045 w 43870"/>
                    <a:gd name="connsiteY9" fmla="*/ 35946 h 43073"/>
                    <a:gd name="connsiteX10" fmla="*/ 24317 w 43870"/>
                    <a:gd name="connsiteY10" fmla="*/ 42951 h 43073"/>
                    <a:gd name="connsiteX11" fmla="*/ 17130 w 43870"/>
                    <a:gd name="connsiteY11" fmla="*/ 39111 h 43073"/>
                    <a:gd name="connsiteX12" fmla="*/ 1760 w 43870"/>
                    <a:gd name="connsiteY12" fmla="*/ 31095 h 43073"/>
                    <a:gd name="connsiteX13" fmla="*/ 645 w 43870"/>
                    <a:gd name="connsiteY13" fmla="*/ 19549 h 43073"/>
                    <a:gd name="connsiteX14" fmla="*/ 4550 w 43870"/>
                    <a:gd name="connsiteY14" fmla="*/ 14215 h 43073"/>
                    <a:gd name="connsiteX0" fmla="*/ 17128 w 43870"/>
                    <a:gd name="connsiteY0" fmla="*/ 38935 h 43073"/>
                    <a:gd name="connsiteX1" fmla="*/ 17248 w 43870"/>
                    <a:gd name="connsiteY1" fmla="*/ 33623 h 43073"/>
                    <a:gd name="connsiteX0" fmla="*/ 4550 w 44117"/>
                    <a:gd name="connsiteY0" fmla="*/ 14215 h 43073"/>
                    <a:gd name="connsiteX1" fmla="*/ 8834 w 44117"/>
                    <a:gd name="connsiteY1" fmla="*/ 1195 h 43073"/>
                    <a:gd name="connsiteX2" fmla="*/ 23106 w 44117"/>
                    <a:gd name="connsiteY2" fmla="*/ 3277 h 43073"/>
                    <a:gd name="connsiteX3" fmla="*/ 26399 w 44117"/>
                    <a:gd name="connsiteY3" fmla="*/ 45 h 43073"/>
                    <a:gd name="connsiteX4" fmla="*/ 38968 w 44117"/>
                    <a:gd name="connsiteY4" fmla="*/ 5421 h 43073"/>
                    <a:gd name="connsiteX5" fmla="*/ 42632 w 44117"/>
                    <a:gd name="connsiteY5" fmla="*/ 10163 h 43073"/>
                    <a:gd name="connsiteX6" fmla="*/ 42468 w 44117"/>
                    <a:gd name="connsiteY6" fmla="*/ 15305 h 43073"/>
                    <a:gd name="connsiteX7" fmla="*/ 43666 w 44117"/>
                    <a:gd name="connsiteY7" fmla="*/ 23167 h 43073"/>
                    <a:gd name="connsiteX8" fmla="*/ 36045 w 44117"/>
                    <a:gd name="connsiteY8" fmla="*/ 35946 h 43073"/>
                    <a:gd name="connsiteX9" fmla="*/ 24317 w 44117"/>
                    <a:gd name="connsiteY9" fmla="*/ 42951 h 43073"/>
                    <a:gd name="connsiteX10" fmla="*/ 17130 w 44117"/>
                    <a:gd name="connsiteY10" fmla="*/ 39111 h 43073"/>
                    <a:gd name="connsiteX11" fmla="*/ 1760 w 44117"/>
                    <a:gd name="connsiteY11" fmla="*/ 31095 h 43073"/>
                    <a:gd name="connsiteX12" fmla="*/ 645 w 44117"/>
                    <a:gd name="connsiteY12" fmla="*/ 19549 h 43073"/>
                    <a:gd name="connsiteX13" fmla="*/ 4550 w 44117"/>
                    <a:gd name="connsiteY13" fmla="*/ 14215 h 43073"/>
                    <a:gd name="connsiteX0" fmla="*/ 17128 w 44117"/>
                    <a:gd name="connsiteY0" fmla="*/ 38935 h 43073"/>
                    <a:gd name="connsiteX1" fmla="*/ 17248 w 44117"/>
                    <a:gd name="connsiteY1" fmla="*/ 33623 h 43073"/>
                    <a:gd name="connsiteX0" fmla="*/ 4550 w 42900"/>
                    <a:gd name="connsiteY0" fmla="*/ 14215 h 43073"/>
                    <a:gd name="connsiteX1" fmla="*/ 8834 w 42900"/>
                    <a:gd name="connsiteY1" fmla="*/ 1195 h 43073"/>
                    <a:gd name="connsiteX2" fmla="*/ 23106 w 42900"/>
                    <a:gd name="connsiteY2" fmla="*/ 3277 h 43073"/>
                    <a:gd name="connsiteX3" fmla="*/ 26399 w 42900"/>
                    <a:gd name="connsiteY3" fmla="*/ 45 h 43073"/>
                    <a:gd name="connsiteX4" fmla="*/ 38968 w 42900"/>
                    <a:gd name="connsiteY4" fmla="*/ 5421 h 43073"/>
                    <a:gd name="connsiteX5" fmla="*/ 42632 w 42900"/>
                    <a:gd name="connsiteY5" fmla="*/ 10163 h 43073"/>
                    <a:gd name="connsiteX6" fmla="*/ 42468 w 42900"/>
                    <a:gd name="connsiteY6" fmla="*/ 15305 h 43073"/>
                    <a:gd name="connsiteX7" fmla="*/ 37362 w 42900"/>
                    <a:gd name="connsiteY7" fmla="*/ 25152 h 43073"/>
                    <a:gd name="connsiteX8" fmla="*/ 36045 w 42900"/>
                    <a:gd name="connsiteY8" fmla="*/ 35946 h 43073"/>
                    <a:gd name="connsiteX9" fmla="*/ 24317 w 42900"/>
                    <a:gd name="connsiteY9" fmla="*/ 42951 h 43073"/>
                    <a:gd name="connsiteX10" fmla="*/ 17130 w 42900"/>
                    <a:gd name="connsiteY10" fmla="*/ 39111 h 43073"/>
                    <a:gd name="connsiteX11" fmla="*/ 1760 w 42900"/>
                    <a:gd name="connsiteY11" fmla="*/ 31095 h 43073"/>
                    <a:gd name="connsiteX12" fmla="*/ 645 w 42900"/>
                    <a:gd name="connsiteY12" fmla="*/ 19549 h 43073"/>
                    <a:gd name="connsiteX13" fmla="*/ 4550 w 42900"/>
                    <a:gd name="connsiteY13" fmla="*/ 14215 h 43073"/>
                    <a:gd name="connsiteX0" fmla="*/ 17128 w 42900"/>
                    <a:gd name="connsiteY0" fmla="*/ 38935 h 43073"/>
                    <a:gd name="connsiteX1" fmla="*/ 17248 w 42900"/>
                    <a:gd name="connsiteY1" fmla="*/ 33623 h 43073"/>
                    <a:gd name="connsiteX0" fmla="*/ 4550 w 42900"/>
                    <a:gd name="connsiteY0" fmla="*/ 14215 h 43073"/>
                    <a:gd name="connsiteX1" fmla="*/ 8834 w 42900"/>
                    <a:gd name="connsiteY1" fmla="*/ 1195 h 43073"/>
                    <a:gd name="connsiteX2" fmla="*/ 23106 w 42900"/>
                    <a:gd name="connsiteY2" fmla="*/ 3277 h 43073"/>
                    <a:gd name="connsiteX3" fmla="*/ 26399 w 42900"/>
                    <a:gd name="connsiteY3" fmla="*/ 45 h 43073"/>
                    <a:gd name="connsiteX4" fmla="*/ 38968 w 42900"/>
                    <a:gd name="connsiteY4" fmla="*/ 5421 h 43073"/>
                    <a:gd name="connsiteX5" fmla="*/ 42632 w 42900"/>
                    <a:gd name="connsiteY5" fmla="*/ 10163 h 43073"/>
                    <a:gd name="connsiteX6" fmla="*/ 42468 w 42900"/>
                    <a:gd name="connsiteY6" fmla="*/ 15305 h 43073"/>
                    <a:gd name="connsiteX7" fmla="*/ 37559 w 42900"/>
                    <a:gd name="connsiteY7" fmla="*/ 23564 h 43073"/>
                    <a:gd name="connsiteX8" fmla="*/ 36045 w 42900"/>
                    <a:gd name="connsiteY8" fmla="*/ 35946 h 43073"/>
                    <a:gd name="connsiteX9" fmla="*/ 24317 w 42900"/>
                    <a:gd name="connsiteY9" fmla="*/ 42951 h 43073"/>
                    <a:gd name="connsiteX10" fmla="*/ 17130 w 42900"/>
                    <a:gd name="connsiteY10" fmla="*/ 39111 h 43073"/>
                    <a:gd name="connsiteX11" fmla="*/ 1760 w 42900"/>
                    <a:gd name="connsiteY11" fmla="*/ 31095 h 43073"/>
                    <a:gd name="connsiteX12" fmla="*/ 645 w 42900"/>
                    <a:gd name="connsiteY12" fmla="*/ 19549 h 43073"/>
                    <a:gd name="connsiteX13" fmla="*/ 4550 w 42900"/>
                    <a:gd name="connsiteY13" fmla="*/ 14215 h 43073"/>
                    <a:gd name="connsiteX0" fmla="*/ 17128 w 42900"/>
                    <a:gd name="connsiteY0" fmla="*/ 38935 h 43073"/>
                    <a:gd name="connsiteX1" fmla="*/ 17248 w 42900"/>
                    <a:gd name="connsiteY1" fmla="*/ 33623 h 43073"/>
                    <a:gd name="connsiteX0" fmla="*/ 4550 w 42900"/>
                    <a:gd name="connsiteY0" fmla="*/ 14215 h 43073"/>
                    <a:gd name="connsiteX1" fmla="*/ 8834 w 42900"/>
                    <a:gd name="connsiteY1" fmla="*/ 1195 h 43073"/>
                    <a:gd name="connsiteX2" fmla="*/ 23106 w 42900"/>
                    <a:gd name="connsiteY2" fmla="*/ 3277 h 43073"/>
                    <a:gd name="connsiteX3" fmla="*/ 26399 w 42900"/>
                    <a:gd name="connsiteY3" fmla="*/ 45 h 43073"/>
                    <a:gd name="connsiteX4" fmla="*/ 38968 w 42900"/>
                    <a:gd name="connsiteY4" fmla="*/ 5421 h 43073"/>
                    <a:gd name="connsiteX5" fmla="*/ 42632 w 42900"/>
                    <a:gd name="connsiteY5" fmla="*/ 10163 h 43073"/>
                    <a:gd name="connsiteX6" fmla="*/ 42468 w 42900"/>
                    <a:gd name="connsiteY6" fmla="*/ 15305 h 43073"/>
                    <a:gd name="connsiteX7" fmla="*/ 37559 w 42900"/>
                    <a:gd name="connsiteY7" fmla="*/ 23564 h 43073"/>
                    <a:gd name="connsiteX8" fmla="*/ 36045 w 42900"/>
                    <a:gd name="connsiteY8" fmla="*/ 35946 h 43073"/>
                    <a:gd name="connsiteX9" fmla="*/ 24317 w 42900"/>
                    <a:gd name="connsiteY9" fmla="*/ 42951 h 43073"/>
                    <a:gd name="connsiteX10" fmla="*/ 17130 w 42900"/>
                    <a:gd name="connsiteY10" fmla="*/ 39111 h 43073"/>
                    <a:gd name="connsiteX11" fmla="*/ 1760 w 42900"/>
                    <a:gd name="connsiteY11" fmla="*/ 31095 h 43073"/>
                    <a:gd name="connsiteX12" fmla="*/ 645 w 42900"/>
                    <a:gd name="connsiteY12" fmla="*/ 19549 h 43073"/>
                    <a:gd name="connsiteX13" fmla="*/ 4550 w 42900"/>
                    <a:gd name="connsiteY13" fmla="*/ 14215 h 43073"/>
                    <a:gd name="connsiteX0" fmla="*/ 17128 w 42900"/>
                    <a:gd name="connsiteY0" fmla="*/ 38935 h 43073"/>
                    <a:gd name="connsiteX1" fmla="*/ 17248 w 42900"/>
                    <a:gd name="connsiteY1" fmla="*/ 33623 h 43073"/>
                    <a:gd name="connsiteX0" fmla="*/ 4550 w 42900"/>
                    <a:gd name="connsiteY0" fmla="*/ 14177 h 43035"/>
                    <a:gd name="connsiteX1" fmla="*/ 8834 w 42900"/>
                    <a:gd name="connsiteY1" fmla="*/ 1157 h 43035"/>
                    <a:gd name="connsiteX2" fmla="*/ 18772 w 42900"/>
                    <a:gd name="connsiteY2" fmla="*/ 4430 h 43035"/>
                    <a:gd name="connsiteX3" fmla="*/ 26399 w 42900"/>
                    <a:gd name="connsiteY3" fmla="*/ 7 h 43035"/>
                    <a:gd name="connsiteX4" fmla="*/ 38968 w 42900"/>
                    <a:gd name="connsiteY4" fmla="*/ 5383 h 43035"/>
                    <a:gd name="connsiteX5" fmla="*/ 42632 w 42900"/>
                    <a:gd name="connsiteY5" fmla="*/ 10125 h 43035"/>
                    <a:gd name="connsiteX6" fmla="*/ 42468 w 42900"/>
                    <a:gd name="connsiteY6" fmla="*/ 15267 h 43035"/>
                    <a:gd name="connsiteX7" fmla="*/ 37559 w 42900"/>
                    <a:gd name="connsiteY7" fmla="*/ 23526 h 43035"/>
                    <a:gd name="connsiteX8" fmla="*/ 36045 w 42900"/>
                    <a:gd name="connsiteY8" fmla="*/ 35908 h 43035"/>
                    <a:gd name="connsiteX9" fmla="*/ 24317 w 42900"/>
                    <a:gd name="connsiteY9" fmla="*/ 42913 h 43035"/>
                    <a:gd name="connsiteX10" fmla="*/ 17130 w 42900"/>
                    <a:gd name="connsiteY10" fmla="*/ 39073 h 43035"/>
                    <a:gd name="connsiteX11" fmla="*/ 1760 w 42900"/>
                    <a:gd name="connsiteY11" fmla="*/ 31057 h 43035"/>
                    <a:gd name="connsiteX12" fmla="*/ 645 w 42900"/>
                    <a:gd name="connsiteY12" fmla="*/ 19511 h 43035"/>
                    <a:gd name="connsiteX13" fmla="*/ 4550 w 42900"/>
                    <a:gd name="connsiteY13" fmla="*/ 14177 h 43035"/>
                    <a:gd name="connsiteX0" fmla="*/ 17128 w 42900"/>
                    <a:gd name="connsiteY0" fmla="*/ 38897 h 43035"/>
                    <a:gd name="connsiteX1" fmla="*/ 17248 w 42900"/>
                    <a:gd name="connsiteY1" fmla="*/ 33585 h 43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2900" h="43035">
                      <a:moveTo>
                        <a:pt x="4550" y="14177"/>
                      </a:moveTo>
                      <a:cubicBezTo>
                        <a:pt x="5915" y="11118"/>
                        <a:pt x="6464" y="2782"/>
                        <a:pt x="8834" y="1157"/>
                      </a:cubicBezTo>
                      <a:cubicBezTo>
                        <a:pt x="11204" y="-468"/>
                        <a:pt x="18131" y="6179"/>
                        <a:pt x="18772" y="4430"/>
                      </a:cubicBezTo>
                      <a:cubicBezTo>
                        <a:pt x="19413" y="2681"/>
                        <a:pt x="23033" y="-152"/>
                        <a:pt x="26399" y="7"/>
                      </a:cubicBezTo>
                      <a:cubicBezTo>
                        <a:pt x="29765" y="166"/>
                        <a:pt x="36263" y="3697"/>
                        <a:pt x="38968" y="5383"/>
                      </a:cubicBezTo>
                      <a:cubicBezTo>
                        <a:pt x="40696" y="6025"/>
                        <a:pt x="42072" y="7805"/>
                        <a:pt x="42632" y="10125"/>
                      </a:cubicBezTo>
                      <a:cubicBezTo>
                        <a:pt x="43039" y="11809"/>
                        <a:pt x="42981" y="13638"/>
                        <a:pt x="42468" y="15267"/>
                      </a:cubicBezTo>
                      <a:cubicBezTo>
                        <a:pt x="43729" y="17501"/>
                        <a:pt x="38629" y="20086"/>
                        <a:pt x="37559" y="23526"/>
                      </a:cubicBezTo>
                      <a:cubicBezTo>
                        <a:pt x="36489" y="26966"/>
                        <a:pt x="38252" y="32677"/>
                        <a:pt x="36045" y="35908"/>
                      </a:cubicBezTo>
                      <a:cubicBezTo>
                        <a:pt x="33838" y="39139"/>
                        <a:pt x="27469" y="42386"/>
                        <a:pt x="24317" y="42913"/>
                      </a:cubicBezTo>
                      <a:cubicBezTo>
                        <a:pt x="21165" y="43440"/>
                        <a:pt x="18701" y="42280"/>
                        <a:pt x="17130" y="39073"/>
                      </a:cubicBezTo>
                      <a:cubicBezTo>
                        <a:pt x="13371" y="37097"/>
                        <a:pt x="4508" y="34317"/>
                        <a:pt x="1760" y="31057"/>
                      </a:cubicBezTo>
                      <a:cubicBezTo>
                        <a:pt x="-988" y="27797"/>
                        <a:pt x="186" y="22301"/>
                        <a:pt x="645" y="19511"/>
                      </a:cubicBezTo>
                      <a:cubicBezTo>
                        <a:pt x="1110" y="16698"/>
                        <a:pt x="3185" y="17236"/>
                        <a:pt x="4550" y="14177"/>
                      </a:cubicBezTo>
                      <a:close/>
                    </a:path>
                    <a:path w="42900" h="43035" fill="none" extrusionOk="0">
                      <a:moveTo>
                        <a:pt x="17128" y="38897"/>
                      </a:moveTo>
                      <a:cubicBezTo>
                        <a:pt x="16861" y="38351"/>
                        <a:pt x="17425" y="34196"/>
                        <a:pt x="17248" y="33585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1250" tIns="50625" rIns="101250" bIns="50625" rtlCol="0" anchor="ctr"/>
                <a:lstStyle/>
                <a:p>
                  <a:pPr marL="0" marR="0" lvl="0" indent="0" algn="ctr" defTabSz="76808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22" name="Cloud 3">
                  <a:extLst>
                    <a:ext uri="{FF2B5EF4-FFF2-40B4-BE49-F238E27FC236}">
                      <a16:creationId xmlns:a16="http://schemas.microsoft.com/office/drawing/2014/main" id="{2D730266-5BD1-6604-9E47-5FD89B60BE3D}"/>
                    </a:ext>
                  </a:extLst>
                </p:cNvPr>
                <p:cNvSpPr/>
                <p:nvPr/>
              </p:nvSpPr>
              <p:spPr>
                <a:xfrm rot="9824756">
                  <a:off x="1039980" y="2208270"/>
                  <a:ext cx="107132" cy="52565"/>
                </a:xfrm>
                <a:custGeom>
                  <a:avLst/>
                  <a:gdLst>
                    <a:gd name="connsiteX0" fmla="*/ 3900 w 43200"/>
                    <a:gd name="connsiteY0" fmla="*/ 14370 h 43200"/>
                    <a:gd name="connsiteX1" fmla="*/ 5623 w 43200"/>
                    <a:gd name="connsiteY1" fmla="*/ 6907 h 43200"/>
                    <a:gd name="connsiteX2" fmla="*/ 14005 w 43200"/>
                    <a:gd name="connsiteY2" fmla="*/ 5202 h 43200"/>
                    <a:gd name="connsiteX3" fmla="*/ 22456 w 43200"/>
                    <a:gd name="connsiteY3" fmla="*/ 3432 h 43200"/>
                    <a:gd name="connsiteX4" fmla="*/ 25749 w 43200"/>
                    <a:gd name="connsiteY4" fmla="*/ 200 h 43200"/>
                    <a:gd name="connsiteX5" fmla="*/ 29833 w 43200"/>
                    <a:gd name="connsiteY5" fmla="*/ 2481 h 43200"/>
                    <a:gd name="connsiteX6" fmla="*/ 35463 w 43200"/>
                    <a:gd name="connsiteY6" fmla="*/ 690 h 43200"/>
                    <a:gd name="connsiteX7" fmla="*/ 38318 w 43200"/>
                    <a:gd name="connsiteY7" fmla="*/ 5576 h 43200"/>
                    <a:gd name="connsiteX8" fmla="*/ 41982 w 43200"/>
                    <a:gd name="connsiteY8" fmla="*/ 10318 h 43200"/>
                    <a:gd name="connsiteX9" fmla="*/ 41818 w 43200"/>
                    <a:gd name="connsiteY9" fmla="*/ 15460 h 43200"/>
                    <a:gd name="connsiteX10" fmla="*/ 43016 w 43200"/>
                    <a:gd name="connsiteY10" fmla="*/ 23322 h 43200"/>
                    <a:gd name="connsiteX11" fmla="*/ 37404 w 43200"/>
                    <a:gd name="connsiteY11" fmla="*/ 30204 h 43200"/>
                    <a:gd name="connsiteX12" fmla="*/ 35395 w 43200"/>
                    <a:gd name="connsiteY12" fmla="*/ 36101 h 43200"/>
                    <a:gd name="connsiteX13" fmla="*/ 28555 w 43200"/>
                    <a:gd name="connsiteY13" fmla="*/ 36815 h 43200"/>
                    <a:gd name="connsiteX14" fmla="*/ 23667 w 43200"/>
                    <a:gd name="connsiteY14" fmla="*/ 43106 h 43200"/>
                    <a:gd name="connsiteX15" fmla="*/ 16480 w 43200"/>
                    <a:gd name="connsiteY15" fmla="*/ 39266 h 43200"/>
                    <a:gd name="connsiteX16" fmla="*/ 5804 w 43200"/>
                    <a:gd name="connsiteY16" fmla="*/ 35472 h 43200"/>
                    <a:gd name="connsiteX17" fmla="*/ 1110 w 43200"/>
                    <a:gd name="connsiteY17" fmla="*/ 31250 h 43200"/>
                    <a:gd name="connsiteX18" fmla="*/ 2113 w 43200"/>
                    <a:gd name="connsiteY18" fmla="*/ 25551 h 43200"/>
                    <a:gd name="connsiteX19" fmla="*/ -5 w 43200"/>
                    <a:gd name="connsiteY19" fmla="*/ 19704 h 43200"/>
                    <a:gd name="connsiteX20" fmla="*/ 3863 w 43200"/>
                    <a:gd name="connsiteY20" fmla="*/ 14507 h 43200"/>
                    <a:gd name="connsiteX21" fmla="*/ 3900 w 43200"/>
                    <a:gd name="connsiteY21" fmla="*/ 14370 h 43200"/>
                    <a:gd name="connsiteX0" fmla="*/ 4693 w 43200"/>
                    <a:gd name="connsiteY0" fmla="*/ 26177 h 43200"/>
                    <a:gd name="connsiteX1" fmla="*/ 2160 w 43200"/>
                    <a:gd name="connsiteY1" fmla="*/ 25380 h 43200"/>
                    <a:gd name="connsiteX2" fmla="*/ 6928 w 43200"/>
                    <a:gd name="connsiteY2" fmla="*/ 34899 h 43200"/>
                    <a:gd name="connsiteX3" fmla="*/ 5820 w 43200"/>
                    <a:gd name="connsiteY3" fmla="*/ 35280 h 43200"/>
                    <a:gd name="connsiteX4" fmla="*/ 16478 w 43200"/>
                    <a:gd name="connsiteY4" fmla="*/ 39090 h 43200"/>
                    <a:gd name="connsiteX5" fmla="*/ 15810 w 43200"/>
                    <a:gd name="connsiteY5" fmla="*/ 37350 h 43200"/>
                    <a:gd name="connsiteX6" fmla="*/ 28827 w 43200"/>
                    <a:gd name="connsiteY6" fmla="*/ 34751 h 43200"/>
                    <a:gd name="connsiteX7" fmla="*/ 28560 w 43200"/>
                    <a:gd name="connsiteY7" fmla="*/ 36660 h 43200"/>
                    <a:gd name="connsiteX8" fmla="*/ 34129 w 43200"/>
                    <a:gd name="connsiteY8" fmla="*/ 22954 h 43200"/>
                    <a:gd name="connsiteX9" fmla="*/ 37380 w 43200"/>
                    <a:gd name="connsiteY9" fmla="*/ 30090 h 43200"/>
                    <a:gd name="connsiteX10" fmla="*/ 41798 w 43200"/>
                    <a:gd name="connsiteY10" fmla="*/ 15354 h 43200"/>
                    <a:gd name="connsiteX11" fmla="*/ 40350 w 43200"/>
                    <a:gd name="connsiteY11" fmla="*/ 18030 h 43200"/>
                    <a:gd name="connsiteX12" fmla="*/ 38324 w 43200"/>
                    <a:gd name="connsiteY12" fmla="*/ 5426 h 43200"/>
                    <a:gd name="connsiteX13" fmla="*/ 38400 w 43200"/>
                    <a:gd name="connsiteY13" fmla="*/ 6690 h 43200"/>
                    <a:gd name="connsiteX14" fmla="*/ 29078 w 43200"/>
                    <a:gd name="connsiteY14" fmla="*/ 3952 h 43200"/>
                    <a:gd name="connsiteX15" fmla="*/ 29820 w 43200"/>
                    <a:gd name="connsiteY15" fmla="*/ 2340 h 43200"/>
                    <a:gd name="connsiteX16" fmla="*/ 22141 w 43200"/>
                    <a:gd name="connsiteY16" fmla="*/ 4720 h 43200"/>
                    <a:gd name="connsiteX17" fmla="*/ 22500 w 43200"/>
                    <a:gd name="connsiteY17" fmla="*/ 3330 h 43200"/>
                    <a:gd name="connsiteX18" fmla="*/ 14000 w 43200"/>
                    <a:gd name="connsiteY18" fmla="*/ 5192 h 43200"/>
                    <a:gd name="connsiteX19" fmla="*/ 15300 w 43200"/>
                    <a:gd name="connsiteY19" fmla="*/ 6540 h 43200"/>
                    <a:gd name="connsiteX20" fmla="*/ 4127 w 43200"/>
                    <a:gd name="connsiteY20" fmla="*/ 15789 h 43200"/>
                    <a:gd name="connsiteX21" fmla="*/ 3900 w 43200"/>
                    <a:gd name="connsiteY21" fmla="*/ 14370 h 43200"/>
                    <a:gd name="connsiteX0" fmla="*/ 3936 w 43256"/>
                    <a:gd name="connsiteY0" fmla="*/ 16323 h 45313"/>
                    <a:gd name="connsiteX1" fmla="*/ 5659 w 43256"/>
                    <a:gd name="connsiteY1" fmla="*/ 8860 h 45313"/>
                    <a:gd name="connsiteX2" fmla="*/ 14041 w 43256"/>
                    <a:gd name="connsiteY2" fmla="*/ 7155 h 45313"/>
                    <a:gd name="connsiteX3" fmla="*/ 22492 w 43256"/>
                    <a:gd name="connsiteY3" fmla="*/ 5385 h 45313"/>
                    <a:gd name="connsiteX4" fmla="*/ 25785 w 43256"/>
                    <a:gd name="connsiteY4" fmla="*/ 2153 h 45313"/>
                    <a:gd name="connsiteX5" fmla="*/ 29869 w 43256"/>
                    <a:gd name="connsiteY5" fmla="*/ 4434 h 45313"/>
                    <a:gd name="connsiteX6" fmla="*/ 35499 w 43256"/>
                    <a:gd name="connsiteY6" fmla="*/ 2643 h 45313"/>
                    <a:gd name="connsiteX7" fmla="*/ 38354 w 43256"/>
                    <a:gd name="connsiteY7" fmla="*/ 7529 h 45313"/>
                    <a:gd name="connsiteX8" fmla="*/ 42018 w 43256"/>
                    <a:gd name="connsiteY8" fmla="*/ 12271 h 45313"/>
                    <a:gd name="connsiteX9" fmla="*/ 41854 w 43256"/>
                    <a:gd name="connsiteY9" fmla="*/ 17413 h 45313"/>
                    <a:gd name="connsiteX10" fmla="*/ 43052 w 43256"/>
                    <a:gd name="connsiteY10" fmla="*/ 25275 h 45313"/>
                    <a:gd name="connsiteX11" fmla="*/ 37440 w 43256"/>
                    <a:gd name="connsiteY11" fmla="*/ 32157 h 45313"/>
                    <a:gd name="connsiteX12" fmla="*/ 35431 w 43256"/>
                    <a:gd name="connsiteY12" fmla="*/ 38054 h 45313"/>
                    <a:gd name="connsiteX13" fmla="*/ 28591 w 43256"/>
                    <a:gd name="connsiteY13" fmla="*/ 38768 h 45313"/>
                    <a:gd name="connsiteX14" fmla="*/ 23703 w 43256"/>
                    <a:gd name="connsiteY14" fmla="*/ 45059 h 45313"/>
                    <a:gd name="connsiteX15" fmla="*/ 16516 w 43256"/>
                    <a:gd name="connsiteY15" fmla="*/ 41219 h 45313"/>
                    <a:gd name="connsiteX16" fmla="*/ 5840 w 43256"/>
                    <a:gd name="connsiteY16" fmla="*/ 37425 h 45313"/>
                    <a:gd name="connsiteX17" fmla="*/ 1146 w 43256"/>
                    <a:gd name="connsiteY17" fmla="*/ 33203 h 45313"/>
                    <a:gd name="connsiteX18" fmla="*/ 2149 w 43256"/>
                    <a:gd name="connsiteY18" fmla="*/ 27504 h 45313"/>
                    <a:gd name="connsiteX19" fmla="*/ 31 w 43256"/>
                    <a:gd name="connsiteY19" fmla="*/ 21657 h 45313"/>
                    <a:gd name="connsiteX20" fmla="*/ 3899 w 43256"/>
                    <a:gd name="connsiteY20" fmla="*/ 16460 h 45313"/>
                    <a:gd name="connsiteX21" fmla="*/ 3936 w 43256"/>
                    <a:gd name="connsiteY21" fmla="*/ 16323 h 45313"/>
                    <a:gd name="connsiteX0" fmla="*/ 4729 w 43256"/>
                    <a:gd name="connsiteY0" fmla="*/ 28130 h 45313"/>
                    <a:gd name="connsiteX1" fmla="*/ 2196 w 43256"/>
                    <a:gd name="connsiteY1" fmla="*/ 27333 h 45313"/>
                    <a:gd name="connsiteX2" fmla="*/ 6964 w 43256"/>
                    <a:gd name="connsiteY2" fmla="*/ 36852 h 45313"/>
                    <a:gd name="connsiteX3" fmla="*/ 5856 w 43256"/>
                    <a:gd name="connsiteY3" fmla="*/ 37233 h 45313"/>
                    <a:gd name="connsiteX4" fmla="*/ 16514 w 43256"/>
                    <a:gd name="connsiteY4" fmla="*/ 41043 h 45313"/>
                    <a:gd name="connsiteX5" fmla="*/ 15846 w 43256"/>
                    <a:gd name="connsiteY5" fmla="*/ 39303 h 45313"/>
                    <a:gd name="connsiteX6" fmla="*/ 28863 w 43256"/>
                    <a:gd name="connsiteY6" fmla="*/ 36704 h 45313"/>
                    <a:gd name="connsiteX7" fmla="*/ 28596 w 43256"/>
                    <a:gd name="connsiteY7" fmla="*/ 38613 h 45313"/>
                    <a:gd name="connsiteX8" fmla="*/ 34165 w 43256"/>
                    <a:gd name="connsiteY8" fmla="*/ 24907 h 45313"/>
                    <a:gd name="connsiteX9" fmla="*/ 37416 w 43256"/>
                    <a:gd name="connsiteY9" fmla="*/ 32043 h 45313"/>
                    <a:gd name="connsiteX10" fmla="*/ 41834 w 43256"/>
                    <a:gd name="connsiteY10" fmla="*/ 17307 h 45313"/>
                    <a:gd name="connsiteX11" fmla="*/ 40386 w 43256"/>
                    <a:gd name="connsiteY11" fmla="*/ 19983 h 45313"/>
                    <a:gd name="connsiteX12" fmla="*/ 38360 w 43256"/>
                    <a:gd name="connsiteY12" fmla="*/ 7379 h 45313"/>
                    <a:gd name="connsiteX13" fmla="*/ 38436 w 43256"/>
                    <a:gd name="connsiteY13" fmla="*/ 8643 h 45313"/>
                    <a:gd name="connsiteX14" fmla="*/ 29114 w 43256"/>
                    <a:gd name="connsiteY14" fmla="*/ 5905 h 45313"/>
                    <a:gd name="connsiteX15" fmla="*/ 29856 w 43256"/>
                    <a:gd name="connsiteY15" fmla="*/ 4293 h 45313"/>
                    <a:gd name="connsiteX16" fmla="*/ 22177 w 43256"/>
                    <a:gd name="connsiteY16" fmla="*/ 6673 h 45313"/>
                    <a:gd name="connsiteX17" fmla="*/ 22536 w 43256"/>
                    <a:gd name="connsiteY17" fmla="*/ 5283 h 45313"/>
                    <a:gd name="connsiteX18" fmla="*/ 16400 w 43256"/>
                    <a:gd name="connsiteY18" fmla="*/ 0 h 45313"/>
                    <a:gd name="connsiteX19" fmla="*/ 15336 w 43256"/>
                    <a:gd name="connsiteY19" fmla="*/ 8493 h 45313"/>
                    <a:gd name="connsiteX20" fmla="*/ 4163 w 43256"/>
                    <a:gd name="connsiteY20" fmla="*/ 17742 h 45313"/>
                    <a:gd name="connsiteX21" fmla="*/ 3936 w 43256"/>
                    <a:gd name="connsiteY21" fmla="*/ 16323 h 45313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17779 w 43256"/>
                    <a:gd name="connsiteY18" fmla="*/ 5448 h 43219"/>
                    <a:gd name="connsiteX19" fmla="*/ 15336 w 43256"/>
                    <a:gd name="connsiteY19" fmla="*/ 6399 h 43219"/>
                    <a:gd name="connsiteX20" fmla="*/ 4163 w 43256"/>
                    <a:gd name="connsiteY20" fmla="*/ 15648 h 43219"/>
                    <a:gd name="connsiteX21" fmla="*/ 3936 w 43256"/>
                    <a:gd name="connsiteY21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4163 w 43256"/>
                    <a:gd name="connsiteY16" fmla="*/ 15648 h 43219"/>
                    <a:gd name="connsiteX17" fmla="*/ 3936 w 43256"/>
                    <a:gd name="connsiteY17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4163 w 43256"/>
                    <a:gd name="connsiteY14" fmla="*/ 15648 h 43219"/>
                    <a:gd name="connsiteX15" fmla="*/ 3936 w 43256"/>
                    <a:gd name="connsiteY15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41834 w 43256"/>
                    <a:gd name="connsiteY8" fmla="*/ 15213 h 43219"/>
                    <a:gd name="connsiteX9" fmla="*/ 40386 w 43256"/>
                    <a:gd name="connsiteY9" fmla="*/ 17889 h 43219"/>
                    <a:gd name="connsiteX10" fmla="*/ 38360 w 43256"/>
                    <a:gd name="connsiteY10" fmla="*/ 5285 h 43219"/>
                    <a:gd name="connsiteX11" fmla="*/ 38436 w 43256"/>
                    <a:gd name="connsiteY11" fmla="*/ 6549 h 43219"/>
                    <a:gd name="connsiteX12" fmla="*/ 4163 w 43256"/>
                    <a:gd name="connsiteY12" fmla="*/ 15648 h 43219"/>
                    <a:gd name="connsiteX13" fmla="*/ 3936 w 43256"/>
                    <a:gd name="connsiteY13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16514 w 43256"/>
                    <a:gd name="connsiteY2" fmla="*/ 38949 h 43219"/>
                    <a:gd name="connsiteX3" fmla="*/ 15846 w 43256"/>
                    <a:gd name="connsiteY3" fmla="*/ 37209 h 43219"/>
                    <a:gd name="connsiteX4" fmla="*/ 28863 w 43256"/>
                    <a:gd name="connsiteY4" fmla="*/ 34610 h 43219"/>
                    <a:gd name="connsiteX5" fmla="*/ 28596 w 43256"/>
                    <a:gd name="connsiteY5" fmla="*/ 36519 h 43219"/>
                    <a:gd name="connsiteX6" fmla="*/ 41834 w 43256"/>
                    <a:gd name="connsiteY6" fmla="*/ 15213 h 43219"/>
                    <a:gd name="connsiteX7" fmla="*/ 40386 w 43256"/>
                    <a:gd name="connsiteY7" fmla="*/ 17889 h 43219"/>
                    <a:gd name="connsiteX8" fmla="*/ 38360 w 43256"/>
                    <a:gd name="connsiteY8" fmla="*/ 5285 h 43219"/>
                    <a:gd name="connsiteX9" fmla="*/ 38436 w 43256"/>
                    <a:gd name="connsiteY9" fmla="*/ 6549 h 43219"/>
                    <a:gd name="connsiteX10" fmla="*/ 4163 w 43256"/>
                    <a:gd name="connsiteY10" fmla="*/ 15648 h 43219"/>
                    <a:gd name="connsiteX11" fmla="*/ 3936 w 43256"/>
                    <a:gd name="connsiteY11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16514 w 43256"/>
                    <a:gd name="connsiteY0" fmla="*/ 38949 h 43219"/>
                    <a:gd name="connsiteX1" fmla="*/ 15846 w 43256"/>
                    <a:gd name="connsiteY1" fmla="*/ 37209 h 43219"/>
                    <a:gd name="connsiteX2" fmla="*/ 28863 w 43256"/>
                    <a:gd name="connsiteY2" fmla="*/ 34610 h 43219"/>
                    <a:gd name="connsiteX3" fmla="*/ 28596 w 43256"/>
                    <a:gd name="connsiteY3" fmla="*/ 36519 h 43219"/>
                    <a:gd name="connsiteX4" fmla="*/ 41834 w 43256"/>
                    <a:gd name="connsiteY4" fmla="*/ 15213 h 43219"/>
                    <a:gd name="connsiteX5" fmla="*/ 40386 w 43256"/>
                    <a:gd name="connsiteY5" fmla="*/ 17889 h 43219"/>
                    <a:gd name="connsiteX6" fmla="*/ 38360 w 43256"/>
                    <a:gd name="connsiteY6" fmla="*/ 5285 h 43219"/>
                    <a:gd name="connsiteX7" fmla="*/ 38436 w 43256"/>
                    <a:gd name="connsiteY7" fmla="*/ 6549 h 43219"/>
                    <a:gd name="connsiteX8" fmla="*/ 4163 w 43256"/>
                    <a:gd name="connsiteY8" fmla="*/ 15648 h 43219"/>
                    <a:gd name="connsiteX9" fmla="*/ 3936 w 43256"/>
                    <a:gd name="connsiteY9" fmla="*/ 1422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24 w 43381"/>
                    <a:gd name="connsiteY18" fmla="*/ 14366 h 43219"/>
                    <a:gd name="connsiteX19" fmla="*/ 4061 w 43381"/>
                    <a:gd name="connsiteY19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6" fmla="*/ 38485 w 43381"/>
                    <a:gd name="connsiteY6" fmla="*/ 5285 h 43219"/>
                    <a:gd name="connsiteX7" fmla="*/ 38561 w 43381"/>
                    <a:gd name="connsiteY7" fmla="*/ 6549 h 43219"/>
                    <a:gd name="connsiteX8" fmla="*/ 4288 w 43381"/>
                    <a:gd name="connsiteY8" fmla="*/ 15648 h 43219"/>
                    <a:gd name="connsiteX9" fmla="*/ 4061 w 43381"/>
                    <a:gd name="connsiteY9" fmla="*/ 1422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24 w 43381"/>
                    <a:gd name="connsiteY18" fmla="*/ 14366 h 43219"/>
                    <a:gd name="connsiteX19" fmla="*/ 4061 w 43381"/>
                    <a:gd name="connsiteY19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6" fmla="*/ 38485 w 43381"/>
                    <a:gd name="connsiteY6" fmla="*/ 5285 h 43219"/>
                    <a:gd name="connsiteX7" fmla="*/ 38561 w 43381"/>
                    <a:gd name="connsiteY7" fmla="*/ 654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61 w 43381"/>
                    <a:gd name="connsiteY18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6" fmla="*/ 38485 w 43381"/>
                    <a:gd name="connsiteY6" fmla="*/ 5285 h 43219"/>
                    <a:gd name="connsiteX7" fmla="*/ 38561 w 43381"/>
                    <a:gd name="connsiteY7" fmla="*/ 654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61 w 43381"/>
                    <a:gd name="connsiteY18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61 w 43381"/>
                    <a:gd name="connsiteY18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8479 w 43381"/>
                    <a:gd name="connsiteY5" fmla="*/ 5435 h 43219"/>
                    <a:gd name="connsiteX6" fmla="*/ 42143 w 43381"/>
                    <a:gd name="connsiteY6" fmla="*/ 10177 h 43219"/>
                    <a:gd name="connsiteX7" fmla="*/ 41979 w 43381"/>
                    <a:gd name="connsiteY7" fmla="*/ 15319 h 43219"/>
                    <a:gd name="connsiteX8" fmla="*/ 43177 w 43381"/>
                    <a:gd name="connsiteY8" fmla="*/ 23181 h 43219"/>
                    <a:gd name="connsiteX9" fmla="*/ 37565 w 43381"/>
                    <a:gd name="connsiteY9" fmla="*/ 30063 h 43219"/>
                    <a:gd name="connsiteX10" fmla="*/ 35556 w 43381"/>
                    <a:gd name="connsiteY10" fmla="*/ 35960 h 43219"/>
                    <a:gd name="connsiteX11" fmla="*/ 28716 w 43381"/>
                    <a:gd name="connsiteY11" fmla="*/ 36674 h 43219"/>
                    <a:gd name="connsiteX12" fmla="*/ 23828 w 43381"/>
                    <a:gd name="connsiteY12" fmla="*/ 42965 h 43219"/>
                    <a:gd name="connsiteX13" fmla="*/ 16641 w 43381"/>
                    <a:gd name="connsiteY13" fmla="*/ 39125 h 43219"/>
                    <a:gd name="connsiteX14" fmla="*/ 5965 w 43381"/>
                    <a:gd name="connsiteY14" fmla="*/ 35331 h 43219"/>
                    <a:gd name="connsiteX15" fmla="*/ 1271 w 43381"/>
                    <a:gd name="connsiteY15" fmla="*/ 31109 h 43219"/>
                    <a:gd name="connsiteX16" fmla="*/ 156 w 43381"/>
                    <a:gd name="connsiteY16" fmla="*/ 19563 h 43219"/>
                    <a:gd name="connsiteX17" fmla="*/ 4061 w 43381"/>
                    <a:gd name="connsiteY17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0" fmla="*/ 4061 w 43381"/>
                    <a:gd name="connsiteY0" fmla="*/ 14215 h 43205"/>
                    <a:gd name="connsiteX1" fmla="*/ 8345 w 43381"/>
                    <a:gd name="connsiteY1" fmla="*/ 1195 h 43205"/>
                    <a:gd name="connsiteX2" fmla="*/ 22617 w 43381"/>
                    <a:gd name="connsiteY2" fmla="*/ 3277 h 43205"/>
                    <a:gd name="connsiteX3" fmla="*/ 25910 w 43381"/>
                    <a:gd name="connsiteY3" fmla="*/ 45 h 43205"/>
                    <a:gd name="connsiteX4" fmla="*/ 38479 w 43381"/>
                    <a:gd name="connsiteY4" fmla="*/ 5421 h 43205"/>
                    <a:gd name="connsiteX5" fmla="*/ 42143 w 43381"/>
                    <a:gd name="connsiteY5" fmla="*/ 10163 h 43205"/>
                    <a:gd name="connsiteX6" fmla="*/ 41979 w 43381"/>
                    <a:gd name="connsiteY6" fmla="*/ 15305 h 43205"/>
                    <a:gd name="connsiteX7" fmla="*/ 43177 w 43381"/>
                    <a:gd name="connsiteY7" fmla="*/ 23167 h 43205"/>
                    <a:gd name="connsiteX8" fmla="*/ 37565 w 43381"/>
                    <a:gd name="connsiteY8" fmla="*/ 30049 h 43205"/>
                    <a:gd name="connsiteX9" fmla="*/ 35556 w 43381"/>
                    <a:gd name="connsiteY9" fmla="*/ 35946 h 43205"/>
                    <a:gd name="connsiteX10" fmla="*/ 28716 w 43381"/>
                    <a:gd name="connsiteY10" fmla="*/ 36660 h 43205"/>
                    <a:gd name="connsiteX11" fmla="*/ 23828 w 43381"/>
                    <a:gd name="connsiteY11" fmla="*/ 42951 h 43205"/>
                    <a:gd name="connsiteX12" fmla="*/ 16641 w 43381"/>
                    <a:gd name="connsiteY12" fmla="*/ 39111 h 43205"/>
                    <a:gd name="connsiteX13" fmla="*/ 5965 w 43381"/>
                    <a:gd name="connsiteY13" fmla="*/ 35317 h 43205"/>
                    <a:gd name="connsiteX14" fmla="*/ 1271 w 43381"/>
                    <a:gd name="connsiteY14" fmla="*/ 31095 h 43205"/>
                    <a:gd name="connsiteX15" fmla="*/ 156 w 43381"/>
                    <a:gd name="connsiteY15" fmla="*/ 19549 h 43205"/>
                    <a:gd name="connsiteX16" fmla="*/ 4061 w 43381"/>
                    <a:gd name="connsiteY16" fmla="*/ 14215 h 43205"/>
                    <a:gd name="connsiteX0" fmla="*/ 16639 w 43381"/>
                    <a:gd name="connsiteY0" fmla="*/ 38935 h 43205"/>
                    <a:gd name="connsiteX1" fmla="*/ 15971 w 43381"/>
                    <a:gd name="connsiteY1" fmla="*/ 37195 h 43205"/>
                    <a:gd name="connsiteX2" fmla="*/ 28988 w 43381"/>
                    <a:gd name="connsiteY2" fmla="*/ 34596 h 43205"/>
                    <a:gd name="connsiteX3" fmla="*/ 28721 w 43381"/>
                    <a:gd name="connsiteY3" fmla="*/ 36505 h 43205"/>
                    <a:gd name="connsiteX0" fmla="*/ 4061 w 43381"/>
                    <a:gd name="connsiteY0" fmla="*/ 14215 h 43205"/>
                    <a:gd name="connsiteX1" fmla="*/ 8345 w 43381"/>
                    <a:gd name="connsiteY1" fmla="*/ 1195 h 43205"/>
                    <a:gd name="connsiteX2" fmla="*/ 22617 w 43381"/>
                    <a:gd name="connsiteY2" fmla="*/ 3277 h 43205"/>
                    <a:gd name="connsiteX3" fmla="*/ 25910 w 43381"/>
                    <a:gd name="connsiteY3" fmla="*/ 45 h 43205"/>
                    <a:gd name="connsiteX4" fmla="*/ 38479 w 43381"/>
                    <a:gd name="connsiteY4" fmla="*/ 5421 h 43205"/>
                    <a:gd name="connsiteX5" fmla="*/ 42143 w 43381"/>
                    <a:gd name="connsiteY5" fmla="*/ 10163 h 43205"/>
                    <a:gd name="connsiteX6" fmla="*/ 41979 w 43381"/>
                    <a:gd name="connsiteY6" fmla="*/ 15305 h 43205"/>
                    <a:gd name="connsiteX7" fmla="*/ 43177 w 43381"/>
                    <a:gd name="connsiteY7" fmla="*/ 23167 h 43205"/>
                    <a:gd name="connsiteX8" fmla="*/ 37565 w 43381"/>
                    <a:gd name="connsiteY8" fmla="*/ 30049 h 43205"/>
                    <a:gd name="connsiteX9" fmla="*/ 35556 w 43381"/>
                    <a:gd name="connsiteY9" fmla="*/ 35946 h 43205"/>
                    <a:gd name="connsiteX10" fmla="*/ 28716 w 43381"/>
                    <a:gd name="connsiteY10" fmla="*/ 36660 h 43205"/>
                    <a:gd name="connsiteX11" fmla="*/ 23828 w 43381"/>
                    <a:gd name="connsiteY11" fmla="*/ 42951 h 43205"/>
                    <a:gd name="connsiteX12" fmla="*/ 16641 w 43381"/>
                    <a:gd name="connsiteY12" fmla="*/ 39111 h 43205"/>
                    <a:gd name="connsiteX13" fmla="*/ 5965 w 43381"/>
                    <a:gd name="connsiteY13" fmla="*/ 35317 h 43205"/>
                    <a:gd name="connsiteX14" fmla="*/ 1271 w 43381"/>
                    <a:gd name="connsiteY14" fmla="*/ 31095 h 43205"/>
                    <a:gd name="connsiteX15" fmla="*/ 156 w 43381"/>
                    <a:gd name="connsiteY15" fmla="*/ 19549 h 43205"/>
                    <a:gd name="connsiteX16" fmla="*/ 4061 w 43381"/>
                    <a:gd name="connsiteY16" fmla="*/ 14215 h 43205"/>
                    <a:gd name="connsiteX0" fmla="*/ 16639 w 43381"/>
                    <a:gd name="connsiteY0" fmla="*/ 38935 h 43205"/>
                    <a:gd name="connsiteX1" fmla="*/ 15971 w 43381"/>
                    <a:gd name="connsiteY1" fmla="*/ 37195 h 43205"/>
                    <a:gd name="connsiteX0" fmla="*/ 4061 w 43381"/>
                    <a:gd name="connsiteY0" fmla="*/ 14215 h 43985"/>
                    <a:gd name="connsiteX1" fmla="*/ 8345 w 43381"/>
                    <a:gd name="connsiteY1" fmla="*/ 1195 h 43985"/>
                    <a:gd name="connsiteX2" fmla="*/ 22617 w 43381"/>
                    <a:gd name="connsiteY2" fmla="*/ 3277 h 43985"/>
                    <a:gd name="connsiteX3" fmla="*/ 25910 w 43381"/>
                    <a:gd name="connsiteY3" fmla="*/ 45 h 43985"/>
                    <a:gd name="connsiteX4" fmla="*/ 38479 w 43381"/>
                    <a:gd name="connsiteY4" fmla="*/ 5421 h 43985"/>
                    <a:gd name="connsiteX5" fmla="*/ 42143 w 43381"/>
                    <a:gd name="connsiteY5" fmla="*/ 10163 h 43985"/>
                    <a:gd name="connsiteX6" fmla="*/ 41979 w 43381"/>
                    <a:gd name="connsiteY6" fmla="*/ 15305 h 43985"/>
                    <a:gd name="connsiteX7" fmla="*/ 43177 w 43381"/>
                    <a:gd name="connsiteY7" fmla="*/ 23167 h 43985"/>
                    <a:gd name="connsiteX8" fmla="*/ 37565 w 43381"/>
                    <a:gd name="connsiteY8" fmla="*/ 30049 h 43985"/>
                    <a:gd name="connsiteX9" fmla="*/ 35556 w 43381"/>
                    <a:gd name="connsiteY9" fmla="*/ 35946 h 43985"/>
                    <a:gd name="connsiteX10" fmla="*/ 28716 w 43381"/>
                    <a:gd name="connsiteY10" fmla="*/ 36660 h 43985"/>
                    <a:gd name="connsiteX11" fmla="*/ 23828 w 43381"/>
                    <a:gd name="connsiteY11" fmla="*/ 42951 h 43985"/>
                    <a:gd name="connsiteX12" fmla="*/ 16641 w 43381"/>
                    <a:gd name="connsiteY12" fmla="*/ 39111 h 43985"/>
                    <a:gd name="connsiteX13" fmla="*/ 5965 w 43381"/>
                    <a:gd name="connsiteY13" fmla="*/ 35317 h 43985"/>
                    <a:gd name="connsiteX14" fmla="*/ 1271 w 43381"/>
                    <a:gd name="connsiteY14" fmla="*/ 31095 h 43985"/>
                    <a:gd name="connsiteX15" fmla="*/ 156 w 43381"/>
                    <a:gd name="connsiteY15" fmla="*/ 19549 h 43985"/>
                    <a:gd name="connsiteX16" fmla="*/ 4061 w 43381"/>
                    <a:gd name="connsiteY16" fmla="*/ 14215 h 43985"/>
                    <a:gd name="connsiteX0" fmla="*/ 16639 w 43381"/>
                    <a:gd name="connsiteY0" fmla="*/ 38935 h 43985"/>
                    <a:gd name="connsiteX1" fmla="*/ 17744 w 43381"/>
                    <a:gd name="connsiteY1" fmla="*/ 43943 h 43985"/>
                    <a:gd name="connsiteX0" fmla="*/ 4061 w 43381"/>
                    <a:gd name="connsiteY0" fmla="*/ 14215 h 43205"/>
                    <a:gd name="connsiteX1" fmla="*/ 8345 w 43381"/>
                    <a:gd name="connsiteY1" fmla="*/ 1195 h 43205"/>
                    <a:gd name="connsiteX2" fmla="*/ 22617 w 43381"/>
                    <a:gd name="connsiteY2" fmla="*/ 3277 h 43205"/>
                    <a:gd name="connsiteX3" fmla="*/ 25910 w 43381"/>
                    <a:gd name="connsiteY3" fmla="*/ 45 h 43205"/>
                    <a:gd name="connsiteX4" fmla="*/ 38479 w 43381"/>
                    <a:gd name="connsiteY4" fmla="*/ 5421 h 43205"/>
                    <a:gd name="connsiteX5" fmla="*/ 42143 w 43381"/>
                    <a:gd name="connsiteY5" fmla="*/ 10163 h 43205"/>
                    <a:gd name="connsiteX6" fmla="*/ 41979 w 43381"/>
                    <a:gd name="connsiteY6" fmla="*/ 15305 h 43205"/>
                    <a:gd name="connsiteX7" fmla="*/ 43177 w 43381"/>
                    <a:gd name="connsiteY7" fmla="*/ 23167 h 43205"/>
                    <a:gd name="connsiteX8" fmla="*/ 37565 w 43381"/>
                    <a:gd name="connsiteY8" fmla="*/ 30049 h 43205"/>
                    <a:gd name="connsiteX9" fmla="*/ 35556 w 43381"/>
                    <a:gd name="connsiteY9" fmla="*/ 35946 h 43205"/>
                    <a:gd name="connsiteX10" fmla="*/ 28716 w 43381"/>
                    <a:gd name="connsiteY10" fmla="*/ 36660 h 43205"/>
                    <a:gd name="connsiteX11" fmla="*/ 23828 w 43381"/>
                    <a:gd name="connsiteY11" fmla="*/ 42951 h 43205"/>
                    <a:gd name="connsiteX12" fmla="*/ 16641 w 43381"/>
                    <a:gd name="connsiteY12" fmla="*/ 39111 h 43205"/>
                    <a:gd name="connsiteX13" fmla="*/ 5965 w 43381"/>
                    <a:gd name="connsiteY13" fmla="*/ 35317 h 43205"/>
                    <a:gd name="connsiteX14" fmla="*/ 1271 w 43381"/>
                    <a:gd name="connsiteY14" fmla="*/ 31095 h 43205"/>
                    <a:gd name="connsiteX15" fmla="*/ 156 w 43381"/>
                    <a:gd name="connsiteY15" fmla="*/ 19549 h 43205"/>
                    <a:gd name="connsiteX16" fmla="*/ 4061 w 43381"/>
                    <a:gd name="connsiteY16" fmla="*/ 14215 h 43205"/>
                    <a:gd name="connsiteX0" fmla="*/ 16639 w 43381"/>
                    <a:gd name="connsiteY0" fmla="*/ 38935 h 43205"/>
                    <a:gd name="connsiteX1" fmla="*/ 15380 w 43381"/>
                    <a:gd name="connsiteY1" fmla="*/ 16555 h 43205"/>
                    <a:gd name="connsiteX0" fmla="*/ 9564 w 48884"/>
                    <a:gd name="connsiteY0" fmla="*/ 14215 h 44775"/>
                    <a:gd name="connsiteX1" fmla="*/ 13848 w 48884"/>
                    <a:gd name="connsiteY1" fmla="*/ 1195 h 44775"/>
                    <a:gd name="connsiteX2" fmla="*/ 28120 w 48884"/>
                    <a:gd name="connsiteY2" fmla="*/ 3277 h 44775"/>
                    <a:gd name="connsiteX3" fmla="*/ 31413 w 48884"/>
                    <a:gd name="connsiteY3" fmla="*/ 45 h 44775"/>
                    <a:gd name="connsiteX4" fmla="*/ 43982 w 48884"/>
                    <a:gd name="connsiteY4" fmla="*/ 5421 h 44775"/>
                    <a:gd name="connsiteX5" fmla="*/ 47646 w 48884"/>
                    <a:gd name="connsiteY5" fmla="*/ 10163 h 44775"/>
                    <a:gd name="connsiteX6" fmla="*/ 47482 w 48884"/>
                    <a:gd name="connsiteY6" fmla="*/ 15305 h 44775"/>
                    <a:gd name="connsiteX7" fmla="*/ 48680 w 48884"/>
                    <a:gd name="connsiteY7" fmla="*/ 23167 h 44775"/>
                    <a:gd name="connsiteX8" fmla="*/ 43068 w 48884"/>
                    <a:gd name="connsiteY8" fmla="*/ 30049 h 44775"/>
                    <a:gd name="connsiteX9" fmla="*/ 41059 w 48884"/>
                    <a:gd name="connsiteY9" fmla="*/ 35946 h 44775"/>
                    <a:gd name="connsiteX10" fmla="*/ 34219 w 48884"/>
                    <a:gd name="connsiteY10" fmla="*/ 36660 h 44775"/>
                    <a:gd name="connsiteX11" fmla="*/ 29331 w 48884"/>
                    <a:gd name="connsiteY11" fmla="*/ 42951 h 44775"/>
                    <a:gd name="connsiteX12" fmla="*/ 22144 w 48884"/>
                    <a:gd name="connsiteY12" fmla="*/ 39111 h 44775"/>
                    <a:gd name="connsiteX13" fmla="*/ 11468 w 48884"/>
                    <a:gd name="connsiteY13" fmla="*/ 35317 h 44775"/>
                    <a:gd name="connsiteX14" fmla="*/ 6774 w 48884"/>
                    <a:gd name="connsiteY14" fmla="*/ 31095 h 44775"/>
                    <a:gd name="connsiteX15" fmla="*/ 5659 w 48884"/>
                    <a:gd name="connsiteY15" fmla="*/ 19549 h 44775"/>
                    <a:gd name="connsiteX16" fmla="*/ 9564 w 48884"/>
                    <a:gd name="connsiteY16" fmla="*/ 14215 h 44775"/>
                    <a:gd name="connsiteX0" fmla="*/ 22142 w 48884"/>
                    <a:gd name="connsiteY0" fmla="*/ 38935 h 44775"/>
                    <a:gd name="connsiteX1" fmla="*/ 0 w 48884"/>
                    <a:gd name="connsiteY1" fmla="*/ 44737 h 44775"/>
                    <a:gd name="connsiteX0" fmla="*/ 4062 w 43382"/>
                    <a:gd name="connsiteY0" fmla="*/ 14215 h 43205"/>
                    <a:gd name="connsiteX1" fmla="*/ 8346 w 43382"/>
                    <a:gd name="connsiteY1" fmla="*/ 1195 h 43205"/>
                    <a:gd name="connsiteX2" fmla="*/ 22618 w 43382"/>
                    <a:gd name="connsiteY2" fmla="*/ 3277 h 43205"/>
                    <a:gd name="connsiteX3" fmla="*/ 25911 w 43382"/>
                    <a:gd name="connsiteY3" fmla="*/ 45 h 43205"/>
                    <a:gd name="connsiteX4" fmla="*/ 38480 w 43382"/>
                    <a:gd name="connsiteY4" fmla="*/ 5421 h 43205"/>
                    <a:gd name="connsiteX5" fmla="*/ 42144 w 43382"/>
                    <a:gd name="connsiteY5" fmla="*/ 10163 h 43205"/>
                    <a:gd name="connsiteX6" fmla="*/ 41980 w 43382"/>
                    <a:gd name="connsiteY6" fmla="*/ 15305 h 43205"/>
                    <a:gd name="connsiteX7" fmla="*/ 43178 w 43382"/>
                    <a:gd name="connsiteY7" fmla="*/ 23167 h 43205"/>
                    <a:gd name="connsiteX8" fmla="*/ 37566 w 43382"/>
                    <a:gd name="connsiteY8" fmla="*/ 30049 h 43205"/>
                    <a:gd name="connsiteX9" fmla="*/ 35557 w 43382"/>
                    <a:gd name="connsiteY9" fmla="*/ 35946 h 43205"/>
                    <a:gd name="connsiteX10" fmla="*/ 28717 w 43382"/>
                    <a:gd name="connsiteY10" fmla="*/ 36660 h 43205"/>
                    <a:gd name="connsiteX11" fmla="*/ 23829 w 43382"/>
                    <a:gd name="connsiteY11" fmla="*/ 42951 h 43205"/>
                    <a:gd name="connsiteX12" fmla="*/ 16642 w 43382"/>
                    <a:gd name="connsiteY12" fmla="*/ 39111 h 43205"/>
                    <a:gd name="connsiteX13" fmla="*/ 5966 w 43382"/>
                    <a:gd name="connsiteY13" fmla="*/ 35317 h 43205"/>
                    <a:gd name="connsiteX14" fmla="*/ 1272 w 43382"/>
                    <a:gd name="connsiteY14" fmla="*/ 31095 h 43205"/>
                    <a:gd name="connsiteX15" fmla="*/ 157 w 43382"/>
                    <a:gd name="connsiteY15" fmla="*/ 19549 h 43205"/>
                    <a:gd name="connsiteX16" fmla="*/ 4062 w 43382"/>
                    <a:gd name="connsiteY16" fmla="*/ 14215 h 43205"/>
                    <a:gd name="connsiteX0" fmla="*/ 16640 w 43382"/>
                    <a:gd name="connsiteY0" fmla="*/ 38935 h 43205"/>
                    <a:gd name="connsiteX1" fmla="*/ 20109 w 43382"/>
                    <a:gd name="connsiteY1" fmla="*/ 28860 h 43205"/>
                    <a:gd name="connsiteX0" fmla="*/ 4062 w 43382"/>
                    <a:gd name="connsiteY0" fmla="*/ 14215 h 43205"/>
                    <a:gd name="connsiteX1" fmla="*/ 8346 w 43382"/>
                    <a:gd name="connsiteY1" fmla="*/ 1195 h 43205"/>
                    <a:gd name="connsiteX2" fmla="*/ 22618 w 43382"/>
                    <a:gd name="connsiteY2" fmla="*/ 3277 h 43205"/>
                    <a:gd name="connsiteX3" fmla="*/ 25911 w 43382"/>
                    <a:gd name="connsiteY3" fmla="*/ 45 h 43205"/>
                    <a:gd name="connsiteX4" fmla="*/ 38480 w 43382"/>
                    <a:gd name="connsiteY4" fmla="*/ 5421 h 43205"/>
                    <a:gd name="connsiteX5" fmla="*/ 42144 w 43382"/>
                    <a:gd name="connsiteY5" fmla="*/ 10163 h 43205"/>
                    <a:gd name="connsiteX6" fmla="*/ 41980 w 43382"/>
                    <a:gd name="connsiteY6" fmla="*/ 15305 h 43205"/>
                    <a:gd name="connsiteX7" fmla="*/ 43178 w 43382"/>
                    <a:gd name="connsiteY7" fmla="*/ 23167 h 43205"/>
                    <a:gd name="connsiteX8" fmla="*/ 37566 w 43382"/>
                    <a:gd name="connsiteY8" fmla="*/ 30049 h 43205"/>
                    <a:gd name="connsiteX9" fmla="*/ 35557 w 43382"/>
                    <a:gd name="connsiteY9" fmla="*/ 35946 h 43205"/>
                    <a:gd name="connsiteX10" fmla="*/ 28717 w 43382"/>
                    <a:gd name="connsiteY10" fmla="*/ 36660 h 43205"/>
                    <a:gd name="connsiteX11" fmla="*/ 23829 w 43382"/>
                    <a:gd name="connsiteY11" fmla="*/ 42951 h 43205"/>
                    <a:gd name="connsiteX12" fmla="*/ 16642 w 43382"/>
                    <a:gd name="connsiteY12" fmla="*/ 39111 h 43205"/>
                    <a:gd name="connsiteX13" fmla="*/ 5966 w 43382"/>
                    <a:gd name="connsiteY13" fmla="*/ 35317 h 43205"/>
                    <a:gd name="connsiteX14" fmla="*/ 1272 w 43382"/>
                    <a:gd name="connsiteY14" fmla="*/ 31095 h 43205"/>
                    <a:gd name="connsiteX15" fmla="*/ 157 w 43382"/>
                    <a:gd name="connsiteY15" fmla="*/ 19549 h 43205"/>
                    <a:gd name="connsiteX16" fmla="*/ 4062 w 43382"/>
                    <a:gd name="connsiteY16" fmla="*/ 14215 h 43205"/>
                    <a:gd name="connsiteX0" fmla="*/ 16640 w 43382"/>
                    <a:gd name="connsiteY0" fmla="*/ 38935 h 43205"/>
                    <a:gd name="connsiteX1" fmla="*/ 16760 w 43382"/>
                    <a:gd name="connsiteY1" fmla="*/ 33623 h 43205"/>
                    <a:gd name="connsiteX0" fmla="*/ 4062 w 43382"/>
                    <a:gd name="connsiteY0" fmla="*/ 14215 h 43205"/>
                    <a:gd name="connsiteX1" fmla="*/ 8346 w 43382"/>
                    <a:gd name="connsiteY1" fmla="*/ 1195 h 43205"/>
                    <a:gd name="connsiteX2" fmla="*/ 22618 w 43382"/>
                    <a:gd name="connsiteY2" fmla="*/ 3277 h 43205"/>
                    <a:gd name="connsiteX3" fmla="*/ 25911 w 43382"/>
                    <a:gd name="connsiteY3" fmla="*/ 45 h 43205"/>
                    <a:gd name="connsiteX4" fmla="*/ 38480 w 43382"/>
                    <a:gd name="connsiteY4" fmla="*/ 5421 h 43205"/>
                    <a:gd name="connsiteX5" fmla="*/ 42144 w 43382"/>
                    <a:gd name="connsiteY5" fmla="*/ 10163 h 43205"/>
                    <a:gd name="connsiteX6" fmla="*/ 41980 w 43382"/>
                    <a:gd name="connsiteY6" fmla="*/ 15305 h 43205"/>
                    <a:gd name="connsiteX7" fmla="*/ 43178 w 43382"/>
                    <a:gd name="connsiteY7" fmla="*/ 23167 h 43205"/>
                    <a:gd name="connsiteX8" fmla="*/ 37566 w 43382"/>
                    <a:gd name="connsiteY8" fmla="*/ 30049 h 43205"/>
                    <a:gd name="connsiteX9" fmla="*/ 35557 w 43382"/>
                    <a:gd name="connsiteY9" fmla="*/ 35946 h 43205"/>
                    <a:gd name="connsiteX10" fmla="*/ 28717 w 43382"/>
                    <a:gd name="connsiteY10" fmla="*/ 36660 h 43205"/>
                    <a:gd name="connsiteX11" fmla="*/ 23829 w 43382"/>
                    <a:gd name="connsiteY11" fmla="*/ 42951 h 43205"/>
                    <a:gd name="connsiteX12" fmla="*/ 16642 w 43382"/>
                    <a:gd name="connsiteY12" fmla="*/ 39111 h 43205"/>
                    <a:gd name="connsiteX13" fmla="*/ 5966 w 43382"/>
                    <a:gd name="connsiteY13" fmla="*/ 37302 h 43205"/>
                    <a:gd name="connsiteX14" fmla="*/ 1272 w 43382"/>
                    <a:gd name="connsiteY14" fmla="*/ 31095 h 43205"/>
                    <a:gd name="connsiteX15" fmla="*/ 157 w 43382"/>
                    <a:gd name="connsiteY15" fmla="*/ 19549 h 43205"/>
                    <a:gd name="connsiteX16" fmla="*/ 4062 w 43382"/>
                    <a:gd name="connsiteY16" fmla="*/ 14215 h 43205"/>
                    <a:gd name="connsiteX0" fmla="*/ 16640 w 43382"/>
                    <a:gd name="connsiteY0" fmla="*/ 38935 h 43205"/>
                    <a:gd name="connsiteX1" fmla="*/ 16760 w 43382"/>
                    <a:gd name="connsiteY1" fmla="*/ 33623 h 43205"/>
                    <a:gd name="connsiteX0" fmla="*/ 4550 w 43870"/>
                    <a:gd name="connsiteY0" fmla="*/ 14215 h 43205"/>
                    <a:gd name="connsiteX1" fmla="*/ 8834 w 43870"/>
                    <a:gd name="connsiteY1" fmla="*/ 1195 h 43205"/>
                    <a:gd name="connsiteX2" fmla="*/ 23106 w 43870"/>
                    <a:gd name="connsiteY2" fmla="*/ 3277 h 43205"/>
                    <a:gd name="connsiteX3" fmla="*/ 26399 w 43870"/>
                    <a:gd name="connsiteY3" fmla="*/ 45 h 43205"/>
                    <a:gd name="connsiteX4" fmla="*/ 38968 w 43870"/>
                    <a:gd name="connsiteY4" fmla="*/ 5421 h 43205"/>
                    <a:gd name="connsiteX5" fmla="*/ 42632 w 43870"/>
                    <a:gd name="connsiteY5" fmla="*/ 10163 h 43205"/>
                    <a:gd name="connsiteX6" fmla="*/ 42468 w 43870"/>
                    <a:gd name="connsiteY6" fmla="*/ 15305 h 43205"/>
                    <a:gd name="connsiteX7" fmla="*/ 43666 w 43870"/>
                    <a:gd name="connsiteY7" fmla="*/ 23167 h 43205"/>
                    <a:gd name="connsiteX8" fmla="*/ 38054 w 43870"/>
                    <a:gd name="connsiteY8" fmla="*/ 30049 h 43205"/>
                    <a:gd name="connsiteX9" fmla="*/ 36045 w 43870"/>
                    <a:gd name="connsiteY9" fmla="*/ 35946 h 43205"/>
                    <a:gd name="connsiteX10" fmla="*/ 29205 w 43870"/>
                    <a:gd name="connsiteY10" fmla="*/ 36660 h 43205"/>
                    <a:gd name="connsiteX11" fmla="*/ 24317 w 43870"/>
                    <a:gd name="connsiteY11" fmla="*/ 42951 h 43205"/>
                    <a:gd name="connsiteX12" fmla="*/ 17130 w 43870"/>
                    <a:gd name="connsiteY12" fmla="*/ 39111 h 43205"/>
                    <a:gd name="connsiteX13" fmla="*/ 1760 w 43870"/>
                    <a:gd name="connsiteY13" fmla="*/ 31095 h 43205"/>
                    <a:gd name="connsiteX14" fmla="*/ 645 w 43870"/>
                    <a:gd name="connsiteY14" fmla="*/ 19549 h 43205"/>
                    <a:gd name="connsiteX15" fmla="*/ 4550 w 43870"/>
                    <a:gd name="connsiteY15" fmla="*/ 14215 h 43205"/>
                    <a:gd name="connsiteX0" fmla="*/ 17128 w 43870"/>
                    <a:gd name="connsiteY0" fmla="*/ 38935 h 43205"/>
                    <a:gd name="connsiteX1" fmla="*/ 17248 w 43870"/>
                    <a:gd name="connsiteY1" fmla="*/ 33623 h 43205"/>
                    <a:gd name="connsiteX0" fmla="*/ 4550 w 43870"/>
                    <a:gd name="connsiteY0" fmla="*/ 14215 h 43073"/>
                    <a:gd name="connsiteX1" fmla="*/ 8834 w 43870"/>
                    <a:gd name="connsiteY1" fmla="*/ 1195 h 43073"/>
                    <a:gd name="connsiteX2" fmla="*/ 23106 w 43870"/>
                    <a:gd name="connsiteY2" fmla="*/ 3277 h 43073"/>
                    <a:gd name="connsiteX3" fmla="*/ 26399 w 43870"/>
                    <a:gd name="connsiteY3" fmla="*/ 45 h 43073"/>
                    <a:gd name="connsiteX4" fmla="*/ 38968 w 43870"/>
                    <a:gd name="connsiteY4" fmla="*/ 5421 h 43073"/>
                    <a:gd name="connsiteX5" fmla="*/ 42632 w 43870"/>
                    <a:gd name="connsiteY5" fmla="*/ 10163 h 43073"/>
                    <a:gd name="connsiteX6" fmla="*/ 42468 w 43870"/>
                    <a:gd name="connsiteY6" fmla="*/ 15305 h 43073"/>
                    <a:gd name="connsiteX7" fmla="*/ 43666 w 43870"/>
                    <a:gd name="connsiteY7" fmla="*/ 23167 h 43073"/>
                    <a:gd name="connsiteX8" fmla="*/ 38054 w 43870"/>
                    <a:gd name="connsiteY8" fmla="*/ 30049 h 43073"/>
                    <a:gd name="connsiteX9" fmla="*/ 36045 w 43870"/>
                    <a:gd name="connsiteY9" fmla="*/ 35946 h 43073"/>
                    <a:gd name="connsiteX10" fmla="*/ 24317 w 43870"/>
                    <a:gd name="connsiteY10" fmla="*/ 42951 h 43073"/>
                    <a:gd name="connsiteX11" fmla="*/ 17130 w 43870"/>
                    <a:gd name="connsiteY11" fmla="*/ 39111 h 43073"/>
                    <a:gd name="connsiteX12" fmla="*/ 1760 w 43870"/>
                    <a:gd name="connsiteY12" fmla="*/ 31095 h 43073"/>
                    <a:gd name="connsiteX13" fmla="*/ 645 w 43870"/>
                    <a:gd name="connsiteY13" fmla="*/ 19549 h 43073"/>
                    <a:gd name="connsiteX14" fmla="*/ 4550 w 43870"/>
                    <a:gd name="connsiteY14" fmla="*/ 14215 h 43073"/>
                    <a:gd name="connsiteX0" fmla="*/ 17128 w 43870"/>
                    <a:gd name="connsiteY0" fmla="*/ 38935 h 43073"/>
                    <a:gd name="connsiteX1" fmla="*/ 17248 w 43870"/>
                    <a:gd name="connsiteY1" fmla="*/ 33623 h 43073"/>
                    <a:gd name="connsiteX0" fmla="*/ 4550 w 44117"/>
                    <a:gd name="connsiteY0" fmla="*/ 14215 h 43073"/>
                    <a:gd name="connsiteX1" fmla="*/ 8834 w 44117"/>
                    <a:gd name="connsiteY1" fmla="*/ 1195 h 43073"/>
                    <a:gd name="connsiteX2" fmla="*/ 23106 w 44117"/>
                    <a:gd name="connsiteY2" fmla="*/ 3277 h 43073"/>
                    <a:gd name="connsiteX3" fmla="*/ 26399 w 44117"/>
                    <a:gd name="connsiteY3" fmla="*/ 45 h 43073"/>
                    <a:gd name="connsiteX4" fmla="*/ 38968 w 44117"/>
                    <a:gd name="connsiteY4" fmla="*/ 5421 h 43073"/>
                    <a:gd name="connsiteX5" fmla="*/ 42632 w 44117"/>
                    <a:gd name="connsiteY5" fmla="*/ 10163 h 43073"/>
                    <a:gd name="connsiteX6" fmla="*/ 42468 w 44117"/>
                    <a:gd name="connsiteY6" fmla="*/ 15305 h 43073"/>
                    <a:gd name="connsiteX7" fmla="*/ 43666 w 44117"/>
                    <a:gd name="connsiteY7" fmla="*/ 23167 h 43073"/>
                    <a:gd name="connsiteX8" fmla="*/ 36045 w 44117"/>
                    <a:gd name="connsiteY8" fmla="*/ 35946 h 43073"/>
                    <a:gd name="connsiteX9" fmla="*/ 24317 w 44117"/>
                    <a:gd name="connsiteY9" fmla="*/ 42951 h 43073"/>
                    <a:gd name="connsiteX10" fmla="*/ 17130 w 44117"/>
                    <a:gd name="connsiteY10" fmla="*/ 39111 h 43073"/>
                    <a:gd name="connsiteX11" fmla="*/ 1760 w 44117"/>
                    <a:gd name="connsiteY11" fmla="*/ 31095 h 43073"/>
                    <a:gd name="connsiteX12" fmla="*/ 645 w 44117"/>
                    <a:gd name="connsiteY12" fmla="*/ 19549 h 43073"/>
                    <a:gd name="connsiteX13" fmla="*/ 4550 w 44117"/>
                    <a:gd name="connsiteY13" fmla="*/ 14215 h 43073"/>
                    <a:gd name="connsiteX0" fmla="*/ 17128 w 44117"/>
                    <a:gd name="connsiteY0" fmla="*/ 38935 h 43073"/>
                    <a:gd name="connsiteX1" fmla="*/ 17248 w 44117"/>
                    <a:gd name="connsiteY1" fmla="*/ 33623 h 43073"/>
                    <a:gd name="connsiteX0" fmla="*/ 4550 w 42900"/>
                    <a:gd name="connsiteY0" fmla="*/ 14215 h 43073"/>
                    <a:gd name="connsiteX1" fmla="*/ 8834 w 42900"/>
                    <a:gd name="connsiteY1" fmla="*/ 1195 h 43073"/>
                    <a:gd name="connsiteX2" fmla="*/ 23106 w 42900"/>
                    <a:gd name="connsiteY2" fmla="*/ 3277 h 43073"/>
                    <a:gd name="connsiteX3" fmla="*/ 26399 w 42900"/>
                    <a:gd name="connsiteY3" fmla="*/ 45 h 43073"/>
                    <a:gd name="connsiteX4" fmla="*/ 38968 w 42900"/>
                    <a:gd name="connsiteY4" fmla="*/ 5421 h 43073"/>
                    <a:gd name="connsiteX5" fmla="*/ 42632 w 42900"/>
                    <a:gd name="connsiteY5" fmla="*/ 10163 h 43073"/>
                    <a:gd name="connsiteX6" fmla="*/ 42468 w 42900"/>
                    <a:gd name="connsiteY6" fmla="*/ 15305 h 43073"/>
                    <a:gd name="connsiteX7" fmla="*/ 37362 w 42900"/>
                    <a:gd name="connsiteY7" fmla="*/ 25152 h 43073"/>
                    <a:gd name="connsiteX8" fmla="*/ 36045 w 42900"/>
                    <a:gd name="connsiteY8" fmla="*/ 35946 h 43073"/>
                    <a:gd name="connsiteX9" fmla="*/ 24317 w 42900"/>
                    <a:gd name="connsiteY9" fmla="*/ 42951 h 43073"/>
                    <a:gd name="connsiteX10" fmla="*/ 17130 w 42900"/>
                    <a:gd name="connsiteY10" fmla="*/ 39111 h 43073"/>
                    <a:gd name="connsiteX11" fmla="*/ 1760 w 42900"/>
                    <a:gd name="connsiteY11" fmla="*/ 31095 h 43073"/>
                    <a:gd name="connsiteX12" fmla="*/ 645 w 42900"/>
                    <a:gd name="connsiteY12" fmla="*/ 19549 h 43073"/>
                    <a:gd name="connsiteX13" fmla="*/ 4550 w 42900"/>
                    <a:gd name="connsiteY13" fmla="*/ 14215 h 43073"/>
                    <a:gd name="connsiteX0" fmla="*/ 17128 w 42900"/>
                    <a:gd name="connsiteY0" fmla="*/ 38935 h 43073"/>
                    <a:gd name="connsiteX1" fmla="*/ 17248 w 42900"/>
                    <a:gd name="connsiteY1" fmla="*/ 33623 h 43073"/>
                    <a:gd name="connsiteX0" fmla="*/ 4550 w 42900"/>
                    <a:gd name="connsiteY0" fmla="*/ 14215 h 43073"/>
                    <a:gd name="connsiteX1" fmla="*/ 8834 w 42900"/>
                    <a:gd name="connsiteY1" fmla="*/ 1195 h 43073"/>
                    <a:gd name="connsiteX2" fmla="*/ 23106 w 42900"/>
                    <a:gd name="connsiteY2" fmla="*/ 3277 h 43073"/>
                    <a:gd name="connsiteX3" fmla="*/ 26399 w 42900"/>
                    <a:gd name="connsiteY3" fmla="*/ 45 h 43073"/>
                    <a:gd name="connsiteX4" fmla="*/ 38968 w 42900"/>
                    <a:gd name="connsiteY4" fmla="*/ 5421 h 43073"/>
                    <a:gd name="connsiteX5" fmla="*/ 42632 w 42900"/>
                    <a:gd name="connsiteY5" fmla="*/ 10163 h 43073"/>
                    <a:gd name="connsiteX6" fmla="*/ 42468 w 42900"/>
                    <a:gd name="connsiteY6" fmla="*/ 15305 h 43073"/>
                    <a:gd name="connsiteX7" fmla="*/ 37559 w 42900"/>
                    <a:gd name="connsiteY7" fmla="*/ 23564 h 43073"/>
                    <a:gd name="connsiteX8" fmla="*/ 36045 w 42900"/>
                    <a:gd name="connsiteY8" fmla="*/ 35946 h 43073"/>
                    <a:gd name="connsiteX9" fmla="*/ 24317 w 42900"/>
                    <a:gd name="connsiteY9" fmla="*/ 42951 h 43073"/>
                    <a:gd name="connsiteX10" fmla="*/ 17130 w 42900"/>
                    <a:gd name="connsiteY10" fmla="*/ 39111 h 43073"/>
                    <a:gd name="connsiteX11" fmla="*/ 1760 w 42900"/>
                    <a:gd name="connsiteY11" fmla="*/ 31095 h 43073"/>
                    <a:gd name="connsiteX12" fmla="*/ 645 w 42900"/>
                    <a:gd name="connsiteY12" fmla="*/ 19549 h 43073"/>
                    <a:gd name="connsiteX13" fmla="*/ 4550 w 42900"/>
                    <a:gd name="connsiteY13" fmla="*/ 14215 h 43073"/>
                    <a:gd name="connsiteX0" fmla="*/ 17128 w 42900"/>
                    <a:gd name="connsiteY0" fmla="*/ 38935 h 43073"/>
                    <a:gd name="connsiteX1" fmla="*/ 17248 w 42900"/>
                    <a:gd name="connsiteY1" fmla="*/ 33623 h 43073"/>
                    <a:gd name="connsiteX0" fmla="*/ 4550 w 42900"/>
                    <a:gd name="connsiteY0" fmla="*/ 14215 h 43073"/>
                    <a:gd name="connsiteX1" fmla="*/ 8834 w 42900"/>
                    <a:gd name="connsiteY1" fmla="*/ 1195 h 43073"/>
                    <a:gd name="connsiteX2" fmla="*/ 23106 w 42900"/>
                    <a:gd name="connsiteY2" fmla="*/ 3277 h 43073"/>
                    <a:gd name="connsiteX3" fmla="*/ 26399 w 42900"/>
                    <a:gd name="connsiteY3" fmla="*/ 45 h 43073"/>
                    <a:gd name="connsiteX4" fmla="*/ 38968 w 42900"/>
                    <a:gd name="connsiteY4" fmla="*/ 5421 h 43073"/>
                    <a:gd name="connsiteX5" fmla="*/ 42632 w 42900"/>
                    <a:gd name="connsiteY5" fmla="*/ 10163 h 43073"/>
                    <a:gd name="connsiteX6" fmla="*/ 42468 w 42900"/>
                    <a:gd name="connsiteY6" fmla="*/ 15305 h 43073"/>
                    <a:gd name="connsiteX7" fmla="*/ 37559 w 42900"/>
                    <a:gd name="connsiteY7" fmla="*/ 23564 h 43073"/>
                    <a:gd name="connsiteX8" fmla="*/ 36045 w 42900"/>
                    <a:gd name="connsiteY8" fmla="*/ 35946 h 43073"/>
                    <a:gd name="connsiteX9" fmla="*/ 24317 w 42900"/>
                    <a:gd name="connsiteY9" fmla="*/ 42951 h 43073"/>
                    <a:gd name="connsiteX10" fmla="*/ 17130 w 42900"/>
                    <a:gd name="connsiteY10" fmla="*/ 39111 h 43073"/>
                    <a:gd name="connsiteX11" fmla="*/ 1760 w 42900"/>
                    <a:gd name="connsiteY11" fmla="*/ 31095 h 43073"/>
                    <a:gd name="connsiteX12" fmla="*/ 645 w 42900"/>
                    <a:gd name="connsiteY12" fmla="*/ 19549 h 43073"/>
                    <a:gd name="connsiteX13" fmla="*/ 4550 w 42900"/>
                    <a:gd name="connsiteY13" fmla="*/ 14215 h 43073"/>
                    <a:gd name="connsiteX0" fmla="*/ 17128 w 42900"/>
                    <a:gd name="connsiteY0" fmla="*/ 38935 h 43073"/>
                    <a:gd name="connsiteX1" fmla="*/ 17248 w 42900"/>
                    <a:gd name="connsiteY1" fmla="*/ 33623 h 43073"/>
                    <a:gd name="connsiteX0" fmla="*/ 4550 w 42900"/>
                    <a:gd name="connsiteY0" fmla="*/ 14177 h 43035"/>
                    <a:gd name="connsiteX1" fmla="*/ 8834 w 42900"/>
                    <a:gd name="connsiteY1" fmla="*/ 1157 h 43035"/>
                    <a:gd name="connsiteX2" fmla="*/ 18772 w 42900"/>
                    <a:gd name="connsiteY2" fmla="*/ 4430 h 43035"/>
                    <a:gd name="connsiteX3" fmla="*/ 26399 w 42900"/>
                    <a:gd name="connsiteY3" fmla="*/ 7 h 43035"/>
                    <a:gd name="connsiteX4" fmla="*/ 38968 w 42900"/>
                    <a:gd name="connsiteY4" fmla="*/ 5383 h 43035"/>
                    <a:gd name="connsiteX5" fmla="*/ 42632 w 42900"/>
                    <a:gd name="connsiteY5" fmla="*/ 10125 h 43035"/>
                    <a:gd name="connsiteX6" fmla="*/ 42468 w 42900"/>
                    <a:gd name="connsiteY6" fmla="*/ 15267 h 43035"/>
                    <a:gd name="connsiteX7" fmla="*/ 37559 w 42900"/>
                    <a:gd name="connsiteY7" fmla="*/ 23526 h 43035"/>
                    <a:gd name="connsiteX8" fmla="*/ 36045 w 42900"/>
                    <a:gd name="connsiteY8" fmla="*/ 35908 h 43035"/>
                    <a:gd name="connsiteX9" fmla="*/ 24317 w 42900"/>
                    <a:gd name="connsiteY9" fmla="*/ 42913 h 43035"/>
                    <a:gd name="connsiteX10" fmla="*/ 17130 w 42900"/>
                    <a:gd name="connsiteY10" fmla="*/ 39073 h 43035"/>
                    <a:gd name="connsiteX11" fmla="*/ 1760 w 42900"/>
                    <a:gd name="connsiteY11" fmla="*/ 31057 h 43035"/>
                    <a:gd name="connsiteX12" fmla="*/ 645 w 42900"/>
                    <a:gd name="connsiteY12" fmla="*/ 19511 h 43035"/>
                    <a:gd name="connsiteX13" fmla="*/ 4550 w 42900"/>
                    <a:gd name="connsiteY13" fmla="*/ 14177 h 43035"/>
                    <a:gd name="connsiteX0" fmla="*/ 17128 w 42900"/>
                    <a:gd name="connsiteY0" fmla="*/ 38897 h 43035"/>
                    <a:gd name="connsiteX1" fmla="*/ 17248 w 42900"/>
                    <a:gd name="connsiteY1" fmla="*/ 33585 h 43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2900" h="43035">
                      <a:moveTo>
                        <a:pt x="4550" y="14177"/>
                      </a:moveTo>
                      <a:cubicBezTo>
                        <a:pt x="5915" y="11118"/>
                        <a:pt x="6464" y="2782"/>
                        <a:pt x="8834" y="1157"/>
                      </a:cubicBezTo>
                      <a:cubicBezTo>
                        <a:pt x="11204" y="-468"/>
                        <a:pt x="18131" y="6179"/>
                        <a:pt x="18772" y="4430"/>
                      </a:cubicBezTo>
                      <a:cubicBezTo>
                        <a:pt x="19413" y="2681"/>
                        <a:pt x="23033" y="-152"/>
                        <a:pt x="26399" y="7"/>
                      </a:cubicBezTo>
                      <a:cubicBezTo>
                        <a:pt x="29765" y="166"/>
                        <a:pt x="36263" y="3697"/>
                        <a:pt x="38968" y="5383"/>
                      </a:cubicBezTo>
                      <a:cubicBezTo>
                        <a:pt x="40696" y="6025"/>
                        <a:pt x="42072" y="7805"/>
                        <a:pt x="42632" y="10125"/>
                      </a:cubicBezTo>
                      <a:cubicBezTo>
                        <a:pt x="43039" y="11809"/>
                        <a:pt x="42981" y="13638"/>
                        <a:pt x="42468" y="15267"/>
                      </a:cubicBezTo>
                      <a:cubicBezTo>
                        <a:pt x="43729" y="17501"/>
                        <a:pt x="38629" y="20086"/>
                        <a:pt x="37559" y="23526"/>
                      </a:cubicBezTo>
                      <a:cubicBezTo>
                        <a:pt x="36489" y="26966"/>
                        <a:pt x="38252" y="32677"/>
                        <a:pt x="36045" y="35908"/>
                      </a:cubicBezTo>
                      <a:cubicBezTo>
                        <a:pt x="33838" y="39139"/>
                        <a:pt x="27469" y="42386"/>
                        <a:pt x="24317" y="42913"/>
                      </a:cubicBezTo>
                      <a:cubicBezTo>
                        <a:pt x="21165" y="43440"/>
                        <a:pt x="18701" y="42280"/>
                        <a:pt x="17130" y="39073"/>
                      </a:cubicBezTo>
                      <a:cubicBezTo>
                        <a:pt x="13371" y="37097"/>
                        <a:pt x="4508" y="34317"/>
                        <a:pt x="1760" y="31057"/>
                      </a:cubicBezTo>
                      <a:cubicBezTo>
                        <a:pt x="-988" y="27797"/>
                        <a:pt x="186" y="22301"/>
                        <a:pt x="645" y="19511"/>
                      </a:cubicBezTo>
                      <a:cubicBezTo>
                        <a:pt x="1110" y="16698"/>
                        <a:pt x="3185" y="17236"/>
                        <a:pt x="4550" y="14177"/>
                      </a:cubicBezTo>
                      <a:close/>
                    </a:path>
                    <a:path w="42900" h="43035" fill="none" extrusionOk="0">
                      <a:moveTo>
                        <a:pt x="17128" y="38897"/>
                      </a:moveTo>
                      <a:cubicBezTo>
                        <a:pt x="16861" y="38351"/>
                        <a:pt x="17425" y="34196"/>
                        <a:pt x="17248" y="33585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1250" tIns="50625" rIns="101250" bIns="50625" rtlCol="0" anchor="ctr"/>
                <a:lstStyle/>
                <a:p>
                  <a:pPr marL="0" marR="0" lvl="0" indent="0" algn="ctr" defTabSz="76808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23" name="Cloud 3">
                  <a:extLst>
                    <a:ext uri="{FF2B5EF4-FFF2-40B4-BE49-F238E27FC236}">
                      <a16:creationId xmlns:a16="http://schemas.microsoft.com/office/drawing/2014/main" id="{EA456C74-A982-F1F5-751F-C5EBE8AF38AA}"/>
                    </a:ext>
                  </a:extLst>
                </p:cNvPr>
                <p:cNvSpPr/>
                <p:nvPr/>
              </p:nvSpPr>
              <p:spPr>
                <a:xfrm rot="12229933">
                  <a:off x="761863" y="2357338"/>
                  <a:ext cx="78446" cy="38490"/>
                </a:xfrm>
                <a:custGeom>
                  <a:avLst/>
                  <a:gdLst>
                    <a:gd name="connsiteX0" fmla="*/ 3900 w 43200"/>
                    <a:gd name="connsiteY0" fmla="*/ 14370 h 43200"/>
                    <a:gd name="connsiteX1" fmla="*/ 5623 w 43200"/>
                    <a:gd name="connsiteY1" fmla="*/ 6907 h 43200"/>
                    <a:gd name="connsiteX2" fmla="*/ 14005 w 43200"/>
                    <a:gd name="connsiteY2" fmla="*/ 5202 h 43200"/>
                    <a:gd name="connsiteX3" fmla="*/ 22456 w 43200"/>
                    <a:gd name="connsiteY3" fmla="*/ 3432 h 43200"/>
                    <a:gd name="connsiteX4" fmla="*/ 25749 w 43200"/>
                    <a:gd name="connsiteY4" fmla="*/ 200 h 43200"/>
                    <a:gd name="connsiteX5" fmla="*/ 29833 w 43200"/>
                    <a:gd name="connsiteY5" fmla="*/ 2481 h 43200"/>
                    <a:gd name="connsiteX6" fmla="*/ 35463 w 43200"/>
                    <a:gd name="connsiteY6" fmla="*/ 690 h 43200"/>
                    <a:gd name="connsiteX7" fmla="*/ 38318 w 43200"/>
                    <a:gd name="connsiteY7" fmla="*/ 5576 h 43200"/>
                    <a:gd name="connsiteX8" fmla="*/ 41982 w 43200"/>
                    <a:gd name="connsiteY8" fmla="*/ 10318 h 43200"/>
                    <a:gd name="connsiteX9" fmla="*/ 41818 w 43200"/>
                    <a:gd name="connsiteY9" fmla="*/ 15460 h 43200"/>
                    <a:gd name="connsiteX10" fmla="*/ 43016 w 43200"/>
                    <a:gd name="connsiteY10" fmla="*/ 23322 h 43200"/>
                    <a:gd name="connsiteX11" fmla="*/ 37404 w 43200"/>
                    <a:gd name="connsiteY11" fmla="*/ 30204 h 43200"/>
                    <a:gd name="connsiteX12" fmla="*/ 35395 w 43200"/>
                    <a:gd name="connsiteY12" fmla="*/ 36101 h 43200"/>
                    <a:gd name="connsiteX13" fmla="*/ 28555 w 43200"/>
                    <a:gd name="connsiteY13" fmla="*/ 36815 h 43200"/>
                    <a:gd name="connsiteX14" fmla="*/ 23667 w 43200"/>
                    <a:gd name="connsiteY14" fmla="*/ 43106 h 43200"/>
                    <a:gd name="connsiteX15" fmla="*/ 16480 w 43200"/>
                    <a:gd name="connsiteY15" fmla="*/ 39266 h 43200"/>
                    <a:gd name="connsiteX16" fmla="*/ 5804 w 43200"/>
                    <a:gd name="connsiteY16" fmla="*/ 35472 h 43200"/>
                    <a:gd name="connsiteX17" fmla="*/ 1110 w 43200"/>
                    <a:gd name="connsiteY17" fmla="*/ 31250 h 43200"/>
                    <a:gd name="connsiteX18" fmla="*/ 2113 w 43200"/>
                    <a:gd name="connsiteY18" fmla="*/ 25551 h 43200"/>
                    <a:gd name="connsiteX19" fmla="*/ -5 w 43200"/>
                    <a:gd name="connsiteY19" fmla="*/ 19704 h 43200"/>
                    <a:gd name="connsiteX20" fmla="*/ 3863 w 43200"/>
                    <a:gd name="connsiteY20" fmla="*/ 14507 h 43200"/>
                    <a:gd name="connsiteX21" fmla="*/ 3900 w 43200"/>
                    <a:gd name="connsiteY21" fmla="*/ 14370 h 43200"/>
                    <a:gd name="connsiteX0" fmla="*/ 4693 w 43200"/>
                    <a:gd name="connsiteY0" fmla="*/ 26177 h 43200"/>
                    <a:gd name="connsiteX1" fmla="*/ 2160 w 43200"/>
                    <a:gd name="connsiteY1" fmla="*/ 25380 h 43200"/>
                    <a:gd name="connsiteX2" fmla="*/ 6928 w 43200"/>
                    <a:gd name="connsiteY2" fmla="*/ 34899 h 43200"/>
                    <a:gd name="connsiteX3" fmla="*/ 5820 w 43200"/>
                    <a:gd name="connsiteY3" fmla="*/ 35280 h 43200"/>
                    <a:gd name="connsiteX4" fmla="*/ 16478 w 43200"/>
                    <a:gd name="connsiteY4" fmla="*/ 39090 h 43200"/>
                    <a:gd name="connsiteX5" fmla="*/ 15810 w 43200"/>
                    <a:gd name="connsiteY5" fmla="*/ 37350 h 43200"/>
                    <a:gd name="connsiteX6" fmla="*/ 28827 w 43200"/>
                    <a:gd name="connsiteY6" fmla="*/ 34751 h 43200"/>
                    <a:gd name="connsiteX7" fmla="*/ 28560 w 43200"/>
                    <a:gd name="connsiteY7" fmla="*/ 36660 h 43200"/>
                    <a:gd name="connsiteX8" fmla="*/ 34129 w 43200"/>
                    <a:gd name="connsiteY8" fmla="*/ 22954 h 43200"/>
                    <a:gd name="connsiteX9" fmla="*/ 37380 w 43200"/>
                    <a:gd name="connsiteY9" fmla="*/ 30090 h 43200"/>
                    <a:gd name="connsiteX10" fmla="*/ 41798 w 43200"/>
                    <a:gd name="connsiteY10" fmla="*/ 15354 h 43200"/>
                    <a:gd name="connsiteX11" fmla="*/ 40350 w 43200"/>
                    <a:gd name="connsiteY11" fmla="*/ 18030 h 43200"/>
                    <a:gd name="connsiteX12" fmla="*/ 38324 w 43200"/>
                    <a:gd name="connsiteY12" fmla="*/ 5426 h 43200"/>
                    <a:gd name="connsiteX13" fmla="*/ 38400 w 43200"/>
                    <a:gd name="connsiteY13" fmla="*/ 6690 h 43200"/>
                    <a:gd name="connsiteX14" fmla="*/ 29078 w 43200"/>
                    <a:gd name="connsiteY14" fmla="*/ 3952 h 43200"/>
                    <a:gd name="connsiteX15" fmla="*/ 29820 w 43200"/>
                    <a:gd name="connsiteY15" fmla="*/ 2340 h 43200"/>
                    <a:gd name="connsiteX16" fmla="*/ 22141 w 43200"/>
                    <a:gd name="connsiteY16" fmla="*/ 4720 h 43200"/>
                    <a:gd name="connsiteX17" fmla="*/ 22500 w 43200"/>
                    <a:gd name="connsiteY17" fmla="*/ 3330 h 43200"/>
                    <a:gd name="connsiteX18" fmla="*/ 14000 w 43200"/>
                    <a:gd name="connsiteY18" fmla="*/ 5192 h 43200"/>
                    <a:gd name="connsiteX19" fmla="*/ 15300 w 43200"/>
                    <a:gd name="connsiteY19" fmla="*/ 6540 h 43200"/>
                    <a:gd name="connsiteX20" fmla="*/ 4127 w 43200"/>
                    <a:gd name="connsiteY20" fmla="*/ 15789 h 43200"/>
                    <a:gd name="connsiteX21" fmla="*/ 3900 w 43200"/>
                    <a:gd name="connsiteY21" fmla="*/ 14370 h 43200"/>
                    <a:gd name="connsiteX0" fmla="*/ 3936 w 43256"/>
                    <a:gd name="connsiteY0" fmla="*/ 16323 h 45313"/>
                    <a:gd name="connsiteX1" fmla="*/ 5659 w 43256"/>
                    <a:gd name="connsiteY1" fmla="*/ 8860 h 45313"/>
                    <a:gd name="connsiteX2" fmla="*/ 14041 w 43256"/>
                    <a:gd name="connsiteY2" fmla="*/ 7155 h 45313"/>
                    <a:gd name="connsiteX3" fmla="*/ 22492 w 43256"/>
                    <a:gd name="connsiteY3" fmla="*/ 5385 h 45313"/>
                    <a:gd name="connsiteX4" fmla="*/ 25785 w 43256"/>
                    <a:gd name="connsiteY4" fmla="*/ 2153 h 45313"/>
                    <a:gd name="connsiteX5" fmla="*/ 29869 w 43256"/>
                    <a:gd name="connsiteY5" fmla="*/ 4434 h 45313"/>
                    <a:gd name="connsiteX6" fmla="*/ 35499 w 43256"/>
                    <a:gd name="connsiteY6" fmla="*/ 2643 h 45313"/>
                    <a:gd name="connsiteX7" fmla="*/ 38354 w 43256"/>
                    <a:gd name="connsiteY7" fmla="*/ 7529 h 45313"/>
                    <a:gd name="connsiteX8" fmla="*/ 42018 w 43256"/>
                    <a:gd name="connsiteY8" fmla="*/ 12271 h 45313"/>
                    <a:gd name="connsiteX9" fmla="*/ 41854 w 43256"/>
                    <a:gd name="connsiteY9" fmla="*/ 17413 h 45313"/>
                    <a:gd name="connsiteX10" fmla="*/ 43052 w 43256"/>
                    <a:gd name="connsiteY10" fmla="*/ 25275 h 45313"/>
                    <a:gd name="connsiteX11" fmla="*/ 37440 w 43256"/>
                    <a:gd name="connsiteY11" fmla="*/ 32157 h 45313"/>
                    <a:gd name="connsiteX12" fmla="*/ 35431 w 43256"/>
                    <a:gd name="connsiteY12" fmla="*/ 38054 h 45313"/>
                    <a:gd name="connsiteX13" fmla="*/ 28591 w 43256"/>
                    <a:gd name="connsiteY13" fmla="*/ 38768 h 45313"/>
                    <a:gd name="connsiteX14" fmla="*/ 23703 w 43256"/>
                    <a:gd name="connsiteY14" fmla="*/ 45059 h 45313"/>
                    <a:gd name="connsiteX15" fmla="*/ 16516 w 43256"/>
                    <a:gd name="connsiteY15" fmla="*/ 41219 h 45313"/>
                    <a:gd name="connsiteX16" fmla="*/ 5840 w 43256"/>
                    <a:gd name="connsiteY16" fmla="*/ 37425 h 45313"/>
                    <a:gd name="connsiteX17" fmla="*/ 1146 w 43256"/>
                    <a:gd name="connsiteY17" fmla="*/ 33203 h 45313"/>
                    <a:gd name="connsiteX18" fmla="*/ 2149 w 43256"/>
                    <a:gd name="connsiteY18" fmla="*/ 27504 h 45313"/>
                    <a:gd name="connsiteX19" fmla="*/ 31 w 43256"/>
                    <a:gd name="connsiteY19" fmla="*/ 21657 h 45313"/>
                    <a:gd name="connsiteX20" fmla="*/ 3899 w 43256"/>
                    <a:gd name="connsiteY20" fmla="*/ 16460 h 45313"/>
                    <a:gd name="connsiteX21" fmla="*/ 3936 w 43256"/>
                    <a:gd name="connsiteY21" fmla="*/ 16323 h 45313"/>
                    <a:gd name="connsiteX0" fmla="*/ 4729 w 43256"/>
                    <a:gd name="connsiteY0" fmla="*/ 28130 h 45313"/>
                    <a:gd name="connsiteX1" fmla="*/ 2196 w 43256"/>
                    <a:gd name="connsiteY1" fmla="*/ 27333 h 45313"/>
                    <a:gd name="connsiteX2" fmla="*/ 6964 w 43256"/>
                    <a:gd name="connsiteY2" fmla="*/ 36852 h 45313"/>
                    <a:gd name="connsiteX3" fmla="*/ 5856 w 43256"/>
                    <a:gd name="connsiteY3" fmla="*/ 37233 h 45313"/>
                    <a:gd name="connsiteX4" fmla="*/ 16514 w 43256"/>
                    <a:gd name="connsiteY4" fmla="*/ 41043 h 45313"/>
                    <a:gd name="connsiteX5" fmla="*/ 15846 w 43256"/>
                    <a:gd name="connsiteY5" fmla="*/ 39303 h 45313"/>
                    <a:gd name="connsiteX6" fmla="*/ 28863 w 43256"/>
                    <a:gd name="connsiteY6" fmla="*/ 36704 h 45313"/>
                    <a:gd name="connsiteX7" fmla="*/ 28596 w 43256"/>
                    <a:gd name="connsiteY7" fmla="*/ 38613 h 45313"/>
                    <a:gd name="connsiteX8" fmla="*/ 34165 w 43256"/>
                    <a:gd name="connsiteY8" fmla="*/ 24907 h 45313"/>
                    <a:gd name="connsiteX9" fmla="*/ 37416 w 43256"/>
                    <a:gd name="connsiteY9" fmla="*/ 32043 h 45313"/>
                    <a:gd name="connsiteX10" fmla="*/ 41834 w 43256"/>
                    <a:gd name="connsiteY10" fmla="*/ 17307 h 45313"/>
                    <a:gd name="connsiteX11" fmla="*/ 40386 w 43256"/>
                    <a:gd name="connsiteY11" fmla="*/ 19983 h 45313"/>
                    <a:gd name="connsiteX12" fmla="*/ 38360 w 43256"/>
                    <a:gd name="connsiteY12" fmla="*/ 7379 h 45313"/>
                    <a:gd name="connsiteX13" fmla="*/ 38436 w 43256"/>
                    <a:gd name="connsiteY13" fmla="*/ 8643 h 45313"/>
                    <a:gd name="connsiteX14" fmla="*/ 29114 w 43256"/>
                    <a:gd name="connsiteY14" fmla="*/ 5905 h 45313"/>
                    <a:gd name="connsiteX15" fmla="*/ 29856 w 43256"/>
                    <a:gd name="connsiteY15" fmla="*/ 4293 h 45313"/>
                    <a:gd name="connsiteX16" fmla="*/ 22177 w 43256"/>
                    <a:gd name="connsiteY16" fmla="*/ 6673 h 45313"/>
                    <a:gd name="connsiteX17" fmla="*/ 22536 w 43256"/>
                    <a:gd name="connsiteY17" fmla="*/ 5283 h 45313"/>
                    <a:gd name="connsiteX18" fmla="*/ 16400 w 43256"/>
                    <a:gd name="connsiteY18" fmla="*/ 0 h 45313"/>
                    <a:gd name="connsiteX19" fmla="*/ 15336 w 43256"/>
                    <a:gd name="connsiteY19" fmla="*/ 8493 h 45313"/>
                    <a:gd name="connsiteX20" fmla="*/ 4163 w 43256"/>
                    <a:gd name="connsiteY20" fmla="*/ 17742 h 45313"/>
                    <a:gd name="connsiteX21" fmla="*/ 3936 w 43256"/>
                    <a:gd name="connsiteY21" fmla="*/ 16323 h 45313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17779 w 43256"/>
                    <a:gd name="connsiteY18" fmla="*/ 5448 h 43219"/>
                    <a:gd name="connsiteX19" fmla="*/ 15336 w 43256"/>
                    <a:gd name="connsiteY19" fmla="*/ 6399 h 43219"/>
                    <a:gd name="connsiteX20" fmla="*/ 4163 w 43256"/>
                    <a:gd name="connsiteY20" fmla="*/ 15648 h 43219"/>
                    <a:gd name="connsiteX21" fmla="*/ 3936 w 43256"/>
                    <a:gd name="connsiteY21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4163 w 43256"/>
                    <a:gd name="connsiteY16" fmla="*/ 15648 h 43219"/>
                    <a:gd name="connsiteX17" fmla="*/ 3936 w 43256"/>
                    <a:gd name="connsiteY17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4163 w 43256"/>
                    <a:gd name="connsiteY14" fmla="*/ 15648 h 43219"/>
                    <a:gd name="connsiteX15" fmla="*/ 3936 w 43256"/>
                    <a:gd name="connsiteY15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41834 w 43256"/>
                    <a:gd name="connsiteY8" fmla="*/ 15213 h 43219"/>
                    <a:gd name="connsiteX9" fmla="*/ 40386 w 43256"/>
                    <a:gd name="connsiteY9" fmla="*/ 17889 h 43219"/>
                    <a:gd name="connsiteX10" fmla="*/ 38360 w 43256"/>
                    <a:gd name="connsiteY10" fmla="*/ 5285 h 43219"/>
                    <a:gd name="connsiteX11" fmla="*/ 38436 w 43256"/>
                    <a:gd name="connsiteY11" fmla="*/ 6549 h 43219"/>
                    <a:gd name="connsiteX12" fmla="*/ 4163 w 43256"/>
                    <a:gd name="connsiteY12" fmla="*/ 15648 h 43219"/>
                    <a:gd name="connsiteX13" fmla="*/ 3936 w 43256"/>
                    <a:gd name="connsiteY13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16514 w 43256"/>
                    <a:gd name="connsiteY2" fmla="*/ 38949 h 43219"/>
                    <a:gd name="connsiteX3" fmla="*/ 15846 w 43256"/>
                    <a:gd name="connsiteY3" fmla="*/ 37209 h 43219"/>
                    <a:gd name="connsiteX4" fmla="*/ 28863 w 43256"/>
                    <a:gd name="connsiteY4" fmla="*/ 34610 h 43219"/>
                    <a:gd name="connsiteX5" fmla="*/ 28596 w 43256"/>
                    <a:gd name="connsiteY5" fmla="*/ 36519 h 43219"/>
                    <a:gd name="connsiteX6" fmla="*/ 41834 w 43256"/>
                    <a:gd name="connsiteY6" fmla="*/ 15213 h 43219"/>
                    <a:gd name="connsiteX7" fmla="*/ 40386 w 43256"/>
                    <a:gd name="connsiteY7" fmla="*/ 17889 h 43219"/>
                    <a:gd name="connsiteX8" fmla="*/ 38360 w 43256"/>
                    <a:gd name="connsiteY8" fmla="*/ 5285 h 43219"/>
                    <a:gd name="connsiteX9" fmla="*/ 38436 w 43256"/>
                    <a:gd name="connsiteY9" fmla="*/ 6549 h 43219"/>
                    <a:gd name="connsiteX10" fmla="*/ 4163 w 43256"/>
                    <a:gd name="connsiteY10" fmla="*/ 15648 h 43219"/>
                    <a:gd name="connsiteX11" fmla="*/ 3936 w 43256"/>
                    <a:gd name="connsiteY11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16514 w 43256"/>
                    <a:gd name="connsiteY0" fmla="*/ 38949 h 43219"/>
                    <a:gd name="connsiteX1" fmla="*/ 15846 w 43256"/>
                    <a:gd name="connsiteY1" fmla="*/ 37209 h 43219"/>
                    <a:gd name="connsiteX2" fmla="*/ 28863 w 43256"/>
                    <a:gd name="connsiteY2" fmla="*/ 34610 h 43219"/>
                    <a:gd name="connsiteX3" fmla="*/ 28596 w 43256"/>
                    <a:gd name="connsiteY3" fmla="*/ 36519 h 43219"/>
                    <a:gd name="connsiteX4" fmla="*/ 41834 w 43256"/>
                    <a:gd name="connsiteY4" fmla="*/ 15213 h 43219"/>
                    <a:gd name="connsiteX5" fmla="*/ 40386 w 43256"/>
                    <a:gd name="connsiteY5" fmla="*/ 17889 h 43219"/>
                    <a:gd name="connsiteX6" fmla="*/ 38360 w 43256"/>
                    <a:gd name="connsiteY6" fmla="*/ 5285 h 43219"/>
                    <a:gd name="connsiteX7" fmla="*/ 38436 w 43256"/>
                    <a:gd name="connsiteY7" fmla="*/ 6549 h 43219"/>
                    <a:gd name="connsiteX8" fmla="*/ 4163 w 43256"/>
                    <a:gd name="connsiteY8" fmla="*/ 15648 h 43219"/>
                    <a:gd name="connsiteX9" fmla="*/ 3936 w 43256"/>
                    <a:gd name="connsiteY9" fmla="*/ 1422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24 w 43381"/>
                    <a:gd name="connsiteY18" fmla="*/ 14366 h 43219"/>
                    <a:gd name="connsiteX19" fmla="*/ 4061 w 43381"/>
                    <a:gd name="connsiteY19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6" fmla="*/ 38485 w 43381"/>
                    <a:gd name="connsiteY6" fmla="*/ 5285 h 43219"/>
                    <a:gd name="connsiteX7" fmla="*/ 38561 w 43381"/>
                    <a:gd name="connsiteY7" fmla="*/ 6549 h 43219"/>
                    <a:gd name="connsiteX8" fmla="*/ 4288 w 43381"/>
                    <a:gd name="connsiteY8" fmla="*/ 15648 h 43219"/>
                    <a:gd name="connsiteX9" fmla="*/ 4061 w 43381"/>
                    <a:gd name="connsiteY9" fmla="*/ 1422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24 w 43381"/>
                    <a:gd name="connsiteY18" fmla="*/ 14366 h 43219"/>
                    <a:gd name="connsiteX19" fmla="*/ 4061 w 43381"/>
                    <a:gd name="connsiteY19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6" fmla="*/ 38485 w 43381"/>
                    <a:gd name="connsiteY6" fmla="*/ 5285 h 43219"/>
                    <a:gd name="connsiteX7" fmla="*/ 38561 w 43381"/>
                    <a:gd name="connsiteY7" fmla="*/ 654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61 w 43381"/>
                    <a:gd name="connsiteY18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6" fmla="*/ 38485 w 43381"/>
                    <a:gd name="connsiteY6" fmla="*/ 5285 h 43219"/>
                    <a:gd name="connsiteX7" fmla="*/ 38561 w 43381"/>
                    <a:gd name="connsiteY7" fmla="*/ 654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61 w 43381"/>
                    <a:gd name="connsiteY18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61 w 43381"/>
                    <a:gd name="connsiteY18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8479 w 43381"/>
                    <a:gd name="connsiteY5" fmla="*/ 5435 h 43219"/>
                    <a:gd name="connsiteX6" fmla="*/ 42143 w 43381"/>
                    <a:gd name="connsiteY6" fmla="*/ 10177 h 43219"/>
                    <a:gd name="connsiteX7" fmla="*/ 41979 w 43381"/>
                    <a:gd name="connsiteY7" fmla="*/ 15319 h 43219"/>
                    <a:gd name="connsiteX8" fmla="*/ 43177 w 43381"/>
                    <a:gd name="connsiteY8" fmla="*/ 23181 h 43219"/>
                    <a:gd name="connsiteX9" fmla="*/ 37565 w 43381"/>
                    <a:gd name="connsiteY9" fmla="*/ 30063 h 43219"/>
                    <a:gd name="connsiteX10" fmla="*/ 35556 w 43381"/>
                    <a:gd name="connsiteY10" fmla="*/ 35960 h 43219"/>
                    <a:gd name="connsiteX11" fmla="*/ 28716 w 43381"/>
                    <a:gd name="connsiteY11" fmla="*/ 36674 h 43219"/>
                    <a:gd name="connsiteX12" fmla="*/ 23828 w 43381"/>
                    <a:gd name="connsiteY12" fmla="*/ 42965 h 43219"/>
                    <a:gd name="connsiteX13" fmla="*/ 16641 w 43381"/>
                    <a:gd name="connsiteY13" fmla="*/ 39125 h 43219"/>
                    <a:gd name="connsiteX14" fmla="*/ 5965 w 43381"/>
                    <a:gd name="connsiteY14" fmla="*/ 35331 h 43219"/>
                    <a:gd name="connsiteX15" fmla="*/ 1271 w 43381"/>
                    <a:gd name="connsiteY15" fmla="*/ 31109 h 43219"/>
                    <a:gd name="connsiteX16" fmla="*/ 156 w 43381"/>
                    <a:gd name="connsiteY16" fmla="*/ 19563 h 43219"/>
                    <a:gd name="connsiteX17" fmla="*/ 4061 w 43381"/>
                    <a:gd name="connsiteY17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0" fmla="*/ 4061 w 43381"/>
                    <a:gd name="connsiteY0" fmla="*/ 14215 h 43205"/>
                    <a:gd name="connsiteX1" fmla="*/ 8345 w 43381"/>
                    <a:gd name="connsiteY1" fmla="*/ 1195 h 43205"/>
                    <a:gd name="connsiteX2" fmla="*/ 22617 w 43381"/>
                    <a:gd name="connsiteY2" fmla="*/ 3277 h 43205"/>
                    <a:gd name="connsiteX3" fmla="*/ 25910 w 43381"/>
                    <a:gd name="connsiteY3" fmla="*/ 45 h 43205"/>
                    <a:gd name="connsiteX4" fmla="*/ 38479 w 43381"/>
                    <a:gd name="connsiteY4" fmla="*/ 5421 h 43205"/>
                    <a:gd name="connsiteX5" fmla="*/ 42143 w 43381"/>
                    <a:gd name="connsiteY5" fmla="*/ 10163 h 43205"/>
                    <a:gd name="connsiteX6" fmla="*/ 41979 w 43381"/>
                    <a:gd name="connsiteY6" fmla="*/ 15305 h 43205"/>
                    <a:gd name="connsiteX7" fmla="*/ 43177 w 43381"/>
                    <a:gd name="connsiteY7" fmla="*/ 23167 h 43205"/>
                    <a:gd name="connsiteX8" fmla="*/ 37565 w 43381"/>
                    <a:gd name="connsiteY8" fmla="*/ 30049 h 43205"/>
                    <a:gd name="connsiteX9" fmla="*/ 35556 w 43381"/>
                    <a:gd name="connsiteY9" fmla="*/ 35946 h 43205"/>
                    <a:gd name="connsiteX10" fmla="*/ 28716 w 43381"/>
                    <a:gd name="connsiteY10" fmla="*/ 36660 h 43205"/>
                    <a:gd name="connsiteX11" fmla="*/ 23828 w 43381"/>
                    <a:gd name="connsiteY11" fmla="*/ 42951 h 43205"/>
                    <a:gd name="connsiteX12" fmla="*/ 16641 w 43381"/>
                    <a:gd name="connsiteY12" fmla="*/ 39111 h 43205"/>
                    <a:gd name="connsiteX13" fmla="*/ 5965 w 43381"/>
                    <a:gd name="connsiteY13" fmla="*/ 35317 h 43205"/>
                    <a:gd name="connsiteX14" fmla="*/ 1271 w 43381"/>
                    <a:gd name="connsiteY14" fmla="*/ 31095 h 43205"/>
                    <a:gd name="connsiteX15" fmla="*/ 156 w 43381"/>
                    <a:gd name="connsiteY15" fmla="*/ 19549 h 43205"/>
                    <a:gd name="connsiteX16" fmla="*/ 4061 w 43381"/>
                    <a:gd name="connsiteY16" fmla="*/ 14215 h 43205"/>
                    <a:gd name="connsiteX0" fmla="*/ 16639 w 43381"/>
                    <a:gd name="connsiteY0" fmla="*/ 38935 h 43205"/>
                    <a:gd name="connsiteX1" fmla="*/ 15971 w 43381"/>
                    <a:gd name="connsiteY1" fmla="*/ 37195 h 43205"/>
                    <a:gd name="connsiteX2" fmla="*/ 28988 w 43381"/>
                    <a:gd name="connsiteY2" fmla="*/ 34596 h 43205"/>
                    <a:gd name="connsiteX3" fmla="*/ 28721 w 43381"/>
                    <a:gd name="connsiteY3" fmla="*/ 36505 h 43205"/>
                    <a:gd name="connsiteX0" fmla="*/ 4061 w 43381"/>
                    <a:gd name="connsiteY0" fmla="*/ 14215 h 43205"/>
                    <a:gd name="connsiteX1" fmla="*/ 8345 w 43381"/>
                    <a:gd name="connsiteY1" fmla="*/ 1195 h 43205"/>
                    <a:gd name="connsiteX2" fmla="*/ 22617 w 43381"/>
                    <a:gd name="connsiteY2" fmla="*/ 3277 h 43205"/>
                    <a:gd name="connsiteX3" fmla="*/ 25910 w 43381"/>
                    <a:gd name="connsiteY3" fmla="*/ 45 h 43205"/>
                    <a:gd name="connsiteX4" fmla="*/ 38479 w 43381"/>
                    <a:gd name="connsiteY4" fmla="*/ 5421 h 43205"/>
                    <a:gd name="connsiteX5" fmla="*/ 42143 w 43381"/>
                    <a:gd name="connsiteY5" fmla="*/ 10163 h 43205"/>
                    <a:gd name="connsiteX6" fmla="*/ 41979 w 43381"/>
                    <a:gd name="connsiteY6" fmla="*/ 15305 h 43205"/>
                    <a:gd name="connsiteX7" fmla="*/ 43177 w 43381"/>
                    <a:gd name="connsiteY7" fmla="*/ 23167 h 43205"/>
                    <a:gd name="connsiteX8" fmla="*/ 37565 w 43381"/>
                    <a:gd name="connsiteY8" fmla="*/ 30049 h 43205"/>
                    <a:gd name="connsiteX9" fmla="*/ 35556 w 43381"/>
                    <a:gd name="connsiteY9" fmla="*/ 35946 h 43205"/>
                    <a:gd name="connsiteX10" fmla="*/ 28716 w 43381"/>
                    <a:gd name="connsiteY10" fmla="*/ 36660 h 43205"/>
                    <a:gd name="connsiteX11" fmla="*/ 23828 w 43381"/>
                    <a:gd name="connsiteY11" fmla="*/ 42951 h 43205"/>
                    <a:gd name="connsiteX12" fmla="*/ 16641 w 43381"/>
                    <a:gd name="connsiteY12" fmla="*/ 39111 h 43205"/>
                    <a:gd name="connsiteX13" fmla="*/ 5965 w 43381"/>
                    <a:gd name="connsiteY13" fmla="*/ 35317 h 43205"/>
                    <a:gd name="connsiteX14" fmla="*/ 1271 w 43381"/>
                    <a:gd name="connsiteY14" fmla="*/ 31095 h 43205"/>
                    <a:gd name="connsiteX15" fmla="*/ 156 w 43381"/>
                    <a:gd name="connsiteY15" fmla="*/ 19549 h 43205"/>
                    <a:gd name="connsiteX16" fmla="*/ 4061 w 43381"/>
                    <a:gd name="connsiteY16" fmla="*/ 14215 h 43205"/>
                    <a:gd name="connsiteX0" fmla="*/ 16639 w 43381"/>
                    <a:gd name="connsiteY0" fmla="*/ 38935 h 43205"/>
                    <a:gd name="connsiteX1" fmla="*/ 15971 w 43381"/>
                    <a:gd name="connsiteY1" fmla="*/ 37195 h 43205"/>
                    <a:gd name="connsiteX0" fmla="*/ 4061 w 43381"/>
                    <a:gd name="connsiteY0" fmla="*/ 14215 h 43985"/>
                    <a:gd name="connsiteX1" fmla="*/ 8345 w 43381"/>
                    <a:gd name="connsiteY1" fmla="*/ 1195 h 43985"/>
                    <a:gd name="connsiteX2" fmla="*/ 22617 w 43381"/>
                    <a:gd name="connsiteY2" fmla="*/ 3277 h 43985"/>
                    <a:gd name="connsiteX3" fmla="*/ 25910 w 43381"/>
                    <a:gd name="connsiteY3" fmla="*/ 45 h 43985"/>
                    <a:gd name="connsiteX4" fmla="*/ 38479 w 43381"/>
                    <a:gd name="connsiteY4" fmla="*/ 5421 h 43985"/>
                    <a:gd name="connsiteX5" fmla="*/ 42143 w 43381"/>
                    <a:gd name="connsiteY5" fmla="*/ 10163 h 43985"/>
                    <a:gd name="connsiteX6" fmla="*/ 41979 w 43381"/>
                    <a:gd name="connsiteY6" fmla="*/ 15305 h 43985"/>
                    <a:gd name="connsiteX7" fmla="*/ 43177 w 43381"/>
                    <a:gd name="connsiteY7" fmla="*/ 23167 h 43985"/>
                    <a:gd name="connsiteX8" fmla="*/ 37565 w 43381"/>
                    <a:gd name="connsiteY8" fmla="*/ 30049 h 43985"/>
                    <a:gd name="connsiteX9" fmla="*/ 35556 w 43381"/>
                    <a:gd name="connsiteY9" fmla="*/ 35946 h 43985"/>
                    <a:gd name="connsiteX10" fmla="*/ 28716 w 43381"/>
                    <a:gd name="connsiteY10" fmla="*/ 36660 h 43985"/>
                    <a:gd name="connsiteX11" fmla="*/ 23828 w 43381"/>
                    <a:gd name="connsiteY11" fmla="*/ 42951 h 43985"/>
                    <a:gd name="connsiteX12" fmla="*/ 16641 w 43381"/>
                    <a:gd name="connsiteY12" fmla="*/ 39111 h 43985"/>
                    <a:gd name="connsiteX13" fmla="*/ 5965 w 43381"/>
                    <a:gd name="connsiteY13" fmla="*/ 35317 h 43985"/>
                    <a:gd name="connsiteX14" fmla="*/ 1271 w 43381"/>
                    <a:gd name="connsiteY14" fmla="*/ 31095 h 43985"/>
                    <a:gd name="connsiteX15" fmla="*/ 156 w 43381"/>
                    <a:gd name="connsiteY15" fmla="*/ 19549 h 43985"/>
                    <a:gd name="connsiteX16" fmla="*/ 4061 w 43381"/>
                    <a:gd name="connsiteY16" fmla="*/ 14215 h 43985"/>
                    <a:gd name="connsiteX0" fmla="*/ 16639 w 43381"/>
                    <a:gd name="connsiteY0" fmla="*/ 38935 h 43985"/>
                    <a:gd name="connsiteX1" fmla="*/ 17744 w 43381"/>
                    <a:gd name="connsiteY1" fmla="*/ 43943 h 43985"/>
                    <a:gd name="connsiteX0" fmla="*/ 4061 w 43381"/>
                    <a:gd name="connsiteY0" fmla="*/ 14215 h 43205"/>
                    <a:gd name="connsiteX1" fmla="*/ 8345 w 43381"/>
                    <a:gd name="connsiteY1" fmla="*/ 1195 h 43205"/>
                    <a:gd name="connsiteX2" fmla="*/ 22617 w 43381"/>
                    <a:gd name="connsiteY2" fmla="*/ 3277 h 43205"/>
                    <a:gd name="connsiteX3" fmla="*/ 25910 w 43381"/>
                    <a:gd name="connsiteY3" fmla="*/ 45 h 43205"/>
                    <a:gd name="connsiteX4" fmla="*/ 38479 w 43381"/>
                    <a:gd name="connsiteY4" fmla="*/ 5421 h 43205"/>
                    <a:gd name="connsiteX5" fmla="*/ 42143 w 43381"/>
                    <a:gd name="connsiteY5" fmla="*/ 10163 h 43205"/>
                    <a:gd name="connsiteX6" fmla="*/ 41979 w 43381"/>
                    <a:gd name="connsiteY6" fmla="*/ 15305 h 43205"/>
                    <a:gd name="connsiteX7" fmla="*/ 43177 w 43381"/>
                    <a:gd name="connsiteY7" fmla="*/ 23167 h 43205"/>
                    <a:gd name="connsiteX8" fmla="*/ 37565 w 43381"/>
                    <a:gd name="connsiteY8" fmla="*/ 30049 h 43205"/>
                    <a:gd name="connsiteX9" fmla="*/ 35556 w 43381"/>
                    <a:gd name="connsiteY9" fmla="*/ 35946 h 43205"/>
                    <a:gd name="connsiteX10" fmla="*/ 28716 w 43381"/>
                    <a:gd name="connsiteY10" fmla="*/ 36660 h 43205"/>
                    <a:gd name="connsiteX11" fmla="*/ 23828 w 43381"/>
                    <a:gd name="connsiteY11" fmla="*/ 42951 h 43205"/>
                    <a:gd name="connsiteX12" fmla="*/ 16641 w 43381"/>
                    <a:gd name="connsiteY12" fmla="*/ 39111 h 43205"/>
                    <a:gd name="connsiteX13" fmla="*/ 5965 w 43381"/>
                    <a:gd name="connsiteY13" fmla="*/ 35317 h 43205"/>
                    <a:gd name="connsiteX14" fmla="*/ 1271 w 43381"/>
                    <a:gd name="connsiteY14" fmla="*/ 31095 h 43205"/>
                    <a:gd name="connsiteX15" fmla="*/ 156 w 43381"/>
                    <a:gd name="connsiteY15" fmla="*/ 19549 h 43205"/>
                    <a:gd name="connsiteX16" fmla="*/ 4061 w 43381"/>
                    <a:gd name="connsiteY16" fmla="*/ 14215 h 43205"/>
                    <a:gd name="connsiteX0" fmla="*/ 16639 w 43381"/>
                    <a:gd name="connsiteY0" fmla="*/ 38935 h 43205"/>
                    <a:gd name="connsiteX1" fmla="*/ 15380 w 43381"/>
                    <a:gd name="connsiteY1" fmla="*/ 16555 h 43205"/>
                    <a:gd name="connsiteX0" fmla="*/ 9564 w 48884"/>
                    <a:gd name="connsiteY0" fmla="*/ 14215 h 44775"/>
                    <a:gd name="connsiteX1" fmla="*/ 13848 w 48884"/>
                    <a:gd name="connsiteY1" fmla="*/ 1195 h 44775"/>
                    <a:gd name="connsiteX2" fmla="*/ 28120 w 48884"/>
                    <a:gd name="connsiteY2" fmla="*/ 3277 h 44775"/>
                    <a:gd name="connsiteX3" fmla="*/ 31413 w 48884"/>
                    <a:gd name="connsiteY3" fmla="*/ 45 h 44775"/>
                    <a:gd name="connsiteX4" fmla="*/ 43982 w 48884"/>
                    <a:gd name="connsiteY4" fmla="*/ 5421 h 44775"/>
                    <a:gd name="connsiteX5" fmla="*/ 47646 w 48884"/>
                    <a:gd name="connsiteY5" fmla="*/ 10163 h 44775"/>
                    <a:gd name="connsiteX6" fmla="*/ 47482 w 48884"/>
                    <a:gd name="connsiteY6" fmla="*/ 15305 h 44775"/>
                    <a:gd name="connsiteX7" fmla="*/ 48680 w 48884"/>
                    <a:gd name="connsiteY7" fmla="*/ 23167 h 44775"/>
                    <a:gd name="connsiteX8" fmla="*/ 43068 w 48884"/>
                    <a:gd name="connsiteY8" fmla="*/ 30049 h 44775"/>
                    <a:gd name="connsiteX9" fmla="*/ 41059 w 48884"/>
                    <a:gd name="connsiteY9" fmla="*/ 35946 h 44775"/>
                    <a:gd name="connsiteX10" fmla="*/ 34219 w 48884"/>
                    <a:gd name="connsiteY10" fmla="*/ 36660 h 44775"/>
                    <a:gd name="connsiteX11" fmla="*/ 29331 w 48884"/>
                    <a:gd name="connsiteY11" fmla="*/ 42951 h 44775"/>
                    <a:gd name="connsiteX12" fmla="*/ 22144 w 48884"/>
                    <a:gd name="connsiteY12" fmla="*/ 39111 h 44775"/>
                    <a:gd name="connsiteX13" fmla="*/ 11468 w 48884"/>
                    <a:gd name="connsiteY13" fmla="*/ 35317 h 44775"/>
                    <a:gd name="connsiteX14" fmla="*/ 6774 w 48884"/>
                    <a:gd name="connsiteY14" fmla="*/ 31095 h 44775"/>
                    <a:gd name="connsiteX15" fmla="*/ 5659 w 48884"/>
                    <a:gd name="connsiteY15" fmla="*/ 19549 h 44775"/>
                    <a:gd name="connsiteX16" fmla="*/ 9564 w 48884"/>
                    <a:gd name="connsiteY16" fmla="*/ 14215 h 44775"/>
                    <a:gd name="connsiteX0" fmla="*/ 22142 w 48884"/>
                    <a:gd name="connsiteY0" fmla="*/ 38935 h 44775"/>
                    <a:gd name="connsiteX1" fmla="*/ 0 w 48884"/>
                    <a:gd name="connsiteY1" fmla="*/ 44737 h 44775"/>
                    <a:gd name="connsiteX0" fmla="*/ 4062 w 43382"/>
                    <a:gd name="connsiteY0" fmla="*/ 14215 h 43205"/>
                    <a:gd name="connsiteX1" fmla="*/ 8346 w 43382"/>
                    <a:gd name="connsiteY1" fmla="*/ 1195 h 43205"/>
                    <a:gd name="connsiteX2" fmla="*/ 22618 w 43382"/>
                    <a:gd name="connsiteY2" fmla="*/ 3277 h 43205"/>
                    <a:gd name="connsiteX3" fmla="*/ 25911 w 43382"/>
                    <a:gd name="connsiteY3" fmla="*/ 45 h 43205"/>
                    <a:gd name="connsiteX4" fmla="*/ 38480 w 43382"/>
                    <a:gd name="connsiteY4" fmla="*/ 5421 h 43205"/>
                    <a:gd name="connsiteX5" fmla="*/ 42144 w 43382"/>
                    <a:gd name="connsiteY5" fmla="*/ 10163 h 43205"/>
                    <a:gd name="connsiteX6" fmla="*/ 41980 w 43382"/>
                    <a:gd name="connsiteY6" fmla="*/ 15305 h 43205"/>
                    <a:gd name="connsiteX7" fmla="*/ 43178 w 43382"/>
                    <a:gd name="connsiteY7" fmla="*/ 23167 h 43205"/>
                    <a:gd name="connsiteX8" fmla="*/ 37566 w 43382"/>
                    <a:gd name="connsiteY8" fmla="*/ 30049 h 43205"/>
                    <a:gd name="connsiteX9" fmla="*/ 35557 w 43382"/>
                    <a:gd name="connsiteY9" fmla="*/ 35946 h 43205"/>
                    <a:gd name="connsiteX10" fmla="*/ 28717 w 43382"/>
                    <a:gd name="connsiteY10" fmla="*/ 36660 h 43205"/>
                    <a:gd name="connsiteX11" fmla="*/ 23829 w 43382"/>
                    <a:gd name="connsiteY11" fmla="*/ 42951 h 43205"/>
                    <a:gd name="connsiteX12" fmla="*/ 16642 w 43382"/>
                    <a:gd name="connsiteY12" fmla="*/ 39111 h 43205"/>
                    <a:gd name="connsiteX13" fmla="*/ 5966 w 43382"/>
                    <a:gd name="connsiteY13" fmla="*/ 35317 h 43205"/>
                    <a:gd name="connsiteX14" fmla="*/ 1272 w 43382"/>
                    <a:gd name="connsiteY14" fmla="*/ 31095 h 43205"/>
                    <a:gd name="connsiteX15" fmla="*/ 157 w 43382"/>
                    <a:gd name="connsiteY15" fmla="*/ 19549 h 43205"/>
                    <a:gd name="connsiteX16" fmla="*/ 4062 w 43382"/>
                    <a:gd name="connsiteY16" fmla="*/ 14215 h 43205"/>
                    <a:gd name="connsiteX0" fmla="*/ 16640 w 43382"/>
                    <a:gd name="connsiteY0" fmla="*/ 38935 h 43205"/>
                    <a:gd name="connsiteX1" fmla="*/ 20109 w 43382"/>
                    <a:gd name="connsiteY1" fmla="*/ 28860 h 43205"/>
                    <a:gd name="connsiteX0" fmla="*/ 4062 w 43382"/>
                    <a:gd name="connsiteY0" fmla="*/ 14215 h 43205"/>
                    <a:gd name="connsiteX1" fmla="*/ 8346 w 43382"/>
                    <a:gd name="connsiteY1" fmla="*/ 1195 h 43205"/>
                    <a:gd name="connsiteX2" fmla="*/ 22618 w 43382"/>
                    <a:gd name="connsiteY2" fmla="*/ 3277 h 43205"/>
                    <a:gd name="connsiteX3" fmla="*/ 25911 w 43382"/>
                    <a:gd name="connsiteY3" fmla="*/ 45 h 43205"/>
                    <a:gd name="connsiteX4" fmla="*/ 38480 w 43382"/>
                    <a:gd name="connsiteY4" fmla="*/ 5421 h 43205"/>
                    <a:gd name="connsiteX5" fmla="*/ 42144 w 43382"/>
                    <a:gd name="connsiteY5" fmla="*/ 10163 h 43205"/>
                    <a:gd name="connsiteX6" fmla="*/ 41980 w 43382"/>
                    <a:gd name="connsiteY6" fmla="*/ 15305 h 43205"/>
                    <a:gd name="connsiteX7" fmla="*/ 43178 w 43382"/>
                    <a:gd name="connsiteY7" fmla="*/ 23167 h 43205"/>
                    <a:gd name="connsiteX8" fmla="*/ 37566 w 43382"/>
                    <a:gd name="connsiteY8" fmla="*/ 30049 h 43205"/>
                    <a:gd name="connsiteX9" fmla="*/ 35557 w 43382"/>
                    <a:gd name="connsiteY9" fmla="*/ 35946 h 43205"/>
                    <a:gd name="connsiteX10" fmla="*/ 28717 w 43382"/>
                    <a:gd name="connsiteY10" fmla="*/ 36660 h 43205"/>
                    <a:gd name="connsiteX11" fmla="*/ 23829 w 43382"/>
                    <a:gd name="connsiteY11" fmla="*/ 42951 h 43205"/>
                    <a:gd name="connsiteX12" fmla="*/ 16642 w 43382"/>
                    <a:gd name="connsiteY12" fmla="*/ 39111 h 43205"/>
                    <a:gd name="connsiteX13" fmla="*/ 5966 w 43382"/>
                    <a:gd name="connsiteY13" fmla="*/ 35317 h 43205"/>
                    <a:gd name="connsiteX14" fmla="*/ 1272 w 43382"/>
                    <a:gd name="connsiteY14" fmla="*/ 31095 h 43205"/>
                    <a:gd name="connsiteX15" fmla="*/ 157 w 43382"/>
                    <a:gd name="connsiteY15" fmla="*/ 19549 h 43205"/>
                    <a:gd name="connsiteX16" fmla="*/ 4062 w 43382"/>
                    <a:gd name="connsiteY16" fmla="*/ 14215 h 43205"/>
                    <a:gd name="connsiteX0" fmla="*/ 16640 w 43382"/>
                    <a:gd name="connsiteY0" fmla="*/ 38935 h 43205"/>
                    <a:gd name="connsiteX1" fmla="*/ 16760 w 43382"/>
                    <a:gd name="connsiteY1" fmla="*/ 33623 h 43205"/>
                    <a:gd name="connsiteX0" fmla="*/ 4062 w 43382"/>
                    <a:gd name="connsiteY0" fmla="*/ 14215 h 43205"/>
                    <a:gd name="connsiteX1" fmla="*/ 8346 w 43382"/>
                    <a:gd name="connsiteY1" fmla="*/ 1195 h 43205"/>
                    <a:gd name="connsiteX2" fmla="*/ 22618 w 43382"/>
                    <a:gd name="connsiteY2" fmla="*/ 3277 h 43205"/>
                    <a:gd name="connsiteX3" fmla="*/ 25911 w 43382"/>
                    <a:gd name="connsiteY3" fmla="*/ 45 h 43205"/>
                    <a:gd name="connsiteX4" fmla="*/ 38480 w 43382"/>
                    <a:gd name="connsiteY4" fmla="*/ 5421 h 43205"/>
                    <a:gd name="connsiteX5" fmla="*/ 42144 w 43382"/>
                    <a:gd name="connsiteY5" fmla="*/ 10163 h 43205"/>
                    <a:gd name="connsiteX6" fmla="*/ 41980 w 43382"/>
                    <a:gd name="connsiteY6" fmla="*/ 15305 h 43205"/>
                    <a:gd name="connsiteX7" fmla="*/ 43178 w 43382"/>
                    <a:gd name="connsiteY7" fmla="*/ 23167 h 43205"/>
                    <a:gd name="connsiteX8" fmla="*/ 37566 w 43382"/>
                    <a:gd name="connsiteY8" fmla="*/ 30049 h 43205"/>
                    <a:gd name="connsiteX9" fmla="*/ 35557 w 43382"/>
                    <a:gd name="connsiteY9" fmla="*/ 35946 h 43205"/>
                    <a:gd name="connsiteX10" fmla="*/ 28717 w 43382"/>
                    <a:gd name="connsiteY10" fmla="*/ 36660 h 43205"/>
                    <a:gd name="connsiteX11" fmla="*/ 23829 w 43382"/>
                    <a:gd name="connsiteY11" fmla="*/ 42951 h 43205"/>
                    <a:gd name="connsiteX12" fmla="*/ 16642 w 43382"/>
                    <a:gd name="connsiteY12" fmla="*/ 39111 h 43205"/>
                    <a:gd name="connsiteX13" fmla="*/ 5966 w 43382"/>
                    <a:gd name="connsiteY13" fmla="*/ 37302 h 43205"/>
                    <a:gd name="connsiteX14" fmla="*/ 1272 w 43382"/>
                    <a:gd name="connsiteY14" fmla="*/ 31095 h 43205"/>
                    <a:gd name="connsiteX15" fmla="*/ 157 w 43382"/>
                    <a:gd name="connsiteY15" fmla="*/ 19549 h 43205"/>
                    <a:gd name="connsiteX16" fmla="*/ 4062 w 43382"/>
                    <a:gd name="connsiteY16" fmla="*/ 14215 h 43205"/>
                    <a:gd name="connsiteX0" fmla="*/ 16640 w 43382"/>
                    <a:gd name="connsiteY0" fmla="*/ 38935 h 43205"/>
                    <a:gd name="connsiteX1" fmla="*/ 16760 w 43382"/>
                    <a:gd name="connsiteY1" fmla="*/ 33623 h 43205"/>
                    <a:gd name="connsiteX0" fmla="*/ 4550 w 43870"/>
                    <a:gd name="connsiteY0" fmla="*/ 14215 h 43205"/>
                    <a:gd name="connsiteX1" fmla="*/ 8834 w 43870"/>
                    <a:gd name="connsiteY1" fmla="*/ 1195 h 43205"/>
                    <a:gd name="connsiteX2" fmla="*/ 23106 w 43870"/>
                    <a:gd name="connsiteY2" fmla="*/ 3277 h 43205"/>
                    <a:gd name="connsiteX3" fmla="*/ 26399 w 43870"/>
                    <a:gd name="connsiteY3" fmla="*/ 45 h 43205"/>
                    <a:gd name="connsiteX4" fmla="*/ 38968 w 43870"/>
                    <a:gd name="connsiteY4" fmla="*/ 5421 h 43205"/>
                    <a:gd name="connsiteX5" fmla="*/ 42632 w 43870"/>
                    <a:gd name="connsiteY5" fmla="*/ 10163 h 43205"/>
                    <a:gd name="connsiteX6" fmla="*/ 42468 w 43870"/>
                    <a:gd name="connsiteY6" fmla="*/ 15305 h 43205"/>
                    <a:gd name="connsiteX7" fmla="*/ 43666 w 43870"/>
                    <a:gd name="connsiteY7" fmla="*/ 23167 h 43205"/>
                    <a:gd name="connsiteX8" fmla="*/ 38054 w 43870"/>
                    <a:gd name="connsiteY8" fmla="*/ 30049 h 43205"/>
                    <a:gd name="connsiteX9" fmla="*/ 36045 w 43870"/>
                    <a:gd name="connsiteY9" fmla="*/ 35946 h 43205"/>
                    <a:gd name="connsiteX10" fmla="*/ 29205 w 43870"/>
                    <a:gd name="connsiteY10" fmla="*/ 36660 h 43205"/>
                    <a:gd name="connsiteX11" fmla="*/ 24317 w 43870"/>
                    <a:gd name="connsiteY11" fmla="*/ 42951 h 43205"/>
                    <a:gd name="connsiteX12" fmla="*/ 17130 w 43870"/>
                    <a:gd name="connsiteY12" fmla="*/ 39111 h 43205"/>
                    <a:gd name="connsiteX13" fmla="*/ 1760 w 43870"/>
                    <a:gd name="connsiteY13" fmla="*/ 31095 h 43205"/>
                    <a:gd name="connsiteX14" fmla="*/ 645 w 43870"/>
                    <a:gd name="connsiteY14" fmla="*/ 19549 h 43205"/>
                    <a:gd name="connsiteX15" fmla="*/ 4550 w 43870"/>
                    <a:gd name="connsiteY15" fmla="*/ 14215 h 43205"/>
                    <a:gd name="connsiteX0" fmla="*/ 17128 w 43870"/>
                    <a:gd name="connsiteY0" fmla="*/ 38935 h 43205"/>
                    <a:gd name="connsiteX1" fmla="*/ 17248 w 43870"/>
                    <a:gd name="connsiteY1" fmla="*/ 33623 h 43205"/>
                    <a:gd name="connsiteX0" fmla="*/ 4550 w 43870"/>
                    <a:gd name="connsiteY0" fmla="*/ 14215 h 43073"/>
                    <a:gd name="connsiteX1" fmla="*/ 8834 w 43870"/>
                    <a:gd name="connsiteY1" fmla="*/ 1195 h 43073"/>
                    <a:gd name="connsiteX2" fmla="*/ 23106 w 43870"/>
                    <a:gd name="connsiteY2" fmla="*/ 3277 h 43073"/>
                    <a:gd name="connsiteX3" fmla="*/ 26399 w 43870"/>
                    <a:gd name="connsiteY3" fmla="*/ 45 h 43073"/>
                    <a:gd name="connsiteX4" fmla="*/ 38968 w 43870"/>
                    <a:gd name="connsiteY4" fmla="*/ 5421 h 43073"/>
                    <a:gd name="connsiteX5" fmla="*/ 42632 w 43870"/>
                    <a:gd name="connsiteY5" fmla="*/ 10163 h 43073"/>
                    <a:gd name="connsiteX6" fmla="*/ 42468 w 43870"/>
                    <a:gd name="connsiteY6" fmla="*/ 15305 h 43073"/>
                    <a:gd name="connsiteX7" fmla="*/ 43666 w 43870"/>
                    <a:gd name="connsiteY7" fmla="*/ 23167 h 43073"/>
                    <a:gd name="connsiteX8" fmla="*/ 38054 w 43870"/>
                    <a:gd name="connsiteY8" fmla="*/ 30049 h 43073"/>
                    <a:gd name="connsiteX9" fmla="*/ 36045 w 43870"/>
                    <a:gd name="connsiteY9" fmla="*/ 35946 h 43073"/>
                    <a:gd name="connsiteX10" fmla="*/ 24317 w 43870"/>
                    <a:gd name="connsiteY10" fmla="*/ 42951 h 43073"/>
                    <a:gd name="connsiteX11" fmla="*/ 17130 w 43870"/>
                    <a:gd name="connsiteY11" fmla="*/ 39111 h 43073"/>
                    <a:gd name="connsiteX12" fmla="*/ 1760 w 43870"/>
                    <a:gd name="connsiteY12" fmla="*/ 31095 h 43073"/>
                    <a:gd name="connsiteX13" fmla="*/ 645 w 43870"/>
                    <a:gd name="connsiteY13" fmla="*/ 19549 h 43073"/>
                    <a:gd name="connsiteX14" fmla="*/ 4550 w 43870"/>
                    <a:gd name="connsiteY14" fmla="*/ 14215 h 43073"/>
                    <a:gd name="connsiteX0" fmla="*/ 17128 w 43870"/>
                    <a:gd name="connsiteY0" fmla="*/ 38935 h 43073"/>
                    <a:gd name="connsiteX1" fmla="*/ 17248 w 43870"/>
                    <a:gd name="connsiteY1" fmla="*/ 33623 h 43073"/>
                    <a:gd name="connsiteX0" fmla="*/ 4550 w 44117"/>
                    <a:gd name="connsiteY0" fmla="*/ 14215 h 43073"/>
                    <a:gd name="connsiteX1" fmla="*/ 8834 w 44117"/>
                    <a:gd name="connsiteY1" fmla="*/ 1195 h 43073"/>
                    <a:gd name="connsiteX2" fmla="*/ 23106 w 44117"/>
                    <a:gd name="connsiteY2" fmla="*/ 3277 h 43073"/>
                    <a:gd name="connsiteX3" fmla="*/ 26399 w 44117"/>
                    <a:gd name="connsiteY3" fmla="*/ 45 h 43073"/>
                    <a:gd name="connsiteX4" fmla="*/ 38968 w 44117"/>
                    <a:gd name="connsiteY4" fmla="*/ 5421 h 43073"/>
                    <a:gd name="connsiteX5" fmla="*/ 42632 w 44117"/>
                    <a:gd name="connsiteY5" fmla="*/ 10163 h 43073"/>
                    <a:gd name="connsiteX6" fmla="*/ 42468 w 44117"/>
                    <a:gd name="connsiteY6" fmla="*/ 15305 h 43073"/>
                    <a:gd name="connsiteX7" fmla="*/ 43666 w 44117"/>
                    <a:gd name="connsiteY7" fmla="*/ 23167 h 43073"/>
                    <a:gd name="connsiteX8" fmla="*/ 36045 w 44117"/>
                    <a:gd name="connsiteY8" fmla="*/ 35946 h 43073"/>
                    <a:gd name="connsiteX9" fmla="*/ 24317 w 44117"/>
                    <a:gd name="connsiteY9" fmla="*/ 42951 h 43073"/>
                    <a:gd name="connsiteX10" fmla="*/ 17130 w 44117"/>
                    <a:gd name="connsiteY10" fmla="*/ 39111 h 43073"/>
                    <a:gd name="connsiteX11" fmla="*/ 1760 w 44117"/>
                    <a:gd name="connsiteY11" fmla="*/ 31095 h 43073"/>
                    <a:gd name="connsiteX12" fmla="*/ 645 w 44117"/>
                    <a:gd name="connsiteY12" fmla="*/ 19549 h 43073"/>
                    <a:gd name="connsiteX13" fmla="*/ 4550 w 44117"/>
                    <a:gd name="connsiteY13" fmla="*/ 14215 h 43073"/>
                    <a:gd name="connsiteX0" fmla="*/ 17128 w 44117"/>
                    <a:gd name="connsiteY0" fmla="*/ 38935 h 43073"/>
                    <a:gd name="connsiteX1" fmla="*/ 17248 w 44117"/>
                    <a:gd name="connsiteY1" fmla="*/ 33623 h 43073"/>
                    <a:gd name="connsiteX0" fmla="*/ 4550 w 42900"/>
                    <a:gd name="connsiteY0" fmla="*/ 14215 h 43073"/>
                    <a:gd name="connsiteX1" fmla="*/ 8834 w 42900"/>
                    <a:gd name="connsiteY1" fmla="*/ 1195 h 43073"/>
                    <a:gd name="connsiteX2" fmla="*/ 23106 w 42900"/>
                    <a:gd name="connsiteY2" fmla="*/ 3277 h 43073"/>
                    <a:gd name="connsiteX3" fmla="*/ 26399 w 42900"/>
                    <a:gd name="connsiteY3" fmla="*/ 45 h 43073"/>
                    <a:gd name="connsiteX4" fmla="*/ 38968 w 42900"/>
                    <a:gd name="connsiteY4" fmla="*/ 5421 h 43073"/>
                    <a:gd name="connsiteX5" fmla="*/ 42632 w 42900"/>
                    <a:gd name="connsiteY5" fmla="*/ 10163 h 43073"/>
                    <a:gd name="connsiteX6" fmla="*/ 42468 w 42900"/>
                    <a:gd name="connsiteY6" fmla="*/ 15305 h 43073"/>
                    <a:gd name="connsiteX7" fmla="*/ 37362 w 42900"/>
                    <a:gd name="connsiteY7" fmla="*/ 25152 h 43073"/>
                    <a:gd name="connsiteX8" fmla="*/ 36045 w 42900"/>
                    <a:gd name="connsiteY8" fmla="*/ 35946 h 43073"/>
                    <a:gd name="connsiteX9" fmla="*/ 24317 w 42900"/>
                    <a:gd name="connsiteY9" fmla="*/ 42951 h 43073"/>
                    <a:gd name="connsiteX10" fmla="*/ 17130 w 42900"/>
                    <a:gd name="connsiteY10" fmla="*/ 39111 h 43073"/>
                    <a:gd name="connsiteX11" fmla="*/ 1760 w 42900"/>
                    <a:gd name="connsiteY11" fmla="*/ 31095 h 43073"/>
                    <a:gd name="connsiteX12" fmla="*/ 645 w 42900"/>
                    <a:gd name="connsiteY12" fmla="*/ 19549 h 43073"/>
                    <a:gd name="connsiteX13" fmla="*/ 4550 w 42900"/>
                    <a:gd name="connsiteY13" fmla="*/ 14215 h 43073"/>
                    <a:gd name="connsiteX0" fmla="*/ 17128 w 42900"/>
                    <a:gd name="connsiteY0" fmla="*/ 38935 h 43073"/>
                    <a:gd name="connsiteX1" fmla="*/ 17248 w 42900"/>
                    <a:gd name="connsiteY1" fmla="*/ 33623 h 43073"/>
                    <a:gd name="connsiteX0" fmla="*/ 4550 w 42900"/>
                    <a:gd name="connsiteY0" fmla="*/ 14215 h 43073"/>
                    <a:gd name="connsiteX1" fmla="*/ 8834 w 42900"/>
                    <a:gd name="connsiteY1" fmla="*/ 1195 h 43073"/>
                    <a:gd name="connsiteX2" fmla="*/ 23106 w 42900"/>
                    <a:gd name="connsiteY2" fmla="*/ 3277 h 43073"/>
                    <a:gd name="connsiteX3" fmla="*/ 26399 w 42900"/>
                    <a:gd name="connsiteY3" fmla="*/ 45 h 43073"/>
                    <a:gd name="connsiteX4" fmla="*/ 38968 w 42900"/>
                    <a:gd name="connsiteY4" fmla="*/ 5421 h 43073"/>
                    <a:gd name="connsiteX5" fmla="*/ 42632 w 42900"/>
                    <a:gd name="connsiteY5" fmla="*/ 10163 h 43073"/>
                    <a:gd name="connsiteX6" fmla="*/ 42468 w 42900"/>
                    <a:gd name="connsiteY6" fmla="*/ 15305 h 43073"/>
                    <a:gd name="connsiteX7" fmla="*/ 37559 w 42900"/>
                    <a:gd name="connsiteY7" fmla="*/ 23564 h 43073"/>
                    <a:gd name="connsiteX8" fmla="*/ 36045 w 42900"/>
                    <a:gd name="connsiteY8" fmla="*/ 35946 h 43073"/>
                    <a:gd name="connsiteX9" fmla="*/ 24317 w 42900"/>
                    <a:gd name="connsiteY9" fmla="*/ 42951 h 43073"/>
                    <a:gd name="connsiteX10" fmla="*/ 17130 w 42900"/>
                    <a:gd name="connsiteY10" fmla="*/ 39111 h 43073"/>
                    <a:gd name="connsiteX11" fmla="*/ 1760 w 42900"/>
                    <a:gd name="connsiteY11" fmla="*/ 31095 h 43073"/>
                    <a:gd name="connsiteX12" fmla="*/ 645 w 42900"/>
                    <a:gd name="connsiteY12" fmla="*/ 19549 h 43073"/>
                    <a:gd name="connsiteX13" fmla="*/ 4550 w 42900"/>
                    <a:gd name="connsiteY13" fmla="*/ 14215 h 43073"/>
                    <a:gd name="connsiteX0" fmla="*/ 17128 w 42900"/>
                    <a:gd name="connsiteY0" fmla="*/ 38935 h 43073"/>
                    <a:gd name="connsiteX1" fmla="*/ 17248 w 42900"/>
                    <a:gd name="connsiteY1" fmla="*/ 33623 h 43073"/>
                    <a:gd name="connsiteX0" fmla="*/ 4550 w 42900"/>
                    <a:gd name="connsiteY0" fmla="*/ 14215 h 43073"/>
                    <a:gd name="connsiteX1" fmla="*/ 8834 w 42900"/>
                    <a:gd name="connsiteY1" fmla="*/ 1195 h 43073"/>
                    <a:gd name="connsiteX2" fmla="*/ 23106 w 42900"/>
                    <a:gd name="connsiteY2" fmla="*/ 3277 h 43073"/>
                    <a:gd name="connsiteX3" fmla="*/ 26399 w 42900"/>
                    <a:gd name="connsiteY3" fmla="*/ 45 h 43073"/>
                    <a:gd name="connsiteX4" fmla="*/ 38968 w 42900"/>
                    <a:gd name="connsiteY4" fmla="*/ 5421 h 43073"/>
                    <a:gd name="connsiteX5" fmla="*/ 42632 w 42900"/>
                    <a:gd name="connsiteY5" fmla="*/ 10163 h 43073"/>
                    <a:gd name="connsiteX6" fmla="*/ 42468 w 42900"/>
                    <a:gd name="connsiteY6" fmla="*/ 15305 h 43073"/>
                    <a:gd name="connsiteX7" fmla="*/ 37559 w 42900"/>
                    <a:gd name="connsiteY7" fmla="*/ 23564 h 43073"/>
                    <a:gd name="connsiteX8" fmla="*/ 36045 w 42900"/>
                    <a:gd name="connsiteY8" fmla="*/ 35946 h 43073"/>
                    <a:gd name="connsiteX9" fmla="*/ 24317 w 42900"/>
                    <a:gd name="connsiteY9" fmla="*/ 42951 h 43073"/>
                    <a:gd name="connsiteX10" fmla="*/ 17130 w 42900"/>
                    <a:gd name="connsiteY10" fmla="*/ 39111 h 43073"/>
                    <a:gd name="connsiteX11" fmla="*/ 1760 w 42900"/>
                    <a:gd name="connsiteY11" fmla="*/ 31095 h 43073"/>
                    <a:gd name="connsiteX12" fmla="*/ 645 w 42900"/>
                    <a:gd name="connsiteY12" fmla="*/ 19549 h 43073"/>
                    <a:gd name="connsiteX13" fmla="*/ 4550 w 42900"/>
                    <a:gd name="connsiteY13" fmla="*/ 14215 h 43073"/>
                    <a:gd name="connsiteX0" fmla="*/ 17128 w 42900"/>
                    <a:gd name="connsiteY0" fmla="*/ 38935 h 43073"/>
                    <a:gd name="connsiteX1" fmla="*/ 17248 w 42900"/>
                    <a:gd name="connsiteY1" fmla="*/ 33623 h 43073"/>
                    <a:gd name="connsiteX0" fmla="*/ 4550 w 42900"/>
                    <a:gd name="connsiteY0" fmla="*/ 14177 h 43035"/>
                    <a:gd name="connsiteX1" fmla="*/ 8834 w 42900"/>
                    <a:gd name="connsiteY1" fmla="*/ 1157 h 43035"/>
                    <a:gd name="connsiteX2" fmla="*/ 18772 w 42900"/>
                    <a:gd name="connsiteY2" fmla="*/ 4430 h 43035"/>
                    <a:gd name="connsiteX3" fmla="*/ 26399 w 42900"/>
                    <a:gd name="connsiteY3" fmla="*/ 7 h 43035"/>
                    <a:gd name="connsiteX4" fmla="*/ 38968 w 42900"/>
                    <a:gd name="connsiteY4" fmla="*/ 5383 h 43035"/>
                    <a:gd name="connsiteX5" fmla="*/ 42632 w 42900"/>
                    <a:gd name="connsiteY5" fmla="*/ 10125 h 43035"/>
                    <a:gd name="connsiteX6" fmla="*/ 42468 w 42900"/>
                    <a:gd name="connsiteY6" fmla="*/ 15267 h 43035"/>
                    <a:gd name="connsiteX7" fmla="*/ 37559 w 42900"/>
                    <a:gd name="connsiteY7" fmla="*/ 23526 h 43035"/>
                    <a:gd name="connsiteX8" fmla="*/ 36045 w 42900"/>
                    <a:gd name="connsiteY8" fmla="*/ 35908 h 43035"/>
                    <a:gd name="connsiteX9" fmla="*/ 24317 w 42900"/>
                    <a:gd name="connsiteY9" fmla="*/ 42913 h 43035"/>
                    <a:gd name="connsiteX10" fmla="*/ 17130 w 42900"/>
                    <a:gd name="connsiteY10" fmla="*/ 39073 h 43035"/>
                    <a:gd name="connsiteX11" fmla="*/ 1760 w 42900"/>
                    <a:gd name="connsiteY11" fmla="*/ 31057 h 43035"/>
                    <a:gd name="connsiteX12" fmla="*/ 645 w 42900"/>
                    <a:gd name="connsiteY12" fmla="*/ 19511 h 43035"/>
                    <a:gd name="connsiteX13" fmla="*/ 4550 w 42900"/>
                    <a:gd name="connsiteY13" fmla="*/ 14177 h 43035"/>
                    <a:gd name="connsiteX0" fmla="*/ 17128 w 42900"/>
                    <a:gd name="connsiteY0" fmla="*/ 38897 h 43035"/>
                    <a:gd name="connsiteX1" fmla="*/ 17248 w 42900"/>
                    <a:gd name="connsiteY1" fmla="*/ 33585 h 43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2900" h="43035">
                      <a:moveTo>
                        <a:pt x="4550" y="14177"/>
                      </a:moveTo>
                      <a:cubicBezTo>
                        <a:pt x="5915" y="11118"/>
                        <a:pt x="6464" y="2782"/>
                        <a:pt x="8834" y="1157"/>
                      </a:cubicBezTo>
                      <a:cubicBezTo>
                        <a:pt x="11204" y="-468"/>
                        <a:pt x="18131" y="6179"/>
                        <a:pt x="18772" y="4430"/>
                      </a:cubicBezTo>
                      <a:cubicBezTo>
                        <a:pt x="19413" y="2681"/>
                        <a:pt x="23033" y="-152"/>
                        <a:pt x="26399" y="7"/>
                      </a:cubicBezTo>
                      <a:cubicBezTo>
                        <a:pt x="29765" y="166"/>
                        <a:pt x="36263" y="3697"/>
                        <a:pt x="38968" y="5383"/>
                      </a:cubicBezTo>
                      <a:cubicBezTo>
                        <a:pt x="40696" y="6025"/>
                        <a:pt x="42072" y="7805"/>
                        <a:pt x="42632" y="10125"/>
                      </a:cubicBezTo>
                      <a:cubicBezTo>
                        <a:pt x="43039" y="11809"/>
                        <a:pt x="42981" y="13638"/>
                        <a:pt x="42468" y="15267"/>
                      </a:cubicBezTo>
                      <a:cubicBezTo>
                        <a:pt x="43729" y="17501"/>
                        <a:pt x="38629" y="20086"/>
                        <a:pt x="37559" y="23526"/>
                      </a:cubicBezTo>
                      <a:cubicBezTo>
                        <a:pt x="36489" y="26966"/>
                        <a:pt x="38252" y="32677"/>
                        <a:pt x="36045" y="35908"/>
                      </a:cubicBezTo>
                      <a:cubicBezTo>
                        <a:pt x="33838" y="39139"/>
                        <a:pt x="27469" y="42386"/>
                        <a:pt x="24317" y="42913"/>
                      </a:cubicBezTo>
                      <a:cubicBezTo>
                        <a:pt x="21165" y="43440"/>
                        <a:pt x="18701" y="42280"/>
                        <a:pt x="17130" y="39073"/>
                      </a:cubicBezTo>
                      <a:cubicBezTo>
                        <a:pt x="13371" y="37097"/>
                        <a:pt x="4508" y="34317"/>
                        <a:pt x="1760" y="31057"/>
                      </a:cubicBezTo>
                      <a:cubicBezTo>
                        <a:pt x="-988" y="27797"/>
                        <a:pt x="186" y="22301"/>
                        <a:pt x="645" y="19511"/>
                      </a:cubicBezTo>
                      <a:cubicBezTo>
                        <a:pt x="1110" y="16698"/>
                        <a:pt x="3185" y="17236"/>
                        <a:pt x="4550" y="14177"/>
                      </a:cubicBezTo>
                      <a:close/>
                    </a:path>
                    <a:path w="42900" h="43035" fill="none" extrusionOk="0">
                      <a:moveTo>
                        <a:pt x="17128" y="38897"/>
                      </a:moveTo>
                      <a:cubicBezTo>
                        <a:pt x="16861" y="38351"/>
                        <a:pt x="17425" y="34196"/>
                        <a:pt x="17248" y="33585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1250" tIns="50625" rIns="101250" bIns="50625" rtlCol="0" anchor="ctr"/>
                <a:lstStyle/>
                <a:p>
                  <a:pPr marL="0" marR="0" lvl="0" indent="0" algn="ctr" defTabSz="76808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24" name="Cloud 3">
                  <a:extLst>
                    <a:ext uri="{FF2B5EF4-FFF2-40B4-BE49-F238E27FC236}">
                      <a16:creationId xmlns:a16="http://schemas.microsoft.com/office/drawing/2014/main" id="{2E954099-FF2F-45BB-9093-93A7E61315A0}"/>
                    </a:ext>
                  </a:extLst>
                </p:cNvPr>
                <p:cNvSpPr/>
                <p:nvPr/>
              </p:nvSpPr>
              <p:spPr>
                <a:xfrm rot="9090487">
                  <a:off x="1300961" y="2020257"/>
                  <a:ext cx="43190" cy="40820"/>
                </a:xfrm>
                <a:custGeom>
                  <a:avLst/>
                  <a:gdLst>
                    <a:gd name="connsiteX0" fmla="*/ 3900 w 43200"/>
                    <a:gd name="connsiteY0" fmla="*/ 14370 h 43200"/>
                    <a:gd name="connsiteX1" fmla="*/ 5623 w 43200"/>
                    <a:gd name="connsiteY1" fmla="*/ 6907 h 43200"/>
                    <a:gd name="connsiteX2" fmla="*/ 14005 w 43200"/>
                    <a:gd name="connsiteY2" fmla="*/ 5202 h 43200"/>
                    <a:gd name="connsiteX3" fmla="*/ 22456 w 43200"/>
                    <a:gd name="connsiteY3" fmla="*/ 3432 h 43200"/>
                    <a:gd name="connsiteX4" fmla="*/ 25749 w 43200"/>
                    <a:gd name="connsiteY4" fmla="*/ 200 h 43200"/>
                    <a:gd name="connsiteX5" fmla="*/ 29833 w 43200"/>
                    <a:gd name="connsiteY5" fmla="*/ 2481 h 43200"/>
                    <a:gd name="connsiteX6" fmla="*/ 35463 w 43200"/>
                    <a:gd name="connsiteY6" fmla="*/ 690 h 43200"/>
                    <a:gd name="connsiteX7" fmla="*/ 38318 w 43200"/>
                    <a:gd name="connsiteY7" fmla="*/ 5576 h 43200"/>
                    <a:gd name="connsiteX8" fmla="*/ 41982 w 43200"/>
                    <a:gd name="connsiteY8" fmla="*/ 10318 h 43200"/>
                    <a:gd name="connsiteX9" fmla="*/ 41818 w 43200"/>
                    <a:gd name="connsiteY9" fmla="*/ 15460 h 43200"/>
                    <a:gd name="connsiteX10" fmla="*/ 43016 w 43200"/>
                    <a:gd name="connsiteY10" fmla="*/ 23322 h 43200"/>
                    <a:gd name="connsiteX11" fmla="*/ 37404 w 43200"/>
                    <a:gd name="connsiteY11" fmla="*/ 30204 h 43200"/>
                    <a:gd name="connsiteX12" fmla="*/ 35395 w 43200"/>
                    <a:gd name="connsiteY12" fmla="*/ 36101 h 43200"/>
                    <a:gd name="connsiteX13" fmla="*/ 28555 w 43200"/>
                    <a:gd name="connsiteY13" fmla="*/ 36815 h 43200"/>
                    <a:gd name="connsiteX14" fmla="*/ 23667 w 43200"/>
                    <a:gd name="connsiteY14" fmla="*/ 43106 h 43200"/>
                    <a:gd name="connsiteX15" fmla="*/ 16480 w 43200"/>
                    <a:gd name="connsiteY15" fmla="*/ 39266 h 43200"/>
                    <a:gd name="connsiteX16" fmla="*/ 5804 w 43200"/>
                    <a:gd name="connsiteY16" fmla="*/ 35472 h 43200"/>
                    <a:gd name="connsiteX17" fmla="*/ 1110 w 43200"/>
                    <a:gd name="connsiteY17" fmla="*/ 31250 h 43200"/>
                    <a:gd name="connsiteX18" fmla="*/ 2113 w 43200"/>
                    <a:gd name="connsiteY18" fmla="*/ 25551 h 43200"/>
                    <a:gd name="connsiteX19" fmla="*/ -5 w 43200"/>
                    <a:gd name="connsiteY19" fmla="*/ 19704 h 43200"/>
                    <a:gd name="connsiteX20" fmla="*/ 3863 w 43200"/>
                    <a:gd name="connsiteY20" fmla="*/ 14507 h 43200"/>
                    <a:gd name="connsiteX21" fmla="*/ 3900 w 43200"/>
                    <a:gd name="connsiteY21" fmla="*/ 14370 h 43200"/>
                    <a:gd name="connsiteX0" fmla="*/ 4693 w 43200"/>
                    <a:gd name="connsiteY0" fmla="*/ 26177 h 43200"/>
                    <a:gd name="connsiteX1" fmla="*/ 2160 w 43200"/>
                    <a:gd name="connsiteY1" fmla="*/ 25380 h 43200"/>
                    <a:gd name="connsiteX2" fmla="*/ 6928 w 43200"/>
                    <a:gd name="connsiteY2" fmla="*/ 34899 h 43200"/>
                    <a:gd name="connsiteX3" fmla="*/ 5820 w 43200"/>
                    <a:gd name="connsiteY3" fmla="*/ 35280 h 43200"/>
                    <a:gd name="connsiteX4" fmla="*/ 16478 w 43200"/>
                    <a:gd name="connsiteY4" fmla="*/ 39090 h 43200"/>
                    <a:gd name="connsiteX5" fmla="*/ 15810 w 43200"/>
                    <a:gd name="connsiteY5" fmla="*/ 37350 h 43200"/>
                    <a:gd name="connsiteX6" fmla="*/ 28827 w 43200"/>
                    <a:gd name="connsiteY6" fmla="*/ 34751 h 43200"/>
                    <a:gd name="connsiteX7" fmla="*/ 28560 w 43200"/>
                    <a:gd name="connsiteY7" fmla="*/ 36660 h 43200"/>
                    <a:gd name="connsiteX8" fmla="*/ 34129 w 43200"/>
                    <a:gd name="connsiteY8" fmla="*/ 22954 h 43200"/>
                    <a:gd name="connsiteX9" fmla="*/ 37380 w 43200"/>
                    <a:gd name="connsiteY9" fmla="*/ 30090 h 43200"/>
                    <a:gd name="connsiteX10" fmla="*/ 41798 w 43200"/>
                    <a:gd name="connsiteY10" fmla="*/ 15354 h 43200"/>
                    <a:gd name="connsiteX11" fmla="*/ 40350 w 43200"/>
                    <a:gd name="connsiteY11" fmla="*/ 18030 h 43200"/>
                    <a:gd name="connsiteX12" fmla="*/ 38324 w 43200"/>
                    <a:gd name="connsiteY12" fmla="*/ 5426 h 43200"/>
                    <a:gd name="connsiteX13" fmla="*/ 38400 w 43200"/>
                    <a:gd name="connsiteY13" fmla="*/ 6690 h 43200"/>
                    <a:gd name="connsiteX14" fmla="*/ 29078 w 43200"/>
                    <a:gd name="connsiteY14" fmla="*/ 3952 h 43200"/>
                    <a:gd name="connsiteX15" fmla="*/ 29820 w 43200"/>
                    <a:gd name="connsiteY15" fmla="*/ 2340 h 43200"/>
                    <a:gd name="connsiteX16" fmla="*/ 22141 w 43200"/>
                    <a:gd name="connsiteY16" fmla="*/ 4720 h 43200"/>
                    <a:gd name="connsiteX17" fmla="*/ 22500 w 43200"/>
                    <a:gd name="connsiteY17" fmla="*/ 3330 h 43200"/>
                    <a:gd name="connsiteX18" fmla="*/ 14000 w 43200"/>
                    <a:gd name="connsiteY18" fmla="*/ 5192 h 43200"/>
                    <a:gd name="connsiteX19" fmla="*/ 15300 w 43200"/>
                    <a:gd name="connsiteY19" fmla="*/ 6540 h 43200"/>
                    <a:gd name="connsiteX20" fmla="*/ 4127 w 43200"/>
                    <a:gd name="connsiteY20" fmla="*/ 15789 h 43200"/>
                    <a:gd name="connsiteX21" fmla="*/ 3900 w 43200"/>
                    <a:gd name="connsiteY21" fmla="*/ 14370 h 43200"/>
                    <a:gd name="connsiteX0" fmla="*/ 3936 w 43256"/>
                    <a:gd name="connsiteY0" fmla="*/ 16323 h 45313"/>
                    <a:gd name="connsiteX1" fmla="*/ 5659 w 43256"/>
                    <a:gd name="connsiteY1" fmla="*/ 8860 h 45313"/>
                    <a:gd name="connsiteX2" fmla="*/ 14041 w 43256"/>
                    <a:gd name="connsiteY2" fmla="*/ 7155 h 45313"/>
                    <a:gd name="connsiteX3" fmla="*/ 22492 w 43256"/>
                    <a:gd name="connsiteY3" fmla="*/ 5385 h 45313"/>
                    <a:gd name="connsiteX4" fmla="*/ 25785 w 43256"/>
                    <a:gd name="connsiteY4" fmla="*/ 2153 h 45313"/>
                    <a:gd name="connsiteX5" fmla="*/ 29869 w 43256"/>
                    <a:gd name="connsiteY5" fmla="*/ 4434 h 45313"/>
                    <a:gd name="connsiteX6" fmla="*/ 35499 w 43256"/>
                    <a:gd name="connsiteY6" fmla="*/ 2643 h 45313"/>
                    <a:gd name="connsiteX7" fmla="*/ 38354 w 43256"/>
                    <a:gd name="connsiteY7" fmla="*/ 7529 h 45313"/>
                    <a:gd name="connsiteX8" fmla="*/ 42018 w 43256"/>
                    <a:gd name="connsiteY8" fmla="*/ 12271 h 45313"/>
                    <a:gd name="connsiteX9" fmla="*/ 41854 w 43256"/>
                    <a:gd name="connsiteY9" fmla="*/ 17413 h 45313"/>
                    <a:gd name="connsiteX10" fmla="*/ 43052 w 43256"/>
                    <a:gd name="connsiteY10" fmla="*/ 25275 h 45313"/>
                    <a:gd name="connsiteX11" fmla="*/ 37440 w 43256"/>
                    <a:gd name="connsiteY11" fmla="*/ 32157 h 45313"/>
                    <a:gd name="connsiteX12" fmla="*/ 35431 w 43256"/>
                    <a:gd name="connsiteY12" fmla="*/ 38054 h 45313"/>
                    <a:gd name="connsiteX13" fmla="*/ 28591 w 43256"/>
                    <a:gd name="connsiteY13" fmla="*/ 38768 h 45313"/>
                    <a:gd name="connsiteX14" fmla="*/ 23703 w 43256"/>
                    <a:gd name="connsiteY14" fmla="*/ 45059 h 45313"/>
                    <a:gd name="connsiteX15" fmla="*/ 16516 w 43256"/>
                    <a:gd name="connsiteY15" fmla="*/ 41219 h 45313"/>
                    <a:gd name="connsiteX16" fmla="*/ 5840 w 43256"/>
                    <a:gd name="connsiteY16" fmla="*/ 37425 h 45313"/>
                    <a:gd name="connsiteX17" fmla="*/ 1146 w 43256"/>
                    <a:gd name="connsiteY17" fmla="*/ 33203 h 45313"/>
                    <a:gd name="connsiteX18" fmla="*/ 2149 w 43256"/>
                    <a:gd name="connsiteY18" fmla="*/ 27504 h 45313"/>
                    <a:gd name="connsiteX19" fmla="*/ 31 w 43256"/>
                    <a:gd name="connsiteY19" fmla="*/ 21657 h 45313"/>
                    <a:gd name="connsiteX20" fmla="*/ 3899 w 43256"/>
                    <a:gd name="connsiteY20" fmla="*/ 16460 h 45313"/>
                    <a:gd name="connsiteX21" fmla="*/ 3936 w 43256"/>
                    <a:gd name="connsiteY21" fmla="*/ 16323 h 45313"/>
                    <a:gd name="connsiteX0" fmla="*/ 4729 w 43256"/>
                    <a:gd name="connsiteY0" fmla="*/ 28130 h 45313"/>
                    <a:gd name="connsiteX1" fmla="*/ 2196 w 43256"/>
                    <a:gd name="connsiteY1" fmla="*/ 27333 h 45313"/>
                    <a:gd name="connsiteX2" fmla="*/ 6964 w 43256"/>
                    <a:gd name="connsiteY2" fmla="*/ 36852 h 45313"/>
                    <a:gd name="connsiteX3" fmla="*/ 5856 w 43256"/>
                    <a:gd name="connsiteY3" fmla="*/ 37233 h 45313"/>
                    <a:gd name="connsiteX4" fmla="*/ 16514 w 43256"/>
                    <a:gd name="connsiteY4" fmla="*/ 41043 h 45313"/>
                    <a:gd name="connsiteX5" fmla="*/ 15846 w 43256"/>
                    <a:gd name="connsiteY5" fmla="*/ 39303 h 45313"/>
                    <a:gd name="connsiteX6" fmla="*/ 28863 w 43256"/>
                    <a:gd name="connsiteY6" fmla="*/ 36704 h 45313"/>
                    <a:gd name="connsiteX7" fmla="*/ 28596 w 43256"/>
                    <a:gd name="connsiteY7" fmla="*/ 38613 h 45313"/>
                    <a:gd name="connsiteX8" fmla="*/ 34165 w 43256"/>
                    <a:gd name="connsiteY8" fmla="*/ 24907 h 45313"/>
                    <a:gd name="connsiteX9" fmla="*/ 37416 w 43256"/>
                    <a:gd name="connsiteY9" fmla="*/ 32043 h 45313"/>
                    <a:gd name="connsiteX10" fmla="*/ 41834 w 43256"/>
                    <a:gd name="connsiteY10" fmla="*/ 17307 h 45313"/>
                    <a:gd name="connsiteX11" fmla="*/ 40386 w 43256"/>
                    <a:gd name="connsiteY11" fmla="*/ 19983 h 45313"/>
                    <a:gd name="connsiteX12" fmla="*/ 38360 w 43256"/>
                    <a:gd name="connsiteY12" fmla="*/ 7379 h 45313"/>
                    <a:gd name="connsiteX13" fmla="*/ 38436 w 43256"/>
                    <a:gd name="connsiteY13" fmla="*/ 8643 h 45313"/>
                    <a:gd name="connsiteX14" fmla="*/ 29114 w 43256"/>
                    <a:gd name="connsiteY14" fmla="*/ 5905 h 45313"/>
                    <a:gd name="connsiteX15" fmla="*/ 29856 w 43256"/>
                    <a:gd name="connsiteY15" fmla="*/ 4293 h 45313"/>
                    <a:gd name="connsiteX16" fmla="*/ 22177 w 43256"/>
                    <a:gd name="connsiteY16" fmla="*/ 6673 h 45313"/>
                    <a:gd name="connsiteX17" fmla="*/ 22536 w 43256"/>
                    <a:gd name="connsiteY17" fmla="*/ 5283 h 45313"/>
                    <a:gd name="connsiteX18" fmla="*/ 16400 w 43256"/>
                    <a:gd name="connsiteY18" fmla="*/ 0 h 45313"/>
                    <a:gd name="connsiteX19" fmla="*/ 15336 w 43256"/>
                    <a:gd name="connsiteY19" fmla="*/ 8493 h 45313"/>
                    <a:gd name="connsiteX20" fmla="*/ 4163 w 43256"/>
                    <a:gd name="connsiteY20" fmla="*/ 17742 h 45313"/>
                    <a:gd name="connsiteX21" fmla="*/ 3936 w 43256"/>
                    <a:gd name="connsiteY21" fmla="*/ 16323 h 45313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17779 w 43256"/>
                    <a:gd name="connsiteY18" fmla="*/ 5448 h 43219"/>
                    <a:gd name="connsiteX19" fmla="*/ 15336 w 43256"/>
                    <a:gd name="connsiteY19" fmla="*/ 6399 h 43219"/>
                    <a:gd name="connsiteX20" fmla="*/ 4163 w 43256"/>
                    <a:gd name="connsiteY20" fmla="*/ 15648 h 43219"/>
                    <a:gd name="connsiteX21" fmla="*/ 3936 w 43256"/>
                    <a:gd name="connsiteY21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4163 w 43256"/>
                    <a:gd name="connsiteY16" fmla="*/ 15648 h 43219"/>
                    <a:gd name="connsiteX17" fmla="*/ 3936 w 43256"/>
                    <a:gd name="connsiteY17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4165 w 43256"/>
                    <a:gd name="connsiteY8" fmla="*/ 22813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4163 w 43256"/>
                    <a:gd name="connsiteY14" fmla="*/ 15648 h 43219"/>
                    <a:gd name="connsiteX15" fmla="*/ 3936 w 43256"/>
                    <a:gd name="connsiteY15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41834 w 43256"/>
                    <a:gd name="connsiteY8" fmla="*/ 15213 h 43219"/>
                    <a:gd name="connsiteX9" fmla="*/ 40386 w 43256"/>
                    <a:gd name="connsiteY9" fmla="*/ 17889 h 43219"/>
                    <a:gd name="connsiteX10" fmla="*/ 38360 w 43256"/>
                    <a:gd name="connsiteY10" fmla="*/ 5285 h 43219"/>
                    <a:gd name="connsiteX11" fmla="*/ 38436 w 43256"/>
                    <a:gd name="connsiteY11" fmla="*/ 6549 h 43219"/>
                    <a:gd name="connsiteX12" fmla="*/ 4163 w 43256"/>
                    <a:gd name="connsiteY12" fmla="*/ 15648 h 43219"/>
                    <a:gd name="connsiteX13" fmla="*/ 3936 w 43256"/>
                    <a:gd name="connsiteY13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16514 w 43256"/>
                    <a:gd name="connsiteY2" fmla="*/ 38949 h 43219"/>
                    <a:gd name="connsiteX3" fmla="*/ 15846 w 43256"/>
                    <a:gd name="connsiteY3" fmla="*/ 37209 h 43219"/>
                    <a:gd name="connsiteX4" fmla="*/ 28863 w 43256"/>
                    <a:gd name="connsiteY4" fmla="*/ 34610 h 43219"/>
                    <a:gd name="connsiteX5" fmla="*/ 28596 w 43256"/>
                    <a:gd name="connsiteY5" fmla="*/ 36519 h 43219"/>
                    <a:gd name="connsiteX6" fmla="*/ 41834 w 43256"/>
                    <a:gd name="connsiteY6" fmla="*/ 15213 h 43219"/>
                    <a:gd name="connsiteX7" fmla="*/ 40386 w 43256"/>
                    <a:gd name="connsiteY7" fmla="*/ 17889 h 43219"/>
                    <a:gd name="connsiteX8" fmla="*/ 38360 w 43256"/>
                    <a:gd name="connsiteY8" fmla="*/ 5285 h 43219"/>
                    <a:gd name="connsiteX9" fmla="*/ 38436 w 43256"/>
                    <a:gd name="connsiteY9" fmla="*/ 6549 h 43219"/>
                    <a:gd name="connsiteX10" fmla="*/ 4163 w 43256"/>
                    <a:gd name="connsiteY10" fmla="*/ 15648 h 43219"/>
                    <a:gd name="connsiteX11" fmla="*/ 3936 w 43256"/>
                    <a:gd name="connsiteY11" fmla="*/ 14229 h 43219"/>
                    <a:gd name="connsiteX0" fmla="*/ 3936 w 43256"/>
                    <a:gd name="connsiteY0" fmla="*/ 14229 h 43219"/>
                    <a:gd name="connsiteX1" fmla="*/ 8220 w 43256"/>
                    <a:gd name="connsiteY1" fmla="*/ 1209 h 43219"/>
                    <a:gd name="connsiteX2" fmla="*/ 22492 w 43256"/>
                    <a:gd name="connsiteY2" fmla="*/ 3291 h 43219"/>
                    <a:gd name="connsiteX3" fmla="*/ 25785 w 43256"/>
                    <a:gd name="connsiteY3" fmla="*/ 59 h 43219"/>
                    <a:gd name="connsiteX4" fmla="*/ 29869 w 43256"/>
                    <a:gd name="connsiteY4" fmla="*/ 2340 h 43219"/>
                    <a:gd name="connsiteX5" fmla="*/ 35499 w 43256"/>
                    <a:gd name="connsiteY5" fmla="*/ 549 h 43219"/>
                    <a:gd name="connsiteX6" fmla="*/ 38354 w 43256"/>
                    <a:gd name="connsiteY6" fmla="*/ 5435 h 43219"/>
                    <a:gd name="connsiteX7" fmla="*/ 42018 w 43256"/>
                    <a:gd name="connsiteY7" fmla="*/ 10177 h 43219"/>
                    <a:gd name="connsiteX8" fmla="*/ 41854 w 43256"/>
                    <a:gd name="connsiteY8" fmla="*/ 15319 h 43219"/>
                    <a:gd name="connsiteX9" fmla="*/ 43052 w 43256"/>
                    <a:gd name="connsiteY9" fmla="*/ 23181 h 43219"/>
                    <a:gd name="connsiteX10" fmla="*/ 37440 w 43256"/>
                    <a:gd name="connsiteY10" fmla="*/ 30063 h 43219"/>
                    <a:gd name="connsiteX11" fmla="*/ 35431 w 43256"/>
                    <a:gd name="connsiteY11" fmla="*/ 35960 h 43219"/>
                    <a:gd name="connsiteX12" fmla="*/ 28591 w 43256"/>
                    <a:gd name="connsiteY12" fmla="*/ 36674 h 43219"/>
                    <a:gd name="connsiteX13" fmla="*/ 23703 w 43256"/>
                    <a:gd name="connsiteY13" fmla="*/ 42965 h 43219"/>
                    <a:gd name="connsiteX14" fmla="*/ 16516 w 43256"/>
                    <a:gd name="connsiteY14" fmla="*/ 39125 h 43219"/>
                    <a:gd name="connsiteX15" fmla="*/ 5840 w 43256"/>
                    <a:gd name="connsiteY15" fmla="*/ 35331 h 43219"/>
                    <a:gd name="connsiteX16" fmla="*/ 1146 w 43256"/>
                    <a:gd name="connsiteY16" fmla="*/ 31109 h 43219"/>
                    <a:gd name="connsiteX17" fmla="*/ 2149 w 43256"/>
                    <a:gd name="connsiteY17" fmla="*/ 25410 h 43219"/>
                    <a:gd name="connsiteX18" fmla="*/ 31 w 43256"/>
                    <a:gd name="connsiteY18" fmla="*/ 19563 h 43219"/>
                    <a:gd name="connsiteX19" fmla="*/ 3899 w 43256"/>
                    <a:gd name="connsiteY19" fmla="*/ 14366 h 43219"/>
                    <a:gd name="connsiteX20" fmla="*/ 3936 w 43256"/>
                    <a:gd name="connsiteY20" fmla="*/ 14229 h 43219"/>
                    <a:gd name="connsiteX0" fmla="*/ 16514 w 43256"/>
                    <a:gd name="connsiteY0" fmla="*/ 38949 h 43219"/>
                    <a:gd name="connsiteX1" fmla="*/ 15846 w 43256"/>
                    <a:gd name="connsiteY1" fmla="*/ 37209 h 43219"/>
                    <a:gd name="connsiteX2" fmla="*/ 28863 w 43256"/>
                    <a:gd name="connsiteY2" fmla="*/ 34610 h 43219"/>
                    <a:gd name="connsiteX3" fmla="*/ 28596 w 43256"/>
                    <a:gd name="connsiteY3" fmla="*/ 36519 h 43219"/>
                    <a:gd name="connsiteX4" fmla="*/ 41834 w 43256"/>
                    <a:gd name="connsiteY4" fmla="*/ 15213 h 43219"/>
                    <a:gd name="connsiteX5" fmla="*/ 40386 w 43256"/>
                    <a:gd name="connsiteY5" fmla="*/ 17889 h 43219"/>
                    <a:gd name="connsiteX6" fmla="*/ 38360 w 43256"/>
                    <a:gd name="connsiteY6" fmla="*/ 5285 h 43219"/>
                    <a:gd name="connsiteX7" fmla="*/ 38436 w 43256"/>
                    <a:gd name="connsiteY7" fmla="*/ 6549 h 43219"/>
                    <a:gd name="connsiteX8" fmla="*/ 4163 w 43256"/>
                    <a:gd name="connsiteY8" fmla="*/ 15648 h 43219"/>
                    <a:gd name="connsiteX9" fmla="*/ 3936 w 43256"/>
                    <a:gd name="connsiteY9" fmla="*/ 1422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24 w 43381"/>
                    <a:gd name="connsiteY18" fmla="*/ 14366 h 43219"/>
                    <a:gd name="connsiteX19" fmla="*/ 4061 w 43381"/>
                    <a:gd name="connsiteY19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6" fmla="*/ 38485 w 43381"/>
                    <a:gd name="connsiteY6" fmla="*/ 5285 h 43219"/>
                    <a:gd name="connsiteX7" fmla="*/ 38561 w 43381"/>
                    <a:gd name="connsiteY7" fmla="*/ 6549 h 43219"/>
                    <a:gd name="connsiteX8" fmla="*/ 4288 w 43381"/>
                    <a:gd name="connsiteY8" fmla="*/ 15648 h 43219"/>
                    <a:gd name="connsiteX9" fmla="*/ 4061 w 43381"/>
                    <a:gd name="connsiteY9" fmla="*/ 1422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24 w 43381"/>
                    <a:gd name="connsiteY18" fmla="*/ 14366 h 43219"/>
                    <a:gd name="connsiteX19" fmla="*/ 4061 w 43381"/>
                    <a:gd name="connsiteY19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6" fmla="*/ 38485 w 43381"/>
                    <a:gd name="connsiteY6" fmla="*/ 5285 h 43219"/>
                    <a:gd name="connsiteX7" fmla="*/ 38561 w 43381"/>
                    <a:gd name="connsiteY7" fmla="*/ 654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61 w 43381"/>
                    <a:gd name="connsiteY18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6" fmla="*/ 38485 w 43381"/>
                    <a:gd name="connsiteY6" fmla="*/ 5285 h 43219"/>
                    <a:gd name="connsiteX7" fmla="*/ 38561 w 43381"/>
                    <a:gd name="connsiteY7" fmla="*/ 654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61 w 43381"/>
                    <a:gd name="connsiteY18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4" fmla="*/ 41959 w 43381"/>
                    <a:gd name="connsiteY4" fmla="*/ 15213 h 43219"/>
                    <a:gd name="connsiteX5" fmla="*/ 40511 w 43381"/>
                    <a:gd name="connsiteY5" fmla="*/ 1788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5624 w 43381"/>
                    <a:gd name="connsiteY5" fmla="*/ 549 h 43219"/>
                    <a:gd name="connsiteX6" fmla="*/ 38479 w 43381"/>
                    <a:gd name="connsiteY6" fmla="*/ 5435 h 43219"/>
                    <a:gd name="connsiteX7" fmla="*/ 42143 w 43381"/>
                    <a:gd name="connsiteY7" fmla="*/ 10177 h 43219"/>
                    <a:gd name="connsiteX8" fmla="*/ 41979 w 43381"/>
                    <a:gd name="connsiteY8" fmla="*/ 15319 h 43219"/>
                    <a:gd name="connsiteX9" fmla="*/ 43177 w 43381"/>
                    <a:gd name="connsiteY9" fmla="*/ 23181 h 43219"/>
                    <a:gd name="connsiteX10" fmla="*/ 37565 w 43381"/>
                    <a:gd name="connsiteY10" fmla="*/ 30063 h 43219"/>
                    <a:gd name="connsiteX11" fmla="*/ 35556 w 43381"/>
                    <a:gd name="connsiteY11" fmla="*/ 35960 h 43219"/>
                    <a:gd name="connsiteX12" fmla="*/ 28716 w 43381"/>
                    <a:gd name="connsiteY12" fmla="*/ 36674 h 43219"/>
                    <a:gd name="connsiteX13" fmla="*/ 23828 w 43381"/>
                    <a:gd name="connsiteY13" fmla="*/ 42965 h 43219"/>
                    <a:gd name="connsiteX14" fmla="*/ 16641 w 43381"/>
                    <a:gd name="connsiteY14" fmla="*/ 39125 h 43219"/>
                    <a:gd name="connsiteX15" fmla="*/ 5965 w 43381"/>
                    <a:gd name="connsiteY15" fmla="*/ 35331 h 43219"/>
                    <a:gd name="connsiteX16" fmla="*/ 1271 w 43381"/>
                    <a:gd name="connsiteY16" fmla="*/ 31109 h 43219"/>
                    <a:gd name="connsiteX17" fmla="*/ 156 w 43381"/>
                    <a:gd name="connsiteY17" fmla="*/ 19563 h 43219"/>
                    <a:gd name="connsiteX18" fmla="*/ 4061 w 43381"/>
                    <a:gd name="connsiteY18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0" fmla="*/ 4061 w 43381"/>
                    <a:gd name="connsiteY0" fmla="*/ 14229 h 43219"/>
                    <a:gd name="connsiteX1" fmla="*/ 8345 w 43381"/>
                    <a:gd name="connsiteY1" fmla="*/ 1209 h 43219"/>
                    <a:gd name="connsiteX2" fmla="*/ 22617 w 43381"/>
                    <a:gd name="connsiteY2" fmla="*/ 3291 h 43219"/>
                    <a:gd name="connsiteX3" fmla="*/ 25910 w 43381"/>
                    <a:gd name="connsiteY3" fmla="*/ 59 h 43219"/>
                    <a:gd name="connsiteX4" fmla="*/ 29994 w 43381"/>
                    <a:gd name="connsiteY4" fmla="*/ 2340 h 43219"/>
                    <a:gd name="connsiteX5" fmla="*/ 38479 w 43381"/>
                    <a:gd name="connsiteY5" fmla="*/ 5435 h 43219"/>
                    <a:gd name="connsiteX6" fmla="*/ 42143 w 43381"/>
                    <a:gd name="connsiteY6" fmla="*/ 10177 h 43219"/>
                    <a:gd name="connsiteX7" fmla="*/ 41979 w 43381"/>
                    <a:gd name="connsiteY7" fmla="*/ 15319 h 43219"/>
                    <a:gd name="connsiteX8" fmla="*/ 43177 w 43381"/>
                    <a:gd name="connsiteY8" fmla="*/ 23181 h 43219"/>
                    <a:gd name="connsiteX9" fmla="*/ 37565 w 43381"/>
                    <a:gd name="connsiteY9" fmla="*/ 30063 h 43219"/>
                    <a:gd name="connsiteX10" fmla="*/ 35556 w 43381"/>
                    <a:gd name="connsiteY10" fmla="*/ 35960 h 43219"/>
                    <a:gd name="connsiteX11" fmla="*/ 28716 w 43381"/>
                    <a:gd name="connsiteY11" fmla="*/ 36674 h 43219"/>
                    <a:gd name="connsiteX12" fmla="*/ 23828 w 43381"/>
                    <a:gd name="connsiteY12" fmla="*/ 42965 h 43219"/>
                    <a:gd name="connsiteX13" fmla="*/ 16641 w 43381"/>
                    <a:gd name="connsiteY13" fmla="*/ 39125 h 43219"/>
                    <a:gd name="connsiteX14" fmla="*/ 5965 w 43381"/>
                    <a:gd name="connsiteY14" fmla="*/ 35331 h 43219"/>
                    <a:gd name="connsiteX15" fmla="*/ 1271 w 43381"/>
                    <a:gd name="connsiteY15" fmla="*/ 31109 h 43219"/>
                    <a:gd name="connsiteX16" fmla="*/ 156 w 43381"/>
                    <a:gd name="connsiteY16" fmla="*/ 19563 h 43219"/>
                    <a:gd name="connsiteX17" fmla="*/ 4061 w 43381"/>
                    <a:gd name="connsiteY17" fmla="*/ 14229 h 43219"/>
                    <a:gd name="connsiteX0" fmla="*/ 16639 w 43381"/>
                    <a:gd name="connsiteY0" fmla="*/ 38949 h 43219"/>
                    <a:gd name="connsiteX1" fmla="*/ 15971 w 43381"/>
                    <a:gd name="connsiteY1" fmla="*/ 37209 h 43219"/>
                    <a:gd name="connsiteX2" fmla="*/ 28988 w 43381"/>
                    <a:gd name="connsiteY2" fmla="*/ 34610 h 43219"/>
                    <a:gd name="connsiteX3" fmla="*/ 28721 w 43381"/>
                    <a:gd name="connsiteY3" fmla="*/ 36519 h 43219"/>
                    <a:gd name="connsiteX0" fmla="*/ 4061 w 43381"/>
                    <a:gd name="connsiteY0" fmla="*/ 14215 h 43205"/>
                    <a:gd name="connsiteX1" fmla="*/ 8345 w 43381"/>
                    <a:gd name="connsiteY1" fmla="*/ 1195 h 43205"/>
                    <a:gd name="connsiteX2" fmla="*/ 22617 w 43381"/>
                    <a:gd name="connsiteY2" fmla="*/ 3277 h 43205"/>
                    <a:gd name="connsiteX3" fmla="*/ 25910 w 43381"/>
                    <a:gd name="connsiteY3" fmla="*/ 45 h 43205"/>
                    <a:gd name="connsiteX4" fmla="*/ 38479 w 43381"/>
                    <a:gd name="connsiteY4" fmla="*/ 5421 h 43205"/>
                    <a:gd name="connsiteX5" fmla="*/ 42143 w 43381"/>
                    <a:gd name="connsiteY5" fmla="*/ 10163 h 43205"/>
                    <a:gd name="connsiteX6" fmla="*/ 41979 w 43381"/>
                    <a:gd name="connsiteY6" fmla="*/ 15305 h 43205"/>
                    <a:gd name="connsiteX7" fmla="*/ 43177 w 43381"/>
                    <a:gd name="connsiteY7" fmla="*/ 23167 h 43205"/>
                    <a:gd name="connsiteX8" fmla="*/ 37565 w 43381"/>
                    <a:gd name="connsiteY8" fmla="*/ 30049 h 43205"/>
                    <a:gd name="connsiteX9" fmla="*/ 35556 w 43381"/>
                    <a:gd name="connsiteY9" fmla="*/ 35946 h 43205"/>
                    <a:gd name="connsiteX10" fmla="*/ 28716 w 43381"/>
                    <a:gd name="connsiteY10" fmla="*/ 36660 h 43205"/>
                    <a:gd name="connsiteX11" fmla="*/ 23828 w 43381"/>
                    <a:gd name="connsiteY11" fmla="*/ 42951 h 43205"/>
                    <a:gd name="connsiteX12" fmla="*/ 16641 w 43381"/>
                    <a:gd name="connsiteY12" fmla="*/ 39111 h 43205"/>
                    <a:gd name="connsiteX13" fmla="*/ 5965 w 43381"/>
                    <a:gd name="connsiteY13" fmla="*/ 35317 h 43205"/>
                    <a:gd name="connsiteX14" fmla="*/ 1271 w 43381"/>
                    <a:gd name="connsiteY14" fmla="*/ 31095 h 43205"/>
                    <a:gd name="connsiteX15" fmla="*/ 156 w 43381"/>
                    <a:gd name="connsiteY15" fmla="*/ 19549 h 43205"/>
                    <a:gd name="connsiteX16" fmla="*/ 4061 w 43381"/>
                    <a:gd name="connsiteY16" fmla="*/ 14215 h 43205"/>
                    <a:gd name="connsiteX0" fmla="*/ 16639 w 43381"/>
                    <a:gd name="connsiteY0" fmla="*/ 38935 h 43205"/>
                    <a:gd name="connsiteX1" fmla="*/ 15971 w 43381"/>
                    <a:gd name="connsiteY1" fmla="*/ 37195 h 43205"/>
                    <a:gd name="connsiteX2" fmla="*/ 28988 w 43381"/>
                    <a:gd name="connsiteY2" fmla="*/ 34596 h 43205"/>
                    <a:gd name="connsiteX3" fmla="*/ 28721 w 43381"/>
                    <a:gd name="connsiteY3" fmla="*/ 36505 h 43205"/>
                    <a:gd name="connsiteX0" fmla="*/ 4061 w 43381"/>
                    <a:gd name="connsiteY0" fmla="*/ 14215 h 43205"/>
                    <a:gd name="connsiteX1" fmla="*/ 8345 w 43381"/>
                    <a:gd name="connsiteY1" fmla="*/ 1195 h 43205"/>
                    <a:gd name="connsiteX2" fmla="*/ 22617 w 43381"/>
                    <a:gd name="connsiteY2" fmla="*/ 3277 h 43205"/>
                    <a:gd name="connsiteX3" fmla="*/ 25910 w 43381"/>
                    <a:gd name="connsiteY3" fmla="*/ 45 h 43205"/>
                    <a:gd name="connsiteX4" fmla="*/ 38479 w 43381"/>
                    <a:gd name="connsiteY4" fmla="*/ 5421 h 43205"/>
                    <a:gd name="connsiteX5" fmla="*/ 42143 w 43381"/>
                    <a:gd name="connsiteY5" fmla="*/ 10163 h 43205"/>
                    <a:gd name="connsiteX6" fmla="*/ 41979 w 43381"/>
                    <a:gd name="connsiteY6" fmla="*/ 15305 h 43205"/>
                    <a:gd name="connsiteX7" fmla="*/ 43177 w 43381"/>
                    <a:gd name="connsiteY7" fmla="*/ 23167 h 43205"/>
                    <a:gd name="connsiteX8" fmla="*/ 37565 w 43381"/>
                    <a:gd name="connsiteY8" fmla="*/ 30049 h 43205"/>
                    <a:gd name="connsiteX9" fmla="*/ 35556 w 43381"/>
                    <a:gd name="connsiteY9" fmla="*/ 35946 h 43205"/>
                    <a:gd name="connsiteX10" fmla="*/ 28716 w 43381"/>
                    <a:gd name="connsiteY10" fmla="*/ 36660 h 43205"/>
                    <a:gd name="connsiteX11" fmla="*/ 23828 w 43381"/>
                    <a:gd name="connsiteY11" fmla="*/ 42951 h 43205"/>
                    <a:gd name="connsiteX12" fmla="*/ 16641 w 43381"/>
                    <a:gd name="connsiteY12" fmla="*/ 39111 h 43205"/>
                    <a:gd name="connsiteX13" fmla="*/ 5965 w 43381"/>
                    <a:gd name="connsiteY13" fmla="*/ 35317 h 43205"/>
                    <a:gd name="connsiteX14" fmla="*/ 1271 w 43381"/>
                    <a:gd name="connsiteY14" fmla="*/ 31095 h 43205"/>
                    <a:gd name="connsiteX15" fmla="*/ 156 w 43381"/>
                    <a:gd name="connsiteY15" fmla="*/ 19549 h 43205"/>
                    <a:gd name="connsiteX16" fmla="*/ 4061 w 43381"/>
                    <a:gd name="connsiteY16" fmla="*/ 14215 h 43205"/>
                    <a:gd name="connsiteX0" fmla="*/ 16639 w 43381"/>
                    <a:gd name="connsiteY0" fmla="*/ 38935 h 43205"/>
                    <a:gd name="connsiteX1" fmla="*/ 15971 w 43381"/>
                    <a:gd name="connsiteY1" fmla="*/ 37195 h 43205"/>
                    <a:gd name="connsiteX0" fmla="*/ 4061 w 43381"/>
                    <a:gd name="connsiteY0" fmla="*/ 14215 h 43985"/>
                    <a:gd name="connsiteX1" fmla="*/ 8345 w 43381"/>
                    <a:gd name="connsiteY1" fmla="*/ 1195 h 43985"/>
                    <a:gd name="connsiteX2" fmla="*/ 22617 w 43381"/>
                    <a:gd name="connsiteY2" fmla="*/ 3277 h 43985"/>
                    <a:gd name="connsiteX3" fmla="*/ 25910 w 43381"/>
                    <a:gd name="connsiteY3" fmla="*/ 45 h 43985"/>
                    <a:gd name="connsiteX4" fmla="*/ 38479 w 43381"/>
                    <a:gd name="connsiteY4" fmla="*/ 5421 h 43985"/>
                    <a:gd name="connsiteX5" fmla="*/ 42143 w 43381"/>
                    <a:gd name="connsiteY5" fmla="*/ 10163 h 43985"/>
                    <a:gd name="connsiteX6" fmla="*/ 41979 w 43381"/>
                    <a:gd name="connsiteY6" fmla="*/ 15305 h 43985"/>
                    <a:gd name="connsiteX7" fmla="*/ 43177 w 43381"/>
                    <a:gd name="connsiteY7" fmla="*/ 23167 h 43985"/>
                    <a:gd name="connsiteX8" fmla="*/ 37565 w 43381"/>
                    <a:gd name="connsiteY8" fmla="*/ 30049 h 43985"/>
                    <a:gd name="connsiteX9" fmla="*/ 35556 w 43381"/>
                    <a:gd name="connsiteY9" fmla="*/ 35946 h 43985"/>
                    <a:gd name="connsiteX10" fmla="*/ 28716 w 43381"/>
                    <a:gd name="connsiteY10" fmla="*/ 36660 h 43985"/>
                    <a:gd name="connsiteX11" fmla="*/ 23828 w 43381"/>
                    <a:gd name="connsiteY11" fmla="*/ 42951 h 43985"/>
                    <a:gd name="connsiteX12" fmla="*/ 16641 w 43381"/>
                    <a:gd name="connsiteY12" fmla="*/ 39111 h 43985"/>
                    <a:gd name="connsiteX13" fmla="*/ 5965 w 43381"/>
                    <a:gd name="connsiteY13" fmla="*/ 35317 h 43985"/>
                    <a:gd name="connsiteX14" fmla="*/ 1271 w 43381"/>
                    <a:gd name="connsiteY14" fmla="*/ 31095 h 43985"/>
                    <a:gd name="connsiteX15" fmla="*/ 156 w 43381"/>
                    <a:gd name="connsiteY15" fmla="*/ 19549 h 43985"/>
                    <a:gd name="connsiteX16" fmla="*/ 4061 w 43381"/>
                    <a:gd name="connsiteY16" fmla="*/ 14215 h 43985"/>
                    <a:gd name="connsiteX0" fmla="*/ 16639 w 43381"/>
                    <a:gd name="connsiteY0" fmla="*/ 38935 h 43985"/>
                    <a:gd name="connsiteX1" fmla="*/ 17744 w 43381"/>
                    <a:gd name="connsiteY1" fmla="*/ 43943 h 43985"/>
                    <a:gd name="connsiteX0" fmla="*/ 4061 w 43381"/>
                    <a:gd name="connsiteY0" fmla="*/ 14215 h 43205"/>
                    <a:gd name="connsiteX1" fmla="*/ 8345 w 43381"/>
                    <a:gd name="connsiteY1" fmla="*/ 1195 h 43205"/>
                    <a:gd name="connsiteX2" fmla="*/ 22617 w 43381"/>
                    <a:gd name="connsiteY2" fmla="*/ 3277 h 43205"/>
                    <a:gd name="connsiteX3" fmla="*/ 25910 w 43381"/>
                    <a:gd name="connsiteY3" fmla="*/ 45 h 43205"/>
                    <a:gd name="connsiteX4" fmla="*/ 38479 w 43381"/>
                    <a:gd name="connsiteY4" fmla="*/ 5421 h 43205"/>
                    <a:gd name="connsiteX5" fmla="*/ 42143 w 43381"/>
                    <a:gd name="connsiteY5" fmla="*/ 10163 h 43205"/>
                    <a:gd name="connsiteX6" fmla="*/ 41979 w 43381"/>
                    <a:gd name="connsiteY6" fmla="*/ 15305 h 43205"/>
                    <a:gd name="connsiteX7" fmla="*/ 43177 w 43381"/>
                    <a:gd name="connsiteY7" fmla="*/ 23167 h 43205"/>
                    <a:gd name="connsiteX8" fmla="*/ 37565 w 43381"/>
                    <a:gd name="connsiteY8" fmla="*/ 30049 h 43205"/>
                    <a:gd name="connsiteX9" fmla="*/ 35556 w 43381"/>
                    <a:gd name="connsiteY9" fmla="*/ 35946 h 43205"/>
                    <a:gd name="connsiteX10" fmla="*/ 28716 w 43381"/>
                    <a:gd name="connsiteY10" fmla="*/ 36660 h 43205"/>
                    <a:gd name="connsiteX11" fmla="*/ 23828 w 43381"/>
                    <a:gd name="connsiteY11" fmla="*/ 42951 h 43205"/>
                    <a:gd name="connsiteX12" fmla="*/ 16641 w 43381"/>
                    <a:gd name="connsiteY12" fmla="*/ 39111 h 43205"/>
                    <a:gd name="connsiteX13" fmla="*/ 5965 w 43381"/>
                    <a:gd name="connsiteY13" fmla="*/ 35317 h 43205"/>
                    <a:gd name="connsiteX14" fmla="*/ 1271 w 43381"/>
                    <a:gd name="connsiteY14" fmla="*/ 31095 h 43205"/>
                    <a:gd name="connsiteX15" fmla="*/ 156 w 43381"/>
                    <a:gd name="connsiteY15" fmla="*/ 19549 h 43205"/>
                    <a:gd name="connsiteX16" fmla="*/ 4061 w 43381"/>
                    <a:gd name="connsiteY16" fmla="*/ 14215 h 43205"/>
                    <a:gd name="connsiteX0" fmla="*/ 16639 w 43381"/>
                    <a:gd name="connsiteY0" fmla="*/ 38935 h 43205"/>
                    <a:gd name="connsiteX1" fmla="*/ 15380 w 43381"/>
                    <a:gd name="connsiteY1" fmla="*/ 16555 h 43205"/>
                    <a:gd name="connsiteX0" fmla="*/ 9564 w 48884"/>
                    <a:gd name="connsiteY0" fmla="*/ 14215 h 44775"/>
                    <a:gd name="connsiteX1" fmla="*/ 13848 w 48884"/>
                    <a:gd name="connsiteY1" fmla="*/ 1195 h 44775"/>
                    <a:gd name="connsiteX2" fmla="*/ 28120 w 48884"/>
                    <a:gd name="connsiteY2" fmla="*/ 3277 h 44775"/>
                    <a:gd name="connsiteX3" fmla="*/ 31413 w 48884"/>
                    <a:gd name="connsiteY3" fmla="*/ 45 h 44775"/>
                    <a:gd name="connsiteX4" fmla="*/ 43982 w 48884"/>
                    <a:gd name="connsiteY4" fmla="*/ 5421 h 44775"/>
                    <a:gd name="connsiteX5" fmla="*/ 47646 w 48884"/>
                    <a:gd name="connsiteY5" fmla="*/ 10163 h 44775"/>
                    <a:gd name="connsiteX6" fmla="*/ 47482 w 48884"/>
                    <a:gd name="connsiteY6" fmla="*/ 15305 h 44775"/>
                    <a:gd name="connsiteX7" fmla="*/ 48680 w 48884"/>
                    <a:gd name="connsiteY7" fmla="*/ 23167 h 44775"/>
                    <a:gd name="connsiteX8" fmla="*/ 43068 w 48884"/>
                    <a:gd name="connsiteY8" fmla="*/ 30049 h 44775"/>
                    <a:gd name="connsiteX9" fmla="*/ 41059 w 48884"/>
                    <a:gd name="connsiteY9" fmla="*/ 35946 h 44775"/>
                    <a:gd name="connsiteX10" fmla="*/ 34219 w 48884"/>
                    <a:gd name="connsiteY10" fmla="*/ 36660 h 44775"/>
                    <a:gd name="connsiteX11" fmla="*/ 29331 w 48884"/>
                    <a:gd name="connsiteY11" fmla="*/ 42951 h 44775"/>
                    <a:gd name="connsiteX12" fmla="*/ 22144 w 48884"/>
                    <a:gd name="connsiteY12" fmla="*/ 39111 h 44775"/>
                    <a:gd name="connsiteX13" fmla="*/ 11468 w 48884"/>
                    <a:gd name="connsiteY13" fmla="*/ 35317 h 44775"/>
                    <a:gd name="connsiteX14" fmla="*/ 6774 w 48884"/>
                    <a:gd name="connsiteY14" fmla="*/ 31095 h 44775"/>
                    <a:gd name="connsiteX15" fmla="*/ 5659 w 48884"/>
                    <a:gd name="connsiteY15" fmla="*/ 19549 h 44775"/>
                    <a:gd name="connsiteX16" fmla="*/ 9564 w 48884"/>
                    <a:gd name="connsiteY16" fmla="*/ 14215 h 44775"/>
                    <a:gd name="connsiteX0" fmla="*/ 22142 w 48884"/>
                    <a:gd name="connsiteY0" fmla="*/ 38935 h 44775"/>
                    <a:gd name="connsiteX1" fmla="*/ 0 w 48884"/>
                    <a:gd name="connsiteY1" fmla="*/ 44737 h 44775"/>
                    <a:gd name="connsiteX0" fmla="*/ 4062 w 43382"/>
                    <a:gd name="connsiteY0" fmla="*/ 14215 h 43205"/>
                    <a:gd name="connsiteX1" fmla="*/ 8346 w 43382"/>
                    <a:gd name="connsiteY1" fmla="*/ 1195 h 43205"/>
                    <a:gd name="connsiteX2" fmla="*/ 22618 w 43382"/>
                    <a:gd name="connsiteY2" fmla="*/ 3277 h 43205"/>
                    <a:gd name="connsiteX3" fmla="*/ 25911 w 43382"/>
                    <a:gd name="connsiteY3" fmla="*/ 45 h 43205"/>
                    <a:gd name="connsiteX4" fmla="*/ 38480 w 43382"/>
                    <a:gd name="connsiteY4" fmla="*/ 5421 h 43205"/>
                    <a:gd name="connsiteX5" fmla="*/ 42144 w 43382"/>
                    <a:gd name="connsiteY5" fmla="*/ 10163 h 43205"/>
                    <a:gd name="connsiteX6" fmla="*/ 41980 w 43382"/>
                    <a:gd name="connsiteY6" fmla="*/ 15305 h 43205"/>
                    <a:gd name="connsiteX7" fmla="*/ 43178 w 43382"/>
                    <a:gd name="connsiteY7" fmla="*/ 23167 h 43205"/>
                    <a:gd name="connsiteX8" fmla="*/ 37566 w 43382"/>
                    <a:gd name="connsiteY8" fmla="*/ 30049 h 43205"/>
                    <a:gd name="connsiteX9" fmla="*/ 35557 w 43382"/>
                    <a:gd name="connsiteY9" fmla="*/ 35946 h 43205"/>
                    <a:gd name="connsiteX10" fmla="*/ 28717 w 43382"/>
                    <a:gd name="connsiteY10" fmla="*/ 36660 h 43205"/>
                    <a:gd name="connsiteX11" fmla="*/ 23829 w 43382"/>
                    <a:gd name="connsiteY11" fmla="*/ 42951 h 43205"/>
                    <a:gd name="connsiteX12" fmla="*/ 16642 w 43382"/>
                    <a:gd name="connsiteY12" fmla="*/ 39111 h 43205"/>
                    <a:gd name="connsiteX13" fmla="*/ 5966 w 43382"/>
                    <a:gd name="connsiteY13" fmla="*/ 35317 h 43205"/>
                    <a:gd name="connsiteX14" fmla="*/ 1272 w 43382"/>
                    <a:gd name="connsiteY14" fmla="*/ 31095 h 43205"/>
                    <a:gd name="connsiteX15" fmla="*/ 157 w 43382"/>
                    <a:gd name="connsiteY15" fmla="*/ 19549 h 43205"/>
                    <a:gd name="connsiteX16" fmla="*/ 4062 w 43382"/>
                    <a:gd name="connsiteY16" fmla="*/ 14215 h 43205"/>
                    <a:gd name="connsiteX0" fmla="*/ 16640 w 43382"/>
                    <a:gd name="connsiteY0" fmla="*/ 38935 h 43205"/>
                    <a:gd name="connsiteX1" fmla="*/ 20109 w 43382"/>
                    <a:gd name="connsiteY1" fmla="*/ 28860 h 43205"/>
                    <a:gd name="connsiteX0" fmla="*/ 4062 w 43382"/>
                    <a:gd name="connsiteY0" fmla="*/ 14215 h 43205"/>
                    <a:gd name="connsiteX1" fmla="*/ 8346 w 43382"/>
                    <a:gd name="connsiteY1" fmla="*/ 1195 h 43205"/>
                    <a:gd name="connsiteX2" fmla="*/ 22618 w 43382"/>
                    <a:gd name="connsiteY2" fmla="*/ 3277 h 43205"/>
                    <a:gd name="connsiteX3" fmla="*/ 25911 w 43382"/>
                    <a:gd name="connsiteY3" fmla="*/ 45 h 43205"/>
                    <a:gd name="connsiteX4" fmla="*/ 38480 w 43382"/>
                    <a:gd name="connsiteY4" fmla="*/ 5421 h 43205"/>
                    <a:gd name="connsiteX5" fmla="*/ 42144 w 43382"/>
                    <a:gd name="connsiteY5" fmla="*/ 10163 h 43205"/>
                    <a:gd name="connsiteX6" fmla="*/ 41980 w 43382"/>
                    <a:gd name="connsiteY6" fmla="*/ 15305 h 43205"/>
                    <a:gd name="connsiteX7" fmla="*/ 43178 w 43382"/>
                    <a:gd name="connsiteY7" fmla="*/ 23167 h 43205"/>
                    <a:gd name="connsiteX8" fmla="*/ 37566 w 43382"/>
                    <a:gd name="connsiteY8" fmla="*/ 30049 h 43205"/>
                    <a:gd name="connsiteX9" fmla="*/ 35557 w 43382"/>
                    <a:gd name="connsiteY9" fmla="*/ 35946 h 43205"/>
                    <a:gd name="connsiteX10" fmla="*/ 28717 w 43382"/>
                    <a:gd name="connsiteY10" fmla="*/ 36660 h 43205"/>
                    <a:gd name="connsiteX11" fmla="*/ 23829 w 43382"/>
                    <a:gd name="connsiteY11" fmla="*/ 42951 h 43205"/>
                    <a:gd name="connsiteX12" fmla="*/ 16642 w 43382"/>
                    <a:gd name="connsiteY12" fmla="*/ 39111 h 43205"/>
                    <a:gd name="connsiteX13" fmla="*/ 5966 w 43382"/>
                    <a:gd name="connsiteY13" fmla="*/ 35317 h 43205"/>
                    <a:gd name="connsiteX14" fmla="*/ 1272 w 43382"/>
                    <a:gd name="connsiteY14" fmla="*/ 31095 h 43205"/>
                    <a:gd name="connsiteX15" fmla="*/ 157 w 43382"/>
                    <a:gd name="connsiteY15" fmla="*/ 19549 h 43205"/>
                    <a:gd name="connsiteX16" fmla="*/ 4062 w 43382"/>
                    <a:gd name="connsiteY16" fmla="*/ 14215 h 43205"/>
                    <a:gd name="connsiteX0" fmla="*/ 16640 w 43382"/>
                    <a:gd name="connsiteY0" fmla="*/ 38935 h 43205"/>
                    <a:gd name="connsiteX1" fmla="*/ 16760 w 43382"/>
                    <a:gd name="connsiteY1" fmla="*/ 33623 h 43205"/>
                    <a:gd name="connsiteX0" fmla="*/ 4062 w 43382"/>
                    <a:gd name="connsiteY0" fmla="*/ 14215 h 43205"/>
                    <a:gd name="connsiteX1" fmla="*/ 8346 w 43382"/>
                    <a:gd name="connsiteY1" fmla="*/ 1195 h 43205"/>
                    <a:gd name="connsiteX2" fmla="*/ 22618 w 43382"/>
                    <a:gd name="connsiteY2" fmla="*/ 3277 h 43205"/>
                    <a:gd name="connsiteX3" fmla="*/ 25911 w 43382"/>
                    <a:gd name="connsiteY3" fmla="*/ 45 h 43205"/>
                    <a:gd name="connsiteX4" fmla="*/ 38480 w 43382"/>
                    <a:gd name="connsiteY4" fmla="*/ 5421 h 43205"/>
                    <a:gd name="connsiteX5" fmla="*/ 42144 w 43382"/>
                    <a:gd name="connsiteY5" fmla="*/ 10163 h 43205"/>
                    <a:gd name="connsiteX6" fmla="*/ 41980 w 43382"/>
                    <a:gd name="connsiteY6" fmla="*/ 15305 h 43205"/>
                    <a:gd name="connsiteX7" fmla="*/ 43178 w 43382"/>
                    <a:gd name="connsiteY7" fmla="*/ 23167 h 43205"/>
                    <a:gd name="connsiteX8" fmla="*/ 37566 w 43382"/>
                    <a:gd name="connsiteY8" fmla="*/ 30049 h 43205"/>
                    <a:gd name="connsiteX9" fmla="*/ 35557 w 43382"/>
                    <a:gd name="connsiteY9" fmla="*/ 35946 h 43205"/>
                    <a:gd name="connsiteX10" fmla="*/ 28717 w 43382"/>
                    <a:gd name="connsiteY10" fmla="*/ 36660 h 43205"/>
                    <a:gd name="connsiteX11" fmla="*/ 23829 w 43382"/>
                    <a:gd name="connsiteY11" fmla="*/ 42951 h 43205"/>
                    <a:gd name="connsiteX12" fmla="*/ 16642 w 43382"/>
                    <a:gd name="connsiteY12" fmla="*/ 39111 h 43205"/>
                    <a:gd name="connsiteX13" fmla="*/ 5966 w 43382"/>
                    <a:gd name="connsiteY13" fmla="*/ 37302 h 43205"/>
                    <a:gd name="connsiteX14" fmla="*/ 1272 w 43382"/>
                    <a:gd name="connsiteY14" fmla="*/ 31095 h 43205"/>
                    <a:gd name="connsiteX15" fmla="*/ 157 w 43382"/>
                    <a:gd name="connsiteY15" fmla="*/ 19549 h 43205"/>
                    <a:gd name="connsiteX16" fmla="*/ 4062 w 43382"/>
                    <a:gd name="connsiteY16" fmla="*/ 14215 h 43205"/>
                    <a:gd name="connsiteX0" fmla="*/ 16640 w 43382"/>
                    <a:gd name="connsiteY0" fmla="*/ 38935 h 43205"/>
                    <a:gd name="connsiteX1" fmla="*/ 16760 w 43382"/>
                    <a:gd name="connsiteY1" fmla="*/ 33623 h 43205"/>
                    <a:gd name="connsiteX0" fmla="*/ 4550 w 43870"/>
                    <a:gd name="connsiteY0" fmla="*/ 14215 h 43205"/>
                    <a:gd name="connsiteX1" fmla="*/ 8834 w 43870"/>
                    <a:gd name="connsiteY1" fmla="*/ 1195 h 43205"/>
                    <a:gd name="connsiteX2" fmla="*/ 23106 w 43870"/>
                    <a:gd name="connsiteY2" fmla="*/ 3277 h 43205"/>
                    <a:gd name="connsiteX3" fmla="*/ 26399 w 43870"/>
                    <a:gd name="connsiteY3" fmla="*/ 45 h 43205"/>
                    <a:gd name="connsiteX4" fmla="*/ 38968 w 43870"/>
                    <a:gd name="connsiteY4" fmla="*/ 5421 h 43205"/>
                    <a:gd name="connsiteX5" fmla="*/ 42632 w 43870"/>
                    <a:gd name="connsiteY5" fmla="*/ 10163 h 43205"/>
                    <a:gd name="connsiteX6" fmla="*/ 42468 w 43870"/>
                    <a:gd name="connsiteY6" fmla="*/ 15305 h 43205"/>
                    <a:gd name="connsiteX7" fmla="*/ 43666 w 43870"/>
                    <a:gd name="connsiteY7" fmla="*/ 23167 h 43205"/>
                    <a:gd name="connsiteX8" fmla="*/ 38054 w 43870"/>
                    <a:gd name="connsiteY8" fmla="*/ 30049 h 43205"/>
                    <a:gd name="connsiteX9" fmla="*/ 36045 w 43870"/>
                    <a:gd name="connsiteY9" fmla="*/ 35946 h 43205"/>
                    <a:gd name="connsiteX10" fmla="*/ 29205 w 43870"/>
                    <a:gd name="connsiteY10" fmla="*/ 36660 h 43205"/>
                    <a:gd name="connsiteX11" fmla="*/ 24317 w 43870"/>
                    <a:gd name="connsiteY11" fmla="*/ 42951 h 43205"/>
                    <a:gd name="connsiteX12" fmla="*/ 17130 w 43870"/>
                    <a:gd name="connsiteY12" fmla="*/ 39111 h 43205"/>
                    <a:gd name="connsiteX13" fmla="*/ 1760 w 43870"/>
                    <a:gd name="connsiteY13" fmla="*/ 31095 h 43205"/>
                    <a:gd name="connsiteX14" fmla="*/ 645 w 43870"/>
                    <a:gd name="connsiteY14" fmla="*/ 19549 h 43205"/>
                    <a:gd name="connsiteX15" fmla="*/ 4550 w 43870"/>
                    <a:gd name="connsiteY15" fmla="*/ 14215 h 43205"/>
                    <a:gd name="connsiteX0" fmla="*/ 17128 w 43870"/>
                    <a:gd name="connsiteY0" fmla="*/ 38935 h 43205"/>
                    <a:gd name="connsiteX1" fmla="*/ 17248 w 43870"/>
                    <a:gd name="connsiteY1" fmla="*/ 33623 h 43205"/>
                    <a:gd name="connsiteX0" fmla="*/ 4550 w 43870"/>
                    <a:gd name="connsiteY0" fmla="*/ 14215 h 43073"/>
                    <a:gd name="connsiteX1" fmla="*/ 8834 w 43870"/>
                    <a:gd name="connsiteY1" fmla="*/ 1195 h 43073"/>
                    <a:gd name="connsiteX2" fmla="*/ 23106 w 43870"/>
                    <a:gd name="connsiteY2" fmla="*/ 3277 h 43073"/>
                    <a:gd name="connsiteX3" fmla="*/ 26399 w 43870"/>
                    <a:gd name="connsiteY3" fmla="*/ 45 h 43073"/>
                    <a:gd name="connsiteX4" fmla="*/ 38968 w 43870"/>
                    <a:gd name="connsiteY4" fmla="*/ 5421 h 43073"/>
                    <a:gd name="connsiteX5" fmla="*/ 42632 w 43870"/>
                    <a:gd name="connsiteY5" fmla="*/ 10163 h 43073"/>
                    <a:gd name="connsiteX6" fmla="*/ 42468 w 43870"/>
                    <a:gd name="connsiteY6" fmla="*/ 15305 h 43073"/>
                    <a:gd name="connsiteX7" fmla="*/ 43666 w 43870"/>
                    <a:gd name="connsiteY7" fmla="*/ 23167 h 43073"/>
                    <a:gd name="connsiteX8" fmla="*/ 38054 w 43870"/>
                    <a:gd name="connsiteY8" fmla="*/ 30049 h 43073"/>
                    <a:gd name="connsiteX9" fmla="*/ 36045 w 43870"/>
                    <a:gd name="connsiteY9" fmla="*/ 35946 h 43073"/>
                    <a:gd name="connsiteX10" fmla="*/ 24317 w 43870"/>
                    <a:gd name="connsiteY10" fmla="*/ 42951 h 43073"/>
                    <a:gd name="connsiteX11" fmla="*/ 17130 w 43870"/>
                    <a:gd name="connsiteY11" fmla="*/ 39111 h 43073"/>
                    <a:gd name="connsiteX12" fmla="*/ 1760 w 43870"/>
                    <a:gd name="connsiteY12" fmla="*/ 31095 h 43073"/>
                    <a:gd name="connsiteX13" fmla="*/ 645 w 43870"/>
                    <a:gd name="connsiteY13" fmla="*/ 19549 h 43073"/>
                    <a:gd name="connsiteX14" fmla="*/ 4550 w 43870"/>
                    <a:gd name="connsiteY14" fmla="*/ 14215 h 43073"/>
                    <a:gd name="connsiteX0" fmla="*/ 17128 w 43870"/>
                    <a:gd name="connsiteY0" fmla="*/ 38935 h 43073"/>
                    <a:gd name="connsiteX1" fmla="*/ 17248 w 43870"/>
                    <a:gd name="connsiteY1" fmla="*/ 33623 h 43073"/>
                    <a:gd name="connsiteX0" fmla="*/ 4550 w 44117"/>
                    <a:gd name="connsiteY0" fmla="*/ 14215 h 43073"/>
                    <a:gd name="connsiteX1" fmla="*/ 8834 w 44117"/>
                    <a:gd name="connsiteY1" fmla="*/ 1195 h 43073"/>
                    <a:gd name="connsiteX2" fmla="*/ 23106 w 44117"/>
                    <a:gd name="connsiteY2" fmla="*/ 3277 h 43073"/>
                    <a:gd name="connsiteX3" fmla="*/ 26399 w 44117"/>
                    <a:gd name="connsiteY3" fmla="*/ 45 h 43073"/>
                    <a:gd name="connsiteX4" fmla="*/ 38968 w 44117"/>
                    <a:gd name="connsiteY4" fmla="*/ 5421 h 43073"/>
                    <a:gd name="connsiteX5" fmla="*/ 42632 w 44117"/>
                    <a:gd name="connsiteY5" fmla="*/ 10163 h 43073"/>
                    <a:gd name="connsiteX6" fmla="*/ 42468 w 44117"/>
                    <a:gd name="connsiteY6" fmla="*/ 15305 h 43073"/>
                    <a:gd name="connsiteX7" fmla="*/ 43666 w 44117"/>
                    <a:gd name="connsiteY7" fmla="*/ 23167 h 43073"/>
                    <a:gd name="connsiteX8" fmla="*/ 36045 w 44117"/>
                    <a:gd name="connsiteY8" fmla="*/ 35946 h 43073"/>
                    <a:gd name="connsiteX9" fmla="*/ 24317 w 44117"/>
                    <a:gd name="connsiteY9" fmla="*/ 42951 h 43073"/>
                    <a:gd name="connsiteX10" fmla="*/ 17130 w 44117"/>
                    <a:gd name="connsiteY10" fmla="*/ 39111 h 43073"/>
                    <a:gd name="connsiteX11" fmla="*/ 1760 w 44117"/>
                    <a:gd name="connsiteY11" fmla="*/ 31095 h 43073"/>
                    <a:gd name="connsiteX12" fmla="*/ 645 w 44117"/>
                    <a:gd name="connsiteY12" fmla="*/ 19549 h 43073"/>
                    <a:gd name="connsiteX13" fmla="*/ 4550 w 44117"/>
                    <a:gd name="connsiteY13" fmla="*/ 14215 h 43073"/>
                    <a:gd name="connsiteX0" fmla="*/ 17128 w 44117"/>
                    <a:gd name="connsiteY0" fmla="*/ 38935 h 43073"/>
                    <a:gd name="connsiteX1" fmla="*/ 17248 w 44117"/>
                    <a:gd name="connsiteY1" fmla="*/ 33623 h 43073"/>
                    <a:gd name="connsiteX0" fmla="*/ 4550 w 42900"/>
                    <a:gd name="connsiteY0" fmla="*/ 14215 h 43073"/>
                    <a:gd name="connsiteX1" fmla="*/ 8834 w 42900"/>
                    <a:gd name="connsiteY1" fmla="*/ 1195 h 43073"/>
                    <a:gd name="connsiteX2" fmla="*/ 23106 w 42900"/>
                    <a:gd name="connsiteY2" fmla="*/ 3277 h 43073"/>
                    <a:gd name="connsiteX3" fmla="*/ 26399 w 42900"/>
                    <a:gd name="connsiteY3" fmla="*/ 45 h 43073"/>
                    <a:gd name="connsiteX4" fmla="*/ 38968 w 42900"/>
                    <a:gd name="connsiteY4" fmla="*/ 5421 h 43073"/>
                    <a:gd name="connsiteX5" fmla="*/ 42632 w 42900"/>
                    <a:gd name="connsiteY5" fmla="*/ 10163 h 43073"/>
                    <a:gd name="connsiteX6" fmla="*/ 42468 w 42900"/>
                    <a:gd name="connsiteY6" fmla="*/ 15305 h 43073"/>
                    <a:gd name="connsiteX7" fmla="*/ 37362 w 42900"/>
                    <a:gd name="connsiteY7" fmla="*/ 25152 h 43073"/>
                    <a:gd name="connsiteX8" fmla="*/ 36045 w 42900"/>
                    <a:gd name="connsiteY8" fmla="*/ 35946 h 43073"/>
                    <a:gd name="connsiteX9" fmla="*/ 24317 w 42900"/>
                    <a:gd name="connsiteY9" fmla="*/ 42951 h 43073"/>
                    <a:gd name="connsiteX10" fmla="*/ 17130 w 42900"/>
                    <a:gd name="connsiteY10" fmla="*/ 39111 h 43073"/>
                    <a:gd name="connsiteX11" fmla="*/ 1760 w 42900"/>
                    <a:gd name="connsiteY11" fmla="*/ 31095 h 43073"/>
                    <a:gd name="connsiteX12" fmla="*/ 645 w 42900"/>
                    <a:gd name="connsiteY12" fmla="*/ 19549 h 43073"/>
                    <a:gd name="connsiteX13" fmla="*/ 4550 w 42900"/>
                    <a:gd name="connsiteY13" fmla="*/ 14215 h 43073"/>
                    <a:gd name="connsiteX0" fmla="*/ 17128 w 42900"/>
                    <a:gd name="connsiteY0" fmla="*/ 38935 h 43073"/>
                    <a:gd name="connsiteX1" fmla="*/ 17248 w 42900"/>
                    <a:gd name="connsiteY1" fmla="*/ 33623 h 43073"/>
                    <a:gd name="connsiteX0" fmla="*/ 4550 w 42900"/>
                    <a:gd name="connsiteY0" fmla="*/ 14215 h 43073"/>
                    <a:gd name="connsiteX1" fmla="*/ 8834 w 42900"/>
                    <a:gd name="connsiteY1" fmla="*/ 1195 h 43073"/>
                    <a:gd name="connsiteX2" fmla="*/ 23106 w 42900"/>
                    <a:gd name="connsiteY2" fmla="*/ 3277 h 43073"/>
                    <a:gd name="connsiteX3" fmla="*/ 26399 w 42900"/>
                    <a:gd name="connsiteY3" fmla="*/ 45 h 43073"/>
                    <a:gd name="connsiteX4" fmla="*/ 38968 w 42900"/>
                    <a:gd name="connsiteY4" fmla="*/ 5421 h 43073"/>
                    <a:gd name="connsiteX5" fmla="*/ 42632 w 42900"/>
                    <a:gd name="connsiteY5" fmla="*/ 10163 h 43073"/>
                    <a:gd name="connsiteX6" fmla="*/ 42468 w 42900"/>
                    <a:gd name="connsiteY6" fmla="*/ 15305 h 43073"/>
                    <a:gd name="connsiteX7" fmla="*/ 37559 w 42900"/>
                    <a:gd name="connsiteY7" fmla="*/ 23564 h 43073"/>
                    <a:gd name="connsiteX8" fmla="*/ 36045 w 42900"/>
                    <a:gd name="connsiteY8" fmla="*/ 35946 h 43073"/>
                    <a:gd name="connsiteX9" fmla="*/ 24317 w 42900"/>
                    <a:gd name="connsiteY9" fmla="*/ 42951 h 43073"/>
                    <a:gd name="connsiteX10" fmla="*/ 17130 w 42900"/>
                    <a:gd name="connsiteY10" fmla="*/ 39111 h 43073"/>
                    <a:gd name="connsiteX11" fmla="*/ 1760 w 42900"/>
                    <a:gd name="connsiteY11" fmla="*/ 31095 h 43073"/>
                    <a:gd name="connsiteX12" fmla="*/ 645 w 42900"/>
                    <a:gd name="connsiteY12" fmla="*/ 19549 h 43073"/>
                    <a:gd name="connsiteX13" fmla="*/ 4550 w 42900"/>
                    <a:gd name="connsiteY13" fmla="*/ 14215 h 43073"/>
                    <a:gd name="connsiteX0" fmla="*/ 17128 w 42900"/>
                    <a:gd name="connsiteY0" fmla="*/ 38935 h 43073"/>
                    <a:gd name="connsiteX1" fmla="*/ 17248 w 42900"/>
                    <a:gd name="connsiteY1" fmla="*/ 33623 h 43073"/>
                    <a:gd name="connsiteX0" fmla="*/ 4550 w 42900"/>
                    <a:gd name="connsiteY0" fmla="*/ 14215 h 43073"/>
                    <a:gd name="connsiteX1" fmla="*/ 8834 w 42900"/>
                    <a:gd name="connsiteY1" fmla="*/ 1195 h 43073"/>
                    <a:gd name="connsiteX2" fmla="*/ 23106 w 42900"/>
                    <a:gd name="connsiteY2" fmla="*/ 3277 h 43073"/>
                    <a:gd name="connsiteX3" fmla="*/ 26399 w 42900"/>
                    <a:gd name="connsiteY3" fmla="*/ 45 h 43073"/>
                    <a:gd name="connsiteX4" fmla="*/ 38968 w 42900"/>
                    <a:gd name="connsiteY4" fmla="*/ 5421 h 43073"/>
                    <a:gd name="connsiteX5" fmla="*/ 42632 w 42900"/>
                    <a:gd name="connsiteY5" fmla="*/ 10163 h 43073"/>
                    <a:gd name="connsiteX6" fmla="*/ 42468 w 42900"/>
                    <a:gd name="connsiteY6" fmla="*/ 15305 h 43073"/>
                    <a:gd name="connsiteX7" fmla="*/ 37559 w 42900"/>
                    <a:gd name="connsiteY7" fmla="*/ 23564 h 43073"/>
                    <a:gd name="connsiteX8" fmla="*/ 36045 w 42900"/>
                    <a:gd name="connsiteY8" fmla="*/ 35946 h 43073"/>
                    <a:gd name="connsiteX9" fmla="*/ 24317 w 42900"/>
                    <a:gd name="connsiteY9" fmla="*/ 42951 h 43073"/>
                    <a:gd name="connsiteX10" fmla="*/ 17130 w 42900"/>
                    <a:gd name="connsiteY10" fmla="*/ 39111 h 43073"/>
                    <a:gd name="connsiteX11" fmla="*/ 1760 w 42900"/>
                    <a:gd name="connsiteY11" fmla="*/ 31095 h 43073"/>
                    <a:gd name="connsiteX12" fmla="*/ 645 w 42900"/>
                    <a:gd name="connsiteY12" fmla="*/ 19549 h 43073"/>
                    <a:gd name="connsiteX13" fmla="*/ 4550 w 42900"/>
                    <a:gd name="connsiteY13" fmla="*/ 14215 h 43073"/>
                    <a:gd name="connsiteX0" fmla="*/ 17128 w 42900"/>
                    <a:gd name="connsiteY0" fmla="*/ 38935 h 43073"/>
                    <a:gd name="connsiteX1" fmla="*/ 17248 w 42900"/>
                    <a:gd name="connsiteY1" fmla="*/ 33623 h 43073"/>
                    <a:gd name="connsiteX0" fmla="*/ 4550 w 42900"/>
                    <a:gd name="connsiteY0" fmla="*/ 14177 h 43035"/>
                    <a:gd name="connsiteX1" fmla="*/ 8834 w 42900"/>
                    <a:gd name="connsiteY1" fmla="*/ 1157 h 43035"/>
                    <a:gd name="connsiteX2" fmla="*/ 18772 w 42900"/>
                    <a:gd name="connsiteY2" fmla="*/ 4430 h 43035"/>
                    <a:gd name="connsiteX3" fmla="*/ 26399 w 42900"/>
                    <a:gd name="connsiteY3" fmla="*/ 7 h 43035"/>
                    <a:gd name="connsiteX4" fmla="*/ 38968 w 42900"/>
                    <a:gd name="connsiteY4" fmla="*/ 5383 h 43035"/>
                    <a:gd name="connsiteX5" fmla="*/ 42632 w 42900"/>
                    <a:gd name="connsiteY5" fmla="*/ 10125 h 43035"/>
                    <a:gd name="connsiteX6" fmla="*/ 42468 w 42900"/>
                    <a:gd name="connsiteY6" fmla="*/ 15267 h 43035"/>
                    <a:gd name="connsiteX7" fmla="*/ 37559 w 42900"/>
                    <a:gd name="connsiteY7" fmla="*/ 23526 h 43035"/>
                    <a:gd name="connsiteX8" fmla="*/ 36045 w 42900"/>
                    <a:gd name="connsiteY8" fmla="*/ 35908 h 43035"/>
                    <a:gd name="connsiteX9" fmla="*/ 24317 w 42900"/>
                    <a:gd name="connsiteY9" fmla="*/ 42913 h 43035"/>
                    <a:gd name="connsiteX10" fmla="*/ 17130 w 42900"/>
                    <a:gd name="connsiteY10" fmla="*/ 39073 h 43035"/>
                    <a:gd name="connsiteX11" fmla="*/ 1760 w 42900"/>
                    <a:gd name="connsiteY11" fmla="*/ 31057 h 43035"/>
                    <a:gd name="connsiteX12" fmla="*/ 645 w 42900"/>
                    <a:gd name="connsiteY12" fmla="*/ 19511 h 43035"/>
                    <a:gd name="connsiteX13" fmla="*/ 4550 w 42900"/>
                    <a:gd name="connsiteY13" fmla="*/ 14177 h 43035"/>
                    <a:gd name="connsiteX0" fmla="*/ 17128 w 42900"/>
                    <a:gd name="connsiteY0" fmla="*/ 38897 h 43035"/>
                    <a:gd name="connsiteX1" fmla="*/ 17248 w 42900"/>
                    <a:gd name="connsiteY1" fmla="*/ 33585 h 43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2900" h="43035">
                      <a:moveTo>
                        <a:pt x="4550" y="14177"/>
                      </a:moveTo>
                      <a:cubicBezTo>
                        <a:pt x="5915" y="11118"/>
                        <a:pt x="6464" y="2782"/>
                        <a:pt x="8834" y="1157"/>
                      </a:cubicBezTo>
                      <a:cubicBezTo>
                        <a:pt x="11204" y="-468"/>
                        <a:pt x="18131" y="6179"/>
                        <a:pt x="18772" y="4430"/>
                      </a:cubicBezTo>
                      <a:cubicBezTo>
                        <a:pt x="19413" y="2681"/>
                        <a:pt x="23033" y="-152"/>
                        <a:pt x="26399" y="7"/>
                      </a:cubicBezTo>
                      <a:cubicBezTo>
                        <a:pt x="29765" y="166"/>
                        <a:pt x="36263" y="3697"/>
                        <a:pt x="38968" y="5383"/>
                      </a:cubicBezTo>
                      <a:cubicBezTo>
                        <a:pt x="40696" y="6025"/>
                        <a:pt x="42072" y="7805"/>
                        <a:pt x="42632" y="10125"/>
                      </a:cubicBezTo>
                      <a:cubicBezTo>
                        <a:pt x="43039" y="11809"/>
                        <a:pt x="42981" y="13638"/>
                        <a:pt x="42468" y="15267"/>
                      </a:cubicBezTo>
                      <a:cubicBezTo>
                        <a:pt x="43729" y="17501"/>
                        <a:pt x="38629" y="20086"/>
                        <a:pt x="37559" y="23526"/>
                      </a:cubicBezTo>
                      <a:cubicBezTo>
                        <a:pt x="36489" y="26966"/>
                        <a:pt x="38252" y="32677"/>
                        <a:pt x="36045" y="35908"/>
                      </a:cubicBezTo>
                      <a:cubicBezTo>
                        <a:pt x="33838" y="39139"/>
                        <a:pt x="27469" y="42386"/>
                        <a:pt x="24317" y="42913"/>
                      </a:cubicBezTo>
                      <a:cubicBezTo>
                        <a:pt x="21165" y="43440"/>
                        <a:pt x="18701" y="42280"/>
                        <a:pt x="17130" y="39073"/>
                      </a:cubicBezTo>
                      <a:cubicBezTo>
                        <a:pt x="13371" y="37097"/>
                        <a:pt x="4508" y="34317"/>
                        <a:pt x="1760" y="31057"/>
                      </a:cubicBezTo>
                      <a:cubicBezTo>
                        <a:pt x="-988" y="27797"/>
                        <a:pt x="186" y="22301"/>
                        <a:pt x="645" y="19511"/>
                      </a:cubicBezTo>
                      <a:cubicBezTo>
                        <a:pt x="1110" y="16698"/>
                        <a:pt x="3185" y="17236"/>
                        <a:pt x="4550" y="14177"/>
                      </a:cubicBezTo>
                      <a:close/>
                    </a:path>
                    <a:path w="42900" h="43035" fill="none" extrusionOk="0">
                      <a:moveTo>
                        <a:pt x="17128" y="38897"/>
                      </a:moveTo>
                      <a:cubicBezTo>
                        <a:pt x="16861" y="38351"/>
                        <a:pt x="17425" y="34196"/>
                        <a:pt x="17248" y="33585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1250" tIns="50625" rIns="101250" bIns="50625" rtlCol="0" anchor="ctr"/>
                <a:lstStyle/>
                <a:p>
                  <a:pPr marL="0" marR="0" lvl="0" indent="0" algn="ctr" defTabSz="76808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</p:grpSp>
        </p:grpSp>
        <p:pic>
          <p:nvPicPr>
            <p:cNvPr id="215" name="Graphic 214" descr="Warning with solid fill">
              <a:extLst>
                <a:ext uri="{FF2B5EF4-FFF2-40B4-BE49-F238E27FC236}">
                  <a16:creationId xmlns:a16="http://schemas.microsoft.com/office/drawing/2014/main" id="{BE5CCC85-011A-81B0-FFDD-B2B9A8C75D2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879667" y="2497420"/>
              <a:ext cx="524245" cy="4717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508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115ECCD-F123-2866-2831-82CB75A7A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896000" cy="792000"/>
          </a:xfrm>
        </p:spPr>
        <p:txBody>
          <a:bodyPr>
            <a:normAutofit fontScale="90000"/>
          </a:bodyPr>
          <a:lstStyle/>
          <a:p>
            <a:r>
              <a:rPr lang="en-US">
                <a:latin typeface="+mn-lt"/>
              </a:rPr>
              <a:t>MASH leads to an increased economic burden on the healthcare system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496A31-6765-87D5-3450-E4DCE96E34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800" y="5993604"/>
            <a:ext cx="9781586" cy="594521"/>
          </a:xfrm>
        </p:spPr>
        <p:txBody>
          <a:bodyPr>
            <a:noAutofit/>
          </a:bodyPr>
          <a:lstStyle/>
          <a:p>
            <a:r>
              <a:rPr lang="en-US" dirty="0"/>
              <a:t>*Based on the analysis of data from the Scientific Registry of Transplant Recipients (2002-2019).</a:t>
            </a:r>
            <a:r>
              <a:rPr lang="en-US" baseline="30000" dirty="0"/>
              <a:t>1 †</a:t>
            </a:r>
            <a:r>
              <a:rPr lang="en-US" dirty="0"/>
              <a:t>Cost per patient is based on the year estimated – cirrhosis: 2024; HCC: 2021; liver transplant: 2020; comorbidity management: 2024. </a:t>
            </a:r>
            <a:r>
              <a:rPr lang="en-US" baseline="30000" dirty="0"/>
              <a:t>‡</a:t>
            </a:r>
            <a:r>
              <a:rPr lang="en-US" dirty="0"/>
              <a:t>Liver transplant costs are not specific to transplants for MASH. </a:t>
            </a:r>
            <a:r>
              <a:rPr lang="en-US" baseline="30000" dirty="0"/>
              <a:t>§</a:t>
            </a:r>
            <a:r>
              <a:rPr lang="en-US" dirty="0"/>
              <a:t>For patients with three comorbidities. </a:t>
            </a:r>
            <a:br>
              <a:rPr lang="en-US" dirty="0"/>
            </a:br>
            <a:r>
              <a:rPr lang="en-US" dirty="0"/>
              <a:t>HCC, hepatocellular carcinoma; MASH, metabolic dysfunction-associated steatohepatitis; US, United States. </a:t>
            </a:r>
            <a:br>
              <a:rPr lang="en-US" dirty="0"/>
            </a:br>
            <a:r>
              <a:rPr lang="en-US" dirty="0"/>
              <a:t>1. </a:t>
            </a:r>
            <a:r>
              <a:rPr lang="en-US" dirty="0" err="1"/>
              <a:t>Younossi</a:t>
            </a:r>
            <a:r>
              <a:rPr lang="en-US" dirty="0"/>
              <a:t> ZM et al. </a:t>
            </a:r>
            <a:r>
              <a:rPr lang="en-US" i="1" dirty="0"/>
              <a:t>Clin Gastroenterol Hepatol</a:t>
            </a:r>
            <a:r>
              <a:rPr lang="en-US" dirty="0"/>
              <a:t>. 2021;19(3):580–589. 2. </a:t>
            </a:r>
            <a:r>
              <a:rPr lang="en-US" dirty="0" err="1"/>
              <a:t>Younossi</a:t>
            </a:r>
            <a:r>
              <a:rPr lang="en-US" dirty="0"/>
              <a:t> ZM et al. </a:t>
            </a:r>
            <a:r>
              <a:rPr lang="en-US" i="1" dirty="0"/>
              <a:t>Hepatology.</a:t>
            </a:r>
            <a:r>
              <a:rPr lang="en-US" dirty="0"/>
              <a:t> 2019;69(suppl):2672–2682. 3. </a:t>
            </a:r>
            <a:r>
              <a:rPr lang="en-US" dirty="0" err="1"/>
              <a:t>Younossi</a:t>
            </a:r>
            <a:r>
              <a:rPr lang="en-US" dirty="0"/>
              <a:t> ZM et al. </a:t>
            </a:r>
            <a:r>
              <a:rPr lang="en-US" i="1" dirty="0"/>
              <a:t>Hepatol Commun</a:t>
            </a:r>
            <a:r>
              <a:rPr lang="en-US" dirty="0"/>
              <a:t>. 2024;8(8):e0488. 4. Wong RJ et al. </a:t>
            </a:r>
            <a:r>
              <a:rPr lang="en-US" i="1" dirty="0"/>
              <a:t>J Clin Gastroenterol</a:t>
            </a:r>
            <a:r>
              <a:rPr lang="en-US" dirty="0"/>
              <a:t>. 2021;55(10)891–902. 5. Bentley TS, Ortner NJ. Milliman Research Report; January 2020. 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C6ED626-94F8-4A8A-0039-A4A1C6CBCA87}"/>
              </a:ext>
            </a:extLst>
          </p:cNvPr>
          <p:cNvSpPr txBox="1">
            <a:spLocks/>
          </p:cNvSpPr>
          <p:nvPr/>
        </p:nvSpPr>
        <p:spPr>
          <a:xfrm>
            <a:off x="1311561" y="3623097"/>
            <a:ext cx="5610141" cy="3931827"/>
          </a:xfrm>
          <a:prstGeom prst="rect">
            <a:avLst/>
          </a:prstGeom>
        </p:spPr>
        <p:txBody>
          <a:bodyPr/>
          <a:lstStyle>
            <a:lvl1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1pPr>
            <a:lvl2pPr marL="202507" indent="-101254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2pPr>
            <a:lvl3pPr marL="202507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3pPr>
            <a:lvl4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055" b="0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4pPr>
            <a:lvl5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/>
              <a:defRPr sz="1055" b="0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5pPr>
            <a:lvl6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844" b="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984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25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​"/>
              <a:defRPr sz="330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78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5E6367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63E31D0-B5CB-6328-4C9E-82FB8FBC2B2D}"/>
              </a:ext>
            </a:extLst>
          </p:cNvPr>
          <p:cNvSpPr/>
          <p:nvPr/>
        </p:nvSpPr>
        <p:spPr>
          <a:xfrm>
            <a:off x="3304180" y="4268020"/>
            <a:ext cx="2700000" cy="97805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~$104,000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annually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31F4E1-91EB-8F61-3838-DBBF385AF112}"/>
              </a:ext>
            </a:extLst>
          </p:cNvPr>
          <p:cNvSpPr/>
          <p:nvPr/>
        </p:nvSpPr>
        <p:spPr>
          <a:xfrm>
            <a:off x="431801" y="4239013"/>
            <a:ext cx="2700000" cy="101007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~$100,000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annually</a:t>
            </a:r>
            <a:endParaRPr kumimoji="0" lang="en-US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69A30E-9CE6-4E0F-F66B-4E1B4525CC38}"/>
              </a:ext>
            </a:extLst>
          </p:cNvPr>
          <p:cNvSpPr/>
          <p:nvPr/>
        </p:nvSpPr>
        <p:spPr>
          <a:xfrm>
            <a:off x="6176559" y="4268020"/>
            <a:ext cx="2700000" cy="95540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Average billed charges: </a:t>
            </a:r>
            <a:b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~$878,400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per transplant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EEA943-6B92-EFA2-D1E9-0E4AE2D03723}"/>
              </a:ext>
            </a:extLst>
          </p:cNvPr>
          <p:cNvSpPr/>
          <p:nvPr/>
        </p:nvSpPr>
        <p:spPr>
          <a:xfrm>
            <a:off x="1708150" y="5376133"/>
            <a:ext cx="8775700" cy="52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Early identification and effective management of MASH is crucial to minimize the clinical and economic burden of MASH</a:t>
            </a:r>
            <a:r>
              <a:rPr kumimoji="0" lang="en-US" sz="2000" b="1" i="0" u="none" strike="noStrike" kern="1200" cap="none" spc="0" normalizeH="0" baseline="30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2EDC56F-3AF0-6384-0BD2-95126A951A62}"/>
              </a:ext>
            </a:extLst>
          </p:cNvPr>
          <p:cNvSpPr txBox="1">
            <a:spLocks/>
          </p:cNvSpPr>
          <p:nvPr/>
        </p:nvSpPr>
        <p:spPr>
          <a:xfrm>
            <a:off x="3364265" y="1576068"/>
            <a:ext cx="8339600" cy="1448466"/>
          </a:xfrm>
          <a:prstGeom prst="rect">
            <a:avLst/>
          </a:prstGeom>
        </p:spPr>
        <p:txBody>
          <a:bodyPr/>
          <a:lstStyle>
            <a:lvl1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1pPr>
            <a:lvl2pPr marL="202507" indent="-101254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2pPr>
            <a:lvl3pPr marL="202507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3pPr>
            <a:lvl4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055" b="0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4pPr>
            <a:lvl5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/>
              <a:defRPr sz="1055" b="0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5pPr>
            <a:lvl6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844" b="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984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25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​"/>
              <a:defRPr sz="330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782" rtl="0" eaLnBrk="1" fontAlgn="auto" latinLnBrk="0" hangingPunct="1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 the US, MASH is the</a:t>
            </a:r>
          </a:p>
          <a:p>
            <a:pPr marL="285750" marR="0" lvl="0" indent="-285750" algn="l" defTabSz="685782" rtl="0" eaLnBrk="1" fontAlgn="auto" latinLnBrk="0" hangingPunct="1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Leading cause of liver transplants in women without HCC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1,* </a:t>
            </a:r>
          </a:p>
          <a:p>
            <a:pPr marL="285750" marR="0" lvl="0" indent="-285750" algn="l" defTabSz="685782" rtl="0" eaLnBrk="1" fontAlgn="auto" latinLnBrk="0" hangingPunct="1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F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astest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growing cause of HCC among US patients listed for liver transplants</a:t>
            </a:r>
            <a:r>
              <a:rPr lang="en-US" sz="2000" baseline="30000" dirty="0">
                <a:solidFill>
                  <a:schemeClr val="tx1"/>
                </a:solidFill>
                <a:latin typeface="+mn-lt"/>
              </a:rPr>
              <a:t>2</a:t>
            </a:r>
            <a:endParaRPr kumimoji="0" lang="en-US" sz="2000" b="0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77E9774-3575-2516-4919-1069787400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6966" y="1700001"/>
            <a:ext cx="1662367" cy="120059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5E306A4-CBE4-F6B7-AB99-267918852E4E}"/>
              </a:ext>
            </a:extLst>
          </p:cNvPr>
          <p:cNvSpPr/>
          <p:nvPr/>
        </p:nvSpPr>
        <p:spPr>
          <a:xfrm>
            <a:off x="9048939" y="4268020"/>
            <a:ext cx="2700000" cy="95540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~$50,000</a:t>
            </a:r>
            <a:r>
              <a:rPr kumimoji="0" lang="en-US" b="1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annually</a:t>
            </a:r>
            <a:r>
              <a:rPr lang="en-US" baseline="30000" dirty="0">
                <a:solidFill>
                  <a:schemeClr val="tx1"/>
                </a:solidFill>
              </a:rPr>
              <a:t>§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20CD56-AB36-40E4-FE46-353D4EE4D843}"/>
              </a:ext>
            </a:extLst>
          </p:cNvPr>
          <p:cNvSpPr txBox="1"/>
          <p:nvPr/>
        </p:nvSpPr>
        <p:spPr>
          <a:xfrm>
            <a:off x="431799" y="3698047"/>
            <a:ext cx="2700000" cy="569973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>
              <a:defRPr/>
            </a:pPr>
            <a:r>
              <a:rPr lang="en-US" b="1">
                <a:solidFill>
                  <a:schemeClr val="bg1"/>
                </a:solidFill>
              </a:rPr>
              <a:t>Cirrhosis</a:t>
            </a:r>
            <a:r>
              <a:rPr lang="en-US" b="1" baseline="30000">
                <a:solidFill>
                  <a:schemeClr val="bg1"/>
                </a:solidFill>
              </a:rPr>
              <a:t>3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3781F6-23BE-801D-E22A-9C776D06A582}"/>
              </a:ext>
            </a:extLst>
          </p:cNvPr>
          <p:cNvSpPr txBox="1"/>
          <p:nvPr/>
        </p:nvSpPr>
        <p:spPr>
          <a:xfrm>
            <a:off x="3307932" y="3698047"/>
            <a:ext cx="2700000" cy="569973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>
              <a:defRPr/>
            </a:pPr>
            <a:r>
              <a:rPr lang="en-US" b="1">
                <a:solidFill>
                  <a:schemeClr val="bg1"/>
                </a:solidFill>
              </a:rPr>
              <a:t>HCC</a:t>
            </a:r>
            <a:r>
              <a:rPr lang="en-US" b="1" baseline="30000">
                <a:solidFill>
                  <a:schemeClr val="bg1"/>
                </a:solidFill>
              </a:rPr>
              <a:t>4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0C6B0F-AE0F-5673-A0E6-29C31942A786}"/>
              </a:ext>
            </a:extLst>
          </p:cNvPr>
          <p:cNvSpPr txBox="1"/>
          <p:nvPr/>
        </p:nvSpPr>
        <p:spPr>
          <a:xfrm>
            <a:off x="6184065" y="3698047"/>
            <a:ext cx="2700000" cy="569973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Liver transplant</a:t>
            </a:r>
            <a:r>
              <a:rPr kumimoji="0" lang="en-US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5,‡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CAA873-0F4B-3F47-4F8D-0953BC63BD29}"/>
              </a:ext>
            </a:extLst>
          </p:cNvPr>
          <p:cNvSpPr txBox="1"/>
          <p:nvPr/>
        </p:nvSpPr>
        <p:spPr>
          <a:xfrm>
            <a:off x="9060199" y="3698047"/>
            <a:ext cx="2700000" cy="569973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>
              <a:defRPr/>
            </a:pPr>
            <a:r>
              <a:rPr lang="en-US" b="1">
                <a:solidFill>
                  <a:schemeClr val="bg1"/>
                </a:solidFill>
              </a:rPr>
              <a:t>Comorbidity management</a:t>
            </a:r>
            <a:r>
              <a:rPr lang="en-US" b="1" baseline="30000">
                <a:solidFill>
                  <a:schemeClr val="bg1"/>
                </a:solidFill>
              </a:rPr>
              <a:t>3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85FE7C7-0473-8CEB-C6CE-7FCD63D9EDF3}"/>
              </a:ext>
            </a:extLst>
          </p:cNvPr>
          <p:cNvSpPr txBox="1">
            <a:spLocks/>
          </p:cNvSpPr>
          <p:nvPr/>
        </p:nvSpPr>
        <p:spPr>
          <a:xfrm>
            <a:off x="431799" y="3266052"/>
            <a:ext cx="11328400" cy="372642"/>
          </a:xfrm>
          <a:prstGeom prst="rect">
            <a:avLst/>
          </a:prstGeom>
        </p:spPr>
        <p:txBody>
          <a:bodyPr/>
          <a:lstStyle>
            <a:lvl1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1pPr>
            <a:lvl2pPr marL="202507" indent="-101254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2pPr>
            <a:lvl3pPr marL="202507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3pPr>
            <a:lvl4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055" b="0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4pPr>
            <a:lvl5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/>
              <a:defRPr sz="1055" b="0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5pPr>
            <a:lvl6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844" b="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984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25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​"/>
              <a:defRPr sz="330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Cost per patient</a:t>
            </a:r>
            <a:r>
              <a:rPr lang="en-US" sz="2000" b="1" baseline="30000" dirty="0">
                <a:solidFill>
                  <a:schemeClr val="tx1"/>
                </a:solidFill>
              </a:rPr>
              <a:t>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endParaRPr kumimoji="0" lang="en-US" sz="2000" b="1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930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111250B-7A11-5D32-BAAA-118C950E91FC}"/>
              </a:ext>
            </a:extLst>
          </p:cNvPr>
          <p:cNvSpPr/>
          <p:nvPr/>
        </p:nvSpPr>
        <p:spPr>
          <a:xfrm>
            <a:off x="432000" y="4939655"/>
            <a:ext cx="5240818" cy="8818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7999" tIns="36000" rIns="72000" bIns="36000" rtlCol="0" anchor="ctr"/>
          <a:lstStyle/>
          <a:p>
            <a:r>
              <a:rPr lang="en-US" sz="1200" i="1" dirty="0">
                <a:solidFill>
                  <a:schemeClr val="bg1"/>
                </a:solidFill>
              </a:rPr>
              <a:t>For more details on: </a:t>
            </a:r>
          </a:p>
          <a:p>
            <a:r>
              <a:rPr lang="en-US" sz="1200" b="1" i="1" dirty="0">
                <a:solidFill>
                  <a:schemeClr val="bg1"/>
                </a:solidFill>
              </a:rPr>
              <a:t>Patient identification and risk factors</a:t>
            </a:r>
            <a:r>
              <a:rPr lang="en-US" sz="1200" i="1" dirty="0">
                <a:solidFill>
                  <a:schemeClr val="bg1"/>
                </a:solidFill>
              </a:rPr>
              <a:t>, see </a:t>
            </a:r>
            <a:r>
              <a:rPr lang="en-US" sz="1200" b="1" i="1" dirty="0">
                <a:solidFill>
                  <a:schemeClr val="bg1"/>
                </a:solidFill>
              </a:rPr>
              <a:t>Module 2</a:t>
            </a:r>
          </a:p>
          <a:p>
            <a:r>
              <a:rPr lang="en-US" sz="1200" b="1" i="1" dirty="0">
                <a:solidFill>
                  <a:schemeClr val="bg1"/>
                </a:solidFill>
              </a:rPr>
              <a:t>Screening and diagnostics </a:t>
            </a:r>
            <a:r>
              <a:rPr lang="en-US" sz="1200" i="1" dirty="0">
                <a:solidFill>
                  <a:schemeClr val="bg1"/>
                </a:solidFill>
              </a:rPr>
              <a:t>approaches, see </a:t>
            </a:r>
            <a:r>
              <a:rPr lang="en-US" sz="1200" b="1" i="1" dirty="0">
                <a:solidFill>
                  <a:schemeClr val="bg1"/>
                </a:solidFill>
              </a:rPr>
              <a:t>Module 3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29A3CC-06D3-4E59-B0DC-99349122F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Early identification of patients with MASLD is key to effective management</a:t>
            </a:r>
            <a:r>
              <a:rPr lang="en-US" baseline="30000" dirty="0"/>
              <a:t>1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3E1563C-D6B2-439F-B65F-7E0940D720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6135330"/>
            <a:ext cx="9683550" cy="452670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*Biopsy is required for MASH diagnosis and FDA approval of therapeutic options.</a:t>
            </a:r>
            <a:r>
              <a:rPr lang="en-US" baseline="30000" dirty="0"/>
              <a:t>3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ELF™, enhanced liver fibrosis score; FIB-4, fibrosis-4 index; MASH, metabolic dysfunction-associated steatohepatitis; MASLD, metabolic dysfunction-associated steatotic liver disease; MRE, magnetic resonance elastography; VCTE, vibration-controlled transient elastography.</a:t>
            </a:r>
            <a:br>
              <a:rPr lang="en-US" dirty="0"/>
            </a:br>
            <a:r>
              <a:rPr lang="en-US" dirty="0"/>
              <a:t>1. Srivastava A et al. </a:t>
            </a:r>
            <a:r>
              <a:rPr lang="en-US" i="1" dirty="0"/>
              <a:t>J Hepatol. </a:t>
            </a:r>
            <a:r>
              <a:rPr lang="en-US" dirty="0"/>
              <a:t>2019;71(2):371–378. 2. Rinella ME et al. </a:t>
            </a:r>
            <a:r>
              <a:rPr lang="en-US" i="1" dirty="0"/>
              <a:t>Hepatology</a:t>
            </a:r>
            <a:r>
              <a:rPr lang="en-US" dirty="0"/>
              <a:t>. 2023;77(5):1797–1835. 3. </a:t>
            </a:r>
            <a:r>
              <a:rPr lang="en-US" dirty="0" err="1"/>
              <a:t>Abouelhassan</a:t>
            </a:r>
            <a:r>
              <a:rPr lang="en-US" dirty="0"/>
              <a:t> Y et al. </a:t>
            </a:r>
            <a:r>
              <a:rPr lang="en-US" i="1" dirty="0"/>
              <a:t>Clin </a:t>
            </a:r>
            <a:r>
              <a:rPr lang="en-US" i="1" dirty="0" err="1"/>
              <a:t>Pharmacol</a:t>
            </a:r>
            <a:r>
              <a:rPr lang="en-US" i="1" dirty="0"/>
              <a:t> Ther.</a:t>
            </a:r>
            <a:r>
              <a:rPr lang="en-US" dirty="0"/>
              <a:t> 2025;118(6):1378-1391.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CB0BDF-4E91-4622-BBDD-245311749A4E}"/>
              </a:ext>
            </a:extLst>
          </p:cNvPr>
          <p:cNvSpPr txBox="1"/>
          <p:nvPr/>
        </p:nvSpPr>
        <p:spPr>
          <a:xfrm>
            <a:off x="432000" y="3927798"/>
            <a:ext cx="2567492" cy="907385"/>
          </a:xfrm>
          <a:prstGeom prst="rect">
            <a:avLst/>
          </a:prstGeom>
          <a:solidFill>
            <a:srgbClr val="D4E9E8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Manage in </a:t>
            </a:r>
            <a:b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</a:b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primary care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0DE9A86-5965-4897-9D45-8C1C5A81585A}"/>
              </a:ext>
            </a:extLst>
          </p:cNvPr>
          <p:cNvCxnSpPr>
            <a:cxnSpLocks/>
          </p:cNvCxnSpPr>
          <p:nvPr/>
        </p:nvCxnSpPr>
        <p:spPr>
          <a:xfrm>
            <a:off x="1775709" y="2590800"/>
            <a:ext cx="0" cy="1336998"/>
          </a:xfrm>
          <a:prstGeom prst="straightConnector1">
            <a:avLst/>
          </a:prstGeom>
          <a:ln w="19050">
            <a:solidFill>
              <a:schemeClr val="bg2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1D81857D-84F1-4F30-AA4F-A8B3761C26EF}"/>
              </a:ext>
            </a:extLst>
          </p:cNvPr>
          <p:cNvSpPr txBox="1"/>
          <p:nvPr/>
        </p:nvSpPr>
        <p:spPr>
          <a:xfrm>
            <a:off x="3105326" y="3927798"/>
            <a:ext cx="2567492" cy="9073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Refer to hepatologist/</a:t>
            </a:r>
            <a:b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</a:b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gastroenterologist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5EC1FE7-F98F-4D57-8FC6-FAF605AFDB7B}"/>
              </a:ext>
            </a:extLst>
          </p:cNvPr>
          <p:cNvCxnSpPr>
            <a:cxnSpLocks/>
          </p:cNvCxnSpPr>
          <p:nvPr/>
        </p:nvCxnSpPr>
        <p:spPr>
          <a:xfrm>
            <a:off x="4449035" y="2590800"/>
            <a:ext cx="0" cy="1336998"/>
          </a:xfrm>
          <a:prstGeom prst="straightConnector1">
            <a:avLst/>
          </a:prstGeom>
          <a:ln w="19050">
            <a:solidFill>
              <a:schemeClr val="bg2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DD7CF62-3D61-57D5-CF52-B2DD5797CAC6}"/>
              </a:ext>
            </a:extLst>
          </p:cNvPr>
          <p:cNvSpPr txBox="1"/>
          <p:nvPr/>
        </p:nvSpPr>
        <p:spPr>
          <a:xfrm>
            <a:off x="679697" y="3115085"/>
            <a:ext cx="2074890" cy="492443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1600"/>
              <a:t>Low risk of </a:t>
            </a:r>
            <a:br>
              <a:rPr lang="en-US" sz="1600"/>
            </a:br>
            <a:r>
              <a:rPr lang="en-US" sz="1600"/>
              <a:t>advanced fibrosis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264715-A983-B0F3-DE30-CC6F1D2C45EC}"/>
              </a:ext>
            </a:extLst>
          </p:cNvPr>
          <p:cNvSpPr txBox="1"/>
          <p:nvPr/>
        </p:nvSpPr>
        <p:spPr>
          <a:xfrm>
            <a:off x="3363132" y="3115087"/>
            <a:ext cx="2074890" cy="492443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1600" dirty="0"/>
              <a:t>Intermediate/high risk of advanced fibrosis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5ECC67-802B-406B-B725-C1D765C8553C}"/>
              </a:ext>
            </a:extLst>
          </p:cNvPr>
          <p:cNvSpPr txBox="1"/>
          <p:nvPr/>
        </p:nvSpPr>
        <p:spPr>
          <a:xfrm>
            <a:off x="432000" y="1715677"/>
            <a:ext cx="5240818" cy="11857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noFill/>
          </a:ln>
        </p:spPr>
        <p:txBody>
          <a:bodyPr wrap="square" lIns="91440" tIns="91440" rIns="91440" bIns="91440" rtlCol="0" anchor="b" anchorCtr="0">
            <a:noAutofit/>
          </a:bodyPr>
          <a:lstStyle/>
          <a:p>
            <a:pPr algn="ctr" defTabSz="1219170" eaLnBrk="0" fontAlgn="base" hangingPunct="0">
              <a:spcBef>
                <a:spcPts val="800"/>
              </a:spcBef>
              <a:spcAft>
                <a:spcPct val="0"/>
              </a:spcAft>
              <a:defRPr/>
            </a:pPr>
            <a:r>
              <a:rPr lang="en-US" sz="1600" b="1" dirty="0"/>
              <a:t>Patients with MASLD or at risk for MASLD should be screened for clinically significant fibrosis</a:t>
            </a:r>
            <a:r>
              <a:rPr lang="en-US" sz="1600" b="1" baseline="30000" dirty="0"/>
              <a:t>1,2</a:t>
            </a:r>
            <a:endParaRPr lang="en-US" sz="1600" b="1" dirty="0"/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Tools to assess risk (e.g., FIB-4, ELF</a:t>
            </a:r>
            <a:r>
              <a:rPr lang="en-GB" sz="1400" dirty="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™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, VCTE, MRE) to stratify </a:t>
            </a:r>
            <a:b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</a:b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patients based on patient needs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20A9C30-72CB-D632-6525-247A8C57D44C}"/>
              </a:ext>
            </a:extLst>
          </p:cNvPr>
          <p:cNvGrpSpPr/>
          <p:nvPr/>
        </p:nvGrpSpPr>
        <p:grpSpPr>
          <a:xfrm>
            <a:off x="5897424" y="4493537"/>
            <a:ext cx="5923101" cy="1327955"/>
            <a:chOff x="6188062" y="4634147"/>
            <a:chExt cx="5923101" cy="1327955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BDFB9152-A01B-5AB1-58C2-F03E878D1543}"/>
                </a:ext>
              </a:extLst>
            </p:cNvPr>
            <p:cNvSpPr/>
            <p:nvPr/>
          </p:nvSpPr>
          <p:spPr>
            <a:xfrm>
              <a:off x="6189219" y="4990102"/>
              <a:ext cx="5921944" cy="972000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63040" tIns="180000" rIns="182880" bIns="182880" rtlCol="0"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MASH, by definition, requires a histologic diagnosis</a:t>
              </a:r>
              <a:r>
                <a:rPr lang="en-US" sz="1400" dirty="0">
                  <a:solidFill>
                    <a:schemeClr val="tx1"/>
                  </a:solidFill>
                </a:rPr>
                <a:t> which </a:t>
              </a:r>
              <a:r>
                <a:rPr lang="en-US" sz="1400" b="1" dirty="0">
                  <a:solidFill>
                    <a:schemeClr val="tx1"/>
                  </a:solidFill>
                </a:rPr>
                <a:t>requires a b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iopsy.</a:t>
              </a:r>
              <a:r>
                <a:rPr kumimoji="0" lang="en-US" sz="1400" b="1" i="0" u="none" strike="noStrike" kern="1200" cap="none" spc="0" normalizeH="0" baseline="3000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*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In practice, MASH is largely considered a diagnosis of exclusion when other causes of fibrosis are ruled out.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30EBF18-0C1C-D542-B06E-F403C9F2FB53}"/>
                </a:ext>
              </a:extLst>
            </p:cNvPr>
            <p:cNvSpPr txBox="1"/>
            <p:nvPr/>
          </p:nvSpPr>
          <p:spPr>
            <a:xfrm>
              <a:off x="6189217" y="4634147"/>
              <a:ext cx="5921946" cy="360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wrap="square" lIns="91440" tIns="91440" rIns="91440" bIns="91440" rtlCol="0" anchor="ctr" anchorCtr="0">
              <a:spAutoFit/>
            </a:bodyPr>
            <a:lstStyle/>
            <a:p>
              <a:pPr algn="ctr"/>
              <a:r>
                <a:rPr lang="en-US" sz="1600" b="1">
                  <a:solidFill>
                    <a:schemeClr val="bg1"/>
                  </a:solidFill>
                </a:rPr>
                <a:t>MASH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3646572-27F0-5F9C-6E2C-723B586F3681}"/>
                </a:ext>
              </a:extLst>
            </p:cNvPr>
            <p:cNvSpPr/>
            <p:nvPr/>
          </p:nvSpPr>
          <p:spPr>
            <a:xfrm>
              <a:off x="6188062" y="4999935"/>
              <a:ext cx="1245340" cy="96216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7999" tIns="36000" rIns="72000" bIns="36000" rtlCol="0" anchor="ctr"/>
            <a:lstStyle/>
            <a:p>
              <a:endParaRPr lang="en-US" sz="1200" b="1" i="1">
                <a:solidFill>
                  <a:schemeClr val="bg1"/>
                </a:solidFill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E1765DD2-DAEF-C011-5C8F-D29B4385E84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20690" y="5051324"/>
              <a:ext cx="783822" cy="783822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0511133-BAF7-2A79-CA49-84D88D3733C2}"/>
              </a:ext>
            </a:extLst>
          </p:cNvPr>
          <p:cNvGrpSpPr/>
          <p:nvPr/>
        </p:nvGrpSpPr>
        <p:grpSpPr>
          <a:xfrm>
            <a:off x="5899734" y="1720109"/>
            <a:ext cx="5920791" cy="1280998"/>
            <a:chOff x="6190372" y="1605340"/>
            <a:chExt cx="5920791" cy="1280998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F11E287-205C-EC8E-A4AC-C2CFFAC12CDB}"/>
                </a:ext>
              </a:extLst>
            </p:cNvPr>
            <p:cNvSpPr/>
            <p:nvPr/>
          </p:nvSpPr>
          <p:spPr>
            <a:xfrm>
              <a:off x="6190376" y="1950338"/>
              <a:ext cx="5920787" cy="936000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63040" tIns="180000" rIns="182880" bIns="182880" rtlCol="0"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Fibrosis can be diagnosed by histology or </a:t>
              </a:r>
              <a:br>
                <a:rPr kumimoji="0" lang="en-US" sz="140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</a:br>
              <a:r>
                <a:rPr kumimoji="0" lang="en-US" sz="140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by non-invasive tests</a:t>
              </a:r>
              <a:r>
                <a:rPr lang="en-US" sz="1400">
                  <a:solidFill>
                    <a:schemeClr val="tx1"/>
                  </a:solidFill>
                </a:rPr>
                <a:t>.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Biopsy is not required.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DCAD767-779A-22FD-53A7-76CAF611A06A}"/>
                </a:ext>
              </a:extLst>
            </p:cNvPr>
            <p:cNvSpPr/>
            <p:nvPr/>
          </p:nvSpPr>
          <p:spPr>
            <a:xfrm>
              <a:off x="6190372" y="1950338"/>
              <a:ext cx="1245340" cy="936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7999" tIns="36000" rIns="72000" bIns="36000" rtlCol="0" anchor="ctr"/>
            <a:lstStyle/>
            <a:p>
              <a:endParaRPr lang="en-US" sz="1200" b="1" i="1">
                <a:solidFill>
                  <a:schemeClr val="bg1"/>
                </a:solidFill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A97B374-0AE0-200D-C00E-1F3A19420A39}"/>
                </a:ext>
              </a:extLst>
            </p:cNvPr>
            <p:cNvGrpSpPr/>
            <p:nvPr/>
          </p:nvGrpSpPr>
          <p:grpSpPr>
            <a:xfrm>
              <a:off x="6443822" y="1993988"/>
              <a:ext cx="783822" cy="783822"/>
              <a:chOff x="6443822" y="1993988"/>
              <a:chExt cx="783822" cy="783822"/>
            </a:xfrm>
          </p:grpSpPr>
          <p:pic>
            <p:nvPicPr>
              <p:cNvPr id="24" name="Graphic 23">
                <a:extLst>
                  <a:ext uri="{FF2B5EF4-FFF2-40B4-BE49-F238E27FC236}">
                    <a16:creationId xmlns:a16="http://schemas.microsoft.com/office/drawing/2014/main" id="{098C811A-3A17-9105-7B57-0E83E8814B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6443822" y="1993988"/>
                <a:ext cx="783822" cy="783822"/>
              </a:xfrm>
              <a:prstGeom prst="rect">
                <a:avLst/>
              </a:prstGeom>
            </p:spPr>
          </p:pic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B761308D-F878-C67F-150A-36234BA86C7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475352" y="2116995"/>
                <a:ext cx="626708" cy="611540"/>
              </a:xfrm>
              <a:prstGeom prst="line">
                <a:avLst/>
              </a:prstGeom>
              <a:ln w="349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1B5B1C2-7EA2-6E39-24CD-C6B1FAAD7A73}"/>
                </a:ext>
              </a:extLst>
            </p:cNvPr>
            <p:cNvSpPr txBox="1"/>
            <p:nvPr/>
          </p:nvSpPr>
          <p:spPr>
            <a:xfrm>
              <a:off x="6190373" y="1605340"/>
              <a:ext cx="5920789" cy="360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wrap="square" lIns="91440" tIns="91440" rIns="91440" bIns="91440" rtlCol="0" anchor="ctr" anchorCtr="0">
              <a:spAutoFit/>
            </a:bodyPr>
            <a:lstStyle/>
            <a:p>
              <a:pPr algn="ctr"/>
              <a:r>
                <a:rPr lang="en-US" sz="1600" b="1">
                  <a:solidFill>
                    <a:schemeClr val="bg1"/>
                  </a:solidFill>
                </a:rPr>
                <a:t>Fibrosis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2D1D3BB-EF8C-74CD-F950-27CEC1BD659E}"/>
              </a:ext>
            </a:extLst>
          </p:cNvPr>
          <p:cNvGrpSpPr/>
          <p:nvPr/>
        </p:nvGrpSpPr>
        <p:grpSpPr>
          <a:xfrm>
            <a:off x="5898579" y="3096095"/>
            <a:ext cx="5921946" cy="1302455"/>
            <a:chOff x="6189217" y="3031079"/>
            <a:chExt cx="5921946" cy="130245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4C8575E-8F66-3B62-D09C-F29FCEE3B05C}"/>
                </a:ext>
              </a:extLst>
            </p:cNvPr>
            <p:cNvSpPr/>
            <p:nvPr/>
          </p:nvSpPr>
          <p:spPr>
            <a:xfrm>
              <a:off x="6190374" y="3397534"/>
              <a:ext cx="5920789" cy="936000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63040" tIns="180000" rIns="182880" bIns="182880" rtlCol="0"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Can be diagnosed by imaging steatosis with </a:t>
              </a:r>
              <a:br>
                <a:rPr kumimoji="0" lang="en-US" sz="140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</a:br>
              <a:r>
                <a:rPr kumimoji="0" lang="en-US" sz="140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the presence of cardiometabolic risk factors. </a:t>
              </a:r>
              <a:br>
                <a:rPr kumimoji="0" lang="en-US" sz="140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</a:b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Biopsy is not required.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BF119DC-94A9-C121-CED2-EA85CD93B7A5}"/>
                </a:ext>
              </a:extLst>
            </p:cNvPr>
            <p:cNvSpPr/>
            <p:nvPr/>
          </p:nvSpPr>
          <p:spPr>
            <a:xfrm>
              <a:off x="6189217" y="3395273"/>
              <a:ext cx="1245340" cy="936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7999" tIns="36000" rIns="72000" bIns="36000" rtlCol="0" anchor="ctr"/>
            <a:lstStyle/>
            <a:p>
              <a:endParaRPr lang="en-US" sz="1200" b="1" i="1">
                <a:solidFill>
                  <a:schemeClr val="bg1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3322608-B10C-F849-2241-7AEE9E0E9320}"/>
                </a:ext>
              </a:extLst>
            </p:cNvPr>
            <p:cNvGrpSpPr/>
            <p:nvPr/>
          </p:nvGrpSpPr>
          <p:grpSpPr>
            <a:xfrm>
              <a:off x="6445863" y="3423921"/>
              <a:ext cx="783822" cy="783822"/>
              <a:chOff x="6445863" y="3423921"/>
              <a:chExt cx="783822" cy="783822"/>
            </a:xfrm>
          </p:grpSpPr>
          <p:pic>
            <p:nvPicPr>
              <p:cNvPr id="22" name="Graphic 21">
                <a:extLst>
                  <a:ext uri="{FF2B5EF4-FFF2-40B4-BE49-F238E27FC236}">
                    <a16:creationId xmlns:a16="http://schemas.microsoft.com/office/drawing/2014/main" id="{21E2A8A6-7270-BA4B-846E-0F08DF0CD8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6445863" y="3423921"/>
                <a:ext cx="783822" cy="783822"/>
              </a:xfrm>
              <a:prstGeom prst="rect">
                <a:avLst/>
              </a:prstGeom>
            </p:spPr>
          </p:pic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CD4690EF-1968-428A-FDA0-EE382FE3A97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00402" y="3533370"/>
                <a:ext cx="626708" cy="611540"/>
              </a:xfrm>
              <a:prstGeom prst="line">
                <a:avLst/>
              </a:prstGeom>
              <a:ln w="349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94D9D7D-0376-55A4-CA30-8303F99075B0}"/>
                </a:ext>
              </a:extLst>
            </p:cNvPr>
            <p:cNvSpPr txBox="1"/>
            <p:nvPr/>
          </p:nvSpPr>
          <p:spPr>
            <a:xfrm>
              <a:off x="6190371" y="3031079"/>
              <a:ext cx="5920792" cy="360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wrap="square" lIns="91440" tIns="91440" rIns="91440" bIns="91440" rtlCol="0" anchor="ctr" anchorCtr="0">
              <a:spAutoFit/>
            </a:bodyPr>
            <a:lstStyle/>
            <a:p>
              <a:pPr algn="ctr"/>
              <a:r>
                <a:rPr lang="en-US" sz="1600" b="1">
                  <a:solidFill>
                    <a:schemeClr val="bg1"/>
                  </a:solidFill>
                </a:rPr>
                <a:t>MASLD</a:t>
              </a:r>
            </a:p>
          </p:txBody>
        </p:sp>
      </p:grpSp>
      <p:pic>
        <p:nvPicPr>
          <p:cNvPr id="7" name="Graphic 6" descr="Magnifying glass outline">
            <a:extLst>
              <a:ext uri="{FF2B5EF4-FFF2-40B4-BE49-F238E27FC236}">
                <a16:creationId xmlns:a16="http://schemas.microsoft.com/office/drawing/2014/main" id="{4B485036-7AE6-0934-A176-BCA65A1F51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0523" y="5126344"/>
            <a:ext cx="508458" cy="50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396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8596A-FB7F-CB72-AD9A-C70766CDD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4B12334-7738-3294-DF57-A6954D3F17B2}"/>
              </a:ext>
            </a:extLst>
          </p:cNvPr>
          <p:cNvSpPr txBox="1"/>
          <p:nvPr/>
        </p:nvSpPr>
        <p:spPr>
          <a:xfrm>
            <a:off x="432001" y="1661415"/>
            <a:ext cx="2852620" cy="423405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noFill/>
          </a:ln>
        </p:spPr>
        <p:txBody>
          <a:bodyPr wrap="square" lIns="180000" tIns="180000" rIns="180000" bIns="91440" rtlCol="0" anchor="ctr" anchorCtr="0">
            <a:noAutofit/>
          </a:bodyPr>
          <a:lstStyle/>
          <a:p>
            <a:pPr lvl="0" defTabSz="685782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/>
              <a:t>In 2017, a </a:t>
            </a:r>
            <a:r>
              <a:rPr lang="en-US" sz="2000" b="1" dirty="0"/>
              <a:t>care pathway for patients identified with MASLD in primary care was developed </a:t>
            </a:r>
            <a:r>
              <a:rPr lang="en-US" dirty="0"/>
              <a:t>using non-invasive fibrosis assessment (FIB-4 followed </a:t>
            </a:r>
            <a:r>
              <a:rPr lang="en-US"/>
              <a:t>by ELF™) </a:t>
            </a:r>
            <a:r>
              <a:rPr lang="en-US" dirty="0"/>
              <a:t>to stratify patients to either remain in primary care or to be referred to secondary care</a:t>
            </a:r>
            <a:endParaRPr lang="en-US" baseline="30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DA7353-4C8B-38E6-8832-8AB27CD1CAFE}"/>
              </a:ext>
            </a:extLst>
          </p:cNvPr>
          <p:cNvSpPr/>
          <p:nvPr/>
        </p:nvSpPr>
        <p:spPr>
          <a:xfrm>
            <a:off x="6949149" y="2324127"/>
            <a:ext cx="4655578" cy="129615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0000" tIns="91440" rIns="360000" bIns="36000" rtlCol="0" anchor="ctr"/>
          <a:lstStyle/>
          <a:p>
            <a:r>
              <a:rPr lang="en-CA" dirty="0">
                <a:solidFill>
                  <a:srgbClr val="001965"/>
                </a:solidFill>
              </a:rPr>
              <a:t>Improvement in </a:t>
            </a:r>
            <a:r>
              <a:rPr lang="en-US" dirty="0">
                <a:solidFill>
                  <a:srgbClr val="001965"/>
                </a:solidFill>
              </a:rPr>
              <a:t>detection of advanced fibrosis and cirrhosis</a:t>
            </a:r>
            <a:endParaRPr lang="en-US" sz="2400" dirty="0">
              <a:solidFill>
                <a:srgbClr val="001965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6D9DC6-026B-5993-9B3C-006B0B627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Timely screening with NITs such as FIB-4 and ELF™ supports optimal care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DCE70E2-0A67-2201-2A8B-5432453E30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6229084"/>
            <a:ext cx="9360000" cy="358916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Results based on a prospective evaluation of the performance of the NAFLD pathway two years after its introduction. The pathway evaluation was conducted between March 2014 and May 2016 in the UK.</a:t>
            </a:r>
            <a:br>
              <a:rPr lang="en-US" dirty="0"/>
            </a:br>
            <a:r>
              <a:rPr lang="en-US" dirty="0"/>
              <a:t>ELF™, enhanced liver fibrosis score; FIB-4, fibrosis-4 index; NIT, non-invasive test; VCTE, vibration-controlled transient elastography.</a:t>
            </a:r>
            <a:br>
              <a:rPr lang="en-US" dirty="0"/>
            </a:br>
            <a:r>
              <a:rPr lang="en-US" dirty="0"/>
              <a:t>Srivastava A et al. </a:t>
            </a:r>
            <a:r>
              <a:rPr lang="en-US" i="1" dirty="0"/>
              <a:t>J Hepatol. </a:t>
            </a:r>
            <a:r>
              <a:rPr lang="en-US" dirty="0"/>
              <a:t>2019;71(2):371–378.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BD17FC-A15A-4414-A9A0-44ED04BC6E1A}"/>
              </a:ext>
            </a:extLst>
          </p:cNvPr>
          <p:cNvSpPr txBox="1"/>
          <p:nvPr/>
        </p:nvSpPr>
        <p:spPr>
          <a:xfrm>
            <a:off x="6949148" y="2324126"/>
            <a:ext cx="1792362" cy="1296154"/>
          </a:xfrm>
          <a:prstGeom prst="rect">
            <a:avLst/>
          </a:prstGeom>
          <a:noFill/>
        </p:spPr>
        <p:txBody>
          <a:bodyPr wrap="square" lIns="360000" tIns="0" rIns="360000" bIns="0" anchor="ctr" anchorCtr="0">
            <a:no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3x</a:t>
            </a:r>
            <a:endParaRPr kumimoji="0" lang="en-GB" sz="7200" b="1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95B6EE-B89A-948C-5B45-7F88E47DF54C}"/>
              </a:ext>
            </a:extLst>
          </p:cNvPr>
          <p:cNvSpPr/>
          <p:nvPr/>
        </p:nvSpPr>
        <p:spPr>
          <a:xfrm>
            <a:off x="6949149" y="3841957"/>
            <a:ext cx="4655577" cy="129615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0000" tIns="91440" rIns="360000" bIns="36000" rtlCol="0" anchor="ctr"/>
          <a:lstStyle/>
          <a:p>
            <a:pPr lvl="0" defTabSz="1219170">
              <a:defRPr/>
            </a:pPr>
            <a:r>
              <a:rPr lang="en-CA" dirty="0">
                <a:solidFill>
                  <a:srgbClr val="001965"/>
                </a:solidFill>
              </a:rPr>
              <a:t>Improvement in </a:t>
            </a:r>
            <a:r>
              <a:rPr lang="en-US" dirty="0">
                <a:solidFill>
                  <a:srgbClr val="001965"/>
                </a:solidFill>
              </a:rPr>
              <a:t>referral of cases of advanced fibrosis and cirrhosis</a:t>
            </a:r>
            <a:endParaRPr lang="en-US" sz="2400" dirty="0">
              <a:solidFill>
                <a:srgbClr val="001965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16922A-9AAE-52B8-B7C8-F7E2CB53BF9D}"/>
              </a:ext>
            </a:extLst>
          </p:cNvPr>
          <p:cNvSpPr txBox="1"/>
          <p:nvPr/>
        </p:nvSpPr>
        <p:spPr>
          <a:xfrm>
            <a:off x="6949148" y="3841956"/>
            <a:ext cx="1792362" cy="1296159"/>
          </a:xfrm>
          <a:prstGeom prst="rect">
            <a:avLst/>
          </a:prstGeom>
          <a:noFill/>
        </p:spPr>
        <p:txBody>
          <a:bodyPr wrap="square" lIns="360000" tIns="0" rIns="360000" bIns="0" anchor="ctr" anchorCtr="0">
            <a:no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5x</a:t>
            </a:r>
            <a:endParaRPr kumimoji="0" lang="en-GB" sz="7200" b="1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565481A-ED41-3D00-5FCC-A738D6D72B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595608"/>
              </p:ext>
            </p:extLst>
          </p:nvPr>
        </p:nvGraphicFramePr>
        <p:xfrm>
          <a:off x="3444830" y="2324127"/>
          <a:ext cx="3604259" cy="3017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2CD35C6-F7CE-41BD-F5CD-772D81E0E99C}"/>
              </a:ext>
            </a:extLst>
          </p:cNvPr>
          <p:cNvSpPr txBox="1"/>
          <p:nvPr/>
        </p:nvSpPr>
        <p:spPr>
          <a:xfrm>
            <a:off x="4309928" y="3103127"/>
            <a:ext cx="1897507" cy="1354217"/>
          </a:xfrm>
          <a:prstGeom prst="rect">
            <a:avLst/>
          </a:prstGeom>
          <a:noFill/>
        </p:spPr>
        <p:txBody>
          <a:bodyPr wrap="square" lIns="91440" tIns="91440" rIns="91440" bIns="91440" rtlCol="0" anchor="ctr" anchorCtr="0">
            <a:spAutoFit/>
          </a:bodyPr>
          <a:lstStyle/>
          <a:p>
            <a:pPr algn="ctr"/>
            <a:r>
              <a:rPr lang="en-US" sz="4800" b="1" dirty="0"/>
              <a:t>81%</a:t>
            </a:r>
          </a:p>
          <a:p>
            <a:pPr lvl="0" algn="ctr" defTabSz="1219170">
              <a:defRPr/>
            </a:pPr>
            <a:r>
              <a:rPr lang="en-CA" sz="1400" dirty="0">
                <a:solidFill>
                  <a:srgbClr val="001965"/>
                </a:solidFill>
              </a:rPr>
              <a:t>Reduction in </a:t>
            </a:r>
            <a:br>
              <a:rPr lang="en-CA" sz="1400" dirty="0">
                <a:solidFill>
                  <a:srgbClr val="001965"/>
                </a:solidFill>
              </a:rPr>
            </a:br>
            <a:r>
              <a:rPr lang="en-CA" sz="1400" dirty="0">
                <a:solidFill>
                  <a:srgbClr val="001965"/>
                </a:solidFill>
              </a:rPr>
              <a:t>unnecessary referrals</a:t>
            </a:r>
            <a:endParaRPr lang="en-US" dirty="0">
              <a:solidFill>
                <a:srgbClr val="001965"/>
              </a:solidFill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DF1B00D1-9990-07BA-93AE-4A60667C8ACE}"/>
              </a:ext>
            </a:extLst>
          </p:cNvPr>
          <p:cNvSpPr txBox="1">
            <a:spLocks/>
          </p:cNvSpPr>
          <p:nvPr/>
        </p:nvSpPr>
        <p:spPr>
          <a:xfrm>
            <a:off x="3444830" y="1661415"/>
            <a:ext cx="8254800" cy="424460"/>
          </a:xfrm>
          <a:prstGeom prst="rect">
            <a:avLst/>
          </a:prstGeom>
        </p:spPr>
        <p:txBody>
          <a:bodyPr/>
          <a:lstStyle>
            <a:lvl1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1pPr>
            <a:lvl2pPr marL="202507" indent="-101254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2pPr>
            <a:lvl3pPr marL="202507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5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3pPr>
            <a:lvl4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055" b="0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4pPr>
            <a:lvl5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tabLst/>
              <a:defRPr sz="1055" b="0" kern="1200">
                <a:solidFill>
                  <a:schemeClr val="tx2"/>
                </a:solidFill>
                <a:latin typeface="Apis For Office" panose="020B0504010101010104" pitchFamily="34" charset="0"/>
                <a:ea typeface="+mn-ea"/>
                <a:cs typeface="+mn-cs"/>
              </a:defRPr>
            </a:lvl5pPr>
            <a:lvl6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844" b="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984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125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782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​"/>
              <a:defRPr sz="330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782" rtl="0" eaLnBrk="1" fontAlgn="auto" latinLnBrk="0" hangingPunct="1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Two years after the</a:t>
            </a:r>
            <a:r>
              <a:rPr lang="en-US" sz="2000" b="1" dirty="0">
                <a:solidFill>
                  <a:schemeClr val="tx1"/>
                </a:solidFill>
                <a:latin typeface="+mn-lt"/>
              </a:rPr>
              <a:t> i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ntroduction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this care pathway:</a:t>
            </a:r>
            <a:endParaRPr kumimoji="0" lang="en-US" sz="2000" b="1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57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9083C6E-4385-33C8-4ACB-677D9C508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C1808B3-C0B8-D251-7CE8-3EE24D2CC2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MASH, metabolic dysfunction-associated steatohepatitis; MASLD, metabolic dysfunction-associated steatotic liver disease. </a:t>
            </a:r>
            <a:br>
              <a:rPr lang="en-US"/>
            </a:br>
            <a:r>
              <a:rPr lang="en-US"/>
              <a:t>1. Rinella ME et al. </a:t>
            </a:r>
            <a:r>
              <a:rPr lang="en-US" i="1"/>
              <a:t>Hepatology</a:t>
            </a:r>
            <a:r>
              <a:rPr lang="en-US"/>
              <a:t>. 2023;77(5):1797–835 2.</a:t>
            </a:r>
            <a:r>
              <a:rPr lang="da-DK"/>
              <a:t> Estes C, et al. </a:t>
            </a:r>
            <a:r>
              <a:rPr lang="da-DK" i="1"/>
              <a:t>Hepatology</a:t>
            </a:r>
            <a:r>
              <a:rPr lang="da-DK"/>
              <a:t>. 2018;67(1):123</a:t>
            </a:r>
            <a:r>
              <a:rPr lang="en-US"/>
              <a:t>–</a:t>
            </a:r>
            <a:r>
              <a:rPr lang="da-DK"/>
              <a:t>133. </a:t>
            </a:r>
            <a:r>
              <a:rPr lang="en-US"/>
              <a:t>3. Yip TCF et al. </a:t>
            </a:r>
            <a:r>
              <a:rPr lang="en-US" i="1"/>
              <a:t>Hepatology</a:t>
            </a:r>
            <a:r>
              <a:rPr lang="en-US"/>
              <a:t>. 2022;00:1–24. 4. Rich NE et al. </a:t>
            </a:r>
            <a:r>
              <a:rPr lang="en-US" i="1"/>
              <a:t>Clin Gastroenterol Hepatol</a:t>
            </a:r>
            <a:r>
              <a:rPr lang="en-US"/>
              <a:t>. 2018;16:198–210. 5. Kardashian A et al. </a:t>
            </a:r>
            <a:r>
              <a:rPr lang="en-US" i="1"/>
              <a:t>Hepatology</a:t>
            </a:r>
            <a:r>
              <a:rPr lang="en-US"/>
              <a:t>. 2023;77:1382–1403. 6. Wong RJ et al. </a:t>
            </a:r>
            <a:r>
              <a:rPr lang="en-US" i="1"/>
              <a:t>J Clin Gastroenterol</a:t>
            </a:r>
            <a:r>
              <a:rPr lang="en-US"/>
              <a:t>. 2021;55(10)891–902.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1E428-3F36-32A9-7549-3CB4341DBB79}"/>
              </a:ext>
            </a:extLst>
          </p:cNvPr>
          <p:cNvSpPr/>
          <p:nvPr/>
        </p:nvSpPr>
        <p:spPr>
          <a:xfrm>
            <a:off x="467625" y="1224000"/>
            <a:ext cx="3582486" cy="458994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800000" rIns="288000" bIns="36000" rtlCol="0" anchor="ctr"/>
          <a:lstStyle/>
          <a:p>
            <a:r>
              <a:rPr lang="en-US" dirty="0">
                <a:solidFill>
                  <a:schemeClr val="tx1"/>
                </a:solidFill>
              </a:rPr>
              <a:t>MASH, a progressive form of MASLD, is characterized by inflammation and potentially fibrosis within the liver</a:t>
            </a:r>
            <a:r>
              <a:rPr lang="en-US" baseline="30000" dirty="0">
                <a:solidFill>
                  <a:schemeClr val="tx1"/>
                </a:solidFill>
              </a:rPr>
              <a:t>1 </a:t>
            </a:r>
            <a:r>
              <a:rPr lang="en-US" dirty="0">
                <a:solidFill>
                  <a:schemeClr val="tx1"/>
                </a:solidFill>
              </a:rPr>
              <a:t>and is associated with significant adverse outcomes and comorbidities</a:t>
            </a:r>
            <a:r>
              <a:rPr lang="en-US" baseline="30000" dirty="0">
                <a:solidFill>
                  <a:schemeClr val="tx1"/>
                </a:solidFill>
              </a:rPr>
              <a:t>1,2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D4D39E-C52D-653E-C0C2-D6494E147FD8}"/>
              </a:ext>
            </a:extLst>
          </p:cNvPr>
          <p:cNvSpPr/>
          <p:nvPr/>
        </p:nvSpPr>
        <p:spPr>
          <a:xfrm>
            <a:off x="4343599" y="1224000"/>
            <a:ext cx="3504802" cy="458994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800000" rIns="288000" bIns="36000" rtlCol="0" anchor="ctr"/>
          <a:lstStyle/>
          <a:p>
            <a:r>
              <a:rPr lang="en-US">
                <a:solidFill>
                  <a:schemeClr val="tx1"/>
                </a:solidFill>
              </a:rPr>
              <a:t>MASH disproportionately impacts certain racial, sex, and socioeconomic groups, emphasizing the need for proactive care in these populations</a:t>
            </a:r>
            <a:r>
              <a:rPr lang="en-US" baseline="30000">
                <a:solidFill>
                  <a:schemeClr val="tx1"/>
                </a:solidFill>
              </a:rPr>
              <a:t>3-5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10C4B7-2DD2-F2B5-543F-8411364A6C12}"/>
              </a:ext>
            </a:extLst>
          </p:cNvPr>
          <p:cNvSpPr/>
          <p:nvPr/>
        </p:nvSpPr>
        <p:spPr>
          <a:xfrm>
            <a:off x="8119739" y="1224000"/>
            <a:ext cx="3504802" cy="458994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800000" rIns="72000" bIns="36000" rtlCol="0" anchor="ctr"/>
          <a:lstStyle/>
          <a:p>
            <a:r>
              <a:rPr lang="en-US">
                <a:solidFill>
                  <a:schemeClr val="tx1"/>
                </a:solidFill>
              </a:rPr>
              <a:t>Early</a:t>
            </a:r>
            <a:r>
              <a:rPr lang="en-US" b="1">
                <a:solidFill>
                  <a:schemeClr val="tx1"/>
                </a:solidFill>
              </a:rPr>
              <a:t> </a:t>
            </a:r>
            <a:r>
              <a:rPr lang="en-US">
                <a:solidFill>
                  <a:schemeClr val="tx1"/>
                </a:solidFill>
              </a:rPr>
              <a:t>identification and effective management of MASLD/MASH is crucial to minimize the clinical and economic burden of MASLD/MASH</a:t>
            </a:r>
            <a:r>
              <a:rPr lang="en-US" baseline="30000">
                <a:solidFill>
                  <a:schemeClr val="tx1"/>
                </a:solidFill>
              </a:rPr>
              <a:t>6</a:t>
            </a:r>
            <a:endParaRPr lang="en-US">
              <a:solidFill>
                <a:schemeClr val="tx1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05C59A2-A9EC-A7A6-7E2D-96775FE938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61300" y="1849196"/>
            <a:ext cx="1463692" cy="1057111"/>
          </a:xfrm>
          <a:prstGeom prst="rect">
            <a:avLst/>
          </a:prstGeom>
        </p:spPr>
      </p:pic>
      <p:pic>
        <p:nvPicPr>
          <p:cNvPr id="12" name="Graphic 11" descr="Users outline">
            <a:extLst>
              <a:ext uri="{FF2B5EF4-FFF2-40B4-BE49-F238E27FC236}">
                <a16:creationId xmlns:a16="http://schemas.microsoft.com/office/drawing/2014/main" id="{02E32646-D25C-C360-10EE-CC7EA39114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69869" y="1551618"/>
            <a:ext cx="1652261" cy="1652261"/>
          </a:xfrm>
          <a:prstGeom prst="rect">
            <a:avLst/>
          </a:prstGeom>
        </p:spPr>
      </p:pic>
      <p:pic>
        <p:nvPicPr>
          <p:cNvPr id="14" name="Graphic 13" descr="Care with solid fill">
            <a:extLst>
              <a:ext uri="{FF2B5EF4-FFF2-40B4-BE49-F238E27FC236}">
                <a16:creationId xmlns:a16="http://schemas.microsoft.com/office/drawing/2014/main" id="{86C10CF4-D457-6ADC-372B-B5A6ACBC7B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69671" y="1655419"/>
            <a:ext cx="1444657" cy="144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00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CA571-E51B-7B16-7D71-735D75658D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552" y="1749386"/>
            <a:ext cx="8295450" cy="660042"/>
          </a:xfrm>
        </p:spPr>
        <p:txBody>
          <a:bodyPr/>
          <a:lstStyle/>
          <a:p>
            <a:r>
              <a:rPr lang="en-US"/>
              <a:t>MASH overview</a:t>
            </a:r>
          </a:p>
        </p:txBody>
      </p:sp>
    </p:spTree>
    <p:extLst>
      <p:ext uri="{BB962C8B-B14F-4D97-AF65-F5344CB8AC3E}">
        <p14:creationId xmlns:p14="http://schemas.microsoft.com/office/powerpoint/2010/main" val="330843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0926E3E-BF1C-21D7-B412-952016CB2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896000" cy="792000"/>
          </a:xfrm>
        </p:spPr>
        <p:txBody>
          <a:bodyPr/>
          <a:lstStyle/>
          <a:p>
            <a:r>
              <a:rPr lang="en-US">
                <a:latin typeface="+mn-lt"/>
              </a:rPr>
              <a:t>Thank you for using the Elivate™: </a:t>
            </a:r>
            <a:r>
              <a:rPr lang="en-US" i="1">
                <a:latin typeface="+mn-lt"/>
              </a:rPr>
              <a:t>Creating Change Through Liver Health Education</a:t>
            </a:r>
            <a:r>
              <a:rPr lang="en-US">
                <a:latin typeface="+mn-lt"/>
              </a:rPr>
              <a:t> curriculum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31D9B6B-5B18-65DE-8D10-D2123427937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799" y="1789923"/>
            <a:ext cx="11328402" cy="3163077"/>
          </a:xfrm>
        </p:spPr>
        <p:txBody>
          <a:bodyPr/>
          <a:lstStyle/>
          <a:p>
            <a:r>
              <a:rPr lang="en-US" sz="1800" dirty="0"/>
              <a:t>Welcome to the Elivate™ curriculum, funded by Novo Nordisk Inc. A third-party provider developed the curriculum content in consultation with Novo Nordisk Inc. and leading liver health clinician experts. Elivate™ relies exclusively on open-source materials available to the general public. </a:t>
            </a:r>
          </a:p>
          <a:p>
            <a:r>
              <a:rPr lang="en-US" sz="1800" dirty="0"/>
              <a:t>The goal of Elivate™ is to present a complete, accurate, non-promotional, and fair-balanced picture of the current state of metabolic dysfunction-associated steatohepatitis (MASH). Elivate™ is intended to educate healthcare providers on the screening, diagnosis, and management of MASH and improve support for patients. By choosing to access and browse this module of Elivate™, you acknowledge that you have read, understand, and agree to the Elivate™ Terms of Use. If you do not agree with the Elivate™ Terms of Use, you are not permitted to further access this module and should immediately discontinue your use. </a:t>
            </a:r>
          </a:p>
          <a:p>
            <a:endParaRPr lang="en-US" sz="2400" dirty="0"/>
          </a:p>
        </p:txBody>
      </p:sp>
      <p:sp>
        <p:nvSpPr>
          <p:cNvPr id="2" name="Rectangle 1">
            <a:hlinkClick r:id="rId3"/>
            <a:extLst>
              <a:ext uri="{FF2B5EF4-FFF2-40B4-BE49-F238E27FC236}">
                <a16:creationId xmlns:a16="http://schemas.microsoft.com/office/drawing/2014/main" id="{981EB22A-F71F-07C1-D7C9-C9EFEE672068}"/>
              </a:ext>
            </a:extLst>
          </p:cNvPr>
          <p:cNvSpPr/>
          <p:nvPr/>
        </p:nvSpPr>
        <p:spPr>
          <a:xfrm>
            <a:off x="431799" y="5133092"/>
            <a:ext cx="11328402" cy="56494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algn="ctr"/>
            <a:r>
              <a:rPr lang="en-CA" sz="2000" dirty="0">
                <a:solidFill>
                  <a:schemeClr val="tx2"/>
                </a:solidFill>
              </a:rPr>
              <a:t>View the </a:t>
            </a:r>
            <a:r>
              <a:rPr lang="en-CA" sz="2000" dirty="0" err="1">
                <a:solidFill>
                  <a:schemeClr val="tx2"/>
                </a:solidFill>
              </a:rPr>
              <a:t>Elivate</a:t>
            </a:r>
            <a:r>
              <a:rPr lang="en-CA" sz="2000" baseline="30000" dirty="0" err="1">
                <a:solidFill>
                  <a:schemeClr val="tx2"/>
                </a:solidFill>
              </a:rPr>
              <a:t>TM</a:t>
            </a:r>
            <a:r>
              <a:rPr lang="en-CA" sz="2000" dirty="0">
                <a:solidFill>
                  <a:schemeClr val="tx2"/>
                </a:solidFill>
              </a:rPr>
              <a:t> Terms of Use: </a:t>
            </a:r>
            <a:r>
              <a:rPr lang="en-CA" sz="2000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https://bit.ly/4aZxVmT</a:t>
            </a:r>
            <a:endParaRPr lang="en-CA" sz="2000" dirty="0">
              <a:solidFill>
                <a:schemeClr val="tx2"/>
              </a:solidFill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9E9F46A-F8DD-022C-6065-AAE3AECC8349}"/>
              </a:ext>
            </a:extLst>
          </p:cNvPr>
          <p:cNvSpPr txBox="1">
            <a:spLocks/>
          </p:cNvSpPr>
          <p:nvPr/>
        </p:nvSpPr>
        <p:spPr>
          <a:xfrm>
            <a:off x="4833937" y="6264000"/>
            <a:ext cx="2524125" cy="324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>
              <a:defRPr lang="en-US"/>
            </a:defPPr>
            <a:lvl1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GB" sz="700" i="0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539987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980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9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996" indent="-179996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4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dirty="0"/>
              <a:t>Content current as of January 2026.</a:t>
            </a:r>
          </a:p>
        </p:txBody>
      </p:sp>
    </p:spTree>
    <p:extLst>
      <p:ext uri="{BB962C8B-B14F-4D97-AF65-F5344CB8AC3E}">
        <p14:creationId xmlns:p14="http://schemas.microsoft.com/office/powerpoint/2010/main" val="253454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02D57B-025C-C956-98A9-CB8512285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F05C43-132F-C5D2-66DC-13A3528A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1999"/>
            <a:ext cx="10896000" cy="792000"/>
          </a:xfrm>
        </p:spPr>
        <p:txBody>
          <a:bodyPr/>
          <a:lstStyle/>
          <a:p>
            <a:r>
              <a:rPr lang="en-US">
                <a:latin typeface="+mn-lt"/>
              </a:rPr>
              <a:t>Module 1 learning outcome</a:t>
            </a:r>
            <a:br>
              <a:rPr lang="en-US">
                <a:latin typeface="+mn-lt"/>
              </a:rPr>
            </a:br>
            <a:r>
              <a:rPr lang="en-US" sz="2400"/>
              <a:t>MASH overview</a:t>
            </a:r>
            <a:r>
              <a:rPr lang="en-US" sz="2400">
                <a:latin typeface="+mn-lt"/>
              </a:rPr>
              <a:t> </a:t>
            </a:r>
            <a:endParaRPr lang="en-US">
              <a:latin typeface="+mn-lt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B20C51D-BC3E-E222-4067-147BE8D780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MASH, metabolic dysfunction-associated steatohepatitis; MASLD, metabolic dysfunction-associated steatotic liver disease.</a:t>
            </a:r>
          </a:p>
        </p:txBody>
      </p:sp>
      <p:sp>
        <p:nvSpPr>
          <p:cNvPr id="2" name="Rectangle: Rounded Corners 5">
            <a:extLst>
              <a:ext uri="{FF2B5EF4-FFF2-40B4-BE49-F238E27FC236}">
                <a16:creationId xmlns:a16="http://schemas.microsoft.com/office/drawing/2014/main" id="{B93D2087-84FA-310C-5B19-2484862B49FD}"/>
              </a:ext>
            </a:extLst>
          </p:cNvPr>
          <p:cNvSpPr/>
          <p:nvPr/>
        </p:nvSpPr>
        <p:spPr>
          <a:xfrm>
            <a:off x="432000" y="1502229"/>
            <a:ext cx="11327999" cy="423221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83280" tIns="36000" rIns="640080" bIns="36000" rtlCol="0" anchor="ctr"/>
          <a:lstStyle/>
          <a:p>
            <a:pPr lvl="0">
              <a:defRPr/>
            </a:pPr>
            <a:r>
              <a:rPr lang="en-US" sz="2400" dirty="0">
                <a:solidFill>
                  <a:srgbClr val="001965"/>
                </a:solidFill>
              </a:rPr>
              <a:t>Learners will be able to demonstrate a</a:t>
            </a:r>
            <a:r>
              <a:rPr lang="en-US" sz="2400" b="1" dirty="0">
                <a:solidFill>
                  <a:srgbClr val="001965"/>
                </a:solidFill>
              </a:rPr>
              <a:t> foundational understanding of MASLD/MASH</a:t>
            </a:r>
            <a:r>
              <a:rPr lang="en-US" sz="2400" dirty="0">
                <a:solidFill>
                  <a:srgbClr val="001965"/>
                </a:solidFill>
              </a:rPr>
              <a:t>, associated </a:t>
            </a:r>
            <a:r>
              <a:rPr lang="en-US" sz="2400" b="1" dirty="0">
                <a:solidFill>
                  <a:srgbClr val="001965"/>
                </a:solidFill>
              </a:rPr>
              <a:t>metabolic risk factors</a:t>
            </a:r>
            <a:r>
              <a:rPr lang="en-US" sz="2400" dirty="0">
                <a:solidFill>
                  <a:srgbClr val="001965"/>
                </a:solidFill>
              </a:rPr>
              <a:t>, </a:t>
            </a:r>
            <a:r>
              <a:rPr lang="en-US" sz="2400" b="1" dirty="0">
                <a:solidFill>
                  <a:srgbClr val="001965"/>
                </a:solidFill>
              </a:rPr>
              <a:t>disease pathophysiology</a:t>
            </a:r>
            <a:r>
              <a:rPr lang="en-US" sz="2400" dirty="0">
                <a:solidFill>
                  <a:srgbClr val="001965"/>
                </a:solidFill>
              </a:rPr>
              <a:t>, </a:t>
            </a:r>
            <a:r>
              <a:rPr lang="en-US" sz="2400" b="1" dirty="0">
                <a:solidFill>
                  <a:srgbClr val="001965"/>
                </a:solidFill>
              </a:rPr>
              <a:t>patient outcomes</a:t>
            </a:r>
            <a:r>
              <a:rPr lang="en-US" sz="2400" dirty="0">
                <a:solidFill>
                  <a:srgbClr val="001965"/>
                </a:solidFill>
              </a:rPr>
              <a:t>, and the </a:t>
            </a:r>
            <a:r>
              <a:rPr lang="en-US" sz="2400" b="1" dirty="0">
                <a:solidFill>
                  <a:srgbClr val="001965"/>
                </a:solidFill>
              </a:rPr>
              <a:t>importance of early detection </a:t>
            </a:r>
            <a:r>
              <a:rPr lang="en-US" sz="2400" dirty="0">
                <a:solidFill>
                  <a:srgbClr val="001965"/>
                </a:solidFill>
              </a:rPr>
              <a:t>and </a:t>
            </a:r>
            <a:r>
              <a:rPr lang="en-US" sz="2400" b="1" dirty="0">
                <a:solidFill>
                  <a:srgbClr val="001965"/>
                </a:solidFill>
              </a:rPr>
              <a:t>specialty care</a:t>
            </a:r>
            <a:r>
              <a:rPr lang="en-US" sz="2400" dirty="0">
                <a:solidFill>
                  <a:srgbClr val="001965"/>
                </a:solidFill>
              </a:rPr>
              <a:t>.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485FD96-7079-41F9-73DB-14C89D8087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6156" y="2340721"/>
            <a:ext cx="2024158" cy="202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68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8913CD6-A88D-F416-E2EB-D32B5441C622}"/>
              </a:ext>
            </a:extLst>
          </p:cNvPr>
          <p:cNvSpPr txBox="1"/>
          <p:nvPr/>
        </p:nvSpPr>
        <p:spPr>
          <a:xfrm>
            <a:off x="431800" y="1309473"/>
            <a:ext cx="7104118" cy="1440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lIns="274320" tIns="45720" rIns="91440" bIns="45720" anchor="ctr">
            <a:noAutofit/>
          </a:bodyPr>
          <a:lstStyle/>
          <a:p>
            <a:r>
              <a:rPr lang="en-US" sz="1600" b="1" dirty="0"/>
              <a:t>Steatotic liver disease (SLD)</a:t>
            </a:r>
            <a:r>
              <a:rPr lang="en-US" sz="1600" dirty="0"/>
              <a:t> is the overarching term for conditions characterized by abnormal lipid accumulation in the liver</a:t>
            </a:r>
            <a:r>
              <a:rPr lang="en-US" sz="1600" baseline="30000" dirty="0"/>
              <a:t>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SLD is defined as &gt;5% hepatocytes affected by steatosis</a:t>
            </a:r>
            <a:r>
              <a:rPr lang="en-US" sz="1400" baseline="30000" dirty="0"/>
              <a:t>2</a:t>
            </a:r>
            <a:r>
              <a:rPr lang="en-US" sz="1400" dirty="0"/>
              <a:t> 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Metabolic conditions &amp; heavy alcohol use are common risk factors of SLD</a:t>
            </a:r>
            <a:r>
              <a:rPr lang="en-US" sz="1600" baseline="30000" dirty="0"/>
              <a:t>1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21365D9-2391-65D9-871E-0A20A82C8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Introduction to steatotic liver disease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FFA0D3C-AFD2-6C97-EB96-8FCA4251B0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6065191"/>
            <a:ext cx="9520892" cy="522809"/>
          </a:xfrm>
        </p:spPr>
        <p:txBody>
          <a:bodyPr/>
          <a:lstStyle/>
          <a:p>
            <a:r>
              <a:rPr lang="en-US"/>
              <a:t>MASH, metabolic dysfunction-associated steatohepatitis; MASLD, metabolic dysfunction-associated steatotic liver disease; NAFLD, nonalcoholic fatty liver disease; NASH, nonalcoholic steatohepatitis; SLD, steatotic liver disease.</a:t>
            </a:r>
            <a:br>
              <a:rPr lang="en-US"/>
            </a:br>
            <a:r>
              <a:rPr lang="en-US"/>
              <a:t>1. Rinella ME et al. </a:t>
            </a:r>
            <a:r>
              <a:rPr lang="en-US" i="1"/>
              <a:t>Hepatology</a:t>
            </a:r>
            <a:r>
              <a:rPr lang="en-US"/>
              <a:t>. 2023;78(6):1966–1986. 2. Misceo D et al. </a:t>
            </a:r>
            <a:r>
              <a:rPr lang="en-US" i="1"/>
              <a:t>Nutr Metabol. </a:t>
            </a:r>
            <a:r>
              <a:rPr lang="en-US"/>
              <a:t>2024;21(112):1-26. 3. Veskovic M et al. </a:t>
            </a:r>
            <a:r>
              <a:rPr lang="en-US" i="1"/>
              <a:t>Curr Issues Mol Biol</a:t>
            </a:r>
            <a:r>
              <a:rPr lang="en-US"/>
              <a:t>. 2023;45(11):9084–9102.  4. Estes C et al. </a:t>
            </a:r>
            <a:r>
              <a:rPr lang="en-US" i="1"/>
              <a:t>Hepatology</a:t>
            </a:r>
            <a:r>
              <a:rPr lang="en-US"/>
              <a:t>. 2018;67(1):123–133. 5. </a:t>
            </a:r>
            <a:r>
              <a:rPr lang="en-GB"/>
              <a:t>Iturbe-Rey S et al. </a:t>
            </a:r>
            <a:r>
              <a:rPr lang="en-GB" i="1"/>
              <a:t>Atherosclerosis. </a:t>
            </a:r>
            <a:r>
              <a:rPr lang="en-GB"/>
              <a:t>2025;400:119053</a:t>
            </a:r>
            <a:r>
              <a:rPr lang="en-US"/>
              <a:t>.  6. Kim G et al. </a:t>
            </a:r>
            <a:r>
              <a:rPr lang="en-US" i="1"/>
              <a:t>Clin Mol Hepatol</a:t>
            </a:r>
            <a:r>
              <a:rPr lang="en-US"/>
              <a:t>. 2023;29(4):831–843. 7. Multinational liver societies announce new “fatty” liver disease nomenclature that is affirmative and non-stigmatizing. Press release. AASLD. June 24, 2023.  https://www.aasld.org/news/multinational-liver-societies-announce-new-fatty-liver-disease-nomenclature-affirmative-and#:~:text=Multinational%20Liver%20Societies%20Announce%20New, Affirmative%20And%20Non%2D Stigmatizing%20%7C%20AASLD. Accessed September 11, 2024. 8. Eslam M et al. </a:t>
            </a:r>
            <a:r>
              <a:rPr lang="en-US" i="1"/>
              <a:t>J Hepatol</a:t>
            </a:r>
            <a:r>
              <a:rPr lang="en-US"/>
              <a:t>. 2020;73(1):202–209.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AB60BE-BC80-B23B-1A84-A19F624E085B}"/>
              </a:ext>
            </a:extLst>
          </p:cNvPr>
          <p:cNvSpPr txBox="1"/>
          <p:nvPr/>
        </p:nvSpPr>
        <p:spPr>
          <a:xfrm>
            <a:off x="7725103" y="2491334"/>
            <a:ext cx="4146332" cy="336074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lIns="274320" tIns="45720" rIns="91440" bIns="45720" anchor="ctr">
            <a:noAutofit/>
          </a:bodyPr>
          <a:lstStyle/>
          <a:p>
            <a:pPr marR="0" lvl="0" algn="l" defTabSz="685782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This nomenclature change represents </a:t>
            </a:r>
            <a:r>
              <a:rPr lang="en-US" sz="1600" b="1"/>
              <a:t>patient-centric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language,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destigmatization,</a:t>
            </a:r>
            <a:r>
              <a:rPr kumimoji="0" lang="en-US" sz="1600" b="0" i="0" u="none" strike="noStrike" kern="1200" cap="none" spc="0" normalizeH="0" baseline="4000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and</a:t>
            </a:r>
            <a:r>
              <a:rPr kumimoji="0" lang="en-US" sz="1600" b="0" i="0" u="none" strike="noStrike" kern="1200" cap="none" spc="0" normalizeH="0" baseline="4000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better understanding of the mechanism </a:t>
            </a:r>
            <a:br>
              <a:rPr kumimoji="0" lang="en-US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of disease</a:t>
            </a:r>
            <a:r>
              <a:rPr lang="en-US" sz="1600" baseline="30000"/>
              <a:t>7,8</a:t>
            </a:r>
            <a:endParaRPr kumimoji="0" lang="en-US" sz="1600" b="0" i="0" u="none" strike="noStrike" kern="1200" cap="none" spc="0" normalizeH="0" baseline="30000" noProof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85750" indent="-285750" defTabSz="685782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MASLD/MASH are recognized as the hepatic manifestation of the metabolic syndrome</a:t>
            </a:r>
            <a:r>
              <a:rPr kumimoji="0" lang="en-US" sz="1400" b="0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1,</a:t>
            </a:r>
            <a:r>
              <a:rPr lang="en-US" sz="1400" baseline="30000"/>
              <a:t>3</a:t>
            </a:r>
          </a:p>
          <a:p>
            <a:pPr marL="285750" indent="-285750" defTabSz="685782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NAFLD/NASH were previously only diagnosed after the exclusion of other liver diseases</a:t>
            </a:r>
            <a:r>
              <a:rPr lang="en-US" sz="1400"/>
              <a:t>;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MASLD/MASH can be diagnosed by the presence of hepatic steatosis and ≥1 cardiometabolic risk factor</a:t>
            </a:r>
            <a:r>
              <a:rPr kumimoji="0" lang="en-US" sz="1400" b="0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043BCD-4159-8378-0C99-4335B81F063E}"/>
              </a:ext>
            </a:extLst>
          </p:cNvPr>
          <p:cNvSpPr/>
          <p:nvPr/>
        </p:nvSpPr>
        <p:spPr>
          <a:xfrm>
            <a:off x="7725103" y="1309472"/>
            <a:ext cx="4146332" cy="118186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b="1"/>
              <a:t>MASLD is the new NAFLD</a:t>
            </a:r>
            <a:r>
              <a:rPr lang="en-US" b="1" baseline="30000"/>
              <a:t>6-8</a:t>
            </a:r>
            <a:br>
              <a:rPr lang="en-US" b="1"/>
            </a:br>
            <a:r>
              <a:rPr lang="en-US" b="1"/>
              <a:t>MASH is the new NASH</a:t>
            </a:r>
            <a:r>
              <a:rPr lang="en-US" b="1" baseline="30000"/>
              <a:t>6-8</a:t>
            </a:r>
            <a:endParaRPr lang="en-US" b="1" noProof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3ED4D7-B74C-5DCE-46FA-B4F9D635EDF2}"/>
              </a:ext>
            </a:extLst>
          </p:cNvPr>
          <p:cNvSpPr txBox="1"/>
          <p:nvPr/>
        </p:nvSpPr>
        <p:spPr>
          <a:xfrm>
            <a:off x="431800" y="2860778"/>
            <a:ext cx="7104118" cy="1440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lIns="274320" tIns="45720" rIns="91440" bIns="45720" anchor="ctr">
            <a:noAutofit/>
          </a:bodyPr>
          <a:lstStyle/>
          <a:p>
            <a:r>
              <a:rPr lang="en-US" sz="1600" b="1"/>
              <a:t>Metabolic dysfunction-associated steatotic liver disease (MASLD) </a:t>
            </a:r>
            <a:r>
              <a:rPr lang="en-US" sz="1600"/>
              <a:t>is defined as excess accumulation of fat in hepatocytes in conjunction with at least one cardiometabolic factor</a:t>
            </a:r>
            <a:r>
              <a:rPr lang="en-US" sz="1600" baseline="30000"/>
              <a:t>1,3</a:t>
            </a:r>
            <a:r>
              <a:rPr lang="en-US" sz="160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/>
              <a:t>MASLD does not include individuals with increased alcohol intake; this subgroup is discussed on the next slide</a:t>
            </a:r>
            <a:r>
              <a:rPr lang="en-US" sz="1400" baseline="30000"/>
              <a:t>1,3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224191-7D29-B3F7-A89C-D07CDB6170CD}"/>
              </a:ext>
            </a:extLst>
          </p:cNvPr>
          <p:cNvSpPr txBox="1"/>
          <p:nvPr/>
        </p:nvSpPr>
        <p:spPr>
          <a:xfrm>
            <a:off x="431800" y="4412083"/>
            <a:ext cx="7104118" cy="1440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lIns="274320" tIns="45720" rIns="91440" bIns="45720" anchor="ctr">
            <a:noAutofit/>
          </a:bodyPr>
          <a:lstStyle/>
          <a:p>
            <a:r>
              <a:rPr lang="en-US" sz="1600" b="1"/>
              <a:t>Metabolic dysfunction-associated steatohepatitis (MASH) </a:t>
            </a:r>
            <a:r>
              <a:rPr lang="en-US" sz="1600"/>
              <a:t>is a progressive form of MASLD characterized by abnormal hepatocellular adaptation</a:t>
            </a:r>
            <a:r>
              <a:rPr lang="en-US" sz="1600" baseline="30000"/>
              <a:t>1,4</a:t>
            </a:r>
            <a:r>
              <a:rPr lang="en-US" sz="160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/>
              <a:t>Lipotoxicity drives hepatocyte injury, triggering inflammatory cell accumulation, resulting in fibrosis and eventually cirrhosis</a:t>
            </a:r>
            <a:r>
              <a:rPr lang="en-US" sz="1400" baseline="30000"/>
              <a:t>5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88202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9580A-84EF-CFBC-80DB-157066AAC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51E5504-FA85-5E1F-F3D5-AAC331FAD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2000"/>
            <a:ext cx="11095277" cy="792000"/>
          </a:xfrm>
        </p:spPr>
        <p:txBody>
          <a:bodyPr/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There are a number of steatotic liver disease subtypes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CFF1052-F118-10A5-DD13-B935B61852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*MASH is under the umbrella term MASLD. 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†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Weekly intake 140-350 g female, 210-420 g male (average daily 20-50 g female, 30-60 g male). 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ALD, alcohol-associated liver disease; MASH, metabolic dysfunction-associated steatohepatitis; MASLD, metabolic dysfunction-associated steatotic liver disease;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MetALD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metabolic dysfunction and alcohol-related steatotic liver disease; SLD, steatotic liver disease.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Rinella ME et al.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Hepatology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2023;78(6):1966–1986. </a:t>
            </a: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476426E8-EA57-8BDC-448F-20BED1558332}"/>
              </a:ext>
            </a:extLst>
          </p:cNvPr>
          <p:cNvSpPr txBox="1">
            <a:spLocks/>
          </p:cNvSpPr>
          <p:nvPr/>
        </p:nvSpPr>
        <p:spPr>
          <a:xfrm>
            <a:off x="421201" y="6011418"/>
            <a:ext cx="9360000" cy="324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GB" sz="700" i="0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539987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980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9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996" indent="-179996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4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CBDD15-4BAD-04AF-DBB9-16C1AB6F991D}"/>
              </a:ext>
            </a:extLst>
          </p:cNvPr>
          <p:cNvSpPr/>
          <p:nvPr/>
        </p:nvSpPr>
        <p:spPr>
          <a:xfrm>
            <a:off x="3959689" y="2848107"/>
            <a:ext cx="7814290" cy="144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CA" sz="2400" noProof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4A4074-FBF6-4DEF-7C97-F2ABFB1EEA10}"/>
              </a:ext>
            </a:extLst>
          </p:cNvPr>
          <p:cNvSpPr/>
          <p:nvPr/>
        </p:nvSpPr>
        <p:spPr>
          <a:xfrm>
            <a:off x="3959689" y="4455190"/>
            <a:ext cx="7814290" cy="144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CA" sz="2400" noProof="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FA0068-8D74-CA7F-0B28-A9C37765C503}"/>
              </a:ext>
            </a:extLst>
          </p:cNvPr>
          <p:cNvSpPr/>
          <p:nvPr/>
        </p:nvSpPr>
        <p:spPr>
          <a:xfrm>
            <a:off x="3959689" y="1241024"/>
            <a:ext cx="7789399" cy="1440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CA" sz="2400" noProof="0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30435E4-ACAE-1171-5C4B-10A33AFD648C}"/>
              </a:ext>
            </a:extLst>
          </p:cNvPr>
          <p:cNvSpPr/>
          <p:nvPr/>
        </p:nvSpPr>
        <p:spPr>
          <a:xfrm>
            <a:off x="9658180" y="1056044"/>
            <a:ext cx="1944000" cy="1944000"/>
          </a:xfrm>
          <a:prstGeom prst="ellipse">
            <a:avLst/>
          </a:prstGeom>
          <a:solidFill>
            <a:schemeClr val="bg1"/>
          </a:solidFill>
          <a:ln w="22225" cap="rnd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>
              <a:defRPr/>
            </a:pPr>
            <a:r>
              <a:rPr lang="en-US" sz="1400" b="1">
                <a:solidFill>
                  <a:srgbClr val="001965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M</a:t>
            </a:r>
            <a:r>
              <a:rPr lang="en-US" sz="1400">
                <a:solidFill>
                  <a:srgbClr val="001965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etabolic Dysfunction-</a:t>
            </a:r>
            <a:r>
              <a:rPr lang="en-US" sz="1400" b="1">
                <a:solidFill>
                  <a:srgbClr val="001965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A</a:t>
            </a:r>
            <a:r>
              <a:rPr lang="en-US" sz="1400">
                <a:solidFill>
                  <a:srgbClr val="001965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ssociated </a:t>
            </a:r>
            <a:r>
              <a:rPr lang="en-US" sz="1400" b="1">
                <a:solidFill>
                  <a:srgbClr val="001965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S</a:t>
            </a:r>
            <a:r>
              <a:rPr lang="en-US" sz="1400">
                <a:solidFill>
                  <a:srgbClr val="001965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teato</a:t>
            </a:r>
            <a:r>
              <a:rPr lang="en-US" sz="1400" b="1">
                <a:solidFill>
                  <a:srgbClr val="001965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h</a:t>
            </a:r>
            <a:r>
              <a:rPr lang="en-US" sz="1400">
                <a:solidFill>
                  <a:srgbClr val="001965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epatitis</a:t>
            </a:r>
          </a:p>
          <a:p>
            <a:pPr lvl="0" algn="ctr">
              <a:defRPr/>
            </a:pPr>
            <a:r>
              <a:rPr lang="en-US" sz="1400">
                <a:solidFill>
                  <a:srgbClr val="001965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(</a:t>
            </a:r>
            <a:r>
              <a:rPr lang="en-US" sz="1400" b="1">
                <a:solidFill>
                  <a:srgbClr val="001965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MASH</a:t>
            </a:r>
            <a:r>
              <a:rPr lang="en-US" sz="1400">
                <a:solidFill>
                  <a:srgbClr val="001965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)*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E7921D0-2364-D87A-39BF-2ACC1510C1AE}"/>
              </a:ext>
            </a:extLst>
          </p:cNvPr>
          <p:cNvSpPr txBox="1"/>
          <p:nvPr/>
        </p:nvSpPr>
        <p:spPr>
          <a:xfrm>
            <a:off x="4191711" y="1449773"/>
            <a:ext cx="2304053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600" b="1" noProof="0">
                <a:ea typeface="Apis For Office Light" panose="020B0404010101010104" pitchFamily="34" charset="0"/>
                <a:cs typeface="Apis For Office Light" panose="020B0404010101010104" pitchFamily="34" charset="0"/>
              </a:rPr>
              <a:t>M</a:t>
            </a:r>
            <a:r>
              <a:rPr lang="en-US" sz="1600" noProof="0">
                <a:ea typeface="Apis For Office Light" panose="020B0404010101010104" pitchFamily="34" charset="0"/>
                <a:cs typeface="Apis For Office Light" panose="020B0404010101010104" pitchFamily="34" charset="0"/>
              </a:rPr>
              <a:t>etabolic Dysfunction-</a:t>
            </a:r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A</a:t>
            </a:r>
            <a:r>
              <a:rPr lang="en-US" sz="1600" noProof="0">
                <a:ea typeface="Apis For Office Light" panose="020B0404010101010104" pitchFamily="34" charset="0"/>
                <a:cs typeface="Apis For Office Light" panose="020B0404010101010104" pitchFamily="34" charset="0"/>
              </a:rPr>
              <a:t>ssociated </a:t>
            </a:r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S</a:t>
            </a:r>
            <a:r>
              <a:rPr lang="en-US" sz="1600" noProof="0">
                <a:ea typeface="Apis For Office Light" panose="020B0404010101010104" pitchFamily="34" charset="0"/>
                <a:cs typeface="Apis For Office Light" panose="020B0404010101010104" pitchFamily="34" charset="0"/>
              </a:rPr>
              <a:t>teatotic</a:t>
            </a:r>
          </a:p>
          <a:p>
            <a:pPr algn="ctr"/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L</a:t>
            </a:r>
            <a:r>
              <a:rPr lang="en-US" sz="1600" noProof="0">
                <a:ea typeface="Apis For Office Light" panose="020B0404010101010104" pitchFamily="34" charset="0"/>
                <a:cs typeface="Apis For Office Light" panose="020B0404010101010104" pitchFamily="34" charset="0"/>
              </a:rPr>
              <a:t>iver </a:t>
            </a:r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D</a:t>
            </a:r>
            <a:r>
              <a:rPr lang="en-US" sz="1600" noProof="0">
                <a:ea typeface="Apis For Office Light" panose="020B0404010101010104" pitchFamily="34" charset="0"/>
                <a:cs typeface="Apis For Office Light" panose="020B0404010101010104" pitchFamily="34" charset="0"/>
              </a:rPr>
              <a:t>isease </a:t>
            </a:r>
            <a:r>
              <a:rPr lang="en-US" sz="1600">
                <a:ea typeface="Apis For Office Light" panose="020B0404010101010104" pitchFamily="34" charset="0"/>
                <a:cs typeface="Apis For Office Light" panose="020B0404010101010104" pitchFamily="34" charset="0"/>
              </a:rPr>
              <a:t>(</a:t>
            </a:r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MASLD</a:t>
            </a:r>
            <a:r>
              <a:rPr lang="en-US" sz="1600">
                <a:ea typeface="Apis For Office Light" panose="020B0404010101010104" pitchFamily="34" charset="0"/>
                <a:cs typeface="Apis For Office Light" panose="020B0404010101010104" pitchFamily="34" charset="0"/>
              </a:rPr>
              <a:t>)</a:t>
            </a:r>
          </a:p>
          <a:p>
            <a:pPr algn="ctr"/>
            <a:endParaRPr lang="en-US" sz="1600">
              <a:ea typeface="Apis For Office Light" panose="020B0404010101010104" pitchFamily="34" charset="0"/>
              <a:cs typeface="Apis For Office Light" panose="020B04040101010101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F07FF06-8336-B3A1-2C4A-1BB42B783909}"/>
              </a:ext>
            </a:extLst>
          </p:cNvPr>
          <p:cNvSpPr txBox="1"/>
          <p:nvPr/>
        </p:nvSpPr>
        <p:spPr>
          <a:xfrm>
            <a:off x="4178342" y="3184403"/>
            <a:ext cx="21029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noProof="0"/>
              <a:t>MetALD</a:t>
            </a:r>
            <a:endParaRPr lang="en-US" b="1" noProof="0"/>
          </a:p>
          <a:p>
            <a:pPr algn="ctr"/>
            <a:r>
              <a:rPr lang="en-US" sz="1400" noProof="0"/>
              <a:t>(</a:t>
            </a:r>
            <a:r>
              <a:rPr lang="en-US" sz="1400" b="1" noProof="0"/>
              <a:t>MASLD</a:t>
            </a:r>
            <a:r>
              <a:rPr lang="en-US" sz="1400" noProof="0"/>
              <a:t> and increased alcohol intake</a:t>
            </a:r>
            <a:r>
              <a:rPr lang="en-US" sz="1400" baseline="30000">
                <a:cs typeface="Times New Roman" panose="02020603050405020304" pitchFamily="18" charset="0"/>
              </a:rPr>
              <a:t>†</a:t>
            </a:r>
            <a:r>
              <a:rPr lang="en-US" sz="1400" noProof="0"/>
              <a:t>)</a:t>
            </a:r>
            <a:endParaRPr lang="en-CA" sz="14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7BE590-E9ED-740E-80F6-096CAF9DF46E}"/>
              </a:ext>
            </a:extLst>
          </p:cNvPr>
          <p:cNvSpPr txBox="1"/>
          <p:nvPr/>
        </p:nvSpPr>
        <p:spPr>
          <a:xfrm>
            <a:off x="4142475" y="4781417"/>
            <a:ext cx="21746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A</a:t>
            </a:r>
            <a:r>
              <a:rPr lang="en-US" sz="1600">
                <a:ea typeface="Apis For Office Light" panose="020B0404010101010104" pitchFamily="34" charset="0"/>
                <a:cs typeface="Apis For Office Light" panose="020B0404010101010104" pitchFamily="34" charset="0"/>
              </a:rPr>
              <a:t>lcohol-Associated (Alcohol-Related) </a:t>
            </a:r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L</a:t>
            </a:r>
            <a:r>
              <a:rPr lang="en-US" sz="1600">
                <a:ea typeface="Apis For Office Light" panose="020B0404010101010104" pitchFamily="34" charset="0"/>
                <a:cs typeface="Apis For Office Light" panose="020B0404010101010104" pitchFamily="34" charset="0"/>
              </a:rPr>
              <a:t>iver </a:t>
            </a:r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D</a:t>
            </a:r>
            <a:r>
              <a:rPr lang="en-US" sz="1600">
                <a:ea typeface="Apis For Office Light" panose="020B0404010101010104" pitchFamily="34" charset="0"/>
                <a:cs typeface="Apis For Office Light" panose="020B0404010101010104" pitchFamily="34" charset="0"/>
              </a:rPr>
              <a:t>isease (</a:t>
            </a:r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ALD</a:t>
            </a:r>
            <a:r>
              <a:rPr lang="en-US" sz="1600">
                <a:ea typeface="Apis For Office Light" panose="020B0404010101010104" pitchFamily="34" charset="0"/>
                <a:cs typeface="Apis For Office Light" panose="020B0404010101010104" pitchFamily="34" charset="0"/>
              </a:rPr>
              <a:t>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B0C8772-C3BA-AE24-18BD-242ABDAF899A}"/>
              </a:ext>
            </a:extLst>
          </p:cNvPr>
          <p:cNvSpPr txBox="1"/>
          <p:nvPr/>
        </p:nvSpPr>
        <p:spPr>
          <a:xfrm>
            <a:off x="8587314" y="4831209"/>
            <a:ext cx="2407593" cy="201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b="1"/>
              <a:t>Average daily alcohol intake (g)</a:t>
            </a:r>
            <a:endParaRPr lang="en-US" sz="1050" b="1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53FB4ED-F595-0034-57FF-25EB7220CE4F}"/>
              </a:ext>
            </a:extLst>
          </p:cNvPr>
          <p:cNvSpPr txBox="1"/>
          <p:nvPr/>
        </p:nvSpPr>
        <p:spPr>
          <a:xfrm>
            <a:off x="10044732" y="5257433"/>
            <a:ext cx="1307989" cy="201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/>
              <a:t>&gt;60/day</a:t>
            </a:r>
            <a:endParaRPr lang="en-US" sz="105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31E7424-AE04-6F09-994F-D3A36840E11C}"/>
              </a:ext>
            </a:extLst>
          </p:cNvPr>
          <p:cNvSpPr txBox="1"/>
          <p:nvPr/>
        </p:nvSpPr>
        <p:spPr>
          <a:xfrm>
            <a:off x="8554181" y="5257433"/>
            <a:ext cx="1307989" cy="201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/>
              <a:t>&gt;50/day</a:t>
            </a:r>
            <a:endParaRPr lang="en-US" sz="1050"/>
          </a:p>
        </p:txBody>
      </p:sp>
      <p:pic>
        <p:nvPicPr>
          <p:cNvPr id="26" name="Graphic 25" descr="Male with solid fill">
            <a:extLst>
              <a:ext uri="{FF2B5EF4-FFF2-40B4-BE49-F238E27FC236}">
                <a16:creationId xmlns:a16="http://schemas.microsoft.com/office/drawing/2014/main" id="{8464DB72-ECBA-046C-A322-6375D10CE5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4328" y="5136234"/>
            <a:ext cx="431848" cy="431848"/>
          </a:xfrm>
          <a:prstGeom prst="rect">
            <a:avLst/>
          </a:prstGeom>
        </p:spPr>
      </p:pic>
      <p:pic>
        <p:nvPicPr>
          <p:cNvPr id="27" name="Graphic 26" descr="Female with solid fill">
            <a:extLst>
              <a:ext uri="{FF2B5EF4-FFF2-40B4-BE49-F238E27FC236}">
                <a16:creationId xmlns:a16="http://schemas.microsoft.com/office/drawing/2014/main" id="{63336D8A-7C1A-F69E-D6F9-672F5A217D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93968" y="5136234"/>
            <a:ext cx="431848" cy="43184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33C050C-53A2-A940-6D9A-4E1FAF8729E7}"/>
              </a:ext>
            </a:extLst>
          </p:cNvPr>
          <p:cNvSpPr txBox="1"/>
          <p:nvPr/>
        </p:nvSpPr>
        <p:spPr>
          <a:xfrm>
            <a:off x="6823932" y="1591692"/>
            <a:ext cx="104360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/>
            </a:pPr>
            <a:r>
              <a:rPr lang="en-US" sz="1200"/>
              <a:t>The hepatic manifestation of metabolic syndrome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D09774F-F4E5-367E-2B90-D1E31965F0DC}"/>
              </a:ext>
            </a:extLst>
          </p:cNvPr>
          <p:cNvSpPr txBox="1"/>
          <p:nvPr/>
        </p:nvSpPr>
        <p:spPr>
          <a:xfrm>
            <a:off x="6823932" y="4827583"/>
            <a:ext cx="110824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/>
              <a:t>Sustained increased alcohol consumption</a:t>
            </a:r>
          </a:p>
        </p:txBody>
      </p:sp>
      <p:cxnSp>
        <p:nvCxnSpPr>
          <p:cNvPr id="30" name="Connector: Elbow 22">
            <a:extLst>
              <a:ext uri="{FF2B5EF4-FFF2-40B4-BE49-F238E27FC236}">
                <a16:creationId xmlns:a16="http://schemas.microsoft.com/office/drawing/2014/main" id="{C66FF95C-55FA-E971-5170-5D1E87087A75}"/>
              </a:ext>
            </a:extLst>
          </p:cNvPr>
          <p:cNvCxnSpPr>
            <a:cxnSpLocks/>
          </p:cNvCxnSpPr>
          <p:nvPr/>
        </p:nvCxnSpPr>
        <p:spPr>
          <a:xfrm>
            <a:off x="3032193" y="3709008"/>
            <a:ext cx="914050" cy="1548794"/>
          </a:xfrm>
          <a:prstGeom prst="bentConnector3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Elbow 25">
            <a:extLst>
              <a:ext uri="{FF2B5EF4-FFF2-40B4-BE49-F238E27FC236}">
                <a16:creationId xmlns:a16="http://schemas.microsoft.com/office/drawing/2014/main" id="{C57ED913-7724-E1B0-34D7-209F450ED6A3}"/>
              </a:ext>
            </a:extLst>
          </p:cNvPr>
          <p:cNvCxnSpPr>
            <a:cxnSpLocks/>
          </p:cNvCxnSpPr>
          <p:nvPr/>
        </p:nvCxnSpPr>
        <p:spPr>
          <a:xfrm flipV="1">
            <a:off x="3032193" y="2079968"/>
            <a:ext cx="914050" cy="1629040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AACF981-628E-A49F-3C0A-902B4FA201E8}"/>
              </a:ext>
            </a:extLst>
          </p:cNvPr>
          <p:cNvCxnSpPr>
            <a:cxnSpLocks/>
          </p:cNvCxnSpPr>
          <p:nvPr/>
        </p:nvCxnSpPr>
        <p:spPr>
          <a:xfrm>
            <a:off x="3153216" y="3709008"/>
            <a:ext cx="778979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33816528-AA1E-F435-509E-F443FF491A12}"/>
              </a:ext>
            </a:extLst>
          </p:cNvPr>
          <p:cNvSpPr/>
          <p:nvPr/>
        </p:nvSpPr>
        <p:spPr>
          <a:xfrm>
            <a:off x="432000" y="2898094"/>
            <a:ext cx="2694322" cy="16218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216000" rIns="72000" bIns="216000" rtlCol="0" anchor="ctr">
            <a:noAutofit/>
          </a:bodyPr>
          <a:lstStyle/>
          <a:p>
            <a:pPr algn="ctr"/>
            <a:r>
              <a:rPr lang="en-US" sz="2400" noProof="0">
                <a:solidFill>
                  <a:schemeClr val="bg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Steatotic Liver Disease (SLD)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1CBC2F0-33AE-564E-F53D-7413B9D9008A}"/>
              </a:ext>
            </a:extLst>
          </p:cNvPr>
          <p:cNvSpPr txBox="1"/>
          <p:nvPr/>
        </p:nvSpPr>
        <p:spPr>
          <a:xfrm>
            <a:off x="8314678" y="1843378"/>
            <a:ext cx="518156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200" b="1"/>
              <a:t>Can lead to</a:t>
            </a:r>
            <a:endParaRPr lang="en-US" sz="1050" b="1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15E8C3D-06F9-3428-F228-D5738181EF10}"/>
              </a:ext>
            </a:extLst>
          </p:cNvPr>
          <p:cNvCxnSpPr>
            <a:cxnSpLocks/>
            <a:stCxn id="34" idx="3"/>
            <a:endCxn id="9" idx="2"/>
          </p:cNvCxnSpPr>
          <p:nvPr/>
        </p:nvCxnSpPr>
        <p:spPr>
          <a:xfrm>
            <a:off x="8832834" y="2028044"/>
            <a:ext cx="825346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CF382C0-59E1-0ED7-19B7-7BC742CF736A}"/>
              </a:ext>
            </a:extLst>
          </p:cNvPr>
          <p:cNvGrpSpPr/>
          <p:nvPr/>
        </p:nvGrpSpPr>
        <p:grpSpPr>
          <a:xfrm>
            <a:off x="6370905" y="2962636"/>
            <a:ext cx="3938012" cy="1110253"/>
            <a:chOff x="6370905" y="2951134"/>
            <a:chExt cx="3938012" cy="111025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72D9CB3-FF2E-7DC7-2E41-722D5A166993}"/>
                </a:ext>
              </a:extLst>
            </p:cNvPr>
            <p:cNvSpPr/>
            <p:nvPr/>
          </p:nvSpPr>
          <p:spPr>
            <a:xfrm>
              <a:off x="6414913" y="3366530"/>
              <a:ext cx="3894004" cy="471735"/>
            </a:xfrm>
            <a:prstGeom prst="rect">
              <a:avLst/>
            </a:prstGeom>
            <a:gradFill>
              <a:gsLst>
                <a:gs pos="0">
                  <a:srgbClr val="E6553F"/>
                </a:gs>
                <a:gs pos="100000">
                  <a:srgbClr val="EAAB00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en-US" sz="2000" noProof="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4CAD845-7C38-7F0F-0565-3710C4BE9C2B}"/>
                </a:ext>
              </a:extLst>
            </p:cNvPr>
            <p:cNvSpPr txBox="1"/>
            <p:nvPr/>
          </p:nvSpPr>
          <p:spPr>
            <a:xfrm>
              <a:off x="6370905" y="2951134"/>
              <a:ext cx="118449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200" dirty="0"/>
                <a:t>MASLD</a:t>
              </a:r>
              <a:endParaRPr lang="en-US" sz="1400" dirty="0"/>
            </a:p>
            <a:p>
              <a:pPr algn="ctr"/>
              <a:r>
                <a:rPr lang="en-US" sz="1200" dirty="0"/>
                <a:t>predominant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706AF54-1F3C-D9F4-FBF1-0D296D0CE995}"/>
                </a:ext>
              </a:extLst>
            </p:cNvPr>
            <p:cNvSpPr txBox="1"/>
            <p:nvPr/>
          </p:nvSpPr>
          <p:spPr>
            <a:xfrm>
              <a:off x="8971911" y="2951134"/>
              <a:ext cx="118449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200"/>
                <a:t>ALD</a:t>
              </a:r>
              <a:endParaRPr lang="en-US" sz="1400"/>
            </a:p>
            <a:p>
              <a:pPr algn="ctr"/>
              <a:r>
                <a:rPr lang="en-US" sz="1200"/>
                <a:t>predominant</a:t>
              </a:r>
              <a:endParaRPr lang="en-US" sz="11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6125BFF-F981-40A8-707D-ECCFCBF5457D}"/>
                </a:ext>
              </a:extLst>
            </p:cNvPr>
            <p:cNvSpPr txBox="1"/>
            <p:nvPr/>
          </p:nvSpPr>
          <p:spPr>
            <a:xfrm>
              <a:off x="6414913" y="3876913"/>
              <a:ext cx="3894004" cy="1844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100" b="1" dirty="0"/>
                <a:t>Average daily alcohol intake (g)</a:t>
              </a:r>
              <a:endParaRPr lang="en-US" sz="1000" b="1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EA445DA-88EF-4D20-AC25-85A3A173B8C5}"/>
                </a:ext>
              </a:extLst>
            </p:cNvPr>
            <p:cNvSpPr txBox="1"/>
            <p:nvPr/>
          </p:nvSpPr>
          <p:spPr>
            <a:xfrm>
              <a:off x="6601203" y="3373136"/>
              <a:ext cx="169918" cy="2012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b="1" dirty="0"/>
                <a:t>20</a:t>
              </a:r>
              <a:endParaRPr lang="en-US" sz="1050" b="1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C79CD54-0885-CBEE-2A59-4A5BD4BF7D7E}"/>
                </a:ext>
              </a:extLst>
            </p:cNvPr>
            <p:cNvSpPr txBox="1"/>
            <p:nvPr/>
          </p:nvSpPr>
          <p:spPr>
            <a:xfrm>
              <a:off x="7808957" y="3501760"/>
              <a:ext cx="169263" cy="2012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00" b="1" dirty="0"/>
                <a:t>30</a:t>
              </a:r>
              <a:endParaRPr lang="en-US" sz="1050" b="1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463476A-78A3-751A-F1C0-E00ECD652786}"/>
                </a:ext>
              </a:extLst>
            </p:cNvPr>
            <p:cNvSpPr txBox="1"/>
            <p:nvPr/>
          </p:nvSpPr>
          <p:spPr>
            <a:xfrm>
              <a:off x="8531145" y="3501760"/>
              <a:ext cx="169263" cy="2012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00" b="1" dirty="0"/>
                <a:t>40</a:t>
              </a:r>
              <a:endParaRPr lang="en-US" sz="1050" b="1" dirty="0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E1C9E19-6FF5-8E46-A603-4E17D9868D57}"/>
                </a:ext>
              </a:extLst>
            </p:cNvPr>
            <p:cNvSpPr txBox="1"/>
            <p:nvPr/>
          </p:nvSpPr>
          <p:spPr>
            <a:xfrm>
              <a:off x="6928815" y="3373136"/>
              <a:ext cx="169918" cy="2012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b="1" dirty="0"/>
                <a:t>30</a:t>
              </a:r>
              <a:endParaRPr lang="en-US" sz="1050" b="1" dirty="0"/>
            </a:p>
          </p:txBody>
        </p:sp>
        <p:pic>
          <p:nvPicPr>
            <p:cNvPr id="3" name="Graphic 2" descr="Female with solid fill">
              <a:extLst>
                <a:ext uri="{FF2B5EF4-FFF2-40B4-BE49-F238E27FC236}">
                  <a16:creationId xmlns:a16="http://schemas.microsoft.com/office/drawing/2014/main" id="{568A5BFC-1460-67B9-CEF5-9D0D20BA072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566414" y="3563604"/>
              <a:ext cx="235672" cy="235672"/>
            </a:xfrm>
            <a:prstGeom prst="rect">
              <a:avLst/>
            </a:prstGeom>
          </p:spPr>
        </p:pic>
        <p:pic>
          <p:nvPicPr>
            <p:cNvPr id="36" name="Graphic 35" descr="Male with solid fill">
              <a:extLst>
                <a:ext uri="{FF2B5EF4-FFF2-40B4-BE49-F238E27FC236}">
                  <a16:creationId xmlns:a16="http://schemas.microsoft.com/office/drawing/2014/main" id="{D95BD804-5325-D3EF-AF1C-3F43D6B7283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888264" y="3534191"/>
              <a:ext cx="245784" cy="245784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453F264-0F5C-874F-D4E9-F68650083498}"/>
                </a:ext>
              </a:extLst>
            </p:cNvPr>
            <p:cNvSpPr txBox="1"/>
            <p:nvPr/>
          </p:nvSpPr>
          <p:spPr>
            <a:xfrm>
              <a:off x="9319577" y="3373136"/>
              <a:ext cx="169918" cy="20120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b="1" dirty="0"/>
                <a:t>50</a:t>
              </a:r>
              <a:endParaRPr lang="en-US" sz="1050" b="1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DED946F-D4AF-7A32-AA07-108410416987}"/>
                </a:ext>
              </a:extLst>
            </p:cNvPr>
            <p:cNvSpPr txBox="1"/>
            <p:nvPr/>
          </p:nvSpPr>
          <p:spPr>
            <a:xfrm>
              <a:off x="9647189" y="3373136"/>
              <a:ext cx="169918" cy="2012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b="1" dirty="0"/>
                <a:t>60</a:t>
              </a:r>
              <a:endParaRPr lang="en-US" sz="1050" b="1" dirty="0"/>
            </a:p>
          </p:txBody>
        </p:sp>
        <p:pic>
          <p:nvPicPr>
            <p:cNvPr id="42" name="Graphic 41" descr="Female with solid fill">
              <a:extLst>
                <a:ext uri="{FF2B5EF4-FFF2-40B4-BE49-F238E27FC236}">
                  <a16:creationId xmlns:a16="http://schemas.microsoft.com/office/drawing/2014/main" id="{083BEE90-AED0-74C7-93F8-678B436D672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284788" y="3563604"/>
              <a:ext cx="235672" cy="235672"/>
            </a:xfrm>
            <a:prstGeom prst="rect">
              <a:avLst/>
            </a:prstGeom>
          </p:spPr>
        </p:pic>
        <p:pic>
          <p:nvPicPr>
            <p:cNvPr id="43" name="Graphic 42" descr="Male with solid fill">
              <a:extLst>
                <a:ext uri="{FF2B5EF4-FFF2-40B4-BE49-F238E27FC236}">
                  <a16:creationId xmlns:a16="http://schemas.microsoft.com/office/drawing/2014/main" id="{E9A31E85-B5A6-3205-91EA-425BD07854B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606638" y="3534191"/>
              <a:ext cx="245784" cy="245784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87EBC3A-E52A-1C68-8E05-7943AA441142}"/>
              </a:ext>
            </a:extLst>
          </p:cNvPr>
          <p:cNvGrpSpPr/>
          <p:nvPr/>
        </p:nvGrpSpPr>
        <p:grpSpPr>
          <a:xfrm>
            <a:off x="378960" y="5286790"/>
            <a:ext cx="812381" cy="652804"/>
            <a:chOff x="405464" y="5453279"/>
            <a:chExt cx="812381" cy="652804"/>
          </a:xfrm>
        </p:grpSpPr>
        <p:pic>
          <p:nvPicPr>
            <p:cNvPr id="11" name="Graphic 10" descr="Male with solid fill">
              <a:extLst>
                <a:ext uri="{FF2B5EF4-FFF2-40B4-BE49-F238E27FC236}">
                  <a16:creationId xmlns:a16="http://schemas.microsoft.com/office/drawing/2014/main" id="{D4AFE830-9496-0978-07C8-FF7935E0A2F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5464" y="5800526"/>
              <a:ext cx="305557" cy="305557"/>
            </a:xfrm>
            <a:prstGeom prst="rect">
              <a:avLst/>
            </a:prstGeom>
          </p:spPr>
        </p:pic>
        <p:pic>
          <p:nvPicPr>
            <p:cNvPr id="17" name="Graphic 16" descr="Female with solid fill">
              <a:extLst>
                <a:ext uri="{FF2B5EF4-FFF2-40B4-BE49-F238E27FC236}">
                  <a16:creationId xmlns:a16="http://schemas.microsoft.com/office/drawing/2014/main" id="{1C24E4F6-8D81-E89B-439C-FF414D7441F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5464" y="5453279"/>
              <a:ext cx="305557" cy="305557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ED71F0A-863D-30EC-13E7-DAC450AB70BF}"/>
                </a:ext>
              </a:extLst>
            </p:cNvPr>
            <p:cNvSpPr txBox="1"/>
            <p:nvPr/>
          </p:nvSpPr>
          <p:spPr>
            <a:xfrm>
              <a:off x="711020" y="5510414"/>
              <a:ext cx="506825" cy="1846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200" dirty="0"/>
                <a:t>Female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2109E9A-5D0C-DB89-53B1-25A8086F9D78}"/>
                </a:ext>
              </a:extLst>
            </p:cNvPr>
            <p:cNvSpPr txBox="1"/>
            <p:nvPr/>
          </p:nvSpPr>
          <p:spPr>
            <a:xfrm>
              <a:off x="711021" y="5863982"/>
              <a:ext cx="46842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200" dirty="0"/>
                <a:t>Male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245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9ABC8AF-A615-427B-A4B8-FFB295C4C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noProof="0">
                <a:latin typeface="+mn-lt"/>
              </a:rPr>
              <a:t>MASH is the progressive form of MASLD</a:t>
            </a:r>
            <a:r>
              <a:rPr lang="en-US" sz="3200" baseline="30000">
                <a:latin typeface="+mn-lt"/>
              </a:rPr>
              <a:t>1,2</a:t>
            </a:r>
            <a:br>
              <a:rPr lang="en-US" sz="3200" noProof="0">
                <a:latin typeface="+mn-lt"/>
              </a:rPr>
            </a:br>
            <a:endParaRPr lang="en-GB" sz="3200">
              <a:latin typeface="+mn-lt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2ADE8C-02FD-489A-9123-7C9672220B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b">
            <a:noAutofit/>
          </a:bodyPr>
          <a:lstStyle/>
          <a:p>
            <a:r>
              <a:rPr lang="en-US" sz="700" dirty="0">
                <a:solidFill>
                  <a:srgbClr val="939AA7"/>
                </a:solidFill>
              </a:rPr>
              <a:t>Images </a:t>
            </a:r>
            <a:r>
              <a:rPr lang="en-US" dirty="0">
                <a:solidFill>
                  <a:srgbClr val="939AA7"/>
                </a:solidFill>
              </a:rPr>
              <a:t>sourced from: https://www.pathologyoutlines.com/topic/livernash.html.</a:t>
            </a:r>
            <a:br>
              <a:rPr lang="en-US" dirty="0">
                <a:solidFill>
                  <a:srgbClr val="939AA7"/>
                </a:solidFill>
              </a:rPr>
            </a:br>
            <a:r>
              <a:rPr lang="en-US" dirty="0">
                <a:solidFill>
                  <a:srgbClr val="939AA7"/>
                </a:solidFill>
              </a:rPr>
              <a:t>HCC, hepatocellular carcinoma; </a:t>
            </a:r>
            <a:r>
              <a:rPr lang="en-US" sz="700" dirty="0">
                <a:solidFill>
                  <a:srgbClr val="939AA7"/>
                </a:solidFill>
              </a:rPr>
              <a:t>MASH, metabolic dysfunction-associated steatohepatitis; MASL, metabolic dysfunction-associated steatotic liver; MASLD, metabolic dysfunction-associated steatotic liver disease.</a:t>
            </a:r>
            <a:br>
              <a:rPr lang="en-US" sz="700" dirty="0">
                <a:solidFill>
                  <a:srgbClr val="939AA7"/>
                </a:solidFill>
              </a:rPr>
            </a:br>
            <a:r>
              <a:rPr lang="en-US" sz="700" dirty="0">
                <a:solidFill>
                  <a:srgbClr val="939AA7"/>
                </a:solidFill>
              </a:rPr>
              <a:t>1. Chalasani N et al. </a:t>
            </a:r>
            <a:r>
              <a:rPr lang="en-US" sz="700" i="1" dirty="0">
                <a:solidFill>
                  <a:srgbClr val="939AA7"/>
                </a:solidFill>
              </a:rPr>
              <a:t>Hepatology</a:t>
            </a:r>
            <a:r>
              <a:rPr lang="en-US" sz="700" dirty="0">
                <a:solidFill>
                  <a:srgbClr val="939AA7"/>
                </a:solidFill>
              </a:rPr>
              <a:t>. 2018;67:328–335. 2. Elshaer A et al. </a:t>
            </a:r>
            <a:r>
              <a:rPr lang="en-US" sz="700" i="1" dirty="0">
                <a:solidFill>
                  <a:srgbClr val="939AA7"/>
                </a:solidFill>
              </a:rPr>
              <a:t>Life (Basel). </a:t>
            </a:r>
            <a:r>
              <a:rPr lang="en-US" sz="700" dirty="0">
                <a:solidFill>
                  <a:srgbClr val="939AA7"/>
                </a:solidFill>
              </a:rPr>
              <a:t>2024;14(7):844.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09686593-1760-FD43-DD3D-31000EAD2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9070" y="1801296"/>
            <a:ext cx="1132572" cy="970988"/>
          </a:xfrm>
          <a:prstGeom prst="rect">
            <a:avLst/>
          </a:prstGeom>
        </p:spPr>
      </p:pic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C629EB5A-E125-3482-BE7F-F5916151FC46}"/>
              </a:ext>
            </a:extLst>
          </p:cNvPr>
          <p:cNvSpPr/>
          <p:nvPr/>
        </p:nvSpPr>
        <p:spPr>
          <a:xfrm>
            <a:off x="9861846" y="2353224"/>
            <a:ext cx="1772665" cy="1454376"/>
          </a:xfrm>
          <a:custGeom>
            <a:avLst/>
            <a:gdLst>
              <a:gd name="connsiteX0" fmla="*/ 0 w 2163096"/>
              <a:gd name="connsiteY0" fmla="*/ 1641987 h 1838632"/>
              <a:gd name="connsiteX1" fmla="*/ 747251 w 2163096"/>
              <a:gd name="connsiteY1" fmla="*/ 9832 h 1838632"/>
              <a:gd name="connsiteX2" fmla="*/ 943896 w 2163096"/>
              <a:gd name="connsiteY2" fmla="*/ 0 h 1838632"/>
              <a:gd name="connsiteX3" fmla="*/ 2163096 w 2163096"/>
              <a:gd name="connsiteY3" fmla="*/ 1681316 h 1838632"/>
              <a:gd name="connsiteX4" fmla="*/ 2133600 w 2163096"/>
              <a:gd name="connsiteY4" fmla="*/ 1838632 h 1838632"/>
              <a:gd name="connsiteX5" fmla="*/ 0 w 2163096"/>
              <a:gd name="connsiteY5" fmla="*/ 1641987 h 1838632"/>
              <a:gd name="connsiteX0" fmla="*/ 0 w 2163096"/>
              <a:gd name="connsiteY0" fmla="*/ 1661651 h 1858296"/>
              <a:gd name="connsiteX1" fmla="*/ 747251 w 2163096"/>
              <a:gd name="connsiteY1" fmla="*/ 29496 h 1858296"/>
              <a:gd name="connsiteX2" fmla="*/ 1068134 w 2163096"/>
              <a:gd name="connsiteY2" fmla="*/ 0 h 1858296"/>
              <a:gd name="connsiteX3" fmla="*/ 2163096 w 2163096"/>
              <a:gd name="connsiteY3" fmla="*/ 1700980 h 1858296"/>
              <a:gd name="connsiteX4" fmla="*/ 2133600 w 2163096"/>
              <a:gd name="connsiteY4" fmla="*/ 1858296 h 1858296"/>
              <a:gd name="connsiteX5" fmla="*/ 0 w 2163096"/>
              <a:gd name="connsiteY5" fmla="*/ 1661651 h 1858296"/>
              <a:gd name="connsiteX0" fmla="*/ 0 w 2163096"/>
              <a:gd name="connsiteY0" fmla="*/ 1661651 h 1858296"/>
              <a:gd name="connsiteX1" fmla="*/ 871488 w 2163096"/>
              <a:gd name="connsiteY1" fmla="*/ 29496 h 1858296"/>
              <a:gd name="connsiteX2" fmla="*/ 1068134 w 2163096"/>
              <a:gd name="connsiteY2" fmla="*/ 0 h 1858296"/>
              <a:gd name="connsiteX3" fmla="*/ 2163096 w 2163096"/>
              <a:gd name="connsiteY3" fmla="*/ 1700980 h 1858296"/>
              <a:gd name="connsiteX4" fmla="*/ 2133600 w 2163096"/>
              <a:gd name="connsiteY4" fmla="*/ 1858296 h 1858296"/>
              <a:gd name="connsiteX5" fmla="*/ 0 w 2163096"/>
              <a:gd name="connsiteY5" fmla="*/ 1661651 h 1858296"/>
              <a:gd name="connsiteX0" fmla="*/ 0 w 2115312"/>
              <a:gd name="connsiteY0" fmla="*/ 1661651 h 1858296"/>
              <a:gd name="connsiteX1" fmla="*/ 823704 w 2115312"/>
              <a:gd name="connsiteY1" fmla="*/ 29496 h 1858296"/>
              <a:gd name="connsiteX2" fmla="*/ 1020350 w 2115312"/>
              <a:gd name="connsiteY2" fmla="*/ 0 h 1858296"/>
              <a:gd name="connsiteX3" fmla="*/ 2115312 w 2115312"/>
              <a:gd name="connsiteY3" fmla="*/ 1700980 h 1858296"/>
              <a:gd name="connsiteX4" fmla="*/ 2085816 w 2115312"/>
              <a:gd name="connsiteY4" fmla="*/ 1858296 h 1858296"/>
              <a:gd name="connsiteX5" fmla="*/ 0 w 2115312"/>
              <a:gd name="connsiteY5" fmla="*/ 1661651 h 1858296"/>
              <a:gd name="csX0" fmla="*/ 0 w 2093853"/>
              <a:gd name="csY0" fmla="*/ 1739027 h 1858296"/>
              <a:gd name="csX1" fmla="*/ 802245 w 2093853"/>
              <a:gd name="csY1" fmla="*/ 29496 h 1858296"/>
              <a:gd name="csX2" fmla="*/ 998891 w 2093853"/>
              <a:gd name="csY2" fmla="*/ 0 h 1858296"/>
              <a:gd name="csX3" fmla="*/ 2093853 w 2093853"/>
              <a:gd name="csY3" fmla="*/ 1700980 h 1858296"/>
              <a:gd name="csX4" fmla="*/ 2064357 w 2093853"/>
              <a:gd name="csY4" fmla="*/ 1858296 h 1858296"/>
              <a:gd name="csX5" fmla="*/ 0 w 2093853"/>
              <a:gd name="csY5" fmla="*/ 1739027 h 185829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093853" h="1858296">
                <a:moveTo>
                  <a:pt x="0" y="1739027"/>
                </a:moveTo>
                <a:lnTo>
                  <a:pt x="802245" y="29496"/>
                </a:lnTo>
                <a:lnTo>
                  <a:pt x="998891" y="0"/>
                </a:lnTo>
                <a:lnTo>
                  <a:pt x="2093853" y="1700980"/>
                </a:lnTo>
                <a:lnTo>
                  <a:pt x="2064357" y="1858296"/>
                </a:lnTo>
                <a:lnTo>
                  <a:pt x="0" y="1739027"/>
                </a:lnTo>
                <a:close/>
              </a:path>
            </a:pathLst>
          </a:custGeom>
          <a:gradFill flip="none" rotWithShape="1">
            <a:gsLst>
              <a:gs pos="49600">
                <a:schemeClr val="tx1">
                  <a:alpha val="80000"/>
                </a:schemeClr>
              </a:gs>
              <a:gs pos="0">
                <a:schemeClr val="tx1"/>
              </a:gs>
              <a:gs pos="99000">
                <a:schemeClr val="tx1">
                  <a:alpha val="2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D412765-1418-4837-D27E-96D86FBCDBCB}"/>
              </a:ext>
            </a:extLst>
          </p:cNvPr>
          <p:cNvSpPr/>
          <p:nvPr/>
        </p:nvSpPr>
        <p:spPr>
          <a:xfrm>
            <a:off x="10511631" y="2191356"/>
            <a:ext cx="216000" cy="2160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981FB27-F521-2B2F-90A9-9D634F6E24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74" t="-774" r="874" b="30266"/>
          <a:stretch>
            <a:fillRect/>
          </a:stretch>
        </p:blipFill>
        <p:spPr>
          <a:xfrm>
            <a:off x="9849476" y="3649988"/>
            <a:ext cx="1828694" cy="1481603"/>
          </a:xfrm>
          <a:prstGeom prst="rect">
            <a:avLst/>
          </a:prstGeom>
        </p:spPr>
      </p:pic>
      <p:pic>
        <p:nvPicPr>
          <p:cNvPr id="29" name="Picture 28" descr="A brown liver with a green object in the middle  Description automatically generated">
            <a:extLst>
              <a:ext uri="{FF2B5EF4-FFF2-40B4-BE49-F238E27FC236}">
                <a16:creationId xmlns:a16="http://schemas.microsoft.com/office/drawing/2014/main" id="{FD0A4B8C-B566-7A0C-7A40-EFBEAFF842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793" y="1901903"/>
            <a:ext cx="1210097" cy="858251"/>
          </a:xfrm>
          <a:prstGeom prst="rect">
            <a:avLst/>
          </a:prstGeom>
        </p:spPr>
      </p:pic>
      <p:pic>
        <p:nvPicPr>
          <p:cNvPr id="40" name="Picture 39" descr="A liver with a green pill  Description automatically generated">
            <a:extLst>
              <a:ext uri="{FF2B5EF4-FFF2-40B4-BE49-F238E27FC236}">
                <a16:creationId xmlns:a16="http://schemas.microsoft.com/office/drawing/2014/main" id="{34CED361-C7E7-5124-F01A-6DB3F0B504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197" y="1901903"/>
            <a:ext cx="1212415" cy="860283"/>
          </a:xfrm>
          <a:prstGeom prst="rect">
            <a:avLst/>
          </a:prstGeom>
        </p:spPr>
      </p:pic>
      <p:pic>
        <p:nvPicPr>
          <p:cNvPr id="37" name="Picture 36" descr="A liver with a green pill  Description automatically generated">
            <a:extLst>
              <a:ext uri="{FF2B5EF4-FFF2-40B4-BE49-F238E27FC236}">
                <a16:creationId xmlns:a16="http://schemas.microsoft.com/office/drawing/2014/main" id="{EBD23F97-503D-1812-BA02-EA30549B60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732" y="1901903"/>
            <a:ext cx="1212415" cy="870382"/>
          </a:xfrm>
          <a:prstGeom prst="rect">
            <a:avLst/>
          </a:prstGeom>
        </p:spPr>
      </p:pic>
      <p:pic>
        <p:nvPicPr>
          <p:cNvPr id="26" name="Picture 25" descr="A screenshot of a video game liver  Description automatically generated">
            <a:extLst>
              <a:ext uri="{FF2B5EF4-FFF2-40B4-BE49-F238E27FC236}">
                <a16:creationId xmlns:a16="http://schemas.microsoft.com/office/drawing/2014/main" id="{166C3875-D7DD-5113-26C6-BCB359B1CC8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0052" y="1877396"/>
            <a:ext cx="1212415" cy="973522"/>
          </a:xfrm>
          <a:prstGeom prst="rect">
            <a:avLst/>
          </a:prstGeom>
        </p:spPr>
      </p:pic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698112D1-88F5-49BB-A54A-19062952BAD1}"/>
              </a:ext>
            </a:extLst>
          </p:cNvPr>
          <p:cNvSpPr/>
          <p:nvPr/>
        </p:nvSpPr>
        <p:spPr>
          <a:xfrm>
            <a:off x="8000123" y="2387165"/>
            <a:ext cx="1826254" cy="1454376"/>
          </a:xfrm>
          <a:custGeom>
            <a:avLst/>
            <a:gdLst>
              <a:gd name="connsiteX0" fmla="*/ 0 w 2163096"/>
              <a:gd name="connsiteY0" fmla="*/ 1641987 h 1838632"/>
              <a:gd name="connsiteX1" fmla="*/ 747251 w 2163096"/>
              <a:gd name="connsiteY1" fmla="*/ 9832 h 1838632"/>
              <a:gd name="connsiteX2" fmla="*/ 943896 w 2163096"/>
              <a:gd name="connsiteY2" fmla="*/ 0 h 1838632"/>
              <a:gd name="connsiteX3" fmla="*/ 2163096 w 2163096"/>
              <a:gd name="connsiteY3" fmla="*/ 1681316 h 1838632"/>
              <a:gd name="connsiteX4" fmla="*/ 2133600 w 2163096"/>
              <a:gd name="connsiteY4" fmla="*/ 1838632 h 1838632"/>
              <a:gd name="connsiteX5" fmla="*/ 0 w 2163096"/>
              <a:gd name="connsiteY5" fmla="*/ 1641987 h 1838632"/>
              <a:gd name="connsiteX0" fmla="*/ 0 w 2163096"/>
              <a:gd name="connsiteY0" fmla="*/ 1661651 h 1858296"/>
              <a:gd name="connsiteX1" fmla="*/ 747251 w 2163096"/>
              <a:gd name="connsiteY1" fmla="*/ 29496 h 1858296"/>
              <a:gd name="connsiteX2" fmla="*/ 1068134 w 2163096"/>
              <a:gd name="connsiteY2" fmla="*/ 0 h 1858296"/>
              <a:gd name="connsiteX3" fmla="*/ 2163096 w 2163096"/>
              <a:gd name="connsiteY3" fmla="*/ 1700980 h 1858296"/>
              <a:gd name="connsiteX4" fmla="*/ 2133600 w 2163096"/>
              <a:gd name="connsiteY4" fmla="*/ 1858296 h 1858296"/>
              <a:gd name="connsiteX5" fmla="*/ 0 w 2163096"/>
              <a:gd name="connsiteY5" fmla="*/ 1661651 h 1858296"/>
              <a:gd name="connsiteX0" fmla="*/ 0 w 2163096"/>
              <a:gd name="connsiteY0" fmla="*/ 1661651 h 1858296"/>
              <a:gd name="connsiteX1" fmla="*/ 871488 w 2163096"/>
              <a:gd name="connsiteY1" fmla="*/ 29496 h 1858296"/>
              <a:gd name="connsiteX2" fmla="*/ 1068134 w 2163096"/>
              <a:gd name="connsiteY2" fmla="*/ 0 h 1858296"/>
              <a:gd name="connsiteX3" fmla="*/ 2163096 w 2163096"/>
              <a:gd name="connsiteY3" fmla="*/ 1700980 h 1858296"/>
              <a:gd name="connsiteX4" fmla="*/ 2133600 w 2163096"/>
              <a:gd name="connsiteY4" fmla="*/ 1858296 h 1858296"/>
              <a:gd name="connsiteX5" fmla="*/ 0 w 2163096"/>
              <a:gd name="connsiteY5" fmla="*/ 1661651 h 1858296"/>
              <a:gd name="connsiteX0" fmla="*/ 0 w 2115312"/>
              <a:gd name="connsiteY0" fmla="*/ 1661651 h 1858296"/>
              <a:gd name="connsiteX1" fmla="*/ 823704 w 2115312"/>
              <a:gd name="connsiteY1" fmla="*/ 29496 h 1858296"/>
              <a:gd name="connsiteX2" fmla="*/ 1020350 w 2115312"/>
              <a:gd name="connsiteY2" fmla="*/ 0 h 1858296"/>
              <a:gd name="connsiteX3" fmla="*/ 2115312 w 2115312"/>
              <a:gd name="connsiteY3" fmla="*/ 1700980 h 1858296"/>
              <a:gd name="connsiteX4" fmla="*/ 2085816 w 2115312"/>
              <a:gd name="connsiteY4" fmla="*/ 1858296 h 1858296"/>
              <a:gd name="connsiteX5" fmla="*/ 0 w 2115312"/>
              <a:gd name="connsiteY5" fmla="*/ 1661651 h 1858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5312" h="1858296">
                <a:moveTo>
                  <a:pt x="0" y="1661651"/>
                </a:moveTo>
                <a:lnTo>
                  <a:pt x="823704" y="29496"/>
                </a:lnTo>
                <a:lnTo>
                  <a:pt x="1020350" y="0"/>
                </a:lnTo>
                <a:lnTo>
                  <a:pt x="2115312" y="1700980"/>
                </a:lnTo>
                <a:lnTo>
                  <a:pt x="2085816" y="1858296"/>
                </a:lnTo>
                <a:lnTo>
                  <a:pt x="0" y="1661651"/>
                </a:lnTo>
                <a:close/>
              </a:path>
            </a:pathLst>
          </a:custGeom>
          <a:gradFill flip="none" rotWithShape="1">
            <a:gsLst>
              <a:gs pos="49600">
                <a:schemeClr val="accent6">
                  <a:alpha val="80000"/>
                </a:schemeClr>
              </a:gs>
              <a:gs pos="0">
                <a:schemeClr val="accent6"/>
              </a:gs>
              <a:gs pos="100000">
                <a:schemeClr val="accent6">
                  <a:alpha val="2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/>
          </a:p>
        </p:txBody>
      </p:sp>
      <p:sp>
        <p:nvSpPr>
          <p:cNvPr id="120" name="Freeform: Shape 119">
            <a:extLst>
              <a:ext uri="{FF2B5EF4-FFF2-40B4-BE49-F238E27FC236}">
                <a16:creationId xmlns:a16="http://schemas.microsoft.com/office/drawing/2014/main" id="{7141458C-0C3F-4F8D-92B5-C108EC2CF082}"/>
              </a:ext>
            </a:extLst>
          </p:cNvPr>
          <p:cNvSpPr/>
          <p:nvPr/>
        </p:nvSpPr>
        <p:spPr>
          <a:xfrm>
            <a:off x="4321256" y="2389921"/>
            <a:ext cx="3502324" cy="1189304"/>
          </a:xfrm>
          <a:custGeom>
            <a:avLst/>
            <a:gdLst>
              <a:gd name="connsiteX0" fmla="*/ 0 w 2163096"/>
              <a:gd name="connsiteY0" fmla="*/ 1641987 h 1838632"/>
              <a:gd name="connsiteX1" fmla="*/ 747251 w 2163096"/>
              <a:gd name="connsiteY1" fmla="*/ 9832 h 1838632"/>
              <a:gd name="connsiteX2" fmla="*/ 943896 w 2163096"/>
              <a:gd name="connsiteY2" fmla="*/ 0 h 1838632"/>
              <a:gd name="connsiteX3" fmla="*/ 2163096 w 2163096"/>
              <a:gd name="connsiteY3" fmla="*/ 1681316 h 1838632"/>
              <a:gd name="connsiteX4" fmla="*/ 2133600 w 2163096"/>
              <a:gd name="connsiteY4" fmla="*/ 1838632 h 1838632"/>
              <a:gd name="connsiteX5" fmla="*/ 0 w 2163096"/>
              <a:gd name="connsiteY5" fmla="*/ 1641987 h 1838632"/>
              <a:gd name="connsiteX0" fmla="*/ 0 w 2163096"/>
              <a:gd name="connsiteY0" fmla="*/ 1661651 h 1858296"/>
              <a:gd name="connsiteX1" fmla="*/ 747251 w 2163096"/>
              <a:gd name="connsiteY1" fmla="*/ 29496 h 1858296"/>
              <a:gd name="connsiteX2" fmla="*/ 1068134 w 2163096"/>
              <a:gd name="connsiteY2" fmla="*/ 0 h 1858296"/>
              <a:gd name="connsiteX3" fmla="*/ 2163096 w 2163096"/>
              <a:gd name="connsiteY3" fmla="*/ 1700980 h 1858296"/>
              <a:gd name="connsiteX4" fmla="*/ 2133600 w 2163096"/>
              <a:gd name="connsiteY4" fmla="*/ 1858296 h 1858296"/>
              <a:gd name="connsiteX5" fmla="*/ 0 w 2163096"/>
              <a:gd name="connsiteY5" fmla="*/ 1661651 h 1858296"/>
              <a:gd name="connsiteX0" fmla="*/ 0 w 2163096"/>
              <a:gd name="connsiteY0" fmla="*/ 1661651 h 1858296"/>
              <a:gd name="connsiteX1" fmla="*/ 871488 w 2163096"/>
              <a:gd name="connsiteY1" fmla="*/ 29496 h 1858296"/>
              <a:gd name="connsiteX2" fmla="*/ 1068134 w 2163096"/>
              <a:gd name="connsiteY2" fmla="*/ 0 h 1858296"/>
              <a:gd name="connsiteX3" fmla="*/ 2163096 w 2163096"/>
              <a:gd name="connsiteY3" fmla="*/ 1700980 h 1858296"/>
              <a:gd name="connsiteX4" fmla="*/ 2133600 w 2163096"/>
              <a:gd name="connsiteY4" fmla="*/ 1858296 h 1858296"/>
              <a:gd name="connsiteX5" fmla="*/ 0 w 2163096"/>
              <a:gd name="connsiteY5" fmla="*/ 1661651 h 1858296"/>
              <a:gd name="connsiteX0" fmla="*/ 0 w 2115312"/>
              <a:gd name="connsiteY0" fmla="*/ 1661651 h 1858296"/>
              <a:gd name="connsiteX1" fmla="*/ 823704 w 2115312"/>
              <a:gd name="connsiteY1" fmla="*/ 29496 h 1858296"/>
              <a:gd name="connsiteX2" fmla="*/ 1020350 w 2115312"/>
              <a:gd name="connsiteY2" fmla="*/ 0 h 1858296"/>
              <a:gd name="connsiteX3" fmla="*/ 2115312 w 2115312"/>
              <a:gd name="connsiteY3" fmla="*/ 1700980 h 1858296"/>
              <a:gd name="connsiteX4" fmla="*/ 2085816 w 2115312"/>
              <a:gd name="connsiteY4" fmla="*/ 1858296 h 1858296"/>
              <a:gd name="connsiteX5" fmla="*/ 0 w 2115312"/>
              <a:gd name="connsiteY5" fmla="*/ 1661651 h 1858296"/>
              <a:gd name="connsiteX0" fmla="*/ 0 w 3290793"/>
              <a:gd name="connsiteY0" fmla="*/ 1661651 h 1858296"/>
              <a:gd name="connsiteX1" fmla="*/ 823704 w 3290793"/>
              <a:gd name="connsiteY1" fmla="*/ 29496 h 1858296"/>
              <a:gd name="connsiteX2" fmla="*/ 1020350 w 3290793"/>
              <a:gd name="connsiteY2" fmla="*/ 0 h 1858296"/>
              <a:gd name="connsiteX3" fmla="*/ 3290793 w 3290793"/>
              <a:gd name="connsiteY3" fmla="*/ 1691148 h 1858296"/>
              <a:gd name="connsiteX4" fmla="*/ 2085816 w 3290793"/>
              <a:gd name="connsiteY4" fmla="*/ 1858296 h 1858296"/>
              <a:gd name="connsiteX5" fmla="*/ 0 w 3290793"/>
              <a:gd name="connsiteY5" fmla="*/ 1661651 h 1858296"/>
              <a:gd name="connsiteX0" fmla="*/ 0 w 4112674"/>
              <a:gd name="connsiteY0" fmla="*/ 1681316 h 1858296"/>
              <a:gd name="connsiteX1" fmla="*/ 1645585 w 4112674"/>
              <a:gd name="connsiteY1" fmla="*/ 29496 h 1858296"/>
              <a:gd name="connsiteX2" fmla="*/ 1842231 w 4112674"/>
              <a:gd name="connsiteY2" fmla="*/ 0 h 1858296"/>
              <a:gd name="connsiteX3" fmla="*/ 4112674 w 4112674"/>
              <a:gd name="connsiteY3" fmla="*/ 1691148 h 1858296"/>
              <a:gd name="connsiteX4" fmla="*/ 2907697 w 4112674"/>
              <a:gd name="connsiteY4" fmla="*/ 1858296 h 1858296"/>
              <a:gd name="connsiteX5" fmla="*/ 0 w 4112674"/>
              <a:gd name="connsiteY5" fmla="*/ 1681316 h 1858296"/>
              <a:gd name="connsiteX0" fmla="*/ 0 w 4112674"/>
              <a:gd name="connsiteY0" fmla="*/ 1681316 h 1691148"/>
              <a:gd name="connsiteX1" fmla="*/ 1645585 w 4112674"/>
              <a:gd name="connsiteY1" fmla="*/ 29496 h 1691148"/>
              <a:gd name="connsiteX2" fmla="*/ 1842231 w 4112674"/>
              <a:gd name="connsiteY2" fmla="*/ 0 h 1691148"/>
              <a:gd name="connsiteX3" fmla="*/ 4112674 w 4112674"/>
              <a:gd name="connsiteY3" fmla="*/ 1691148 h 1691148"/>
              <a:gd name="connsiteX4" fmla="*/ 0 w 4112674"/>
              <a:gd name="connsiteY4" fmla="*/ 1681316 h 1691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2674" h="1691148">
                <a:moveTo>
                  <a:pt x="0" y="1681316"/>
                </a:moveTo>
                <a:lnTo>
                  <a:pt x="1645585" y="29496"/>
                </a:lnTo>
                <a:lnTo>
                  <a:pt x="1842231" y="0"/>
                </a:lnTo>
                <a:lnTo>
                  <a:pt x="4112674" y="1691148"/>
                </a:lnTo>
                <a:lnTo>
                  <a:pt x="0" y="1681316"/>
                </a:lnTo>
                <a:close/>
              </a:path>
            </a:pathLst>
          </a:custGeom>
          <a:gradFill flip="none" rotWithShape="1">
            <a:gsLst>
              <a:gs pos="49000">
                <a:schemeClr val="accent1">
                  <a:alpha val="80000"/>
                </a:schemeClr>
              </a:gs>
              <a:gs pos="0">
                <a:schemeClr val="accent1"/>
              </a:gs>
              <a:gs pos="100000">
                <a:schemeClr val="accent1">
                  <a:alpha val="2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/>
          </a:p>
        </p:txBody>
      </p: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DDD6E1A-9113-4932-95A7-54292B692262}"/>
              </a:ext>
            </a:extLst>
          </p:cNvPr>
          <p:cNvCxnSpPr>
            <a:cxnSpLocks/>
          </p:cNvCxnSpPr>
          <p:nvPr/>
        </p:nvCxnSpPr>
        <p:spPr>
          <a:xfrm>
            <a:off x="11760000" y="1441037"/>
            <a:ext cx="0" cy="3737059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EFFDE7A9-0DF9-4410-A4A9-0B249044D1C0}"/>
              </a:ext>
            </a:extLst>
          </p:cNvPr>
          <p:cNvSpPr/>
          <p:nvPr/>
        </p:nvSpPr>
        <p:spPr>
          <a:xfrm>
            <a:off x="2224868" y="2419788"/>
            <a:ext cx="1826254" cy="1159437"/>
          </a:xfrm>
          <a:custGeom>
            <a:avLst/>
            <a:gdLst>
              <a:gd name="connsiteX0" fmla="*/ 0 w 2163096"/>
              <a:gd name="connsiteY0" fmla="*/ 1641987 h 1838632"/>
              <a:gd name="connsiteX1" fmla="*/ 747251 w 2163096"/>
              <a:gd name="connsiteY1" fmla="*/ 9832 h 1838632"/>
              <a:gd name="connsiteX2" fmla="*/ 943896 w 2163096"/>
              <a:gd name="connsiteY2" fmla="*/ 0 h 1838632"/>
              <a:gd name="connsiteX3" fmla="*/ 2163096 w 2163096"/>
              <a:gd name="connsiteY3" fmla="*/ 1681316 h 1838632"/>
              <a:gd name="connsiteX4" fmla="*/ 2133600 w 2163096"/>
              <a:gd name="connsiteY4" fmla="*/ 1838632 h 1838632"/>
              <a:gd name="connsiteX5" fmla="*/ 0 w 2163096"/>
              <a:gd name="connsiteY5" fmla="*/ 1641987 h 1838632"/>
              <a:gd name="connsiteX0" fmla="*/ 0 w 2163096"/>
              <a:gd name="connsiteY0" fmla="*/ 1661651 h 1858296"/>
              <a:gd name="connsiteX1" fmla="*/ 747251 w 2163096"/>
              <a:gd name="connsiteY1" fmla="*/ 29496 h 1858296"/>
              <a:gd name="connsiteX2" fmla="*/ 1068134 w 2163096"/>
              <a:gd name="connsiteY2" fmla="*/ 0 h 1858296"/>
              <a:gd name="connsiteX3" fmla="*/ 2163096 w 2163096"/>
              <a:gd name="connsiteY3" fmla="*/ 1700980 h 1858296"/>
              <a:gd name="connsiteX4" fmla="*/ 2133600 w 2163096"/>
              <a:gd name="connsiteY4" fmla="*/ 1858296 h 1858296"/>
              <a:gd name="connsiteX5" fmla="*/ 0 w 2163096"/>
              <a:gd name="connsiteY5" fmla="*/ 1661651 h 1858296"/>
              <a:gd name="connsiteX0" fmla="*/ 0 w 2163096"/>
              <a:gd name="connsiteY0" fmla="*/ 1661651 h 1858296"/>
              <a:gd name="connsiteX1" fmla="*/ 871488 w 2163096"/>
              <a:gd name="connsiteY1" fmla="*/ 29496 h 1858296"/>
              <a:gd name="connsiteX2" fmla="*/ 1068134 w 2163096"/>
              <a:gd name="connsiteY2" fmla="*/ 0 h 1858296"/>
              <a:gd name="connsiteX3" fmla="*/ 2163096 w 2163096"/>
              <a:gd name="connsiteY3" fmla="*/ 1700980 h 1858296"/>
              <a:gd name="connsiteX4" fmla="*/ 2133600 w 2163096"/>
              <a:gd name="connsiteY4" fmla="*/ 1858296 h 1858296"/>
              <a:gd name="connsiteX5" fmla="*/ 0 w 2163096"/>
              <a:gd name="connsiteY5" fmla="*/ 1661651 h 1858296"/>
              <a:gd name="connsiteX0" fmla="*/ 0 w 2115312"/>
              <a:gd name="connsiteY0" fmla="*/ 1661651 h 1858296"/>
              <a:gd name="connsiteX1" fmla="*/ 823704 w 2115312"/>
              <a:gd name="connsiteY1" fmla="*/ 29496 h 1858296"/>
              <a:gd name="connsiteX2" fmla="*/ 1020350 w 2115312"/>
              <a:gd name="connsiteY2" fmla="*/ 0 h 1858296"/>
              <a:gd name="connsiteX3" fmla="*/ 2115312 w 2115312"/>
              <a:gd name="connsiteY3" fmla="*/ 1700980 h 1858296"/>
              <a:gd name="connsiteX4" fmla="*/ 2085816 w 2115312"/>
              <a:gd name="connsiteY4" fmla="*/ 1858296 h 1858296"/>
              <a:gd name="connsiteX5" fmla="*/ 0 w 2115312"/>
              <a:gd name="connsiteY5" fmla="*/ 1661651 h 1858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5312" h="1858296">
                <a:moveTo>
                  <a:pt x="0" y="1661651"/>
                </a:moveTo>
                <a:lnTo>
                  <a:pt x="823704" y="29496"/>
                </a:lnTo>
                <a:lnTo>
                  <a:pt x="1020350" y="0"/>
                </a:lnTo>
                <a:lnTo>
                  <a:pt x="2115312" y="1700980"/>
                </a:lnTo>
                <a:lnTo>
                  <a:pt x="2085816" y="1858296"/>
                </a:lnTo>
                <a:lnTo>
                  <a:pt x="0" y="1661651"/>
                </a:lnTo>
                <a:close/>
              </a:path>
            </a:pathLst>
          </a:custGeom>
          <a:gradFill flip="none" rotWithShape="1">
            <a:gsLst>
              <a:gs pos="49600">
                <a:schemeClr val="tx2">
                  <a:alpha val="80000"/>
                </a:schemeClr>
              </a:gs>
              <a:gs pos="0">
                <a:schemeClr val="tx2"/>
              </a:gs>
              <a:gs pos="100000">
                <a:srgbClr val="D8EAF8">
                  <a:alpha val="4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A5D0FDD4-3527-4CE3-846F-C1FF1C1B4D2F}"/>
              </a:ext>
            </a:extLst>
          </p:cNvPr>
          <p:cNvSpPr/>
          <p:nvPr/>
        </p:nvSpPr>
        <p:spPr>
          <a:xfrm>
            <a:off x="309796" y="2434833"/>
            <a:ext cx="1815180" cy="1144392"/>
          </a:xfrm>
          <a:custGeom>
            <a:avLst/>
            <a:gdLst>
              <a:gd name="connsiteX0" fmla="*/ 0 w 2163096"/>
              <a:gd name="connsiteY0" fmla="*/ 1641987 h 1838632"/>
              <a:gd name="connsiteX1" fmla="*/ 747251 w 2163096"/>
              <a:gd name="connsiteY1" fmla="*/ 9832 h 1838632"/>
              <a:gd name="connsiteX2" fmla="*/ 943896 w 2163096"/>
              <a:gd name="connsiteY2" fmla="*/ 0 h 1838632"/>
              <a:gd name="connsiteX3" fmla="*/ 2163096 w 2163096"/>
              <a:gd name="connsiteY3" fmla="*/ 1681316 h 1838632"/>
              <a:gd name="connsiteX4" fmla="*/ 2133600 w 2163096"/>
              <a:gd name="connsiteY4" fmla="*/ 1838632 h 1838632"/>
              <a:gd name="connsiteX5" fmla="*/ 0 w 2163096"/>
              <a:gd name="connsiteY5" fmla="*/ 1641987 h 1838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3096" h="1838632">
                <a:moveTo>
                  <a:pt x="0" y="1641987"/>
                </a:moveTo>
                <a:lnTo>
                  <a:pt x="747251" y="9832"/>
                </a:lnTo>
                <a:lnTo>
                  <a:pt x="943896" y="0"/>
                </a:lnTo>
                <a:lnTo>
                  <a:pt x="2163096" y="1681316"/>
                </a:lnTo>
                <a:lnTo>
                  <a:pt x="2133600" y="1838632"/>
                </a:lnTo>
                <a:lnTo>
                  <a:pt x="0" y="1641987"/>
                </a:lnTo>
                <a:close/>
              </a:path>
            </a:pathLst>
          </a:custGeom>
          <a:gradFill flip="none" rotWithShape="1">
            <a:gsLst>
              <a:gs pos="49600">
                <a:schemeClr val="accent3">
                  <a:alpha val="80000"/>
                </a:schemeClr>
              </a:gs>
              <a:gs pos="0">
                <a:schemeClr val="accent3"/>
              </a:gs>
              <a:gs pos="100000">
                <a:schemeClr val="accent3">
                  <a:alpha val="2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D41951F0-1D59-499F-9C04-E1DC1D6A513A}"/>
              </a:ext>
            </a:extLst>
          </p:cNvPr>
          <p:cNvSpPr/>
          <p:nvPr/>
        </p:nvSpPr>
        <p:spPr>
          <a:xfrm>
            <a:off x="920356" y="2225297"/>
            <a:ext cx="216000" cy="2160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272AE4F-59C6-4C81-B6C2-1FA80134E2D9}"/>
              </a:ext>
            </a:extLst>
          </p:cNvPr>
          <p:cNvSpPr/>
          <p:nvPr/>
        </p:nvSpPr>
        <p:spPr>
          <a:xfrm>
            <a:off x="2599518" y="2711020"/>
            <a:ext cx="968031" cy="427167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rtlCol="0" anchor="t"/>
          <a:lstStyle/>
          <a:p>
            <a:pPr algn="ctr"/>
            <a:r>
              <a:rPr lang="en-CA" b="1" dirty="0">
                <a:solidFill>
                  <a:schemeClr val="tx1"/>
                </a:solidFill>
              </a:rPr>
              <a:t>MASL</a:t>
            </a:r>
            <a:endParaRPr lang="en-CA" sz="2000" b="1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1B9527-F904-4358-BADB-9B515A1434D0}"/>
              </a:ext>
            </a:extLst>
          </p:cNvPr>
          <p:cNvSpPr/>
          <p:nvPr/>
        </p:nvSpPr>
        <p:spPr>
          <a:xfrm>
            <a:off x="7996849" y="3121945"/>
            <a:ext cx="1828838" cy="539190"/>
          </a:xfrm>
          <a:prstGeom prst="rect">
            <a:avLst/>
          </a:prstGeom>
          <a:solidFill>
            <a:schemeClr val="accent6"/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8000" rIns="48000" rtlCol="0" anchor="ctr"/>
          <a:lstStyle/>
          <a:p>
            <a:pPr algn="ctr" defTabSz="609585">
              <a:defRPr/>
            </a:pPr>
            <a:r>
              <a:rPr lang="en-US" sz="1600" b="1">
                <a:solidFill>
                  <a:prstClr val="white"/>
                </a:solidFill>
                <a:cs typeface="Apis For Office" panose="020B0504010101010104" pitchFamily="34" charset="0"/>
              </a:rPr>
              <a:t>MASH with</a:t>
            </a:r>
            <a:br>
              <a:rPr lang="en-US" sz="1600" b="1">
                <a:solidFill>
                  <a:prstClr val="white"/>
                </a:solidFill>
                <a:cs typeface="Apis For Office" panose="020B0504010101010104" pitchFamily="34" charset="0"/>
              </a:rPr>
            </a:br>
            <a:r>
              <a:rPr lang="en-US" sz="1600" b="1">
                <a:solidFill>
                  <a:prstClr val="white"/>
                </a:solidFill>
                <a:cs typeface="Apis For Office" panose="020B0504010101010104" pitchFamily="34" charset="0"/>
              </a:rPr>
              <a:t>fibrosis</a:t>
            </a:r>
            <a:endParaRPr lang="en-GB" sz="1600" b="1">
              <a:solidFill>
                <a:prstClr val="white"/>
              </a:solidFill>
              <a:cs typeface="Apis For Office" panose="020B05040101010101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BCB4D1-0005-4916-BC48-C008D50E3901}"/>
              </a:ext>
            </a:extLst>
          </p:cNvPr>
          <p:cNvSpPr/>
          <p:nvPr/>
        </p:nvSpPr>
        <p:spPr>
          <a:xfrm>
            <a:off x="4313878" y="3121945"/>
            <a:ext cx="3520188" cy="53919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r>
              <a:rPr lang="en-US" sz="1867" b="1">
                <a:solidFill>
                  <a:prstClr val="white"/>
                </a:solidFill>
                <a:cs typeface="Apis For Office" panose="020B0504010101010104" pitchFamily="34" charset="0"/>
              </a:rPr>
              <a:t>MASH</a:t>
            </a:r>
            <a:endParaRPr lang="en-GB" sz="1867" b="1">
              <a:solidFill>
                <a:prstClr val="white"/>
              </a:solidFill>
              <a:cs typeface="Apis For Office" panose="020B05040101010101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665229-A074-4F1A-A7DD-A9B97984D8A8}"/>
              </a:ext>
            </a:extLst>
          </p:cNvPr>
          <p:cNvSpPr txBox="1"/>
          <p:nvPr/>
        </p:nvSpPr>
        <p:spPr>
          <a:xfrm>
            <a:off x="4345935" y="5135336"/>
            <a:ext cx="994763" cy="2400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en-GB" sz="1200" b="1"/>
              <a:t>Steatosis</a:t>
            </a:r>
            <a:r>
              <a:rPr lang="en-GB" sz="120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D4F1A0-7D95-4AE4-B817-B4788648F70A}"/>
              </a:ext>
            </a:extLst>
          </p:cNvPr>
          <p:cNvSpPr txBox="1"/>
          <p:nvPr/>
        </p:nvSpPr>
        <p:spPr>
          <a:xfrm>
            <a:off x="5500210" y="5131592"/>
            <a:ext cx="1115807" cy="2400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en-GB" sz="1200" b="1"/>
              <a:t>Ballooning</a:t>
            </a:r>
            <a:endParaRPr lang="en-GB" sz="12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39E1DD-3163-43FC-98E4-68784C61915C}"/>
              </a:ext>
            </a:extLst>
          </p:cNvPr>
          <p:cNvSpPr txBox="1"/>
          <p:nvPr/>
        </p:nvSpPr>
        <p:spPr>
          <a:xfrm>
            <a:off x="6616016" y="5136892"/>
            <a:ext cx="1278761" cy="2400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en-CA" sz="1200" b="1"/>
              <a:t>Inflammation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18C26F6-D380-4903-B1D9-0F80F240158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4" b="4104"/>
          <a:stretch/>
        </p:blipFill>
        <p:spPr>
          <a:xfrm>
            <a:off x="6702620" y="3655509"/>
            <a:ext cx="1131446" cy="1463872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3E7ADA45-B62B-438F-B4B2-841712798E24}"/>
              </a:ext>
            </a:extLst>
          </p:cNvPr>
          <p:cNvPicPr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20734" y="3665034"/>
            <a:ext cx="1114366" cy="1463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12C299F-B9CB-4941-B01F-B4E4E11FFF3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97625" y="3666858"/>
            <a:ext cx="1828837" cy="14700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49EBE73-4BBC-4066-A8DA-DF490893E3F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1" r="21774"/>
          <a:stretch>
            <a:fillRect/>
          </a:stretch>
        </p:blipFill>
        <p:spPr>
          <a:xfrm>
            <a:off x="4343417" y="3667720"/>
            <a:ext cx="1131857" cy="1458352"/>
          </a:xfrm>
          <a:prstGeom prst="rect">
            <a:avLst/>
          </a:prstGeom>
        </p:spPr>
      </p:pic>
      <p:sp>
        <p:nvSpPr>
          <p:cNvPr id="16" name="Arrow: Left-Right 15">
            <a:extLst>
              <a:ext uri="{FF2B5EF4-FFF2-40B4-BE49-F238E27FC236}">
                <a16:creationId xmlns:a16="http://schemas.microsoft.com/office/drawing/2014/main" id="{B1F537FF-5F03-4674-ACD5-117918BEE9C3}"/>
              </a:ext>
            </a:extLst>
          </p:cNvPr>
          <p:cNvSpPr/>
          <p:nvPr/>
        </p:nvSpPr>
        <p:spPr>
          <a:xfrm>
            <a:off x="7599427" y="3234472"/>
            <a:ext cx="621787" cy="327695"/>
          </a:xfrm>
          <a:prstGeom prst="leftRightArrow">
            <a:avLst/>
          </a:prstGeom>
          <a:solidFill>
            <a:schemeClr val="bg2"/>
          </a:solidFill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en-US" b="1">
              <a:solidFill>
                <a:prstClr val="white"/>
              </a:solidFill>
              <a:cs typeface="Apis For Office" panose="020B05040101010101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854A25E-AF9E-4C77-B691-0EBEFA6E62BE}"/>
              </a:ext>
            </a:extLst>
          </p:cNvPr>
          <p:cNvSpPr/>
          <p:nvPr/>
        </p:nvSpPr>
        <p:spPr>
          <a:xfrm>
            <a:off x="302699" y="3121945"/>
            <a:ext cx="1828837" cy="539189"/>
          </a:xfrm>
          <a:prstGeom prst="rect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r>
              <a:rPr lang="en-US" sz="1867" b="1">
                <a:solidFill>
                  <a:prstClr val="white"/>
                </a:solidFill>
                <a:cs typeface="Apis For Office" panose="020B0504010101010104" pitchFamily="34" charset="0"/>
              </a:rPr>
              <a:t>Normal</a:t>
            </a:r>
            <a:endParaRPr lang="en-GB" sz="2133" b="1">
              <a:solidFill>
                <a:prstClr val="white"/>
              </a:solidFill>
              <a:cs typeface="Apis For Office" panose="020B05040101010101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80C514F-92EB-4156-B548-73A0C96DB52C}"/>
              </a:ext>
            </a:extLst>
          </p:cNvPr>
          <p:cNvSpPr/>
          <p:nvPr/>
        </p:nvSpPr>
        <p:spPr>
          <a:xfrm>
            <a:off x="2222429" y="3121945"/>
            <a:ext cx="1828694" cy="539190"/>
          </a:xfrm>
          <a:prstGeom prst="rect">
            <a:avLst/>
          </a:prstGeom>
          <a:solidFill>
            <a:schemeClr val="accent5"/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r>
              <a:rPr lang="en-US" sz="1867" b="1">
                <a:solidFill>
                  <a:prstClr val="white"/>
                </a:solidFill>
                <a:cs typeface="Apis For Office" panose="020B0504010101010104" pitchFamily="34" charset="0"/>
              </a:rPr>
              <a:t>Steatosis</a:t>
            </a:r>
            <a:endParaRPr lang="en-GB" sz="1867" b="1">
              <a:solidFill>
                <a:prstClr val="white"/>
              </a:solidFill>
              <a:cs typeface="Apis For Office" panose="020B05040101010101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7BC2FF3-5C80-4D34-819F-76BFBE63035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32861" y="3666858"/>
            <a:ext cx="1829696" cy="1458352"/>
          </a:xfrm>
          <a:prstGeom prst="rect">
            <a:avLst/>
          </a:prstGeom>
        </p:spPr>
      </p:pic>
      <p:sp>
        <p:nvSpPr>
          <p:cNvPr id="23" name="Arrow: Left-Right 22">
            <a:extLst>
              <a:ext uri="{FF2B5EF4-FFF2-40B4-BE49-F238E27FC236}">
                <a16:creationId xmlns:a16="http://schemas.microsoft.com/office/drawing/2014/main" id="{C3958BE4-2D7E-48A9-A066-FB26577603A3}"/>
              </a:ext>
            </a:extLst>
          </p:cNvPr>
          <p:cNvSpPr/>
          <p:nvPr/>
        </p:nvSpPr>
        <p:spPr>
          <a:xfrm>
            <a:off x="3827914" y="3234472"/>
            <a:ext cx="707509" cy="327695"/>
          </a:xfrm>
          <a:prstGeom prst="leftRightArrow">
            <a:avLst/>
          </a:prstGeom>
          <a:solidFill>
            <a:schemeClr val="bg2"/>
          </a:solidFill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en-US" b="1">
              <a:solidFill>
                <a:prstClr val="white"/>
              </a:solidFill>
              <a:cs typeface="Apis For Office" panose="020B0504010101010104" pitchFamily="34" charset="0"/>
            </a:endParaRPr>
          </a:p>
        </p:txBody>
      </p:sp>
      <p:sp>
        <p:nvSpPr>
          <p:cNvPr id="4" name="Arrow: Left-Right 3">
            <a:extLst>
              <a:ext uri="{FF2B5EF4-FFF2-40B4-BE49-F238E27FC236}">
                <a16:creationId xmlns:a16="http://schemas.microsoft.com/office/drawing/2014/main" id="{CB8996A5-D845-4026-9174-5C03B2D7698B}"/>
              </a:ext>
            </a:extLst>
          </p:cNvPr>
          <p:cNvSpPr/>
          <p:nvPr/>
        </p:nvSpPr>
        <p:spPr>
          <a:xfrm>
            <a:off x="2224556" y="1476034"/>
            <a:ext cx="9511466" cy="251819"/>
          </a:xfrm>
          <a:prstGeom prst="leftRightArrow">
            <a:avLst/>
          </a:prstGeom>
          <a:gradFill flip="none" rotWithShape="1">
            <a:gsLst>
              <a:gs pos="49600">
                <a:schemeClr val="tx2"/>
              </a:gs>
              <a:gs pos="0">
                <a:schemeClr val="accent5"/>
              </a:gs>
              <a:gs pos="100000">
                <a:srgbClr val="000D3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F14285F-B271-441D-8B59-86B455168FC3}"/>
              </a:ext>
            </a:extLst>
          </p:cNvPr>
          <p:cNvSpPr txBox="1"/>
          <p:nvPr/>
        </p:nvSpPr>
        <p:spPr>
          <a:xfrm>
            <a:off x="4271194" y="1224000"/>
            <a:ext cx="3328233" cy="2682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600">
                <a:cs typeface="Apis For Office" panose="020B0504010101010104" pitchFamily="34" charset="0"/>
              </a:rPr>
              <a:t>Spectrum of MASLD</a:t>
            </a: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BC9A70E3-B941-4A00-BF8E-3E91BCAC5BB4}"/>
              </a:ext>
            </a:extLst>
          </p:cNvPr>
          <p:cNvSpPr/>
          <p:nvPr/>
        </p:nvSpPr>
        <p:spPr>
          <a:xfrm>
            <a:off x="2933820" y="2225297"/>
            <a:ext cx="216000" cy="216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6470F235-7E42-4EE9-A77B-27992C084DD3}"/>
              </a:ext>
            </a:extLst>
          </p:cNvPr>
          <p:cNvSpPr/>
          <p:nvPr/>
        </p:nvSpPr>
        <p:spPr>
          <a:xfrm>
            <a:off x="5730543" y="2225297"/>
            <a:ext cx="216000" cy="216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F8BE3AE9-587F-4852-BD9F-6F5A5BCAA6BF}"/>
              </a:ext>
            </a:extLst>
          </p:cNvPr>
          <p:cNvSpPr/>
          <p:nvPr/>
        </p:nvSpPr>
        <p:spPr>
          <a:xfrm>
            <a:off x="8703498" y="2225297"/>
            <a:ext cx="216000" cy="216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A7450-93F9-B50D-2730-5E6329031CCC}"/>
              </a:ext>
            </a:extLst>
          </p:cNvPr>
          <p:cNvSpPr/>
          <p:nvPr/>
        </p:nvSpPr>
        <p:spPr>
          <a:xfrm>
            <a:off x="9849332" y="3121944"/>
            <a:ext cx="1828838" cy="539190"/>
          </a:xfrm>
          <a:prstGeom prst="rect">
            <a:avLst/>
          </a:prstGeom>
          <a:solidFill>
            <a:srgbClr val="000D36"/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8000" rIns="48000" rtlCol="0" anchor="ctr"/>
          <a:lstStyle/>
          <a:p>
            <a:pPr algn="ctr" defTabSz="609585">
              <a:defRPr/>
            </a:pPr>
            <a:r>
              <a:rPr lang="en-US" sz="1600" b="1" dirty="0">
                <a:solidFill>
                  <a:schemeClr val="bg1"/>
                </a:solidFill>
                <a:cs typeface="Apis For Office" panose="020B0504010101010104" pitchFamily="34" charset="0"/>
              </a:rPr>
              <a:t>MASH with</a:t>
            </a:r>
            <a:br>
              <a:rPr lang="en-US" sz="1600" b="1" dirty="0">
                <a:solidFill>
                  <a:schemeClr val="bg1"/>
                </a:solidFill>
                <a:cs typeface="Apis For Office" panose="020B0504010101010104" pitchFamily="34" charset="0"/>
              </a:rPr>
            </a:br>
            <a:r>
              <a:rPr lang="en-US" sz="1600" b="1" dirty="0">
                <a:solidFill>
                  <a:schemeClr val="bg1"/>
                </a:solidFill>
                <a:cs typeface="Apis For Office" panose="020B0504010101010104" pitchFamily="34" charset="0"/>
              </a:rPr>
              <a:t>cirrhosis</a:t>
            </a:r>
            <a:endParaRPr lang="en-GB" sz="1600" b="1" dirty="0">
              <a:solidFill>
                <a:schemeClr val="bg1"/>
              </a:solidFill>
              <a:cs typeface="Apis For Office" panose="020B0504010101010104" pitchFamily="34" charset="0"/>
            </a:endParaRP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43D4CC29-5E6C-198E-213B-E8226E71DFA4}"/>
              </a:ext>
            </a:extLst>
          </p:cNvPr>
          <p:cNvSpPr/>
          <p:nvPr/>
        </p:nvSpPr>
        <p:spPr>
          <a:xfrm>
            <a:off x="9649796" y="3234472"/>
            <a:ext cx="411587" cy="327695"/>
          </a:xfrm>
          <a:prstGeom prst="rightArrow">
            <a:avLst/>
          </a:prstGeom>
          <a:solidFill>
            <a:schemeClr val="bg2"/>
          </a:solidFill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en-US" b="1">
              <a:solidFill>
                <a:prstClr val="white"/>
              </a:solidFill>
              <a:cs typeface="Apis For Office" panose="020B05040101010101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D70F96B-D14E-8BE9-4C61-65E1D334C4B8}"/>
              </a:ext>
            </a:extLst>
          </p:cNvPr>
          <p:cNvSpPr txBox="1"/>
          <p:nvPr/>
        </p:nvSpPr>
        <p:spPr>
          <a:xfrm>
            <a:off x="8007482" y="5242365"/>
            <a:ext cx="3728397" cy="738664"/>
          </a:xfrm>
          <a:prstGeom prst="rect">
            <a:avLst/>
          </a:prstGeom>
          <a:noFill/>
        </p:spPr>
        <p:txBody>
          <a:bodyPr wrap="square" lIns="91440" tIns="91440" rIns="91440" bIns="91440" rtlCol="0" anchor="ctr" anchorCtr="0">
            <a:spAutoFit/>
          </a:bodyPr>
          <a:lstStyle/>
          <a:p>
            <a:pPr algn="ctr"/>
            <a:r>
              <a:rPr lang="en-US" sz="1200" dirty="0"/>
              <a:t>Late-stage MASH progression markedly </a:t>
            </a:r>
            <a:br>
              <a:rPr lang="en-US" sz="1200" dirty="0"/>
            </a:br>
            <a:r>
              <a:rPr lang="en-US" sz="1200" b="1" dirty="0"/>
              <a:t>increases the risk of developing HCC</a:t>
            </a:r>
            <a:r>
              <a:rPr lang="en-US" sz="1200" dirty="0"/>
              <a:t> and </a:t>
            </a:r>
            <a:br>
              <a:rPr lang="en-US" sz="1200" dirty="0"/>
            </a:br>
            <a:r>
              <a:rPr lang="en-US" sz="1200" dirty="0"/>
              <a:t>can even occur without cirrhosis</a:t>
            </a:r>
          </a:p>
        </p:txBody>
      </p:sp>
      <p:sp>
        <p:nvSpPr>
          <p:cNvPr id="24" name="Left Brace 23">
            <a:extLst>
              <a:ext uri="{FF2B5EF4-FFF2-40B4-BE49-F238E27FC236}">
                <a16:creationId xmlns:a16="http://schemas.microsoft.com/office/drawing/2014/main" id="{7D21834F-E591-2FB7-0B35-E51BB45D31E6}"/>
              </a:ext>
            </a:extLst>
          </p:cNvPr>
          <p:cNvSpPr/>
          <p:nvPr/>
        </p:nvSpPr>
        <p:spPr>
          <a:xfrm rot="16200000">
            <a:off x="9810849" y="3354496"/>
            <a:ext cx="169620" cy="3728396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1464BCA-AF0A-401C-135D-9D3E45123E91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4895" t="9781" r="73756" b="63191"/>
          <a:stretch/>
        </p:blipFill>
        <p:spPr>
          <a:xfrm>
            <a:off x="323677" y="3674559"/>
            <a:ext cx="1806765" cy="1444822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ED3B529-9347-37EC-A85F-08CA39A2AE52}"/>
              </a:ext>
            </a:extLst>
          </p:cNvPr>
          <p:cNvCxnSpPr>
            <a:cxnSpLocks/>
          </p:cNvCxnSpPr>
          <p:nvPr/>
        </p:nvCxnSpPr>
        <p:spPr>
          <a:xfrm>
            <a:off x="2178918" y="1441037"/>
            <a:ext cx="0" cy="3737059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Arrow: Left-Right 21">
            <a:extLst>
              <a:ext uri="{FF2B5EF4-FFF2-40B4-BE49-F238E27FC236}">
                <a16:creationId xmlns:a16="http://schemas.microsoft.com/office/drawing/2014/main" id="{89967277-1DF9-608C-C324-A685E2B69713}"/>
              </a:ext>
            </a:extLst>
          </p:cNvPr>
          <p:cNvSpPr/>
          <p:nvPr/>
        </p:nvSpPr>
        <p:spPr>
          <a:xfrm>
            <a:off x="1931786" y="3234472"/>
            <a:ext cx="494264" cy="327695"/>
          </a:xfrm>
          <a:prstGeom prst="leftRightArrow">
            <a:avLst/>
          </a:prstGeom>
          <a:solidFill>
            <a:schemeClr val="bg2"/>
          </a:solidFill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en-US" b="1">
              <a:solidFill>
                <a:prstClr val="white"/>
              </a:solidFill>
              <a:cs typeface="Apis For Office" panose="020B05040101010101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95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108EA-F1D5-BC12-C5FA-8670CFB48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95AF050-DBC1-7F5E-11DE-32407ED4FCC4}"/>
              </a:ext>
            </a:extLst>
          </p:cNvPr>
          <p:cNvCxnSpPr>
            <a:cxnSpLocks/>
          </p:cNvCxnSpPr>
          <p:nvPr/>
        </p:nvCxnSpPr>
        <p:spPr>
          <a:xfrm>
            <a:off x="11766397" y="2726437"/>
            <a:ext cx="10553" cy="253281"/>
          </a:xfrm>
          <a:prstGeom prst="line">
            <a:avLst/>
          </a:prstGeom>
          <a:ln w="19050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rrow: Left-Right 3">
            <a:extLst>
              <a:ext uri="{FF2B5EF4-FFF2-40B4-BE49-F238E27FC236}">
                <a16:creationId xmlns:a16="http://schemas.microsoft.com/office/drawing/2014/main" id="{0C6E93B7-56B4-FA73-834F-91CBD09651EC}"/>
              </a:ext>
            </a:extLst>
          </p:cNvPr>
          <p:cNvSpPr/>
          <p:nvPr/>
        </p:nvSpPr>
        <p:spPr>
          <a:xfrm>
            <a:off x="4821981" y="2618507"/>
            <a:ext cx="6951728" cy="194605"/>
          </a:xfrm>
          <a:prstGeom prst="left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01ABA19F-A5C9-EEC7-A5E2-71DA60E43B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2932463"/>
              </p:ext>
            </p:extLst>
          </p:nvPr>
        </p:nvGraphicFramePr>
        <p:xfrm>
          <a:off x="522518" y="3164513"/>
          <a:ext cx="11252201" cy="949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9" name="Title 158">
            <a:extLst>
              <a:ext uri="{FF2B5EF4-FFF2-40B4-BE49-F238E27FC236}">
                <a16:creationId xmlns:a16="http://schemas.microsoft.com/office/drawing/2014/main" id="{6A3CF4A8-C705-B643-3D86-E1AB21EBE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896000" cy="792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Fibrosis progression is the main determinant of MASH disease progression</a:t>
            </a:r>
            <a:r>
              <a:rPr lang="en-US" baseline="30000" dirty="0">
                <a:latin typeface="+mn-lt"/>
              </a:rPr>
              <a:t>1,2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99D3B3-5B17-20DB-6710-D5B5DDC47F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799" y="6264275"/>
            <a:ext cx="9450383" cy="323850"/>
          </a:xfrm>
        </p:spPr>
        <p:txBody>
          <a:bodyPr/>
          <a:lstStyle/>
          <a:p>
            <a:br>
              <a:rPr lang="en-US"/>
            </a:br>
            <a:r>
              <a:rPr lang="en-US">
                <a:solidFill>
                  <a:srgbClr val="939AA7"/>
                </a:solidFill>
              </a:rPr>
              <a:t>Images sourced from: https://www.pathologyoutlines.com/topic/livernash.html.</a:t>
            </a:r>
            <a:br>
              <a:rPr lang="en-US"/>
            </a:br>
            <a:r>
              <a:rPr lang="en-US"/>
              <a:t>F, fibrosis stage; MASH, metabolic dysfunction-associated steatohepatitis; MASLD, metabolic dysfunction-associated steatotic liver disease.</a:t>
            </a:r>
            <a:br>
              <a:rPr lang="en-US"/>
            </a:br>
            <a:r>
              <a:rPr lang="en-US"/>
              <a:t>1. Chalasani N et al. </a:t>
            </a:r>
            <a:r>
              <a:rPr lang="en-US" i="1"/>
              <a:t>Hepatology</a:t>
            </a:r>
            <a:r>
              <a:rPr lang="en-US"/>
              <a:t>. 2018;67:328–335. 2. Rinella ME et al. </a:t>
            </a:r>
            <a:r>
              <a:rPr lang="en-US" i="1"/>
              <a:t>Hepatology</a:t>
            </a:r>
            <a:r>
              <a:rPr lang="en-US"/>
              <a:t>. 2023;77(5):1797–1835. 3. Shelley K et al. </a:t>
            </a:r>
            <a:r>
              <a:rPr lang="en-US" i="1"/>
              <a:t>BMC Gastroenterology</a:t>
            </a:r>
            <a:r>
              <a:rPr lang="en-US"/>
              <a:t>. 2023;23(1):160. 4. Goodman ZD. </a:t>
            </a:r>
            <a:r>
              <a:rPr lang="en-US" i="1"/>
              <a:t>J Hepatol. </a:t>
            </a:r>
            <a:r>
              <a:rPr lang="en-US"/>
              <a:t>2007;47:598–607 5. </a:t>
            </a:r>
            <a:r>
              <a:rPr lang="en-GB"/>
              <a:t>Loomba R, Adams LA. </a:t>
            </a:r>
            <a:r>
              <a:rPr lang="en-GB" i="1"/>
              <a:t>Hepatology. </a:t>
            </a:r>
            <a:r>
              <a:rPr lang="en-GB"/>
              <a:t>2019;70(6):1885</a:t>
            </a:r>
            <a:r>
              <a:rPr lang="en-US"/>
              <a:t>–</a:t>
            </a:r>
            <a:r>
              <a:rPr lang="en-GB"/>
              <a:t>1888.</a:t>
            </a:r>
            <a:endParaRPr lang="en-US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05E1328A-7FC0-B06B-5460-7503BA145839}"/>
              </a:ext>
            </a:extLst>
          </p:cNvPr>
          <p:cNvSpPr txBox="1"/>
          <p:nvPr/>
        </p:nvSpPr>
        <p:spPr>
          <a:xfrm>
            <a:off x="431798" y="1503792"/>
            <a:ext cx="112522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Fibrosis,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scarring of the liver due to inflammation, is a 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strong risk factor for adverse liver-related outcomes &amp; death</a:t>
            </a:r>
            <a:r>
              <a:rPr kumimoji="0" lang="en-US" b="1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3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CBEDF51D-36F3-7437-A0A1-13021E2FD459}"/>
              </a:ext>
            </a:extLst>
          </p:cNvPr>
          <p:cNvSpPr txBox="1"/>
          <p:nvPr/>
        </p:nvSpPr>
        <p:spPr>
          <a:xfrm>
            <a:off x="439243" y="2196497"/>
            <a:ext cx="83312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Severity of fibrosis in MASH is graded on a scale from F0 to F4</a:t>
            </a:r>
            <a:r>
              <a:rPr kumimoji="0" lang="en-US" sz="180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2-4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5604867-8BB5-6819-D6A0-1D80C5A79139}"/>
              </a:ext>
            </a:extLst>
          </p:cNvPr>
          <p:cNvSpPr txBox="1"/>
          <p:nvPr/>
        </p:nvSpPr>
        <p:spPr>
          <a:xfrm>
            <a:off x="3421469" y="4348977"/>
            <a:ext cx="5349063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Fibrosis progression: 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~7 years/stage</a:t>
            </a:r>
            <a:r>
              <a:rPr lang="en-US" sz="1600" baseline="30000" dirty="0"/>
              <a:t>2</a:t>
            </a:r>
          </a:p>
          <a:p>
            <a:pPr lvl="0">
              <a:spcAft>
                <a:spcPts val="1200"/>
              </a:spcAft>
              <a:defRPr/>
            </a:pPr>
            <a:r>
              <a:rPr lang="en-US" sz="1200" dirty="0"/>
              <a:t>Approximately 20% of people with MASH and advanced fibrosis or cirrhosis will develop cirrhosis or decompensation within a 2-year period</a:t>
            </a:r>
            <a:r>
              <a:rPr lang="en-US" sz="1200" baseline="30000" dirty="0"/>
              <a:t>5</a:t>
            </a:r>
            <a:endParaRPr kumimoji="0" lang="en-US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/>
              <a:t>4-14% of patients with MASH progress </a:t>
            </a:r>
            <a:br>
              <a:rPr lang="en-US" sz="1600" b="1" dirty="0"/>
            </a:br>
            <a:r>
              <a:rPr lang="en-US" sz="1600" b="1" dirty="0"/>
              <a:t>to cirrhosis at 10 years</a:t>
            </a:r>
            <a:r>
              <a:rPr lang="en-US" sz="1600" b="1" baseline="30000" dirty="0"/>
              <a:t>4</a:t>
            </a:r>
            <a:endParaRPr kumimoji="0" lang="en-US" sz="1600" b="1" i="0" u="none" strike="noStrike" kern="1200" cap="none" spc="0" normalizeH="0" baseline="30000" noProof="0" dirty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BFBE47-9423-F819-1763-83A855F1215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4895" t="9781" r="73756" b="63191"/>
          <a:stretch/>
        </p:blipFill>
        <p:spPr>
          <a:xfrm>
            <a:off x="589815" y="4265143"/>
            <a:ext cx="2100404" cy="14616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57150">
            <a:solidFill>
              <a:schemeClr val="bg2">
                <a:lumMod val="20000"/>
                <a:lumOff val="80000"/>
              </a:schemeClr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3625BAB-D6A9-3277-B233-B1CBFEEE33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" b="586"/>
          <a:stretch/>
        </p:blipFill>
        <p:spPr>
          <a:xfrm>
            <a:off x="9415270" y="4295286"/>
            <a:ext cx="1825856" cy="1461600"/>
          </a:xfrm>
          <a:prstGeom prst="rect">
            <a:avLst/>
          </a:prstGeom>
          <a:solidFill>
            <a:schemeClr val="bg2">
              <a:lumMod val="50000"/>
            </a:schemeClr>
          </a:solidFill>
          <a:ln w="57150">
            <a:solidFill>
              <a:schemeClr val="bg2">
                <a:lumMod val="50000"/>
              </a:schemeClr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9228499-088D-7B84-3EDE-5531B52E5F7D}"/>
              </a:ext>
            </a:extLst>
          </p:cNvPr>
          <p:cNvSpPr txBox="1"/>
          <p:nvPr/>
        </p:nvSpPr>
        <p:spPr>
          <a:xfrm>
            <a:off x="8341375" y="2596873"/>
            <a:ext cx="2008551" cy="228925"/>
          </a:xfrm>
          <a:prstGeom prst="rect">
            <a:avLst/>
          </a:prstGeom>
          <a:solidFill>
            <a:schemeClr val="bg1"/>
          </a:solidFill>
        </p:spPr>
        <p:txBody>
          <a:bodyPr wrap="square" lIns="36000" rIns="36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Clinically significant fibrosis</a:t>
            </a:r>
            <a:endParaRPr kumimoji="0" lang="en-US" sz="1200" i="0" u="none" strike="noStrike" kern="1200" cap="none" spc="0" normalizeH="0" baseline="3000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Arrow: Left-Right 3">
            <a:extLst>
              <a:ext uri="{FF2B5EF4-FFF2-40B4-BE49-F238E27FC236}">
                <a16:creationId xmlns:a16="http://schemas.microsoft.com/office/drawing/2014/main" id="{B839D9EF-9BEE-E12A-3ABE-F123766ED556}"/>
              </a:ext>
            </a:extLst>
          </p:cNvPr>
          <p:cNvSpPr/>
          <p:nvPr/>
        </p:nvSpPr>
        <p:spPr>
          <a:xfrm>
            <a:off x="6978702" y="2892325"/>
            <a:ext cx="4810166" cy="194605"/>
          </a:xfrm>
          <a:prstGeom prst="left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04B614-9739-6250-7C76-A5367BBAD2F1}"/>
              </a:ext>
            </a:extLst>
          </p:cNvPr>
          <p:cNvSpPr txBox="1"/>
          <p:nvPr/>
        </p:nvSpPr>
        <p:spPr>
          <a:xfrm>
            <a:off x="8713679" y="2839310"/>
            <a:ext cx="1371867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36000" rIns="36000">
            <a:spAutoFit/>
          </a:bodyPr>
          <a:lstStyle/>
          <a:p>
            <a:pPr lvl="0" algn="ctr">
              <a:defRPr/>
            </a:pPr>
            <a:r>
              <a:rPr lang="en-US" sz="1200" dirty="0"/>
              <a:t>Advanced fibrosis</a:t>
            </a:r>
            <a:endParaRPr lang="en-US" sz="1200" baseline="3000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8BCE587-76EC-0BAE-25C9-BF84DBE4AC24}"/>
              </a:ext>
            </a:extLst>
          </p:cNvPr>
          <p:cNvCxnSpPr>
            <a:cxnSpLocks/>
          </p:cNvCxnSpPr>
          <p:nvPr/>
        </p:nvCxnSpPr>
        <p:spPr>
          <a:xfrm>
            <a:off x="11773712" y="2998531"/>
            <a:ext cx="0" cy="628924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EF5063F-8B27-37F5-7366-943FDE005E46}"/>
              </a:ext>
            </a:extLst>
          </p:cNvPr>
          <p:cNvCxnSpPr>
            <a:cxnSpLocks/>
          </p:cNvCxnSpPr>
          <p:nvPr/>
        </p:nvCxnSpPr>
        <p:spPr>
          <a:xfrm>
            <a:off x="6980648" y="2998531"/>
            <a:ext cx="0" cy="165982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189B7B-D620-9197-78AE-6A6F7084577A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4821981" y="2715810"/>
            <a:ext cx="10553" cy="448703"/>
          </a:xfrm>
          <a:prstGeom prst="line">
            <a:avLst/>
          </a:prstGeom>
          <a:ln w="19050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880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E38BD-CE06-0C5C-070B-9E84B3FF9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>
                <a:latin typeface="+mn-lt"/>
              </a:rPr>
              <a:t>MASH is an underdiagnosed liver disorder with increasing prevalence in the US</a:t>
            </a:r>
            <a:endParaRPr lang="en-GB">
              <a:latin typeface="+mn-lt"/>
            </a:endParaRPr>
          </a:p>
        </p:txBody>
      </p:sp>
      <p:sp>
        <p:nvSpPr>
          <p:cNvPr id="75" name="Text Placeholder 8">
            <a:extLst>
              <a:ext uri="{FF2B5EF4-FFF2-40B4-BE49-F238E27FC236}">
                <a16:creationId xmlns:a16="http://schemas.microsoft.com/office/drawing/2014/main" id="{B12099DD-DB6F-3331-51FA-90FE6A249C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999" y="6264000"/>
            <a:ext cx="9682293" cy="324000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All data referenced above were demonstrated in patients defined by NAFLD/NASH criteria. </a:t>
            </a:r>
            <a:br>
              <a:rPr lang="en-US" dirty="0"/>
            </a:br>
            <a:r>
              <a:rPr lang="en-US" dirty="0"/>
              <a:t>*The projected increase is calculated based on the change in prevalence (number of MASH patients) from 2020 to 2030 and 2050. </a:t>
            </a:r>
            <a:br>
              <a:rPr lang="en-US" dirty="0"/>
            </a:br>
            <a:r>
              <a:rPr lang="en-GB" dirty="0"/>
              <a:t>F, fibrosis stage; FDA, United States Food and Drug Administration; MASH, metabolic dysfunction-associated steatohepatitis; MASLD, metabolic dysfunction-associated steatotic liver disease; NAFLD, </a:t>
            </a:r>
            <a:r>
              <a:rPr lang="en-US" dirty="0"/>
              <a:t>nonalcoholic fatty liver disease; NASH, nonalcoholic steatohepatitis; US, United States.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1.</a:t>
            </a:r>
            <a:r>
              <a:rPr lang="fi-FI" dirty="0"/>
              <a:t> </a:t>
            </a:r>
            <a:r>
              <a:rPr lang="en-US" dirty="0"/>
              <a:t>Rinella ME et al. </a:t>
            </a:r>
            <a:r>
              <a:rPr lang="en-US" i="1" dirty="0"/>
              <a:t>Hepatology</a:t>
            </a:r>
            <a:r>
              <a:rPr lang="en-US" dirty="0"/>
              <a:t>. 2023;77(5):1797–1835</a:t>
            </a:r>
            <a:r>
              <a:rPr lang="fi-FI" dirty="0"/>
              <a:t>. </a:t>
            </a:r>
            <a:r>
              <a:rPr lang="en-GB" dirty="0"/>
              <a:t>2. Le P et al. </a:t>
            </a:r>
            <a:r>
              <a:rPr lang="en-GB" i="1" dirty="0"/>
              <a:t>JAMA </a:t>
            </a:r>
            <a:r>
              <a:rPr lang="en-GB" i="1" dirty="0" err="1"/>
              <a:t>Netw</a:t>
            </a:r>
            <a:r>
              <a:rPr lang="en-GB" i="1" dirty="0"/>
              <a:t> Open. </a:t>
            </a:r>
            <a:r>
              <a:rPr lang="en-GB" dirty="0"/>
              <a:t>2025;8(1):e2454707. 3. </a:t>
            </a:r>
            <a:r>
              <a:rPr lang="en-US" dirty="0"/>
              <a:t>Charlton M et al. </a:t>
            </a:r>
            <a:r>
              <a:rPr lang="en-US" i="1" dirty="0"/>
              <a:t>J Med Econ</a:t>
            </a:r>
            <a:r>
              <a:rPr lang="en-US" dirty="0"/>
              <a:t>. 2024;27(1):919–930. 4. Estes C et al. </a:t>
            </a:r>
            <a:r>
              <a:rPr lang="en-US" i="1" dirty="0"/>
              <a:t>Hepatology</a:t>
            </a:r>
            <a:r>
              <a:rPr lang="en-US" dirty="0"/>
              <a:t>. 2018;67(1):123–133. 5. </a:t>
            </a:r>
            <a:r>
              <a:rPr lang="da-DK" dirty="0"/>
              <a:t>Xie Z et al. </a:t>
            </a:r>
            <a:r>
              <a:rPr lang="da-DK" i="1" dirty="0"/>
              <a:t>Life Metabolism</a:t>
            </a:r>
            <a:r>
              <a:rPr lang="da-DK" dirty="0"/>
              <a:t>. 2024;3(5):loae029. 6. </a:t>
            </a:r>
            <a:r>
              <a:rPr lang="en-US" dirty="0" err="1"/>
              <a:t>Wegovy</a:t>
            </a:r>
            <a:r>
              <a:rPr lang="en-US" dirty="0"/>
              <a:t> (semaglutide). Package insert. Novo Nordisk Inc.; August 2025.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5347E9F2-7406-0AAE-EFCE-8C4FC1496362}"/>
              </a:ext>
            </a:extLst>
          </p:cNvPr>
          <p:cNvSpPr/>
          <p:nvPr/>
        </p:nvSpPr>
        <p:spPr>
          <a:xfrm>
            <a:off x="348277" y="2802336"/>
            <a:ext cx="4700954" cy="900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ctr"/>
          <a:lstStyle/>
          <a:p>
            <a:pPr algn="ctr"/>
            <a:r>
              <a:rPr lang="en-US" sz="1400" noProof="0" dirty="0">
                <a:solidFill>
                  <a:schemeClr val="tx1"/>
                </a:solidFill>
              </a:rPr>
              <a:t>MASLD affects </a:t>
            </a:r>
            <a:r>
              <a:rPr lang="en-US" sz="1400" b="1" dirty="0">
                <a:solidFill>
                  <a:schemeClr val="tx1"/>
                </a:solidFill>
              </a:rPr>
              <a:t>30</a:t>
            </a:r>
            <a:r>
              <a:rPr lang="en-US" sz="1400" b="1" noProof="0" dirty="0">
                <a:solidFill>
                  <a:schemeClr val="tx1"/>
                </a:solidFill>
              </a:rPr>
              <a:t>-35% of the US population </a:t>
            </a:r>
            <a:br>
              <a:rPr lang="en-US" sz="1400" b="1" noProof="0" dirty="0">
                <a:solidFill>
                  <a:schemeClr val="tx1"/>
                </a:solidFill>
              </a:rPr>
            </a:br>
            <a:r>
              <a:rPr lang="en-US" sz="1400" noProof="0" dirty="0">
                <a:solidFill>
                  <a:schemeClr val="tx1"/>
                </a:solidFill>
              </a:rPr>
              <a:t>and </a:t>
            </a:r>
            <a:r>
              <a:rPr lang="en-US" sz="1400" b="1" noProof="0" dirty="0">
                <a:solidFill>
                  <a:schemeClr val="tx1"/>
                </a:solidFill>
              </a:rPr>
              <a:t>up to 5%</a:t>
            </a:r>
            <a:r>
              <a:rPr lang="en-US" sz="1400" noProof="0" dirty="0">
                <a:solidFill>
                  <a:schemeClr val="tx1"/>
                </a:solidFill>
              </a:rPr>
              <a:t> have MASH,</a:t>
            </a:r>
            <a:r>
              <a:rPr lang="en-US" sz="1400" baseline="30000" dirty="0">
                <a:solidFill>
                  <a:schemeClr val="tx1"/>
                </a:solidFill>
              </a:rPr>
              <a:t>2</a:t>
            </a:r>
            <a:r>
              <a:rPr lang="en-US" sz="1400" noProof="0" dirty="0">
                <a:solidFill>
                  <a:schemeClr val="tx1"/>
                </a:solidFill>
              </a:rPr>
              <a:t> yet </a:t>
            </a:r>
            <a:br>
              <a:rPr lang="en-US" sz="1400" noProof="0" dirty="0">
                <a:solidFill>
                  <a:schemeClr val="tx1"/>
                </a:solidFill>
              </a:rPr>
            </a:br>
            <a:r>
              <a:rPr lang="en-US" sz="1400" b="1" noProof="0" dirty="0">
                <a:solidFill>
                  <a:schemeClr val="tx1"/>
                </a:solidFill>
              </a:rPr>
              <a:t>only 0.15% are diagnosed with MASH</a:t>
            </a:r>
            <a:r>
              <a:rPr lang="en-CA" sz="1400" baseline="30000" noProof="0" dirty="0">
                <a:solidFill>
                  <a:schemeClr val="tx1"/>
                </a:solidFill>
              </a:rPr>
              <a:t>3</a:t>
            </a:r>
            <a:endParaRPr lang="en-CA" sz="1400" noProof="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E9F5DB15-8189-F946-4190-608E757C4C58}"/>
              </a:ext>
            </a:extLst>
          </p:cNvPr>
          <p:cNvSpPr/>
          <p:nvPr/>
        </p:nvSpPr>
        <p:spPr>
          <a:xfrm>
            <a:off x="5455291" y="1694255"/>
            <a:ext cx="6488571" cy="651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648000" bIns="36000" rtlCol="0" anchor="ctr"/>
          <a:lstStyle/>
          <a:p>
            <a:pPr algn="ctr"/>
            <a:r>
              <a:rPr lang="en-CA" sz="1400" b="1" noProof="0" dirty="0">
                <a:solidFill>
                  <a:schemeClr val="tx1"/>
                </a:solidFill>
              </a:rPr>
              <a:t>The population with MASH and fibrosis stage of </a:t>
            </a:r>
            <a:r>
              <a:rPr lang="en-CA" sz="1400" b="1" noProof="0" dirty="0">
                <a:solidFill>
                  <a:schemeClr val="tx1"/>
                </a:solidFill>
                <a:cs typeface="Times New Roman" panose="02020603050405020304" pitchFamily="18" charset="0"/>
              </a:rPr>
              <a:t>≥F2 </a:t>
            </a:r>
            <a:r>
              <a:rPr lang="en-CA" sz="1400" b="1" dirty="0">
                <a:solidFill>
                  <a:schemeClr val="tx1"/>
                </a:solidFill>
                <a:cs typeface="Times New Roman" panose="02020603050405020304" pitchFamily="18" charset="0"/>
              </a:rPr>
              <a:t>is projected to increase 75%, from 6.7 million in 2020 to 11.7 million in 2050</a:t>
            </a:r>
            <a:r>
              <a:rPr lang="en-CA" sz="1400" b="1" baseline="30000" dirty="0">
                <a:solidFill>
                  <a:schemeClr val="tx1"/>
                </a:solidFill>
                <a:cs typeface="Times New Roman" panose="02020603050405020304" pitchFamily="18" charset="0"/>
              </a:rPr>
              <a:t>2</a:t>
            </a:r>
            <a:endParaRPr lang="en-CA" sz="1400" b="1" noProof="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15BC15D2-AF78-2B2D-1644-9278DB7C6B89}"/>
              </a:ext>
            </a:extLst>
          </p:cNvPr>
          <p:cNvSpPr/>
          <p:nvPr/>
        </p:nvSpPr>
        <p:spPr>
          <a:xfrm>
            <a:off x="8609432" y="2775361"/>
            <a:ext cx="2158739" cy="2215033"/>
          </a:xfrm>
          <a:custGeom>
            <a:avLst/>
            <a:gdLst>
              <a:gd name="connsiteX0" fmla="*/ 1924579 w 3362194"/>
              <a:gd name="connsiteY0" fmla="*/ 0 h 2930030"/>
              <a:gd name="connsiteX1" fmla="*/ 3362194 w 3362194"/>
              <a:gd name="connsiteY1" fmla="*/ 800022 h 2930030"/>
              <a:gd name="connsiteX2" fmla="*/ 2938830 w 3362194"/>
              <a:gd name="connsiteY2" fmla="*/ 2633924 h 2930030"/>
              <a:gd name="connsiteX3" fmla="*/ 2787581 w 3362194"/>
              <a:gd name="connsiteY3" fmla="*/ 2241143 h 2930030"/>
              <a:gd name="connsiteX4" fmla="*/ 2730269 w 3362194"/>
              <a:gd name="connsiteY4" fmla="*/ 2270094 h 2930030"/>
              <a:gd name="connsiteX5" fmla="*/ 1753173 w 3362194"/>
              <a:gd name="connsiteY5" fmla="*/ 2661897 h 2930030"/>
              <a:gd name="connsiteX6" fmla="*/ 0 w 3362194"/>
              <a:gd name="connsiteY6" fmla="*/ 2930030 h 2930030"/>
              <a:gd name="connsiteX7" fmla="*/ 103127 w 3362194"/>
              <a:gd name="connsiteY7" fmla="*/ 1651245 h 2930030"/>
              <a:gd name="connsiteX8" fmla="*/ 914400 w 3362194"/>
              <a:gd name="connsiteY8" fmla="*/ 1321236 h 2930030"/>
              <a:gd name="connsiteX9" fmla="*/ 2065155 w 3362194"/>
              <a:gd name="connsiteY9" fmla="*/ 434283 h 2930030"/>
              <a:gd name="connsiteX10" fmla="*/ 2083375 w 3362194"/>
              <a:gd name="connsiteY10" fmla="*/ 412380 h 2930030"/>
              <a:gd name="connsiteX0" fmla="*/ 1924579 w 3362194"/>
              <a:gd name="connsiteY0" fmla="*/ 0 h 2930030"/>
              <a:gd name="connsiteX1" fmla="*/ 3362194 w 3362194"/>
              <a:gd name="connsiteY1" fmla="*/ 800022 h 2930030"/>
              <a:gd name="connsiteX2" fmla="*/ 2938830 w 3362194"/>
              <a:gd name="connsiteY2" fmla="*/ 2633924 h 2930030"/>
              <a:gd name="connsiteX3" fmla="*/ 2787581 w 3362194"/>
              <a:gd name="connsiteY3" fmla="*/ 2241143 h 2930030"/>
              <a:gd name="connsiteX4" fmla="*/ 2730269 w 3362194"/>
              <a:gd name="connsiteY4" fmla="*/ 2270094 h 2930030"/>
              <a:gd name="connsiteX5" fmla="*/ 1753173 w 3362194"/>
              <a:gd name="connsiteY5" fmla="*/ 2661897 h 2930030"/>
              <a:gd name="connsiteX6" fmla="*/ 0 w 3362194"/>
              <a:gd name="connsiteY6" fmla="*/ 2930030 h 2930030"/>
              <a:gd name="connsiteX7" fmla="*/ 103127 w 3362194"/>
              <a:gd name="connsiteY7" fmla="*/ 1651245 h 2930030"/>
              <a:gd name="connsiteX8" fmla="*/ 914400 w 3362194"/>
              <a:gd name="connsiteY8" fmla="*/ 1321236 h 2930030"/>
              <a:gd name="connsiteX9" fmla="*/ 2065155 w 3362194"/>
              <a:gd name="connsiteY9" fmla="*/ 434283 h 2930030"/>
              <a:gd name="connsiteX10" fmla="*/ 1924579 w 3362194"/>
              <a:gd name="connsiteY10" fmla="*/ 0 h 2930030"/>
              <a:gd name="connsiteX0" fmla="*/ 1924579 w 3362194"/>
              <a:gd name="connsiteY0" fmla="*/ 0 h 2930030"/>
              <a:gd name="connsiteX1" fmla="*/ 3362194 w 3362194"/>
              <a:gd name="connsiteY1" fmla="*/ 800022 h 2930030"/>
              <a:gd name="connsiteX2" fmla="*/ 2938830 w 3362194"/>
              <a:gd name="connsiteY2" fmla="*/ 2633924 h 2930030"/>
              <a:gd name="connsiteX3" fmla="*/ 2787581 w 3362194"/>
              <a:gd name="connsiteY3" fmla="*/ 2241143 h 2930030"/>
              <a:gd name="connsiteX4" fmla="*/ 2730269 w 3362194"/>
              <a:gd name="connsiteY4" fmla="*/ 2270094 h 2930030"/>
              <a:gd name="connsiteX5" fmla="*/ 1753173 w 3362194"/>
              <a:gd name="connsiteY5" fmla="*/ 2661897 h 2930030"/>
              <a:gd name="connsiteX6" fmla="*/ 0 w 3362194"/>
              <a:gd name="connsiteY6" fmla="*/ 2930030 h 2930030"/>
              <a:gd name="connsiteX7" fmla="*/ 103127 w 3362194"/>
              <a:gd name="connsiteY7" fmla="*/ 1651245 h 2930030"/>
              <a:gd name="connsiteX8" fmla="*/ 914400 w 3362194"/>
              <a:gd name="connsiteY8" fmla="*/ 1321236 h 2930030"/>
              <a:gd name="connsiteX9" fmla="*/ 1865774 w 3362194"/>
              <a:gd name="connsiteY9" fmla="*/ 578662 h 2930030"/>
              <a:gd name="connsiteX10" fmla="*/ 1924579 w 3362194"/>
              <a:gd name="connsiteY10" fmla="*/ 0 h 2930030"/>
              <a:gd name="connsiteX0" fmla="*/ 1656447 w 3362194"/>
              <a:gd name="connsiteY0" fmla="*/ 0 h 2936905"/>
              <a:gd name="connsiteX1" fmla="*/ 3362194 w 3362194"/>
              <a:gd name="connsiteY1" fmla="*/ 806897 h 2936905"/>
              <a:gd name="connsiteX2" fmla="*/ 2938830 w 3362194"/>
              <a:gd name="connsiteY2" fmla="*/ 2640799 h 2936905"/>
              <a:gd name="connsiteX3" fmla="*/ 2787581 w 3362194"/>
              <a:gd name="connsiteY3" fmla="*/ 2248018 h 2936905"/>
              <a:gd name="connsiteX4" fmla="*/ 2730269 w 3362194"/>
              <a:gd name="connsiteY4" fmla="*/ 2276969 h 2936905"/>
              <a:gd name="connsiteX5" fmla="*/ 1753173 w 3362194"/>
              <a:gd name="connsiteY5" fmla="*/ 2668772 h 2936905"/>
              <a:gd name="connsiteX6" fmla="*/ 0 w 3362194"/>
              <a:gd name="connsiteY6" fmla="*/ 2936905 h 2936905"/>
              <a:gd name="connsiteX7" fmla="*/ 103127 w 3362194"/>
              <a:gd name="connsiteY7" fmla="*/ 1658120 h 2936905"/>
              <a:gd name="connsiteX8" fmla="*/ 914400 w 3362194"/>
              <a:gd name="connsiteY8" fmla="*/ 1328111 h 2936905"/>
              <a:gd name="connsiteX9" fmla="*/ 1865774 w 3362194"/>
              <a:gd name="connsiteY9" fmla="*/ 585537 h 2936905"/>
              <a:gd name="connsiteX10" fmla="*/ 1656447 w 3362194"/>
              <a:gd name="connsiteY10" fmla="*/ 0 h 2936905"/>
              <a:gd name="connsiteX0" fmla="*/ 1656447 w 3362194"/>
              <a:gd name="connsiteY0" fmla="*/ 0 h 2936905"/>
              <a:gd name="connsiteX1" fmla="*/ 3362194 w 3362194"/>
              <a:gd name="connsiteY1" fmla="*/ 806897 h 2936905"/>
              <a:gd name="connsiteX2" fmla="*/ 2938830 w 3362194"/>
              <a:gd name="connsiteY2" fmla="*/ 2640799 h 2936905"/>
              <a:gd name="connsiteX3" fmla="*/ 2730269 w 3362194"/>
              <a:gd name="connsiteY3" fmla="*/ 2276969 h 2936905"/>
              <a:gd name="connsiteX4" fmla="*/ 1753173 w 3362194"/>
              <a:gd name="connsiteY4" fmla="*/ 2668772 h 2936905"/>
              <a:gd name="connsiteX5" fmla="*/ 0 w 3362194"/>
              <a:gd name="connsiteY5" fmla="*/ 2936905 h 2936905"/>
              <a:gd name="connsiteX6" fmla="*/ 103127 w 3362194"/>
              <a:gd name="connsiteY6" fmla="*/ 1658120 h 2936905"/>
              <a:gd name="connsiteX7" fmla="*/ 914400 w 3362194"/>
              <a:gd name="connsiteY7" fmla="*/ 1328111 h 2936905"/>
              <a:gd name="connsiteX8" fmla="*/ 1865774 w 3362194"/>
              <a:gd name="connsiteY8" fmla="*/ 585537 h 2936905"/>
              <a:gd name="connsiteX9" fmla="*/ 1656447 w 3362194"/>
              <a:gd name="connsiteY9" fmla="*/ 0 h 2936905"/>
              <a:gd name="connsiteX0" fmla="*/ 1656447 w 3362194"/>
              <a:gd name="connsiteY0" fmla="*/ 0 h 2936905"/>
              <a:gd name="connsiteX1" fmla="*/ 3362194 w 3362194"/>
              <a:gd name="connsiteY1" fmla="*/ 806897 h 2936905"/>
              <a:gd name="connsiteX2" fmla="*/ 2931954 w 3362194"/>
              <a:gd name="connsiteY2" fmla="*/ 2798929 h 2936905"/>
              <a:gd name="connsiteX3" fmla="*/ 2730269 w 3362194"/>
              <a:gd name="connsiteY3" fmla="*/ 2276969 h 2936905"/>
              <a:gd name="connsiteX4" fmla="*/ 1753173 w 3362194"/>
              <a:gd name="connsiteY4" fmla="*/ 2668772 h 2936905"/>
              <a:gd name="connsiteX5" fmla="*/ 0 w 3362194"/>
              <a:gd name="connsiteY5" fmla="*/ 2936905 h 2936905"/>
              <a:gd name="connsiteX6" fmla="*/ 103127 w 3362194"/>
              <a:gd name="connsiteY6" fmla="*/ 1658120 h 2936905"/>
              <a:gd name="connsiteX7" fmla="*/ 914400 w 3362194"/>
              <a:gd name="connsiteY7" fmla="*/ 1328111 h 2936905"/>
              <a:gd name="connsiteX8" fmla="*/ 1865774 w 3362194"/>
              <a:gd name="connsiteY8" fmla="*/ 585537 h 2936905"/>
              <a:gd name="connsiteX9" fmla="*/ 1656447 w 3362194"/>
              <a:gd name="connsiteY9" fmla="*/ 0 h 293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62194" h="2936905">
                <a:moveTo>
                  <a:pt x="1656447" y="0"/>
                </a:moveTo>
                <a:lnTo>
                  <a:pt x="3362194" y="806897"/>
                </a:lnTo>
                <a:lnTo>
                  <a:pt x="2931954" y="2798929"/>
                </a:lnTo>
                <a:lnTo>
                  <a:pt x="2730269" y="2276969"/>
                </a:lnTo>
                <a:cubicBezTo>
                  <a:pt x="2278681" y="2505888"/>
                  <a:pt x="2194689" y="2558125"/>
                  <a:pt x="1753173" y="2668772"/>
                </a:cubicBezTo>
                <a:cubicBezTo>
                  <a:pt x="1282223" y="2786796"/>
                  <a:pt x="467513" y="2892216"/>
                  <a:pt x="0" y="2936905"/>
                </a:cubicBezTo>
                <a:lnTo>
                  <a:pt x="103127" y="1658120"/>
                </a:lnTo>
                <a:cubicBezTo>
                  <a:pt x="310528" y="1589368"/>
                  <a:pt x="562619" y="1560722"/>
                  <a:pt x="914400" y="1328111"/>
                </a:cubicBezTo>
                <a:cubicBezTo>
                  <a:pt x="1222209" y="1124577"/>
                  <a:pt x="1500832" y="985588"/>
                  <a:pt x="1865774" y="585537"/>
                </a:cubicBezTo>
                <a:lnTo>
                  <a:pt x="1656447" y="0"/>
                </a:lnTo>
                <a:close/>
              </a:path>
            </a:pathLst>
          </a:custGeom>
          <a:gradFill flip="none" rotWithShape="1">
            <a:gsLst>
              <a:gs pos="100000">
                <a:srgbClr val="FFE089"/>
              </a:gs>
              <a:gs pos="2000">
                <a:srgbClr val="E6553F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en-CA" sz="1600" noProof="0">
              <a:solidFill>
                <a:schemeClr val="tx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2B36D20-F721-039A-E75A-F2B5260D11B4}"/>
              </a:ext>
            </a:extLst>
          </p:cNvPr>
          <p:cNvSpPr/>
          <p:nvPr/>
        </p:nvSpPr>
        <p:spPr>
          <a:xfrm>
            <a:off x="6539607" y="3330401"/>
            <a:ext cx="2062428" cy="2054612"/>
          </a:xfrm>
          <a:custGeom>
            <a:avLst/>
            <a:gdLst>
              <a:gd name="connsiteX0" fmla="*/ 1924579 w 3362194"/>
              <a:gd name="connsiteY0" fmla="*/ 0 h 2930030"/>
              <a:gd name="connsiteX1" fmla="*/ 3362194 w 3362194"/>
              <a:gd name="connsiteY1" fmla="*/ 800022 h 2930030"/>
              <a:gd name="connsiteX2" fmla="*/ 2938830 w 3362194"/>
              <a:gd name="connsiteY2" fmla="*/ 2633924 h 2930030"/>
              <a:gd name="connsiteX3" fmla="*/ 2787581 w 3362194"/>
              <a:gd name="connsiteY3" fmla="*/ 2241143 h 2930030"/>
              <a:gd name="connsiteX4" fmla="*/ 2730269 w 3362194"/>
              <a:gd name="connsiteY4" fmla="*/ 2270094 h 2930030"/>
              <a:gd name="connsiteX5" fmla="*/ 1753173 w 3362194"/>
              <a:gd name="connsiteY5" fmla="*/ 2661897 h 2930030"/>
              <a:gd name="connsiteX6" fmla="*/ 0 w 3362194"/>
              <a:gd name="connsiteY6" fmla="*/ 2930030 h 2930030"/>
              <a:gd name="connsiteX7" fmla="*/ 103127 w 3362194"/>
              <a:gd name="connsiteY7" fmla="*/ 1651245 h 2930030"/>
              <a:gd name="connsiteX8" fmla="*/ 914400 w 3362194"/>
              <a:gd name="connsiteY8" fmla="*/ 1321236 h 2930030"/>
              <a:gd name="connsiteX9" fmla="*/ 2065155 w 3362194"/>
              <a:gd name="connsiteY9" fmla="*/ 434283 h 2930030"/>
              <a:gd name="connsiteX10" fmla="*/ 2083375 w 3362194"/>
              <a:gd name="connsiteY10" fmla="*/ 412380 h 2930030"/>
              <a:gd name="connsiteX0" fmla="*/ 1924579 w 3362194"/>
              <a:gd name="connsiteY0" fmla="*/ 0 h 2930030"/>
              <a:gd name="connsiteX1" fmla="*/ 3362194 w 3362194"/>
              <a:gd name="connsiteY1" fmla="*/ 800022 h 2930030"/>
              <a:gd name="connsiteX2" fmla="*/ 2938830 w 3362194"/>
              <a:gd name="connsiteY2" fmla="*/ 2633924 h 2930030"/>
              <a:gd name="connsiteX3" fmla="*/ 2787581 w 3362194"/>
              <a:gd name="connsiteY3" fmla="*/ 2241143 h 2930030"/>
              <a:gd name="connsiteX4" fmla="*/ 2730269 w 3362194"/>
              <a:gd name="connsiteY4" fmla="*/ 2270094 h 2930030"/>
              <a:gd name="connsiteX5" fmla="*/ 1753173 w 3362194"/>
              <a:gd name="connsiteY5" fmla="*/ 2661897 h 2930030"/>
              <a:gd name="connsiteX6" fmla="*/ 0 w 3362194"/>
              <a:gd name="connsiteY6" fmla="*/ 2930030 h 2930030"/>
              <a:gd name="connsiteX7" fmla="*/ 103127 w 3362194"/>
              <a:gd name="connsiteY7" fmla="*/ 1651245 h 2930030"/>
              <a:gd name="connsiteX8" fmla="*/ 914400 w 3362194"/>
              <a:gd name="connsiteY8" fmla="*/ 1321236 h 2930030"/>
              <a:gd name="connsiteX9" fmla="*/ 2065155 w 3362194"/>
              <a:gd name="connsiteY9" fmla="*/ 434283 h 2930030"/>
              <a:gd name="connsiteX10" fmla="*/ 1924579 w 3362194"/>
              <a:gd name="connsiteY10" fmla="*/ 0 h 2930030"/>
              <a:gd name="connsiteX0" fmla="*/ 1924579 w 3362194"/>
              <a:gd name="connsiteY0" fmla="*/ 0 h 2930030"/>
              <a:gd name="connsiteX1" fmla="*/ 3362194 w 3362194"/>
              <a:gd name="connsiteY1" fmla="*/ 800022 h 2930030"/>
              <a:gd name="connsiteX2" fmla="*/ 2938830 w 3362194"/>
              <a:gd name="connsiteY2" fmla="*/ 2633924 h 2930030"/>
              <a:gd name="connsiteX3" fmla="*/ 2787581 w 3362194"/>
              <a:gd name="connsiteY3" fmla="*/ 2241143 h 2930030"/>
              <a:gd name="connsiteX4" fmla="*/ 2730269 w 3362194"/>
              <a:gd name="connsiteY4" fmla="*/ 2270094 h 2930030"/>
              <a:gd name="connsiteX5" fmla="*/ 1753173 w 3362194"/>
              <a:gd name="connsiteY5" fmla="*/ 2661897 h 2930030"/>
              <a:gd name="connsiteX6" fmla="*/ 0 w 3362194"/>
              <a:gd name="connsiteY6" fmla="*/ 2930030 h 2930030"/>
              <a:gd name="connsiteX7" fmla="*/ 103127 w 3362194"/>
              <a:gd name="connsiteY7" fmla="*/ 1651245 h 2930030"/>
              <a:gd name="connsiteX8" fmla="*/ 914400 w 3362194"/>
              <a:gd name="connsiteY8" fmla="*/ 1321236 h 2930030"/>
              <a:gd name="connsiteX9" fmla="*/ 1865774 w 3362194"/>
              <a:gd name="connsiteY9" fmla="*/ 578662 h 2930030"/>
              <a:gd name="connsiteX10" fmla="*/ 1924579 w 3362194"/>
              <a:gd name="connsiteY10" fmla="*/ 0 h 2930030"/>
              <a:gd name="connsiteX0" fmla="*/ 1656447 w 3362194"/>
              <a:gd name="connsiteY0" fmla="*/ 0 h 2936905"/>
              <a:gd name="connsiteX1" fmla="*/ 3362194 w 3362194"/>
              <a:gd name="connsiteY1" fmla="*/ 806897 h 2936905"/>
              <a:gd name="connsiteX2" fmla="*/ 2938830 w 3362194"/>
              <a:gd name="connsiteY2" fmla="*/ 2640799 h 2936905"/>
              <a:gd name="connsiteX3" fmla="*/ 2787581 w 3362194"/>
              <a:gd name="connsiteY3" fmla="*/ 2248018 h 2936905"/>
              <a:gd name="connsiteX4" fmla="*/ 2730269 w 3362194"/>
              <a:gd name="connsiteY4" fmla="*/ 2276969 h 2936905"/>
              <a:gd name="connsiteX5" fmla="*/ 1753173 w 3362194"/>
              <a:gd name="connsiteY5" fmla="*/ 2668772 h 2936905"/>
              <a:gd name="connsiteX6" fmla="*/ 0 w 3362194"/>
              <a:gd name="connsiteY6" fmla="*/ 2936905 h 2936905"/>
              <a:gd name="connsiteX7" fmla="*/ 103127 w 3362194"/>
              <a:gd name="connsiteY7" fmla="*/ 1658120 h 2936905"/>
              <a:gd name="connsiteX8" fmla="*/ 914400 w 3362194"/>
              <a:gd name="connsiteY8" fmla="*/ 1328111 h 2936905"/>
              <a:gd name="connsiteX9" fmla="*/ 1865774 w 3362194"/>
              <a:gd name="connsiteY9" fmla="*/ 585537 h 2936905"/>
              <a:gd name="connsiteX10" fmla="*/ 1656447 w 3362194"/>
              <a:gd name="connsiteY10" fmla="*/ 0 h 2936905"/>
              <a:gd name="connsiteX0" fmla="*/ 1656447 w 3362194"/>
              <a:gd name="connsiteY0" fmla="*/ 0 h 2936905"/>
              <a:gd name="connsiteX1" fmla="*/ 3362194 w 3362194"/>
              <a:gd name="connsiteY1" fmla="*/ 806897 h 2936905"/>
              <a:gd name="connsiteX2" fmla="*/ 2938830 w 3362194"/>
              <a:gd name="connsiteY2" fmla="*/ 2640799 h 2936905"/>
              <a:gd name="connsiteX3" fmla="*/ 2730269 w 3362194"/>
              <a:gd name="connsiteY3" fmla="*/ 2276969 h 2936905"/>
              <a:gd name="connsiteX4" fmla="*/ 1753173 w 3362194"/>
              <a:gd name="connsiteY4" fmla="*/ 2668772 h 2936905"/>
              <a:gd name="connsiteX5" fmla="*/ 0 w 3362194"/>
              <a:gd name="connsiteY5" fmla="*/ 2936905 h 2936905"/>
              <a:gd name="connsiteX6" fmla="*/ 103127 w 3362194"/>
              <a:gd name="connsiteY6" fmla="*/ 1658120 h 2936905"/>
              <a:gd name="connsiteX7" fmla="*/ 914400 w 3362194"/>
              <a:gd name="connsiteY7" fmla="*/ 1328111 h 2936905"/>
              <a:gd name="connsiteX8" fmla="*/ 1865774 w 3362194"/>
              <a:gd name="connsiteY8" fmla="*/ 585537 h 2936905"/>
              <a:gd name="connsiteX9" fmla="*/ 1656447 w 3362194"/>
              <a:gd name="connsiteY9" fmla="*/ 0 h 2936905"/>
              <a:gd name="connsiteX0" fmla="*/ 1656447 w 3362194"/>
              <a:gd name="connsiteY0" fmla="*/ 0 h 2936905"/>
              <a:gd name="connsiteX1" fmla="*/ 3362194 w 3362194"/>
              <a:gd name="connsiteY1" fmla="*/ 806897 h 2936905"/>
              <a:gd name="connsiteX2" fmla="*/ 2931954 w 3362194"/>
              <a:gd name="connsiteY2" fmla="*/ 2798929 h 2936905"/>
              <a:gd name="connsiteX3" fmla="*/ 2730269 w 3362194"/>
              <a:gd name="connsiteY3" fmla="*/ 2276969 h 2936905"/>
              <a:gd name="connsiteX4" fmla="*/ 1753173 w 3362194"/>
              <a:gd name="connsiteY4" fmla="*/ 2668772 h 2936905"/>
              <a:gd name="connsiteX5" fmla="*/ 0 w 3362194"/>
              <a:gd name="connsiteY5" fmla="*/ 2936905 h 2936905"/>
              <a:gd name="connsiteX6" fmla="*/ 103127 w 3362194"/>
              <a:gd name="connsiteY6" fmla="*/ 1658120 h 2936905"/>
              <a:gd name="connsiteX7" fmla="*/ 914400 w 3362194"/>
              <a:gd name="connsiteY7" fmla="*/ 1328111 h 2936905"/>
              <a:gd name="connsiteX8" fmla="*/ 1865774 w 3362194"/>
              <a:gd name="connsiteY8" fmla="*/ 585537 h 2936905"/>
              <a:gd name="connsiteX9" fmla="*/ 1656447 w 3362194"/>
              <a:gd name="connsiteY9" fmla="*/ 0 h 293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62194" h="2936905">
                <a:moveTo>
                  <a:pt x="1656447" y="0"/>
                </a:moveTo>
                <a:lnTo>
                  <a:pt x="3362194" y="806897"/>
                </a:lnTo>
                <a:lnTo>
                  <a:pt x="2931954" y="2798929"/>
                </a:lnTo>
                <a:lnTo>
                  <a:pt x="2730269" y="2276969"/>
                </a:lnTo>
                <a:cubicBezTo>
                  <a:pt x="2278681" y="2505888"/>
                  <a:pt x="2194689" y="2558125"/>
                  <a:pt x="1753173" y="2668772"/>
                </a:cubicBezTo>
                <a:cubicBezTo>
                  <a:pt x="1282223" y="2786796"/>
                  <a:pt x="467513" y="2892216"/>
                  <a:pt x="0" y="2936905"/>
                </a:cubicBezTo>
                <a:lnTo>
                  <a:pt x="103127" y="1658120"/>
                </a:lnTo>
                <a:cubicBezTo>
                  <a:pt x="310528" y="1589368"/>
                  <a:pt x="562619" y="1560722"/>
                  <a:pt x="914400" y="1328111"/>
                </a:cubicBezTo>
                <a:cubicBezTo>
                  <a:pt x="1222209" y="1124577"/>
                  <a:pt x="1500832" y="985588"/>
                  <a:pt x="1865774" y="585537"/>
                </a:cubicBezTo>
                <a:lnTo>
                  <a:pt x="1656447" y="0"/>
                </a:lnTo>
                <a:close/>
              </a:path>
            </a:pathLst>
          </a:custGeom>
          <a:gradFill flip="none" rotWithShape="1">
            <a:gsLst>
              <a:gs pos="100000">
                <a:srgbClr val="FFE089"/>
              </a:gs>
              <a:gs pos="2000">
                <a:srgbClr val="E6553F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r>
              <a:rPr lang="en-CA" sz="1600" noProof="0">
                <a:solidFill>
                  <a:schemeClr val="tx1"/>
                </a:solidFill>
              </a:rPr>
              <a:t>  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DCAB646-CAEA-171D-0F30-0331DED9C35F}"/>
              </a:ext>
            </a:extLst>
          </p:cNvPr>
          <p:cNvGrpSpPr/>
          <p:nvPr/>
        </p:nvGrpSpPr>
        <p:grpSpPr>
          <a:xfrm>
            <a:off x="7945745" y="2692257"/>
            <a:ext cx="1318734" cy="654340"/>
            <a:chOff x="4699273" y="1863862"/>
            <a:chExt cx="1923140" cy="867587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2DB818DC-69EF-9EDF-DAD7-B92144A37A13}"/>
                </a:ext>
              </a:extLst>
            </p:cNvPr>
            <p:cNvSpPr txBox="1"/>
            <p:nvPr/>
          </p:nvSpPr>
          <p:spPr>
            <a:xfrm>
              <a:off x="4971555" y="1863862"/>
              <a:ext cx="1283568" cy="448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6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ea typeface="Apis For Office Light" panose="020B0404010101010104" pitchFamily="34" charset="0"/>
                  <a:cs typeface="Apis For Office Light" panose="020B0404010101010104" pitchFamily="34" charset="0"/>
                </a:rPr>
                <a:t>18.4</a:t>
              </a:r>
              <a:endParaRPr kumimoji="0" lang="en-GB" sz="900" b="0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E3182CE-5F4B-2541-7595-927D8FC13608}"/>
                </a:ext>
              </a:extLst>
            </p:cNvPr>
            <p:cNvSpPr txBox="1"/>
            <p:nvPr/>
          </p:nvSpPr>
          <p:spPr>
            <a:xfrm>
              <a:off x="4699273" y="2241753"/>
              <a:ext cx="1923140" cy="489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6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ea typeface="Apis Black" panose="020B0A04010101010104" pitchFamily="34" charset="0"/>
                  <a:cs typeface="Apis Black" panose="020B0A04010101010104" pitchFamily="34" charset="0"/>
                </a:rPr>
                <a:t>million people</a:t>
              </a:r>
              <a:endParaRPr lang="en-GB" sz="900">
                <a:ea typeface="Apis Black" panose="020B0A04010101010104" pitchFamily="34" charset="0"/>
                <a:cs typeface="Apis Black" panose="020B0A04010101010104" pitchFamily="34" charset="0"/>
              </a:endParaRPr>
            </a:p>
            <a:p>
              <a:pPr marL="0" marR="0" lvl="0" indent="0" algn="ctr" defTabSz="9136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900" b="1"/>
                <a:t>(6.7% of US adults) </a:t>
              </a: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A0BE5C6F-4F69-3C4F-2598-D140C085B80F}"/>
              </a:ext>
            </a:extLst>
          </p:cNvPr>
          <p:cNvSpPr txBox="1"/>
          <p:nvPr/>
        </p:nvSpPr>
        <p:spPr>
          <a:xfrm>
            <a:off x="6154345" y="3216125"/>
            <a:ext cx="917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674">
              <a:defRPr/>
            </a:pPr>
            <a:r>
              <a:rPr lang="en-GB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14.9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A7FB5CE-9932-7EAE-B99D-F3F031468305}"/>
              </a:ext>
            </a:extLst>
          </p:cNvPr>
          <p:cNvSpPr txBox="1"/>
          <p:nvPr/>
        </p:nvSpPr>
        <p:spPr>
          <a:xfrm>
            <a:off x="5968630" y="3503257"/>
            <a:ext cx="1297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674">
              <a:defRPr/>
            </a:pPr>
            <a:r>
              <a:rPr lang="en-GB" sz="900"/>
              <a:t>million people</a:t>
            </a:r>
          </a:p>
          <a:p>
            <a:pPr algn="ctr" defTabSz="913674">
              <a:defRPr/>
            </a:pPr>
            <a:r>
              <a:rPr lang="en-GB" sz="900" b="1"/>
              <a:t>(5.8% of US adults)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C13465E-8ED7-16A0-E199-C85403AE7813}"/>
              </a:ext>
            </a:extLst>
          </p:cNvPr>
          <p:cNvSpPr/>
          <p:nvPr/>
        </p:nvSpPr>
        <p:spPr>
          <a:xfrm>
            <a:off x="7541180" y="3888789"/>
            <a:ext cx="1060858" cy="970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1400" b="1" baseline="30000" noProof="0">
              <a:solidFill>
                <a:schemeClr val="tx1"/>
              </a:solidFill>
            </a:endParaRP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C0F855AA-BD7F-072C-AFC5-563472B264ED}"/>
              </a:ext>
            </a:extLst>
          </p:cNvPr>
          <p:cNvGrpSpPr/>
          <p:nvPr/>
        </p:nvGrpSpPr>
        <p:grpSpPr>
          <a:xfrm>
            <a:off x="6068711" y="4041636"/>
            <a:ext cx="631108" cy="1372948"/>
            <a:chOff x="2105439" y="3669390"/>
            <a:chExt cx="920358" cy="182039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DDAE1BB7-F609-18FA-2A81-0452339985A0}"/>
                </a:ext>
              </a:extLst>
            </p:cNvPr>
            <p:cNvSpPr/>
            <p:nvPr/>
          </p:nvSpPr>
          <p:spPr>
            <a:xfrm>
              <a:off x="2349520" y="3678808"/>
              <a:ext cx="429696" cy="429265"/>
            </a:xfrm>
            <a:prstGeom prst="ellipse">
              <a:avLst/>
            </a:prstGeom>
            <a:solidFill>
              <a:srgbClr val="0059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en-US" sz="1600" noProof="0">
                <a:solidFill>
                  <a:schemeClr val="tx1"/>
                </a:solidFill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13DD677-70A3-871C-DADB-C6EB7BF33AEA}"/>
                </a:ext>
              </a:extLst>
            </p:cNvPr>
            <p:cNvSpPr/>
            <p:nvPr/>
          </p:nvSpPr>
          <p:spPr>
            <a:xfrm>
              <a:off x="2357314" y="3669390"/>
              <a:ext cx="416644" cy="180979"/>
            </a:xfrm>
            <a:custGeom>
              <a:avLst/>
              <a:gdLst>
                <a:gd name="connsiteX0" fmla="*/ 231353 w 462706"/>
                <a:gd name="connsiteY0" fmla="*/ 0 h 209288"/>
                <a:gd name="connsiteX1" fmla="*/ 460620 w 462706"/>
                <a:gd name="connsiteY1" fmla="*/ 188429 h 209288"/>
                <a:gd name="connsiteX2" fmla="*/ 462706 w 462706"/>
                <a:gd name="connsiteY2" fmla="*/ 209288 h 209288"/>
                <a:gd name="connsiteX3" fmla="*/ 0 w 462706"/>
                <a:gd name="connsiteY3" fmla="*/ 209288 h 209288"/>
                <a:gd name="connsiteX4" fmla="*/ 2085 w 462706"/>
                <a:gd name="connsiteY4" fmla="*/ 188429 h 209288"/>
                <a:gd name="connsiteX5" fmla="*/ 231353 w 462706"/>
                <a:gd name="connsiteY5" fmla="*/ 0 h 209288"/>
                <a:gd name="connsiteX0" fmla="*/ 229374 w 460727"/>
                <a:gd name="connsiteY0" fmla="*/ 0 h 213463"/>
                <a:gd name="connsiteX1" fmla="*/ 458641 w 460727"/>
                <a:gd name="connsiteY1" fmla="*/ 188429 h 213463"/>
                <a:gd name="connsiteX2" fmla="*/ 460727 w 460727"/>
                <a:gd name="connsiteY2" fmla="*/ 209288 h 213463"/>
                <a:gd name="connsiteX3" fmla="*/ 1700 w 460727"/>
                <a:gd name="connsiteY3" fmla="*/ 213463 h 213463"/>
                <a:gd name="connsiteX4" fmla="*/ 106 w 460727"/>
                <a:gd name="connsiteY4" fmla="*/ 188429 h 213463"/>
                <a:gd name="connsiteX5" fmla="*/ 229374 w 460727"/>
                <a:gd name="connsiteY5" fmla="*/ 0 h 213463"/>
                <a:gd name="connsiteX0" fmla="*/ 229374 w 475442"/>
                <a:gd name="connsiteY0" fmla="*/ 0 h 213463"/>
                <a:gd name="connsiteX1" fmla="*/ 458641 w 475442"/>
                <a:gd name="connsiteY1" fmla="*/ 188429 h 213463"/>
                <a:gd name="connsiteX2" fmla="*/ 475442 w 475442"/>
                <a:gd name="connsiteY2" fmla="*/ 213463 h 213463"/>
                <a:gd name="connsiteX3" fmla="*/ 1700 w 475442"/>
                <a:gd name="connsiteY3" fmla="*/ 213463 h 213463"/>
                <a:gd name="connsiteX4" fmla="*/ 106 w 475442"/>
                <a:gd name="connsiteY4" fmla="*/ 188429 h 213463"/>
                <a:gd name="connsiteX5" fmla="*/ 229374 w 475442"/>
                <a:gd name="connsiteY5" fmla="*/ 0 h 213463"/>
                <a:gd name="connsiteX0" fmla="*/ 229374 w 475442"/>
                <a:gd name="connsiteY0" fmla="*/ 135 h 213598"/>
                <a:gd name="connsiteX1" fmla="*/ 458640 w 475442"/>
                <a:gd name="connsiteY1" fmla="*/ 167689 h 213598"/>
                <a:gd name="connsiteX2" fmla="*/ 475442 w 475442"/>
                <a:gd name="connsiteY2" fmla="*/ 213598 h 213598"/>
                <a:gd name="connsiteX3" fmla="*/ 1700 w 475442"/>
                <a:gd name="connsiteY3" fmla="*/ 213598 h 213598"/>
                <a:gd name="connsiteX4" fmla="*/ 106 w 475442"/>
                <a:gd name="connsiteY4" fmla="*/ 188564 h 213598"/>
                <a:gd name="connsiteX5" fmla="*/ 229374 w 475442"/>
                <a:gd name="connsiteY5" fmla="*/ 135 h 213598"/>
                <a:gd name="connsiteX0" fmla="*/ 227674 w 473742"/>
                <a:gd name="connsiteY0" fmla="*/ 7 h 213470"/>
                <a:gd name="connsiteX1" fmla="*/ 456940 w 473742"/>
                <a:gd name="connsiteY1" fmla="*/ 167561 h 213470"/>
                <a:gd name="connsiteX2" fmla="*/ 473742 w 473742"/>
                <a:gd name="connsiteY2" fmla="*/ 213470 h 213470"/>
                <a:gd name="connsiteX3" fmla="*/ 0 w 473742"/>
                <a:gd name="connsiteY3" fmla="*/ 213470 h 213470"/>
                <a:gd name="connsiteX4" fmla="*/ 5763 w 473742"/>
                <a:gd name="connsiteY4" fmla="*/ 163386 h 213470"/>
                <a:gd name="connsiteX5" fmla="*/ 227674 w 473742"/>
                <a:gd name="connsiteY5" fmla="*/ 7 h 213470"/>
                <a:gd name="connsiteX0" fmla="*/ 238710 w 484778"/>
                <a:gd name="connsiteY0" fmla="*/ 7 h 225994"/>
                <a:gd name="connsiteX1" fmla="*/ 467976 w 484778"/>
                <a:gd name="connsiteY1" fmla="*/ 167561 h 225994"/>
                <a:gd name="connsiteX2" fmla="*/ 484778 w 484778"/>
                <a:gd name="connsiteY2" fmla="*/ 213470 h 225994"/>
                <a:gd name="connsiteX3" fmla="*/ 0 w 484778"/>
                <a:gd name="connsiteY3" fmla="*/ 225994 h 225994"/>
                <a:gd name="connsiteX4" fmla="*/ 16799 w 484778"/>
                <a:gd name="connsiteY4" fmla="*/ 163386 h 225994"/>
                <a:gd name="connsiteX5" fmla="*/ 238710 w 484778"/>
                <a:gd name="connsiteY5" fmla="*/ 7 h 225994"/>
                <a:gd name="connsiteX0" fmla="*/ 238710 w 484778"/>
                <a:gd name="connsiteY0" fmla="*/ 6 h 225993"/>
                <a:gd name="connsiteX1" fmla="*/ 475074 w 484778"/>
                <a:gd name="connsiteY1" fmla="*/ 159505 h 225993"/>
                <a:gd name="connsiteX2" fmla="*/ 484778 w 484778"/>
                <a:gd name="connsiteY2" fmla="*/ 213469 h 225993"/>
                <a:gd name="connsiteX3" fmla="*/ 0 w 484778"/>
                <a:gd name="connsiteY3" fmla="*/ 225993 h 225993"/>
                <a:gd name="connsiteX4" fmla="*/ 16799 w 484778"/>
                <a:gd name="connsiteY4" fmla="*/ 163385 h 225993"/>
                <a:gd name="connsiteX5" fmla="*/ 238710 w 484778"/>
                <a:gd name="connsiteY5" fmla="*/ 6 h 225993"/>
                <a:gd name="connsiteX0" fmla="*/ 238710 w 484778"/>
                <a:gd name="connsiteY0" fmla="*/ 6 h 225993"/>
                <a:gd name="connsiteX1" fmla="*/ 475074 w 484778"/>
                <a:gd name="connsiteY1" fmla="*/ 159505 h 225993"/>
                <a:gd name="connsiteX2" fmla="*/ 484778 w 484778"/>
                <a:gd name="connsiteY2" fmla="*/ 213469 h 225993"/>
                <a:gd name="connsiteX3" fmla="*/ 0 w 484778"/>
                <a:gd name="connsiteY3" fmla="*/ 225993 h 225993"/>
                <a:gd name="connsiteX4" fmla="*/ 6152 w 484778"/>
                <a:gd name="connsiteY4" fmla="*/ 163385 h 225993"/>
                <a:gd name="connsiteX5" fmla="*/ 238710 w 484778"/>
                <a:gd name="connsiteY5" fmla="*/ 6 h 225993"/>
                <a:gd name="connsiteX0" fmla="*/ 238710 w 484778"/>
                <a:gd name="connsiteY0" fmla="*/ 6 h 229579"/>
                <a:gd name="connsiteX1" fmla="*/ 475074 w 484778"/>
                <a:gd name="connsiteY1" fmla="*/ 159505 h 229579"/>
                <a:gd name="connsiteX2" fmla="*/ 484778 w 484778"/>
                <a:gd name="connsiteY2" fmla="*/ 229579 h 229579"/>
                <a:gd name="connsiteX3" fmla="*/ 0 w 484778"/>
                <a:gd name="connsiteY3" fmla="*/ 225993 h 229579"/>
                <a:gd name="connsiteX4" fmla="*/ 6152 w 484778"/>
                <a:gd name="connsiteY4" fmla="*/ 163385 h 229579"/>
                <a:gd name="connsiteX5" fmla="*/ 238710 w 484778"/>
                <a:gd name="connsiteY5" fmla="*/ 6 h 229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4778" h="229579">
                  <a:moveTo>
                    <a:pt x="238710" y="6"/>
                  </a:moveTo>
                  <a:cubicBezTo>
                    <a:pt x="316864" y="-641"/>
                    <a:pt x="453253" y="51969"/>
                    <a:pt x="475074" y="159505"/>
                  </a:cubicBezTo>
                  <a:lnTo>
                    <a:pt x="484778" y="229579"/>
                  </a:lnTo>
                  <a:lnTo>
                    <a:pt x="0" y="225993"/>
                  </a:lnTo>
                  <a:cubicBezTo>
                    <a:pt x="695" y="219040"/>
                    <a:pt x="5457" y="170338"/>
                    <a:pt x="6152" y="163385"/>
                  </a:cubicBezTo>
                  <a:cubicBezTo>
                    <a:pt x="27973" y="55849"/>
                    <a:pt x="160556" y="653"/>
                    <a:pt x="238710" y="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en-CA" sz="1050" b="1" noProof="0">
                <a:solidFill>
                  <a:schemeClr val="tx1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B01A0AF-E836-58DB-4269-DA7AD7050537}"/>
                </a:ext>
              </a:extLst>
            </p:cNvPr>
            <p:cNvSpPr/>
            <p:nvPr/>
          </p:nvSpPr>
          <p:spPr>
            <a:xfrm>
              <a:off x="2105439" y="4081028"/>
              <a:ext cx="920358" cy="422937"/>
            </a:xfrm>
            <a:custGeom>
              <a:avLst/>
              <a:gdLst>
                <a:gd name="connsiteX0" fmla="*/ 355209 w 920358"/>
                <a:gd name="connsiteY0" fmla="*/ 0 h 422937"/>
                <a:gd name="connsiteX1" fmla="*/ 565150 w 920358"/>
                <a:gd name="connsiteY1" fmla="*/ 0 h 422937"/>
                <a:gd name="connsiteX2" fmla="*/ 557802 w 920358"/>
                <a:gd name="connsiteY2" fmla="*/ 4022 h 422937"/>
                <a:gd name="connsiteX3" fmla="*/ 599877 w 920358"/>
                <a:gd name="connsiteY3" fmla="*/ 4022 h 422937"/>
                <a:gd name="connsiteX4" fmla="*/ 920358 w 920358"/>
                <a:gd name="connsiteY4" fmla="*/ 325602 h 422937"/>
                <a:gd name="connsiteX5" fmla="*/ 920358 w 920358"/>
                <a:gd name="connsiteY5" fmla="*/ 422230 h 422937"/>
                <a:gd name="connsiteX6" fmla="*/ 920358 w 920358"/>
                <a:gd name="connsiteY6" fmla="*/ 422937 h 422937"/>
                <a:gd name="connsiteX7" fmla="*/ 0 w 920358"/>
                <a:gd name="connsiteY7" fmla="*/ 422937 h 422937"/>
                <a:gd name="connsiteX8" fmla="*/ 0 w 920358"/>
                <a:gd name="connsiteY8" fmla="*/ 325602 h 422937"/>
                <a:gd name="connsiteX9" fmla="*/ 320482 w 920358"/>
                <a:gd name="connsiteY9" fmla="*/ 4022 h 422937"/>
                <a:gd name="connsiteX10" fmla="*/ 362557 w 920358"/>
                <a:gd name="connsiteY10" fmla="*/ 4022 h 422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0358" h="422937">
                  <a:moveTo>
                    <a:pt x="355209" y="0"/>
                  </a:moveTo>
                  <a:lnTo>
                    <a:pt x="565150" y="0"/>
                  </a:lnTo>
                  <a:lnTo>
                    <a:pt x="557802" y="4022"/>
                  </a:lnTo>
                  <a:lnTo>
                    <a:pt x="599877" y="4022"/>
                  </a:lnTo>
                  <a:cubicBezTo>
                    <a:pt x="772443" y="4022"/>
                    <a:pt x="920358" y="152444"/>
                    <a:pt x="920358" y="325602"/>
                  </a:cubicBezTo>
                  <a:cubicBezTo>
                    <a:pt x="920358" y="325602"/>
                    <a:pt x="920358" y="325602"/>
                    <a:pt x="920358" y="422230"/>
                  </a:cubicBezTo>
                  <a:lnTo>
                    <a:pt x="920358" y="422937"/>
                  </a:lnTo>
                  <a:lnTo>
                    <a:pt x="0" y="422937"/>
                  </a:lnTo>
                  <a:lnTo>
                    <a:pt x="0" y="325602"/>
                  </a:lnTo>
                  <a:cubicBezTo>
                    <a:pt x="0" y="152444"/>
                    <a:pt x="147915" y="4022"/>
                    <a:pt x="320482" y="4022"/>
                  </a:cubicBezTo>
                  <a:lnTo>
                    <a:pt x="362557" y="402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en-CA" sz="1050" b="1" noProof="0">
                <a:solidFill>
                  <a:schemeClr val="tx1"/>
                </a:solidFill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B636B26-D292-92DD-D09A-3E0A34E1D37E}"/>
                </a:ext>
              </a:extLst>
            </p:cNvPr>
            <p:cNvSpPr/>
            <p:nvPr/>
          </p:nvSpPr>
          <p:spPr>
            <a:xfrm>
              <a:off x="2105439" y="4499097"/>
              <a:ext cx="920358" cy="537037"/>
            </a:xfrm>
            <a:custGeom>
              <a:avLst/>
              <a:gdLst>
                <a:gd name="connsiteX0" fmla="*/ 0 w 920358"/>
                <a:gd name="connsiteY0" fmla="*/ 0 h 773057"/>
                <a:gd name="connsiteX1" fmla="*/ 920358 w 920358"/>
                <a:gd name="connsiteY1" fmla="*/ 0 h 773057"/>
                <a:gd name="connsiteX2" fmla="*/ 920358 w 920358"/>
                <a:gd name="connsiteY2" fmla="*/ 969 h 773057"/>
                <a:gd name="connsiteX3" fmla="*/ 920358 w 920358"/>
                <a:gd name="connsiteY3" fmla="*/ 300131 h 773057"/>
                <a:gd name="connsiteX4" fmla="*/ 756009 w 920358"/>
                <a:gd name="connsiteY4" fmla="*/ 465044 h 773057"/>
                <a:gd name="connsiteX5" fmla="*/ 734646 w 920358"/>
                <a:gd name="connsiteY5" fmla="*/ 706193 h 773057"/>
                <a:gd name="connsiteX6" fmla="*/ 728723 w 920358"/>
                <a:gd name="connsiteY6" fmla="*/ 773057 h 773057"/>
                <a:gd name="connsiteX7" fmla="*/ 191635 w 920358"/>
                <a:gd name="connsiteY7" fmla="*/ 773057 h 773057"/>
                <a:gd name="connsiteX8" fmla="*/ 186049 w 920358"/>
                <a:gd name="connsiteY8" fmla="*/ 709998 h 773057"/>
                <a:gd name="connsiteX9" fmla="*/ 164350 w 920358"/>
                <a:gd name="connsiteY9" fmla="*/ 465044 h 773057"/>
                <a:gd name="connsiteX10" fmla="*/ 0 w 920358"/>
                <a:gd name="connsiteY10" fmla="*/ 300131 h 773057"/>
                <a:gd name="connsiteX11" fmla="*/ 0 w 920358"/>
                <a:gd name="connsiteY11" fmla="*/ 34983 h 773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0358" h="773057">
                  <a:moveTo>
                    <a:pt x="0" y="0"/>
                  </a:moveTo>
                  <a:lnTo>
                    <a:pt x="920358" y="0"/>
                  </a:lnTo>
                  <a:lnTo>
                    <a:pt x="920358" y="969"/>
                  </a:lnTo>
                  <a:cubicBezTo>
                    <a:pt x="920358" y="58946"/>
                    <a:pt x="920358" y="151710"/>
                    <a:pt x="920358" y="300131"/>
                  </a:cubicBezTo>
                  <a:cubicBezTo>
                    <a:pt x="920358" y="390833"/>
                    <a:pt x="846401" y="465044"/>
                    <a:pt x="756009" y="465044"/>
                  </a:cubicBezTo>
                  <a:cubicBezTo>
                    <a:pt x="756009" y="465044"/>
                    <a:pt x="756009" y="465044"/>
                    <a:pt x="734646" y="706193"/>
                  </a:cubicBezTo>
                  <a:lnTo>
                    <a:pt x="728723" y="773057"/>
                  </a:lnTo>
                  <a:lnTo>
                    <a:pt x="191635" y="773057"/>
                  </a:lnTo>
                  <a:lnTo>
                    <a:pt x="186049" y="709998"/>
                  </a:lnTo>
                  <a:cubicBezTo>
                    <a:pt x="179757" y="638976"/>
                    <a:pt x="172567" y="557808"/>
                    <a:pt x="164350" y="465044"/>
                  </a:cubicBezTo>
                  <a:cubicBezTo>
                    <a:pt x="73957" y="465044"/>
                    <a:pt x="0" y="390833"/>
                    <a:pt x="0" y="300131"/>
                  </a:cubicBezTo>
                  <a:cubicBezTo>
                    <a:pt x="0" y="300131"/>
                    <a:pt x="0" y="300131"/>
                    <a:pt x="0" y="3498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en-CA" sz="1050" b="1" noProof="0">
                <a:solidFill>
                  <a:schemeClr val="tx1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5F84DA8-F0B9-9ED9-DB4D-62F2C560073F}"/>
                </a:ext>
              </a:extLst>
            </p:cNvPr>
            <p:cNvSpPr/>
            <p:nvPr/>
          </p:nvSpPr>
          <p:spPr>
            <a:xfrm>
              <a:off x="2297074" y="5031717"/>
              <a:ext cx="537088" cy="458063"/>
            </a:xfrm>
            <a:custGeom>
              <a:avLst/>
              <a:gdLst>
                <a:gd name="connsiteX0" fmla="*/ 0 w 537088"/>
                <a:gd name="connsiteY0" fmla="*/ 0 h 434094"/>
                <a:gd name="connsiteX1" fmla="*/ 537088 w 537088"/>
                <a:gd name="connsiteY1" fmla="*/ 0 h 434094"/>
                <a:gd name="connsiteX2" fmla="*/ 536640 w 537088"/>
                <a:gd name="connsiteY2" fmla="*/ 5064 h 434094"/>
                <a:gd name="connsiteX3" fmla="*/ 498634 w 537088"/>
                <a:gd name="connsiteY3" fmla="*/ 434094 h 434094"/>
                <a:gd name="connsiteX4" fmla="*/ 38454 w 537088"/>
                <a:gd name="connsiteY4" fmla="*/ 434094 h 434094"/>
                <a:gd name="connsiteX5" fmla="*/ 3193 w 537088"/>
                <a:gd name="connsiteY5" fmla="*/ 36045 h 434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7088" h="434094">
                  <a:moveTo>
                    <a:pt x="0" y="0"/>
                  </a:moveTo>
                  <a:lnTo>
                    <a:pt x="537088" y="0"/>
                  </a:lnTo>
                  <a:lnTo>
                    <a:pt x="536640" y="5064"/>
                  </a:lnTo>
                  <a:cubicBezTo>
                    <a:pt x="527395" y="109422"/>
                    <a:pt x="515069" y="248568"/>
                    <a:pt x="498634" y="434094"/>
                  </a:cubicBezTo>
                  <a:cubicBezTo>
                    <a:pt x="498634" y="434094"/>
                    <a:pt x="498634" y="434094"/>
                    <a:pt x="38454" y="434094"/>
                  </a:cubicBezTo>
                  <a:cubicBezTo>
                    <a:pt x="38454" y="434094"/>
                    <a:pt x="38454" y="434094"/>
                    <a:pt x="3193" y="3604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en-CA" sz="1050" b="1" noProof="0">
                <a:solidFill>
                  <a:schemeClr val="tx1"/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851852ED-FC53-A63C-B7CB-6A15F9215ADF}"/>
              </a:ext>
            </a:extLst>
          </p:cNvPr>
          <p:cNvGrpSpPr/>
          <p:nvPr/>
        </p:nvGrpSpPr>
        <p:grpSpPr>
          <a:xfrm>
            <a:off x="8204529" y="3680122"/>
            <a:ext cx="809800" cy="1728870"/>
            <a:chOff x="5220155" y="3182838"/>
            <a:chExt cx="1180950" cy="2292304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835ED0E-5558-C797-6E9D-47B90FAE22FB}"/>
                </a:ext>
              </a:extLst>
            </p:cNvPr>
            <p:cNvSpPr/>
            <p:nvPr/>
          </p:nvSpPr>
          <p:spPr>
            <a:xfrm>
              <a:off x="5507404" y="3182838"/>
              <a:ext cx="600730" cy="339086"/>
            </a:xfrm>
            <a:custGeom>
              <a:avLst/>
              <a:gdLst>
                <a:gd name="connsiteX0" fmla="*/ 373607 w 747214"/>
                <a:gd name="connsiteY0" fmla="*/ 0 h 422026"/>
                <a:gd name="connsiteX1" fmla="*/ 747214 w 747214"/>
                <a:gd name="connsiteY1" fmla="*/ 376746 h 422026"/>
                <a:gd name="connsiteX2" fmla="*/ 741558 w 747214"/>
                <a:gd name="connsiteY2" fmla="*/ 422026 h 422026"/>
                <a:gd name="connsiteX3" fmla="*/ 5657 w 747214"/>
                <a:gd name="connsiteY3" fmla="*/ 422026 h 422026"/>
                <a:gd name="connsiteX4" fmla="*/ 0 w 747214"/>
                <a:gd name="connsiteY4" fmla="*/ 376746 h 422026"/>
                <a:gd name="connsiteX5" fmla="*/ 373607 w 747214"/>
                <a:gd name="connsiteY5" fmla="*/ 0 h 422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7214" h="422026">
                  <a:moveTo>
                    <a:pt x="373607" y="0"/>
                  </a:moveTo>
                  <a:cubicBezTo>
                    <a:pt x="579945" y="0"/>
                    <a:pt x="747214" y="168675"/>
                    <a:pt x="747214" y="376746"/>
                  </a:cubicBezTo>
                  <a:lnTo>
                    <a:pt x="741558" y="422026"/>
                  </a:lnTo>
                  <a:lnTo>
                    <a:pt x="5657" y="422026"/>
                  </a:lnTo>
                  <a:lnTo>
                    <a:pt x="0" y="376746"/>
                  </a:lnTo>
                  <a:cubicBezTo>
                    <a:pt x="0" y="168675"/>
                    <a:pt x="167269" y="0"/>
                    <a:pt x="373607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en-CA" sz="1050" b="1" noProof="0">
                <a:solidFill>
                  <a:schemeClr val="tx1"/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1175B1AB-E11A-2D47-539D-63BFF9FEC973}"/>
                </a:ext>
              </a:extLst>
            </p:cNvPr>
            <p:cNvSpPr/>
            <p:nvPr/>
          </p:nvSpPr>
          <p:spPr>
            <a:xfrm>
              <a:off x="5273296" y="3501274"/>
              <a:ext cx="1074668" cy="384949"/>
            </a:xfrm>
            <a:custGeom>
              <a:avLst/>
              <a:gdLst>
                <a:gd name="connsiteX0" fmla="*/ 294309 w 1324518"/>
                <a:gd name="connsiteY0" fmla="*/ 0 h 556156"/>
                <a:gd name="connsiteX1" fmla="*/ 1030210 w 1324518"/>
                <a:gd name="connsiteY1" fmla="*/ 0 h 556156"/>
                <a:gd name="connsiteX2" fmla="*/ 1024104 w 1324518"/>
                <a:gd name="connsiteY2" fmla="*/ 48875 h 556156"/>
                <a:gd name="connsiteX3" fmla="*/ 871147 w 1324518"/>
                <a:gd name="connsiteY3" fmla="*/ 267125 h 556156"/>
                <a:gd name="connsiteX4" fmla="*/ 818110 w 1324518"/>
                <a:gd name="connsiteY4" fmla="*/ 296154 h 556156"/>
                <a:gd name="connsiteX5" fmla="*/ 885280 w 1324518"/>
                <a:gd name="connsiteY5" fmla="*/ 296154 h 556156"/>
                <a:gd name="connsiteX6" fmla="*/ 1307672 w 1324518"/>
                <a:gd name="connsiteY6" fmla="*/ 525621 h 556156"/>
                <a:gd name="connsiteX7" fmla="*/ 1324518 w 1324518"/>
                <a:gd name="connsiteY7" fmla="*/ 556156 h 556156"/>
                <a:gd name="connsiteX8" fmla="*/ 0 w 1324518"/>
                <a:gd name="connsiteY8" fmla="*/ 556156 h 556156"/>
                <a:gd name="connsiteX9" fmla="*/ 16846 w 1324518"/>
                <a:gd name="connsiteY9" fmla="*/ 525621 h 556156"/>
                <a:gd name="connsiteX10" fmla="*/ 439237 w 1324518"/>
                <a:gd name="connsiteY10" fmla="*/ 296154 h 556156"/>
                <a:gd name="connsiteX11" fmla="*/ 506409 w 1324518"/>
                <a:gd name="connsiteY11" fmla="*/ 296154 h 556156"/>
                <a:gd name="connsiteX12" fmla="*/ 453372 w 1324518"/>
                <a:gd name="connsiteY12" fmla="*/ 267125 h 556156"/>
                <a:gd name="connsiteX13" fmla="*/ 300414 w 1324518"/>
                <a:gd name="connsiteY13" fmla="*/ 48875 h 556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24518" h="556156">
                  <a:moveTo>
                    <a:pt x="294309" y="0"/>
                  </a:moveTo>
                  <a:lnTo>
                    <a:pt x="1030210" y="0"/>
                  </a:lnTo>
                  <a:lnTo>
                    <a:pt x="1024104" y="48875"/>
                  </a:lnTo>
                  <a:cubicBezTo>
                    <a:pt x="1001069" y="139158"/>
                    <a:pt x="945682" y="216346"/>
                    <a:pt x="871147" y="267125"/>
                  </a:cubicBezTo>
                  <a:lnTo>
                    <a:pt x="818110" y="296154"/>
                  </a:lnTo>
                  <a:lnTo>
                    <a:pt x="885280" y="296154"/>
                  </a:lnTo>
                  <a:cubicBezTo>
                    <a:pt x="1057465" y="296154"/>
                    <a:pt x="1214277" y="388712"/>
                    <a:pt x="1307672" y="525621"/>
                  </a:cubicBezTo>
                  <a:lnTo>
                    <a:pt x="1324518" y="556156"/>
                  </a:lnTo>
                  <a:lnTo>
                    <a:pt x="0" y="556156"/>
                  </a:lnTo>
                  <a:lnTo>
                    <a:pt x="16846" y="525621"/>
                  </a:lnTo>
                  <a:cubicBezTo>
                    <a:pt x="110241" y="388712"/>
                    <a:pt x="267053" y="296154"/>
                    <a:pt x="439237" y="296154"/>
                  </a:cubicBezTo>
                  <a:lnTo>
                    <a:pt x="506409" y="296154"/>
                  </a:lnTo>
                  <a:lnTo>
                    <a:pt x="453372" y="267125"/>
                  </a:lnTo>
                  <a:cubicBezTo>
                    <a:pt x="378837" y="216346"/>
                    <a:pt x="323450" y="139158"/>
                    <a:pt x="300414" y="488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en-CA" sz="1050" b="1" noProof="0">
                <a:solidFill>
                  <a:schemeClr val="tx1"/>
                </a:solidFill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1770A8C-C36D-63E6-9566-11710BF42313}"/>
                </a:ext>
              </a:extLst>
            </p:cNvPr>
            <p:cNvSpPr/>
            <p:nvPr/>
          </p:nvSpPr>
          <p:spPr>
            <a:xfrm>
              <a:off x="5220155" y="3875338"/>
              <a:ext cx="1180950" cy="455515"/>
            </a:xfrm>
            <a:custGeom>
              <a:avLst/>
              <a:gdLst>
                <a:gd name="connsiteX0" fmla="*/ 72399 w 1469315"/>
                <a:gd name="connsiteY0" fmla="*/ 0 h 747711"/>
                <a:gd name="connsiteX1" fmla="*/ 1396917 w 1469315"/>
                <a:gd name="connsiteY1" fmla="*/ 0 h 747711"/>
                <a:gd name="connsiteX2" fmla="*/ 1428114 w 1469315"/>
                <a:gd name="connsiteY2" fmla="*/ 56547 h 747711"/>
                <a:gd name="connsiteX3" fmla="*/ 1469315 w 1469315"/>
                <a:gd name="connsiteY3" fmla="*/ 253387 h 747711"/>
                <a:gd name="connsiteX4" fmla="*/ 1469315 w 1469315"/>
                <a:gd name="connsiteY4" fmla="*/ 676686 h 747711"/>
                <a:gd name="connsiteX5" fmla="*/ 1469315 w 1469315"/>
                <a:gd name="connsiteY5" fmla="*/ 747711 h 747711"/>
                <a:gd name="connsiteX6" fmla="*/ 0 w 1469315"/>
                <a:gd name="connsiteY6" fmla="*/ 747711 h 747711"/>
                <a:gd name="connsiteX7" fmla="*/ 0 w 1469315"/>
                <a:gd name="connsiteY7" fmla="*/ 730987 h 747711"/>
                <a:gd name="connsiteX8" fmla="*/ 0 w 1469315"/>
                <a:gd name="connsiteY8" fmla="*/ 253387 h 747711"/>
                <a:gd name="connsiteX9" fmla="*/ 41202 w 1469315"/>
                <a:gd name="connsiteY9" fmla="*/ 56547 h 747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69315" h="747711">
                  <a:moveTo>
                    <a:pt x="72399" y="0"/>
                  </a:moveTo>
                  <a:lnTo>
                    <a:pt x="1396917" y="0"/>
                  </a:lnTo>
                  <a:lnTo>
                    <a:pt x="1428114" y="56547"/>
                  </a:lnTo>
                  <a:cubicBezTo>
                    <a:pt x="1454556" y="117635"/>
                    <a:pt x="1469315" y="184277"/>
                    <a:pt x="1469315" y="253387"/>
                  </a:cubicBezTo>
                  <a:cubicBezTo>
                    <a:pt x="1469315" y="253387"/>
                    <a:pt x="1469315" y="253387"/>
                    <a:pt x="1469315" y="676686"/>
                  </a:cubicBezTo>
                  <a:lnTo>
                    <a:pt x="1469315" y="747711"/>
                  </a:lnTo>
                  <a:lnTo>
                    <a:pt x="0" y="747711"/>
                  </a:lnTo>
                  <a:lnTo>
                    <a:pt x="0" y="730987"/>
                  </a:lnTo>
                  <a:cubicBezTo>
                    <a:pt x="0" y="638429"/>
                    <a:pt x="0" y="490336"/>
                    <a:pt x="0" y="253387"/>
                  </a:cubicBezTo>
                  <a:cubicBezTo>
                    <a:pt x="0" y="184277"/>
                    <a:pt x="14759" y="117635"/>
                    <a:pt x="41202" y="565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en-CA" sz="1050" b="1" noProof="0">
                <a:solidFill>
                  <a:schemeClr val="tx1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C154CB8-044C-2ED1-4454-74C3FFC1831B}"/>
                </a:ext>
              </a:extLst>
            </p:cNvPr>
            <p:cNvSpPr/>
            <p:nvPr/>
          </p:nvSpPr>
          <p:spPr>
            <a:xfrm>
              <a:off x="5220155" y="4323137"/>
              <a:ext cx="1180950" cy="546469"/>
            </a:xfrm>
            <a:custGeom>
              <a:avLst/>
              <a:gdLst>
                <a:gd name="connsiteX0" fmla="*/ 0 w 1469315"/>
                <a:gd name="connsiteY0" fmla="*/ 0 h 1103313"/>
                <a:gd name="connsiteX1" fmla="*/ 1469315 w 1469315"/>
                <a:gd name="connsiteY1" fmla="*/ 0 h 1103313"/>
                <a:gd name="connsiteX2" fmla="*/ 1469315 w 1469315"/>
                <a:gd name="connsiteY2" fmla="*/ 26316 h 1103313"/>
                <a:gd name="connsiteX3" fmla="*/ 1469315 w 1469315"/>
                <a:gd name="connsiteY3" fmla="*/ 137540 h 1103313"/>
                <a:gd name="connsiteX4" fmla="*/ 1206938 w 1469315"/>
                <a:gd name="connsiteY4" fmla="*/ 400817 h 1103313"/>
                <a:gd name="connsiteX5" fmla="*/ 1150645 w 1469315"/>
                <a:gd name="connsiteY5" fmla="*/ 1036286 h 1103313"/>
                <a:gd name="connsiteX6" fmla="*/ 1144707 w 1469315"/>
                <a:gd name="connsiteY6" fmla="*/ 1103313 h 1103313"/>
                <a:gd name="connsiteX7" fmla="*/ 324609 w 1469315"/>
                <a:gd name="connsiteY7" fmla="*/ 1103313 h 1103313"/>
                <a:gd name="connsiteX8" fmla="*/ 323053 w 1469315"/>
                <a:gd name="connsiteY8" fmla="*/ 1085747 h 1103313"/>
                <a:gd name="connsiteX9" fmla="*/ 262378 w 1469315"/>
                <a:gd name="connsiteY9" fmla="*/ 400817 h 1103313"/>
                <a:gd name="connsiteX10" fmla="*/ 0 w 1469315"/>
                <a:gd name="connsiteY10" fmla="*/ 137540 h 1103313"/>
                <a:gd name="connsiteX11" fmla="*/ 0 w 1469315"/>
                <a:gd name="connsiteY11" fmla="*/ 58557 h 1103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69315" h="1103313">
                  <a:moveTo>
                    <a:pt x="0" y="0"/>
                  </a:moveTo>
                  <a:lnTo>
                    <a:pt x="1469315" y="0"/>
                  </a:lnTo>
                  <a:lnTo>
                    <a:pt x="1469315" y="26316"/>
                  </a:lnTo>
                  <a:cubicBezTo>
                    <a:pt x="1469315" y="61025"/>
                    <a:pt x="1469315" y="98048"/>
                    <a:pt x="1469315" y="137540"/>
                  </a:cubicBezTo>
                  <a:cubicBezTo>
                    <a:pt x="1469315" y="282342"/>
                    <a:pt x="1351246" y="400817"/>
                    <a:pt x="1206938" y="400817"/>
                  </a:cubicBezTo>
                  <a:cubicBezTo>
                    <a:pt x="1206938" y="400817"/>
                    <a:pt x="1206938" y="400817"/>
                    <a:pt x="1150645" y="1036286"/>
                  </a:cubicBezTo>
                  <a:lnTo>
                    <a:pt x="1144707" y="1103313"/>
                  </a:lnTo>
                  <a:lnTo>
                    <a:pt x="324609" y="1103313"/>
                  </a:lnTo>
                  <a:lnTo>
                    <a:pt x="323053" y="1085747"/>
                  </a:lnTo>
                  <a:cubicBezTo>
                    <a:pt x="308294" y="919142"/>
                    <a:pt x="288616" y="697003"/>
                    <a:pt x="262378" y="400817"/>
                  </a:cubicBezTo>
                  <a:cubicBezTo>
                    <a:pt x="118070" y="400817"/>
                    <a:pt x="0" y="282342"/>
                    <a:pt x="0" y="137540"/>
                  </a:cubicBezTo>
                  <a:cubicBezTo>
                    <a:pt x="0" y="137540"/>
                    <a:pt x="0" y="137540"/>
                    <a:pt x="0" y="5855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en-CA" sz="1050" b="1" noProof="0">
                <a:solidFill>
                  <a:schemeClr val="tx1"/>
                </a:solidFill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9369E23-FAEA-475D-4FFD-E7EC4E4BA3C8}"/>
                </a:ext>
              </a:extLst>
            </p:cNvPr>
            <p:cNvSpPr/>
            <p:nvPr/>
          </p:nvSpPr>
          <p:spPr>
            <a:xfrm>
              <a:off x="5481326" y="4868896"/>
              <a:ext cx="659148" cy="606246"/>
            </a:xfrm>
            <a:custGeom>
              <a:avLst/>
              <a:gdLst>
                <a:gd name="connsiteX0" fmla="*/ 0 w 820098"/>
                <a:gd name="connsiteY0" fmla="*/ 0 h 482248"/>
                <a:gd name="connsiteX1" fmla="*/ 820098 w 820098"/>
                <a:gd name="connsiteY1" fmla="*/ 0 h 482248"/>
                <a:gd name="connsiteX2" fmla="*/ 812020 w 820098"/>
                <a:gd name="connsiteY2" fmla="*/ 91190 h 482248"/>
                <a:gd name="connsiteX3" fmla="*/ 777378 w 820098"/>
                <a:gd name="connsiteY3" fmla="*/ 482248 h 482248"/>
                <a:gd name="connsiteX4" fmla="*/ 42720 w 820098"/>
                <a:gd name="connsiteY4" fmla="*/ 482248 h 482248"/>
                <a:gd name="connsiteX5" fmla="*/ 8616 w 820098"/>
                <a:gd name="connsiteY5" fmla="*/ 97264 h 482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0098" h="482248">
                  <a:moveTo>
                    <a:pt x="0" y="0"/>
                  </a:moveTo>
                  <a:lnTo>
                    <a:pt x="820098" y="0"/>
                  </a:lnTo>
                  <a:lnTo>
                    <a:pt x="812020" y="91190"/>
                  </a:lnTo>
                  <a:cubicBezTo>
                    <a:pt x="801976" y="204574"/>
                    <a:pt x="790497" y="334155"/>
                    <a:pt x="777378" y="482248"/>
                  </a:cubicBezTo>
                  <a:cubicBezTo>
                    <a:pt x="777378" y="482248"/>
                    <a:pt x="777378" y="482248"/>
                    <a:pt x="42720" y="482248"/>
                  </a:cubicBezTo>
                  <a:cubicBezTo>
                    <a:pt x="42720" y="482248"/>
                    <a:pt x="42720" y="482248"/>
                    <a:pt x="8616" y="9726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en-CA" sz="1050" b="1" noProof="0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0E37DDA-CED0-1791-5103-D45977DE6F18}"/>
              </a:ext>
            </a:extLst>
          </p:cNvPr>
          <p:cNvGrpSpPr/>
          <p:nvPr/>
        </p:nvGrpSpPr>
        <p:grpSpPr>
          <a:xfrm>
            <a:off x="7299696" y="5681044"/>
            <a:ext cx="2678037" cy="154401"/>
            <a:chOff x="2176586" y="5955985"/>
            <a:chExt cx="3905443" cy="20472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EAE9170-30B9-928A-665E-570B406F3FA8}"/>
                </a:ext>
              </a:extLst>
            </p:cNvPr>
            <p:cNvSpPr/>
            <p:nvPr/>
          </p:nvSpPr>
          <p:spPr>
            <a:xfrm>
              <a:off x="2176586" y="6020321"/>
              <a:ext cx="107950" cy="101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en-CA" sz="1600" noProof="0">
                <a:solidFill>
                  <a:schemeClr val="tx1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1E2C8A9-5AB9-876B-5F7C-41442BD7FD8E}"/>
                </a:ext>
              </a:extLst>
            </p:cNvPr>
            <p:cNvSpPr/>
            <p:nvPr/>
          </p:nvSpPr>
          <p:spPr>
            <a:xfrm>
              <a:off x="3038087" y="6020321"/>
              <a:ext cx="107950" cy="1013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en-CA" sz="1600" noProof="0">
                <a:solidFill>
                  <a:schemeClr val="tx1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773CF4C-FD70-B1EA-E7A9-FA88F362E22D}"/>
                </a:ext>
              </a:extLst>
            </p:cNvPr>
            <p:cNvSpPr/>
            <p:nvPr/>
          </p:nvSpPr>
          <p:spPr>
            <a:xfrm>
              <a:off x="3899588" y="6020321"/>
              <a:ext cx="107950" cy="101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en-CA" sz="1600" noProof="0">
                <a:solidFill>
                  <a:schemeClr val="tx1"/>
                </a:solidFill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528208A0-DD2B-2BEF-D750-C25D1E2EAF3B}"/>
                </a:ext>
              </a:extLst>
            </p:cNvPr>
            <p:cNvSpPr/>
            <p:nvPr/>
          </p:nvSpPr>
          <p:spPr>
            <a:xfrm>
              <a:off x="4761089" y="6020321"/>
              <a:ext cx="107950" cy="101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en-CA" sz="1600" noProof="0">
                <a:solidFill>
                  <a:schemeClr val="tx1"/>
                </a:solidFill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BE9DDC1-F120-E612-A137-AD54214BEF04}"/>
                </a:ext>
              </a:extLst>
            </p:cNvPr>
            <p:cNvSpPr/>
            <p:nvPr/>
          </p:nvSpPr>
          <p:spPr>
            <a:xfrm>
              <a:off x="5622589" y="6020321"/>
              <a:ext cx="107950" cy="1013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en-CA" sz="1600" noProof="0">
                <a:solidFill>
                  <a:schemeClr val="tx1"/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0E2BF21-5539-59CB-5522-EBB8C65D284A}"/>
                </a:ext>
              </a:extLst>
            </p:cNvPr>
            <p:cNvSpPr txBox="1"/>
            <p:nvPr/>
          </p:nvSpPr>
          <p:spPr>
            <a:xfrm>
              <a:off x="2396185" y="5955985"/>
              <a:ext cx="265126" cy="20472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lang="en-US" sz="900"/>
                <a:t>F0</a:t>
              </a:r>
              <a:endParaRPr lang="en-CA" sz="90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E3ED452-504A-2666-5B4E-004E6BE6AF77}"/>
                </a:ext>
              </a:extLst>
            </p:cNvPr>
            <p:cNvSpPr txBox="1"/>
            <p:nvPr/>
          </p:nvSpPr>
          <p:spPr>
            <a:xfrm>
              <a:off x="3251366" y="5955985"/>
              <a:ext cx="265126" cy="20472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lang="en-US" sz="900"/>
                <a:t>F1</a:t>
              </a:r>
              <a:endParaRPr lang="en-CA" sz="90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7E99E32-0611-0BF0-7215-ACB13703E60A}"/>
                </a:ext>
              </a:extLst>
            </p:cNvPr>
            <p:cNvSpPr txBox="1"/>
            <p:nvPr/>
          </p:nvSpPr>
          <p:spPr>
            <a:xfrm>
              <a:off x="4106545" y="5955985"/>
              <a:ext cx="265126" cy="20472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lang="en-US" sz="900"/>
                <a:t>F2</a:t>
              </a:r>
              <a:endParaRPr lang="en-CA" sz="90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948523C-C9EF-CE32-5F3D-E9836FD9CCD2}"/>
                </a:ext>
              </a:extLst>
            </p:cNvPr>
            <p:cNvSpPr txBox="1"/>
            <p:nvPr/>
          </p:nvSpPr>
          <p:spPr>
            <a:xfrm>
              <a:off x="4961725" y="5955985"/>
              <a:ext cx="265126" cy="20472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lang="en-US" sz="900"/>
                <a:t>F3</a:t>
              </a:r>
              <a:endParaRPr lang="en-CA" sz="90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2D1D17A-C3AB-9502-0CB3-86080C06F8CF}"/>
                </a:ext>
              </a:extLst>
            </p:cNvPr>
            <p:cNvSpPr txBox="1"/>
            <p:nvPr/>
          </p:nvSpPr>
          <p:spPr>
            <a:xfrm>
              <a:off x="5816903" y="5955985"/>
              <a:ext cx="265126" cy="20472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lang="en-US" sz="900"/>
                <a:t>F4</a:t>
              </a:r>
              <a:endParaRPr lang="en-CA" sz="900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A301BF6-4AAB-752D-627F-A75F6DF94597}"/>
              </a:ext>
            </a:extLst>
          </p:cNvPr>
          <p:cNvCxnSpPr>
            <a:cxnSpLocks/>
          </p:cNvCxnSpPr>
          <p:nvPr/>
        </p:nvCxnSpPr>
        <p:spPr>
          <a:xfrm>
            <a:off x="5855953" y="2639220"/>
            <a:ext cx="0" cy="277394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4336382-016A-D930-AE72-7E4EBF1175F1}"/>
              </a:ext>
            </a:extLst>
          </p:cNvPr>
          <p:cNvCxnSpPr>
            <a:cxnSpLocks/>
          </p:cNvCxnSpPr>
          <p:nvPr/>
        </p:nvCxnSpPr>
        <p:spPr>
          <a:xfrm>
            <a:off x="5855953" y="5408376"/>
            <a:ext cx="5797129" cy="479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17E307A-45FD-2545-5BDA-7CAB744436A4}"/>
              </a:ext>
            </a:extLst>
          </p:cNvPr>
          <p:cNvSpPr txBox="1"/>
          <p:nvPr/>
        </p:nvSpPr>
        <p:spPr>
          <a:xfrm rot="16200000">
            <a:off x="4572449" y="3857123"/>
            <a:ext cx="176568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/>
              <a:t>MASH </a:t>
            </a:r>
            <a:r>
              <a:rPr lang="en-US" sz="900"/>
              <a:t>patients</a:t>
            </a:r>
            <a:r>
              <a:rPr lang="en-US" sz="1000"/>
              <a:t>, in millions</a:t>
            </a:r>
            <a:endParaRPr lang="en-US" sz="1000" baseline="300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191D65F-23D0-42B1-08EA-C82D8B6E0C1A}"/>
              </a:ext>
            </a:extLst>
          </p:cNvPr>
          <p:cNvSpPr txBox="1"/>
          <p:nvPr/>
        </p:nvSpPr>
        <p:spPr>
          <a:xfrm>
            <a:off x="5437304" y="2588973"/>
            <a:ext cx="29592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/>
              <a:t>30</a:t>
            </a:r>
            <a:endParaRPr lang="en-US" sz="900" baseline="300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5F20E2E-E8D4-AEA1-58C6-09FE00642B0B}"/>
              </a:ext>
            </a:extLst>
          </p:cNvPr>
          <p:cNvSpPr txBox="1"/>
          <p:nvPr/>
        </p:nvSpPr>
        <p:spPr>
          <a:xfrm>
            <a:off x="5437304" y="3032572"/>
            <a:ext cx="29592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/>
              <a:t>25</a:t>
            </a:r>
            <a:endParaRPr lang="en-US" sz="900" baseline="300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0A5009B-3D04-1B0E-ED5C-0B4C920F05E0}"/>
              </a:ext>
            </a:extLst>
          </p:cNvPr>
          <p:cNvSpPr txBox="1"/>
          <p:nvPr/>
        </p:nvSpPr>
        <p:spPr>
          <a:xfrm>
            <a:off x="5437304" y="3495330"/>
            <a:ext cx="29592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/>
              <a:t>20</a:t>
            </a:r>
            <a:endParaRPr lang="en-US" sz="900" baseline="300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311F562-49AE-123D-E8F7-6243795783AF}"/>
              </a:ext>
            </a:extLst>
          </p:cNvPr>
          <p:cNvSpPr txBox="1"/>
          <p:nvPr/>
        </p:nvSpPr>
        <p:spPr>
          <a:xfrm>
            <a:off x="5437304" y="3958089"/>
            <a:ext cx="29592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/>
              <a:t>15</a:t>
            </a:r>
            <a:endParaRPr lang="en-US" sz="900" baseline="300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3438A97-1F2F-4781-C345-2C4531342841}"/>
              </a:ext>
            </a:extLst>
          </p:cNvPr>
          <p:cNvSpPr txBox="1"/>
          <p:nvPr/>
        </p:nvSpPr>
        <p:spPr>
          <a:xfrm>
            <a:off x="5437304" y="4420847"/>
            <a:ext cx="29592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/>
              <a:t>10</a:t>
            </a:r>
            <a:endParaRPr lang="en-US" sz="900" baseline="300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2D5BFE4-48CE-8547-66BB-7E019E56DD55}"/>
              </a:ext>
            </a:extLst>
          </p:cNvPr>
          <p:cNvSpPr txBox="1"/>
          <p:nvPr/>
        </p:nvSpPr>
        <p:spPr>
          <a:xfrm>
            <a:off x="5437304" y="4883606"/>
            <a:ext cx="29592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/>
              <a:t>5</a:t>
            </a:r>
            <a:endParaRPr lang="en-US" sz="900" baseline="300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073EA2A-E14B-F06A-7228-76FA38852E17}"/>
              </a:ext>
            </a:extLst>
          </p:cNvPr>
          <p:cNvSpPr txBox="1"/>
          <p:nvPr/>
        </p:nvSpPr>
        <p:spPr>
          <a:xfrm>
            <a:off x="5437304" y="5346364"/>
            <a:ext cx="29592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/>
              <a:t>0</a:t>
            </a:r>
            <a:endParaRPr lang="en-US" sz="900" baseline="300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0D2EDD0-8304-F9C0-E82A-378E054F0F3A}"/>
              </a:ext>
            </a:extLst>
          </p:cNvPr>
          <p:cNvSpPr txBox="1"/>
          <p:nvPr/>
        </p:nvSpPr>
        <p:spPr>
          <a:xfrm>
            <a:off x="6236300" y="5493956"/>
            <a:ext cx="29592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b="1"/>
              <a:t>2020</a:t>
            </a:r>
            <a:endParaRPr lang="en-US" sz="1000" b="1" baseline="300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248DB3A-38D9-E3A3-87A9-7FE905CE7F44}"/>
              </a:ext>
            </a:extLst>
          </p:cNvPr>
          <p:cNvSpPr txBox="1"/>
          <p:nvPr/>
        </p:nvSpPr>
        <p:spPr>
          <a:xfrm>
            <a:off x="8450860" y="5493956"/>
            <a:ext cx="29592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b="1"/>
              <a:t>2030</a:t>
            </a:r>
            <a:endParaRPr lang="en-US" sz="1000" b="1" baseline="3000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D6D6E77-E771-E923-D43C-0CE67B6CD35C}"/>
              </a:ext>
            </a:extLst>
          </p:cNvPr>
          <p:cNvCxnSpPr>
            <a:cxnSpLocks/>
          </p:cNvCxnSpPr>
          <p:nvPr/>
        </p:nvCxnSpPr>
        <p:spPr>
          <a:xfrm>
            <a:off x="5784108" y="2639220"/>
            <a:ext cx="7620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3281B45-7F00-2FF8-1610-0BBE2BE5EFCF}"/>
              </a:ext>
            </a:extLst>
          </p:cNvPr>
          <p:cNvCxnSpPr>
            <a:cxnSpLocks/>
          </p:cNvCxnSpPr>
          <p:nvPr/>
        </p:nvCxnSpPr>
        <p:spPr>
          <a:xfrm>
            <a:off x="5784108" y="3100746"/>
            <a:ext cx="71845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67392BF-6B79-46E8-EE90-8331E0274EFC}"/>
              </a:ext>
            </a:extLst>
          </p:cNvPr>
          <p:cNvCxnSpPr>
            <a:cxnSpLocks/>
          </p:cNvCxnSpPr>
          <p:nvPr/>
        </p:nvCxnSpPr>
        <p:spPr>
          <a:xfrm>
            <a:off x="5784108" y="3562272"/>
            <a:ext cx="7620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ACCFBFA-0D5F-92A1-C935-C188A62E1FB8}"/>
              </a:ext>
            </a:extLst>
          </p:cNvPr>
          <p:cNvCxnSpPr>
            <a:cxnSpLocks/>
          </p:cNvCxnSpPr>
          <p:nvPr/>
        </p:nvCxnSpPr>
        <p:spPr>
          <a:xfrm>
            <a:off x="5784108" y="4023798"/>
            <a:ext cx="71845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CF32021-F5E9-B4BF-4FC9-BF868D2DDD13}"/>
              </a:ext>
            </a:extLst>
          </p:cNvPr>
          <p:cNvCxnSpPr>
            <a:cxnSpLocks/>
          </p:cNvCxnSpPr>
          <p:nvPr/>
        </p:nvCxnSpPr>
        <p:spPr>
          <a:xfrm>
            <a:off x="5784108" y="4485324"/>
            <a:ext cx="7620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6687764-043E-7966-D3DC-CA059D2C1D3C}"/>
              </a:ext>
            </a:extLst>
          </p:cNvPr>
          <p:cNvCxnSpPr>
            <a:cxnSpLocks/>
          </p:cNvCxnSpPr>
          <p:nvPr/>
        </p:nvCxnSpPr>
        <p:spPr>
          <a:xfrm>
            <a:off x="5784108" y="4946850"/>
            <a:ext cx="7620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8B33249-C8C2-EA09-786F-508C8EA4A875}"/>
              </a:ext>
            </a:extLst>
          </p:cNvPr>
          <p:cNvCxnSpPr>
            <a:cxnSpLocks/>
          </p:cNvCxnSpPr>
          <p:nvPr/>
        </p:nvCxnSpPr>
        <p:spPr>
          <a:xfrm>
            <a:off x="5784108" y="5408376"/>
            <a:ext cx="7620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73ED6478-8660-609F-E722-1515C6FC183F}"/>
              </a:ext>
            </a:extLst>
          </p:cNvPr>
          <p:cNvSpPr txBox="1"/>
          <p:nvPr/>
        </p:nvSpPr>
        <p:spPr>
          <a:xfrm>
            <a:off x="10628375" y="5491599"/>
            <a:ext cx="29592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b="1"/>
              <a:t>2050</a:t>
            </a:r>
            <a:endParaRPr lang="en-US" sz="1000" b="1" baseline="3000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BB9E580-4FDF-616F-2D2F-54F2E32F5830}"/>
              </a:ext>
            </a:extLst>
          </p:cNvPr>
          <p:cNvSpPr txBox="1"/>
          <p:nvPr/>
        </p:nvSpPr>
        <p:spPr>
          <a:xfrm>
            <a:off x="10303399" y="2434840"/>
            <a:ext cx="8801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36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Apis For Office Light" panose="020B0404010101010104" pitchFamily="34" charset="0"/>
                <a:cs typeface="Apis For Office Light" panose="020B0404010101010104" pitchFamily="34" charset="0"/>
              </a:rPr>
              <a:t>23.2</a:t>
            </a:r>
            <a:endParaRPr kumimoji="0" lang="en-GB" sz="900" b="0" i="0" u="none" strike="noStrike" kern="1200" cap="none" spc="0" normalizeH="0" baseline="30000" noProof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93E24BD-9DE4-5F81-FF9B-CF34BAF2A742}"/>
              </a:ext>
            </a:extLst>
          </p:cNvPr>
          <p:cNvSpPr txBox="1"/>
          <p:nvPr/>
        </p:nvSpPr>
        <p:spPr>
          <a:xfrm>
            <a:off x="10146445" y="2719984"/>
            <a:ext cx="127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36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Apis Black" panose="020B0A04010101010104" pitchFamily="34" charset="0"/>
                <a:cs typeface="Apis Black" panose="020B0A04010101010104" pitchFamily="34" charset="0"/>
              </a:rPr>
              <a:t>million people</a:t>
            </a:r>
          </a:p>
          <a:p>
            <a:pPr marL="0" marR="0" lvl="0" indent="0" algn="ctr" defTabSz="9136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00" b="1"/>
              <a:t>(7.8% of US adults) </a:t>
            </a:r>
            <a:endParaRPr kumimoji="0" lang="en-GB" sz="900" b="1" i="0" u="none" strike="noStrike" kern="1200" cap="none" spc="0" normalizeH="0" baseline="30000" noProof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B2EF9A9A-715F-E9E1-33A4-7F2AB7EBD920}"/>
              </a:ext>
            </a:extLst>
          </p:cNvPr>
          <p:cNvGrpSpPr/>
          <p:nvPr/>
        </p:nvGrpSpPr>
        <p:grpSpPr>
          <a:xfrm>
            <a:off x="10273697" y="3234260"/>
            <a:ext cx="957892" cy="2172100"/>
            <a:chOff x="8238186" y="2611787"/>
            <a:chExt cx="1396916" cy="287998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C36F2C2-3556-06D1-3005-F11FFAF667FF}"/>
                </a:ext>
              </a:extLst>
            </p:cNvPr>
            <p:cNvSpPr/>
            <p:nvPr/>
          </p:nvSpPr>
          <p:spPr>
            <a:xfrm>
              <a:off x="8581849" y="2611787"/>
              <a:ext cx="710396" cy="422026"/>
            </a:xfrm>
            <a:custGeom>
              <a:avLst/>
              <a:gdLst>
                <a:gd name="connsiteX0" fmla="*/ 373607 w 747214"/>
                <a:gd name="connsiteY0" fmla="*/ 0 h 422026"/>
                <a:gd name="connsiteX1" fmla="*/ 747214 w 747214"/>
                <a:gd name="connsiteY1" fmla="*/ 376746 h 422026"/>
                <a:gd name="connsiteX2" fmla="*/ 741558 w 747214"/>
                <a:gd name="connsiteY2" fmla="*/ 422026 h 422026"/>
                <a:gd name="connsiteX3" fmla="*/ 5657 w 747214"/>
                <a:gd name="connsiteY3" fmla="*/ 422026 h 422026"/>
                <a:gd name="connsiteX4" fmla="*/ 0 w 747214"/>
                <a:gd name="connsiteY4" fmla="*/ 376746 h 422026"/>
                <a:gd name="connsiteX5" fmla="*/ 373607 w 747214"/>
                <a:gd name="connsiteY5" fmla="*/ 0 h 422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7214" h="422026">
                  <a:moveTo>
                    <a:pt x="373607" y="0"/>
                  </a:moveTo>
                  <a:cubicBezTo>
                    <a:pt x="579945" y="0"/>
                    <a:pt x="747214" y="168675"/>
                    <a:pt x="747214" y="376746"/>
                  </a:cubicBezTo>
                  <a:lnTo>
                    <a:pt x="741558" y="422026"/>
                  </a:lnTo>
                  <a:lnTo>
                    <a:pt x="5657" y="422026"/>
                  </a:lnTo>
                  <a:lnTo>
                    <a:pt x="0" y="376746"/>
                  </a:lnTo>
                  <a:cubicBezTo>
                    <a:pt x="0" y="168675"/>
                    <a:pt x="167269" y="0"/>
                    <a:pt x="373607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en-CA" sz="1050" b="1" noProof="0">
                <a:solidFill>
                  <a:schemeClr val="tx1"/>
                </a:solidFill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A1D59E8-D4E2-D726-4D27-A166AE45D731}"/>
                </a:ext>
              </a:extLst>
            </p:cNvPr>
            <p:cNvSpPr/>
            <p:nvPr/>
          </p:nvSpPr>
          <p:spPr>
            <a:xfrm>
              <a:off x="8305815" y="3025330"/>
              <a:ext cx="1259254" cy="446457"/>
            </a:xfrm>
            <a:custGeom>
              <a:avLst/>
              <a:gdLst>
                <a:gd name="connsiteX0" fmla="*/ 294309 w 1324518"/>
                <a:gd name="connsiteY0" fmla="*/ 0 h 556156"/>
                <a:gd name="connsiteX1" fmla="*/ 1030210 w 1324518"/>
                <a:gd name="connsiteY1" fmla="*/ 0 h 556156"/>
                <a:gd name="connsiteX2" fmla="*/ 1024104 w 1324518"/>
                <a:gd name="connsiteY2" fmla="*/ 48875 h 556156"/>
                <a:gd name="connsiteX3" fmla="*/ 871147 w 1324518"/>
                <a:gd name="connsiteY3" fmla="*/ 267125 h 556156"/>
                <a:gd name="connsiteX4" fmla="*/ 818110 w 1324518"/>
                <a:gd name="connsiteY4" fmla="*/ 296154 h 556156"/>
                <a:gd name="connsiteX5" fmla="*/ 885280 w 1324518"/>
                <a:gd name="connsiteY5" fmla="*/ 296154 h 556156"/>
                <a:gd name="connsiteX6" fmla="*/ 1307672 w 1324518"/>
                <a:gd name="connsiteY6" fmla="*/ 525621 h 556156"/>
                <a:gd name="connsiteX7" fmla="*/ 1324518 w 1324518"/>
                <a:gd name="connsiteY7" fmla="*/ 556156 h 556156"/>
                <a:gd name="connsiteX8" fmla="*/ 0 w 1324518"/>
                <a:gd name="connsiteY8" fmla="*/ 556156 h 556156"/>
                <a:gd name="connsiteX9" fmla="*/ 16846 w 1324518"/>
                <a:gd name="connsiteY9" fmla="*/ 525621 h 556156"/>
                <a:gd name="connsiteX10" fmla="*/ 439237 w 1324518"/>
                <a:gd name="connsiteY10" fmla="*/ 296154 h 556156"/>
                <a:gd name="connsiteX11" fmla="*/ 506409 w 1324518"/>
                <a:gd name="connsiteY11" fmla="*/ 296154 h 556156"/>
                <a:gd name="connsiteX12" fmla="*/ 453372 w 1324518"/>
                <a:gd name="connsiteY12" fmla="*/ 267125 h 556156"/>
                <a:gd name="connsiteX13" fmla="*/ 300414 w 1324518"/>
                <a:gd name="connsiteY13" fmla="*/ 48875 h 556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24518" h="556156">
                  <a:moveTo>
                    <a:pt x="294309" y="0"/>
                  </a:moveTo>
                  <a:lnTo>
                    <a:pt x="1030210" y="0"/>
                  </a:lnTo>
                  <a:lnTo>
                    <a:pt x="1024104" y="48875"/>
                  </a:lnTo>
                  <a:cubicBezTo>
                    <a:pt x="1001069" y="139158"/>
                    <a:pt x="945682" y="216346"/>
                    <a:pt x="871147" y="267125"/>
                  </a:cubicBezTo>
                  <a:lnTo>
                    <a:pt x="818110" y="296154"/>
                  </a:lnTo>
                  <a:lnTo>
                    <a:pt x="885280" y="296154"/>
                  </a:lnTo>
                  <a:cubicBezTo>
                    <a:pt x="1057465" y="296154"/>
                    <a:pt x="1214277" y="388712"/>
                    <a:pt x="1307672" y="525621"/>
                  </a:cubicBezTo>
                  <a:lnTo>
                    <a:pt x="1324518" y="556156"/>
                  </a:lnTo>
                  <a:lnTo>
                    <a:pt x="0" y="556156"/>
                  </a:lnTo>
                  <a:lnTo>
                    <a:pt x="16846" y="525621"/>
                  </a:lnTo>
                  <a:cubicBezTo>
                    <a:pt x="110241" y="388712"/>
                    <a:pt x="267053" y="296154"/>
                    <a:pt x="439237" y="296154"/>
                  </a:cubicBezTo>
                  <a:lnTo>
                    <a:pt x="506409" y="296154"/>
                  </a:lnTo>
                  <a:lnTo>
                    <a:pt x="453372" y="267125"/>
                  </a:lnTo>
                  <a:cubicBezTo>
                    <a:pt x="378837" y="216346"/>
                    <a:pt x="323450" y="139158"/>
                    <a:pt x="300414" y="488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en-CA" sz="1050" b="1" noProof="0">
                <a:solidFill>
                  <a:schemeClr val="tx1"/>
                </a:solidFill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6249E77-6DD1-920D-3242-CB9496EDA7F3}"/>
                </a:ext>
              </a:extLst>
            </p:cNvPr>
            <p:cNvSpPr/>
            <p:nvPr/>
          </p:nvSpPr>
          <p:spPr>
            <a:xfrm>
              <a:off x="8238766" y="3464661"/>
              <a:ext cx="1393082" cy="674898"/>
            </a:xfrm>
            <a:custGeom>
              <a:avLst/>
              <a:gdLst>
                <a:gd name="connsiteX0" fmla="*/ 72399 w 1469315"/>
                <a:gd name="connsiteY0" fmla="*/ 0 h 747711"/>
                <a:gd name="connsiteX1" fmla="*/ 1396917 w 1469315"/>
                <a:gd name="connsiteY1" fmla="*/ 0 h 747711"/>
                <a:gd name="connsiteX2" fmla="*/ 1428114 w 1469315"/>
                <a:gd name="connsiteY2" fmla="*/ 56547 h 747711"/>
                <a:gd name="connsiteX3" fmla="*/ 1469315 w 1469315"/>
                <a:gd name="connsiteY3" fmla="*/ 253387 h 747711"/>
                <a:gd name="connsiteX4" fmla="*/ 1469315 w 1469315"/>
                <a:gd name="connsiteY4" fmla="*/ 676686 h 747711"/>
                <a:gd name="connsiteX5" fmla="*/ 1469315 w 1469315"/>
                <a:gd name="connsiteY5" fmla="*/ 747711 h 747711"/>
                <a:gd name="connsiteX6" fmla="*/ 0 w 1469315"/>
                <a:gd name="connsiteY6" fmla="*/ 747711 h 747711"/>
                <a:gd name="connsiteX7" fmla="*/ 0 w 1469315"/>
                <a:gd name="connsiteY7" fmla="*/ 730987 h 747711"/>
                <a:gd name="connsiteX8" fmla="*/ 0 w 1469315"/>
                <a:gd name="connsiteY8" fmla="*/ 253387 h 747711"/>
                <a:gd name="connsiteX9" fmla="*/ 41202 w 1469315"/>
                <a:gd name="connsiteY9" fmla="*/ 56547 h 747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69315" h="747711">
                  <a:moveTo>
                    <a:pt x="72399" y="0"/>
                  </a:moveTo>
                  <a:lnTo>
                    <a:pt x="1396917" y="0"/>
                  </a:lnTo>
                  <a:lnTo>
                    <a:pt x="1428114" y="56547"/>
                  </a:lnTo>
                  <a:cubicBezTo>
                    <a:pt x="1454556" y="117635"/>
                    <a:pt x="1469315" y="184277"/>
                    <a:pt x="1469315" y="253387"/>
                  </a:cubicBezTo>
                  <a:cubicBezTo>
                    <a:pt x="1469315" y="253387"/>
                    <a:pt x="1469315" y="253387"/>
                    <a:pt x="1469315" y="676686"/>
                  </a:cubicBezTo>
                  <a:lnTo>
                    <a:pt x="1469315" y="747711"/>
                  </a:lnTo>
                  <a:lnTo>
                    <a:pt x="0" y="747711"/>
                  </a:lnTo>
                  <a:lnTo>
                    <a:pt x="0" y="730987"/>
                  </a:lnTo>
                  <a:cubicBezTo>
                    <a:pt x="0" y="638429"/>
                    <a:pt x="0" y="490336"/>
                    <a:pt x="0" y="253387"/>
                  </a:cubicBezTo>
                  <a:cubicBezTo>
                    <a:pt x="0" y="184277"/>
                    <a:pt x="14759" y="117635"/>
                    <a:pt x="41202" y="565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en-CA" sz="1050" b="1" noProof="0">
                <a:solidFill>
                  <a:schemeClr val="tx1"/>
                </a:solidFill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6DAF0664-FC2E-A859-1A26-D0FF1AD1F5B1}"/>
                </a:ext>
              </a:extLst>
            </p:cNvPr>
            <p:cNvSpPr/>
            <p:nvPr/>
          </p:nvSpPr>
          <p:spPr>
            <a:xfrm>
              <a:off x="8238186" y="4127082"/>
              <a:ext cx="1396916" cy="736431"/>
            </a:xfrm>
            <a:custGeom>
              <a:avLst/>
              <a:gdLst>
                <a:gd name="connsiteX0" fmla="*/ 0 w 1469315"/>
                <a:gd name="connsiteY0" fmla="*/ 0 h 1103313"/>
                <a:gd name="connsiteX1" fmla="*/ 1469315 w 1469315"/>
                <a:gd name="connsiteY1" fmla="*/ 0 h 1103313"/>
                <a:gd name="connsiteX2" fmla="*/ 1469315 w 1469315"/>
                <a:gd name="connsiteY2" fmla="*/ 26316 h 1103313"/>
                <a:gd name="connsiteX3" fmla="*/ 1469315 w 1469315"/>
                <a:gd name="connsiteY3" fmla="*/ 137540 h 1103313"/>
                <a:gd name="connsiteX4" fmla="*/ 1206938 w 1469315"/>
                <a:gd name="connsiteY4" fmla="*/ 400817 h 1103313"/>
                <a:gd name="connsiteX5" fmla="*/ 1150645 w 1469315"/>
                <a:gd name="connsiteY5" fmla="*/ 1036286 h 1103313"/>
                <a:gd name="connsiteX6" fmla="*/ 1144707 w 1469315"/>
                <a:gd name="connsiteY6" fmla="*/ 1103313 h 1103313"/>
                <a:gd name="connsiteX7" fmla="*/ 324609 w 1469315"/>
                <a:gd name="connsiteY7" fmla="*/ 1103313 h 1103313"/>
                <a:gd name="connsiteX8" fmla="*/ 323053 w 1469315"/>
                <a:gd name="connsiteY8" fmla="*/ 1085747 h 1103313"/>
                <a:gd name="connsiteX9" fmla="*/ 262378 w 1469315"/>
                <a:gd name="connsiteY9" fmla="*/ 400817 h 1103313"/>
                <a:gd name="connsiteX10" fmla="*/ 0 w 1469315"/>
                <a:gd name="connsiteY10" fmla="*/ 137540 h 1103313"/>
                <a:gd name="connsiteX11" fmla="*/ 0 w 1469315"/>
                <a:gd name="connsiteY11" fmla="*/ 58557 h 1103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69315" h="1103313">
                  <a:moveTo>
                    <a:pt x="0" y="0"/>
                  </a:moveTo>
                  <a:lnTo>
                    <a:pt x="1469315" y="0"/>
                  </a:lnTo>
                  <a:lnTo>
                    <a:pt x="1469315" y="26316"/>
                  </a:lnTo>
                  <a:cubicBezTo>
                    <a:pt x="1469315" y="61025"/>
                    <a:pt x="1469315" y="98048"/>
                    <a:pt x="1469315" y="137540"/>
                  </a:cubicBezTo>
                  <a:cubicBezTo>
                    <a:pt x="1469315" y="282342"/>
                    <a:pt x="1351246" y="400817"/>
                    <a:pt x="1206938" y="400817"/>
                  </a:cubicBezTo>
                  <a:cubicBezTo>
                    <a:pt x="1206938" y="400817"/>
                    <a:pt x="1206938" y="400817"/>
                    <a:pt x="1150645" y="1036286"/>
                  </a:cubicBezTo>
                  <a:lnTo>
                    <a:pt x="1144707" y="1103313"/>
                  </a:lnTo>
                  <a:lnTo>
                    <a:pt x="324609" y="1103313"/>
                  </a:lnTo>
                  <a:lnTo>
                    <a:pt x="323053" y="1085747"/>
                  </a:lnTo>
                  <a:cubicBezTo>
                    <a:pt x="308294" y="919142"/>
                    <a:pt x="288616" y="697003"/>
                    <a:pt x="262378" y="400817"/>
                  </a:cubicBezTo>
                  <a:cubicBezTo>
                    <a:pt x="118070" y="400817"/>
                    <a:pt x="0" y="282342"/>
                    <a:pt x="0" y="137540"/>
                  </a:cubicBezTo>
                  <a:cubicBezTo>
                    <a:pt x="0" y="137540"/>
                    <a:pt x="0" y="137540"/>
                    <a:pt x="0" y="5855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en-CA" sz="1050" b="1" noProof="0">
                <a:solidFill>
                  <a:schemeClr val="tx1"/>
                </a:solidFill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BDBAFAB-0453-3E86-3235-DCA30900D2D9}"/>
                </a:ext>
              </a:extLst>
            </p:cNvPr>
            <p:cNvSpPr/>
            <p:nvPr/>
          </p:nvSpPr>
          <p:spPr>
            <a:xfrm>
              <a:off x="8549433" y="4857729"/>
              <a:ext cx="779689" cy="634038"/>
            </a:xfrm>
            <a:custGeom>
              <a:avLst/>
              <a:gdLst>
                <a:gd name="connsiteX0" fmla="*/ 0 w 820098"/>
                <a:gd name="connsiteY0" fmla="*/ 0 h 482248"/>
                <a:gd name="connsiteX1" fmla="*/ 820098 w 820098"/>
                <a:gd name="connsiteY1" fmla="*/ 0 h 482248"/>
                <a:gd name="connsiteX2" fmla="*/ 812020 w 820098"/>
                <a:gd name="connsiteY2" fmla="*/ 91190 h 482248"/>
                <a:gd name="connsiteX3" fmla="*/ 777378 w 820098"/>
                <a:gd name="connsiteY3" fmla="*/ 482248 h 482248"/>
                <a:gd name="connsiteX4" fmla="*/ 42720 w 820098"/>
                <a:gd name="connsiteY4" fmla="*/ 482248 h 482248"/>
                <a:gd name="connsiteX5" fmla="*/ 8616 w 820098"/>
                <a:gd name="connsiteY5" fmla="*/ 97264 h 482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0098" h="482248">
                  <a:moveTo>
                    <a:pt x="0" y="0"/>
                  </a:moveTo>
                  <a:lnTo>
                    <a:pt x="820098" y="0"/>
                  </a:lnTo>
                  <a:lnTo>
                    <a:pt x="812020" y="91190"/>
                  </a:lnTo>
                  <a:cubicBezTo>
                    <a:pt x="801976" y="204574"/>
                    <a:pt x="790497" y="334155"/>
                    <a:pt x="777378" y="482248"/>
                  </a:cubicBezTo>
                  <a:cubicBezTo>
                    <a:pt x="777378" y="482248"/>
                    <a:pt x="777378" y="482248"/>
                    <a:pt x="42720" y="482248"/>
                  </a:cubicBezTo>
                  <a:cubicBezTo>
                    <a:pt x="42720" y="482248"/>
                    <a:pt x="42720" y="482248"/>
                    <a:pt x="8616" y="9726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en-CA" sz="1050" b="1" noProof="0">
                <a:solidFill>
                  <a:schemeClr val="tx1"/>
                </a:solidFill>
              </a:endParaRPr>
            </a:p>
          </p:txBody>
        </p:sp>
      </p:grpSp>
      <p:sp>
        <p:nvSpPr>
          <p:cNvPr id="64" name="Right Bracket 63">
            <a:extLst>
              <a:ext uri="{FF2B5EF4-FFF2-40B4-BE49-F238E27FC236}">
                <a16:creationId xmlns:a16="http://schemas.microsoft.com/office/drawing/2014/main" id="{288697A9-C6A7-2AE9-2113-9FF8EB6DCF4E}"/>
              </a:ext>
            </a:extLst>
          </p:cNvPr>
          <p:cNvSpPr/>
          <p:nvPr/>
        </p:nvSpPr>
        <p:spPr>
          <a:xfrm>
            <a:off x="11261080" y="3273105"/>
            <a:ext cx="85943" cy="1093414"/>
          </a:xfrm>
          <a:prstGeom prst="rightBracket">
            <a:avLst>
              <a:gd name="adj" fmla="val 0"/>
            </a:avLst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77" name="Right Bracket 76">
            <a:extLst>
              <a:ext uri="{FF2B5EF4-FFF2-40B4-BE49-F238E27FC236}">
                <a16:creationId xmlns:a16="http://schemas.microsoft.com/office/drawing/2014/main" id="{A39B549E-B09A-3CA0-3FDF-2C93399B17F7}"/>
              </a:ext>
            </a:extLst>
          </p:cNvPr>
          <p:cNvSpPr/>
          <p:nvPr/>
        </p:nvSpPr>
        <p:spPr>
          <a:xfrm>
            <a:off x="6713526" y="4021104"/>
            <a:ext cx="94338" cy="635601"/>
          </a:xfrm>
          <a:prstGeom prst="rightBracket">
            <a:avLst>
              <a:gd name="adj" fmla="val 0"/>
            </a:avLst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C9B48D4B-F504-F588-49DD-28343964B8B4}"/>
              </a:ext>
            </a:extLst>
          </p:cNvPr>
          <p:cNvSpPr txBox="1"/>
          <p:nvPr/>
        </p:nvSpPr>
        <p:spPr>
          <a:xfrm>
            <a:off x="6588539" y="4093555"/>
            <a:ext cx="333639" cy="18017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CA" sz="1050" noProof="0">
                <a:solidFill>
                  <a:schemeClr val="accent2"/>
                </a:solidFill>
                <a:cs typeface="Times New Roman" panose="02020603050405020304" pitchFamily="18" charset="0"/>
              </a:rPr>
              <a:t>≥</a:t>
            </a:r>
            <a:r>
              <a:rPr lang="en-CA" sz="1050" b="1" noProof="0">
                <a:solidFill>
                  <a:schemeClr val="accent2"/>
                </a:solidFill>
                <a:cs typeface="Times New Roman" panose="02020603050405020304" pitchFamily="18" charset="0"/>
              </a:rPr>
              <a:t>F2</a:t>
            </a:r>
            <a:endParaRPr lang="en-GB" sz="1050">
              <a:solidFill>
                <a:schemeClr val="tx2"/>
              </a:solidFill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43CA981F-6039-8E2A-DF2A-6B99E4ECFDAF}"/>
              </a:ext>
            </a:extLst>
          </p:cNvPr>
          <p:cNvSpPr/>
          <p:nvPr/>
        </p:nvSpPr>
        <p:spPr>
          <a:xfrm>
            <a:off x="7106520" y="4073917"/>
            <a:ext cx="822776" cy="970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GB" sz="1050" b="1">
                <a:solidFill>
                  <a:schemeClr val="bg1"/>
                </a:solidFill>
              </a:rPr>
              <a:t>23%</a:t>
            </a:r>
            <a:r>
              <a:rPr lang="en-GB" sz="1050">
                <a:solidFill>
                  <a:schemeClr val="bg1"/>
                </a:solidFill>
              </a:rPr>
              <a:t> projected increase*</a:t>
            </a:r>
            <a:endParaRPr lang="en-US" sz="1050" b="1" baseline="30000" noProof="0">
              <a:solidFill>
                <a:schemeClr val="bg1"/>
              </a:solidFill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5AF56F0-9A35-C1C9-D75C-2C60751C8008}"/>
              </a:ext>
            </a:extLst>
          </p:cNvPr>
          <p:cNvSpPr/>
          <p:nvPr/>
        </p:nvSpPr>
        <p:spPr>
          <a:xfrm>
            <a:off x="9291518" y="3718754"/>
            <a:ext cx="822776" cy="970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GB" sz="1050" b="1">
                <a:solidFill>
                  <a:schemeClr val="bg1"/>
                </a:solidFill>
              </a:rPr>
              <a:t>56%</a:t>
            </a:r>
            <a:r>
              <a:rPr lang="en-GB" sz="1050">
                <a:solidFill>
                  <a:schemeClr val="bg1"/>
                </a:solidFill>
              </a:rPr>
              <a:t> projected increase*</a:t>
            </a:r>
            <a:endParaRPr lang="en-US" sz="1050" b="1" baseline="30000" noProof="0">
              <a:solidFill>
                <a:schemeClr val="bg1"/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740CECEF-5FAE-829E-683B-4FAE3B8EEBAA}"/>
              </a:ext>
            </a:extLst>
          </p:cNvPr>
          <p:cNvSpPr txBox="1"/>
          <p:nvPr/>
        </p:nvSpPr>
        <p:spPr>
          <a:xfrm>
            <a:off x="11169676" y="3409292"/>
            <a:ext cx="333639" cy="180178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CA" sz="1050" noProof="0">
                <a:solidFill>
                  <a:schemeClr val="accent2"/>
                </a:solidFill>
                <a:cs typeface="Times New Roman" panose="02020603050405020304" pitchFamily="18" charset="0"/>
              </a:rPr>
              <a:t>≥</a:t>
            </a:r>
            <a:r>
              <a:rPr lang="en-CA" sz="1050" b="1" noProof="0">
                <a:solidFill>
                  <a:schemeClr val="accent2"/>
                </a:solidFill>
                <a:cs typeface="Times New Roman" panose="02020603050405020304" pitchFamily="18" charset="0"/>
              </a:rPr>
              <a:t>F2</a:t>
            </a:r>
            <a:endParaRPr lang="en-GB" sz="1050">
              <a:solidFill>
                <a:schemeClr val="tx2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C8C97C-CF61-1864-D07C-08F2575FD30F}"/>
              </a:ext>
            </a:extLst>
          </p:cNvPr>
          <p:cNvSpPr/>
          <p:nvPr/>
        </p:nvSpPr>
        <p:spPr>
          <a:xfrm>
            <a:off x="348277" y="3830961"/>
            <a:ext cx="4705514" cy="900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ctr"/>
          <a:lstStyle/>
          <a:p>
            <a:pPr algn="ctr"/>
            <a:r>
              <a:rPr lang="en-US" sz="1400" noProof="0" dirty="0">
                <a:solidFill>
                  <a:schemeClr val="tx1"/>
                </a:solidFill>
              </a:rPr>
              <a:t>By 2030, the prevalence of MASH with </a:t>
            </a:r>
            <a:br>
              <a:rPr lang="en-US" sz="1400" noProof="0" dirty="0">
                <a:solidFill>
                  <a:schemeClr val="tx1"/>
                </a:solidFill>
              </a:rPr>
            </a:br>
            <a:r>
              <a:rPr lang="en-US" sz="1400" b="1" noProof="0" dirty="0">
                <a:solidFill>
                  <a:schemeClr val="tx1"/>
                </a:solidFill>
              </a:rPr>
              <a:t>advanced fibrosis (F3-F4) will account for </a:t>
            </a:r>
            <a:br>
              <a:rPr lang="en-US" sz="1400" b="1" noProof="0" dirty="0">
                <a:solidFill>
                  <a:schemeClr val="tx1"/>
                </a:solidFill>
              </a:rPr>
            </a:br>
            <a:r>
              <a:rPr lang="en-US" sz="1400" b="1" noProof="0" dirty="0">
                <a:solidFill>
                  <a:schemeClr val="tx1"/>
                </a:solidFill>
              </a:rPr>
              <a:t>~29% of all MASH cases</a:t>
            </a:r>
            <a:r>
              <a:rPr lang="en-US" sz="1400" baseline="30000" noProof="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2F3BBC-69DF-94CC-9C28-F961D065BC4B}"/>
              </a:ext>
            </a:extLst>
          </p:cNvPr>
          <p:cNvSpPr/>
          <p:nvPr/>
        </p:nvSpPr>
        <p:spPr>
          <a:xfrm>
            <a:off x="348277" y="1773711"/>
            <a:ext cx="4694984" cy="900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ctr"/>
          <a:lstStyle/>
          <a:p>
            <a:pPr algn="ctr" defTabSz="768080">
              <a:defRPr/>
            </a:pPr>
            <a:r>
              <a:rPr lang="en-US" sz="1400">
                <a:solidFill>
                  <a:schemeClr val="tx1"/>
                </a:solidFill>
              </a:rPr>
              <a:t>MASH is severely underdiagnosed because most patients remain </a:t>
            </a:r>
            <a:r>
              <a:rPr lang="en-US" sz="1400" b="1">
                <a:solidFill>
                  <a:schemeClr val="tx1"/>
                </a:solidFill>
              </a:rPr>
              <a:t>asymptomatic</a:t>
            </a:r>
            <a:r>
              <a:rPr lang="en-US" sz="1400">
                <a:solidFill>
                  <a:schemeClr val="tx1"/>
                </a:solidFill>
              </a:rPr>
              <a:t> even in advanced stages of the disease, subsequently leading to </a:t>
            </a:r>
            <a:r>
              <a:rPr lang="en-US" sz="1400" b="1">
                <a:solidFill>
                  <a:schemeClr val="tx1"/>
                </a:solidFill>
              </a:rPr>
              <a:t>undertreatment</a:t>
            </a:r>
            <a:r>
              <a:rPr lang="en-US" sz="1400" baseline="30000">
                <a:solidFill>
                  <a:schemeClr val="tx1"/>
                </a:solidFill>
              </a:rPr>
              <a:t>1</a:t>
            </a:r>
            <a:endParaRPr lang="en-US" sz="1400" baseline="30000">
              <a:solidFill>
                <a:schemeClr val="tx1"/>
              </a:solidFill>
              <a:cs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65EECC-8CA9-8858-9B2C-ED9BDFC09C68}"/>
              </a:ext>
            </a:extLst>
          </p:cNvPr>
          <p:cNvSpPr/>
          <p:nvPr/>
        </p:nvSpPr>
        <p:spPr>
          <a:xfrm>
            <a:off x="348277" y="4811357"/>
            <a:ext cx="4705514" cy="900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ctr"/>
          <a:lstStyle/>
          <a:p>
            <a:pPr algn="ctr"/>
            <a:r>
              <a:rPr lang="en-US" sz="1400" noProof="0" dirty="0">
                <a:solidFill>
                  <a:schemeClr val="tx1"/>
                </a:solidFill>
              </a:rPr>
              <a:t>There </a:t>
            </a:r>
            <a:r>
              <a:rPr lang="en-US" sz="1400" dirty="0">
                <a:solidFill>
                  <a:schemeClr val="tx1"/>
                </a:solidFill>
              </a:rPr>
              <a:t>are</a:t>
            </a:r>
            <a:r>
              <a:rPr lang="en-US" sz="1400" noProof="0" dirty="0">
                <a:solidFill>
                  <a:schemeClr val="tx1"/>
                </a:solidFill>
              </a:rPr>
              <a:t> currently </a:t>
            </a:r>
            <a:r>
              <a:rPr lang="en-US" sz="1400" b="1" noProof="0" dirty="0">
                <a:solidFill>
                  <a:schemeClr val="tx1"/>
                </a:solidFill>
              </a:rPr>
              <a:t>only two</a:t>
            </a:r>
            <a:r>
              <a:rPr lang="en-US" sz="1400" b="1" dirty="0">
                <a:solidFill>
                  <a:schemeClr val="tx1"/>
                </a:solidFill>
              </a:rPr>
              <a:t> </a:t>
            </a:r>
            <a:r>
              <a:rPr lang="en-US" sz="1400" noProof="0" dirty="0">
                <a:solidFill>
                  <a:schemeClr val="tx1"/>
                </a:solidFill>
              </a:rPr>
              <a:t>FDA-approved available treatment options for the management of MASH</a:t>
            </a:r>
            <a:r>
              <a:rPr lang="en-US" sz="1400" baseline="30000" noProof="0" dirty="0">
                <a:solidFill>
                  <a:schemeClr val="tx1"/>
                </a:solidFill>
              </a:rPr>
              <a:t>5,6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32520A-6E31-BFC2-FEDF-9C97AB8BDCE4}"/>
              </a:ext>
            </a:extLst>
          </p:cNvPr>
          <p:cNvSpPr txBox="1"/>
          <p:nvPr/>
        </p:nvSpPr>
        <p:spPr>
          <a:xfrm>
            <a:off x="11275334" y="3553221"/>
            <a:ext cx="777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674">
              <a:defRPr/>
            </a:pPr>
            <a:r>
              <a:rPr lang="en-GB" sz="12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11.7 million</a:t>
            </a:r>
          </a:p>
        </p:txBody>
      </p:sp>
    </p:spTree>
    <p:extLst>
      <p:ext uri="{BB962C8B-B14F-4D97-AF65-F5344CB8AC3E}">
        <p14:creationId xmlns:p14="http://schemas.microsoft.com/office/powerpoint/2010/main" val="932096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advClick="0" spd="slow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ICKYSTYLE" val="nash headin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heme/theme1.xml><?xml version="1.0" encoding="utf-8"?>
<a:theme xmlns:a="http://schemas.openxmlformats.org/drawingml/2006/main" name="2020 Novo Nordisk widescreen_NNI">
  <a:themeElements>
    <a:clrScheme name="NN 2020 Rebrand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Apis for Office">
      <a:majorFont>
        <a:latin typeface="Apis For Office"/>
        <a:ea typeface=""/>
        <a:cs typeface=""/>
      </a:majorFont>
      <a:minorFont>
        <a:latin typeface="Apis For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2.xml><?xml version="1.0" encoding="utf-8"?>
<a:theme xmlns:a="http://schemas.openxmlformats.org/drawingml/2006/main" name="1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3.xml><?xml version="1.0" encoding="utf-8"?>
<a:theme xmlns:a="http://schemas.openxmlformats.org/drawingml/2006/main" name="2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E2A301C5D52D4CB3521A0DADB98D30" ma:contentTypeVersion="3" ma:contentTypeDescription="Create a new document." ma:contentTypeScope="" ma:versionID="1ac113da3df0049c42c3a2c53fd0178e">
  <xsd:schema xmlns:xsd="http://www.w3.org/2001/XMLSchema" xmlns:xs="http://www.w3.org/2001/XMLSchema" xmlns:p="http://schemas.microsoft.com/office/2006/metadata/properties" xmlns:ns2="dbaa0b84-04f5-4665-89b4-d072b4ec7c3a" targetNamespace="http://schemas.microsoft.com/office/2006/metadata/properties" ma:root="true" ma:fieldsID="1ebe4446521fb89c1f1f5583d7b3f4b7" ns2:_="">
    <xsd:import namespace="dbaa0b84-04f5-4665-89b4-d072b4ec7c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aa0b84-04f5-4665-89b4-d072b4ec7c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F552090-01F2-45BE-B109-D93F4F27C9D2}">
  <ds:schemaRefs>
    <ds:schemaRef ds:uri="dbaa0b84-04f5-4665-89b4-d072b4ec7c3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1999C1D-B16B-4268-8935-E082B8239092}">
  <ds:schemaRefs>
    <ds:schemaRef ds:uri="dbaa0b84-04f5-4665-89b4-d072b4ec7c3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6F27DC3-C003-447D-8CE8-564C6E244EA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743b317-4758-44cb-8b65-8b43e4619766}" enabled="1" method="Standard" siteId="{fdfed7bd-9f6a-44a1-b694-6e39c468c15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3697</Words>
  <Application>Microsoft Macintosh PowerPoint</Application>
  <PresentationFormat>Widescreen</PresentationFormat>
  <Paragraphs>285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30" baseType="lpstr">
      <vt:lpstr>ＭＳ Ｐゴシック</vt:lpstr>
      <vt:lpstr>Apis Black</vt:lpstr>
      <vt:lpstr>Apis For Office</vt:lpstr>
      <vt:lpstr>Apis For Office Light</vt:lpstr>
      <vt:lpstr>Arial</vt:lpstr>
      <vt:lpstr>Calibri</vt:lpstr>
      <vt:lpstr>Karla</vt:lpstr>
      <vt:lpstr>Segoe UI</vt:lpstr>
      <vt:lpstr>Times New Roman</vt:lpstr>
      <vt:lpstr>Verdana</vt:lpstr>
      <vt:lpstr>2020 Novo Nordisk widescreen_NNI</vt:lpstr>
      <vt:lpstr>1_2020 Novo Nordisk widescreen_NNI</vt:lpstr>
      <vt:lpstr>2_2020 Novo Nordisk widescreen_NNI</vt:lpstr>
      <vt:lpstr>PowerPoint Presentation</vt:lpstr>
      <vt:lpstr>MASH overview</vt:lpstr>
      <vt:lpstr>Thank you for using the Elivate™: Creating Change Through Liver Health Education curriculum</vt:lpstr>
      <vt:lpstr>Module 1 learning outcome MASH overview </vt:lpstr>
      <vt:lpstr>Introduction to steatotic liver disease</vt:lpstr>
      <vt:lpstr>There are a number of steatotic liver disease subtypes</vt:lpstr>
      <vt:lpstr>MASH is the progressive form of MASLD1,2 </vt:lpstr>
      <vt:lpstr>Fibrosis progression is the main determinant of MASH disease progression1,2</vt:lpstr>
      <vt:lpstr>MASH is an underdiagnosed liver disorder with increasing prevalence in the US</vt:lpstr>
      <vt:lpstr>MASLD and MASH disproportionately impact certain racial, sex, and socioeconomic groups</vt:lpstr>
      <vt:lpstr>Comorbidities contribute to MASLD development and progression</vt:lpstr>
      <vt:lpstr>Patients with MASH have a higher burden of comorbidities</vt:lpstr>
      <vt:lpstr>Patients with MASH are at elevated risk of liver- and cardiac-related complications and mortality</vt:lpstr>
      <vt:lpstr>MASH leads to an increased economic burden on the healthcare system</vt:lpstr>
      <vt:lpstr>Early identification of patients with MASLD is key to effective management1</vt:lpstr>
      <vt:lpstr>Timely screening with NITs such as FIB-4 and ELF™ supports optimal care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Obermeyer, Jackie</dc:creator>
  <cp:lastModifiedBy>Karim, Samiya</cp:lastModifiedBy>
  <cp:revision>4</cp:revision>
  <dcterms:created xsi:type="dcterms:W3CDTF">2024-12-20T16:58:29Z</dcterms:created>
  <dcterms:modified xsi:type="dcterms:W3CDTF">2026-07-21T16:00:37Z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ibliographyPresentationMultiline">
    <vt:lpwstr>False</vt:lpwstr>
  </property>
  <property fmtid="{D5CDD505-2E9C-101B-9397-08002B2CF9AE}" pid="3" name="BibliographyInNotes">
    <vt:lpwstr>False</vt:lpwstr>
  </property>
  <property fmtid="{D5CDD505-2E9C-101B-9397-08002B2CF9AE}" pid="4" name="ContentTypeId">
    <vt:lpwstr>0x01010060E2A301C5D52D4CB3521A0DADB98D30</vt:lpwstr>
  </property>
  <property fmtid="{D5CDD505-2E9C-101B-9397-08002B2CF9AE}" pid="5" name="ContinuousBibliography">
    <vt:lpwstr>False</vt:lpwstr>
  </property>
  <property fmtid="{D5CDD505-2E9C-101B-9397-08002B2CF9AE}" pid="6" name="MediaServiceImageTags">
    <vt:lpwstr/>
  </property>
  <property fmtid="{D5CDD505-2E9C-101B-9397-08002B2CF9AE}" pid="7" name="Restricted">
    <vt:lpwstr>1</vt:lpwstr>
  </property>
</Properties>
</file>