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4" r:id="rId6"/>
  </p:sldMasterIdLst>
  <p:notesMasterIdLst>
    <p:notesMasterId r:id="rId22"/>
  </p:notesMasterIdLst>
  <p:sldIdLst>
    <p:sldId id="286" r:id="rId7"/>
    <p:sldId id="2147482497" r:id="rId8"/>
    <p:sldId id="2147483645" r:id="rId9"/>
    <p:sldId id="256" r:id="rId10"/>
    <p:sldId id="2147483646" r:id="rId11"/>
    <p:sldId id="265" r:id="rId12"/>
    <p:sldId id="268" r:id="rId13"/>
    <p:sldId id="260" r:id="rId14"/>
    <p:sldId id="267" r:id="rId15"/>
    <p:sldId id="276" r:id="rId16"/>
    <p:sldId id="2147375824" r:id="rId17"/>
    <p:sldId id="2147480061" r:id="rId18"/>
    <p:sldId id="2147480090" r:id="rId19"/>
    <p:sldId id="257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2" id="{F88ACD56-1C44-43A6-A8D5-EBAA9F3E77ED}">
          <p14:sldIdLst>
            <p14:sldId id="286"/>
            <p14:sldId id="2147482497"/>
            <p14:sldId id="2147483645"/>
            <p14:sldId id="256"/>
            <p14:sldId id="2147483646"/>
            <p14:sldId id="265"/>
            <p14:sldId id="268"/>
            <p14:sldId id="260"/>
            <p14:sldId id="267"/>
            <p14:sldId id="276"/>
            <p14:sldId id="2147375824"/>
            <p14:sldId id="2147480061"/>
            <p14:sldId id="2147480090"/>
            <p14:sldId id="257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pos="7401" userDrawn="1">
          <p15:clr>
            <a:srgbClr val="A4A3A4"/>
          </p15:clr>
        </p15:guide>
        <p15:guide id="4" orient="horz" pos="754" userDrawn="1">
          <p15:clr>
            <a:srgbClr val="A4A3A4"/>
          </p15:clr>
        </p15:guide>
        <p15:guide id="5" orient="horz" pos="935" userDrawn="1">
          <p15:clr>
            <a:srgbClr val="A4A3A4"/>
          </p15:clr>
        </p15:guide>
        <p15:guide id="6" pos="38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10157F05-79CC-881D-8906-B19F33261BB1}" name="Elizabeth Kita" initials="EK" userId="Elizabeth Kita" providerId="None"/>
  <p188:author id="{55112307-179F-9669-5EEE-B0A3726FF5F0}" name="Navin Pathare" initials="NP" userId="Navin Pathare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25C3D39-CF5B-3440-BA4C-26DD1383E17E}" name="miy9030@med.cornell.edu" initials="mi" userId="S::urn:spo:guest#miy9030@med.cornell.edu::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DD58876A-3491-1960-425D-5BBAFF3B93DA}" name="Vasquez, Cindy" initials="VC" userId="S::CVasquez@rednucleus.com::a908347e-4389-45e4-8c81-e937621d0947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EB0DA48B-0F34-5C6E-9FBF-F6ABC3750DD4}" name="Pamela Tawile" initials="PT" userId="751.rednucleus.egnyte.com_tp_egnyte_plus" providerId="Windows Live"/>
  <p188:author id="{65A2219D-796D-C25C-3F20-3C3EFB365C9B}" name="Weiskopf, Emma" initials="WE" userId="S::kshq624@astrazeneca.net::4259f54c-5a36-4943-8b75-ae1227049724" providerId="AD"/>
  <p188:author id="{AC9D939F-2339-790F-B866-E4DE37549C21}" name="Karim, Samiya" initials="SK" userId="S::SKarim@rednucleus.com::43b2c901-d905-49cf-a18a-1fe5d48dbe9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473B25B7-69FD-CF73-A8AB-22331EC7B559}" name="Samiya Karim" initials="SK" userId="372.rednucleus.egnyte.com_tp_egnyte_plus" providerId="Windows Live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591DAEBF-CED0-5778-F951-4D19135978D5}" name="robert.tatum@louisville.edu" initials="ro" userId="S::urn:spo:guest#robert.tatum@louisville.edu::" providerId="AD"/>
  <p188:author id="{A9E9FFC6-8A9D-8B85-DA79-D0092D949EA1}" name="ACVG (Alicia Gesenhues)" initials="AG" userId="S::acvg@novonordisk.com::8ecf20fa-290f-4c04-a4b0-36400e310b0b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16805F0-424A-45CA-9194-402A16077DAD}" name="Vogan, Stephen" initials="SV" userId="S::svogan@rednucleus.com::6e311a7b-820f-45a3-932e-22301af91c83" providerId="AD"/>
  <p188:author id="{1AC048F2-F428-A417-3AEE-C9C7B7E51B8F}" name="Stephen Vogan" initials="SV" userId="Stephen Vogan" providerId="None"/>
  <p188:author id="{B2782EFC-13F3-0997-393F-F8DEC1A82D05}" name="Macie Ghahari" initials="MG" userId="Macie Ghahar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AF8"/>
    <a:srgbClr val="3B97DE"/>
    <a:srgbClr val="FFFFFF"/>
    <a:srgbClr val="E9EBED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0B217E-5AED-224F-9D8A-2E6552FD8543}" v="2" dt="2026-07-21T16:35:24.9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76"/>
    <p:restoredTop sz="96301"/>
  </p:normalViewPr>
  <p:slideViewPr>
    <p:cSldViewPr snapToGrid="0">
      <p:cViewPr varScale="1">
        <p:scale>
          <a:sx n="123" d="100"/>
          <a:sy n="123" d="100"/>
        </p:scale>
        <p:origin x="296" y="184"/>
      </p:cViewPr>
      <p:guideLst>
        <p:guide orient="horz" pos="2160"/>
        <p:guide pos="3795"/>
        <p:guide pos="7401"/>
        <p:guide orient="horz" pos="754"/>
        <p:guide orient="horz" pos="93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iya Karim" userId="372.rednucleus.egnyte.com_tp_egnyte_plus" providerId="OAuth2" clId="{4A417709-E0C2-5793-A582-3D878AC96C0F}"/>
    <pc:docChg chg="modSld">
      <pc:chgData name="Samiya Karim" userId="372.rednucleus.egnyte.com_tp_egnyte_plus" providerId="OAuth2" clId="{4A417709-E0C2-5793-A582-3D878AC96C0F}" dt="2026-07-21T16:35:24.995" v="1"/>
      <pc:docMkLst>
        <pc:docMk/>
      </pc:docMkLst>
      <pc:sldChg chg="modSp">
        <pc:chgData name="Samiya Karim" userId="372.rednucleus.egnyte.com_tp_egnyte_plus" providerId="OAuth2" clId="{4A417709-E0C2-5793-A582-3D878AC96C0F}" dt="2026-07-21T16:35:24.995" v="1"/>
        <pc:sldMkLst>
          <pc:docMk/>
          <pc:sldMk cId="2534547001" sldId="2147483645"/>
        </pc:sldMkLst>
        <pc:spChg chg="mod">
          <ac:chgData name="Samiya Karim" userId="372.rednucleus.egnyte.com_tp_egnyte_plus" providerId="OAuth2" clId="{4A417709-E0C2-5793-A582-3D878AC96C0F}" dt="2026-07-21T16:35:24.995" v="1"/>
          <ac:spMkLst>
            <pc:docMk/>
            <pc:sldMk cId="2534547001" sldId="2147483645"/>
            <ac:spMk id="2" creationId="{981EB22A-F71F-07C1-D7C9-C9EFEE672068}"/>
          </ac:spMkLst>
        </pc:spChg>
      </pc:sldChg>
    </pc:docChg>
  </pc:docChgLst>
  <pc:docChgLst>
    <pc:chgData name="Rachel Abramczuk" userId="557.rednucleus.egnyte.com_tp_egnyte_plus" providerId="OAuth2" clId="{229BECFC-A234-4040-8776-BD0152C8D98B}"/>
    <pc:docChg chg="custSel delSld modSld sldOrd modSection">
      <pc:chgData name="Rachel Abramczuk" userId="557.rednucleus.egnyte.com_tp_egnyte_plus" providerId="OAuth2" clId="{229BECFC-A234-4040-8776-BD0152C8D98B}" dt="2026-07-16T19:05:57.709" v="551" actId="47"/>
      <pc:docMkLst>
        <pc:docMk/>
      </pc:docMkLst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/>
          </c:spPr>
          <c:dPt>
            <c:idx val="0"/>
            <c:bubble3D val="0"/>
            <c:spPr>
              <a:solidFill>
                <a:srgbClr val="00196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F6-9344-B641-FC7BE8435E18}"/>
              </c:ext>
            </c:extLst>
          </c:dPt>
          <c:dPt>
            <c:idx val="1"/>
            <c:bubble3D val="0"/>
            <c:spPr>
              <a:solidFill>
                <a:srgbClr val="E6553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2F6-9344-B641-FC7BE8435E18}"/>
              </c:ext>
            </c:extLst>
          </c:dPt>
          <c:dPt>
            <c:idx val="2"/>
            <c:bubble3D val="0"/>
            <c:spPr>
              <a:solidFill>
                <a:srgbClr val="005AD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2F6-9344-B641-FC7BE8435E18}"/>
              </c:ext>
            </c:extLst>
          </c:dPt>
          <c:dPt>
            <c:idx val="3"/>
            <c:bubble3D val="0"/>
            <c:spPr>
              <a:solidFill>
                <a:srgbClr val="3B97D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E0C-AF42-AB60-75CE86B9B025}"/>
              </c:ext>
            </c:extLst>
          </c:dPt>
          <c:dPt>
            <c:idx val="4"/>
            <c:bubble3D val="0"/>
            <c:spPr>
              <a:solidFill>
                <a:srgbClr val="EAAB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2F6-9344-B641-FC7BE8435E18}"/>
              </c:ext>
            </c:extLst>
          </c:dPt>
          <c:cat>
            <c:strRef>
              <c:f>Sheet1!$A$2:$A$6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Sheet1!$B$2:$B$6</c:f>
              <c:numCache>
                <c:formatCode>"$"#,##0_);[Red]\("$"#,##0\)</c:formatCode>
                <c:ptCount val="5"/>
                <c:pt idx="0">
                  <c:v>9494</c:v>
                </c:pt>
                <c:pt idx="1">
                  <c:v>906</c:v>
                </c:pt>
                <c:pt idx="2">
                  <c:v>5061</c:v>
                </c:pt>
                <c:pt idx="3">
                  <c:v>3407</c:v>
                </c:pt>
                <c:pt idx="4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F6-9344-B641-FC7BE8435E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innerShdw blurRad="63500" dist="50800" dir="18900000">
        <a:prstClr val="black">
          <a:alpha val="50000"/>
        </a:prstClr>
      </a:inn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1217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9851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b="1" dirty="0"/>
          </a:p>
          <a:p>
            <a:pPr>
              <a:buNone/>
            </a:pPr>
            <a:br>
              <a:rPr lang="en-US" dirty="0">
                <a:cs typeface="+mn-lt"/>
              </a:rPr>
            </a:b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040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C6EBAF-7540-403B-800D-3C679B4787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3129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C6EBAF-7540-403B-800D-3C679B4787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417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30025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5BEC2-5121-8F8D-17EB-601B88EB5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8B5EE8-E2F0-4393-8E43-E487EDE08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5B5BF2-5B32-608F-6609-241DDBAF37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13768A-17BF-A6C5-2FFF-43080AA99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1366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0366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2057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911BA-7ACD-55AC-6D26-4B94334AC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4BAD56-45F3-BAC2-C0DC-7C4936E9BE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0CCF1F-F6AF-9D10-BECD-AE6A5C7073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CF983-E031-9630-E0CA-C05DB59E22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23597-792D-46BF-86E2-0B2A2E4FC80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791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A771A-6BC4-11FD-4659-39A650344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720D68-25FA-9594-7804-25CFC7254D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DE4088-D387-3CDB-D3AE-47FC1F6791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8D2207-FEA0-DA65-B8C2-EB70D1F660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164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C0E94-4EBF-ECCE-0C3A-ED40B22C8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DE8187-0A99-C500-7594-CA59CBEBEC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AA664D-AF51-7381-EA70-D173F960EB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D9ACE-CD2E-FC2C-987E-FB97A06CCF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E89B1-B476-4C59-A1AE-E6F2A1941AB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804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C3F2C-3355-01D8-756E-32F2E4728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C30CCB-23A1-9657-C24D-73DC947651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9AF0D3-EFA4-CCE6-7CCA-B569DC9E9A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32D613-8217-7B54-CD9A-C9ADCE897C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E89B1-B476-4C59-A1AE-E6F2A1941AB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189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8815A-1ABD-47D6-11C0-601BB0376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49F228-3E15-A818-F38B-D065D92E15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6BD858-61D3-DFF0-DAC9-5808657EC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F1E83-8492-C329-9A18-88A2AA3B99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37539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7426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330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3911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6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8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1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1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1890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79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21 July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799640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80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584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5345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636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5582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543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C3B30AD-D8D4-D779-4A52-14C6FC1CBC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8E904B2-79FB-19B8-9B99-3A2FCCAA9F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6D8712B-0C59-106A-83A1-8265B893D3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843C6CA-0141-41E0-2D7A-33CE5178F1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0AF4FBB-DA1B-2B74-3DEC-05FCBE731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23.xml"/><Relationship Id="rId21" Type="http://schemas.openxmlformats.org/officeDocument/2006/relationships/tags" Target="../tags/tag18.xml"/><Relationship Id="rId42" Type="http://schemas.openxmlformats.org/officeDocument/2006/relationships/tags" Target="../tags/tag39.xml"/><Relationship Id="rId47" Type="http://schemas.openxmlformats.org/officeDocument/2006/relationships/tags" Target="../tags/tag44.xml"/><Relationship Id="rId63" Type="http://schemas.openxmlformats.org/officeDocument/2006/relationships/tags" Target="../tags/tag60.xml"/><Relationship Id="rId68" Type="http://schemas.openxmlformats.org/officeDocument/2006/relationships/tags" Target="../tags/tag65.xml"/><Relationship Id="rId84" Type="http://schemas.openxmlformats.org/officeDocument/2006/relationships/tags" Target="../tags/tag81.xml"/><Relationship Id="rId89" Type="http://schemas.openxmlformats.org/officeDocument/2006/relationships/tags" Target="../tags/tag86.xml"/><Relationship Id="rId16" Type="http://schemas.openxmlformats.org/officeDocument/2006/relationships/tags" Target="../tags/tag13.xml"/><Relationship Id="rId11" Type="http://schemas.openxmlformats.org/officeDocument/2006/relationships/tags" Target="../tags/tag8.xml"/><Relationship Id="rId32" Type="http://schemas.openxmlformats.org/officeDocument/2006/relationships/tags" Target="../tags/tag29.xml"/><Relationship Id="rId37" Type="http://schemas.openxmlformats.org/officeDocument/2006/relationships/tags" Target="../tags/tag34.xml"/><Relationship Id="rId53" Type="http://schemas.openxmlformats.org/officeDocument/2006/relationships/tags" Target="../tags/tag50.xml"/><Relationship Id="rId58" Type="http://schemas.openxmlformats.org/officeDocument/2006/relationships/tags" Target="../tags/tag55.xml"/><Relationship Id="rId74" Type="http://schemas.openxmlformats.org/officeDocument/2006/relationships/tags" Target="../tags/tag71.xml"/><Relationship Id="rId79" Type="http://schemas.openxmlformats.org/officeDocument/2006/relationships/tags" Target="../tags/tag76.xml"/><Relationship Id="rId5" Type="http://schemas.openxmlformats.org/officeDocument/2006/relationships/tags" Target="../tags/tag2.xml"/><Relationship Id="rId90" Type="http://schemas.openxmlformats.org/officeDocument/2006/relationships/tags" Target="../tags/tag87.xml"/><Relationship Id="rId14" Type="http://schemas.openxmlformats.org/officeDocument/2006/relationships/tags" Target="../tags/tag11.xml"/><Relationship Id="rId22" Type="http://schemas.openxmlformats.org/officeDocument/2006/relationships/tags" Target="../tags/tag19.xml"/><Relationship Id="rId27" Type="http://schemas.openxmlformats.org/officeDocument/2006/relationships/tags" Target="../tags/tag24.xml"/><Relationship Id="rId30" Type="http://schemas.openxmlformats.org/officeDocument/2006/relationships/tags" Target="../tags/tag27.xml"/><Relationship Id="rId35" Type="http://schemas.openxmlformats.org/officeDocument/2006/relationships/tags" Target="../tags/tag32.xml"/><Relationship Id="rId43" Type="http://schemas.openxmlformats.org/officeDocument/2006/relationships/tags" Target="../tags/tag40.xml"/><Relationship Id="rId48" Type="http://schemas.openxmlformats.org/officeDocument/2006/relationships/tags" Target="../tags/tag45.xml"/><Relationship Id="rId56" Type="http://schemas.openxmlformats.org/officeDocument/2006/relationships/tags" Target="../tags/tag53.xml"/><Relationship Id="rId64" Type="http://schemas.openxmlformats.org/officeDocument/2006/relationships/tags" Target="../tags/tag61.xml"/><Relationship Id="rId69" Type="http://schemas.openxmlformats.org/officeDocument/2006/relationships/tags" Target="../tags/tag66.xml"/><Relationship Id="rId77" Type="http://schemas.openxmlformats.org/officeDocument/2006/relationships/tags" Target="../tags/tag74.xml"/><Relationship Id="rId8" Type="http://schemas.openxmlformats.org/officeDocument/2006/relationships/tags" Target="../tags/tag5.xml"/><Relationship Id="rId51" Type="http://schemas.openxmlformats.org/officeDocument/2006/relationships/tags" Target="../tags/tag48.xml"/><Relationship Id="rId72" Type="http://schemas.openxmlformats.org/officeDocument/2006/relationships/tags" Target="../tags/tag69.xml"/><Relationship Id="rId80" Type="http://schemas.openxmlformats.org/officeDocument/2006/relationships/tags" Target="../tags/tag77.xml"/><Relationship Id="rId85" Type="http://schemas.openxmlformats.org/officeDocument/2006/relationships/tags" Target="../tags/tag82.xml"/><Relationship Id="rId3" Type="http://schemas.openxmlformats.org/officeDocument/2006/relationships/theme" Target="../theme/theme1.xml"/><Relationship Id="rId12" Type="http://schemas.openxmlformats.org/officeDocument/2006/relationships/tags" Target="../tags/tag9.xml"/><Relationship Id="rId17" Type="http://schemas.openxmlformats.org/officeDocument/2006/relationships/tags" Target="../tags/tag14.xml"/><Relationship Id="rId25" Type="http://schemas.openxmlformats.org/officeDocument/2006/relationships/tags" Target="../tags/tag22.xml"/><Relationship Id="rId33" Type="http://schemas.openxmlformats.org/officeDocument/2006/relationships/tags" Target="../tags/tag30.xml"/><Relationship Id="rId38" Type="http://schemas.openxmlformats.org/officeDocument/2006/relationships/tags" Target="../tags/tag35.xml"/><Relationship Id="rId46" Type="http://schemas.openxmlformats.org/officeDocument/2006/relationships/tags" Target="../tags/tag43.xml"/><Relationship Id="rId59" Type="http://schemas.openxmlformats.org/officeDocument/2006/relationships/tags" Target="../tags/tag56.xml"/><Relationship Id="rId67" Type="http://schemas.openxmlformats.org/officeDocument/2006/relationships/tags" Target="../tags/tag64.xml"/><Relationship Id="rId20" Type="http://schemas.openxmlformats.org/officeDocument/2006/relationships/tags" Target="../tags/tag17.xml"/><Relationship Id="rId41" Type="http://schemas.openxmlformats.org/officeDocument/2006/relationships/tags" Target="../tags/tag38.xml"/><Relationship Id="rId54" Type="http://schemas.openxmlformats.org/officeDocument/2006/relationships/tags" Target="../tags/tag51.xml"/><Relationship Id="rId62" Type="http://schemas.openxmlformats.org/officeDocument/2006/relationships/tags" Target="../tags/tag59.xml"/><Relationship Id="rId70" Type="http://schemas.openxmlformats.org/officeDocument/2006/relationships/tags" Target="../tags/tag67.xml"/><Relationship Id="rId75" Type="http://schemas.openxmlformats.org/officeDocument/2006/relationships/tags" Target="../tags/tag72.xml"/><Relationship Id="rId83" Type="http://schemas.openxmlformats.org/officeDocument/2006/relationships/tags" Target="../tags/tag80.xml"/><Relationship Id="rId88" Type="http://schemas.openxmlformats.org/officeDocument/2006/relationships/tags" Target="../tags/tag85.xml"/><Relationship Id="rId91" Type="http://schemas.openxmlformats.org/officeDocument/2006/relationships/tags" Target="../tags/tag88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15" Type="http://schemas.openxmlformats.org/officeDocument/2006/relationships/tags" Target="../tags/tag12.xml"/><Relationship Id="rId23" Type="http://schemas.openxmlformats.org/officeDocument/2006/relationships/tags" Target="../tags/tag20.xml"/><Relationship Id="rId28" Type="http://schemas.openxmlformats.org/officeDocument/2006/relationships/tags" Target="../tags/tag25.xml"/><Relationship Id="rId36" Type="http://schemas.openxmlformats.org/officeDocument/2006/relationships/tags" Target="../tags/tag33.xml"/><Relationship Id="rId49" Type="http://schemas.openxmlformats.org/officeDocument/2006/relationships/tags" Target="../tags/tag46.xml"/><Relationship Id="rId57" Type="http://schemas.openxmlformats.org/officeDocument/2006/relationships/tags" Target="../tags/tag54.xml"/><Relationship Id="rId10" Type="http://schemas.openxmlformats.org/officeDocument/2006/relationships/tags" Target="../tags/tag7.xml"/><Relationship Id="rId31" Type="http://schemas.openxmlformats.org/officeDocument/2006/relationships/tags" Target="../tags/tag28.xml"/><Relationship Id="rId44" Type="http://schemas.openxmlformats.org/officeDocument/2006/relationships/tags" Target="../tags/tag41.xml"/><Relationship Id="rId52" Type="http://schemas.openxmlformats.org/officeDocument/2006/relationships/tags" Target="../tags/tag49.xml"/><Relationship Id="rId60" Type="http://schemas.openxmlformats.org/officeDocument/2006/relationships/tags" Target="../tags/tag57.xml"/><Relationship Id="rId65" Type="http://schemas.openxmlformats.org/officeDocument/2006/relationships/tags" Target="../tags/tag62.xml"/><Relationship Id="rId73" Type="http://schemas.openxmlformats.org/officeDocument/2006/relationships/tags" Target="../tags/tag70.xml"/><Relationship Id="rId78" Type="http://schemas.openxmlformats.org/officeDocument/2006/relationships/tags" Target="../tags/tag75.xml"/><Relationship Id="rId81" Type="http://schemas.openxmlformats.org/officeDocument/2006/relationships/tags" Target="../tags/tag78.xml"/><Relationship Id="rId86" Type="http://schemas.openxmlformats.org/officeDocument/2006/relationships/tags" Target="../tags/tag83.xml"/><Relationship Id="rId4" Type="http://schemas.openxmlformats.org/officeDocument/2006/relationships/tags" Target="../tags/tag1.xml"/><Relationship Id="rId9" Type="http://schemas.openxmlformats.org/officeDocument/2006/relationships/tags" Target="../tags/tag6.xml"/><Relationship Id="rId13" Type="http://schemas.openxmlformats.org/officeDocument/2006/relationships/tags" Target="../tags/tag10.xml"/><Relationship Id="rId18" Type="http://schemas.openxmlformats.org/officeDocument/2006/relationships/tags" Target="../tags/tag15.xml"/><Relationship Id="rId39" Type="http://schemas.openxmlformats.org/officeDocument/2006/relationships/tags" Target="../tags/tag36.xml"/><Relationship Id="rId34" Type="http://schemas.openxmlformats.org/officeDocument/2006/relationships/tags" Target="../tags/tag31.xml"/><Relationship Id="rId50" Type="http://schemas.openxmlformats.org/officeDocument/2006/relationships/tags" Target="../tags/tag47.xml"/><Relationship Id="rId55" Type="http://schemas.openxmlformats.org/officeDocument/2006/relationships/tags" Target="../tags/tag52.xml"/><Relationship Id="rId76" Type="http://schemas.openxmlformats.org/officeDocument/2006/relationships/tags" Target="../tags/tag73.xml"/><Relationship Id="rId7" Type="http://schemas.openxmlformats.org/officeDocument/2006/relationships/tags" Target="../tags/tag4.xml"/><Relationship Id="rId71" Type="http://schemas.openxmlformats.org/officeDocument/2006/relationships/tags" Target="../tags/tag68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6.xml"/><Relationship Id="rId24" Type="http://schemas.openxmlformats.org/officeDocument/2006/relationships/tags" Target="../tags/tag21.xml"/><Relationship Id="rId40" Type="http://schemas.openxmlformats.org/officeDocument/2006/relationships/tags" Target="../tags/tag37.xml"/><Relationship Id="rId45" Type="http://schemas.openxmlformats.org/officeDocument/2006/relationships/tags" Target="../tags/tag42.xml"/><Relationship Id="rId66" Type="http://schemas.openxmlformats.org/officeDocument/2006/relationships/tags" Target="../tags/tag63.xml"/><Relationship Id="rId87" Type="http://schemas.openxmlformats.org/officeDocument/2006/relationships/tags" Target="../tags/tag84.xml"/><Relationship Id="rId61" Type="http://schemas.openxmlformats.org/officeDocument/2006/relationships/tags" Target="../tags/tag58.xml"/><Relationship Id="rId82" Type="http://schemas.openxmlformats.org/officeDocument/2006/relationships/tags" Target="../tags/tag79.xml"/><Relationship Id="rId19" Type="http://schemas.openxmlformats.org/officeDocument/2006/relationships/tags" Target="../tags/tag16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104.xml"/><Relationship Id="rId21" Type="http://schemas.openxmlformats.org/officeDocument/2006/relationships/tags" Target="../tags/tag99.xml"/><Relationship Id="rId42" Type="http://schemas.openxmlformats.org/officeDocument/2006/relationships/tags" Target="../tags/tag120.xml"/><Relationship Id="rId47" Type="http://schemas.openxmlformats.org/officeDocument/2006/relationships/tags" Target="../tags/tag125.xml"/><Relationship Id="rId63" Type="http://schemas.openxmlformats.org/officeDocument/2006/relationships/tags" Target="../tags/tag141.xml"/><Relationship Id="rId68" Type="http://schemas.openxmlformats.org/officeDocument/2006/relationships/tags" Target="../tags/tag146.xml"/><Relationship Id="rId84" Type="http://schemas.openxmlformats.org/officeDocument/2006/relationships/tags" Target="../tags/tag162.xml"/><Relationship Id="rId89" Type="http://schemas.openxmlformats.org/officeDocument/2006/relationships/tags" Target="../tags/tag167.xml"/><Relationship Id="rId16" Type="http://schemas.openxmlformats.org/officeDocument/2006/relationships/tags" Target="../tags/tag94.xml"/><Relationship Id="rId11" Type="http://schemas.openxmlformats.org/officeDocument/2006/relationships/tags" Target="../tags/tag89.xml"/><Relationship Id="rId32" Type="http://schemas.openxmlformats.org/officeDocument/2006/relationships/tags" Target="../tags/tag110.xml"/><Relationship Id="rId37" Type="http://schemas.openxmlformats.org/officeDocument/2006/relationships/tags" Target="../tags/tag115.xml"/><Relationship Id="rId53" Type="http://schemas.openxmlformats.org/officeDocument/2006/relationships/tags" Target="../tags/tag131.xml"/><Relationship Id="rId58" Type="http://schemas.openxmlformats.org/officeDocument/2006/relationships/tags" Target="../tags/tag136.xml"/><Relationship Id="rId74" Type="http://schemas.openxmlformats.org/officeDocument/2006/relationships/tags" Target="../tags/tag152.xml"/><Relationship Id="rId79" Type="http://schemas.openxmlformats.org/officeDocument/2006/relationships/tags" Target="../tags/tag157.xml"/><Relationship Id="rId5" Type="http://schemas.openxmlformats.org/officeDocument/2006/relationships/slideLayout" Target="../slideLayouts/slideLayout7.xml"/><Relationship Id="rId90" Type="http://schemas.openxmlformats.org/officeDocument/2006/relationships/tags" Target="../tags/tag168.xml"/><Relationship Id="rId95" Type="http://schemas.openxmlformats.org/officeDocument/2006/relationships/tags" Target="../tags/tag173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43" Type="http://schemas.openxmlformats.org/officeDocument/2006/relationships/tags" Target="../tags/tag121.xml"/><Relationship Id="rId48" Type="http://schemas.openxmlformats.org/officeDocument/2006/relationships/tags" Target="../tags/tag126.xml"/><Relationship Id="rId64" Type="http://schemas.openxmlformats.org/officeDocument/2006/relationships/tags" Target="../tags/tag142.xml"/><Relationship Id="rId69" Type="http://schemas.openxmlformats.org/officeDocument/2006/relationships/tags" Target="../tags/tag147.xml"/><Relationship Id="rId80" Type="http://schemas.openxmlformats.org/officeDocument/2006/relationships/tags" Target="../tags/tag158.xml"/><Relationship Id="rId85" Type="http://schemas.openxmlformats.org/officeDocument/2006/relationships/tags" Target="../tags/tag163.xml"/><Relationship Id="rId3" Type="http://schemas.openxmlformats.org/officeDocument/2006/relationships/slideLayout" Target="../slideLayouts/slideLayout5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33" Type="http://schemas.openxmlformats.org/officeDocument/2006/relationships/tags" Target="../tags/tag111.xml"/><Relationship Id="rId38" Type="http://schemas.openxmlformats.org/officeDocument/2006/relationships/tags" Target="../tags/tag116.xml"/><Relationship Id="rId46" Type="http://schemas.openxmlformats.org/officeDocument/2006/relationships/tags" Target="../tags/tag124.xml"/><Relationship Id="rId59" Type="http://schemas.openxmlformats.org/officeDocument/2006/relationships/tags" Target="../tags/tag137.xml"/><Relationship Id="rId67" Type="http://schemas.openxmlformats.org/officeDocument/2006/relationships/tags" Target="../tags/tag145.xml"/><Relationship Id="rId20" Type="http://schemas.openxmlformats.org/officeDocument/2006/relationships/tags" Target="../tags/tag98.xml"/><Relationship Id="rId41" Type="http://schemas.openxmlformats.org/officeDocument/2006/relationships/tags" Target="../tags/tag119.xml"/><Relationship Id="rId54" Type="http://schemas.openxmlformats.org/officeDocument/2006/relationships/tags" Target="../tags/tag132.xml"/><Relationship Id="rId62" Type="http://schemas.openxmlformats.org/officeDocument/2006/relationships/tags" Target="../tags/tag140.xml"/><Relationship Id="rId70" Type="http://schemas.openxmlformats.org/officeDocument/2006/relationships/tags" Target="../tags/tag148.xml"/><Relationship Id="rId75" Type="http://schemas.openxmlformats.org/officeDocument/2006/relationships/tags" Target="../tags/tag153.xml"/><Relationship Id="rId83" Type="http://schemas.openxmlformats.org/officeDocument/2006/relationships/tags" Target="../tags/tag161.xml"/><Relationship Id="rId88" Type="http://schemas.openxmlformats.org/officeDocument/2006/relationships/tags" Target="../tags/tag166.xml"/><Relationship Id="rId91" Type="http://schemas.openxmlformats.org/officeDocument/2006/relationships/tags" Target="../tags/tag169.xml"/><Relationship Id="rId96" Type="http://schemas.openxmlformats.org/officeDocument/2006/relationships/tags" Target="../tags/tag17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tags" Target="../tags/tag106.xml"/><Relationship Id="rId36" Type="http://schemas.openxmlformats.org/officeDocument/2006/relationships/tags" Target="../tags/tag114.xml"/><Relationship Id="rId49" Type="http://schemas.openxmlformats.org/officeDocument/2006/relationships/tags" Target="../tags/tag127.xml"/><Relationship Id="rId57" Type="http://schemas.openxmlformats.org/officeDocument/2006/relationships/tags" Target="../tags/tag135.xml"/><Relationship Id="rId10" Type="http://schemas.openxmlformats.org/officeDocument/2006/relationships/theme" Target="../theme/theme2.xml"/><Relationship Id="rId31" Type="http://schemas.openxmlformats.org/officeDocument/2006/relationships/tags" Target="../tags/tag109.xml"/><Relationship Id="rId44" Type="http://schemas.openxmlformats.org/officeDocument/2006/relationships/tags" Target="../tags/tag122.xml"/><Relationship Id="rId52" Type="http://schemas.openxmlformats.org/officeDocument/2006/relationships/tags" Target="../tags/tag130.xml"/><Relationship Id="rId60" Type="http://schemas.openxmlformats.org/officeDocument/2006/relationships/tags" Target="../tags/tag138.xml"/><Relationship Id="rId65" Type="http://schemas.openxmlformats.org/officeDocument/2006/relationships/tags" Target="../tags/tag143.xml"/><Relationship Id="rId73" Type="http://schemas.openxmlformats.org/officeDocument/2006/relationships/tags" Target="../tags/tag151.xml"/><Relationship Id="rId78" Type="http://schemas.openxmlformats.org/officeDocument/2006/relationships/tags" Target="../tags/tag156.xml"/><Relationship Id="rId81" Type="http://schemas.openxmlformats.org/officeDocument/2006/relationships/tags" Target="../tags/tag159.xml"/><Relationship Id="rId86" Type="http://schemas.openxmlformats.org/officeDocument/2006/relationships/tags" Target="../tags/tag164.xml"/><Relationship Id="rId94" Type="http://schemas.openxmlformats.org/officeDocument/2006/relationships/tags" Target="../tags/tag172.xml"/><Relationship Id="rId99" Type="http://schemas.openxmlformats.org/officeDocument/2006/relationships/image" Target="../media/image1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39" Type="http://schemas.openxmlformats.org/officeDocument/2006/relationships/tags" Target="../tags/tag117.xml"/><Relationship Id="rId34" Type="http://schemas.openxmlformats.org/officeDocument/2006/relationships/tags" Target="../tags/tag112.xml"/><Relationship Id="rId50" Type="http://schemas.openxmlformats.org/officeDocument/2006/relationships/tags" Target="../tags/tag128.xml"/><Relationship Id="rId55" Type="http://schemas.openxmlformats.org/officeDocument/2006/relationships/tags" Target="../tags/tag133.xml"/><Relationship Id="rId76" Type="http://schemas.openxmlformats.org/officeDocument/2006/relationships/tags" Target="../tags/tag154.xml"/><Relationship Id="rId97" Type="http://schemas.openxmlformats.org/officeDocument/2006/relationships/tags" Target="../tags/tag175.xml"/><Relationship Id="rId7" Type="http://schemas.openxmlformats.org/officeDocument/2006/relationships/slideLayout" Target="../slideLayouts/slideLayout9.xml"/><Relationship Id="rId71" Type="http://schemas.openxmlformats.org/officeDocument/2006/relationships/tags" Target="../tags/tag149.xml"/><Relationship Id="rId92" Type="http://schemas.openxmlformats.org/officeDocument/2006/relationships/tags" Target="../tags/tag170.xml"/><Relationship Id="rId2" Type="http://schemas.openxmlformats.org/officeDocument/2006/relationships/slideLayout" Target="../slideLayouts/slideLayout4.xml"/><Relationship Id="rId29" Type="http://schemas.openxmlformats.org/officeDocument/2006/relationships/tags" Target="../tags/tag107.xml"/><Relationship Id="rId24" Type="http://schemas.openxmlformats.org/officeDocument/2006/relationships/tags" Target="../tags/tag102.xml"/><Relationship Id="rId40" Type="http://schemas.openxmlformats.org/officeDocument/2006/relationships/tags" Target="../tags/tag118.xml"/><Relationship Id="rId45" Type="http://schemas.openxmlformats.org/officeDocument/2006/relationships/tags" Target="../tags/tag123.xml"/><Relationship Id="rId66" Type="http://schemas.openxmlformats.org/officeDocument/2006/relationships/tags" Target="../tags/tag144.xml"/><Relationship Id="rId87" Type="http://schemas.openxmlformats.org/officeDocument/2006/relationships/tags" Target="../tags/tag165.xml"/><Relationship Id="rId61" Type="http://schemas.openxmlformats.org/officeDocument/2006/relationships/tags" Target="../tags/tag139.xml"/><Relationship Id="rId82" Type="http://schemas.openxmlformats.org/officeDocument/2006/relationships/tags" Target="../tags/tag160.xml"/><Relationship Id="rId19" Type="http://schemas.openxmlformats.org/officeDocument/2006/relationships/tags" Target="../tags/tag97.xml"/><Relationship Id="rId14" Type="http://schemas.openxmlformats.org/officeDocument/2006/relationships/tags" Target="../tags/tag92.xml"/><Relationship Id="rId30" Type="http://schemas.openxmlformats.org/officeDocument/2006/relationships/tags" Target="../tags/tag108.xml"/><Relationship Id="rId35" Type="http://schemas.openxmlformats.org/officeDocument/2006/relationships/tags" Target="../tags/tag113.xml"/><Relationship Id="rId56" Type="http://schemas.openxmlformats.org/officeDocument/2006/relationships/tags" Target="../tags/tag134.xml"/><Relationship Id="rId77" Type="http://schemas.openxmlformats.org/officeDocument/2006/relationships/tags" Target="../tags/tag155.xml"/><Relationship Id="rId8" Type="http://schemas.openxmlformats.org/officeDocument/2006/relationships/slideLayout" Target="../slideLayouts/slideLayout10.xml"/><Relationship Id="rId51" Type="http://schemas.openxmlformats.org/officeDocument/2006/relationships/tags" Target="../tags/tag129.xml"/><Relationship Id="rId72" Type="http://schemas.openxmlformats.org/officeDocument/2006/relationships/tags" Target="../tags/tag150.xml"/><Relationship Id="rId93" Type="http://schemas.openxmlformats.org/officeDocument/2006/relationships/tags" Target="../tags/tag171.xml"/><Relationship Id="rId98" Type="http://schemas.openxmlformats.org/officeDocument/2006/relationships/tags" Target="../tags/tag176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tags" Target="../tags/tag187.xml"/><Relationship Id="rId21" Type="http://schemas.openxmlformats.org/officeDocument/2006/relationships/tags" Target="../tags/tag182.xml"/><Relationship Id="rId42" Type="http://schemas.openxmlformats.org/officeDocument/2006/relationships/tags" Target="../tags/tag203.xml"/><Relationship Id="rId47" Type="http://schemas.openxmlformats.org/officeDocument/2006/relationships/tags" Target="../tags/tag208.xml"/><Relationship Id="rId63" Type="http://schemas.openxmlformats.org/officeDocument/2006/relationships/tags" Target="../tags/tag224.xml"/><Relationship Id="rId68" Type="http://schemas.openxmlformats.org/officeDocument/2006/relationships/tags" Target="../tags/tag229.xml"/><Relationship Id="rId84" Type="http://schemas.openxmlformats.org/officeDocument/2006/relationships/tags" Target="../tags/tag245.xml"/><Relationship Id="rId89" Type="http://schemas.openxmlformats.org/officeDocument/2006/relationships/tags" Target="../tags/tag250.xml"/><Relationship Id="rId16" Type="http://schemas.openxmlformats.org/officeDocument/2006/relationships/tags" Target="../tags/tag177.xml"/><Relationship Id="rId11" Type="http://schemas.openxmlformats.org/officeDocument/2006/relationships/slideLayout" Target="../slideLayouts/slideLayout22.xml"/><Relationship Id="rId32" Type="http://schemas.openxmlformats.org/officeDocument/2006/relationships/tags" Target="../tags/tag193.xml"/><Relationship Id="rId37" Type="http://schemas.openxmlformats.org/officeDocument/2006/relationships/tags" Target="../tags/tag198.xml"/><Relationship Id="rId53" Type="http://schemas.openxmlformats.org/officeDocument/2006/relationships/tags" Target="../tags/tag214.xml"/><Relationship Id="rId58" Type="http://schemas.openxmlformats.org/officeDocument/2006/relationships/tags" Target="../tags/tag219.xml"/><Relationship Id="rId74" Type="http://schemas.openxmlformats.org/officeDocument/2006/relationships/tags" Target="../tags/tag235.xml"/><Relationship Id="rId79" Type="http://schemas.openxmlformats.org/officeDocument/2006/relationships/tags" Target="../tags/tag240.xml"/><Relationship Id="rId102" Type="http://schemas.openxmlformats.org/officeDocument/2006/relationships/tags" Target="../tags/tag263.xml"/><Relationship Id="rId5" Type="http://schemas.openxmlformats.org/officeDocument/2006/relationships/slideLayout" Target="../slideLayouts/slideLayout16.xml"/><Relationship Id="rId90" Type="http://schemas.openxmlformats.org/officeDocument/2006/relationships/tags" Target="../tags/tag251.xml"/><Relationship Id="rId95" Type="http://schemas.openxmlformats.org/officeDocument/2006/relationships/tags" Target="../tags/tag256.xml"/><Relationship Id="rId22" Type="http://schemas.openxmlformats.org/officeDocument/2006/relationships/tags" Target="../tags/tag183.xml"/><Relationship Id="rId27" Type="http://schemas.openxmlformats.org/officeDocument/2006/relationships/tags" Target="../tags/tag188.xml"/><Relationship Id="rId43" Type="http://schemas.openxmlformats.org/officeDocument/2006/relationships/tags" Target="../tags/tag204.xml"/><Relationship Id="rId48" Type="http://schemas.openxmlformats.org/officeDocument/2006/relationships/tags" Target="../tags/tag209.xml"/><Relationship Id="rId64" Type="http://schemas.openxmlformats.org/officeDocument/2006/relationships/tags" Target="../tags/tag225.xml"/><Relationship Id="rId69" Type="http://schemas.openxmlformats.org/officeDocument/2006/relationships/tags" Target="../tags/tag230.xml"/><Relationship Id="rId80" Type="http://schemas.openxmlformats.org/officeDocument/2006/relationships/tags" Target="../tags/tag241.xml"/><Relationship Id="rId85" Type="http://schemas.openxmlformats.org/officeDocument/2006/relationships/tags" Target="../tags/tag246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178.xml"/><Relationship Id="rId25" Type="http://schemas.openxmlformats.org/officeDocument/2006/relationships/tags" Target="../tags/tag186.xml"/><Relationship Id="rId33" Type="http://schemas.openxmlformats.org/officeDocument/2006/relationships/tags" Target="../tags/tag194.xml"/><Relationship Id="rId38" Type="http://schemas.openxmlformats.org/officeDocument/2006/relationships/tags" Target="../tags/tag199.xml"/><Relationship Id="rId46" Type="http://schemas.openxmlformats.org/officeDocument/2006/relationships/tags" Target="../tags/tag207.xml"/><Relationship Id="rId59" Type="http://schemas.openxmlformats.org/officeDocument/2006/relationships/tags" Target="../tags/tag220.xml"/><Relationship Id="rId67" Type="http://schemas.openxmlformats.org/officeDocument/2006/relationships/tags" Target="../tags/tag228.xml"/><Relationship Id="rId103" Type="http://schemas.openxmlformats.org/officeDocument/2006/relationships/tags" Target="../tags/tag264.xml"/><Relationship Id="rId20" Type="http://schemas.openxmlformats.org/officeDocument/2006/relationships/tags" Target="../tags/tag181.xml"/><Relationship Id="rId41" Type="http://schemas.openxmlformats.org/officeDocument/2006/relationships/tags" Target="../tags/tag202.xml"/><Relationship Id="rId54" Type="http://schemas.openxmlformats.org/officeDocument/2006/relationships/tags" Target="../tags/tag215.xml"/><Relationship Id="rId62" Type="http://schemas.openxmlformats.org/officeDocument/2006/relationships/tags" Target="../tags/tag223.xml"/><Relationship Id="rId70" Type="http://schemas.openxmlformats.org/officeDocument/2006/relationships/tags" Target="../tags/tag231.xml"/><Relationship Id="rId75" Type="http://schemas.openxmlformats.org/officeDocument/2006/relationships/tags" Target="../tags/tag236.xml"/><Relationship Id="rId83" Type="http://schemas.openxmlformats.org/officeDocument/2006/relationships/tags" Target="../tags/tag244.xml"/><Relationship Id="rId88" Type="http://schemas.openxmlformats.org/officeDocument/2006/relationships/tags" Target="../tags/tag249.xml"/><Relationship Id="rId91" Type="http://schemas.openxmlformats.org/officeDocument/2006/relationships/tags" Target="../tags/tag252.xml"/><Relationship Id="rId96" Type="http://schemas.openxmlformats.org/officeDocument/2006/relationships/tags" Target="../tags/tag25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23" Type="http://schemas.openxmlformats.org/officeDocument/2006/relationships/tags" Target="../tags/tag184.xml"/><Relationship Id="rId28" Type="http://schemas.openxmlformats.org/officeDocument/2006/relationships/tags" Target="../tags/tag189.xml"/><Relationship Id="rId36" Type="http://schemas.openxmlformats.org/officeDocument/2006/relationships/tags" Target="../tags/tag197.xml"/><Relationship Id="rId49" Type="http://schemas.openxmlformats.org/officeDocument/2006/relationships/tags" Target="../tags/tag210.xml"/><Relationship Id="rId57" Type="http://schemas.openxmlformats.org/officeDocument/2006/relationships/tags" Target="../tags/tag218.xml"/><Relationship Id="rId10" Type="http://schemas.openxmlformats.org/officeDocument/2006/relationships/slideLayout" Target="../slideLayouts/slideLayout21.xml"/><Relationship Id="rId31" Type="http://schemas.openxmlformats.org/officeDocument/2006/relationships/tags" Target="../tags/tag192.xml"/><Relationship Id="rId44" Type="http://schemas.openxmlformats.org/officeDocument/2006/relationships/tags" Target="../tags/tag205.xml"/><Relationship Id="rId52" Type="http://schemas.openxmlformats.org/officeDocument/2006/relationships/tags" Target="../tags/tag213.xml"/><Relationship Id="rId60" Type="http://schemas.openxmlformats.org/officeDocument/2006/relationships/tags" Target="../tags/tag221.xml"/><Relationship Id="rId65" Type="http://schemas.openxmlformats.org/officeDocument/2006/relationships/tags" Target="../tags/tag226.xml"/><Relationship Id="rId73" Type="http://schemas.openxmlformats.org/officeDocument/2006/relationships/tags" Target="../tags/tag234.xml"/><Relationship Id="rId78" Type="http://schemas.openxmlformats.org/officeDocument/2006/relationships/tags" Target="../tags/tag239.xml"/><Relationship Id="rId81" Type="http://schemas.openxmlformats.org/officeDocument/2006/relationships/tags" Target="../tags/tag242.xml"/><Relationship Id="rId86" Type="http://schemas.openxmlformats.org/officeDocument/2006/relationships/tags" Target="../tags/tag247.xml"/><Relationship Id="rId94" Type="http://schemas.openxmlformats.org/officeDocument/2006/relationships/tags" Target="../tags/tag255.xml"/><Relationship Id="rId99" Type="http://schemas.openxmlformats.org/officeDocument/2006/relationships/tags" Target="../tags/tag260.xml"/><Relationship Id="rId101" Type="http://schemas.openxmlformats.org/officeDocument/2006/relationships/tags" Target="../tags/tag26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179.xml"/><Relationship Id="rId39" Type="http://schemas.openxmlformats.org/officeDocument/2006/relationships/tags" Target="../tags/tag200.xml"/><Relationship Id="rId34" Type="http://schemas.openxmlformats.org/officeDocument/2006/relationships/tags" Target="../tags/tag195.xml"/><Relationship Id="rId50" Type="http://schemas.openxmlformats.org/officeDocument/2006/relationships/tags" Target="../tags/tag211.xml"/><Relationship Id="rId55" Type="http://schemas.openxmlformats.org/officeDocument/2006/relationships/tags" Target="../tags/tag216.xml"/><Relationship Id="rId76" Type="http://schemas.openxmlformats.org/officeDocument/2006/relationships/tags" Target="../tags/tag237.xml"/><Relationship Id="rId97" Type="http://schemas.openxmlformats.org/officeDocument/2006/relationships/tags" Target="../tags/tag258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71" Type="http://schemas.openxmlformats.org/officeDocument/2006/relationships/tags" Target="../tags/tag232.xml"/><Relationship Id="rId92" Type="http://schemas.openxmlformats.org/officeDocument/2006/relationships/tags" Target="../tags/tag253.xml"/><Relationship Id="rId2" Type="http://schemas.openxmlformats.org/officeDocument/2006/relationships/slideLayout" Target="../slideLayouts/slideLayout13.xml"/><Relationship Id="rId29" Type="http://schemas.openxmlformats.org/officeDocument/2006/relationships/tags" Target="../tags/tag190.xml"/><Relationship Id="rId24" Type="http://schemas.openxmlformats.org/officeDocument/2006/relationships/tags" Target="../tags/tag185.xml"/><Relationship Id="rId40" Type="http://schemas.openxmlformats.org/officeDocument/2006/relationships/tags" Target="../tags/tag201.xml"/><Relationship Id="rId45" Type="http://schemas.openxmlformats.org/officeDocument/2006/relationships/tags" Target="../tags/tag206.xml"/><Relationship Id="rId66" Type="http://schemas.openxmlformats.org/officeDocument/2006/relationships/tags" Target="../tags/tag227.xml"/><Relationship Id="rId87" Type="http://schemas.openxmlformats.org/officeDocument/2006/relationships/tags" Target="../tags/tag248.xml"/><Relationship Id="rId61" Type="http://schemas.openxmlformats.org/officeDocument/2006/relationships/tags" Target="../tags/tag222.xml"/><Relationship Id="rId82" Type="http://schemas.openxmlformats.org/officeDocument/2006/relationships/tags" Target="../tags/tag243.xml"/><Relationship Id="rId19" Type="http://schemas.openxmlformats.org/officeDocument/2006/relationships/tags" Target="../tags/tag180.xml"/><Relationship Id="rId14" Type="http://schemas.openxmlformats.org/officeDocument/2006/relationships/slideLayout" Target="../slideLayouts/slideLayout25.xml"/><Relationship Id="rId30" Type="http://schemas.openxmlformats.org/officeDocument/2006/relationships/tags" Target="../tags/tag191.xml"/><Relationship Id="rId35" Type="http://schemas.openxmlformats.org/officeDocument/2006/relationships/tags" Target="../tags/tag196.xml"/><Relationship Id="rId56" Type="http://schemas.openxmlformats.org/officeDocument/2006/relationships/tags" Target="../tags/tag217.xml"/><Relationship Id="rId77" Type="http://schemas.openxmlformats.org/officeDocument/2006/relationships/tags" Target="../tags/tag238.xml"/><Relationship Id="rId100" Type="http://schemas.openxmlformats.org/officeDocument/2006/relationships/tags" Target="../tags/tag261.xml"/><Relationship Id="rId8" Type="http://schemas.openxmlformats.org/officeDocument/2006/relationships/slideLayout" Target="../slideLayouts/slideLayout19.xml"/><Relationship Id="rId51" Type="http://schemas.openxmlformats.org/officeDocument/2006/relationships/tags" Target="../tags/tag212.xml"/><Relationship Id="rId72" Type="http://schemas.openxmlformats.org/officeDocument/2006/relationships/tags" Target="../tags/tag233.xml"/><Relationship Id="rId93" Type="http://schemas.openxmlformats.org/officeDocument/2006/relationships/tags" Target="../tags/tag254.xml"/><Relationship Id="rId98" Type="http://schemas.openxmlformats.org/officeDocument/2006/relationships/tags" Target="../tags/tag259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4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5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6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7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blue and black text&#10;&#10;AI-generated content may be incorrect.">
            <a:extLst>
              <a:ext uri="{FF2B5EF4-FFF2-40B4-BE49-F238E27FC236}">
                <a16:creationId xmlns:a16="http://schemas.microsoft.com/office/drawing/2014/main" id="{FF3BC8DF-9726-856E-BDE5-D2CEE7BC10D3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2" r:id="rId8"/>
    <p:sldLayoutId id="2147483763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8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chart" Target="../charts/chart1.xml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svg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4" Type="http://schemas.openxmlformats.org/officeDocument/2006/relationships/image" Target="../media/image3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4aZxVm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648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C31073-76E7-7C9A-570C-A8705EACD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Mortality and CVD risk increases with fibrosis</a:t>
            </a:r>
            <a:r>
              <a:rPr lang="en-US" baseline="30000">
                <a:latin typeface="+mn-lt"/>
              </a:rPr>
              <a:t>1,2</a:t>
            </a:r>
            <a:endParaRPr lang="en-US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39145D-618B-3FA7-4F7A-A97ADFFE3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*Cardiovascular mortality at F2-F3 is HFpEF and ASCVD.</a:t>
            </a:r>
            <a:br>
              <a:rPr lang="en-US"/>
            </a:br>
            <a:r>
              <a:rPr lang="en-US"/>
              <a:t>ASCVD, atherosclerotic cardiovascular disease; CVD, cardiovascular disease; F, fibrosis stage; HFpEF, heart failure with preserved ejection fraction; RR, relative risk.</a:t>
            </a:r>
            <a:br>
              <a:rPr lang="en-US"/>
            </a:br>
            <a:r>
              <a:rPr lang="en-US"/>
              <a:t>1. Dulai PS et al. </a:t>
            </a:r>
            <a:r>
              <a:rPr lang="en-US" i="1"/>
              <a:t>Hepatology.</a:t>
            </a:r>
            <a:r>
              <a:rPr lang="en-US"/>
              <a:t> 2017;65(5):1557–1565. 2. Ekstedt M et al. </a:t>
            </a:r>
            <a:r>
              <a:rPr lang="en-US" i="1"/>
              <a:t>Hepatology.</a:t>
            </a:r>
            <a:r>
              <a:rPr lang="en-US"/>
              <a:t> 2015;61(5):1547–1554. 3. </a:t>
            </a:r>
            <a:r>
              <a:rPr lang="fi-FI"/>
              <a:t>Sanyal AJ et al. </a:t>
            </a:r>
            <a:r>
              <a:rPr lang="fi-FI" i="1"/>
              <a:t>Am Heart J Plus</a:t>
            </a:r>
            <a:r>
              <a:rPr lang="fi-FI"/>
              <a:t>.</a:t>
            </a:r>
            <a:r>
              <a:rPr lang="en-US"/>
              <a:t> 2024;41:100386.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B25A31E-38E7-1D79-7178-B9DA41AE4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736071"/>
              </p:ext>
            </p:extLst>
          </p:nvPr>
        </p:nvGraphicFramePr>
        <p:xfrm>
          <a:off x="483459" y="3400425"/>
          <a:ext cx="11337446" cy="2581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902">
                  <a:extLst>
                    <a:ext uri="{9D8B030D-6E8A-4147-A177-3AD203B41FA5}">
                      <a16:colId xmlns:a16="http://schemas.microsoft.com/office/drawing/2014/main" val="2369031787"/>
                    </a:ext>
                  </a:extLst>
                </a:gridCol>
                <a:gridCol w="1172902">
                  <a:extLst>
                    <a:ext uri="{9D8B030D-6E8A-4147-A177-3AD203B41FA5}">
                      <a16:colId xmlns:a16="http://schemas.microsoft.com/office/drawing/2014/main" val="1782111083"/>
                    </a:ext>
                  </a:extLst>
                </a:gridCol>
                <a:gridCol w="1657012">
                  <a:extLst>
                    <a:ext uri="{9D8B030D-6E8A-4147-A177-3AD203B41FA5}">
                      <a16:colId xmlns:a16="http://schemas.microsoft.com/office/drawing/2014/main" val="4199571047"/>
                    </a:ext>
                  </a:extLst>
                </a:gridCol>
                <a:gridCol w="1647126">
                  <a:extLst>
                    <a:ext uri="{9D8B030D-6E8A-4147-A177-3AD203B41FA5}">
                      <a16:colId xmlns:a16="http://schemas.microsoft.com/office/drawing/2014/main" val="2585555150"/>
                    </a:ext>
                  </a:extLst>
                </a:gridCol>
                <a:gridCol w="1648524">
                  <a:extLst>
                    <a:ext uri="{9D8B030D-6E8A-4147-A177-3AD203B41FA5}">
                      <a16:colId xmlns:a16="http://schemas.microsoft.com/office/drawing/2014/main" val="2000362590"/>
                    </a:ext>
                  </a:extLst>
                </a:gridCol>
                <a:gridCol w="1920875">
                  <a:extLst>
                    <a:ext uri="{9D8B030D-6E8A-4147-A177-3AD203B41FA5}">
                      <a16:colId xmlns:a16="http://schemas.microsoft.com/office/drawing/2014/main" val="1574620344"/>
                    </a:ext>
                  </a:extLst>
                </a:gridCol>
                <a:gridCol w="2118105">
                  <a:extLst>
                    <a:ext uri="{9D8B030D-6E8A-4147-A177-3AD203B41FA5}">
                      <a16:colId xmlns:a16="http://schemas.microsoft.com/office/drawing/2014/main" val="1106863902"/>
                    </a:ext>
                  </a:extLst>
                </a:gridCol>
              </a:tblGrid>
              <a:tr h="401871">
                <a:tc gridSpan="2"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F4 (cirrhosis)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907011"/>
                  </a:ext>
                </a:extLst>
              </a:tr>
              <a:tr h="683181">
                <a:tc gridSpan="2">
                  <a:txBody>
                    <a:bodyPr/>
                    <a:lstStyle/>
                    <a:p>
                      <a:pPr algn="l"/>
                      <a:r>
                        <a:rPr lang="en-US" sz="1400"/>
                        <a:t>Clinical presentation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400"/>
                        <a:t>May be </a:t>
                      </a:r>
                      <a:r>
                        <a:rPr lang="en-US" sz="1600" b="1"/>
                        <a:t>asymptomatic</a:t>
                      </a:r>
                      <a:r>
                        <a:rPr lang="en-US" sz="1400"/>
                        <a:t> until decompensated cirrhosis</a:t>
                      </a:r>
                    </a:p>
                    <a:p>
                      <a:pPr algn="ctr"/>
                      <a:r>
                        <a:rPr lang="en-US" sz="1400"/>
                        <a:t>Symptoms may include fatigue, weight loss, weakness, abdominal discomfort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868004"/>
                  </a:ext>
                </a:extLst>
              </a:tr>
              <a:tr h="488943">
                <a:tc gridSpan="2">
                  <a:txBody>
                    <a:bodyPr/>
                    <a:lstStyle/>
                    <a:p>
                      <a:pPr algn="l"/>
                      <a:r>
                        <a:rPr lang="en-US" sz="1400"/>
                        <a:t>All-cause mortality RR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-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1.6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2.5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3.5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6.4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0633820"/>
                  </a:ext>
                </a:extLst>
              </a:tr>
              <a:tr h="488943">
                <a:tc gridSpan="2">
                  <a:txBody>
                    <a:bodyPr/>
                    <a:lstStyle/>
                    <a:p>
                      <a:pPr algn="l"/>
                      <a:r>
                        <a:rPr lang="en-US" sz="1400"/>
                        <a:t>Liver-related mortality RR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-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1.4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9.6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16.7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42.3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855945"/>
                  </a:ext>
                </a:extLst>
              </a:tr>
              <a:tr h="488943">
                <a:tc>
                  <a:txBody>
                    <a:bodyPr/>
                    <a:lstStyle/>
                    <a:p>
                      <a:pPr algn="l"/>
                      <a:r>
                        <a:rPr lang="en-US" sz="1400"/>
                        <a:t>CVD-related mortality*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/>
                        <a:t>1.19-1.38 (across F0-F2)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/>
                        <a:t>4.36 (across both F3 and F4)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476063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9CE0BEF-A0E2-EFC1-FA9B-ACBD55BC2535}"/>
              </a:ext>
            </a:extLst>
          </p:cNvPr>
          <p:cNvSpPr txBox="1"/>
          <p:nvPr/>
        </p:nvSpPr>
        <p:spPr>
          <a:xfrm>
            <a:off x="444595" y="1183953"/>
            <a:ext cx="112261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MASLD is associated with a </a:t>
            </a:r>
            <a:r>
              <a:rPr lang="en-US" b="1"/>
              <a:t>1.5-fold higher long-term risk </a:t>
            </a:r>
            <a:r>
              <a:rPr lang="en-US"/>
              <a:t>of new onset heart failure regardless of the presence of diabetes, hypertension, and other common CV risk factors</a:t>
            </a:r>
            <a:r>
              <a:rPr lang="en-US" baseline="30000"/>
              <a:t>3</a:t>
            </a:r>
            <a:endParaRPr lang="en-US"/>
          </a:p>
        </p:txBody>
      </p:sp>
      <p:pic>
        <p:nvPicPr>
          <p:cNvPr id="10" name="Picture 9" descr="A brown liver with a green object in the middle&#10;&#10;Description automatically generated">
            <a:extLst>
              <a:ext uri="{FF2B5EF4-FFF2-40B4-BE49-F238E27FC236}">
                <a16:creationId xmlns:a16="http://schemas.microsoft.com/office/drawing/2014/main" id="{C7460D7A-E686-D9AA-EFE1-A47A1673A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027" y="2137669"/>
            <a:ext cx="1453906" cy="858251"/>
          </a:xfrm>
          <a:prstGeom prst="rect">
            <a:avLst/>
          </a:prstGeom>
        </p:spPr>
      </p:pic>
      <p:pic>
        <p:nvPicPr>
          <p:cNvPr id="11" name="Picture 10" descr="A liver with a green pill&#10;&#10;Description automatically generated">
            <a:extLst>
              <a:ext uri="{FF2B5EF4-FFF2-40B4-BE49-F238E27FC236}">
                <a16:creationId xmlns:a16="http://schemas.microsoft.com/office/drawing/2014/main" id="{EC35FBB6-F20D-3AC4-29B1-0682AA5BD1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737" y="2137669"/>
            <a:ext cx="1453906" cy="860283"/>
          </a:xfrm>
          <a:prstGeom prst="rect">
            <a:avLst/>
          </a:prstGeom>
        </p:spPr>
      </p:pic>
      <p:pic>
        <p:nvPicPr>
          <p:cNvPr id="12" name="Picture 11" descr="A liver with a green pill&#10;&#10;Description automatically generated">
            <a:extLst>
              <a:ext uri="{FF2B5EF4-FFF2-40B4-BE49-F238E27FC236}">
                <a16:creationId xmlns:a16="http://schemas.microsoft.com/office/drawing/2014/main" id="{D7852419-DB52-1C36-A919-CE55AA6443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347" y="2137669"/>
            <a:ext cx="1463072" cy="870382"/>
          </a:xfrm>
          <a:prstGeom prst="rect">
            <a:avLst/>
          </a:prstGeom>
        </p:spPr>
      </p:pic>
      <p:pic>
        <p:nvPicPr>
          <p:cNvPr id="13" name="Picture 12" descr="A screenshot of a video game liver&#10;&#10;Description automatically generated">
            <a:extLst>
              <a:ext uri="{FF2B5EF4-FFF2-40B4-BE49-F238E27FC236}">
                <a16:creationId xmlns:a16="http://schemas.microsoft.com/office/drawing/2014/main" id="{1FB00CDF-254D-10EE-F1EA-D1C3CB6BF2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2753" y="2137669"/>
            <a:ext cx="1463072" cy="97352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B8EE5B1-C3EB-A0B5-DDD4-091DA2B9C318}"/>
              </a:ext>
            </a:extLst>
          </p:cNvPr>
          <p:cNvSpPr txBox="1"/>
          <p:nvPr/>
        </p:nvSpPr>
        <p:spPr>
          <a:xfrm>
            <a:off x="5124265" y="2992059"/>
            <a:ext cx="2055833" cy="430887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US" sz="1600" b="1"/>
              <a:t>Early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9C26F8-FCA3-3221-B926-9CF6C655CBB5}"/>
              </a:ext>
            </a:extLst>
          </p:cNvPr>
          <p:cNvSpPr txBox="1"/>
          <p:nvPr/>
        </p:nvSpPr>
        <p:spPr>
          <a:xfrm>
            <a:off x="8672581" y="2992059"/>
            <a:ext cx="2055833" cy="430887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US" sz="1600" b="1"/>
              <a:t>Advanced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31E3D3C-83B7-E1B0-BEDC-EB57419AC5B8}"/>
              </a:ext>
            </a:extLst>
          </p:cNvPr>
          <p:cNvCxnSpPr/>
          <p:nvPr/>
        </p:nvCxnSpPr>
        <p:spPr>
          <a:xfrm>
            <a:off x="4216400" y="3607282"/>
            <a:ext cx="558800" cy="0"/>
          </a:xfrm>
          <a:prstGeom prst="straightConnector1">
            <a:avLst/>
          </a:prstGeom>
          <a:ln w="28575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7A8B7B4-B20F-18F1-A333-5720596265E5}"/>
              </a:ext>
            </a:extLst>
          </p:cNvPr>
          <p:cNvCxnSpPr/>
          <p:nvPr/>
        </p:nvCxnSpPr>
        <p:spPr>
          <a:xfrm>
            <a:off x="5910881" y="3607282"/>
            <a:ext cx="558800" cy="0"/>
          </a:xfrm>
          <a:prstGeom prst="straightConnector1">
            <a:avLst/>
          </a:prstGeom>
          <a:ln w="28575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650A2F8-8976-9503-CC75-617EF9C66C56}"/>
              </a:ext>
            </a:extLst>
          </p:cNvPr>
          <p:cNvCxnSpPr/>
          <p:nvPr/>
        </p:nvCxnSpPr>
        <p:spPr>
          <a:xfrm>
            <a:off x="7511081" y="3610939"/>
            <a:ext cx="558800" cy="0"/>
          </a:xfrm>
          <a:prstGeom prst="straightConnector1">
            <a:avLst/>
          </a:prstGeom>
          <a:ln w="28575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03FA31B-ADF4-E712-22DA-4B1C1B4048DE}"/>
              </a:ext>
            </a:extLst>
          </p:cNvPr>
          <p:cNvCxnSpPr/>
          <p:nvPr/>
        </p:nvCxnSpPr>
        <p:spPr>
          <a:xfrm>
            <a:off x="9408398" y="3607282"/>
            <a:ext cx="584200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9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4F38661-E154-A5C1-AF81-F3F118DCF82C}"/>
              </a:ext>
            </a:extLst>
          </p:cNvPr>
          <p:cNvSpPr/>
          <p:nvPr/>
        </p:nvSpPr>
        <p:spPr>
          <a:xfrm>
            <a:off x="5289305" y="3990143"/>
            <a:ext cx="3521756" cy="195562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FFF410-6500-4EA5-4BC2-C4D8E029C02E}"/>
              </a:ext>
            </a:extLst>
          </p:cNvPr>
          <p:cNvSpPr/>
          <p:nvPr/>
        </p:nvSpPr>
        <p:spPr>
          <a:xfrm>
            <a:off x="1220659" y="2457805"/>
            <a:ext cx="2825401" cy="279989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96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434A0B9-BBF6-4AA5-8106-910E018AA7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5843081"/>
              </p:ext>
            </p:extLst>
          </p:nvPr>
        </p:nvGraphicFramePr>
        <p:xfrm>
          <a:off x="509346" y="2430466"/>
          <a:ext cx="4255230" cy="2836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Oval 28">
            <a:extLst>
              <a:ext uri="{FF2B5EF4-FFF2-40B4-BE49-F238E27FC236}">
                <a16:creationId xmlns:a16="http://schemas.microsoft.com/office/drawing/2014/main" id="{FD765EDB-ECCF-EB08-A5D7-AD74125AF9E0}"/>
              </a:ext>
            </a:extLst>
          </p:cNvPr>
          <p:cNvSpPr/>
          <p:nvPr/>
        </p:nvSpPr>
        <p:spPr>
          <a:xfrm>
            <a:off x="1629784" y="2874661"/>
            <a:ext cx="1972445" cy="195464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BF28E99-EA7E-4208-BFC0-4DE00B5F6F86}"/>
              </a:ext>
            </a:extLst>
          </p:cNvPr>
          <p:cNvSpPr txBox="1"/>
          <p:nvPr/>
        </p:nvSpPr>
        <p:spPr>
          <a:xfrm>
            <a:off x="1801639" y="3240702"/>
            <a:ext cx="1628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$19,225</a:t>
            </a:r>
            <a:br>
              <a:rPr lang="en-GB" sz="1400" b="1"/>
            </a:br>
            <a:r>
              <a:rPr lang="en-GB" sz="1200"/>
              <a:t>Average annual total healthcare costs of a patient with MASH in </a:t>
            </a:r>
            <a:br>
              <a:rPr lang="en-GB" sz="1200"/>
            </a:br>
            <a:r>
              <a:rPr lang="en-GB" sz="1200"/>
              <a:t>the US</a:t>
            </a:r>
            <a:r>
              <a:rPr lang="en-GB" sz="1200" baseline="30000"/>
              <a:t>1</a:t>
            </a:r>
            <a:endParaRPr lang="en-GB" sz="1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7B8020-7D97-43B9-9559-5BB0F62A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latin typeface="+mn-lt"/>
              </a:rPr>
              <a:t>Average annual total healthcare costs of a patient with MASH in the US</a:t>
            </a:r>
            <a:endParaRPr lang="en-GB" sz="3200">
              <a:latin typeface="+mn-l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6177C9-90B4-4B5E-AEBA-02C8C7978D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 sz="700">
                <a:solidFill>
                  <a:srgbClr val="939AA7"/>
                </a:solidFill>
              </a:rPr>
              <a:t> </a:t>
            </a:r>
          </a:p>
          <a:p>
            <a:r>
              <a:rPr lang="en-US" sz="700">
                <a:solidFill>
                  <a:srgbClr val="939AA7"/>
                </a:solidFill>
              </a:rPr>
              <a:t>All data referenced above were demonstrated in patients defined by NAFLD/NASH criteria. </a:t>
            </a:r>
            <a:br>
              <a:rPr lang="en-US" sz="700">
                <a:solidFill>
                  <a:srgbClr val="939AA7"/>
                </a:solidFill>
              </a:rPr>
            </a:br>
            <a:r>
              <a:rPr lang="en-US" sz="700">
                <a:solidFill>
                  <a:srgbClr val="939AA7"/>
                </a:solidFill>
              </a:rPr>
              <a:t>MASH, metabolic dysfunction-associated steatohepatitis; </a:t>
            </a:r>
            <a:r>
              <a:rPr lang="en-GB" sz="700">
                <a:solidFill>
                  <a:srgbClr val="939AA7"/>
                </a:solidFill>
              </a:rPr>
              <a:t>NAFLD, </a:t>
            </a:r>
            <a:r>
              <a:rPr lang="en-US" sz="700">
                <a:solidFill>
                  <a:srgbClr val="939AA7"/>
                </a:solidFill>
              </a:rPr>
              <a:t>nonalcoholic fatty liver disease; NASH, nonalcoholic steatohepatitis; US, United States.</a:t>
            </a:r>
            <a:br>
              <a:rPr lang="en-US" sz="700">
                <a:solidFill>
                  <a:srgbClr val="939AA7"/>
                </a:solidFill>
              </a:rPr>
            </a:br>
            <a:r>
              <a:rPr lang="en-US" sz="700">
                <a:solidFill>
                  <a:srgbClr val="939AA7"/>
                </a:solidFill>
              </a:rPr>
              <a:t>1. Charlton M et al. </a:t>
            </a:r>
            <a:r>
              <a:rPr lang="en-US" sz="700" i="1">
                <a:solidFill>
                  <a:srgbClr val="939AA7"/>
                </a:solidFill>
              </a:rPr>
              <a:t>J Manag Care Spec Pharm.</a:t>
            </a:r>
            <a:r>
              <a:rPr lang="en-US" sz="700">
                <a:solidFill>
                  <a:srgbClr val="939AA7"/>
                </a:solidFill>
              </a:rPr>
              <a:t> 2024;30(12):1414–30. 2. O'Hara J et al. </a:t>
            </a:r>
            <a:r>
              <a:rPr lang="en-US" sz="700" i="1">
                <a:solidFill>
                  <a:srgbClr val="939AA7"/>
                </a:solidFill>
              </a:rPr>
              <a:t>JHEP Reports</a:t>
            </a:r>
            <a:r>
              <a:rPr lang="en-US" sz="700">
                <a:solidFill>
                  <a:srgbClr val="939AA7"/>
                </a:solidFill>
              </a:rPr>
              <a:t>. 2020;2:10014. 3. ICER Final Evidence Report. </a:t>
            </a:r>
            <a:r>
              <a:rPr lang="en-US" sz="700" i="1">
                <a:solidFill>
                  <a:srgbClr val="939AA7"/>
                </a:solidFill>
              </a:rPr>
              <a:t>Institute for Clinical and Economic Review</a:t>
            </a:r>
            <a:r>
              <a:rPr lang="en-US" sz="700">
                <a:solidFill>
                  <a:srgbClr val="939AA7"/>
                </a:solidFill>
              </a:rPr>
              <a:t>. 2023.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798D33A-B98D-42EA-8371-5A0D348BA647}"/>
              </a:ext>
            </a:extLst>
          </p:cNvPr>
          <p:cNvSpPr/>
          <p:nvPr/>
        </p:nvSpPr>
        <p:spPr>
          <a:xfrm>
            <a:off x="456207" y="5069697"/>
            <a:ext cx="115448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005AD2"/>
                </a:solidFill>
              </a:rPr>
              <a:t>$5,061</a:t>
            </a:r>
          </a:p>
          <a:p>
            <a:pPr algn="ctr"/>
            <a:r>
              <a:rPr lang="en-US" sz="1400">
                <a:solidFill>
                  <a:srgbClr val="005AD2"/>
                </a:solidFill>
              </a:rPr>
              <a:t>INPATIENT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88E393E5-1F81-461F-A8AA-F44C93759BC4}"/>
              </a:ext>
            </a:extLst>
          </p:cNvPr>
          <p:cNvCxnSpPr>
            <a:cxnSpLocks/>
          </p:cNvCxnSpPr>
          <p:nvPr/>
        </p:nvCxnSpPr>
        <p:spPr>
          <a:xfrm>
            <a:off x="1344157" y="4413399"/>
            <a:ext cx="0" cy="714109"/>
          </a:xfrm>
          <a:prstGeom prst="line">
            <a:avLst/>
          </a:prstGeom>
          <a:noFill/>
          <a:ln w="28575" cap="flat" cmpd="sng" algn="ctr">
            <a:solidFill>
              <a:srgbClr val="001965"/>
            </a:solidFill>
            <a:prstDash val="solid"/>
            <a:miter lim="800000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9D98319-7F62-279E-9060-734D5D7282C2}"/>
              </a:ext>
            </a:extLst>
          </p:cNvPr>
          <p:cNvCxnSpPr>
            <a:cxnSpLocks/>
          </p:cNvCxnSpPr>
          <p:nvPr/>
        </p:nvCxnSpPr>
        <p:spPr>
          <a:xfrm>
            <a:off x="3901710" y="4469054"/>
            <a:ext cx="0" cy="707405"/>
          </a:xfrm>
          <a:prstGeom prst="line">
            <a:avLst/>
          </a:prstGeom>
          <a:noFill/>
          <a:ln w="28575" cap="flat" cmpd="sng" algn="ctr">
            <a:solidFill>
              <a:srgbClr val="001965"/>
            </a:solidFill>
            <a:prstDash val="solid"/>
            <a:miter lim="800000"/>
          </a:ln>
          <a:effectLst/>
        </p:spPr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DAFD869C-6B9B-3D12-F1F1-3C646B7BED02}"/>
              </a:ext>
            </a:extLst>
          </p:cNvPr>
          <p:cNvSpPr/>
          <p:nvPr/>
        </p:nvSpPr>
        <p:spPr>
          <a:xfrm>
            <a:off x="3719131" y="5116539"/>
            <a:ext cx="129452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1965"/>
                </a:solidFill>
              </a:rPr>
              <a:t>$9,794</a:t>
            </a:r>
          </a:p>
          <a:p>
            <a:r>
              <a:rPr lang="en-US" sz="1400">
                <a:solidFill>
                  <a:srgbClr val="001965"/>
                </a:solidFill>
              </a:rPr>
              <a:t>OUTPATIENT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3FC5D0F-8E57-E22E-1EC2-593CE7674CC7}"/>
              </a:ext>
            </a:extLst>
          </p:cNvPr>
          <p:cNvCxnSpPr>
            <a:cxnSpLocks/>
          </p:cNvCxnSpPr>
          <p:nvPr/>
        </p:nvCxnSpPr>
        <p:spPr>
          <a:xfrm>
            <a:off x="2368543" y="5239069"/>
            <a:ext cx="0" cy="213551"/>
          </a:xfrm>
          <a:prstGeom prst="line">
            <a:avLst/>
          </a:prstGeom>
          <a:noFill/>
          <a:ln w="28575" cap="flat" cmpd="sng" algn="ctr">
            <a:solidFill>
              <a:srgbClr val="001965"/>
            </a:solidFill>
            <a:prstDash val="solid"/>
            <a:miter lim="800000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F698061C-78D8-08BF-02F0-A49E17727B0B}"/>
              </a:ext>
            </a:extLst>
          </p:cNvPr>
          <p:cNvSpPr/>
          <p:nvPr/>
        </p:nvSpPr>
        <p:spPr>
          <a:xfrm>
            <a:off x="1063057" y="5393697"/>
            <a:ext cx="261097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E6553F"/>
                </a:solidFill>
              </a:rPr>
              <a:t>$906</a:t>
            </a:r>
          </a:p>
          <a:p>
            <a:pPr algn="ctr"/>
            <a:r>
              <a:rPr lang="en-US" sz="1400">
                <a:solidFill>
                  <a:srgbClr val="E6553F"/>
                </a:solidFill>
              </a:rPr>
              <a:t>EMERGENCY DEPARTMENT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15122C4-3BA9-D9ED-7D69-0F92D66CB10F}"/>
              </a:ext>
            </a:extLst>
          </p:cNvPr>
          <p:cNvCxnSpPr>
            <a:cxnSpLocks/>
          </p:cNvCxnSpPr>
          <p:nvPr/>
        </p:nvCxnSpPr>
        <p:spPr>
          <a:xfrm>
            <a:off x="2622925" y="2263604"/>
            <a:ext cx="0" cy="193657"/>
          </a:xfrm>
          <a:prstGeom prst="line">
            <a:avLst/>
          </a:prstGeom>
          <a:noFill/>
          <a:ln w="28575" cap="flat" cmpd="sng" algn="ctr">
            <a:solidFill>
              <a:srgbClr val="001965"/>
            </a:solidFill>
            <a:prstDash val="solid"/>
            <a:miter lim="800000"/>
          </a:ln>
          <a:effectLst/>
        </p:spPr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49DF8D22-6577-55A4-A5B3-A69D85484FB8}"/>
              </a:ext>
            </a:extLst>
          </p:cNvPr>
          <p:cNvSpPr/>
          <p:nvPr/>
        </p:nvSpPr>
        <p:spPr>
          <a:xfrm>
            <a:off x="2434528" y="1629419"/>
            <a:ext cx="239039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EAAB00"/>
                </a:solidFill>
              </a:rPr>
              <a:t>$58</a:t>
            </a:r>
          </a:p>
          <a:p>
            <a:r>
              <a:rPr lang="en-US" sz="1400">
                <a:solidFill>
                  <a:srgbClr val="EAAB00"/>
                </a:solidFill>
              </a:rPr>
              <a:t>SKILLED NURSING HOME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E8086C1-6BA3-174D-DD5E-B66C48B3C1B7}"/>
              </a:ext>
            </a:extLst>
          </p:cNvPr>
          <p:cNvCxnSpPr>
            <a:cxnSpLocks/>
          </p:cNvCxnSpPr>
          <p:nvPr/>
        </p:nvCxnSpPr>
        <p:spPr>
          <a:xfrm>
            <a:off x="1645064" y="2556348"/>
            <a:ext cx="0" cy="316920"/>
          </a:xfrm>
          <a:prstGeom prst="line">
            <a:avLst/>
          </a:prstGeom>
          <a:noFill/>
          <a:ln w="28575" cap="flat" cmpd="sng" algn="ctr">
            <a:solidFill>
              <a:srgbClr val="001965"/>
            </a:solidFill>
            <a:prstDash val="solid"/>
            <a:miter lim="800000"/>
          </a:ln>
          <a:effectLst/>
        </p:spPr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53567C2E-D579-8DB3-A9B6-B29D1D49BB9B}"/>
              </a:ext>
            </a:extLst>
          </p:cNvPr>
          <p:cNvSpPr/>
          <p:nvPr/>
        </p:nvSpPr>
        <p:spPr>
          <a:xfrm>
            <a:off x="655219" y="1711921"/>
            <a:ext cx="120417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b="1">
                <a:solidFill>
                  <a:srgbClr val="3B97DE"/>
                </a:solidFill>
              </a:rPr>
              <a:t>$3,407</a:t>
            </a:r>
          </a:p>
          <a:p>
            <a:pPr algn="r"/>
            <a:r>
              <a:rPr lang="en-US" sz="1400">
                <a:solidFill>
                  <a:srgbClr val="3B97DE"/>
                </a:solidFill>
              </a:rPr>
              <a:t>PHARMACY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CF23E34-56E1-C9FC-758E-C83781C9F6C9}"/>
              </a:ext>
            </a:extLst>
          </p:cNvPr>
          <p:cNvGrpSpPr/>
          <p:nvPr/>
        </p:nvGrpSpPr>
        <p:grpSpPr>
          <a:xfrm>
            <a:off x="8936292" y="1203249"/>
            <a:ext cx="3117008" cy="4742516"/>
            <a:chOff x="1528125" y="1838374"/>
            <a:chExt cx="3139272" cy="474251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32849A6-87A8-A30F-11ED-2E56B6918A63}"/>
                </a:ext>
              </a:extLst>
            </p:cNvPr>
            <p:cNvSpPr/>
            <p:nvPr/>
          </p:nvSpPr>
          <p:spPr>
            <a:xfrm>
              <a:off x="1528125" y="1838374"/>
              <a:ext cx="3034996" cy="474251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" name="Text Placeholder 4">
              <a:extLst>
                <a:ext uri="{FF2B5EF4-FFF2-40B4-BE49-F238E27FC236}">
                  <a16:creationId xmlns:a16="http://schemas.microsoft.com/office/drawing/2014/main" id="{5026B14E-A6DB-60B5-D54A-B84EF78F0A65}"/>
                </a:ext>
              </a:extLst>
            </p:cNvPr>
            <p:cNvSpPr txBox="1">
              <a:spLocks/>
            </p:cNvSpPr>
            <p:nvPr/>
          </p:nvSpPr>
          <p:spPr>
            <a:xfrm>
              <a:off x="2420341" y="2695896"/>
              <a:ext cx="1726849" cy="947137"/>
            </a:xfrm>
            <a:prstGeom prst="rect">
              <a:avLst/>
            </a:prstGeom>
          </p:spPr>
          <p:txBody>
            <a:bodyPr lIns="0" tIns="0" rIns="0" bIns="0"/>
            <a:lstStyle>
              <a:lvl1pPr marL="0" marR="0" lvl="0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Verdana" pitchFamily="34"/>
                <a:buNone/>
                <a:tabLst/>
                <a:defRPr lang="en-US" sz="1800" b="1" i="0" u="none" strike="noStrike" kern="1200" cap="all" spc="0" baseline="0">
                  <a:solidFill>
                    <a:schemeClr val="accent1"/>
                  </a:solidFill>
                  <a:uFillTx/>
                  <a:latin typeface="+mn-lt"/>
                </a:defRPr>
              </a:lvl1pPr>
              <a:lvl2pPr marL="0" marR="0" lvl="1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Verdana" pitchFamily="34"/>
                <a:buNone/>
                <a:tabLst/>
                <a:defRPr lang="en-US" sz="18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2pPr>
              <a:lvl3pPr marL="227013" marR="0" lvl="2" indent="-219075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Verdana" pitchFamily="34"/>
                <a:buChar char="•"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3pPr>
              <a:lvl4pPr marL="461963" marR="0" lvl="3" indent="-23495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System Font Regular"/>
                <a:buChar char="–"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4pPr>
              <a:lvl5pPr marL="0" marR="0" lvl="4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System Font Regular"/>
                <a:buNone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5pPr>
              <a:lvl6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>
                <a:lnSpc>
                  <a:spcPct val="110000"/>
                </a:lnSpc>
                <a:spcBef>
                  <a:spcPts val="600"/>
                </a:spcBef>
              </a:pPr>
              <a:r>
                <a:rPr lang="en-GB" sz="1200" b="1">
                  <a:solidFill>
                    <a:srgbClr val="001965"/>
                  </a:solidFill>
                </a:rPr>
                <a:t>Caregivers</a:t>
              </a:r>
              <a:r>
                <a:rPr lang="en-GB" sz="1200">
                  <a:solidFill>
                    <a:srgbClr val="001965"/>
                  </a:solidFill>
                </a:rPr>
                <a:t> account for the majority of direct non-medical costs</a:t>
              </a:r>
              <a:endParaRPr lang="en-GB" sz="1200" baseline="30000">
                <a:solidFill>
                  <a:srgbClr val="001965"/>
                </a:solidFill>
              </a:endParaRPr>
            </a:p>
          </p:txBody>
        </p:sp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9C628E58-7F1D-434D-98DD-C23BA27D858B}"/>
                </a:ext>
              </a:extLst>
            </p:cNvPr>
            <p:cNvSpPr txBox="1">
              <a:spLocks/>
            </p:cNvSpPr>
            <p:nvPr/>
          </p:nvSpPr>
          <p:spPr>
            <a:xfrm>
              <a:off x="2430112" y="3609087"/>
              <a:ext cx="2237285" cy="1240174"/>
            </a:xfrm>
            <a:prstGeom prst="rect">
              <a:avLst/>
            </a:prstGeom>
          </p:spPr>
          <p:txBody>
            <a:bodyPr lIns="0" tIns="0" rIns="0" bIns="0"/>
            <a:lstStyle>
              <a:lvl1pPr marL="0" marR="0" lvl="0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Verdana" pitchFamily="34"/>
                <a:buNone/>
                <a:tabLst/>
                <a:defRPr lang="en-US" sz="1800" b="1" i="0" u="none" strike="noStrike" kern="1200" cap="all" spc="0" baseline="0">
                  <a:solidFill>
                    <a:schemeClr val="accent1"/>
                  </a:solidFill>
                  <a:uFillTx/>
                  <a:latin typeface="+mn-lt"/>
                </a:defRPr>
              </a:lvl1pPr>
              <a:lvl2pPr marL="0" marR="0" lvl="1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Verdana" pitchFamily="34"/>
                <a:buNone/>
                <a:tabLst/>
                <a:defRPr lang="en-US" sz="18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2pPr>
              <a:lvl3pPr marL="227013" marR="0" lvl="2" indent="-219075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Verdana" pitchFamily="34"/>
                <a:buChar char="•"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3pPr>
              <a:lvl4pPr marL="461963" marR="0" lvl="3" indent="-23495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System Font Regular"/>
                <a:buChar char="–"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4pPr>
              <a:lvl5pPr marL="0" marR="0" lvl="4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System Font Regular"/>
                <a:buNone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5pPr>
              <a:lvl6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>
                <a:lnSpc>
                  <a:spcPct val="110000"/>
                </a:lnSpc>
                <a:spcBef>
                  <a:spcPts val="600"/>
                </a:spcBef>
              </a:pPr>
              <a:r>
                <a:rPr lang="en-GB" sz="1200">
                  <a:solidFill>
                    <a:srgbClr val="001965"/>
                  </a:solidFill>
                </a:rPr>
                <a:t>Other costs include </a:t>
              </a:r>
              <a:br>
                <a:rPr lang="en-GB" sz="1200">
                  <a:solidFill>
                    <a:srgbClr val="001965"/>
                  </a:solidFill>
                </a:rPr>
              </a:br>
              <a:r>
                <a:rPr lang="en-GB" sz="1200" b="1">
                  <a:solidFill>
                    <a:srgbClr val="001965"/>
                  </a:solidFill>
                </a:rPr>
                <a:t>transport, disability allowances, alternative therapies, home alteration, and OTC remedies</a:t>
              </a:r>
              <a:endParaRPr lang="en-GB" sz="1200" baseline="30000">
                <a:solidFill>
                  <a:srgbClr val="001965"/>
                </a:solidFill>
              </a:endParaRPr>
            </a:p>
          </p:txBody>
        </p:sp>
        <p:sp>
          <p:nvSpPr>
            <p:cNvPr id="10" name="Text Placeholder 4">
              <a:extLst>
                <a:ext uri="{FF2B5EF4-FFF2-40B4-BE49-F238E27FC236}">
                  <a16:creationId xmlns:a16="http://schemas.microsoft.com/office/drawing/2014/main" id="{946453BF-3902-A305-A233-549651F8346A}"/>
                </a:ext>
              </a:extLst>
            </p:cNvPr>
            <p:cNvSpPr txBox="1">
              <a:spLocks/>
            </p:cNvSpPr>
            <p:nvPr/>
          </p:nvSpPr>
          <p:spPr>
            <a:xfrm>
              <a:off x="2430112" y="4913772"/>
              <a:ext cx="2176926" cy="666542"/>
            </a:xfrm>
            <a:prstGeom prst="rect">
              <a:avLst/>
            </a:prstGeom>
          </p:spPr>
          <p:txBody>
            <a:bodyPr lIns="0" tIns="0" rIns="0" bIns="0"/>
            <a:lstStyle>
              <a:lvl1pPr marL="0" marR="0" lvl="0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Verdana" pitchFamily="34"/>
                <a:buNone/>
                <a:tabLst/>
                <a:defRPr lang="en-US" sz="1800" b="1" i="0" u="none" strike="noStrike" kern="1200" cap="all" spc="0" baseline="0">
                  <a:solidFill>
                    <a:schemeClr val="accent1"/>
                  </a:solidFill>
                  <a:uFillTx/>
                  <a:latin typeface="+mn-lt"/>
                </a:defRPr>
              </a:lvl1pPr>
              <a:lvl2pPr marL="0" marR="0" lvl="1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Verdana" pitchFamily="34"/>
                <a:buNone/>
                <a:tabLst/>
                <a:defRPr lang="en-US" sz="18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2pPr>
              <a:lvl3pPr marL="227013" marR="0" lvl="2" indent="-219075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Verdana" pitchFamily="34"/>
                <a:buChar char="•"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3pPr>
              <a:lvl4pPr marL="461963" marR="0" lvl="3" indent="-23495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System Font Regular"/>
                <a:buChar char="–"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4pPr>
              <a:lvl5pPr marL="0" marR="0" lvl="4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System Font Regular"/>
                <a:buNone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5pPr>
              <a:lvl6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>
                <a:lnSpc>
                  <a:spcPct val="110000"/>
                </a:lnSpc>
                <a:spcBef>
                  <a:spcPts val="600"/>
                </a:spcBef>
              </a:pPr>
              <a:r>
                <a:rPr lang="en-GB" sz="1200">
                  <a:solidFill>
                    <a:srgbClr val="001965"/>
                  </a:solidFill>
                </a:rPr>
                <a:t>Indirect costs are very high globally, accounting for </a:t>
              </a:r>
              <a:r>
                <a:rPr lang="en-GB" sz="1200" b="1">
                  <a:solidFill>
                    <a:srgbClr val="001965"/>
                  </a:solidFill>
                </a:rPr>
                <a:t>productivity loss</a:t>
              </a:r>
              <a:endParaRPr lang="en-GB" sz="1200" baseline="30000">
                <a:solidFill>
                  <a:srgbClr val="001965"/>
                </a:solidFill>
              </a:endParaRP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CB00A73B-E455-72B7-3B57-6D56C4FBCE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63999" y="2812230"/>
              <a:ext cx="456702" cy="329840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7216DD7C-AA13-8925-9A18-59F093BD233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11667" y="5006333"/>
              <a:ext cx="406844" cy="406844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CC2DC5D-2482-E9D2-38CB-4F4A6283443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94993" y="3835964"/>
              <a:ext cx="431384" cy="431384"/>
            </a:xfrm>
            <a:prstGeom prst="rect">
              <a:avLst/>
            </a:prstGeom>
          </p:spPr>
        </p:pic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04B4252-FEB0-AB18-D088-69B4965C148E}"/>
              </a:ext>
            </a:extLst>
          </p:cNvPr>
          <p:cNvSpPr/>
          <p:nvPr/>
        </p:nvSpPr>
        <p:spPr>
          <a:xfrm>
            <a:off x="5289306" y="1197214"/>
            <a:ext cx="3521756" cy="28066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722451F-FD75-CCD2-B536-36904F7B7230}"/>
              </a:ext>
            </a:extLst>
          </p:cNvPr>
          <p:cNvSpPr txBox="1">
            <a:spLocks/>
          </p:cNvSpPr>
          <p:nvPr/>
        </p:nvSpPr>
        <p:spPr>
          <a:xfrm>
            <a:off x="6236366" y="2001967"/>
            <a:ext cx="2391082" cy="5857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lvl="0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1" i="0" u="none" strike="noStrike" kern="1200" cap="all" spc="0" baseline="0">
                <a:solidFill>
                  <a:schemeClr val="accent1"/>
                </a:solidFill>
                <a:uFillTx/>
                <a:latin typeface="+mn-lt"/>
              </a:defRPr>
            </a:lvl1pPr>
            <a:lvl2pPr marL="0" marR="0" lvl="1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2pPr>
            <a:lvl3pPr marL="227013" marR="0" lvl="2" indent="-219075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 pitchFamily="34"/>
              <a:buChar char="•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3pPr>
            <a:lvl4pPr marL="461963" marR="0" lvl="3" indent="-23495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stem Font Regular"/>
              <a:buChar char="–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4pPr>
            <a:lvl5pPr marL="0" marR="0" lvl="4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System Font Regular"/>
              <a:buNone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5pPr>
            <a:lvl6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GB" sz="1200" b="1">
                <a:solidFill>
                  <a:srgbClr val="001965"/>
                </a:solidFill>
              </a:rPr>
              <a:t>The primary direct cost </a:t>
            </a:r>
            <a:br>
              <a:rPr lang="en-GB" sz="1200" b="1">
                <a:solidFill>
                  <a:srgbClr val="001965"/>
                </a:solidFill>
              </a:rPr>
            </a:br>
            <a:r>
              <a:rPr lang="en-GB" sz="1200" b="1">
                <a:solidFill>
                  <a:srgbClr val="001965"/>
                </a:solidFill>
              </a:rPr>
              <a:t>is medications</a:t>
            </a:r>
            <a:endParaRPr lang="en-GB" sz="1200" b="1" baseline="30000">
              <a:solidFill>
                <a:srgbClr val="001965"/>
              </a:solidFill>
            </a:endParaRP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F7A91443-2CD6-BFED-D21B-3630DD53E442}"/>
              </a:ext>
            </a:extLst>
          </p:cNvPr>
          <p:cNvSpPr txBox="1">
            <a:spLocks/>
          </p:cNvSpPr>
          <p:nvPr/>
        </p:nvSpPr>
        <p:spPr>
          <a:xfrm>
            <a:off x="6236365" y="2578550"/>
            <a:ext cx="2446031" cy="43864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lvl="0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1" i="0" u="none" strike="noStrike" kern="1200" cap="all" spc="0" baseline="0">
                <a:solidFill>
                  <a:schemeClr val="accent1"/>
                </a:solidFill>
                <a:uFillTx/>
                <a:latin typeface="+mn-lt"/>
              </a:defRPr>
            </a:lvl1pPr>
            <a:lvl2pPr marL="0" marR="0" lvl="1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2pPr>
            <a:lvl3pPr marL="227013" marR="0" lvl="2" indent="-219075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 pitchFamily="34"/>
              <a:buChar char="•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3pPr>
            <a:lvl4pPr marL="461963" marR="0" lvl="3" indent="-23495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stem Font Regular"/>
              <a:buChar char="–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4pPr>
            <a:lvl5pPr marL="0" marR="0" lvl="4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System Font Regular"/>
              <a:buNone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5pPr>
            <a:lvl6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GB" sz="1200">
                <a:solidFill>
                  <a:srgbClr val="001965"/>
                </a:solidFill>
              </a:rPr>
              <a:t>There are </a:t>
            </a:r>
            <a:r>
              <a:rPr lang="en-GB" sz="1200" b="1">
                <a:solidFill>
                  <a:srgbClr val="001965"/>
                </a:solidFill>
              </a:rPr>
              <a:t>up to 27 different drugs</a:t>
            </a:r>
            <a:r>
              <a:rPr lang="en-GB" sz="1200">
                <a:solidFill>
                  <a:srgbClr val="001965"/>
                </a:solidFill>
              </a:rPr>
              <a:t> </a:t>
            </a:r>
            <a:r>
              <a:rPr lang="en-GB" sz="1200" b="1">
                <a:solidFill>
                  <a:srgbClr val="001965"/>
                </a:solidFill>
              </a:rPr>
              <a:t>to treat MASH co-morbidities</a:t>
            </a:r>
            <a:endParaRPr lang="en-GB" sz="1200" b="1" baseline="30000">
              <a:solidFill>
                <a:srgbClr val="001965"/>
              </a:solidFill>
            </a:endParaRP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D95E8CF8-41DF-1669-7850-859C7CA92A06}"/>
              </a:ext>
            </a:extLst>
          </p:cNvPr>
          <p:cNvSpPr txBox="1">
            <a:spLocks/>
          </p:cNvSpPr>
          <p:nvPr/>
        </p:nvSpPr>
        <p:spPr>
          <a:xfrm>
            <a:off x="6236364" y="3127197"/>
            <a:ext cx="2540025" cy="7995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lvl="0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1" i="0" u="none" strike="noStrike" kern="1200" cap="all" spc="0" baseline="0">
                <a:solidFill>
                  <a:schemeClr val="accent1"/>
                </a:solidFill>
                <a:uFillTx/>
                <a:latin typeface="+mn-lt"/>
              </a:defRPr>
            </a:lvl1pPr>
            <a:lvl2pPr marL="0" marR="0" lvl="1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2pPr>
            <a:lvl3pPr marL="227013" marR="0" lvl="2" indent="-219075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 pitchFamily="34"/>
              <a:buChar char="•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3pPr>
            <a:lvl4pPr marL="461963" marR="0" lvl="3" indent="-23495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stem Font Regular"/>
              <a:buChar char="–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4pPr>
            <a:lvl5pPr marL="0" marR="0" lvl="4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System Font Regular"/>
              <a:buNone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5pPr>
            <a:lvl6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GB" sz="1200">
                <a:solidFill>
                  <a:srgbClr val="001965"/>
                </a:solidFill>
              </a:rPr>
              <a:t>Other costs include </a:t>
            </a:r>
            <a:r>
              <a:rPr lang="en-GB" sz="1200" b="1">
                <a:solidFill>
                  <a:srgbClr val="001965"/>
                </a:solidFill>
              </a:rPr>
              <a:t>‘off-label’ prescribing of medications, hospitalizations and surgical procedures</a:t>
            </a:r>
            <a:endParaRPr lang="en-GB" sz="1200" baseline="30000">
              <a:solidFill>
                <a:srgbClr val="001965"/>
              </a:solidFill>
            </a:endParaRP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2AA07F5D-8041-A7BC-CB85-D393DF3D5E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70074" y="2550792"/>
            <a:ext cx="295455" cy="43864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CB117729-89CB-37E8-B0EA-33ACAA6C30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81087" y="1978746"/>
            <a:ext cx="473430" cy="332936"/>
          </a:xfrm>
          <a:prstGeom prst="rect">
            <a:avLst/>
          </a:prstGeom>
        </p:spPr>
      </p:pic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71551740-EA87-60FB-B92E-87E320B43094}"/>
              </a:ext>
            </a:extLst>
          </p:cNvPr>
          <p:cNvSpPr txBox="1">
            <a:spLocks/>
          </p:cNvSpPr>
          <p:nvPr/>
        </p:nvSpPr>
        <p:spPr>
          <a:xfrm>
            <a:off x="5623760" y="1474394"/>
            <a:ext cx="3333465" cy="2957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0" i="0" u="none" strike="noStrike" kern="1200" cap="none" spc="0" baseline="0">
                <a:solidFill>
                  <a:schemeClr val="accent1"/>
                </a:solidFill>
                <a:uFillTx/>
                <a:latin typeface="Apis" panose="020B0504010101010104" pitchFamily="34" charset="0"/>
              </a:defRPr>
            </a:lvl1pPr>
            <a:lvl2pPr marL="0" marR="0" lvl="1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0" i="0" u="none" strike="noStrike" kern="1200" cap="none" spc="0" baseline="0">
                <a:solidFill>
                  <a:schemeClr val="accent1"/>
                </a:solidFill>
                <a:uFillTx/>
                <a:latin typeface="Apis" panose="020B0504010101010104" pitchFamily="34" charset="0"/>
              </a:defRPr>
            </a:lvl2pPr>
            <a:lvl3pPr marL="227013" marR="0" lvl="2" indent="-219075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 pitchFamily="34"/>
              <a:buChar char="•"/>
              <a:tabLst/>
              <a:defRPr lang="en-US" sz="1600" b="0" i="0" u="none" strike="noStrike" kern="1200" cap="none" spc="0" baseline="0">
                <a:solidFill>
                  <a:schemeClr val="accent1"/>
                </a:solidFill>
                <a:uFillTx/>
                <a:latin typeface="Apis" panose="020B0504010101010104" pitchFamily="34" charset="0"/>
              </a:defRPr>
            </a:lvl3pPr>
            <a:lvl4pPr marL="461963" marR="0" lvl="3" indent="-23495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stem Font Regular"/>
              <a:buChar char="–"/>
              <a:tabLst/>
              <a:defRPr lang="en-US" sz="1600" b="0" i="0" u="none" strike="noStrike" kern="1200" cap="none" spc="0" baseline="0">
                <a:solidFill>
                  <a:schemeClr val="accent1"/>
                </a:solidFill>
                <a:uFillTx/>
                <a:latin typeface="Apis" panose="020B0504010101010104" pitchFamily="34" charset="0"/>
              </a:defRPr>
            </a:lvl4pPr>
            <a:lvl5pPr marL="0" marR="0" lvl="4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System Font Regular"/>
              <a:buNone/>
              <a:tabLst/>
              <a:defRPr lang="en-US" sz="1600" b="0" i="0" u="none" strike="noStrike" kern="1200" cap="none" spc="0" baseline="0">
                <a:solidFill>
                  <a:schemeClr val="accent1"/>
                </a:solidFill>
                <a:uFillTx/>
                <a:latin typeface="Apis" panose="020B0504010101010104" pitchFamily="34" charset="0"/>
              </a:defRPr>
            </a:lvl5pPr>
            <a:lvl6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b="0" i="0" kern="1200">
                <a:solidFill>
                  <a:schemeClr val="accent1"/>
                </a:solidFill>
                <a:latin typeface="Apis" panose="020B0504010101010104" pitchFamily="34" charset="0"/>
                <a:ea typeface="+mn-ea"/>
                <a:cs typeface="+mn-cs"/>
              </a:defRPr>
            </a:lvl6pPr>
            <a:lvl7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b="0" i="0" kern="1200">
                <a:solidFill>
                  <a:schemeClr val="accent1"/>
                </a:solidFill>
                <a:latin typeface="Apis" panose="020B0504010101010104" pitchFamily="34" charset="0"/>
                <a:ea typeface="+mn-ea"/>
                <a:cs typeface="+mn-cs"/>
              </a:defRPr>
            </a:lvl7pPr>
            <a:lvl8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b="0" i="0" kern="1200">
                <a:solidFill>
                  <a:schemeClr val="accent1"/>
                </a:solidFill>
                <a:latin typeface="Apis" panose="020B0504010101010104" pitchFamily="34" charset="0"/>
                <a:ea typeface="+mn-ea"/>
                <a:cs typeface="+mn-cs"/>
              </a:defRPr>
            </a:lvl8pPr>
            <a:lvl9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accent1"/>
                </a:solidFill>
                <a:latin typeface="Apis" panose="020B05040101010101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EF0866AC-C24C-0A73-B621-BBEE5F99FCC8}"/>
              </a:ext>
            </a:extLst>
          </p:cNvPr>
          <p:cNvSpPr txBox="1">
            <a:spLocks/>
          </p:cNvSpPr>
          <p:nvPr/>
        </p:nvSpPr>
        <p:spPr>
          <a:xfrm>
            <a:off x="6236365" y="4098133"/>
            <a:ext cx="2547236" cy="65371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lvl="0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1" i="0" u="none" strike="noStrike" kern="1200" cap="all" spc="0" baseline="0">
                <a:solidFill>
                  <a:schemeClr val="accent1"/>
                </a:solidFill>
                <a:uFillTx/>
                <a:latin typeface="+mn-lt"/>
              </a:defRPr>
            </a:lvl1pPr>
            <a:lvl2pPr marL="0" marR="0" lvl="1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2pPr>
            <a:lvl3pPr marL="227013" marR="0" lvl="2" indent="-219075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 pitchFamily="34"/>
              <a:buChar char="•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3pPr>
            <a:lvl4pPr marL="461963" marR="0" lvl="3" indent="-23495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stem Font Regular"/>
              <a:buChar char="–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4pPr>
            <a:lvl5pPr marL="0" marR="0" lvl="4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System Font Regular"/>
              <a:buNone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5pPr>
            <a:lvl6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GB" sz="1200" b="1">
                <a:solidFill>
                  <a:srgbClr val="001965"/>
                </a:solidFill>
              </a:rPr>
              <a:t>Costs for patients with advanced fibrosis were higher </a:t>
            </a:r>
            <a:r>
              <a:rPr lang="en-GB" sz="1200">
                <a:solidFill>
                  <a:srgbClr val="001965"/>
                </a:solidFill>
              </a:rPr>
              <a:t>than for those with early-stage fibrosis</a:t>
            </a:r>
            <a:endParaRPr lang="en-GB" sz="1200" baseline="30000">
              <a:solidFill>
                <a:srgbClr val="001965"/>
              </a:solidFill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94F6364-05E6-6BB0-4EF6-2BB25EDB84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50136" y="4207506"/>
            <a:ext cx="535328" cy="34439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5727D0B2-6584-B95C-47C7-D152391427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39885" y="3288005"/>
            <a:ext cx="492426" cy="43864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2F9920F9-7917-984A-BF56-FE64C51F9146}"/>
              </a:ext>
            </a:extLst>
          </p:cNvPr>
          <p:cNvSpPr/>
          <p:nvPr/>
        </p:nvSpPr>
        <p:spPr>
          <a:xfrm>
            <a:off x="6280019" y="4817395"/>
            <a:ext cx="13976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/>
              <a:t>$34K</a:t>
            </a:r>
          </a:p>
          <a:p>
            <a:pPr algn="ctr"/>
            <a:r>
              <a:rPr lang="en-US" sz="1100"/>
              <a:t>Compensated cirrhosis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B6D62B1-B324-A80B-84E1-2972FC30D21D}"/>
              </a:ext>
            </a:extLst>
          </p:cNvPr>
          <p:cNvSpPr/>
          <p:nvPr/>
        </p:nvSpPr>
        <p:spPr>
          <a:xfrm>
            <a:off x="7299351" y="4826800"/>
            <a:ext cx="1724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/>
              <a:t>$158K</a:t>
            </a:r>
          </a:p>
          <a:p>
            <a:pPr algn="ctr"/>
            <a:r>
              <a:rPr lang="en-US" sz="1100"/>
              <a:t>Decompensated cirrhosis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7A1B5E0-576A-B457-65E2-9B7B2BBFABDF}"/>
              </a:ext>
            </a:extLst>
          </p:cNvPr>
          <p:cNvSpPr/>
          <p:nvPr/>
        </p:nvSpPr>
        <p:spPr>
          <a:xfrm>
            <a:off x="5236277" y="4815037"/>
            <a:ext cx="12945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/>
              <a:t>$7-8K</a:t>
            </a:r>
          </a:p>
          <a:p>
            <a:pPr algn="ctr"/>
            <a:r>
              <a:rPr lang="en-US" sz="1100"/>
              <a:t>Non-cirrhotic MASH (F0-F3) </a:t>
            </a:r>
            <a:endParaRPr lang="en-US" sz="14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9EC7D0D-C1C1-F8A7-709F-D6BA7C1AC47C}"/>
              </a:ext>
            </a:extLst>
          </p:cNvPr>
          <p:cNvSpPr/>
          <p:nvPr/>
        </p:nvSpPr>
        <p:spPr>
          <a:xfrm>
            <a:off x="5388487" y="5562741"/>
            <a:ext cx="31556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/>
              <a:t>Base case per patient annually</a:t>
            </a:r>
            <a:endParaRPr lang="en-US" sz="105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9319FC-0444-1925-47DD-B225420F8908}"/>
              </a:ext>
            </a:extLst>
          </p:cNvPr>
          <p:cNvSpPr txBox="1"/>
          <p:nvPr/>
        </p:nvSpPr>
        <p:spPr>
          <a:xfrm>
            <a:off x="5274856" y="1205715"/>
            <a:ext cx="3536205" cy="60101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>
              <a:spcBef>
                <a:spcPts val="400"/>
              </a:spcBef>
              <a:buClr>
                <a:srgbClr val="007C92"/>
              </a:buClr>
              <a:buSzPct val="100000"/>
              <a:defRPr/>
            </a:pPr>
            <a:r>
              <a:rPr lang="en-US" sz="1400" b="1">
                <a:solidFill>
                  <a:schemeClr val="bg1"/>
                </a:solidFill>
              </a:rPr>
              <a:t>Direct medical costs</a:t>
            </a:r>
            <a:r>
              <a:rPr lang="en-US" sz="1400" b="1" baseline="30000">
                <a:solidFill>
                  <a:schemeClr val="bg1"/>
                </a:solidFill>
              </a:rPr>
              <a:t>2,3</a:t>
            </a:r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4FEA86-95DD-94D9-F601-E17836B2F0B3}"/>
              </a:ext>
            </a:extLst>
          </p:cNvPr>
          <p:cNvSpPr txBox="1"/>
          <p:nvPr/>
        </p:nvSpPr>
        <p:spPr>
          <a:xfrm>
            <a:off x="8936292" y="1205715"/>
            <a:ext cx="3013471" cy="60101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>
              <a:spcBef>
                <a:spcPts val="400"/>
              </a:spcBef>
              <a:buClr>
                <a:srgbClr val="007C92"/>
              </a:buClr>
              <a:buSzPct val="100000"/>
              <a:defRPr/>
            </a:pPr>
            <a:r>
              <a:rPr lang="en-US" sz="1400" b="1">
                <a:solidFill>
                  <a:schemeClr val="bg1"/>
                </a:solidFill>
              </a:rPr>
              <a:t>Non-medical &amp; indirect costs</a:t>
            </a:r>
            <a:r>
              <a:rPr lang="en-US" sz="1400" b="1" baseline="3000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30829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115ECCD-F123-2866-2831-82CB75A7A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7920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+mn-lt"/>
              </a:rPr>
              <a:t>MASH leads to an increased economic burden on the healthcare system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496A31-6765-87D5-3450-E4DCE96E34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800" y="5993604"/>
            <a:ext cx="9781586" cy="594521"/>
          </a:xfrm>
        </p:spPr>
        <p:txBody>
          <a:bodyPr>
            <a:noAutofit/>
          </a:bodyPr>
          <a:lstStyle/>
          <a:p>
            <a:r>
              <a:rPr lang="en-US" dirty="0"/>
              <a:t>*Based on the analysis of data from the Scientific Registry of Transplant Recipients (2002-2019).</a:t>
            </a:r>
            <a:r>
              <a:rPr lang="en-US" baseline="30000" dirty="0"/>
              <a:t>1 †</a:t>
            </a:r>
            <a:r>
              <a:rPr lang="en-US" dirty="0"/>
              <a:t>Cost per patient is based on the year estimated – cirrhosis: 2024; HCC: 2021; liver transplant: 2020; comorbidity management: 2024. </a:t>
            </a:r>
            <a:r>
              <a:rPr lang="en-US" baseline="30000" dirty="0"/>
              <a:t>‡</a:t>
            </a:r>
            <a:r>
              <a:rPr lang="en-US" dirty="0"/>
              <a:t>Liver transplant costs are not specific to transplants for MASH. </a:t>
            </a:r>
            <a:r>
              <a:rPr lang="en-US" baseline="30000" dirty="0"/>
              <a:t>§</a:t>
            </a:r>
            <a:r>
              <a:rPr lang="en-US" dirty="0"/>
              <a:t>For patients with three comorbidities. </a:t>
            </a:r>
            <a:br>
              <a:rPr lang="en-US" dirty="0"/>
            </a:br>
            <a:r>
              <a:rPr lang="en-US" dirty="0"/>
              <a:t>HCC, hepatocellular carcinoma; MASH, metabolic dysfunction-associated steatohepatitis; US, United States. </a:t>
            </a:r>
            <a:br>
              <a:rPr lang="en-US" dirty="0"/>
            </a:br>
            <a:r>
              <a:rPr lang="en-US" dirty="0"/>
              <a:t>1.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Clin Gastroenterol Hepatol</a:t>
            </a:r>
            <a:r>
              <a:rPr lang="en-US" dirty="0"/>
              <a:t>. 2021;19(3):580–589. 2.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Hepatology.</a:t>
            </a:r>
            <a:r>
              <a:rPr lang="en-US" dirty="0"/>
              <a:t> 2019;69(suppl):2672–2682. 3.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Hepatol Commun</a:t>
            </a:r>
            <a:r>
              <a:rPr lang="en-US" dirty="0"/>
              <a:t>. 2024;8(8):e0488. 4. Wong RJ et al. </a:t>
            </a:r>
            <a:r>
              <a:rPr lang="en-US" i="1" dirty="0"/>
              <a:t>J Clin Gastroenterol</a:t>
            </a:r>
            <a:r>
              <a:rPr lang="en-US" dirty="0"/>
              <a:t>. 2021;55(10)891–902. 5. Bentley TS, Ortner NJ. Milliman Research Report; January 2020.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C6ED626-94F8-4A8A-0039-A4A1C6CBCA87}"/>
              </a:ext>
            </a:extLst>
          </p:cNvPr>
          <p:cNvSpPr txBox="1">
            <a:spLocks/>
          </p:cNvSpPr>
          <p:nvPr/>
        </p:nvSpPr>
        <p:spPr>
          <a:xfrm>
            <a:off x="1311561" y="3623097"/>
            <a:ext cx="5610141" cy="3931827"/>
          </a:xfrm>
          <a:prstGeom prst="rect">
            <a:avLst/>
          </a:prstGeom>
        </p:spPr>
        <p:txBody>
          <a:bodyPr/>
          <a:lstStyle>
            <a:lvl1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1pPr>
            <a:lvl2pPr marL="202507" indent="-101254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2pPr>
            <a:lvl3pPr marL="202507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3pPr>
            <a:lvl4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4pPr>
            <a:lvl5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5pPr>
            <a:lvl6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844" b="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984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330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5E6367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3E31D0-B5CB-6328-4C9E-82FB8FBC2B2D}"/>
              </a:ext>
            </a:extLst>
          </p:cNvPr>
          <p:cNvSpPr/>
          <p:nvPr/>
        </p:nvSpPr>
        <p:spPr>
          <a:xfrm>
            <a:off x="3304180" y="4193070"/>
            <a:ext cx="2700000" cy="97805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~$104,000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annually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31F4E1-91EB-8F61-3838-DBBF385AF112}"/>
              </a:ext>
            </a:extLst>
          </p:cNvPr>
          <p:cNvSpPr/>
          <p:nvPr/>
        </p:nvSpPr>
        <p:spPr>
          <a:xfrm>
            <a:off x="431801" y="4164063"/>
            <a:ext cx="2700000" cy="101007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~$100,000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annually</a:t>
            </a:r>
            <a:endParaRPr kumimoji="0" lang="en-US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69A30E-9CE6-4E0F-F66B-4E1B4525CC38}"/>
              </a:ext>
            </a:extLst>
          </p:cNvPr>
          <p:cNvSpPr/>
          <p:nvPr/>
        </p:nvSpPr>
        <p:spPr>
          <a:xfrm>
            <a:off x="6176559" y="4193070"/>
            <a:ext cx="2700000" cy="95540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Average billed charges: </a:t>
            </a:r>
            <a:b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~$878,400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per transplant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EEA943-6B92-EFA2-D1E9-0E4AE2D03723}"/>
              </a:ext>
            </a:extLst>
          </p:cNvPr>
          <p:cNvSpPr/>
          <p:nvPr/>
        </p:nvSpPr>
        <p:spPr>
          <a:xfrm>
            <a:off x="1708150" y="5376133"/>
            <a:ext cx="8775700" cy="5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Early identification and effective management of MASH is crucial to minimize the clinical and economic burden of MASH</a:t>
            </a:r>
            <a:r>
              <a:rPr kumimoji="0" lang="en-US" sz="2000" b="1" i="0" u="none" strike="noStrike" kern="1200" cap="none" spc="0" normalizeH="0" baseline="30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2EDC56F-3AF0-6384-0BD2-95126A951A62}"/>
              </a:ext>
            </a:extLst>
          </p:cNvPr>
          <p:cNvSpPr txBox="1">
            <a:spLocks/>
          </p:cNvSpPr>
          <p:nvPr/>
        </p:nvSpPr>
        <p:spPr>
          <a:xfrm>
            <a:off x="3364265" y="1576068"/>
            <a:ext cx="8339600" cy="1448466"/>
          </a:xfrm>
          <a:prstGeom prst="rect">
            <a:avLst/>
          </a:prstGeom>
        </p:spPr>
        <p:txBody>
          <a:bodyPr/>
          <a:lstStyle>
            <a:lvl1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1pPr>
            <a:lvl2pPr marL="202507" indent="-101254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2pPr>
            <a:lvl3pPr marL="202507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3pPr>
            <a:lvl4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4pPr>
            <a:lvl5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5pPr>
            <a:lvl6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844" b="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984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330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2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the US, MASH is the</a:t>
            </a:r>
          </a:p>
          <a:p>
            <a:pPr marL="285750" marR="0" lvl="0" indent="-285750" algn="l" defTabSz="685782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Leading cause of liver transplants in women without HCC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1,* </a:t>
            </a:r>
          </a:p>
          <a:p>
            <a:pPr marL="285750" marR="0" lvl="0" indent="-285750" algn="l" defTabSz="685782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F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astest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growing cause of HCC among US patients listed for liver transplants</a:t>
            </a:r>
            <a:r>
              <a:rPr lang="en-US" sz="2000" baseline="30000" dirty="0">
                <a:solidFill>
                  <a:schemeClr val="tx1"/>
                </a:solidFill>
                <a:latin typeface="+mn-lt"/>
              </a:rPr>
              <a:t>2</a:t>
            </a:r>
            <a:endParaRPr kumimoji="0" lang="en-US" sz="20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77E9774-3575-2516-4919-1069787400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966" y="1700001"/>
            <a:ext cx="1662367" cy="120059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5E306A4-CBE4-F6B7-AB99-267918852E4E}"/>
              </a:ext>
            </a:extLst>
          </p:cNvPr>
          <p:cNvSpPr/>
          <p:nvPr/>
        </p:nvSpPr>
        <p:spPr>
          <a:xfrm>
            <a:off x="9048939" y="4193070"/>
            <a:ext cx="2700000" cy="95540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~$50,000</a:t>
            </a:r>
            <a:r>
              <a:rPr kumimoji="0" lang="en-US" b="1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annually</a:t>
            </a:r>
            <a:r>
              <a:rPr lang="en-US" baseline="30000" dirty="0">
                <a:solidFill>
                  <a:schemeClr val="tx1"/>
                </a:solidFill>
              </a:rPr>
              <a:t>§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20CD56-AB36-40E4-FE46-353D4EE4D843}"/>
              </a:ext>
            </a:extLst>
          </p:cNvPr>
          <p:cNvSpPr txBox="1"/>
          <p:nvPr/>
        </p:nvSpPr>
        <p:spPr>
          <a:xfrm>
            <a:off x="431799" y="3623097"/>
            <a:ext cx="2700000" cy="569973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>
              <a:defRPr/>
            </a:pPr>
            <a:r>
              <a:rPr lang="en-US" b="1">
                <a:solidFill>
                  <a:schemeClr val="bg1"/>
                </a:solidFill>
              </a:rPr>
              <a:t>Cirrhosis</a:t>
            </a:r>
            <a:r>
              <a:rPr lang="en-US" b="1" baseline="30000">
                <a:solidFill>
                  <a:schemeClr val="bg1"/>
                </a:solidFill>
              </a:rPr>
              <a:t>3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3781F6-23BE-801D-E22A-9C776D06A582}"/>
              </a:ext>
            </a:extLst>
          </p:cNvPr>
          <p:cNvSpPr txBox="1"/>
          <p:nvPr/>
        </p:nvSpPr>
        <p:spPr>
          <a:xfrm>
            <a:off x="3307932" y="3623097"/>
            <a:ext cx="2700000" cy="569973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>
              <a:defRPr/>
            </a:pPr>
            <a:r>
              <a:rPr lang="en-US" b="1">
                <a:solidFill>
                  <a:schemeClr val="bg1"/>
                </a:solidFill>
              </a:rPr>
              <a:t>HCC</a:t>
            </a:r>
            <a:r>
              <a:rPr lang="en-US" b="1" baseline="30000">
                <a:solidFill>
                  <a:schemeClr val="bg1"/>
                </a:solidFill>
              </a:rPr>
              <a:t>4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0C6B0F-AE0F-5673-A0E6-29C31942A786}"/>
              </a:ext>
            </a:extLst>
          </p:cNvPr>
          <p:cNvSpPr txBox="1"/>
          <p:nvPr/>
        </p:nvSpPr>
        <p:spPr>
          <a:xfrm>
            <a:off x="6184065" y="3623097"/>
            <a:ext cx="2700000" cy="569973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Liver transplant</a:t>
            </a:r>
            <a:r>
              <a:rPr kumimoji="0" lang="en-US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5,‡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CAA873-0F4B-3F47-4F8D-0953BC63BD29}"/>
              </a:ext>
            </a:extLst>
          </p:cNvPr>
          <p:cNvSpPr txBox="1"/>
          <p:nvPr/>
        </p:nvSpPr>
        <p:spPr>
          <a:xfrm>
            <a:off x="9060199" y="3623097"/>
            <a:ext cx="2700000" cy="569973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>
              <a:defRPr/>
            </a:pPr>
            <a:r>
              <a:rPr lang="en-US" b="1">
                <a:solidFill>
                  <a:schemeClr val="bg1"/>
                </a:solidFill>
              </a:rPr>
              <a:t>Comorbidity management</a:t>
            </a:r>
            <a:r>
              <a:rPr lang="en-US" b="1" baseline="30000">
                <a:solidFill>
                  <a:schemeClr val="bg1"/>
                </a:solidFill>
              </a:rPr>
              <a:t>3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85FE7C7-0473-8CEB-C6CE-7FCD63D9EDF3}"/>
              </a:ext>
            </a:extLst>
          </p:cNvPr>
          <p:cNvSpPr txBox="1">
            <a:spLocks/>
          </p:cNvSpPr>
          <p:nvPr/>
        </p:nvSpPr>
        <p:spPr>
          <a:xfrm>
            <a:off x="4482483" y="3226271"/>
            <a:ext cx="3227035" cy="372642"/>
          </a:xfrm>
          <a:prstGeom prst="rect">
            <a:avLst/>
          </a:prstGeom>
        </p:spPr>
        <p:txBody>
          <a:bodyPr/>
          <a:lstStyle>
            <a:lvl1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1pPr>
            <a:lvl2pPr marL="202507" indent="-101254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2pPr>
            <a:lvl3pPr marL="202507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3pPr>
            <a:lvl4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4pPr>
            <a:lvl5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5pPr>
            <a:lvl6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844" b="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984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330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Cost per patient</a:t>
            </a:r>
            <a:r>
              <a:rPr lang="en-US" sz="2000" b="1" baseline="30000" dirty="0">
                <a:solidFill>
                  <a:schemeClr val="tx1"/>
                </a:solidFill>
              </a:rPr>
              <a:t>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en-US" sz="2000" b="1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85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8316B8AF-786E-A8C4-B979-13783EEB41F8}"/>
              </a:ext>
            </a:extLst>
          </p:cNvPr>
          <p:cNvSpPr/>
          <p:nvPr/>
        </p:nvSpPr>
        <p:spPr>
          <a:xfrm>
            <a:off x="8030633" y="1492625"/>
            <a:ext cx="3729365" cy="21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181168A-6EC5-36FE-71C0-03F69352F8A7}"/>
              </a:ext>
            </a:extLst>
          </p:cNvPr>
          <p:cNvSpPr/>
          <p:nvPr/>
        </p:nvSpPr>
        <p:spPr>
          <a:xfrm>
            <a:off x="6162600" y="3769397"/>
            <a:ext cx="3733199" cy="21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D6EFAE3-A723-6814-2EEF-53E3645EFDFA}"/>
              </a:ext>
            </a:extLst>
          </p:cNvPr>
          <p:cNvSpPr/>
          <p:nvPr/>
        </p:nvSpPr>
        <p:spPr>
          <a:xfrm>
            <a:off x="4277288" y="1492625"/>
            <a:ext cx="3627584" cy="21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1283D6A-4FFB-3552-3A61-DAA47B8030E8}"/>
              </a:ext>
            </a:extLst>
          </p:cNvPr>
          <p:cNvSpPr/>
          <p:nvPr/>
        </p:nvSpPr>
        <p:spPr>
          <a:xfrm>
            <a:off x="2295511" y="3769397"/>
            <a:ext cx="3733199" cy="21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E1D6B97-CF3B-FF21-A7B0-763AF0FF8C10}"/>
              </a:ext>
            </a:extLst>
          </p:cNvPr>
          <p:cNvSpPr/>
          <p:nvPr/>
        </p:nvSpPr>
        <p:spPr>
          <a:xfrm>
            <a:off x="420124" y="1492625"/>
            <a:ext cx="3733199" cy="21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159" name="Title 158">
            <a:extLst>
              <a:ext uri="{FF2B5EF4-FFF2-40B4-BE49-F238E27FC236}">
                <a16:creationId xmlns:a16="http://schemas.microsoft.com/office/drawing/2014/main" id="{8B1CDA71-74EA-4770-9FDD-FF5672FC7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Guidelines recommend screening patient at high risk of MASH, including</a:t>
            </a:r>
            <a:r>
              <a:rPr lang="en-US" baseline="30000" dirty="0">
                <a:latin typeface="+mn-lt"/>
              </a:rPr>
              <a:t>1-5</a:t>
            </a:r>
            <a:r>
              <a:rPr lang="en-US" dirty="0">
                <a:latin typeface="+mn-lt"/>
              </a:rPr>
              <a:t>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039AEB1-5DE6-F3A6-4C04-F65603083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*Excess weight defined as BMI ≥25 kg/m</a:t>
            </a:r>
            <a:r>
              <a:rPr lang="en-US" baseline="30000" dirty="0"/>
              <a:t>2 </a:t>
            </a:r>
            <a:r>
              <a:rPr lang="en-US" dirty="0"/>
              <a:t>(23 kg/m</a:t>
            </a:r>
            <a:r>
              <a:rPr lang="en-US" baseline="30000" dirty="0"/>
              <a:t>2 </a:t>
            </a:r>
            <a:r>
              <a:rPr lang="en-US" dirty="0"/>
              <a:t>for Asian populations), waist circumference &gt;37” (M); &gt;31.5” (F), or ethnically adjusted equivalent.</a:t>
            </a:r>
            <a:r>
              <a:rPr lang="en-US" baseline="30000" dirty="0"/>
              <a:t>6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MASH, metabolic dysfunction-associated steatohepatitis.</a:t>
            </a:r>
            <a:br>
              <a:rPr lang="en-US" dirty="0"/>
            </a:br>
            <a:r>
              <a:rPr lang="en-US" dirty="0"/>
              <a:t>1. Chalasani N et al. </a:t>
            </a:r>
            <a:r>
              <a:rPr lang="en-US" i="1" dirty="0"/>
              <a:t>Hepatology</a:t>
            </a:r>
            <a:r>
              <a:rPr lang="en-US" dirty="0"/>
              <a:t>. 2018;67(1):328–335. 2.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Gastroenterology</a:t>
            </a:r>
            <a:r>
              <a:rPr lang="en-US" dirty="0"/>
              <a:t>. 2025; in press:1-16. 3. Kanwal F et al. </a:t>
            </a:r>
            <a:r>
              <a:rPr lang="en-US" i="1" dirty="0"/>
              <a:t>Diabetes Care</a:t>
            </a:r>
            <a:r>
              <a:rPr lang="en-US" dirty="0"/>
              <a:t>. 2021:44(9):2162-2172. 4. ADA Professional Practice Committee. </a:t>
            </a:r>
            <a:r>
              <a:rPr lang="en-US" i="1" dirty="0"/>
              <a:t>Diabetes Care. </a:t>
            </a:r>
            <a:r>
              <a:rPr lang="en-US" dirty="0"/>
              <a:t>2022;45:46–59. 5. Rinella ME et al. </a:t>
            </a:r>
            <a:r>
              <a:rPr lang="en-US" i="1" dirty="0"/>
              <a:t>Hepatology</a:t>
            </a:r>
            <a:r>
              <a:rPr lang="en-US" dirty="0"/>
              <a:t>. 2023;77(5):1797–1835.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63096C0-AA4F-7466-A59B-68703C1CFF07}"/>
              </a:ext>
            </a:extLst>
          </p:cNvPr>
          <p:cNvSpPr txBox="1"/>
          <p:nvPr/>
        </p:nvSpPr>
        <p:spPr>
          <a:xfrm>
            <a:off x="420125" y="2727271"/>
            <a:ext cx="373140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People living with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pre-diabetes </a:t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or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type 2 diabetes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3219DAD-3A3C-3271-D9A3-9E7F2FC20764}"/>
              </a:ext>
            </a:extLst>
          </p:cNvPr>
          <p:cNvGrpSpPr/>
          <p:nvPr/>
        </p:nvGrpSpPr>
        <p:grpSpPr>
          <a:xfrm>
            <a:off x="1750102" y="1741263"/>
            <a:ext cx="1073243" cy="896046"/>
            <a:chOff x="93394" y="4524375"/>
            <a:chExt cx="682626" cy="552450"/>
          </a:xfrm>
          <a:noFill/>
        </p:grpSpPr>
        <p:sp>
          <p:nvSpPr>
            <p:cNvPr id="30" name="Freeform 205">
              <a:extLst>
                <a:ext uri="{FF2B5EF4-FFF2-40B4-BE49-F238E27FC236}">
                  <a16:creationId xmlns:a16="http://schemas.microsoft.com/office/drawing/2014/main" id="{B7FADE4F-D8C8-9C5F-E732-C64E957AF3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394" y="4524375"/>
              <a:ext cx="674688" cy="552450"/>
            </a:xfrm>
            <a:custGeom>
              <a:avLst/>
              <a:gdLst>
                <a:gd name="T0" fmla="*/ 102 w 179"/>
                <a:gd name="T1" fmla="*/ 49 h 146"/>
                <a:gd name="T2" fmla="*/ 111 w 179"/>
                <a:gd name="T3" fmla="*/ 46 h 146"/>
                <a:gd name="T4" fmla="*/ 123 w 179"/>
                <a:gd name="T5" fmla="*/ 49 h 146"/>
                <a:gd name="T6" fmla="*/ 119 w 179"/>
                <a:gd name="T7" fmla="*/ 69 h 146"/>
                <a:gd name="T8" fmla="*/ 102 w 179"/>
                <a:gd name="T9" fmla="*/ 75 h 146"/>
                <a:gd name="T10" fmla="*/ 96 w 179"/>
                <a:gd name="T11" fmla="*/ 77 h 146"/>
                <a:gd name="T12" fmla="*/ 108 w 179"/>
                <a:gd name="T13" fmla="*/ 73 h 146"/>
                <a:gd name="T14" fmla="*/ 120 w 179"/>
                <a:gd name="T15" fmla="*/ 75 h 146"/>
                <a:gd name="T16" fmla="*/ 116 w 179"/>
                <a:gd name="T17" fmla="*/ 95 h 146"/>
                <a:gd name="T18" fmla="*/ 102 w 179"/>
                <a:gd name="T19" fmla="*/ 100 h 146"/>
                <a:gd name="T20" fmla="*/ 102 w 179"/>
                <a:gd name="T21" fmla="*/ 49 h 146"/>
                <a:gd name="T22" fmla="*/ 169 w 179"/>
                <a:gd name="T23" fmla="*/ 25 h 146"/>
                <a:gd name="T24" fmla="*/ 176 w 179"/>
                <a:gd name="T25" fmla="*/ 10 h 146"/>
                <a:gd name="T26" fmla="*/ 161 w 179"/>
                <a:gd name="T27" fmla="*/ 3 h 146"/>
                <a:gd name="T28" fmla="*/ 38 w 179"/>
                <a:gd name="T29" fmla="*/ 47 h 146"/>
                <a:gd name="T30" fmla="*/ 9 w 179"/>
                <a:gd name="T31" fmla="*/ 109 h 146"/>
                <a:gd name="T32" fmla="*/ 9 w 179"/>
                <a:gd name="T33" fmla="*/ 109 h 146"/>
                <a:gd name="T34" fmla="*/ 71 w 179"/>
                <a:gd name="T35" fmla="*/ 137 h 146"/>
                <a:gd name="T36" fmla="*/ 113 w 179"/>
                <a:gd name="T37" fmla="*/ 122 h 146"/>
                <a:gd name="T38" fmla="*/ 117 w 179"/>
                <a:gd name="T39" fmla="*/ 102 h 146"/>
                <a:gd name="T40" fmla="*/ 105 w 179"/>
                <a:gd name="T41" fmla="*/ 99 h 146"/>
                <a:gd name="T42" fmla="*/ 90 w 179"/>
                <a:gd name="T43" fmla="*/ 10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9" h="146">
                  <a:moveTo>
                    <a:pt x="102" y="49"/>
                  </a:moveTo>
                  <a:cubicBezTo>
                    <a:pt x="111" y="46"/>
                    <a:pt x="111" y="46"/>
                    <a:pt x="111" y="46"/>
                  </a:cubicBezTo>
                  <a:cubicBezTo>
                    <a:pt x="115" y="45"/>
                    <a:pt x="120" y="46"/>
                    <a:pt x="123" y="49"/>
                  </a:cubicBezTo>
                  <a:cubicBezTo>
                    <a:pt x="129" y="56"/>
                    <a:pt x="126" y="66"/>
                    <a:pt x="119" y="69"/>
                  </a:cubicBezTo>
                  <a:cubicBezTo>
                    <a:pt x="102" y="75"/>
                    <a:pt x="102" y="75"/>
                    <a:pt x="102" y="75"/>
                  </a:cubicBezTo>
                  <a:moveTo>
                    <a:pt x="96" y="77"/>
                  </a:moveTo>
                  <a:cubicBezTo>
                    <a:pt x="108" y="73"/>
                    <a:pt x="108" y="73"/>
                    <a:pt x="108" y="73"/>
                  </a:cubicBezTo>
                  <a:cubicBezTo>
                    <a:pt x="112" y="71"/>
                    <a:pt x="117" y="72"/>
                    <a:pt x="120" y="75"/>
                  </a:cubicBezTo>
                  <a:cubicBezTo>
                    <a:pt x="126" y="82"/>
                    <a:pt x="123" y="92"/>
                    <a:pt x="116" y="95"/>
                  </a:cubicBezTo>
                  <a:cubicBezTo>
                    <a:pt x="102" y="100"/>
                    <a:pt x="102" y="100"/>
                    <a:pt x="102" y="100"/>
                  </a:cubicBezTo>
                  <a:moveTo>
                    <a:pt x="102" y="49"/>
                  </a:moveTo>
                  <a:cubicBezTo>
                    <a:pt x="169" y="25"/>
                    <a:pt x="169" y="25"/>
                    <a:pt x="169" y="25"/>
                  </a:cubicBezTo>
                  <a:cubicBezTo>
                    <a:pt x="175" y="23"/>
                    <a:pt x="179" y="16"/>
                    <a:pt x="176" y="10"/>
                  </a:cubicBezTo>
                  <a:cubicBezTo>
                    <a:pt x="174" y="4"/>
                    <a:pt x="167" y="0"/>
                    <a:pt x="161" y="3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13" y="56"/>
                    <a:pt x="0" y="84"/>
                    <a:pt x="9" y="109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18" y="133"/>
                    <a:pt x="46" y="146"/>
                    <a:pt x="71" y="137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20" y="119"/>
                    <a:pt x="123" y="109"/>
                    <a:pt x="117" y="102"/>
                  </a:cubicBezTo>
                  <a:cubicBezTo>
                    <a:pt x="114" y="99"/>
                    <a:pt x="109" y="98"/>
                    <a:pt x="105" y="99"/>
                  </a:cubicBezTo>
                  <a:cubicBezTo>
                    <a:pt x="90" y="104"/>
                    <a:pt x="90" y="104"/>
                    <a:pt x="90" y="104"/>
                  </a:cubicBezTo>
                </a:path>
              </a:pathLst>
            </a:custGeom>
            <a:grpFill/>
            <a:ln w="29845" cap="rnd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8588" tIns="64294" rIns="128588" bIns="6429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7680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12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1" name="Freeform 206">
              <a:extLst>
                <a:ext uri="{FF2B5EF4-FFF2-40B4-BE49-F238E27FC236}">
                  <a16:creationId xmlns:a16="http://schemas.microsoft.com/office/drawing/2014/main" id="{093073B7-07F0-B526-BBD5-EC275FBE4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720" y="4699000"/>
              <a:ext cx="114300" cy="176212"/>
            </a:xfrm>
            <a:custGeom>
              <a:avLst/>
              <a:gdLst>
                <a:gd name="T0" fmla="*/ 15 w 30"/>
                <a:gd name="T1" fmla="*/ 47 h 47"/>
                <a:gd name="T2" fmla="*/ 0 w 30"/>
                <a:gd name="T3" fmla="*/ 32 h 47"/>
                <a:gd name="T4" fmla="*/ 12 w 30"/>
                <a:gd name="T5" fmla="*/ 6 h 47"/>
                <a:gd name="T6" fmla="*/ 16 w 30"/>
                <a:gd name="T7" fmla="*/ 0 h 47"/>
                <a:gd name="T8" fmla="*/ 19 w 30"/>
                <a:gd name="T9" fmla="*/ 6 h 47"/>
                <a:gd name="T10" fmla="*/ 30 w 30"/>
                <a:gd name="T11" fmla="*/ 32 h 47"/>
                <a:gd name="T12" fmla="*/ 15 w 30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47">
                  <a:moveTo>
                    <a:pt x="15" y="47"/>
                  </a:moveTo>
                  <a:cubicBezTo>
                    <a:pt x="7" y="47"/>
                    <a:pt x="0" y="40"/>
                    <a:pt x="0" y="32"/>
                  </a:cubicBezTo>
                  <a:cubicBezTo>
                    <a:pt x="0" y="25"/>
                    <a:pt x="9" y="10"/>
                    <a:pt x="12" y="6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2" y="10"/>
                    <a:pt x="30" y="25"/>
                    <a:pt x="30" y="32"/>
                  </a:cubicBezTo>
                  <a:cubicBezTo>
                    <a:pt x="30" y="40"/>
                    <a:pt x="24" y="47"/>
                    <a:pt x="15" y="47"/>
                  </a:cubicBezTo>
                </a:path>
              </a:pathLst>
            </a:custGeom>
            <a:grpFill/>
            <a:ln w="29845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8588" tIns="64294" rIns="128588" bIns="6429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7680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12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7A8B903-1981-C713-D656-ADFBC2C77AFE}"/>
              </a:ext>
            </a:extLst>
          </p:cNvPr>
          <p:cNvSpPr txBox="1"/>
          <p:nvPr/>
        </p:nvSpPr>
        <p:spPr>
          <a:xfrm>
            <a:off x="2295511" y="5217932"/>
            <a:ext cx="373388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People with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abnormal liver </a:t>
            </a:r>
            <a:br>
              <a:rPr kumimoji="0" lang="en-US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enzymes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4" name="Graphic 33" descr="Test tubes outline">
            <a:extLst>
              <a:ext uri="{FF2B5EF4-FFF2-40B4-BE49-F238E27FC236}">
                <a16:creationId xmlns:a16="http://schemas.microsoft.com/office/drawing/2014/main" id="{5BAE9202-496E-B6D9-446D-1692AF2BD4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0813" y="3930549"/>
            <a:ext cx="1242594" cy="124259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E2450FB-AE7C-FDB2-F855-BDE84967EF78}"/>
              </a:ext>
            </a:extLst>
          </p:cNvPr>
          <p:cNvSpPr txBox="1"/>
          <p:nvPr/>
        </p:nvSpPr>
        <p:spPr>
          <a:xfrm>
            <a:off x="6162601" y="5217932"/>
            <a:ext cx="373256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People with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moderate-to-severe steatosis based on imaging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59D35B-1FEA-9FEB-FF37-F3E4E8AECB2A}"/>
              </a:ext>
            </a:extLst>
          </p:cNvPr>
          <p:cNvGrpSpPr/>
          <p:nvPr/>
        </p:nvGrpSpPr>
        <p:grpSpPr>
          <a:xfrm>
            <a:off x="7383352" y="4065670"/>
            <a:ext cx="1291695" cy="1009491"/>
            <a:chOff x="8403759" y="1784137"/>
            <a:chExt cx="1275291" cy="1033692"/>
          </a:xfrm>
          <a:solidFill>
            <a:schemeClr val="tx1"/>
          </a:solidFill>
        </p:grpSpPr>
        <p:grpSp>
          <p:nvGrpSpPr>
            <p:cNvPr id="15" name="Group 324">
              <a:extLst>
                <a:ext uri="{FF2B5EF4-FFF2-40B4-BE49-F238E27FC236}">
                  <a16:creationId xmlns:a16="http://schemas.microsoft.com/office/drawing/2014/main" id="{8740DE5B-20D7-4E90-890D-4B924DFF69D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403759" y="1784137"/>
              <a:ext cx="1275291" cy="1033692"/>
              <a:chOff x="852" y="650"/>
              <a:chExt cx="2682" cy="1938"/>
            </a:xfrm>
            <a:grpFill/>
          </p:grpSpPr>
          <p:sp>
            <p:nvSpPr>
              <p:cNvPr id="16" name="Freeform 325">
                <a:extLst>
                  <a:ext uri="{FF2B5EF4-FFF2-40B4-BE49-F238E27FC236}">
                    <a16:creationId xmlns:a16="http://schemas.microsoft.com/office/drawing/2014/main" id="{6EB8C3FE-B802-7C7F-819E-527D9E1238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2" y="721"/>
                <a:ext cx="1944" cy="1867"/>
              </a:xfrm>
              <a:custGeom>
                <a:avLst/>
                <a:gdLst>
                  <a:gd name="T0" fmla="*/ 0 w 1291"/>
                  <a:gd name="T1" fmla="*/ 392 h 1238"/>
                  <a:gd name="T2" fmla="*/ 14 w 1291"/>
                  <a:gd name="T3" fmla="*/ 314 h 1238"/>
                  <a:gd name="T4" fmla="*/ 142 w 1291"/>
                  <a:gd name="T5" fmla="*/ 77 h 1238"/>
                  <a:gd name="T6" fmla="*/ 272 w 1291"/>
                  <a:gd name="T7" fmla="*/ 8 h 1238"/>
                  <a:gd name="T8" fmla="*/ 321 w 1291"/>
                  <a:gd name="T9" fmla="*/ 30 h 1238"/>
                  <a:gd name="T10" fmla="*/ 295 w 1291"/>
                  <a:gd name="T11" fmla="*/ 78 h 1238"/>
                  <a:gd name="T12" fmla="*/ 83 w 1291"/>
                  <a:gd name="T13" fmla="*/ 350 h 1238"/>
                  <a:gd name="T14" fmla="*/ 90 w 1291"/>
                  <a:gd name="T15" fmla="*/ 674 h 1238"/>
                  <a:gd name="T16" fmla="*/ 129 w 1291"/>
                  <a:gd name="T17" fmla="*/ 896 h 1238"/>
                  <a:gd name="T18" fmla="*/ 309 w 1291"/>
                  <a:gd name="T19" fmla="*/ 1141 h 1238"/>
                  <a:gd name="T20" fmla="*/ 508 w 1291"/>
                  <a:gd name="T21" fmla="*/ 1108 h 1238"/>
                  <a:gd name="T22" fmla="*/ 556 w 1291"/>
                  <a:gd name="T23" fmla="*/ 1037 h 1238"/>
                  <a:gd name="T24" fmla="*/ 669 w 1291"/>
                  <a:gd name="T25" fmla="*/ 907 h 1238"/>
                  <a:gd name="T26" fmla="*/ 870 w 1291"/>
                  <a:gd name="T27" fmla="*/ 791 h 1238"/>
                  <a:gd name="T28" fmla="*/ 1002 w 1291"/>
                  <a:gd name="T29" fmla="*/ 707 h 1238"/>
                  <a:gd name="T30" fmla="*/ 1068 w 1291"/>
                  <a:gd name="T31" fmla="*/ 578 h 1238"/>
                  <a:gd name="T32" fmla="*/ 1058 w 1291"/>
                  <a:gd name="T33" fmla="*/ 418 h 1238"/>
                  <a:gd name="T34" fmla="*/ 1088 w 1291"/>
                  <a:gd name="T35" fmla="*/ 371 h 1238"/>
                  <a:gd name="T36" fmla="*/ 1130 w 1291"/>
                  <a:gd name="T37" fmla="*/ 404 h 1238"/>
                  <a:gd name="T38" fmla="*/ 1133 w 1291"/>
                  <a:gd name="T39" fmla="*/ 419 h 1238"/>
                  <a:gd name="T40" fmla="*/ 1148 w 1291"/>
                  <a:gd name="T41" fmla="*/ 555 h 1238"/>
                  <a:gd name="T42" fmla="*/ 1239 w 1291"/>
                  <a:gd name="T43" fmla="*/ 528 h 1238"/>
                  <a:gd name="T44" fmla="*/ 1283 w 1291"/>
                  <a:gd name="T45" fmla="*/ 571 h 1238"/>
                  <a:gd name="T46" fmla="*/ 1254 w 1291"/>
                  <a:gd name="T47" fmla="*/ 600 h 1238"/>
                  <a:gd name="T48" fmla="*/ 1152 w 1291"/>
                  <a:gd name="T49" fmla="*/ 636 h 1238"/>
                  <a:gd name="T50" fmla="*/ 1129 w 1291"/>
                  <a:gd name="T51" fmla="*/ 659 h 1238"/>
                  <a:gd name="T52" fmla="*/ 1071 w 1291"/>
                  <a:gd name="T53" fmla="*/ 746 h 1238"/>
                  <a:gd name="T54" fmla="*/ 849 w 1291"/>
                  <a:gd name="T55" fmla="*/ 887 h 1238"/>
                  <a:gd name="T56" fmla="*/ 700 w 1291"/>
                  <a:gd name="T57" fmla="*/ 977 h 1238"/>
                  <a:gd name="T58" fmla="*/ 624 w 1291"/>
                  <a:gd name="T59" fmla="*/ 1068 h 1238"/>
                  <a:gd name="T60" fmla="*/ 428 w 1291"/>
                  <a:gd name="T61" fmla="*/ 1235 h 1238"/>
                  <a:gd name="T62" fmla="*/ 425 w 1291"/>
                  <a:gd name="T63" fmla="*/ 1238 h 1238"/>
                  <a:gd name="T64" fmla="*/ 350 w 1291"/>
                  <a:gd name="T65" fmla="*/ 1238 h 1238"/>
                  <a:gd name="T66" fmla="*/ 346 w 1291"/>
                  <a:gd name="T67" fmla="*/ 1235 h 1238"/>
                  <a:gd name="T68" fmla="*/ 84 w 1291"/>
                  <a:gd name="T69" fmla="*/ 997 h 1238"/>
                  <a:gd name="T70" fmla="*/ 23 w 1291"/>
                  <a:gd name="T71" fmla="*/ 735 h 1238"/>
                  <a:gd name="T72" fmla="*/ 0 w 1291"/>
                  <a:gd name="T73" fmla="*/ 547 h 1238"/>
                  <a:gd name="T74" fmla="*/ 0 w 1291"/>
                  <a:gd name="T75" fmla="*/ 392 h 1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91" h="1238">
                    <a:moveTo>
                      <a:pt x="0" y="392"/>
                    </a:moveTo>
                    <a:cubicBezTo>
                      <a:pt x="4" y="366"/>
                      <a:pt x="9" y="340"/>
                      <a:pt x="14" y="314"/>
                    </a:cubicBezTo>
                    <a:cubicBezTo>
                      <a:pt x="33" y="222"/>
                      <a:pt x="70" y="140"/>
                      <a:pt x="142" y="77"/>
                    </a:cubicBezTo>
                    <a:cubicBezTo>
                      <a:pt x="179" y="44"/>
                      <a:pt x="224" y="23"/>
                      <a:pt x="272" y="8"/>
                    </a:cubicBezTo>
                    <a:cubicBezTo>
                      <a:pt x="294" y="0"/>
                      <a:pt x="314" y="10"/>
                      <a:pt x="321" y="30"/>
                    </a:cubicBezTo>
                    <a:cubicBezTo>
                      <a:pt x="328" y="50"/>
                      <a:pt x="318" y="71"/>
                      <a:pt x="295" y="78"/>
                    </a:cubicBezTo>
                    <a:cubicBezTo>
                      <a:pt x="161" y="120"/>
                      <a:pt x="105" y="222"/>
                      <a:pt x="83" y="350"/>
                    </a:cubicBezTo>
                    <a:cubicBezTo>
                      <a:pt x="65" y="458"/>
                      <a:pt x="74" y="566"/>
                      <a:pt x="90" y="674"/>
                    </a:cubicBezTo>
                    <a:cubicBezTo>
                      <a:pt x="100" y="748"/>
                      <a:pt x="112" y="823"/>
                      <a:pt x="129" y="896"/>
                    </a:cubicBezTo>
                    <a:cubicBezTo>
                      <a:pt x="154" y="1002"/>
                      <a:pt x="209" y="1089"/>
                      <a:pt x="309" y="1141"/>
                    </a:cubicBezTo>
                    <a:cubicBezTo>
                      <a:pt x="380" y="1179"/>
                      <a:pt x="454" y="1168"/>
                      <a:pt x="508" y="1108"/>
                    </a:cubicBezTo>
                    <a:cubicBezTo>
                      <a:pt x="527" y="1087"/>
                      <a:pt x="544" y="1063"/>
                      <a:pt x="556" y="1037"/>
                    </a:cubicBezTo>
                    <a:cubicBezTo>
                      <a:pt x="581" y="983"/>
                      <a:pt x="619" y="938"/>
                      <a:pt x="669" y="907"/>
                    </a:cubicBezTo>
                    <a:cubicBezTo>
                      <a:pt x="735" y="866"/>
                      <a:pt x="803" y="830"/>
                      <a:pt x="870" y="791"/>
                    </a:cubicBezTo>
                    <a:cubicBezTo>
                      <a:pt x="915" y="764"/>
                      <a:pt x="958" y="735"/>
                      <a:pt x="1002" y="707"/>
                    </a:cubicBezTo>
                    <a:cubicBezTo>
                      <a:pt x="1049" y="677"/>
                      <a:pt x="1068" y="631"/>
                      <a:pt x="1068" y="578"/>
                    </a:cubicBezTo>
                    <a:cubicBezTo>
                      <a:pt x="1067" y="525"/>
                      <a:pt x="1062" y="471"/>
                      <a:pt x="1058" y="418"/>
                    </a:cubicBezTo>
                    <a:cubicBezTo>
                      <a:pt x="1056" y="393"/>
                      <a:pt x="1066" y="375"/>
                      <a:pt x="1088" y="371"/>
                    </a:cubicBezTo>
                    <a:cubicBezTo>
                      <a:pt x="1108" y="368"/>
                      <a:pt x="1124" y="380"/>
                      <a:pt x="1130" y="404"/>
                    </a:cubicBezTo>
                    <a:cubicBezTo>
                      <a:pt x="1132" y="409"/>
                      <a:pt x="1133" y="414"/>
                      <a:pt x="1133" y="419"/>
                    </a:cubicBezTo>
                    <a:cubicBezTo>
                      <a:pt x="1138" y="464"/>
                      <a:pt x="1143" y="508"/>
                      <a:pt x="1148" y="555"/>
                    </a:cubicBezTo>
                    <a:cubicBezTo>
                      <a:pt x="1177" y="546"/>
                      <a:pt x="1208" y="536"/>
                      <a:pt x="1239" y="528"/>
                    </a:cubicBezTo>
                    <a:cubicBezTo>
                      <a:pt x="1267" y="521"/>
                      <a:pt x="1291" y="544"/>
                      <a:pt x="1283" y="571"/>
                    </a:cubicBezTo>
                    <a:cubicBezTo>
                      <a:pt x="1279" y="583"/>
                      <a:pt x="1266" y="595"/>
                      <a:pt x="1254" y="600"/>
                    </a:cubicBezTo>
                    <a:cubicBezTo>
                      <a:pt x="1220" y="613"/>
                      <a:pt x="1185" y="623"/>
                      <a:pt x="1152" y="636"/>
                    </a:cubicBezTo>
                    <a:cubicBezTo>
                      <a:pt x="1142" y="639"/>
                      <a:pt x="1133" y="650"/>
                      <a:pt x="1129" y="659"/>
                    </a:cubicBezTo>
                    <a:cubicBezTo>
                      <a:pt x="1117" y="694"/>
                      <a:pt x="1099" y="722"/>
                      <a:pt x="1071" y="746"/>
                    </a:cubicBezTo>
                    <a:cubicBezTo>
                      <a:pt x="1004" y="805"/>
                      <a:pt x="926" y="844"/>
                      <a:pt x="849" y="887"/>
                    </a:cubicBezTo>
                    <a:cubicBezTo>
                      <a:pt x="799" y="916"/>
                      <a:pt x="749" y="945"/>
                      <a:pt x="700" y="977"/>
                    </a:cubicBezTo>
                    <a:cubicBezTo>
                      <a:pt x="666" y="999"/>
                      <a:pt x="642" y="1031"/>
                      <a:pt x="624" y="1068"/>
                    </a:cubicBezTo>
                    <a:cubicBezTo>
                      <a:pt x="584" y="1152"/>
                      <a:pt x="523" y="1215"/>
                      <a:pt x="428" y="1235"/>
                    </a:cubicBezTo>
                    <a:cubicBezTo>
                      <a:pt x="427" y="1235"/>
                      <a:pt x="426" y="1237"/>
                      <a:pt x="425" y="1238"/>
                    </a:cubicBezTo>
                    <a:cubicBezTo>
                      <a:pt x="400" y="1238"/>
                      <a:pt x="375" y="1238"/>
                      <a:pt x="350" y="1238"/>
                    </a:cubicBezTo>
                    <a:cubicBezTo>
                      <a:pt x="349" y="1237"/>
                      <a:pt x="348" y="1236"/>
                      <a:pt x="346" y="1235"/>
                    </a:cubicBezTo>
                    <a:cubicBezTo>
                      <a:pt x="220" y="1198"/>
                      <a:pt x="135" y="1116"/>
                      <a:pt x="84" y="997"/>
                    </a:cubicBezTo>
                    <a:cubicBezTo>
                      <a:pt x="49" y="913"/>
                      <a:pt x="35" y="824"/>
                      <a:pt x="23" y="735"/>
                    </a:cubicBezTo>
                    <a:cubicBezTo>
                      <a:pt x="15" y="672"/>
                      <a:pt x="7" y="609"/>
                      <a:pt x="0" y="547"/>
                    </a:cubicBezTo>
                    <a:cubicBezTo>
                      <a:pt x="0" y="495"/>
                      <a:pt x="0" y="443"/>
                      <a:pt x="0" y="392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7" name="Freeform 326">
                <a:extLst>
                  <a:ext uri="{FF2B5EF4-FFF2-40B4-BE49-F238E27FC236}">
                    <a16:creationId xmlns:a16="http://schemas.microsoft.com/office/drawing/2014/main" id="{2C17DC37-C6A4-5F61-3484-C604230CF9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5" y="650"/>
                <a:ext cx="341" cy="115"/>
              </a:xfrm>
              <a:custGeom>
                <a:avLst/>
                <a:gdLst>
                  <a:gd name="T0" fmla="*/ 191 w 226"/>
                  <a:gd name="T1" fmla="*/ 0 h 76"/>
                  <a:gd name="T2" fmla="*/ 205 w 226"/>
                  <a:gd name="T3" fmla="*/ 7 h 76"/>
                  <a:gd name="T4" fmla="*/ 221 w 226"/>
                  <a:gd name="T5" fmla="*/ 49 h 76"/>
                  <a:gd name="T6" fmla="*/ 187 w 226"/>
                  <a:gd name="T7" fmla="*/ 75 h 76"/>
                  <a:gd name="T8" fmla="*/ 37 w 226"/>
                  <a:gd name="T9" fmla="*/ 73 h 76"/>
                  <a:gd name="T10" fmla="*/ 4 w 226"/>
                  <a:gd name="T11" fmla="*/ 49 h 76"/>
                  <a:gd name="T12" fmla="*/ 12 w 226"/>
                  <a:gd name="T13" fmla="*/ 10 h 76"/>
                  <a:gd name="T14" fmla="*/ 23 w 226"/>
                  <a:gd name="T15" fmla="*/ 0 h 76"/>
                  <a:gd name="T16" fmla="*/ 191 w 226"/>
                  <a:gd name="T17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6" h="76">
                    <a:moveTo>
                      <a:pt x="191" y="0"/>
                    </a:moveTo>
                    <a:cubicBezTo>
                      <a:pt x="196" y="2"/>
                      <a:pt x="200" y="4"/>
                      <a:pt x="205" y="7"/>
                    </a:cubicBezTo>
                    <a:cubicBezTo>
                      <a:pt x="220" y="17"/>
                      <a:pt x="226" y="32"/>
                      <a:pt x="221" y="49"/>
                    </a:cubicBezTo>
                    <a:cubicBezTo>
                      <a:pt x="216" y="66"/>
                      <a:pt x="205" y="76"/>
                      <a:pt x="187" y="75"/>
                    </a:cubicBezTo>
                    <a:cubicBezTo>
                      <a:pt x="137" y="75"/>
                      <a:pt x="87" y="76"/>
                      <a:pt x="37" y="73"/>
                    </a:cubicBezTo>
                    <a:cubicBezTo>
                      <a:pt x="25" y="72"/>
                      <a:pt x="9" y="60"/>
                      <a:pt x="4" y="49"/>
                    </a:cubicBezTo>
                    <a:cubicBezTo>
                      <a:pt x="0" y="39"/>
                      <a:pt x="8" y="23"/>
                      <a:pt x="12" y="10"/>
                    </a:cubicBezTo>
                    <a:cubicBezTo>
                      <a:pt x="14" y="6"/>
                      <a:pt x="19" y="3"/>
                      <a:pt x="23" y="0"/>
                    </a:cubicBezTo>
                    <a:cubicBezTo>
                      <a:pt x="79" y="0"/>
                      <a:pt x="135" y="0"/>
                      <a:pt x="191" y="0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8" name="Freeform 327">
                <a:extLst>
                  <a:ext uri="{FF2B5EF4-FFF2-40B4-BE49-F238E27FC236}">
                    <a16:creationId xmlns:a16="http://schemas.microsoft.com/office/drawing/2014/main" id="{01EE2CAD-92AF-98EE-E16F-0D69919E9D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2" y="1103"/>
                <a:ext cx="242" cy="310"/>
              </a:xfrm>
              <a:custGeom>
                <a:avLst/>
                <a:gdLst>
                  <a:gd name="T0" fmla="*/ 161 w 161"/>
                  <a:gd name="T1" fmla="*/ 59 h 206"/>
                  <a:gd name="T2" fmla="*/ 79 w 161"/>
                  <a:gd name="T3" fmla="*/ 180 h 206"/>
                  <a:gd name="T4" fmla="*/ 63 w 161"/>
                  <a:gd name="T5" fmla="*/ 195 h 206"/>
                  <a:gd name="T6" fmla="*/ 13 w 161"/>
                  <a:gd name="T7" fmla="*/ 190 h 206"/>
                  <a:gd name="T8" fmla="*/ 14 w 161"/>
                  <a:gd name="T9" fmla="*/ 139 h 206"/>
                  <a:gd name="T10" fmla="*/ 92 w 161"/>
                  <a:gd name="T11" fmla="*/ 29 h 206"/>
                  <a:gd name="T12" fmla="*/ 161 w 161"/>
                  <a:gd name="T13" fmla="*/ 32 h 206"/>
                  <a:gd name="T14" fmla="*/ 161 w 161"/>
                  <a:gd name="T15" fmla="*/ 5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206">
                    <a:moveTo>
                      <a:pt x="161" y="59"/>
                    </a:moveTo>
                    <a:cubicBezTo>
                      <a:pt x="142" y="105"/>
                      <a:pt x="117" y="147"/>
                      <a:pt x="79" y="180"/>
                    </a:cubicBezTo>
                    <a:cubicBezTo>
                      <a:pt x="74" y="185"/>
                      <a:pt x="69" y="191"/>
                      <a:pt x="63" y="195"/>
                    </a:cubicBezTo>
                    <a:cubicBezTo>
                      <a:pt x="46" y="206"/>
                      <a:pt x="25" y="204"/>
                      <a:pt x="13" y="190"/>
                    </a:cubicBezTo>
                    <a:cubicBezTo>
                      <a:pt x="0" y="175"/>
                      <a:pt x="0" y="153"/>
                      <a:pt x="14" y="139"/>
                    </a:cubicBezTo>
                    <a:cubicBezTo>
                      <a:pt x="49" y="108"/>
                      <a:pt x="75" y="72"/>
                      <a:pt x="92" y="29"/>
                    </a:cubicBezTo>
                    <a:cubicBezTo>
                      <a:pt x="103" y="0"/>
                      <a:pt x="136" y="3"/>
                      <a:pt x="161" y="32"/>
                    </a:cubicBezTo>
                    <a:cubicBezTo>
                      <a:pt x="161" y="41"/>
                      <a:pt x="161" y="50"/>
                      <a:pt x="161" y="59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9" name="Freeform 328">
                <a:extLst>
                  <a:ext uri="{FF2B5EF4-FFF2-40B4-BE49-F238E27FC236}">
                    <a16:creationId xmlns:a16="http://schemas.microsoft.com/office/drawing/2014/main" id="{FEBED089-0C5A-4B29-7AB2-FD0AD95523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0" y="1401"/>
                <a:ext cx="334" cy="187"/>
              </a:xfrm>
              <a:custGeom>
                <a:avLst/>
                <a:gdLst>
                  <a:gd name="T0" fmla="*/ 42 w 222"/>
                  <a:gd name="T1" fmla="*/ 124 h 124"/>
                  <a:gd name="T2" fmla="*/ 3 w 222"/>
                  <a:gd name="T3" fmla="*/ 88 h 124"/>
                  <a:gd name="T4" fmla="*/ 30 w 222"/>
                  <a:gd name="T5" fmla="*/ 46 h 124"/>
                  <a:gd name="T6" fmla="*/ 172 w 222"/>
                  <a:gd name="T7" fmla="*/ 5 h 124"/>
                  <a:gd name="T8" fmla="*/ 215 w 222"/>
                  <a:gd name="T9" fmla="*/ 27 h 124"/>
                  <a:gd name="T10" fmla="*/ 199 w 222"/>
                  <a:gd name="T11" fmla="*/ 73 h 124"/>
                  <a:gd name="T12" fmla="*/ 42 w 222"/>
                  <a:gd name="T13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2" h="124">
                    <a:moveTo>
                      <a:pt x="42" y="124"/>
                    </a:moveTo>
                    <a:cubicBezTo>
                      <a:pt x="20" y="119"/>
                      <a:pt x="6" y="107"/>
                      <a:pt x="3" y="88"/>
                    </a:cubicBezTo>
                    <a:cubicBezTo>
                      <a:pt x="0" y="68"/>
                      <a:pt x="10" y="52"/>
                      <a:pt x="30" y="46"/>
                    </a:cubicBezTo>
                    <a:cubicBezTo>
                      <a:pt x="77" y="32"/>
                      <a:pt x="125" y="19"/>
                      <a:pt x="172" y="5"/>
                    </a:cubicBezTo>
                    <a:cubicBezTo>
                      <a:pt x="190" y="0"/>
                      <a:pt x="208" y="10"/>
                      <a:pt x="215" y="27"/>
                    </a:cubicBezTo>
                    <a:cubicBezTo>
                      <a:pt x="222" y="45"/>
                      <a:pt x="217" y="66"/>
                      <a:pt x="199" y="73"/>
                    </a:cubicBezTo>
                    <a:cubicBezTo>
                      <a:pt x="147" y="91"/>
                      <a:pt x="94" y="107"/>
                      <a:pt x="42" y="124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0" name="Freeform 329">
                <a:extLst>
                  <a:ext uri="{FF2B5EF4-FFF2-40B4-BE49-F238E27FC236}">
                    <a16:creationId xmlns:a16="http://schemas.microsoft.com/office/drawing/2014/main" id="{DA9157DD-06F9-368F-6F1C-00E034DEEA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2" y="696"/>
                <a:ext cx="339" cy="153"/>
              </a:xfrm>
              <a:custGeom>
                <a:avLst/>
                <a:gdLst>
                  <a:gd name="T0" fmla="*/ 40 w 225"/>
                  <a:gd name="T1" fmla="*/ 0 h 102"/>
                  <a:gd name="T2" fmla="*/ 195 w 225"/>
                  <a:gd name="T3" fmla="*/ 28 h 102"/>
                  <a:gd name="T4" fmla="*/ 221 w 225"/>
                  <a:gd name="T5" fmla="*/ 70 h 102"/>
                  <a:gd name="T6" fmla="*/ 180 w 225"/>
                  <a:gd name="T7" fmla="*/ 99 h 102"/>
                  <a:gd name="T8" fmla="*/ 31 w 225"/>
                  <a:gd name="T9" fmla="*/ 75 h 102"/>
                  <a:gd name="T10" fmla="*/ 2 w 225"/>
                  <a:gd name="T11" fmla="*/ 34 h 102"/>
                  <a:gd name="T12" fmla="*/ 40 w 225"/>
                  <a:gd name="T1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5" h="102">
                    <a:moveTo>
                      <a:pt x="40" y="0"/>
                    </a:moveTo>
                    <a:cubicBezTo>
                      <a:pt x="92" y="9"/>
                      <a:pt x="143" y="17"/>
                      <a:pt x="195" y="28"/>
                    </a:cubicBezTo>
                    <a:cubicBezTo>
                      <a:pt x="214" y="32"/>
                      <a:pt x="225" y="52"/>
                      <a:pt x="221" y="70"/>
                    </a:cubicBezTo>
                    <a:cubicBezTo>
                      <a:pt x="217" y="89"/>
                      <a:pt x="200" y="102"/>
                      <a:pt x="180" y="99"/>
                    </a:cubicBezTo>
                    <a:cubicBezTo>
                      <a:pt x="130" y="92"/>
                      <a:pt x="81" y="84"/>
                      <a:pt x="31" y="75"/>
                    </a:cubicBezTo>
                    <a:cubicBezTo>
                      <a:pt x="11" y="71"/>
                      <a:pt x="0" y="54"/>
                      <a:pt x="2" y="34"/>
                    </a:cubicBezTo>
                    <a:cubicBezTo>
                      <a:pt x="4" y="15"/>
                      <a:pt x="20" y="2"/>
                      <a:pt x="40" y="0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1" name="Freeform 330">
                <a:extLst>
                  <a:ext uri="{FF2B5EF4-FFF2-40B4-BE49-F238E27FC236}">
                    <a16:creationId xmlns:a16="http://schemas.microsoft.com/office/drawing/2014/main" id="{E8E2F859-0FE8-596A-583C-5CC90BF593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2" y="785"/>
                <a:ext cx="307" cy="235"/>
              </a:xfrm>
              <a:custGeom>
                <a:avLst/>
                <a:gdLst>
                  <a:gd name="T0" fmla="*/ 172 w 204"/>
                  <a:gd name="T1" fmla="*/ 156 h 156"/>
                  <a:gd name="T2" fmla="*/ 143 w 204"/>
                  <a:gd name="T3" fmla="*/ 142 h 156"/>
                  <a:gd name="T4" fmla="*/ 37 w 204"/>
                  <a:gd name="T5" fmla="*/ 80 h 156"/>
                  <a:gd name="T6" fmla="*/ 7 w 204"/>
                  <a:gd name="T7" fmla="*/ 30 h 156"/>
                  <a:gd name="T8" fmla="*/ 64 w 204"/>
                  <a:gd name="T9" fmla="*/ 10 h 156"/>
                  <a:gd name="T10" fmla="*/ 193 w 204"/>
                  <a:gd name="T11" fmla="*/ 88 h 156"/>
                  <a:gd name="T12" fmla="*/ 201 w 204"/>
                  <a:gd name="T13" fmla="*/ 130 h 156"/>
                  <a:gd name="T14" fmla="*/ 172 w 204"/>
                  <a:gd name="T1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156">
                    <a:moveTo>
                      <a:pt x="172" y="156"/>
                    </a:moveTo>
                    <a:cubicBezTo>
                      <a:pt x="160" y="150"/>
                      <a:pt x="149" y="148"/>
                      <a:pt x="143" y="142"/>
                    </a:cubicBezTo>
                    <a:cubicBezTo>
                      <a:pt x="114" y="110"/>
                      <a:pt x="76" y="95"/>
                      <a:pt x="37" y="80"/>
                    </a:cubicBezTo>
                    <a:cubicBezTo>
                      <a:pt x="11" y="69"/>
                      <a:pt x="0" y="51"/>
                      <a:pt x="7" y="30"/>
                    </a:cubicBezTo>
                    <a:cubicBezTo>
                      <a:pt x="15" y="8"/>
                      <a:pt x="36" y="0"/>
                      <a:pt x="64" y="10"/>
                    </a:cubicBezTo>
                    <a:cubicBezTo>
                      <a:pt x="111" y="28"/>
                      <a:pt x="159" y="48"/>
                      <a:pt x="193" y="88"/>
                    </a:cubicBezTo>
                    <a:cubicBezTo>
                      <a:pt x="201" y="98"/>
                      <a:pt x="204" y="117"/>
                      <a:pt x="201" y="130"/>
                    </a:cubicBezTo>
                    <a:cubicBezTo>
                      <a:pt x="198" y="140"/>
                      <a:pt x="182" y="147"/>
                      <a:pt x="172" y="156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2" name="Freeform 331">
                <a:extLst>
                  <a:ext uri="{FF2B5EF4-FFF2-40B4-BE49-F238E27FC236}">
                    <a16:creationId xmlns:a16="http://schemas.microsoft.com/office/drawing/2014/main" id="{730948A4-35EA-F12A-1B3A-3AEE75486A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9" y="655"/>
                <a:ext cx="336" cy="139"/>
              </a:xfrm>
              <a:custGeom>
                <a:avLst/>
                <a:gdLst>
                  <a:gd name="T0" fmla="*/ 177 w 223"/>
                  <a:gd name="T1" fmla="*/ 0 h 92"/>
                  <a:gd name="T2" fmla="*/ 210 w 223"/>
                  <a:gd name="T3" fmla="*/ 12 h 92"/>
                  <a:gd name="T4" fmla="*/ 220 w 223"/>
                  <a:gd name="T5" fmla="*/ 49 h 92"/>
                  <a:gd name="T6" fmla="*/ 191 w 223"/>
                  <a:gd name="T7" fmla="*/ 74 h 92"/>
                  <a:gd name="T8" fmla="*/ 44 w 223"/>
                  <a:gd name="T9" fmla="*/ 90 h 92"/>
                  <a:gd name="T10" fmla="*/ 3 w 223"/>
                  <a:gd name="T11" fmla="*/ 59 h 92"/>
                  <a:gd name="T12" fmla="*/ 36 w 223"/>
                  <a:gd name="T13" fmla="*/ 16 h 92"/>
                  <a:gd name="T14" fmla="*/ 177 w 223"/>
                  <a:gd name="T1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3" h="92">
                    <a:moveTo>
                      <a:pt x="177" y="0"/>
                    </a:moveTo>
                    <a:cubicBezTo>
                      <a:pt x="186" y="3"/>
                      <a:pt x="202" y="3"/>
                      <a:pt x="210" y="12"/>
                    </a:cubicBezTo>
                    <a:cubicBezTo>
                      <a:pt x="218" y="20"/>
                      <a:pt x="223" y="38"/>
                      <a:pt x="220" y="49"/>
                    </a:cubicBezTo>
                    <a:cubicBezTo>
                      <a:pt x="217" y="60"/>
                      <a:pt x="202" y="73"/>
                      <a:pt x="191" y="74"/>
                    </a:cubicBezTo>
                    <a:cubicBezTo>
                      <a:pt x="143" y="81"/>
                      <a:pt x="93" y="85"/>
                      <a:pt x="44" y="90"/>
                    </a:cubicBezTo>
                    <a:cubicBezTo>
                      <a:pt x="22" y="92"/>
                      <a:pt x="6" y="79"/>
                      <a:pt x="3" y="59"/>
                    </a:cubicBezTo>
                    <a:cubicBezTo>
                      <a:pt x="0" y="38"/>
                      <a:pt x="13" y="19"/>
                      <a:pt x="36" y="16"/>
                    </a:cubicBezTo>
                    <a:cubicBezTo>
                      <a:pt x="81" y="10"/>
                      <a:pt x="126" y="6"/>
                      <a:pt x="177" y="0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3" name="Freeform 332">
                <a:extLst>
                  <a:ext uri="{FF2B5EF4-FFF2-40B4-BE49-F238E27FC236}">
                    <a16:creationId xmlns:a16="http://schemas.microsoft.com/office/drawing/2014/main" id="{E34CF747-FFDA-92BE-CF43-3D5E5904C1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1" y="661"/>
                <a:ext cx="337" cy="128"/>
              </a:xfrm>
              <a:custGeom>
                <a:avLst/>
                <a:gdLst>
                  <a:gd name="T0" fmla="*/ 113 w 224"/>
                  <a:gd name="T1" fmla="*/ 76 h 85"/>
                  <a:gd name="T2" fmla="*/ 42 w 224"/>
                  <a:gd name="T3" fmla="*/ 76 h 85"/>
                  <a:gd name="T4" fmla="*/ 0 w 224"/>
                  <a:gd name="T5" fmla="*/ 37 h 85"/>
                  <a:gd name="T6" fmla="*/ 44 w 224"/>
                  <a:gd name="T7" fmla="*/ 2 h 85"/>
                  <a:gd name="T8" fmla="*/ 179 w 224"/>
                  <a:gd name="T9" fmla="*/ 9 h 85"/>
                  <a:gd name="T10" fmla="*/ 222 w 224"/>
                  <a:gd name="T11" fmla="*/ 51 h 85"/>
                  <a:gd name="T12" fmla="*/ 172 w 224"/>
                  <a:gd name="T13" fmla="*/ 83 h 85"/>
                  <a:gd name="T14" fmla="*/ 113 w 224"/>
                  <a:gd name="T15" fmla="*/ 79 h 85"/>
                  <a:gd name="T16" fmla="*/ 113 w 224"/>
                  <a:gd name="T17" fmla="*/ 7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4" h="85">
                    <a:moveTo>
                      <a:pt x="113" y="76"/>
                    </a:moveTo>
                    <a:cubicBezTo>
                      <a:pt x="89" y="76"/>
                      <a:pt x="66" y="76"/>
                      <a:pt x="42" y="76"/>
                    </a:cubicBezTo>
                    <a:cubicBezTo>
                      <a:pt x="16" y="75"/>
                      <a:pt x="0" y="60"/>
                      <a:pt x="0" y="37"/>
                    </a:cubicBezTo>
                    <a:cubicBezTo>
                      <a:pt x="1" y="14"/>
                      <a:pt x="17" y="0"/>
                      <a:pt x="44" y="2"/>
                    </a:cubicBezTo>
                    <a:cubicBezTo>
                      <a:pt x="89" y="4"/>
                      <a:pt x="134" y="6"/>
                      <a:pt x="179" y="9"/>
                    </a:cubicBezTo>
                    <a:cubicBezTo>
                      <a:pt x="208" y="11"/>
                      <a:pt x="224" y="27"/>
                      <a:pt x="222" y="51"/>
                    </a:cubicBezTo>
                    <a:cubicBezTo>
                      <a:pt x="219" y="73"/>
                      <a:pt x="201" y="85"/>
                      <a:pt x="172" y="83"/>
                    </a:cubicBezTo>
                    <a:cubicBezTo>
                      <a:pt x="152" y="81"/>
                      <a:pt x="133" y="80"/>
                      <a:pt x="113" y="79"/>
                    </a:cubicBezTo>
                    <a:cubicBezTo>
                      <a:pt x="113" y="78"/>
                      <a:pt x="113" y="77"/>
                      <a:pt x="113" y="76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1758040-6707-875A-CF91-3A93B9055BF4}"/>
                </a:ext>
              </a:extLst>
            </p:cNvPr>
            <p:cNvGrpSpPr/>
            <p:nvPr/>
          </p:nvGrpSpPr>
          <p:grpSpPr>
            <a:xfrm>
              <a:off x="8697368" y="1989810"/>
              <a:ext cx="551191" cy="481579"/>
              <a:chOff x="8697368" y="1989810"/>
              <a:chExt cx="551191" cy="481579"/>
            </a:xfrm>
            <a:grpFill/>
          </p:grpSpPr>
          <p:sp>
            <p:nvSpPr>
              <p:cNvPr id="35" name="Cloud 3">
                <a:extLst>
                  <a:ext uri="{FF2B5EF4-FFF2-40B4-BE49-F238E27FC236}">
                    <a16:creationId xmlns:a16="http://schemas.microsoft.com/office/drawing/2014/main" id="{5449F806-77B3-A5A7-460B-07488BF2FB8D}"/>
                  </a:ext>
                </a:extLst>
              </p:cNvPr>
              <p:cNvSpPr/>
              <p:nvPr/>
            </p:nvSpPr>
            <p:spPr>
              <a:xfrm>
                <a:off x="8697368" y="2281968"/>
                <a:ext cx="221496" cy="18942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6323 h 45313"/>
                  <a:gd name="connsiteX1" fmla="*/ 5659 w 43256"/>
                  <a:gd name="connsiteY1" fmla="*/ 8860 h 45313"/>
                  <a:gd name="connsiteX2" fmla="*/ 14041 w 43256"/>
                  <a:gd name="connsiteY2" fmla="*/ 7155 h 45313"/>
                  <a:gd name="connsiteX3" fmla="*/ 22492 w 43256"/>
                  <a:gd name="connsiteY3" fmla="*/ 5385 h 45313"/>
                  <a:gd name="connsiteX4" fmla="*/ 25785 w 43256"/>
                  <a:gd name="connsiteY4" fmla="*/ 2153 h 45313"/>
                  <a:gd name="connsiteX5" fmla="*/ 29869 w 43256"/>
                  <a:gd name="connsiteY5" fmla="*/ 4434 h 45313"/>
                  <a:gd name="connsiteX6" fmla="*/ 35499 w 43256"/>
                  <a:gd name="connsiteY6" fmla="*/ 2643 h 45313"/>
                  <a:gd name="connsiteX7" fmla="*/ 38354 w 43256"/>
                  <a:gd name="connsiteY7" fmla="*/ 7529 h 45313"/>
                  <a:gd name="connsiteX8" fmla="*/ 42018 w 43256"/>
                  <a:gd name="connsiteY8" fmla="*/ 12271 h 45313"/>
                  <a:gd name="connsiteX9" fmla="*/ 41854 w 43256"/>
                  <a:gd name="connsiteY9" fmla="*/ 17413 h 45313"/>
                  <a:gd name="connsiteX10" fmla="*/ 43052 w 43256"/>
                  <a:gd name="connsiteY10" fmla="*/ 25275 h 45313"/>
                  <a:gd name="connsiteX11" fmla="*/ 37440 w 43256"/>
                  <a:gd name="connsiteY11" fmla="*/ 32157 h 45313"/>
                  <a:gd name="connsiteX12" fmla="*/ 35431 w 43256"/>
                  <a:gd name="connsiteY12" fmla="*/ 38054 h 45313"/>
                  <a:gd name="connsiteX13" fmla="*/ 28591 w 43256"/>
                  <a:gd name="connsiteY13" fmla="*/ 38768 h 45313"/>
                  <a:gd name="connsiteX14" fmla="*/ 23703 w 43256"/>
                  <a:gd name="connsiteY14" fmla="*/ 45059 h 45313"/>
                  <a:gd name="connsiteX15" fmla="*/ 16516 w 43256"/>
                  <a:gd name="connsiteY15" fmla="*/ 41219 h 45313"/>
                  <a:gd name="connsiteX16" fmla="*/ 5840 w 43256"/>
                  <a:gd name="connsiteY16" fmla="*/ 37425 h 45313"/>
                  <a:gd name="connsiteX17" fmla="*/ 1146 w 43256"/>
                  <a:gd name="connsiteY17" fmla="*/ 33203 h 45313"/>
                  <a:gd name="connsiteX18" fmla="*/ 2149 w 43256"/>
                  <a:gd name="connsiteY18" fmla="*/ 27504 h 45313"/>
                  <a:gd name="connsiteX19" fmla="*/ 31 w 43256"/>
                  <a:gd name="connsiteY19" fmla="*/ 21657 h 45313"/>
                  <a:gd name="connsiteX20" fmla="*/ 3899 w 43256"/>
                  <a:gd name="connsiteY20" fmla="*/ 16460 h 45313"/>
                  <a:gd name="connsiteX21" fmla="*/ 3936 w 43256"/>
                  <a:gd name="connsiteY21" fmla="*/ 16323 h 45313"/>
                  <a:gd name="connsiteX0" fmla="*/ 4729 w 43256"/>
                  <a:gd name="connsiteY0" fmla="*/ 28130 h 45313"/>
                  <a:gd name="connsiteX1" fmla="*/ 2196 w 43256"/>
                  <a:gd name="connsiteY1" fmla="*/ 27333 h 45313"/>
                  <a:gd name="connsiteX2" fmla="*/ 6964 w 43256"/>
                  <a:gd name="connsiteY2" fmla="*/ 36852 h 45313"/>
                  <a:gd name="connsiteX3" fmla="*/ 5856 w 43256"/>
                  <a:gd name="connsiteY3" fmla="*/ 37233 h 45313"/>
                  <a:gd name="connsiteX4" fmla="*/ 16514 w 43256"/>
                  <a:gd name="connsiteY4" fmla="*/ 41043 h 45313"/>
                  <a:gd name="connsiteX5" fmla="*/ 15846 w 43256"/>
                  <a:gd name="connsiteY5" fmla="*/ 39303 h 45313"/>
                  <a:gd name="connsiteX6" fmla="*/ 28863 w 43256"/>
                  <a:gd name="connsiteY6" fmla="*/ 36704 h 45313"/>
                  <a:gd name="connsiteX7" fmla="*/ 28596 w 43256"/>
                  <a:gd name="connsiteY7" fmla="*/ 38613 h 45313"/>
                  <a:gd name="connsiteX8" fmla="*/ 34165 w 43256"/>
                  <a:gd name="connsiteY8" fmla="*/ 24907 h 45313"/>
                  <a:gd name="connsiteX9" fmla="*/ 37416 w 43256"/>
                  <a:gd name="connsiteY9" fmla="*/ 32043 h 45313"/>
                  <a:gd name="connsiteX10" fmla="*/ 41834 w 43256"/>
                  <a:gd name="connsiteY10" fmla="*/ 17307 h 45313"/>
                  <a:gd name="connsiteX11" fmla="*/ 40386 w 43256"/>
                  <a:gd name="connsiteY11" fmla="*/ 19983 h 45313"/>
                  <a:gd name="connsiteX12" fmla="*/ 38360 w 43256"/>
                  <a:gd name="connsiteY12" fmla="*/ 7379 h 45313"/>
                  <a:gd name="connsiteX13" fmla="*/ 38436 w 43256"/>
                  <a:gd name="connsiteY13" fmla="*/ 8643 h 45313"/>
                  <a:gd name="connsiteX14" fmla="*/ 29114 w 43256"/>
                  <a:gd name="connsiteY14" fmla="*/ 5905 h 45313"/>
                  <a:gd name="connsiteX15" fmla="*/ 29856 w 43256"/>
                  <a:gd name="connsiteY15" fmla="*/ 4293 h 45313"/>
                  <a:gd name="connsiteX16" fmla="*/ 22177 w 43256"/>
                  <a:gd name="connsiteY16" fmla="*/ 6673 h 45313"/>
                  <a:gd name="connsiteX17" fmla="*/ 22536 w 43256"/>
                  <a:gd name="connsiteY17" fmla="*/ 5283 h 45313"/>
                  <a:gd name="connsiteX18" fmla="*/ 16400 w 43256"/>
                  <a:gd name="connsiteY18" fmla="*/ 0 h 45313"/>
                  <a:gd name="connsiteX19" fmla="*/ 15336 w 43256"/>
                  <a:gd name="connsiteY19" fmla="*/ 8493 h 45313"/>
                  <a:gd name="connsiteX20" fmla="*/ 4163 w 43256"/>
                  <a:gd name="connsiteY20" fmla="*/ 17742 h 45313"/>
                  <a:gd name="connsiteX21" fmla="*/ 3936 w 43256"/>
                  <a:gd name="connsiteY21" fmla="*/ 16323 h 45313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7779 w 43256"/>
                  <a:gd name="connsiteY18" fmla="*/ 5448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16514 w 43256"/>
                  <a:gd name="connsiteY2" fmla="*/ 38949 h 43219"/>
                  <a:gd name="connsiteX3" fmla="*/ 15846 w 43256"/>
                  <a:gd name="connsiteY3" fmla="*/ 3720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4163 w 43256"/>
                  <a:gd name="connsiteY10" fmla="*/ 15648 h 43219"/>
                  <a:gd name="connsiteX11" fmla="*/ 3936 w 43256"/>
                  <a:gd name="connsiteY11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16514 w 43256"/>
                  <a:gd name="connsiteY0" fmla="*/ 38949 h 43219"/>
                  <a:gd name="connsiteX1" fmla="*/ 15846 w 43256"/>
                  <a:gd name="connsiteY1" fmla="*/ 3720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4163 w 43256"/>
                  <a:gd name="connsiteY8" fmla="*/ 15648 h 43219"/>
                  <a:gd name="connsiteX9" fmla="*/ 3936 w 43256"/>
                  <a:gd name="connsiteY9" fmla="*/ 1422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24 w 43381"/>
                  <a:gd name="connsiteY18" fmla="*/ 14366 h 43219"/>
                  <a:gd name="connsiteX19" fmla="*/ 4061 w 43381"/>
                  <a:gd name="connsiteY19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6" fmla="*/ 38485 w 43381"/>
                  <a:gd name="connsiteY6" fmla="*/ 5285 h 43219"/>
                  <a:gd name="connsiteX7" fmla="*/ 38561 w 43381"/>
                  <a:gd name="connsiteY7" fmla="*/ 6549 h 43219"/>
                  <a:gd name="connsiteX8" fmla="*/ 4288 w 43381"/>
                  <a:gd name="connsiteY8" fmla="*/ 15648 h 43219"/>
                  <a:gd name="connsiteX9" fmla="*/ 4061 w 43381"/>
                  <a:gd name="connsiteY9" fmla="*/ 1422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24 w 43381"/>
                  <a:gd name="connsiteY18" fmla="*/ 14366 h 43219"/>
                  <a:gd name="connsiteX19" fmla="*/ 4061 w 43381"/>
                  <a:gd name="connsiteY19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6" fmla="*/ 38485 w 43381"/>
                  <a:gd name="connsiteY6" fmla="*/ 5285 h 43219"/>
                  <a:gd name="connsiteX7" fmla="*/ 38561 w 43381"/>
                  <a:gd name="connsiteY7" fmla="*/ 654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61 w 43381"/>
                  <a:gd name="connsiteY18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6" fmla="*/ 38485 w 43381"/>
                  <a:gd name="connsiteY6" fmla="*/ 5285 h 43219"/>
                  <a:gd name="connsiteX7" fmla="*/ 38561 w 43381"/>
                  <a:gd name="connsiteY7" fmla="*/ 654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61 w 43381"/>
                  <a:gd name="connsiteY18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61 w 43381"/>
                  <a:gd name="connsiteY18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8479 w 43381"/>
                  <a:gd name="connsiteY5" fmla="*/ 5435 h 43219"/>
                  <a:gd name="connsiteX6" fmla="*/ 42143 w 43381"/>
                  <a:gd name="connsiteY6" fmla="*/ 10177 h 43219"/>
                  <a:gd name="connsiteX7" fmla="*/ 41979 w 43381"/>
                  <a:gd name="connsiteY7" fmla="*/ 15319 h 43219"/>
                  <a:gd name="connsiteX8" fmla="*/ 43177 w 43381"/>
                  <a:gd name="connsiteY8" fmla="*/ 23181 h 43219"/>
                  <a:gd name="connsiteX9" fmla="*/ 37565 w 43381"/>
                  <a:gd name="connsiteY9" fmla="*/ 30063 h 43219"/>
                  <a:gd name="connsiteX10" fmla="*/ 35556 w 43381"/>
                  <a:gd name="connsiteY10" fmla="*/ 35960 h 43219"/>
                  <a:gd name="connsiteX11" fmla="*/ 28716 w 43381"/>
                  <a:gd name="connsiteY11" fmla="*/ 36674 h 43219"/>
                  <a:gd name="connsiteX12" fmla="*/ 23828 w 43381"/>
                  <a:gd name="connsiteY12" fmla="*/ 42965 h 43219"/>
                  <a:gd name="connsiteX13" fmla="*/ 16641 w 43381"/>
                  <a:gd name="connsiteY13" fmla="*/ 39125 h 43219"/>
                  <a:gd name="connsiteX14" fmla="*/ 5965 w 43381"/>
                  <a:gd name="connsiteY14" fmla="*/ 35331 h 43219"/>
                  <a:gd name="connsiteX15" fmla="*/ 1271 w 43381"/>
                  <a:gd name="connsiteY15" fmla="*/ 31109 h 43219"/>
                  <a:gd name="connsiteX16" fmla="*/ 156 w 43381"/>
                  <a:gd name="connsiteY16" fmla="*/ 19563 h 43219"/>
                  <a:gd name="connsiteX17" fmla="*/ 4061 w 43381"/>
                  <a:gd name="connsiteY17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0" fmla="*/ 4061 w 43381"/>
                  <a:gd name="connsiteY0" fmla="*/ 14215 h 43205"/>
                  <a:gd name="connsiteX1" fmla="*/ 8345 w 43381"/>
                  <a:gd name="connsiteY1" fmla="*/ 1195 h 43205"/>
                  <a:gd name="connsiteX2" fmla="*/ 22617 w 43381"/>
                  <a:gd name="connsiteY2" fmla="*/ 3277 h 43205"/>
                  <a:gd name="connsiteX3" fmla="*/ 25910 w 43381"/>
                  <a:gd name="connsiteY3" fmla="*/ 45 h 43205"/>
                  <a:gd name="connsiteX4" fmla="*/ 38479 w 43381"/>
                  <a:gd name="connsiteY4" fmla="*/ 5421 h 43205"/>
                  <a:gd name="connsiteX5" fmla="*/ 42143 w 43381"/>
                  <a:gd name="connsiteY5" fmla="*/ 10163 h 43205"/>
                  <a:gd name="connsiteX6" fmla="*/ 41979 w 43381"/>
                  <a:gd name="connsiteY6" fmla="*/ 15305 h 43205"/>
                  <a:gd name="connsiteX7" fmla="*/ 43177 w 43381"/>
                  <a:gd name="connsiteY7" fmla="*/ 23167 h 43205"/>
                  <a:gd name="connsiteX8" fmla="*/ 37565 w 43381"/>
                  <a:gd name="connsiteY8" fmla="*/ 30049 h 43205"/>
                  <a:gd name="connsiteX9" fmla="*/ 35556 w 43381"/>
                  <a:gd name="connsiteY9" fmla="*/ 35946 h 43205"/>
                  <a:gd name="connsiteX10" fmla="*/ 28716 w 43381"/>
                  <a:gd name="connsiteY10" fmla="*/ 36660 h 43205"/>
                  <a:gd name="connsiteX11" fmla="*/ 23828 w 43381"/>
                  <a:gd name="connsiteY11" fmla="*/ 42951 h 43205"/>
                  <a:gd name="connsiteX12" fmla="*/ 16641 w 43381"/>
                  <a:gd name="connsiteY12" fmla="*/ 39111 h 43205"/>
                  <a:gd name="connsiteX13" fmla="*/ 5965 w 43381"/>
                  <a:gd name="connsiteY13" fmla="*/ 35317 h 43205"/>
                  <a:gd name="connsiteX14" fmla="*/ 1271 w 43381"/>
                  <a:gd name="connsiteY14" fmla="*/ 31095 h 43205"/>
                  <a:gd name="connsiteX15" fmla="*/ 156 w 43381"/>
                  <a:gd name="connsiteY15" fmla="*/ 19549 h 43205"/>
                  <a:gd name="connsiteX16" fmla="*/ 4061 w 43381"/>
                  <a:gd name="connsiteY16" fmla="*/ 14215 h 43205"/>
                  <a:gd name="connsiteX0" fmla="*/ 16639 w 43381"/>
                  <a:gd name="connsiteY0" fmla="*/ 38935 h 43205"/>
                  <a:gd name="connsiteX1" fmla="*/ 15971 w 43381"/>
                  <a:gd name="connsiteY1" fmla="*/ 37195 h 43205"/>
                  <a:gd name="connsiteX2" fmla="*/ 28988 w 43381"/>
                  <a:gd name="connsiteY2" fmla="*/ 34596 h 43205"/>
                  <a:gd name="connsiteX3" fmla="*/ 28721 w 43381"/>
                  <a:gd name="connsiteY3" fmla="*/ 36505 h 43205"/>
                  <a:gd name="connsiteX0" fmla="*/ 4061 w 43381"/>
                  <a:gd name="connsiteY0" fmla="*/ 14215 h 43205"/>
                  <a:gd name="connsiteX1" fmla="*/ 8345 w 43381"/>
                  <a:gd name="connsiteY1" fmla="*/ 1195 h 43205"/>
                  <a:gd name="connsiteX2" fmla="*/ 22617 w 43381"/>
                  <a:gd name="connsiteY2" fmla="*/ 3277 h 43205"/>
                  <a:gd name="connsiteX3" fmla="*/ 25910 w 43381"/>
                  <a:gd name="connsiteY3" fmla="*/ 45 h 43205"/>
                  <a:gd name="connsiteX4" fmla="*/ 38479 w 43381"/>
                  <a:gd name="connsiteY4" fmla="*/ 5421 h 43205"/>
                  <a:gd name="connsiteX5" fmla="*/ 42143 w 43381"/>
                  <a:gd name="connsiteY5" fmla="*/ 10163 h 43205"/>
                  <a:gd name="connsiteX6" fmla="*/ 41979 w 43381"/>
                  <a:gd name="connsiteY6" fmla="*/ 15305 h 43205"/>
                  <a:gd name="connsiteX7" fmla="*/ 43177 w 43381"/>
                  <a:gd name="connsiteY7" fmla="*/ 23167 h 43205"/>
                  <a:gd name="connsiteX8" fmla="*/ 37565 w 43381"/>
                  <a:gd name="connsiteY8" fmla="*/ 30049 h 43205"/>
                  <a:gd name="connsiteX9" fmla="*/ 35556 w 43381"/>
                  <a:gd name="connsiteY9" fmla="*/ 35946 h 43205"/>
                  <a:gd name="connsiteX10" fmla="*/ 28716 w 43381"/>
                  <a:gd name="connsiteY10" fmla="*/ 36660 h 43205"/>
                  <a:gd name="connsiteX11" fmla="*/ 23828 w 43381"/>
                  <a:gd name="connsiteY11" fmla="*/ 42951 h 43205"/>
                  <a:gd name="connsiteX12" fmla="*/ 16641 w 43381"/>
                  <a:gd name="connsiteY12" fmla="*/ 39111 h 43205"/>
                  <a:gd name="connsiteX13" fmla="*/ 5965 w 43381"/>
                  <a:gd name="connsiteY13" fmla="*/ 35317 h 43205"/>
                  <a:gd name="connsiteX14" fmla="*/ 1271 w 43381"/>
                  <a:gd name="connsiteY14" fmla="*/ 31095 h 43205"/>
                  <a:gd name="connsiteX15" fmla="*/ 156 w 43381"/>
                  <a:gd name="connsiteY15" fmla="*/ 19549 h 43205"/>
                  <a:gd name="connsiteX16" fmla="*/ 4061 w 43381"/>
                  <a:gd name="connsiteY16" fmla="*/ 14215 h 43205"/>
                  <a:gd name="connsiteX0" fmla="*/ 16639 w 43381"/>
                  <a:gd name="connsiteY0" fmla="*/ 38935 h 43205"/>
                  <a:gd name="connsiteX1" fmla="*/ 15971 w 43381"/>
                  <a:gd name="connsiteY1" fmla="*/ 37195 h 43205"/>
                  <a:gd name="connsiteX0" fmla="*/ 4061 w 43381"/>
                  <a:gd name="connsiteY0" fmla="*/ 14215 h 43985"/>
                  <a:gd name="connsiteX1" fmla="*/ 8345 w 43381"/>
                  <a:gd name="connsiteY1" fmla="*/ 1195 h 43985"/>
                  <a:gd name="connsiteX2" fmla="*/ 22617 w 43381"/>
                  <a:gd name="connsiteY2" fmla="*/ 3277 h 43985"/>
                  <a:gd name="connsiteX3" fmla="*/ 25910 w 43381"/>
                  <a:gd name="connsiteY3" fmla="*/ 45 h 43985"/>
                  <a:gd name="connsiteX4" fmla="*/ 38479 w 43381"/>
                  <a:gd name="connsiteY4" fmla="*/ 5421 h 43985"/>
                  <a:gd name="connsiteX5" fmla="*/ 42143 w 43381"/>
                  <a:gd name="connsiteY5" fmla="*/ 10163 h 43985"/>
                  <a:gd name="connsiteX6" fmla="*/ 41979 w 43381"/>
                  <a:gd name="connsiteY6" fmla="*/ 15305 h 43985"/>
                  <a:gd name="connsiteX7" fmla="*/ 43177 w 43381"/>
                  <a:gd name="connsiteY7" fmla="*/ 23167 h 43985"/>
                  <a:gd name="connsiteX8" fmla="*/ 37565 w 43381"/>
                  <a:gd name="connsiteY8" fmla="*/ 30049 h 43985"/>
                  <a:gd name="connsiteX9" fmla="*/ 35556 w 43381"/>
                  <a:gd name="connsiteY9" fmla="*/ 35946 h 43985"/>
                  <a:gd name="connsiteX10" fmla="*/ 28716 w 43381"/>
                  <a:gd name="connsiteY10" fmla="*/ 36660 h 43985"/>
                  <a:gd name="connsiteX11" fmla="*/ 23828 w 43381"/>
                  <a:gd name="connsiteY11" fmla="*/ 42951 h 43985"/>
                  <a:gd name="connsiteX12" fmla="*/ 16641 w 43381"/>
                  <a:gd name="connsiteY12" fmla="*/ 39111 h 43985"/>
                  <a:gd name="connsiteX13" fmla="*/ 5965 w 43381"/>
                  <a:gd name="connsiteY13" fmla="*/ 35317 h 43985"/>
                  <a:gd name="connsiteX14" fmla="*/ 1271 w 43381"/>
                  <a:gd name="connsiteY14" fmla="*/ 31095 h 43985"/>
                  <a:gd name="connsiteX15" fmla="*/ 156 w 43381"/>
                  <a:gd name="connsiteY15" fmla="*/ 19549 h 43985"/>
                  <a:gd name="connsiteX16" fmla="*/ 4061 w 43381"/>
                  <a:gd name="connsiteY16" fmla="*/ 14215 h 43985"/>
                  <a:gd name="connsiteX0" fmla="*/ 16639 w 43381"/>
                  <a:gd name="connsiteY0" fmla="*/ 38935 h 43985"/>
                  <a:gd name="connsiteX1" fmla="*/ 17744 w 43381"/>
                  <a:gd name="connsiteY1" fmla="*/ 43943 h 43985"/>
                  <a:gd name="connsiteX0" fmla="*/ 4061 w 43381"/>
                  <a:gd name="connsiteY0" fmla="*/ 14215 h 43205"/>
                  <a:gd name="connsiteX1" fmla="*/ 8345 w 43381"/>
                  <a:gd name="connsiteY1" fmla="*/ 1195 h 43205"/>
                  <a:gd name="connsiteX2" fmla="*/ 22617 w 43381"/>
                  <a:gd name="connsiteY2" fmla="*/ 3277 h 43205"/>
                  <a:gd name="connsiteX3" fmla="*/ 25910 w 43381"/>
                  <a:gd name="connsiteY3" fmla="*/ 45 h 43205"/>
                  <a:gd name="connsiteX4" fmla="*/ 38479 w 43381"/>
                  <a:gd name="connsiteY4" fmla="*/ 5421 h 43205"/>
                  <a:gd name="connsiteX5" fmla="*/ 42143 w 43381"/>
                  <a:gd name="connsiteY5" fmla="*/ 10163 h 43205"/>
                  <a:gd name="connsiteX6" fmla="*/ 41979 w 43381"/>
                  <a:gd name="connsiteY6" fmla="*/ 15305 h 43205"/>
                  <a:gd name="connsiteX7" fmla="*/ 43177 w 43381"/>
                  <a:gd name="connsiteY7" fmla="*/ 23167 h 43205"/>
                  <a:gd name="connsiteX8" fmla="*/ 37565 w 43381"/>
                  <a:gd name="connsiteY8" fmla="*/ 30049 h 43205"/>
                  <a:gd name="connsiteX9" fmla="*/ 35556 w 43381"/>
                  <a:gd name="connsiteY9" fmla="*/ 35946 h 43205"/>
                  <a:gd name="connsiteX10" fmla="*/ 28716 w 43381"/>
                  <a:gd name="connsiteY10" fmla="*/ 36660 h 43205"/>
                  <a:gd name="connsiteX11" fmla="*/ 23828 w 43381"/>
                  <a:gd name="connsiteY11" fmla="*/ 42951 h 43205"/>
                  <a:gd name="connsiteX12" fmla="*/ 16641 w 43381"/>
                  <a:gd name="connsiteY12" fmla="*/ 39111 h 43205"/>
                  <a:gd name="connsiteX13" fmla="*/ 5965 w 43381"/>
                  <a:gd name="connsiteY13" fmla="*/ 35317 h 43205"/>
                  <a:gd name="connsiteX14" fmla="*/ 1271 w 43381"/>
                  <a:gd name="connsiteY14" fmla="*/ 31095 h 43205"/>
                  <a:gd name="connsiteX15" fmla="*/ 156 w 43381"/>
                  <a:gd name="connsiteY15" fmla="*/ 19549 h 43205"/>
                  <a:gd name="connsiteX16" fmla="*/ 4061 w 43381"/>
                  <a:gd name="connsiteY16" fmla="*/ 14215 h 43205"/>
                  <a:gd name="connsiteX0" fmla="*/ 16639 w 43381"/>
                  <a:gd name="connsiteY0" fmla="*/ 38935 h 43205"/>
                  <a:gd name="connsiteX1" fmla="*/ 15380 w 43381"/>
                  <a:gd name="connsiteY1" fmla="*/ 16555 h 43205"/>
                  <a:gd name="connsiteX0" fmla="*/ 9564 w 48884"/>
                  <a:gd name="connsiteY0" fmla="*/ 14215 h 44775"/>
                  <a:gd name="connsiteX1" fmla="*/ 13848 w 48884"/>
                  <a:gd name="connsiteY1" fmla="*/ 1195 h 44775"/>
                  <a:gd name="connsiteX2" fmla="*/ 28120 w 48884"/>
                  <a:gd name="connsiteY2" fmla="*/ 3277 h 44775"/>
                  <a:gd name="connsiteX3" fmla="*/ 31413 w 48884"/>
                  <a:gd name="connsiteY3" fmla="*/ 45 h 44775"/>
                  <a:gd name="connsiteX4" fmla="*/ 43982 w 48884"/>
                  <a:gd name="connsiteY4" fmla="*/ 5421 h 44775"/>
                  <a:gd name="connsiteX5" fmla="*/ 47646 w 48884"/>
                  <a:gd name="connsiteY5" fmla="*/ 10163 h 44775"/>
                  <a:gd name="connsiteX6" fmla="*/ 47482 w 48884"/>
                  <a:gd name="connsiteY6" fmla="*/ 15305 h 44775"/>
                  <a:gd name="connsiteX7" fmla="*/ 48680 w 48884"/>
                  <a:gd name="connsiteY7" fmla="*/ 23167 h 44775"/>
                  <a:gd name="connsiteX8" fmla="*/ 43068 w 48884"/>
                  <a:gd name="connsiteY8" fmla="*/ 30049 h 44775"/>
                  <a:gd name="connsiteX9" fmla="*/ 41059 w 48884"/>
                  <a:gd name="connsiteY9" fmla="*/ 35946 h 44775"/>
                  <a:gd name="connsiteX10" fmla="*/ 34219 w 48884"/>
                  <a:gd name="connsiteY10" fmla="*/ 36660 h 44775"/>
                  <a:gd name="connsiteX11" fmla="*/ 29331 w 48884"/>
                  <a:gd name="connsiteY11" fmla="*/ 42951 h 44775"/>
                  <a:gd name="connsiteX12" fmla="*/ 22144 w 48884"/>
                  <a:gd name="connsiteY12" fmla="*/ 39111 h 44775"/>
                  <a:gd name="connsiteX13" fmla="*/ 11468 w 48884"/>
                  <a:gd name="connsiteY13" fmla="*/ 35317 h 44775"/>
                  <a:gd name="connsiteX14" fmla="*/ 6774 w 48884"/>
                  <a:gd name="connsiteY14" fmla="*/ 31095 h 44775"/>
                  <a:gd name="connsiteX15" fmla="*/ 5659 w 48884"/>
                  <a:gd name="connsiteY15" fmla="*/ 19549 h 44775"/>
                  <a:gd name="connsiteX16" fmla="*/ 9564 w 48884"/>
                  <a:gd name="connsiteY16" fmla="*/ 14215 h 44775"/>
                  <a:gd name="connsiteX0" fmla="*/ 22142 w 48884"/>
                  <a:gd name="connsiteY0" fmla="*/ 38935 h 44775"/>
                  <a:gd name="connsiteX1" fmla="*/ 0 w 48884"/>
                  <a:gd name="connsiteY1" fmla="*/ 44737 h 44775"/>
                  <a:gd name="connsiteX0" fmla="*/ 4062 w 43382"/>
                  <a:gd name="connsiteY0" fmla="*/ 14215 h 43205"/>
                  <a:gd name="connsiteX1" fmla="*/ 8346 w 43382"/>
                  <a:gd name="connsiteY1" fmla="*/ 1195 h 43205"/>
                  <a:gd name="connsiteX2" fmla="*/ 22618 w 43382"/>
                  <a:gd name="connsiteY2" fmla="*/ 3277 h 43205"/>
                  <a:gd name="connsiteX3" fmla="*/ 25911 w 43382"/>
                  <a:gd name="connsiteY3" fmla="*/ 45 h 43205"/>
                  <a:gd name="connsiteX4" fmla="*/ 38480 w 43382"/>
                  <a:gd name="connsiteY4" fmla="*/ 5421 h 43205"/>
                  <a:gd name="connsiteX5" fmla="*/ 42144 w 43382"/>
                  <a:gd name="connsiteY5" fmla="*/ 10163 h 43205"/>
                  <a:gd name="connsiteX6" fmla="*/ 41980 w 43382"/>
                  <a:gd name="connsiteY6" fmla="*/ 15305 h 43205"/>
                  <a:gd name="connsiteX7" fmla="*/ 43178 w 43382"/>
                  <a:gd name="connsiteY7" fmla="*/ 23167 h 43205"/>
                  <a:gd name="connsiteX8" fmla="*/ 37566 w 43382"/>
                  <a:gd name="connsiteY8" fmla="*/ 30049 h 43205"/>
                  <a:gd name="connsiteX9" fmla="*/ 35557 w 43382"/>
                  <a:gd name="connsiteY9" fmla="*/ 35946 h 43205"/>
                  <a:gd name="connsiteX10" fmla="*/ 28717 w 43382"/>
                  <a:gd name="connsiteY10" fmla="*/ 36660 h 43205"/>
                  <a:gd name="connsiteX11" fmla="*/ 23829 w 43382"/>
                  <a:gd name="connsiteY11" fmla="*/ 42951 h 43205"/>
                  <a:gd name="connsiteX12" fmla="*/ 16642 w 43382"/>
                  <a:gd name="connsiteY12" fmla="*/ 39111 h 43205"/>
                  <a:gd name="connsiteX13" fmla="*/ 5966 w 43382"/>
                  <a:gd name="connsiteY13" fmla="*/ 35317 h 43205"/>
                  <a:gd name="connsiteX14" fmla="*/ 1272 w 43382"/>
                  <a:gd name="connsiteY14" fmla="*/ 31095 h 43205"/>
                  <a:gd name="connsiteX15" fmla="*/ 157 w 43382"/>
                  <a:gd name="connsiteY15" fmla="*/ 19549 h 43205"/>
                  <a:gd name="connsiteX16" fmla="*/ 4062 w 43382"/>
                  <a:gd name="connsiteY16" fmla="*/ 14215 h 43205"/>
                  <a:gd name="connsiteX0" fmla="*/ 16640 w 43382"/>
                  <a:gd name="connsiteY0" fmla="*/ 38935 h 43205"/>
                  <a:gd name="connsiteX1" fmla="*/ 20109 w 43382"/>
                  <a:gd name="connsiteY1" fmla="*/ 28860 h 43205"/>
                  <a:gd name="connsiteX0" fmla="*/ 4062 w 43382"/>
                  <a:gd name="connsiteY0" fmla="*/ 14215 h 43205"/>
                  <a:gd name="connsiteX1" fmla="*/ 8346 w 43382"/>
                  <a:gd name="connsiteY1" fmla="*/ 1195 h 43205"/>
                  <a:gd name="connsiteX2" fmla="*/ 22618 w 43382"/>
                  <a:gd name="connsiteY2" fmla="*/ 3277 h 43205"/>
                  <a:gd name="connsiteX3" fmla="*/ 25911 w 43382"/>
                  <a:gd name="connsiteY3" fmla="*/ 45 h 43205"/>
                  <a:gd name="connsiteX4" fmla="*/ 38480 w 43382"/>
                  <a:gd name="connsiteY4" fmla="*/ 5421 h 43205"/>
                  <a:gd name="connsiteX5" fmla="*/ 42144 w 43382"/>
                  <a:gd name="connsiteY5" fmla="*/ 10163 h 43205"/>
                  <a:gd name="connsiteX6" fmla="*/ 41980 w 43382"/>
                  <a:gd name="connsiteY6" fmla="*/ 15305 h 43205"/>
                  <a:gd name="connsiteX7" fmla="*/ 43178 w 43382"/>
                  <a:gd name="connsiteY7" fmla="*/ 23167 h 43205"/>
                  <a:gd name="connsiteX8" fmla="*/ 37566 w 43382"/>
                  <a:gd name="connsiteY8" fmla="*/ 30049 h 43205"/>
                  <a:gd name="connsiteX9" fmla="*/ 35557 w 43382"/>
                  <a:gd name="connsiteY9" fmla="*/ 35946 h 43205"/>
                  <a:gd name="connsiteX10" fmla="*/ 28717 w 43382"/>
                  <a:gd name="connsiteY10" fmla="*/ 36660 h 43205"/>
                  <a:gd name="connsiteX11" fmla="*/ 23829 w 43382"/>
                  <a:gd name="connsiteY11" fmla="*/ 42951 h 43205"/>
                  <a:gd name="connsiteX12" fmla="*/ 16642 w 43382"/>
                  <a:gd name="connsiteY12" fmla="*/ 39111 h 43205"/>
                  <a:gd name="connsiteX13" fmla="*/ 5966 w 43382"/>
                  <a:gd name="connsiteY13" fmla="*/ 35317 h 43205"/>
                  <a:gd name="connsiteX14" fmla="*/ 1272 w 43382"/>
                  <a:gd name="connsiteY14" fmla="*/ 31095 h 43205"/>
                  <a:gd name="connsiteX15" fmla="*/ 157 w 43382"/>
                  <a:gd name="connsiteY15" fmla="*/ 19549 h 43205"/>
                  <a:gd name="connsiteX16" fmla="*/ 4062 w 43382"/>
                  <a:gd name="connsiteY16" fmla="*/ 14215 h 43205"/>
                  <a:gd name="connsiteX0" fmla="*/ 16640 w 43382"/>
                  <a:gd name="connsiteY0" fmla="*/ 38935 h 43205"/>
                  <a:gd name="connsiteX1" fmla="*/ 16760 w 43382"/>
                  <a:gd name="connsiteY1" fmla="*/ 33623 h 43205"/>
                  <a:gd name="connsiteX0" fmla="*/ 4062 w 43382"/>
                  <a:gd name="connsiteY0" fmla="*/ 14215 h 43205"/>
                  <a:gd name="connsiteX1" fmla="*/ 8346 w 43382"/>
                  <a:gd name="connsiteY1" fmla="*/ 1195 h 43205"/>
                  <a:gd name="connsiteX2" fmla="*/ 22618 w 43382"/>
                  <a:gd name="connsiteY2" fmla="*/ 3277 h 43205"/>
                  <a:gd name="connsiteX3" fmla="*/ 25911 w 43382"/>
                  <a:gd name="connsiteY3" fmla="*/ 45 h 43205"/>
                  <a:gd name="connsiteX4" fmla="*/ 38480 w 43382"/>
                  <a:gd name="connsiteY4" fmla="*/ 5421 h 43205"/>
                  <a:gd name="connsiteX5" fmla="*/ 42144 w 43382"/>
                  <a:gd name="connsiteY5" fmla="*/ 10163 h 43205"/>
                  <a:gd name="connsiteX6" fmla="*/ 41980 w 43382"/>
                  <a:gd name="connsiteY6" fmla="*/ 15305 h 43205"/>
                  <a:gd name="connsiteX7" fmla="*/ 43178 w 43382"/>
                  <a:gd name="connsiteY7" fmla="*/ 23167 h 43205"/>
                  <a:gd name="connsiteX8" fmla="*/ 37566 w 43382"/>
                  <a:gd name="connsiteY8" fmla="*/ 30049 h 43205"/>
                  <a:gd name="connsiteX9" fmla="*/ 35557 w 43382"/>
                  <a:gd name="connsiteY9" fmla="*/ 35946 h 43205"/>
                  <a:gd name="connsiteX10" fmla="*/ 28717 w 43382"/>
                  <a:gd name="connsiteY10" fmla="*/ 36660 h 43205"/>
                  <a:gd name="connsiteX11" fmla="*/ 23829 w 43382"/>
                  <a:gd name="connsiteY11" fmla="*/ 42951 h 43205"/>
                  <a:gd name="connsiteX12" fmla="*/ 16642 w 43382"/>
                  <a:gd name="connsiteY12" fmla="*/ 39111 h 43205"/>
                  <a:gd name="connsiteX13" fmla="*/ 5966 w 43382"/>
                  <a:gd name="connsiteY13" fmla="*/ 37302 h 43205"/>
                  <a:gd name="connsiteX14" fmla="*/ 1272 w 43382"/>
                  <a:gd name="connsiteY14" fmla="*/ 31095 h 43205"/>
                  <a:gd name="connsiteX15" fmla="*/ 157 w 43382"/>
                  <a:gd name="connsiteY15" fmla="*/ 19549 h 43205"/>
                  <a:gd name="connsiteX16" fmla="*/ 4062 w 43382"/>
                  <a:gd name="connsiteY16" fmla="*/ 14215 h 43205"/>
                  <a:gd name="connsiteX0" fmla="*/ 16640 w 43382"/>
                  <a:gd name="connsiteY0" fmla="*/ 38935 h 43205"/>
                  <a:gd name="connsiteX1" fmla="*/ 16760 w 43382"/>
                  <a:gd name="connsiteY1" fmla="*/ 33623 h 43205"/>
                  <a:gd name="connsiteX0" fmla="*/ 4550 w 43870"/>
                  <a:gd name="connsiteY0" fmla="*/ 14215 h 43205"/>
                  <a:gd name="connsiteX1" fmla="*/ 8834 w 43870"/>
                  <a:gd name="connsiteY1" fmla="*/ 1195 h 43205"/>
                  <a:gd name="connsiteX2" fmla="*/ 23106 w 43870"/>
                  <a:gd name="connsiteY2" fmla="*/ 3277 h 43205"/>
                  <a:gd name="connsiteX3" fmla="*/ 26399 w 43870"/>
                  <a:gd name="connsiteY3" fmla="*/ 45 h 43205"/>
                  <a:gd name="connsiteX4" fmla="*/ 38968 w 43870"/>
                  <a:gd name="connsiteY4" fmla="*/ 5421 h 43205"/>
                  <a:gd name="connsiteX5" fmla="*/ 42632 w 43870"/>
                  <a:gd name="connsiteY5" fmla="*/ 10163 h 43205"/>
                  <a:gd name="connsiteX6" fmla="*/ 42468 w 43870"/>
                  <a:gd name="connsiteY6" fmla="*/ 15305 h 43205"/>
                  <a:gd name="connsiteX7" fmla="*/ 43666 w 43870"/>
                  <a:gd name="connsiteY7" fmla="*/ 23167 h 43205"/>
                  <a:gd name="connsiteX8" fmla="*/ 38054 w 43870"/>
                  <a:gd name="connsiteY8" fmla="*/ 30049 h 43205"/>
                  <a:gd name="connsiteX9" fmla="*/ 36045 w 43870"/>
                  <a:gd name="connsiteY9" fmla="*/ 35946 h 43205"/>
                  <a:gd name="connsiteX10" fmla="*/ 29205 w 43870"/>
                  <a:gd name="connsiteY10" fmla="*/ 36660 h 43205"/>
                  <a:gd name="connsiteX11" fmla="*/ 24317 w 43870"/>
                  <a:gd name="connsiteY11" fmla="*/ 42951 h 43205"/>
                  <a:gd name="connsiteX12" fmla="*/ 17130 w 43870"/>
                  <a:gd name="connsiteY12" fmla="*/ 39111 h 43205"/>
                  <a:gd name="connsiteX13" fmla="*/ 1760 w 43870"/>
                  <a:gd name="connsiteY13" fmla="*/ 31095 h 43205"/>
                  <a:gd name="connsiteX14" fmla="*/ 645 w 43870"/>
                  <a:gd name="connsiteY14" fmla="*/ 19549 h 43205"/>
                  <a:gd name="connsiteX15" fmla="*/ 4550 w 43870"/>
                  <a:gd name="connsiteY15" fmla="*/ 14215 h 43205"/>
                  <a:gd name="connsiteX0" fmla="*/ 17128 w 43870"/>
                  <a:gd name="connsiteY0" fmla="*/ 38935 h 43205"/>
                  <a:gd name="connsiteX1" fmla="*/ 17248 w 43870"/>
                  <a:gd name="connsiteY1" fmla="*/ 33623 h 43205"/>
                  <a:gd name="connsiteX0" fmla="*/ 4550 w 43870"/>
                  <a:gd name="connsiteY0" fmla="*/ 14215 h 43073"/>
                  <a:gd name="connsiteX1" fmla="*/ 8834 w 43870"/>
                  <a:gd name="connsiteY1" fmla="*/ 1195 h 43073"/>
                  <a:gd name="connsiteX2" fmla="*/ 23106 w 43870"/>
                  <a:gd name="connsiteY2" fmla="*/ 3277 h 43073"/>
                  <a:gd name="connsiteX3" fmla="*/ 26399 w 43870"/>
                  <a:gd name="connsiteY3" fmla="*/ 45 h 43073"/>
                  <a:gd name="connsiteX4" fmla="*/ 38968 w 43870"/>
                  <a:gd name="connsiteY4" fmla="*/ 5421 h 43073"/>
                  <a:gd name="connsiteX5" fmla="*/ 42632 w 43870"/>
                  <a:gd name="connsiteY5" fmla="*/ 10163 h 43073"/>
                  <a:gd name="connsiteX6" fmla="*/ 42468 w 43870"/>
                  <a:gd name="connsiteY6" fmla="*/ 15305 h 43073"/>
                  <a:gd name="connsiteX7" fmla="*/ 43666 w 43870"/>
                  <a:gd name="connsiteY7" fmla="*/ 23167 h 43073"/>
                  <a:gd name="connsiteX8" fmla="*/ 38054 w 43870"/>
                  <a:gd name="connsiteY8" fmla="*/ 30049 h 43073"/>
                  <a:gd name="connsiteX9" fmla="*/ 36045 w 43870"/>
                  <a:gd name="connsiteY9" fmla="*/ 35946 h 43073"/>
                  <a:gd name="connsiteX10" fmla="*/ 24317 w 43870"/>
                  <a:gd name="connsiteY10" fmla="*/ 42951 h 43073"/>
                  <a:gd name="connsiteX11" fmla="*/ 17130 w 43870"/>
                  <a:gd name="connsiteY11" fmla="*/ 39111 h 43073"/>
                  <a:gd name="connsiteX12" fmla="*/ 1760 w 43870"/>
                  <a:gd name="connsiteY12" fmla="*/ 31095 h 43073"/>
                  <a:gd name="connsiteX13" fmla="*/ 645 w 43870"/>
                  <a:gd name="connsiteY13" fmla="*/ 19549 h 43073"/>
                  <a:gd name="connsiteX14" fmla="*/ 4550 w 43870"/>
                  <a:gd name="connsiteY14" fmla="*/ 14215 h 43073"/>
                  <a:gd name="connsiteX0" fmla="*/ 17128 w 43870"/>
                  <a:gd name="connsiteY0" fmla="*/ 38935 h 43073"/>
                  <a:gd name="connsiteX1" fmla="*/ 17248 w 43870"/>
                  <a:gd name="connsiteY1" fmla="*/ 33623 h 43073"/>
                  <a:gd name="connsiteX0" fmla="*/ 4550 w 44117"/>
                  <a:gd name="connsiteY0" fmla="*/ 14215 h 43073"/>
                  <a:gd name="connsiteX1" fmla="*/ 8834 w 44117"/>
                  <a:gd name="connsiteY1" fmla="*/ 1195 h 43073"/>
                  <a:gd name="connsiteX2" fmla="*/ 23106 w 44117"/>
                  <a:gd name="connsiteY2" fmla="*/ 3277 h 43073"/>
                  <a:gd name="connsiteX3" fmla="*/ 26399 w 44117"/>
                  <a:gd name="connsiteY3" fmla="*/ 45 h 43073"/>
                  <a:gd name="connsiteX4" fmla="*/ 38968 w 44117"/>
                  <a:gd name="connsiteY4" fmla="*/ 5421 h 43073"/>
                  <a:gd name="connsiteX5" fmla="*/ 42632 w 44117"/>
                  <a:gd name="connsiteY5" fmla="*/ 10163 h 43073"/>
                  <a:gd name="connsiteX6" fmla="*/ 42468 w 44117"/>
                  <a:gd name="connsiteY6" fmla="*/ 15305 h 43073"/>
                  <a:gd name="connsiteX7" fmla="*/ 43666 w 44117"/>
                  <a:gd name="connsiteY7" fmla="*/ 23167 h 43073"/>
                  <a:gd name="connsiteX8" fmla="*/ 36045 w 44117"/>
                  <a:gd name="connsiteY8" fmla="*/ 35946 h 43073"/>
                  <a:gd name="connsiteX9" fmla="*/ 24317 w 44117"/>
                  <a:gd name="connsiteY9" fmla="*/ 42951 h 43073"/>
                  <a:gd name="connsiteX10" fmla="*/ 17130 w 44117"/>
                  <a:gd name="connsiteY10" fmla="*/ 39111 h 43073"/>
                  <a:gd name="connsiteX11" fmla="*/ 1760 w 44117"/>
                  <a:gd name="connsiteY11" fmla="*/ 31095 h 43073"/>
                  <a:gd name="connsiteX12" fmla="*/ 645 w 44117"/>
                  <a:gd name="connsiteY12" fmla="*/ 19549 h 43073"/>
                  <a:gd name="connsiteX13" fmla="*/ 4550 w 44117"/>
                  <a:gd name="connsiteY13" fmla="*/ 14215 h 43073"/>
                  <a:gd name="connsiteX0" fmla="*/ 17128 w 44117"/>
                  <a:gd name="connsiteY0" fmla="*/ 38935 h 43073"/>
                  <a:gd name="connsiteX1" fmla="*/ 17248 w 44117"/>
                  <a:gd name="connsiteY1" fmla="*/ 33623 h 43073"/>
                  <a:gd name="connsiteX0" fmla="*/ 4550 w 42900"/>
                  <a:gd name="connsiteY0" fmla="*/ 14215 h 43073"/>
                  <a:gd name="connsiteX1" fmla="*/ 8834 w 42900"/>
                  <a:gd name="connsiteY1" fmla="*/ 1195 h 43073"/>
                  <a:gd name="connsiteX2" fmla="*/ 23106 w 42900"/>
                  <a:gd name="connsiteY2" fmla="*/ 3277 h 43073"/>
                  <a:gd name="connsiteX3" fmla="*/ 26399 w 42900"/>
                  <a:gd name="connsiteY3" fmla="*/ 45 h 43073"/>
                  <a:gd name="connsiteX4" fmla="*/ 38968 w 42900"/>
                  <a:gd name="connsiteY4" fmla="*/ 5421 h 43073"/>
                  <a:gd name="connsiteX5" fmla="*/ 42632 w 42900"/>
                  <a:gd name="connsiteY5" fmla="*/ 10163 h 43073"/>
                  <a:gd name="connsiteX6" fmla="*/ 42468 w 42900"/>
                  <a:gd name="connsiteY6" fmla="*/ 15305 h 43073"/>
                  <a:gd name="connsiteX7" fmla="*/ 37362 w 42900"/>
                  <a:gd name="connsiteY7" fmla="*/ 25152 h 43073"/>
                  <a:gd name="connsiteX8" fmla="*/ 36045 w 42900"/>
                  <a:gd name="connsiteY8" fmla="*/ 35946 h 43073"/>
                  <a:gd name="connsiteX9" fmla="*/ 24317 w 42900"/>
                  <a:gd name="connsiteY9" fmla="*/ 42951 h 43073"/>
                  <a:gd name="connsiteX10" fmla="*/ 17130 w 42900"/>
                  <a:gd name="connsiteY10" fmla="*/ 39111 h 43073"/>
                  <a:gd name="connsiteX11" fmla="*/ 1760 w 42900"/>
                  <a:gd name="connsiteY11" fmla="*/ 31095 h 43073"/>
                  <a:gd name="connsiteX12" fmla="*/ 645 w 42900"/>
                  <a:gd name="connsiteY12" fmla="*/ 19549 h 43073"/>
                  <a:gd name="connsiteX13" fmla="*/ 4550 w 42900"/>
                  <a:gd name="connsiteY13" fmla="*/ 14215 h 43073"/>
                  <a:gd name="connsiteX0" fmla="*/ 17128 w 42900"/>
                  <a:gd name="connsiteY0" fmla="*/ 38935 h 43073"/>
                  <a:gd name="connsiteX1" fmla="*/ 17248 w 42900"/>
                  <a:gd name="connsiteY1" fmla="*/ 33623 h 43073"/>
                  <a:gd name="connsiteX0" fmla="*/ 4550 w 42900"/>
                  <a:gd name="connsiteY0" fmla="*/ 14215 h 43073"/>
                  <a:gd name="connsiteX1" fmla="*/ 8834 w 42900"/>
                  <a:gd name="connsiteY1" fmla="*/ 1195 h 43073"/>
                  <a:gd name="connsiteX2" fmla="*/ 23106 w 42900"/>
                  <a:gd name="connsiteY2" fmla="*/ 3277 h 43073"/>
                  <a:gd name="connsiteX3" fmla="*/ 26399 w 42900"/>
                  <a:gd name="connsiteY3" fmla="*/ 45 h 43073"/>
                  <a:gd name="connsiteX4" fmla="*/ 38968 w 42900"/>
                  <a:gd name="connsiteY4" fmla="*/ 5421 h 43073"/>
                  <a:gd name="connsiteX5" fmla="*/ 42632 w 42900"/>
                  <a:gd name="connsiteY5" fmla="*/ 10163 h 43073"/>
                  <a:gd name="connsiteX6" fmla="*/ 42468 w 42900"/>
                  <a:gd name="connsiteY6" fmla="*/ 15305 h 43073"/>
                  <a:gd name="connsiteX7" fmla="*/ 37559 w 42900"/>
                  <a:gd name="connsiteY7" fmla="*/ 23564 h 43073"/>
                  <a:gd name="connsiteX8" fmla="*/ 36045 w 42900"/>
                  <a:gd name="connsiteY8" fmla="*/ 35946 h 43073"/>
                  <a:gd name="connsiteX9" fmla="*/ 24317 w 42900"/>
                  <a:gd name="connsiteY9" fmla="*/ 42951 h 43073"/>
                  <a:gd name="connsiteX10" fmla="*/ 17130 w 42900"/>
                  <a:gd name="connsiteY10" fmla="*/ 39111 h 43073"/>
                  <a:gd name="connsiteX11" fmla="*/ 1760 w 42900"/>
                  <a:gd name="connsiteY11" fmla="*/ 31095 h 43073"/>
                  <a:gd name="connsiteX12" fmla="*/ 645 w 42900"/>
                  <a:gd name="connsiteY12" fmla="*/ 19549 h 43073"/>
                  <a:gd name="connsiteX13" fmla="*/ 4550 w 42900"/>
                  <a:gd name="connsiteY13" fmla="*/ 14215 h 43073"/>
                  <a:gd name="connsiteX0" fmla="*/ 17128 w 42900"/>
                  <a:gd name="connsiteY0" fmla="*/ 38935 h 43073"/>
                  <a:gd name="connsiteX1" fmla="*/ 17248 w 42900"/>
                  <a:gd name="connsiteY1" fmla="*/ 33623 h 43073"/>
                  <a:gd name="connsiteX0" fmla="*/ 4550 w 42900"/>
                  <a:gd name="connsiteY0" fmla="*/ 14215 h 43073"/>
                  <a:gd name="connsiteX1" fmla="*/ 8834 w 42900"/>
                  <a:gd name="connsiteY1" fmla="*/ 1195 h 43073"/>
                  <a:gd name="connsiteX2" fmla="*/ 23106 w 42900"/>
                  <a:gd name="connsiteY2" fmla="*/ 3277 h 43073"/>
                  <a:gd name="connsiteX3" fmla="*/ 26399 w 42900"/>
                  <a:gd name="connsiteY3" fmla="*/ 45 h 43073"/>
                  <a:gd name="connsiteX4" fmla="*/ 38968 w 42900"/>
                  <a:gd name="connsiteY4" fmla="*/ 5421 h 43073"/>
                  <a:gd name="connsiteX5" fmla="*/ 42632 w 42900"/>
                  <a:gd name="connsiteY5" fmla="*/ 10163 h 43073"/>
                  <a:gd name="connsiteX6" fmla="*/ 42468 w 42900"/>
                  <a:gd name="connsiteY6" fmla="*/ 15305 h 43073"/>
                  <a:gd name="connsiteX7" fmla="*/ 37559 w 42900"/>
                  <a:gd name="connsiteY7" fmla="*/ 23564 h 43073"/>
                  <a:gd name="connsiteX8" fmla="*/ 36045 w 42900"/>
                  <a:gd name="connsiteY8" fmla="*/ 35946 h 43073"/>
                  <a:gd name="connsiteX9" fmla="*/ 24317 w 42900"/>
                  <a:gd name="connsiteY9" fmla="*/ 42951 h 43073"/>
                  <a:gd name="connsiteX10" fmla="*/ 17130 w 42900"/>
                  <a:gd name="connsiteY10" fmla="*/ 39111 h 43073"/>
                  <a:gd name="connsiteX11" fmla="*/ 1760 w 42900"/>
                  <a:gd name="connsiteY11" fmla="*/ 31095 h 43073"/>
                  <a:gd name="connsiteX12" fmla="*/ 645 w 42900"/>
                  <a:gd name="connsiteY12" fmla="*/ 19549 h 43073"/>
                  <a:gd name="connsiteX13" fmla="*/ 4550 w 42900"/>
                  <a:gd name="connsiteY13" fmla="*/ 14215 h 43073"/>
                  <a:gd name="connsiteX0" fmla="*/ 17128 w 42900"/>
                  <a:gd name="connsiteY0" fmla="*/ 38935 h 43073"/>
                  <a:gd name="connsiteX1" fmla="*/ 17248 w 42900"/>
                  <a:gd name="connsiteY1" fmla="*/ 33623 h 43073"/>
                  <a:gd name="connsiteX0" fmla="*/ 4550 w 42900"/>
                  <a:gd name="connsiteY0" fmla="*/ 14177 h 43035"/>
                  <a:gd name="connsiteX1" fmla="*/ 8834 w 42900"/>
                  <a:gd name="connsiteY1" fmla="*/ 1157 h 43035"/>
                  <a:gd name="connsiteX2" fmla="*/ 18772 w 42900"/>
                  <a:gd name="connsiteY2" fmla="*/ 4430 h 43035"/>
                  <a:gd name="connsiteX3" fmla="*/ 26399 w 42900"/>
                  <a:gd name="connsiteY3" fmla="*/ 7 h 43035"/>
                  <a:gd name="connsiteX4" fmla="*/ 38968 w 42900"/>
                  <a:gd name="connsiteY4" fmla="*/ 5383 h 43035"/>
                  <a:gd name="connsiteX5" fmla="*/ 42632 w 42900"/>
                  <a:gd name="connsiteY5" fmla="*/ 10125 h 43035"/>
                  <a:gd name="connsiteX6" fmla="*/ 42468 w 42900"/>
                  <a:gd name="connsiteY6" fmla="*/ 15267 h 43035"/>
                  <a:gd name="connsiteX7" fmla="*/ 37559 w 42900"/>
                  <a:gd name="connsiteY7" fmla="*/ 23526 h 43035"/>
                  <a:gd name="connsiteX8" fmla="*/ 36045 w 42900"/>
                  <a:gd name="connsiteY8" fmla="*/ 35908 h 43035"/>
                  <a:gd name="connsiteX9" fmla="*/ 24317 w 42900"/>
                  <a:gd name="connsiteY9" fmla="*/ 42913 h 43035"/>
                  <a:gd name="connsiteX10" fmla="*/ 17130 w 42900"/>
                  <a:gd name="connsiteY10" fmla="*/ 39073 h 43035"/>
                  <a:gd name="connsiteX11" fmla="*/ 1760 w 42900"/>
                  <a:gd name="connsiteY11" fmla="*/ 31057 h 43035"/>
                  <a:gd name="connsiteX12" fmla="*/ 645 w 42900"/>
                  <a:gd name="connsiteY12" fmla="*/ 19511 h 43035"/>
                  <a:gd name="connsiteX13" fmla="*/ 4550 w 42900"/>
                  <a:gd name="connsiteY13" fmla="*/ 14177 h 43035"/>
                  <a:gd name="connsiteX0" fmla="*/ 17128 w 42900"/>
                  <a:gd name="connsiteY0" fmla="*/ 38897 h 43035"/>
                  <a:gd name="connsiteX1" fmla="*/ 17248 w 42900"/>
                  <a:gd name="connsiteY1" fmla="*/ 33585 h 43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900" h="43035">
                    <a:moveTo>
                      <a:pt x="4550" y="14177"/>
                    </a:moveTo>
                    <a:cubicBezTo>
                      <a:pt x="5915" y="11118"/>
                      <a:pt x="6464" y="2782"/>
                      <a:pt x="8834" y="1157"/>
                    </a:cubicBezTo>
                    <a:cubicBezTo>
                      <a:pt x="11204" y="-468"/>
                      <a:pt x="18131" y="6179"/>
                      <a:pt x="18772" y="4430"/>
                    </a:cubicBezTo>
                    <a:cubicBezTo>
                      <a:pt x="19413" y="2681"/>
                      <a:pt x="23033" y="-152"/>
                      <a:pt x="26399" y="7"/>
                    </a:cubicBezTo>
                    <a:cubicBezTo>
                      <a:pt x="29765" y="166"/>
                      <a:pt x="36263" y="3697"/>
                      <a:pt x="38968" y="5383"/>
                    </a:cubicBezTo>
                    <a:cubicBezTo>
                      <a:pt x="40696" y="6025"/>
                      <a:pt x="42072" y="7805"/>
                      <a:pt x="42632" y="10125"/>
                    </a:cubicBezTo>
                    <a:cubicBezTo>
                      <a:pt x="43039" y="11809"/>
                      <a:pt x="42981" y="13638"/>
                      <a:pt x="42468" y="15267"/>
                    </a:cubicBezTo>
                    <a:cubicBezTo>
                      <a:pt x="43729" y="17501"/>
                      <a:pt x="38629" y="20086"/>
                      <a:pt x="37559" y="23526"/>
                    </a:cubicBezTo>
                    <a:cubicBezTo>
                      <a:pt x="36489" y="26966"/>
                      <a:pt x="38252" y="32677"/>
                      <a:pt x="36045" y="35908"/>
                    </a:cubicBezTo>
                    <a:cubicBezTo>
                      <a:pt x="33838" y="39139"/>
                      <a:pt x="27469" y="42386"/>
                      <a:pt x="24317" y="42913"/>
                    </a:cubicBezTo>
                    <a:cubicBezTo>
                      <a:pt x="21165" y="43440"/>
                      <a:pt x="18701" y="42280"/>
                      <a:pt x="17130" y="39073"/>
                    </a:cubicBezTo>
                    <a:cubicBezTo>
                      <a:pt x="13371" y="37097"/>
                      <a:pt x="4508" y="34317"/>
                      <a:pt x="1760" y="31057"/>
                    </a:cubicBezTo>
                    <a:cubicBezTo>
                      <a:pt x="-988" y="27797"/>
                      <a:pt x="186" y="22301"/>
                      <a:pt x="645" y="19511"/>
                    </a:cubicBezTo>
                    <a:cubicBezTo>
                      <a:pt x="1110" y="16698"/>
                      <a:pt x="3185" y="17236"/>
                      <a:pt x="4550" y="14177"/>
                    </a:cubicBezTo>
                    <a:close/>
                  </a:path>
                  <a:path w="42900" h="43035" fill="none" extrusionOk="0">
                    <a:moveTo>
                      <a:pt x="17128" y="38897"/>
                    </a:moveTo>
                    <a:cubicBezTo>
                      <a:pt x="16861" y="38351"/>
                      <a:pt x="17425" y="34196"/>
                      <a:pt x="17248" y="33585"/>
                    </a:cubicBezTo>
                  </a:path>
                </a:pathLst>
              </a:custGeom>
              <a:grpFill/>
              <a:ln w="25400">
                <a:solidFill>
                  <a:srgbClr val="D8EAF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1250" tIns="50625" rIns="101250" bIns="50625" rtlCol="0" anchor="ctr"/>
              <a:lstStyle/>
              <a:p>
                <a:pPr marL="0" marR="0" lvl="0" indent="0" algn="ctr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13" b="0" i="0" u="none" strike="noStrike" kern="1200" cap="none" spc="0" normalizeH="0" baseline="0" noProof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6" name="Cloud 3">
                <a:extLst>
                  <a:ext uri="{FF2B5EF4-FFF2-40B4-BE49-F238E27FC236}">
                    <a16:creationId xmlns:a16="http://schemas.microsoft.com/office/drawing/2014/main" id="{A962AB24-FE8E-274E-B66A-FACF1AAD2B29}"/>
                  </a:ext>
                </a:extLst>
              </p:cNvPr>
              <p:cNvSpPr/>
              <p:nvPr/>
            </p:nvSpPr>
            <p:spPr>
              <a:xfrm rot="9090487">
                <a:off x="9086371" y="1989810"/>
                <a:ext cx="162188" cy="83448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6323 h 45313"/>
                  <a:gd name="connsiteX1" fmla="*/ 5659 w 43256"/>
                  <a:gd name="connsiteY1" fmla="*/ 8860 h 45313"/>
                  <a:gd name="connsiteX2" fmla="*/ 14041 w 43256"/>
                  <a:gd name="connsiteY2" fmla="*/ 7155 h 45313"/>
                  <a:gd name="connsiteX3" fmla="*/ 22492 w 43256"/>
                  <a:gd name="connsiteY3" fmla="*/ 5385 h 45313"/>
                  <a:gd name="connsiteX4" fmla="*/ 25785 w 43256"/>
                  <a:gd name="connsiteY4" fmla="*/ 2153 h 45313"/>
                  <a:gd name="connsiteX5" fmla="*/ 29869 w 43256"/>
                  <a:gd name="connsiteY5" fmla="*/ 4434 h 45313"/>
                  <a:gd name="connsiteX6" fmla="*/ 35499 w 43256"/>
                  <a:gd name="connsiteY6" fmla="*/ 2643 h 45313"/>
                  <a:gd name="connsiteX7" fmla="*/ 38354 w 43256"/>
                  <a:gd name="connsiteY7" fmla="*/ 7529 h 45313"/>
                  <a:gd name="connsiteX8" fmla="*/ 42018 w 43256"/>
                  <a:gd name="connsiteY8" fmla="*/ 12271 h 45313"/>
                  <a:gd name="connsiteX9" fmla="*/ 41854 w 43256"/>
                  <a:gd name="connsiteY9" fmla="*/ 17413 h 45313"/>
                  <a:gd name="connsiteX10" fmla="*/ 43052 w 43256"/>
                  <a:gd name="connsiteY10" fmla="*/ 25275 h 45313"/>
                  <a:gd name="connsiteX11" fmla="*/ 37440 w 43256"/>
                  <a:gd name="connsiteY11" fmla="*/ 32157 h 45313"/>
                  <a:gd name="connsiteX12" fmla="*/ 35431 w 43256"/>
                  <a:gd name="connsiteY12" fmla="*/ 38054 h 45313"/>
                  <a:gd name="connsiteX13" fmla="*/ 28591 w 43256"/>
                  <a:gd name="connsiteY13" fmla="*/ 38768 h 45313"/>
                  <a:gd name="connsiteX14" fmla="*/ 23703 w 43256"/>
                  <a:gd name="connsiteY14" fmla="*/ 45059 h 45313"/>
                  <a:gd name="connsiteX15" fmla="*/ 16516 w 43256"/>
                  <a:gd name="connsiteY15" fmla="*/ 41219 h 45313"/>
                  <a:gd name="connsiteX16" fmla="*/ 5840 w 43256"/>
                  <a:gd name="connsiteY16" fmla="*/ 37425 h 45313"/>
                  <a:gd name="connsiteX17" fmla="*/ 1146 w 43256"/>
                  <a:gd name="connsiteY17" fmla="*/ 33203 h 45313"/>
                  <a:gd name="connsiteX18" fmla="*/ 2149 w 43256"/>
                  <a:gd name="connsiteY18" fmla="*/ 27504 h 45313"/>
                  <a:gd name="connsiteX19" fmla="*/ 31 w 43256"/>
                  <a:gd name="connsiteY19" fmla="*/ 21657 h 45313"/>
                  <a:gd name="connsiteX20" fmla="*/ 3899 w 43256"/>
                  <a:gd name="connsiteY20" fmla="*/ 16460 h 45313"/>
                  <a:gd name="connsiteX21" fmla="*/ 3936 w 43256"/>
                  <a:gd name="connsiteY21" fmla="*/ 16323 h 45313"/>
                  <a:gd name="connsiteX0" fmla="*/ 4729 w 43256"/>
                  <a:gd name="connsiteY0" fmla="*/ 28130 h 45313"/>
                  <a:gd name="connsiteX1" fmla="*/ 2196 w 43256"/>
                  <a:gd name="connsiteY1" fmla="*/ 27333 h 45313"/>
                  <a:gd name="connsiteX2" fmla="*/ 6964 w 43256"/>
                  <a:gd name="connsiteY2" fmla="*/ 36852 h 45313"/>
                  <a:gd name="connsiteX3" fmla="*/ 5856 w 43256"/>
                  <a:gd name="connsiteY3" fmla="*/ 37233 h 45313"/>
                  <a:gd name="connsiteX4" fmla="*/ 16514 w 43256"/>
                  <a:gd name="connsiteY4" fmla="*/ 41043 h 45313"/>
                  <a:gd name="connsiteX5" fmla="*/ 15846 w 43256"/>
                  <a:gd name="connsiteY5" fmla="*/ 39303 h 45313"/>
                  <a:gd name="connsiteX6" fmla="*/ 28863 w 43256"/>
                  <a:gd name="connsiteY6" fmla="*/ 36704 h 45313"/>
                  <a:gd name="connsiteX7" fmla="*/ 28596 w 43256"/>
                  <a:gd name="connsiteY7" fmla="*/ 38613 h 45313"/>
                  <a:gd name="connsiteX8" fmla="*/ 34165 w 43256"/>
                  <a:gd name="connsiteY8" fmla="*/ 24907 h 45313"/>
                  <a:gd name="connsiteX9" fmla="*/ 37416 w 43256"/>
                  <a:gd name="connsiteY9" fmla="*/ 32043 h 45313"/>
                  <a:gd name="connsiteX10" fmla="*/ 41834 w 43256"/>
                  <a:gd name="connsiteY10" fmla="*/ 17307 h 45313"/>
                  <a:gd name="connsiteX11" fmla="*/ 40386 w 43256"/>
                  <a:gd name="connsiteY11" fmla="*/ 19983 h 45313"/>
                  <a:gd name="connsiteX12" fmla="*/ 38360 w 43256"/>
                  <a:gd name="connsiteY12" fmla="*/ 7379 h 45313"/>
                  <a:gd name="connsiteX13" fmla="*/ 38436 w 43256"/>
                  <a:gd name="connsiteY13" fmla="*/ 8643 h 45313"/>
                  <a:gd name="connsiteX14" fmla="*/ 29114 w 43256"/>
                  <a:gd name="connsiteY14" fmla="*/ 5905 h 45313"/>
                  <a:gd name="connsiteX15" fmla="*/ 29856 w 43256"/>
                  <a:gd name="connsiteY15" fmla="*/ 4293 h 45313"/>
                  <a:gd name="connsiteX16" fmla="*/ 22177 w 43256"/>
                  <a:gd name="connsiteY16" fmla="*/ 6673 h 45313"/>
                  <a:gd name="connsiteX17" fmla="*/ 22536 w 43256"/>
                  <a:gd name="connsiteY17" fmla="*/ 5283 h 45313"/>
                  <a:gd name="connsiteX18" fmla="*/ 16400 w 43256"/>
                  <a:gd name="connsiteY18" fmla="*/ 0 h 45313"/>
                  <a:gd name="connsiteX19" fmla="*/ 15336 w 43256"/>
                  <a:gd name="connsiteY19" fmla="*/ 8493 h 45313"/>
                  <a:gd name="connsiteX20" fmla="*/ 4163 w 43256"/>
                  <a:gd name="connsiteY20" fmla="*/ 17742 h 45313"/>
                  <a:gd name="connsiteX21" fmla="*/ 3936 w 43256"/>
                  <a:gd name="connsiteY21" fmla="*/ 16323 h 45313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7779 w 43256"/>
                  <a:gd name="connsiteY18" fmla="*/ 5448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16514 w 43256"/>
                  <a:gd name="connsiteY2" fmla="*/ 38949 h 43219"/>
                  <a:gd name="connsiteX3" fmla="*/ 15846 w 43256"/>
                  <a:gd name="connsiteY3" fmla="*/ 3720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4163 w 43256"/>
                  <a:gd name="connsiteY10" fmla="*/ 15648 h 43219"/>
                  <a:gd name="connsiteX11" fmla="*/ 3936 w 43256"/>
                  <a:gd name="connsiteY11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16514 w 43256"/>
                  <a:gd name="connsiteY0" fmla="*/ 38949 h 43219"/>
                  <a:gd name="connsiteX1" fmla="*/ 15846 w 43256"/>
                  <a:gd name="connsiteY1" fmla="*/ 3720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4163 w 43256"/>
                  <a:gd name="connsiteY8" fmla="*/ 15648 h 43219"/>
                  <a:gd name="connsiteX9" fmla="*/ 3936 w 43256"/>
                  <a:gd name="connsiteY9" fmla="*/ 1422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24 w 43381"/>
                  <a:gd name="connsiteY18" fmla="*/ 14366 h 43219"/>
                  <a:gd name="connsiteX19" fmla="*/ 4061 w 43381"/>
                  <a:gd name="connsiteY19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6" fmla="*/ 38485 w 43381"/>
                  <a:gd name="connsiteY6" fmla="*/ 5285 h 43219"/>
                  <a:gd name="connsiteX7" fmla="*/ 38561 w 43381"/>
                  <a:gd name="connsiteY7" fmla="*/ 6549 h 43219"/>
                  <a:gd name="connsiteX8" fmla="*/ 4288 w 43381"/>
                  <a:gd name="connsiteY8" fmla="*/ 15648 h 43219"/>
                  <a:gd name="connsiteX9" fmla="*/ 4061 w 43381"/>
                  <a:gd name="connsiteY9" fmla="*/ 1422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24 w 43381"/>
                  <a:gd name="connsiteY18" fmla="*/ 14366 h 43219"/>
                  <a:gd name="connsiteX19" fmla="*/ 4061 w 43381"/>
                  <a:gd name="connsiteY19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6" fmla="*/ 38485 w 43381"/>
                  <a:gd name="connsiteY6" fmla="*/ 5285 h 43219"/>
                  <a:gd name="connsiteX7" fmla="*/ 38561 w 43381"/>
                  <a:gd name="connsiteY7" fmla="*/ 654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61 w 43381"/>
                  <a:gd name="connsiteY18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6" fmla="*/ 38485 w 43381"/>
                  <a:gd name="connsiteY6" fmla="*/ 5285 h 43219"/>
                  <a:gd name="connsiteX7" fmla="*/ 38561 w 43381"/>
                  <a:gd name="connsiteY7" fmla="*/ 654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61 w 43381"/>
                  <a:gd name="connsiteY18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61 w 43381"/>
                  <a:gd name="connsiteY18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8479 w 43381"/>
                  <a:gd name="connsiteY5" fmla="*/ 5435 h 43219"/>
                  <a:gd name="connsiteX6" fmla="*/ 42143 w 43381"/>
                  <a:gd name="connsiteY6" fmla="*/ 10177 h 43219"/>
                  <a:gd name="connsiteX7" fmla="*/ 41979 w 43381"/>
                  <a:gd name="connsiteY7" fmla="*/ 15319 h 43219"/>
                  <a:gd name="connsiteX8" fmla="*/ 43177 w 43381"/>
                  <a:gd name="connsiteY8" fmla="*/ 23181 h 43219"/>
                  <a:gd name="connsiteX9" fmla="*/ 37565 w 43381"/>
                  <a:gd name="connsiteY9" fmla="*/ 30063 h 43219"/>
                  <a:gd name="connsiteX10" fmla="*/ 35556 w 43381"/>
                  <a:gd name="connsiteY10" fmla="*/ 35960 h 43219"/>
                  <a:gd name="connsiteX11" fmla="*/ 28716 w 43381"/>
                  <a:gd name="connsiteY11" fmla="*/ 36674 h 43219"/>
                  <a:gd name="connsiteX12" fmla="*/ 23828 w 43381"/>
                  <a:gd name="connsiteY12" fmla="*/ 42965 h 43219"/>
                  <a:gd name="connsiteX13" fmla="*/ 16641 w 43381"/>
                  <a:gd name="connsiteY13" fmla="*/ 39125 h 43219"/>
                  <a:gd name="connsiteX14" fmla="*/ 5965 w 43381"/>
                  <a:gd name="connsiteY14" fmla="*/ 35331 h 43219"/>
                  <a:gd name="connsiteX15" fmla="*/ 1271 w 43381"/>
                  <a:gd name="connsiteY15" fmla="*/ 31109 h 43219"/>
                  <a:gd name="connsiteX16" fmla="*/ 156 w 43381"/>
                  <a:gd name="connsiteY16" fmla="*/ 19563 h 43219"/>
                  <a:gd name="connsiteX17" fmla="*/ 4061 w 43381"/>
                  <a:gd name="connsiteY17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0" fmla="*/ 4061 w 43381"/>
                  <a:gd name="connsiteY0" fmla="*/ 14215 h 43205"/>
                  <a:gd name="connsiteX1" fmla="*/ 8345 w 43381"/>
                  <a:gd name="connsiteY1" fmla="*/ 1195 h 43205"/>
                  <a:gd name="connsiteX2" fmla="*/ 22617 w 43381"/>
                  <a:gd name="connsiteY2" fmla="*/ 3277 h 43205"/>
                  <a:gd name="connsiteX3" fmla="*/ 25910 w 43381"/>
                  <a:gd name="connsiteY3" fmla="*/ 45 h 43205"/>
                  <a:gd name="connsiteX4" fmla="*/ 38479 w 43381"/>
                  <a:gd name="connsiteY4" fmla="*/ 5421 h 43205"/>
                  <a:gd name="connsiteX5" fmla="*/ 42143 w 43381"/>
                  <a:gd name="connsiteY5" fmla="*/ 10163 h 43205"/>
                  <a:gd name="connsiteX6" fmla="*/ 41979 w 43381"/>
                  <a:gd name="connsiteY6" fmla="*/ 15305 h 43205"/>
                  <a:gd name="connsiteX7" fmla="*/ 43177 w 43381"/>
                  <a:gd name="connsiteY7" fmla="*/ 23167 h 43205"/>
                  <a:gd name="connsiteX8" fmla="*/ 37565 w 43381"/>
                  <a:gd name="connsiteY8" fmla="*/ 30049 h 43205"/>
                  <a:gd name="connsiteX9" fmla="*/ 35556 w 43381"/>
                  <a:gd name="connsiteY9" fmla="*/ 35946 h 43205"/>
                  <a:gd name="connsiteX10" fmla="*/ 28716 w 43381"/>
                  <a:gd name="connsiteY10" fmla="*/ 36660 h 43205"/>
                  <a:gd name="connsiteX11" fmla="*/ 23828 w 43381"/>
                  <a:gd name="connsiteY11" fmla="*/ 42951 h 43205"/>
                  <a:gd name="connsiteX12" fmla="*/ 16641 w 43381"/>
                  <a:gd name="connsiteY12" fmla="*/ 39111 h 43205"/>
                  <a:gd name="connsiteX13" fmla="*/ 5965 w 43381"/>
                  <a:gd name="connsiteY13" fmla="*/ 35317 h 43205"/>
                  <a:gd name="connsiteX14" fmla="*/ 1271 w 43381"/>
                  <a:gd name="connsiteY14" fmla="*/ 31095 h 43205"/>
                  <a:gd name="connsiteX15" fmla="*/ 156 w 43381"/>
                  <a:gd name="connsiteY15" fmla="*/ 19549 h 43205"/>
                  <a:gd name="connsiteX16" fmla="*/ 4061 w 43381"/>
                  <a:gd name="connsiteY16" fmla="*/ 14215 h 43205"/>
                  <a:gd name="connsiteX0" fmla="*/ 16639 w 43381"/>
                  <a:gd name="connsiteY0" fmla="*/ 38935 h 43205"/>
                  <a:gd name="connsiteX1" fmla="*/ 15971 w 43381"/>
                  <a:gd name="connsiteY1" fmla="*/ 37195 h 43205"/>
                  <a:gd name="connsiteX2" fmla="*/ 28988 w 43381"/>
                  <a:gd name="connsiteY2" fmla="*/ 34596 h 43205"/>
                  <a:gd name="connsiteX3" fmla="*/ 28721 w 43381"/>
                  <a:gd name="connsiteY3" fmla="*/ 36505 h 43205"/>
                  <a:gd name="connsiteX0" fmla="*/ 4061 w 43381"/>
                  <a:gd name="connsiteY0" fmla="*/ 14215 h 43205"/>
                  <a:gd name="connsiteX1" fmla="*/ 8345 w 43381"/>
                  <a:gd name="connsiteY1" fmla="*/ 1195 h 43205"/>
                  <a:gd name="connsiteX2" fmla="*/ 22617 w 43381"/>
                  <a:gd name="connsiteY2" fmla="*/ 3277 h 43205"/>
                  <a:gd name="connsiteX3" fmla="*/ 25910 w 43381"/>
                  <a:gd name="connsiteY3" fmla="*/ 45 h 43205"/>
                  <a:gd name="connsiteX4" fmla="*/ 38479 w 43381"/>
                  <a:gd name="connsiteY4" fmla="*/ 5421 h 43205"/>
                  <a:gd name="connsiteX5" fmla="*/ 42143 w 43381"/>
                  <a:gd name="connsiteY5" fmla="*/ 10163 h 43205"/>
                  <a:gd name="connsiteX6" fmla="*/ 41979 w 43381"/>
                  <a:gd name="connsiteY6" fmla="*/ 15305 h 43205"/>
                  <a:gd name="connsiteX7" fmla="*/ 43177 w 43381"/>
                  <a:gd name="connsiteY7" fmla="*/ 23167 h 43205"/>
                  <a:gd name="connsiteX8" fmla="*/ 37565 w 43381"/>
                  <a:gd name="connsiteY8" fmla="*/ 30049 h 43205"/>
                  <a:gd name="connsiteX9" fmla="*/ 35556 w 43381"/>
                  <a:gd name="connsiteY9" fmla="*/ 35946 h 43205"/>
                  <a:gd name="connsiteX10" fmla="*/ 28716 w 43381"/>
                  <a:gd name="connsiteY10" fmla="*/ 36660 h 43205"/>
                  <a:gd name="connsiteX11" fmla="*/ 23828 w 43381"/>
                  <a:gd name="connsiteY11" fmla="*/ 42951 h 43205"/>
                  <a:gd name="connsiteX12" fmla="*/ 16641 w 43381"/>
                  <a:gd name="connsiteY12" fmla="*/ 39111 h 43205"/>
                  <a:gd name="connsiteX13" fmla="*/ 5965 w 43381"/>
                  <a:gd name="connsiteY13" fmla="*/ 35317 h 43205"/>
                  <a:gd name="connsiteX14" fmla="*/ 1271 w 43381"/>
                  <a:gd name="connsiteY14" fmla="*/ 31095 h 43205"/>
                  <a:gd name="connsiteX15" fmla="*/ 156 w 43381"/>
                  <a:gd name="connsiteY15" fmla="*/ 19549 h 43205"/>
                  <a:gd name="connsiteX16" fmla="*/ 4061 w 43381"/>
                  <a:gd name="connsiteY16" fmla="*/ 14215 h 43205"/>
                  <a:gd name="connsiteX0" fmla="*/ 16639 w 43381"/>
                  <a:gd name="connsiteY0" fmla="*/ 38935 h 43205"/>
                  <a:gd name="connsiteX1" fmla="*/ 15971 w 43381"/>
                  <a:gd name="connsiteY1" fmla="*/ 37195 h 43205"/>
                  <a:gd name="connsiteX0" fmla="*/ 4061 w 43381"/>
                  <a:gd name="connsiteY0" fmla="*/ 14215 h 43985"/>
                  <a:gd name="connsiteX1" fmla="*/ 8345 w 43381"/>
                  <a:gd name="connsiteY1" fmla="*/ 1195 h 43985"/>
                  <a:gd name="connsiteX2" fmla="*/ 22617 w 43381"/>
                  <a:gd name="connsiteY2" fmla="*/ 3277 h 43985"/>
                  <a:gd name="connsiteX3" fmla="*/ 25910 w 43381"/>
                  <a:gd name="connsiteY3" fmla="*/ 45 h 43985"/>
                  <a:gd name="connsiteX4" fmla="*/ 38479 w 43381"/>
                  <a:gd name="connsiteY4" fmla="*/ 5421 h 43985"/>
                  <a:gd name="connsiteX5" fmla="*/ 42143 w 43381"/>
                  <a:gd name="connsiteY5" fmla="*/ 10163 h 43985"/>
                  <a:gd name="connsiteX6" fmla="*/ 41979 w 43381"/>
                  <a:gd name="connsiteY6" fmla="*/ 15305 h 43985"/>
                  <a:gd name="connsiteX7" fmla="*/ 43177 w 43381"/>
                  <a:gd name="connsiteY7" fmla="*/ 23167 h 43985"/>
                  <a:gd name="connsiteX8" fmla="*/ 37565 w 43381"/>
                  <a:gd name="connsiteY8" fmla="*/ 30049 h 43985"/>
                  <a:gd name="connsiteX9" fmla="*/ 35556 w 43381"/>
                  <a:gd name="connsiteY9" fmla="*/ 35946 h 43985"/>
                  <a:gd name="connsiteX10" fmla="*/ 28716 w 43381"/>
                  <a:gd name="connsiteY10" fmla="*/ 36660 h 43985"/>
                  <a:gd name="connsiteX11" fmla="*/ 23828 w 43381"/>
                  <a:gd name="connsiteY11" fmla="*/ 42951 h 43985"/>
                  <a:gd name="connsiteX12" fmla="*/ 16641 w 43381"/>
                  <a:gd name="connsiteY12" fmla="*/ 39111 h 43985"/>
                  <a:gd name="connsiteX13" fmla="*/ 5965 w 43381"/>
                  <a:gd name="connsiteY13" fmla="*/ 35317 h 43985"/>
                  <a:gd name="connsiteX14" fmla="*/ 1271 w 43381"/>
                  <a:gd name="connsiteY14" fmla="*/ 31095 h 43985"/>
                  <a:gd name="connsiteX15" fmla="*/ 156 w 43381"/>
                  <a:gd name="connsiteY15" fmla="*/ 19549 h 43985"/>
                  <a:gd name="connsiteX16" fmla="*/ 4061 w 43381"/>
                  <a:gd name="connsiteY16" fmla="*/ 14215 h 43985"/>
                  <a:gd name="connsiteX0" fmla="*/ 16639 w 43381"/>
                  <a:gd name="connsiteY0" fmla="*/ 38935 h 43985"/>
                  <a:gd name="connsiteX1" fmla="*/ 17744 w 43381"/>
                  <a:gd name="connsiteY1" fmla="*/ 43943 h 43985"/>
                  <a:gd name="connsiteX0" fmla="*/ 4061 w 43381"/>
                  <a:gd name="connsiteY0" fmla="*/ 14215 h 43205"/>
                  <a:gd name="connsiteX1" fmla="*/ 8345 w 43381"/>
                  <a:gd name="connsiteY1" fmla="*/ 1195 h 43205"/>
                  <a:gd name="connsiteX2" fmla="*/ 22617 w 43381"/>
                  <a:gd name="connsiteY2" fmla="*/ 3277 h 43205"/>
                  <a:gd name="connsiteX3" fmla="*/ 25910 w 43381"/>
                  <a:gd name="connsiteY3" fmla="*/ 45 h 43205"/>
                  <a:gd name="connsiteX4" fmla="*/ 38479 w 43381"/>
                  <a:gd name="connsiteY4" fmla="*/ 5421 h 43205"/>
                  <a:gd name="connsiteX5" fmla="*/ 42143 w 43381"/>
                  <a:gd name="connsiteY5" fmla="*/ 10163 h 43205"/>
                  <a:gd name="connsiteX6" fmla="*/ 41979 w 43381"/>
                  <a:gd name="connsiteY6" fmla="*/ 15305 h 43205"/>
                  <a:gd name="connsiteX7" fmla="*/ 43177 w 43381"/>
                  <a:gd name="connsiteY7" fmla="*/ 23167 h 43205"/>
                  <a:gd name="connsiteX8" fmla="*/ 37565 w 43381"/>
                  <a:gd name="connsiteY8" fmla="*/ 30049 h 43205"/>
                  <a:gd name="connsiteX9" fmla="*/ 35556 w 43381"/>
                  <a:gd name="connsiteY9" fmla="*/ 35946 h 43205"/>
                  <a:gd name="connsiteX10" fmla="*/ 28716 w 43381"/>
                  <a:gd name="connsiteY10" fmla="*/ 36660 h 43205"/>
                  <a:gd name="connsiteX11" fmla="*/ 23828 w 43381"/>
                  <a:gd name="connsiteY11" fmla="*/ 42951 h 43205"/>
                  <a:gd name="connsiteX12" fmla="*/ 16641 w 43381"/>
                  <a:gd name="connsiteY12" fmla="*/ 39111 h 43205"/>
                  <a:gd name="connsiteX13" fmla="*/ 5965 w 43381"/>
                  <a:gd name="connsiteY13" fmla="*/ 35317 h 43205"/>
                  <a:gd name="connsiteX14" fmla="*/ 1271 w 43381"/>
                  <a:gd name="connsiteY14" fmla="*/ 31095 h 43205"/>
                  <a:gd name="connsiteX15" fmla="*/ 156 w 43381"/>
                  <a:gd name="connsiteY15" fmla="*/ 19549 h 43205"/>
                  <a:gd name="connsiteX16" fmla="*/ 4061 w 43381"/>
                  <a:gd name="connsiteY16" fmla="*/ 14215 h 43205"/>
                  <a:gd name="connsiteX0" fmla="*/ 16639 w 43381"/>
                  <a:gd name="connsiteY0" fmla="*/ 38935 h 43205"/>
                  <a:gd name="connsiteX1" fmla="*/ 15380 w 43381"/>
                  <a:gd name="connsiteY1" fmla="*/ 16555 h 43205"/>
                  <a:gd name="connsiteX0" fmla="*/ 9564 w 48884"/>
                  <a:gd name="connsiteY0" fmla="*/ 14215 h 44775"/>
                  <a:gd name="connsiteX1" fmla="*/ 13848 w 48884"/>
                  <a:gd name="connsiteY1" fmla="*/ 1195 h 44775"/>
                  <a:gd name="connsiteX2" fmla="*/ 28120 w 48884"/>
                  <a:gd name="connsiteY2" fmla="*/ 3277 h 44775"/>
                  <a:gd name="connsiteX3" fmla="*/ 31413 w 48884"/>
                  <a:gd name="connsiteY3" fmla="*/ 45 h 44775"/>
                  <a:gd name="connsiteX4" fmla="*/ 43982 w 48884"/>
                  <a:gd name="connsiteY4" fmla="*/ 5421 h 44775"/>
                  <a:gd name="connsiteX5" fmla="*/ 47646 w 48884"/>
                  <a:gd name="connsiteY5" fmla="*/ 10163 h 44775"/>
                  <a:gd name="connsiteX6" fmla="*/ 47482 w 48884"/>
                  <a:gd name="connsiteY6" fmla="*/ 15305 h 44775"/>
                  <a:gd name="connsiteX7" fmla="*/ 48680 w 48884"/>
                  <a:gd name="connsiteY7" fmla="*/ 23167 h 44775"/>
                  <a:gd name="connsiteX8" fmla="*/ 43068 w 48884"/>
                  <a:gd name="connsiteY8" fmla="*/ 30049 h 44775"/>
                  <a:gd name="connsiteX9" fmla="*/ 41059 w 48884"/>
                  <a:gd name="connsiteY9" fmla="*/ 35946 h 44775"/>
                  <a:gd name="connsiteX10" fmla="*/ 34219 w 48884"/>
                  <a:gd name="connsiteY10" fmla="*/ 36660 h 44775"/>
                  <a:gd name="connsiteX11" fmla="*/ 29331 w 48884"/>
                  <a:gd name="connsiteY11" fmla="*/ 42951 h 44775"/>
                  <a:gd name="connsiteX12" fmla="*/ 22144 w 48884"/>
                  <a:gd name="connsiteY12" fmla="*/ 39111 h 44775"/>
                  <a:gd name="connsiteX13" fmla="*/ 11468 w 48884"/>
                  <a:gd name="connsiteY13" fmla="*/ 35317 h 44775"/>
                  <a:gd name="connsiteX14" fmla="*/ 6774 w 48884"/>
                  <a:gd name="connsiteY14" fmla="*/ 31095 h 44775"/>
                  <a:gd name="connsiteX15" fmla="*/ 5659 w 48884"/>
                  <a:gd name="connsiteY15" fmla="*/ 19549 h 44775"/>
                  <a:gd name="connsiteX16" fmla="*/ 9564 w 48884"/>
                  <a:gd name="connsiteY16" fmla="*/ 14215 h 44775"/>
                  <a:gd name="connsiteX0" fmla="*/ 22142 w 48884"/>
                  <a:gd name="connsiteY0" fmla="*/ 38935 h 44775"/>
                  <a:gd name="connsiteX1" fmla="*/ 0 w 48884"/>
                  <a:gd name="connsiteY1" fmla="*/ 44737 h 44775"/>
                  <a:gd name="connsiteX0" fmla="*/ 4062 w 43382"/>
                  <a:gd name="connsiteY0" fmla="*/ 14215 h 43205"/>
                  <a:gd name="connsiteX1" fmla="*/ 8346 w 43382"/>
                  <a:gd name="connsiteY1" fmla="*/ 1195 h 43205"/>
                  <a:gd name="connsiteX2" fmla="*/ 22618 w 43382"/>
                  <a:gd name="connsiteY2" fmla="*/ 3277 h 43205"/>
                  <a:gd name="connsiteX3" fmla="*/ 25911 w 43382"/>
                  <a:gd name="connsiteY3" fmla="*/ 45 h 43205"/>
                  <a:gd name="connsiteX4" fmla="*/ 38480 w 43382"/>
                  <a:gd name="connsiteY4" fmla="*/ 5421 h 43205"/>
                  <a:gd name="connsiteX5" fmla="*/ 42144 w 43382"/>
                  <a:gd name="connsiteY5" fmla="*/ 10163 h 43205"/>
                  <a:gd name="connsiteX6" fmla="*/ 41980 w 43382"/>
                  <a:gd name="connsiteY6" fmla="*/ 15305 h 43205"/>
                  <a:gd name="connsiteX7" fmla="*/ 43178 w 43382"/>
                  <a:gd name="connsiteY7" fmla="*/ 23167 h 43205"/>
                  <a:gd name="connsiteX8" fmla="*/ 37566 w 43382"/>
                  <a:gd name="connsiteY8" fmla="*/ 30049 h 43205"/>
                  <a:gd name="connsiteX9" fmla="*/ 35557 w 43382"/>
                  <a:gd name="connsiteY9" fmla="*/ 35946 h 43205"/>
                  <a:gd name="connsiteX10" fmla="*/ 28717 w 43382"/>
                  <a:gd name="connsiteY10" fmla="*/ 36660 h 43205"/>
                  <a:gd name="connsiteX11" fmla="*/ 23829 w 43382"/>
                  <a:gd name="connsiteY11" fmla="*/ 42951 h 43205"/>
                  <a:gd name="connsiteX12" fmla="*/ 16642 w 43382"/>
                  <a:gd name="connsiteY12" fmla="*/ 39111 h 43205"/>
                  <a:gd name="connsiteX13" fmla="*/ 5966 w 43382"/>
                  <a:gd name="connsiteY13" fmla="*/ 35317 h 43205"/>
                  <a:gd name="connsiteX14" fmla="*/ 1272 w 43382"/>
                  <a:gd name="connsiteY14" fmla="*/ 31095 h 43205"/>
                  <a:gd name="connsiteX15" fmla="*/ 157 w 43382"/>
                  <a:gd name="connsiteY15" fmla="*/ 19549 h 43205"/>
                  <a:gd name="connsiteX16" fmla="*/ 4062 w 43382"/>
                  <a:gd name="connsiteY16" fmla="*/ 14215 h 43205"/>
                  <a:gd name="connsiteX0" fmla="*/ 16640 w 43382"/>
                  <a:gd name="connsiteY0" fmla="*/ 38935 h 43205"/>
                  <a:gd name="connsiteX1" fmla="*/ 20109 w 43382"/>
                  <a:gd name="connsiteY1" fmla="*/ 28860 h 43205"/>
                  <a:gd name="connsiteX0" fmla="*/ 4062 w 43382"/>
                  <a:gd name="connsiteY0" fmla="*/ 14215 h 43205"/>
                  <a:gd name="connsiteX1" fmla="*/ 8346 w 43382"/>
                  <a:gd name="connsiteY1" fmla="*/ 1195 h 43205"/>
                  <a:gd name="connsiteX2" fmla="*/ 22618 w 43382"/>
                  <a:gd name="connsiteY2" fmla="*/ 3277 h 43205"/>
                  <a:gd name="connsiteX3" fmla="*/ 25911 w 43382"/>
                  <a:gd name="connsiteY3" fmla="*/ 45 h 43205"/>
                  <a:gd name="connsiteX4" fmla="*/ 38480 w 43382"/>
                  <a:gd name="connsiteY4" fmla="*/ 5421 h 43205"/>
                  <a:gd name="connsiteX5" fmla="*/ 42144 w 43382"/>
                  <a:gd name="connsiteY5" fmla="*/ 10163 h 43205"/>
                  <a:gd name="connsiteX6" fmla="*/ 41980 w 43382"/>
                  <a:gd name="connsiteY6" fmla="*/ 15305 h 43205"/>
                  <a:gd name="connsiteX7" fmla="*/ 43178 w 43382"/>
                  <a:gd name="connsiteY7" fmla="*/ 23167 h 43205"/>
                  <a:gd name="connsiteX8" fmla="*/ 37566 w 43382"/>
                  <a:gd name="connsiteY8" fmla="*/ 30049 h 43205"/>
                  <a:gd name="connsiteX9" fmla="*/ 35557 w 43382"/>
                  <a:gd name="connsiteY9" fmla="*/ 35946 h 43205"/>
                  <a:gd name="connsiteX10" fmla="*/ 28717 w 43382"/>
                  <a:gd name="connsiteY10" fmla="*/ 36660 h 43205"/>
                  <a:gd name="connsiteX11" fmla="*/ 23829 w 43382"/>
                  <a:gd name="connsiteY11" fmla="*/ 42951 h 43205"/>
                  <a:gd name="connsiteX12" fmla="*/ 16642 w 43382"/>
                  <a:gd name="connsiteY12" fmla="*/ 39111 h 43205"/>
                  <a:gd name="connsiteX13" fmla="*/ 5966 w 43382"/>
                  <a:gd name="connsiteY13" fmla="*/ 35317 h 43205"/>
                  <a:gd name="connsiteX14" fmla="*/ 1272 w 43382"/>
                  <a:gd name="connsiteY14" fmla="*/ 31095 h 43205"/>
                  <a:gd name="connsiteX15" fmla="*/ 157 w 43382"/>
                  <a:gd name="connsiteY15" fmla="*/ 19549 h 43205"/>
                  <a:gd name="connsiteX16" fmla="*/ 4062 w 43382"/>
                  <a:gd name="connsiteY16" fmla="*/ 14215 h 43205"/>
                  <a:gd name="connsiteX0" fmla="*/ 16640 w 43382"/>
                  <a:gd name="connsiteY0" fmla="*/ 38935 h 43205"/>
                  <a:gd name="connsiteX1" fmla="*/ 16760 w 43382"/>
                  <a:gd name="connsiteY1" fmla="*/ 33623 h 43205"/>
                  <a:gd name="connsiteX0" fmla="*/ 4062 w 43382"/>
                  <a:gd name="connsiteY0" fmla="*/ 14215 h 43205"/>
                  <a:gd name="connsiteX1" fmla="*/ 8346 w 43382"/>
                  <a:gd name="connsiteY1" fmla="*/ 1195 h 43205"/>
                  <a:gd name="connsiteX2" fmla="*/ 22618 w 43382"/>
                  <a:gd name="connsiteY2" fmla="*/ 3277 h 43205"/>
                  <a:gd name="connsiteX3" fmla="*/ 25911 w 43382"/>
                  <a:gd name="connsiteY3" fmla="*/ 45 h 43205"/>
                  <a:gd name="connsiteX4" fmla="*/ 38480 w 43382"/>
                  <a:gd name="connsiteY4" fmla="*/ 5421 h 43205"/>
                  <a:gd name="connsiteX5" fmla="*/ 42144 w 43382"/>
                  <a:gd name="connsiteY5" fmla="*/ 10163 h 43205"/>
                  <a:gd name="connsiteX6" fmla="*/ 41980 w 43382"/>
                  <a:gd name="connsiteY6" fmla="*/ 15305 h 43205"/>
                  <a:gd name="connsiteX7" fmla="*/ 43178 w 43382"/>
                  <a:gd name="connsiteY7" fmla="*/ 23167 h 43205"/>
                  <a:gd name="connsiteX8" fmla="*/ 37566 w 43382"/>
                  <a:gd name="connsiteY8" fmla="*/ 30049 h 43205"/>
                  <a:gd name="connsiteX9" fmla="*/ 35557 w 43382"/>
                  <a:gd name="connsiteY9" fmla="*/ 35946 h 43205"/>
                  <a:gd name="connsiteX10" fmla="*/ 28717 w 43382"/>
                  <a:gd name="connsiteY10" fmla="*/ 36660 h 43205"/>
                  <a:gd name="connsiteX11" fmla="*/ 23829 w 43382"/>
                  <a:gd name="connsiteY11" fmla="*/ 42951 h 43205"/>
                  <a:gd name="connsiteX12" fmla="*/ 16642 w 43382"/>
                  <a:gd name="connsiteY12" fmla="*/ 39111 h 43205"/>
                  <a:gd name="connsiteX13" fmla="*/ 5966 w 43382"/>
                  <a:gd name="connsiteY13" fmla="*/ 37302 h 43205"/>
                  <a:gd name="connsiteX14" fmla="*/ 1272 w 43382"/>
                  <a:gd name="connsiteY14" fmla="*/ 31095 h 43205"/>
                  <a:gd name="connsiteX15" fmla="*/ 157 w 43382"/>
                  <a:gd name="connsiteY15" fmla="*/ 19549 h 43205"/>
                  <a:gd name="connsiteX16" fmla="*/ 4062 w 43382"/>
                  <a:gd name="connsiteY16" fmla="*/ 14215 h 43205"/>
                  <a:gd name="connsiteX0" fmla="*/ 16640 w 43382"/>
                  <a:gd name="connsiteY0" fmla="*/ 38935 h 43205"/>
                  <a:gd name="connsiteX1" fmla="*/ 16760 w 43382"/>
                  <a:gd name="connsiteY1" fmla="*/ 33623 h 43205"/>
                  <a:gd name="connsiteX0" fmla="*/ 4550 w 43870"/>
                  <a:gd name="connsiteY0" fmla="*/ 14215 h 43205"/>
                  <a:gd name="connsiteX1" fmla="*/ 8834 w 43870"/>
                  <a:gd name="connsiteY1" fmla="*/ 1195 h 43205"/>
                  <a:gd name="connsiteX2" fmla="*/ 23106 w 43870"/>
                  <a:gd name="connsiteY2" fmla="*/ 3277 h 43205"/>
                  <a:gd name="connsiteX3" fmla="*/ 26399 w 43870"/>
                  <a:gd name="connsiteY3" fmla="*/ 45 h 43205"/>
                  <a:gd name="connsiteX4" fmla="*/ 38968 w 43870"/>
                  <a:gd name="connsiteY4" fmla="*/ 5421 h 43205"/>
                  <a:gd name="connsiteX5" fmla="*/ 42632 w 43870"/>
                  <a:gd name="connsiteY5" fmla="*/ 10163 h 43205"/>
                  <a:gd name="connsiteX6" fmla="*/ 42468 w 43870"/>
                  <a:gd name="connsiteY6" fmla="*/ 15305 h 43205"/>
                  <a:gd name="connsiteX7" fmla="*/ 43666 w 43870"/>
                  <a:gd name="connsiteY7" fmla="*/ 23167 h 43205"/>
                  <a:gd name="connsiteX8" fmla="*/ 38054 w 43870"/>
                  <a:gd name="connsiteY8" fmla="*/ 30049 h 43205"/>
                  <a:gd name="connsiteX9" fmla="*/ 36045 w 43870"/>
                  <a:gd name="connsiteY9" fmla="*/ 35946 h 43205"/>
                  <a:gd name="connsiteX10" fmla="*/ 29205 w 43870"/>
                  <a:gd name="connsiteY10" fmla="*/ 36660 h 43205"/>
                  <a:gd name="connsiteX11" fmla="*/ 24317 w 43870"/>
                  <a:gd name="connsiteY11" fmla="*/ 42951 h 43205"/>
                  <a:gd name="connsiteX12" fmla="*/ 17130 w 43870"/>
                  <a:gd name="connsiteY12" fmla="*/ 39111 h 43205"/>
                  <a:gd name="connsiteX13" fmla="*/ 1760 w 43870"/>
                  <a:gd name="connsiteY13" fmla="*/ 31095 h 43205"/>
                  <a:gd name="connsiteX14" fmla="*/ 645 w 43870"/>
                  <a:gd name="connsiteY14" fmla="*/ 19549 h 43205"/>
                  <a:gd name="connsiteX15" fmla="*/ 4550 w 43870"/>
                  <a:gd name="connsiteY15" fmla="*/ 14215 h 43205"/>
                  <a:gd name="connsiteX0" fmla="*/ 17128 w 43870"/>
                  <a:gd name="connsiteY0" fmla="*/ 38935 h 43205"/>
                  <a:gd name="connsiteX1" fmla="*/ 17248 w 43870"/>
                  <a:gd name="connsiteY1" fmla="*/ 33623 h 43205"/>
                  <a:gd name="connsiteX0" fmla="*/ 4550 w 43870"/>
                  <a:gd name="connsiteY0" fmla="*/ 14215 h 43073"/>
                  <a:gd name="connsiteX1" fmla="*/ 8834 w 43870"/>
                  <a:gd name="connsiteY1" fmla="*/ 1195 h 43073"/>
                  <a:gd name="connsiteX2" fmla="*/ 23106 w 43870"/>
                  <a:gd name="connsiteY2" fmla="*/ 3277 h 43073"/>
                  <a:gd name="connsiteX3" fmla="*/ 26399 w 43870"/>
                  <a:gd name="connsiteY3" fmla="*/ 45 h 43073"/>
                  <a:gd name="connsiteX4" fmla="*/ 38968 w 43870"/>
                  <a:gd name="connsiteY4" fmla="*/ 5421 h 43073"/>
                  <a:gd name="connsiteX5" fmla="*/ 42632 w 43870"/>
                  <a:gd name="connsiteY5" fmla="*/ 10163 h 43073"/>
                  <a:gd name="connsiteX6" fmla="*/ 42468 w 43870"/>
                  <a:gd name="connsiteY6" fmla="*/ 15305 h 43073"/>
                  <a:gd name="connsiteX7" fmla="*/ 43666 w 43870"/>
                  <a:gd name="connsiteY7" fmla="*/ 23167 h 43073"/>
                  <a:gd name="connsiteX8" fmla="*/ 38054 w 43870"/>
                  <a:gd name="connsiteY8" fmla="*/ 30049 h 43073"/>
                  <a:gd name="connsiteX9" fmla="*/ 36045 w 43870"/>
                  <a:gd name="connsiteY9" fmla="*/ 35946 h 43073"/>
                  <a:gd name="connsiteX10" fmla="*/ 24317 w 43870"/>
                  <a:gd name="connsiteY10" fmla="*/ 42951 h 43073"/>
                  <a:gd name="connsiteX11" fmla="*/ 17130 w 43870"/>
                  <a:gd name="connsiteY11" fmla="*/ 39111 h 43073"/>
                  <a:gd name="connsiteX12" fmla="*/ 1760 w 43870"/>
                  <a:gd name="connsiteY12" fmla="*/ 31095 h 43073"/>
                  <a:gd name="connsiteX13" fmla="*/ 645 w 43870"/>
                  <a:gd name="connsiteY13" fmla="*/ 19549 h 43073"/>
                  <a:gd name="connsiteX14" fmla="*/ 4550 w 43870"/>
                  <a:gd name="connsiteY14" fmla="*/ 14215 h 43073"/>
                  <a:gd name="connsiteX0" fmla="*/ 17128 w 43870"/>
                  <a:gd name="connsiteY0" fmla="*/ 38935 h 43073"/>
                  <a:gd name="connsiteX1" fmla="*/ 17248 w 43870"/>
                  <a:gd name="connsiteY1" fmla="*/ 33623 h 43073"/>
                  <a:gd name="connsiteX0" fmla="*/ 4550 w 44117"/>
                  <a:gd name="connsiteY0" fmla="*/ 14215 h 43073"/>
                  <a:gd name="connsiteX1" fmla="*/ 8834 w 44117"/>
                  <a:gd name="connsiteY1" fmla="*/ 1195 h 43073"/>
                  <a:gd name="connsiteX2" fmla="*/ 23106 w 44117"/>
                  <a:gd name="connsiteY2" fmla="*/ 3277 h 43073"/>
                  <a:gd name="connsiteX3" fmla="*/ 26399 w 44117"/>
                  <a:gd name="connsiteY3" fmla="*/ 45 h 43073"/>
                  <a:gd name="connsiteX4" fmla="*/ 38968 w 44117"/>
                  <a:gd name="connsiteY4" fmla="*/ 5421 h 43073"/>
                  <a:gd name="connsiteX5" fmla="*/ 42632 w 44117"/>
                  <a:gd name="connsiteY5" fmla="*/ 10163 h 43073"/>
                  <a:gd name="connsiteX6" fmla="*/ 42468 w 44117"/>
                  <a:gd name="connsiteY6" fmla="*/ 15305 h 43073"/>
                  <a:gd name="connsiteX7" fmla="*/ 43666 w 44117"/>
                  <a:gd name="connsiteY7" fmla="*/ 23167 h 43073"/>
                  <a:gd name="connsiteX8" fmla="*/ 36045 w 44117"/>
                  <a:gd name="connsiteY8" fmla="*/ 35946 h 43073"/>
                  <a:gd name="connsiteX9" fmla="*/ 24317 w 44117"/>
                  <a:gd name="connsiteY9" fmla="*/ 42951 h 43073"/>
                  <a:gd name="connsiteX10" fmla="*/ 17130 w 44117"/>
                  <a:gd name="connsiteY10" fmla="*/ 39111 h 43073"/>
                  <a:gd name="connsiteX11" fmla="*/ 1760 w 44117"/>
                  <a:gd name="connsiteY11" fmla="*/ 31095 h 43073"/>
                  <a:gd name="connsiteX12" fmla="*/ 645 w 44117"/>
                  <a:gd name="connsiteY12" fmla="*/ 19549 h 43073"/>
                  <a:gd name="connsiteX13" fmla="*/ 4550 w 44117"/>
                  <a:gd name="connsiteY13" fmla="*/ 14215 h 43073"/>
                  <a:gd name="connsiteX0" fmla="*/ 17128 w 44117"/>
                  <a:gd name="connsiteY0" fmla="*/ 38935 h 43073"/>
                  <a:gd name="connsiteX1" fmla="*/ 17248 w 44117"/>
                  <a:gd name="connsiteY1" fmla="*/ 33623 h 43073"/>
                  <a:gd name="connsiteX0" fmla="*/ 4550 w 42900"/>
                  <a:gd name="connsiteY0" fmla="*/ 14215 h 43073"/>
                  <a:gd name="connsiteX1" fmla="*/ 8834 w 42900"/>
                  <a:gd name="connsiteY1" fmla="*/ 1195 h 43073"/>
                  <a:gd name="connsiteX2" fmla="*/ 23106 w 42900"/>
                  <a:gd name="connsiteY2" fmla="*/ 3277 h 43073"/>
                  <a:gd name="connsiteX3" fmla="*/ 26399 w 42900"/>
                  <a:gd name="connsiteY3" fmla="*/ 45 h 43073"/>
                  <a:gd name="connsiteX4" fmla="*/ 38968 w 42900"/>
                  <a:gd name="connsiteY4" fmla="*/ 5421 h 43073"/>
                  <a:gd name="connsiteX5" fmla="*/ 42632 w 42900"/>
                  <a:gd name="connsiteY5" fmla="*/ 10163 h 43073"/>
                  <a:gd name="connsiteX6" fmla="*/ 42468 w 42900"/>
                  <a:gd name="connsiteY6" fmla="*/ 15305 h 43073"/>
                  <a:gd name="connsiteX7" fmla="*/ 37362 w 42900"/>
                  <a:gd name="connsiteY7" fmla="*/ 25152 h 43073"/>
                  <a:gd name="connsiteX8" fmla="*/ 36045 w 42900"/>
                  <a:gd name="connsiteY8" fmla="*/ 35946 h 43073"/>
                  <a:gd name="connsiteX9" fmla="*/ 24317 w 42900"/>
                  <a:gd name="connsiteY9" fmla="*/ 42951 h 43073"/>
                  <a:gd name="connsiteX10" fmla="*/ 17130 w 42900"/>
                  <a:gd name="connsiteY10" fmla="*/ 39111 h 43073"/>
                  <a:gd name="connsiteX11" fmla="*/ 1760 w 42900"/>
                  <a:gd name="connsiteY11" fmla="*/ 31095 h 43073"/>
                  <a:gd name="connsiteX12" fmla="*/ 645 w 42900"/>
                  <a:gd name="connsiteY12" fmla="*/ 19549 h 43073"/>
                  <a:gd name="connsiteX13" fmla="*/ 4550 w 42900"/>
                  <a:gd name="connsiteY13" fmla="*/ 14215 h 43073"/>
                  <a:gd name="connsiteX0" fmla="*/ 17128 w 42900"/>
                  <a:gd name="connsiteY0" fmla="*/ 38935 h 43073"/>
                  <a:gd name="connsiteX1" fmla="*/ 17248 w 42900"/>
                  <a:gd name="connsiteY1" fmla="*/ 33623 h 43073"/>
                  <a:gd name="connsiteX0" fmla="*/ 4550 w 42900"/>
                  <a:gd name="connsiteY0" fmla="*/ 14215 h 43073"/>
                  <a:gd name="connsiteX1" fmla="*/ 8834 w 42900"/>
                  <a:gd name="connsiteY1" fmla="*/ 1195 h 43073"/>
                  <a:gd name="connsiteX2" fmla="*/ 23106 w 42900"/>
                  <a:gd name="connsiteY2" fmla="*/ 3277 h 43073"/>
                  <a:gd name="connsiteX3" fmla="*/ 26399 w 42900"/>
                  <a:gd name="connsiteY3" fmla="*/ 45 h 43073"/>
                  <a:gd name="connsiteX4" fmla="*/ 38968 w 42900"/>
                  <a:gd name="connsiteY4" fmla="*/ 5421 h 43073"/>
                  <a:gd name="connsiteX5" fmla="*/ 42632 w 42900"/>
                  <a:gd name="connsiteY5" fmla="*/ 10163 h 43073"/>
                  <a:gd name="connsiteX6" fmla="*/ 42468 w 42900"/>
                  <a:gd name="connsiteY6" fmla="*/ 15305 h 43073"/>
                  <a:gd name="connsiteX7" fmla="*/ 37559 w 42900"/>
                  <a:gd name="connsiteY7" fmla="*/ 23564 h 43073"/>
                  <a:gd name="connsiteX8" fmla="*/ 36045 w 42900"/>
                  <a:gd name="connsiteY8" fmla="*/ 35946 h 43073"/>
                  <a:gd name="connsiteX9" fmla="*/ 24317 w 42900"/>
                  <a:gd name="connsiteY9" fmla="*/ 42951 h 43073"/>
                  <a:gd name="connsiteX10" fmla="*/ 17130 w 42900"/>
                  <a:gd name="connsiteY10" fmla="*/ 39111 h 43073"/>
                  <a:gd name="connsiteX11" fmla="*/ 1760 w 42900"/>
                  <a:gd name="connsiteY11" fmla="*/ 31095 h 43073"/>
                  <a:gd name="connsiteX12" fmla="*/ 645 w 42900"/>
                  <a:gd name="connsiteY12" fmla="*/ 19549 h 43073"/>
                  <a:gd name="connsiteX13" fmla="*/ 4550 w 42900"/>
                  <a:gd name="connsiteY13" fmla="*/ 14215 h 43073"/>
                  <a:gd name="connsiteX0" fmla="*/ 17128 w 42900"/>
                  <a:gd name="connsiteY0" fmla="*/ 38935 h 43073"/>
                  <a:gd name="connsiteX1" fmla="*/ 17248 w 42900"/>
                  <a:gd name="connsiteY1" fmla="*/ 33623 h 43073"/>
                  <a:gd name="connsiteX0" fmla="*/ 4550 w 42900"/>
                  <a:gd name="connsiteY0" fmla="*/ 14215 h 43073"/>
                  <a:gd name="connsiteX1" fmla="*/ 8834 w 42900"/>
                  <a:gd name="connsiteY1" fmla="*/ 1195 h 43073"/>
                  <a:gd name="connsiteX2" fmla="*/ 23106 w 42900"/>
                  <a:gd name="connsiteY2" fmla="*/ 3277 h 43073"/>
                  <a:gd name="connsiteX3" fmla="*/ 26399 w 42900"/>
                  <a:gd name="connsiteY3" fmla="*/ 45 h 43073"/>
                  <a:gd name="connsiteX4" fmla="*/ 38968 w 42900"/>
                  <a:gd name="connsiteY4" fmla="*/ 5421 h 43073"/>
                  <a:gd name="connsiteX5" fmla="*/ 42632 w 42900"/>
                  <a:gd name="connsiteY5" fmla="*/ 10163 h 43073"/>
                  <a:gd name="connsiteX6" fmla="*/ 42468 w 42900"/>
                  <a:gd name="connsiteY6" fmla="*/ 15305 h 43073"/>
                  <a:gd name="connsiteX7" fmla="*/ 37559 w 42900"/>
                  <a:gd name="connsiteY7" fmla="*/ 23564 h 43073"/>
                  <a:gd name="connsiteX8" fmla="*/ 36045 w 42900"/>
                  <a:gd name="connsiteY8" fmla="*/ 35946 h 43073"/>
                  <a:gd name="connsiteX9" fmla="*/ 24317 w 42900"/>
                  <a:gd name="connsiteY9" fmla="*/ 42951 h 43073"/>
                  <a:gd name="connsiteX10" fmla="*/ 17130 w 42900"/>
                  <a:gd name="connsiteY10" fmla="*/ 39111 h 43073"/>
                  <a:gd name="connsiteX11" fmla="*/ 1760 w 42900"/>
                  <a:gd name="connsiteY11" fmla="*/ 31095 h 43073"/>
                  <a:gd name="connsiteX12" fmla="*/ 645 w 42900"/>
                  <a:gd name="connsiteY12" fmla="*/ 19549 h 43073"/>
                  <a:gd name="connsiteX13" fmla="*/ 4550 w 42900"/>
                  <a:gd name="connsiteY13" fmla="*/ 14215 h 43073"/>
                  <a:gd name="connsiteX0" fmla="*/ 17128 w 42900"/>
                  <a:gd name="connsiteY0" fmla="*/ 38935 h 43073"/>
                  <a:gd name="connsiteX1" fmla="*/ 17248 w 42900"/>
                  <a:gd name="connsiteY1" fmla="*/ 33623 h 43073"/>
                  <a:gd name="connsiteX0" fmla="*/ 4550 w 42900"/>
                  <a:gd name="connsiteY0" fmla="*/ 14177 h 43035"/>
                  <a:gd name="connsiteX1" fmla="*/ 8834 w 42900"/>
                  <a:gd name="connsiteY1" fmla="*/ 1157 h 43035"/>
                  <a:gd name="connsiteX2" fmla="*/ 18772 w 42900"/>
                  <a:gd name="connsiteY2" fmla="*/ 4430 h 43035"/>
                  <a:gd name="connsiteX3" fmla="*/ 26399 w 42900"/>
                  <a:gd name="connsiteY3" fmla="*/ 7 h 43035"/>
                  <a:gd name="connsiteX4" fmla="*/ 38968 w 42900"/>
                  <a:gd name="connsiteY4" fmla="*/ 5383 h 43035"/>
                  <a:gd name="connsiteX5" fmla="*/ 42632 w 42900"/>
                  <a:gd name="connsiteY5" fmla="*/ 10125 h 43035"/>
                  <a:gd name="connsiteX6" fmla="*/ 42468 w 42900"/>
                  <a:gd name="connsiteY6" fmla="*/ 15267 h 43035"/>
                  <a:gd name="connsiteX7" fmla="*/ 37559 w 42900"/>
                  <a:gd name="connsiteY7" fmla="*/ 23526 h 43035"/>
                  <a:gd name="connsiteX8" fmla="*/ 36045 w 42900"/>
                  <a:gd name="connsiteY8" fmla="*/ 35908 h 43035"/>
                  <a:gd name="connsiteX9" fmla="*/ 24317 w 42900"/>
                  <a:gd name="connsiteY9" fmla="*/ 42913 h 43035"/>
                  <a:gd name="connsiteX10" fmla="*/ 17130 w 42900"/>
                  <a:gd name="connsiteY10" fmla="*/ 39073 h 43035"/>
                  <a:gd name="connsiteX11" fmla="*/ 1760 w 42900"/>
                  <a:gd name="connsiteY11" fmla="*/ 31057 h 43035"/>
                  <a:gd name="connsiteX12" fmla="*/ 645 w 42900"/>
                  <a:gd name="connsiteY12" fmla="*/ 19511 h 43035"/>
                  <a:gd name="connsiteX13" fmla="*/ 4550 w 42900"/>
                  <a:gd name="connsiteY13" fmla="*/ 14177 h 43035"/>
                  <a:gd name="connsiteX0" fmla="*/ 17128 w 42900"/>
                  <a:gd name="connsiteY0" fmla="*/ 38897 h 43035"/>
                  <a:gd name="connsiteX1" fmla="*/ 17248 w 42900"/>
                  <a:gd name="connsiteY1" fmla="*/ 33585 h 43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900" h="43035">
                    <a:moveTo>
                      <a:pt x="4550" y="14177"/>
                    </a:moveTo>
                    <a:cubicBezTo>
                      <a:pt x="5915" y="11118"/>
                      <a:pt x="6464" y="2782"/>
                      <a:pt x="8834" y="1157"/>
                    </a:cubicBezTo>
                    <a:cubicBezTo>
                      <a:pt x="11204" y="-468"/>
                      <a:pt x="18131" y="6179"/>
                      <a:pt x="18772" y="4430"/>
                    </a:cubicBezTo>
                    <a:cubicBezTo>
                      <a:pt x="19413" y="2681"/>
                      <a:pt x="23033" y="-152"/>
                      <a:pt x="26399" y="7"/>
                    </a:cubicBezTo>
                    <a:cubicBezTo>
                      <a:pt x="29765" y="166"/>
                      <a:pt x="36263" y="3697"/>
                      <a:pt x="38968" y="5383"/>
                    </a:cubicBezTo>
                    <a:cubicBezTo>
                      <a:pt x="40696" y="6025"/>
                      <a:pt x="42072" y="7805"/>
                      <a:pt x="42632" y="10125"/>
                    </a:cubicBezTo>
                    <a:cubicBezTo>
                      <a:pt x="43039" y="11809"/>
                      <a:pt x="42981" y="13638"/>
                      <a:pt x="42468" y="15267"/>
                    </a:cubicBezTo>
                    <a:cubicBezTo>
                      <a:pt x="43729" y="17501"/>
                      <a:pt x="38629" y="20086"/>
                      <a:pt x="37559" y="23526"/>
                    </a:cubicBezTo>
                    <a:cubicBezTo>
                      <a:pt x="36489" y="26966"/>
                      <a:pt x="38252" y="32677"/>
                      <a:pt x="36045" y="35908"/>
                    </a:cubicBezTo>
                    <a:cubicBezTo>
                      <a:pt x="33838" y="39139"/>
                      <a:pt x="27469" y="42386"/>
                      <a:pt x="24317" y="42913"/>
                    </a:cubicBezTo>
                    <a:cubicBezTo>
                      <a:pt x="21165" y="43440"/>
                      <a:pt x="18701" y="42280"/>
                      <a:pt x="17130" y="39073"/>
                    </a:cubicBezTo>
                    <a:cubicBezTo>
                      <a:pt x="13371" y="37097"/>
                      <a:pt x="4508" y="34317"/>
                      <a:pt x="1760" y="31057"/>
                    </a:cubicBezTo>
                    <a:cubicBezTo>
                      <a:pt x="-988" y="27797"/>
                      <a:pt x="186" y="22301"/>
                      <a:pt x="645" y="19511"/>
                    </a:cubicBezTo>
                    <a:cubicBezTo>
                      <a:pt x="1110" y="16698"/>
                      <a:pt x="3185" y="17236"/>
                      <a:pt x="4550" y="14177"/>
                    </a:cubicBezTo>
                    <a:close/>
                  </a:path>
                  <a:path w="42900" h="43035" fill="none" extrusionOk="0">
                    <a:moveTo>
                      <a:pt x="17128" y="38897"/>
                    </a:moveTo>
                    <a:cubicBezTo>
                      <a:pt x="16861" y="38351"/>
                      <a:pt x="17425" y="34196"/>
                      <a:pt x="17248" y="33585"/>
                    </a:cubicBezTo>
                  </a:path>
                </a:pathLst>
              </a:custGeom>
              <a:grpFill/>
              <a:ln w="25400">
                <a:solidFill>
                  <a:srgbClr val="D8EAF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1250" tIns="50625" rIns="101250" bIns="50625" rtlCol="0" anchor="ctr"/>
              <a:lstStyle/>
              <a:p>
                <a:pPr marL="0" marR="0" lvl="0" indent="0" algn="ctr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13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DF0C95D-4234-774C-5508-D23CAF6F33CC}"/>
              </a:ext>
            </a:extLst>
          </p:cNvPr>
          <p:cNvSpPr txBox="1"/>
          <p:nvPr/>
        </p:nvSpPr>
        <p:spPr>
          <a:xfrm>
            <a:off x="8030328" y="2727271"/>
            <a:ext cx="372966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People with </a:t>
            </a:r>
            <a:r>
              <a:rPr kumimoji="0" lang="en-US" b="1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hypertension </a:t>
            </a:r>
            <a:br>
              <a:rPr kumimoji="0" lang="en-US" b="1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b="1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low HDL, or elevated  triglycerides</a:t>
            </a:r>
            <a:endParaRPr kumimoji="0" lang="en-GB" b="1" i="0" u="none" strike="noStrike" kern="1200" cap="none" normalizeH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3" name="Graphic 12" descr="Heart organ with solid fill">
            <a:extLst>
              <a:ext uri="{FF2B5EF4-FFF2-40B4-BE49-F238E27FC236}">
                <a16:creationId xmlns:a16="http://schemas.microsoft.com/office/drawing/2014/main" id="{42277C1E-4763-7950-882C-81DE884F41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34804" y="1586269"/>
            <a:ext cx="1121022" cy="1121022"/>
          </a:xfrm>
          <a:prstGeom prst="rect">
            <a:avLst/>
          </a:prstGeom>
        </p:spPr>
      </p:pic>
      <p:pic>
        <p:nvPicPr>
          <p:cNvPr id="44" name="Graphic 43" descr="Weight Loss outline">
            <a:extLst>
              <a:ext uri="{FF2B5EF4-FFF2-40B4-BE49-F238E27FC236}">
                <a16:creationId xmlns:a16="http://schemas.microsoft.com/office/drawing/2014/main" id="{1FD2D2F1-B9FC-E4FB-1641-778423332F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62678" y="1504309"/>
            <a:ext cx="1256804" cy="1256804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6DA2E2BD-91C6-11C0-1E53-15ACB8CBA7B8}"/>
              </a:ext>
            </a:extLst>
          </p:cNvPr>
          <p:cNvSpPr txBox="1"/>
          <p:nvPr/>
        </p:nvSpPr>
        <p:spPr>
          <a:xfrm>
            <a:off x="4636868" y="2727271"/>
            <a:ext cx="2908422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People living with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excess weight*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or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metabolic syndrome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222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4A06346-4F68-F45D-2C39-866DE60DC398}"/>
              </a:ext>
            </a:extLst>
          </p:cNvPr>
          <p:cNvSpPr/>
          <p:nvPr/>
        </p:nvSpPr>
        <p:spPr>
          <a:xfrm>
            <a:off x="2110646" y="1174784"/>
            <a:ext cx="9649354" cy="172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288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Prevent progression to, or achieve regression from, advanced liver disease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Identifying MASLD at an earlier fibrosis stage allows time for intervention, supporting fibrosis regression, prevention of further progression, and potentially reversibility of disease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Lifestyle changes and treatment of metabolic risk factors can improve liver health and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prevent progression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218EC0-B867-72F8-4B2C-2AE46077F3FD}"/>
              </a:ext>
            </a:extLst>
          </p:cNvPr>
          <p:cNvSpPr/>
          <p:nvPr/>
        </p:nvSpPr>
        <p:spPr>
          <a:xfrm>
            <a:off x="2121347" y="2999125"/>
            <a:ext cx="9638652" cy="1332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288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Improve management of cardiometabolic risk factors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Early intervention can improve cardiometabolic health and reduce liver-related complications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3CE3BF-4721-2F30-7345-C23581C1DE66}"/>
              </a:ext>
            </a:extLst>
          </p:cNvPr>
          <p:cNvSpPr/>
          <p:nvPr/>
        </p:nvSpPr>
        <p:spPr>
          <a:xfrm>
            <a:off x="2110647" y="4445000"/>
            <a:ext cx="9649354" cy="144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288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Lower healthcare costs through appropriate differentiation for specialty referrals  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Risk stratification using non-invasive tests (NITs) such as FIB-4, ELF™, or VCTE helps determine low-risk and high-risk patients leading to decreased low-risk referrals to hepatology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023A7B-E893-D0A5-5072-EC1C384677D0}"/>
              </a:ext>
            </a:extLst>
          </p:cNvPr>
          <p:cNvSpPr/>
          <p:nvPr/>
        </p:nvSpPr>
        <p:spPr>
          <a:xfrm>
            <a:off x="431997" y="3009888"/>
            <a:ext cx="1692000" cy="13184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F9879D-FF57-B737-0D2C-3D8F8C579AA4}"/>
              </a:ext>
            </a:extLst>
          </p:cNvPr>
          <p:cNvSpPr/>
          <p:nvPr/>
        </p:nvSpPr>
        <p:spPr>
          <a:xfrm>
            <a:off x="431997" y="4444999"/>
            <a:ext cx="1692000" cy="1439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F65EC3-01BF-7D10-17BC-80FCB6292FC1}"/>
              </a:ext>
            </a:extLst>
          </p:cNvPr>
          <p:cNvSpPr/>
          <p:nvPr/>
        </p:nvSpPr>
        <p:spPr>
          <a:xfrm>
            <a:off x="431997" y="1169134"/>
            <a:ext cx="1692000" cy="1733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254D51-5F93-741E-32C8-818543425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/>
                <a:latin typeface="+mn-lt"/>
              </a:rPr>
              <a:t>Impact of early screening and identification</a:t>
            </a:r>
            <a:endParaRPr lang="en-US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81B528-850D-0381-F7CC-281B2378EA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FIB-4, fibrosis-4 index.</a:t>
            </a:r>
            <a:br>
              <a:rPr lang="en-US"/>
            </a:br>
            <a:r>
              <a:rPr lang="en-US"/>
              <a:t>Cusi K et al. </a:t>
            </a:r>
            <a:r>
              <a:rPr lang="en-US" i="1"/>
              <a:t>Diabetes Care</a:t>
            </a:r>
            <a:r>
              <a:rPr lang="en-US"/>
              <a:t>. 2025;48(7):1057–1082.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B06C30C-E0DA-6588-10D4-97C684C6A2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26" y="3305182"/>
            <a:ext cx="710800" cy="7108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DF33BFF-FF22-F20B-0240-E9897215F0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383" y="4735010"/>
            <a:ext cx="858515" cy="858515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52751CB7-3C2B-A1BE-CADA-C6A66DD469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2457" y="1501515"/>
            <a:ext cx="919238" cy="919238"/>
          </a:xfrm>
          <a:prstGeom prst="rect">
            <a:avLst/>
          </a:prstGeom>
        </p:spPr>
      </p:pic>
      <p:grpSp>
        <p:nvGrpSpPr>
          <p:cNvPr id="30" name="Graphic 20">
            <a:extLst>
              <a:ext uri="{FF2B5EF4-FFF2-40B4-BE49-F238E27FC236}">
                <a16:creationId xmlns:a16="http://schemas.microsoft.com/office/drawing/2014/main" id="{628E8CF0-BB86-4EFC-9875-E671713A5C59}"/>
              </a:ext>
            </a:extLst>
          </p:cNvPr>
          <p:cNvGrpSpPr/>
          <p:nvPr/>
        </p:nvGrpSpPr>
        <p:grpSpPr>
          <a:xfrm>
            <a:off x="1485346" y="2079799"/>
            <a:ext cx="178987" cy="178987"/>
            <a:chOff x="-684212" y="1865865"/>
            <a:chExt cx="200025" cy="200025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A886DEC-BFC6-48E9-B670-943B7091F78A}"/>
                </a:ext>
              </a:extLst>
            </p:cNvPr>
            <p:cNvSpPr/>
            <p:nvPr/>
          </p:nvSpPr>
          <p:spPr>
            <a:xfrm>
              <a:off x="-584200" y="1865865"/>
              <a:ext cx="9525" cy="200025"/>
            </a:xfrm>
            <a:custGeom>
              <a:avLst/>
              <a:gdLst>
                <a:gd name="csX0" fmla="*/ 0 w 9525"/>
                <a:gd name="csY0" fmla="*/ 0 h 200025"/>
                <a:gd name="csX1" fmla="*/ 0 w 9525"/>
                <a:gd name="csY1" fmla="*/ 200025 h 2000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9525" h="200025">
                  <a:moveTo>
                    <a:pt x="0" y="0"/>
                  </a:moveTo>
                  <a:lnTo>
                    <a:pt x="0" y="200025"/>
                  </a:lnTo>
                </a:path>
              </a:pathLst>
            </a:custGeom>
            <a:ln w="31750" cap="rnd">
              <a:solidFill>
                <a:schemeClr val="bg1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B4A3658-EA4C-585B-A692-7E025E741FAA}"/>
                </a:ext>
              </a:extLst>
            </p:cNvPr>
            <p:cNvSpPr/>
            <p:nvPr/>
          </p:nvSpPr>
          <p:spPr>
            <a:xfrm>
              <a:off x="-684212" y="1965877"/>
              <a:ext cx="200025" cy="9525"/>
            </a:xfrm>
            <a:custGeom>
              <a:avLst/>
              <a:gdLst>
                <a:gd name="csX0" fmla="*/ 200025 w 200025"/>
                <a:gd name="csY0" fmla="*/ 0 h 9525"/>
                <a:gd name="csX1" fmla="*/ 0 w 200025"/>
                <a:gd name="csY1" fmla="*/ 0 h 9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200025" h="9525">
                  <a:moveTo>
                    <a:pt x="200025" y="0"/>
                  </a:moveTo>
                  <a:lnTo>
                    <a:pt x="0" y="0"/>
                  </a:lnTo>
                </a:path>
              </a:pathLst>
            </a:custGeom>
            <a:ln w="31750" cap="rnd">
              <a:solidFill>
                <a:schemeClr val="bg1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9938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AD976-B3D2-BCC1-484C-9C09518CA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DE1B9B8-66A3-91DE-DE1F-4EF6FAE2A76F}"/>
              </a:ext>
            </a:extLst>
          </p:cNvPr>
          <p:cNvSpPr/>
          <p:nvPr/>
        </p:nvSpPr>
        <p:spPr>
          <a:xfrm>
            <a:off x="432000" y="1224000"/>
            <a:ext cx="2743200" cy="45899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44000" rIns="144000" bIns="36000" rtlCol="0" anchor="ctr"/>
          <a:lstStyle/>
          <a:p>
            <a:r>
              <a:rPr lang="en-US" sz="1600">
                <a:solidFill>
                  <a:schemeClr val="tx1"/>
                </a:solidFill>
              </a:rPr>
              <a:t>Key MASH risk factors include </a:t>
            </a:r>
            <a:r>
              <a:rPr lang="en-US" sz="1600" b="1">
                <a:solidFill>
                  <a:schemeClr val="tx1"/>
                </a:solidFill>
              </a:rPr>
              <a:t>obesity, type 2 diabetes/insulin resistance, metabolic syndrome, and sedentary behavior and/or diet types</a:t>
            </a:r>
            <a:r>
              <a:rPr lang="en-US" sz="1600" b="1" baseline="30000">
                <a:solidFill>
                  <a:schemeClr val="tx1"/>
                </a:solidFill>
              </a:rPr>
              <a:t>1</a:t>
            </a:r>
            <a:r>
              <a:rPr lang="en-US" sz="1600" baseline="300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8DF7FE-E993-63E2-0486-C50D2861EA6A}"/>
              </a:ext>
            </a:extLst>
          </p:cNvPr>
          <p:cNvSpPr/>
          <p:nvPr/>
        </p:nvSpPr>
        <p:spPr>
          <a:xfrm>
            <a:off x="3303270" y="1224000"/>
            <a:ext cx="2743200" cy="45899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612000" rIns="180000" bIns="36000" rtlCol="0" anchor="ctr"/>
          <a:lstStyle/>
          <a:p>
            <a:r>
              <a:rPr lang="en-US" sz="1600">
                <a:solidFill>
                  <a:schemeClr val="tx1"/>
                </a:solidFill>
              </a:rPr>
              <a:t>Disease burden and health </a:t>
            </a:r>
            <a:r>
              <a:rPr lang="en-US" sz="1600" b="1">
                <a:solidFill>
                  <a:schemeClr val="tx1"/>
                </a:solidFill>
              </a:rPr>
              <a:t>complications rise significantly </a:t>
            </a:r>
            <a:r>
              <a:rPr lang="en-US" sz="1600">
                <a:solidFill>
                  <a:schemeClr val="tx1"/>
                </a:solidFill>
              </a:rPr>
              <a:t>with advancing fibrosis</a:t>
            </a:r>
            <a:r>
              <a:rPr lang="en-US" sz="1600" baseline="30000">
                <a:solidFill>
                  <a:schemeClr val="tx1"/>
                </a:solidFill>
              </a:rPr>
              <a:t>3,4</a:t>
            </a:r>
            <a:endParaRPr lang="en-US" sz="1600">
              <a:solidFill>
                <a:schemeClr val="tx1"/>
              </a:solidFill>
            </a:endParaRPr>
          </a:p>
          <a:p>
            <a:pPr algn="ctr"/>
            <a:endParaRPr lang="en-US" sz="2000" noProof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FD6D61-DA0A-9D2B-6C1D-7319A3BA0C2D}"/>
              </a:ext>
            </a:extLst>
          </p:cNvPr>
          <p:cNvSpPr/>
          <p:nvPr/>
        </p:nvSpPr>
        <p:spPr>
          <a:xfrm>
            <a:off x="6222165" y="1224000"/>
            <a:ext cx="2743200" cy="45899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827999" rIns="72000" bIns="36000" rtlCol="0" anchor="ctr"/>
          <a:lstStyle/>
          <a:p>
            <a:r>
              <a:rPr lang="en-US" sz="1600">
                <a:solidFill>
                  <a:schemeClr val="tx1"/>
                </a:solidFill>
              </a:rPr>
              <a:t>Guidelines support </a:t>
            </a:r>
            <a:r>
              <a:rPr lang="en-US" sz="1600" b="1">
                <a:solidFill>
                  <a:schemeClr val="tx1"/>
                </a:solidFill>
              </a:rPr>
              <a:t>screening high-risk patients using non-invasive tests (NITs) </a:t>
            </a:r>
            <a:r>
              <a:rPr lang="en-US" sz="1600">
                <a:solidFill>
                  <a:schemeClr val="tx1"/>
                </a:solidFill>
              </a:rPr>
              <a:t>to guide care</a:t>
            </a:r>
            <a:r>
              <a:rPr lang="en-US" sz="1600" baseline="30000">
                <a:solidFill>
                  <a:schemeClr val="tx1"/>
                </a:solidFill>
              </a:rPr>
              <a:t>5-11</a:t>
            </a:r>
          </a:p>
          <a:p>
            <a:endParaRPr lang="en-US" sz="1600" noProof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69F25D-E872-7EFE-27B0-BDD837CB8A94}"/>
              </a:ext>
            </a:extLst>
          </p:cNvPr>
          <p:cNvSpPr/>
          <p:nvPr/>
        </p:nvSpPr>
        <p:spPr>
          <a:xfrm>
            <a:off x="9136815" y="1224000"/>
            <a:ext cx="2743200" cy="45899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72000" rIns="180000" bIns="36000" rtlCol="0" anchor="ctr"/>
          <a:lstStyle/>
          <a:p>
            <a:r>
              <a:rPr lang="en-US" sz="1600">
                <a:solidFill>
                  <a:schemeClr val="tx1"/>
                </a:solidFill>
              </a:rPr>
              <a:t>Early identification leads to favorable patient outcomes including </a:t>
            </a:r>
            <a:r>
              <a:rPr lang="en-US" sz="1600" b="1">
                <a:solidFill>
                  <a:schemeClr val="tx1"/>
                </a:solidFill>
              </a:rPr>
              <a:t>appropriate referral to specialty care, reduced cardiovascular risk, and possibility for disease reversal through timely intervention</a:t>
            </a:r>
            <a:r>
              <a:rPr lang="en-US" sz="1600" b="1" baseline="30000">
                <a:solidFill>
                  <a:schemeClr val="tx1"/>
                </a:solidFill>
              </a:rPr>
              <a:t>12</a:t>
            </a:r>
          </a:p>
          <a:p>
            <a:endParaRPr lang="en-US" sz="1600" noProof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9D6434-6FC3-7069-7AD3-F3D28CEE1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Summary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4910DA-9AE8-D263-5074-AEE321622E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MASH, metabolic dysfunction-associated steatohepatitis.</a:t>
            </a:r>
            <a:br>
              <a:rPr lang="en-US"/>
            </a:br>
            <a:r>
              <a:rPr lang="en-US"/>
              <a:t>1. 10 Causes or Contributing Factors for </a:t>
            </a:r>
            <a:r>
              <a:rPr lang="en-US" err="1"/>
              <a:t>MASLD</a:t>
            </a:r>
            <a:r>
              <a:rPr lang="en-US"/>
              <a:t> and MASH. Fatty Liver Alliance. January 19, 2024. https://fattyliver.ca/blog/f/10-causes-or-contributing-factors-for-masld-and-mash. Accessed July 14, 2025. </a:t>
            </a:r>
            <a:r>
              <a:rPr lang="fi-FI"/>
              <a:t>2. </a:t>
            </a:r>
            <a:r>
              <a:rPr lang="en-US"/>
              <a:t>Younossi </a:t>
            </a:r>
            <a:r>
              <a:rPr lang="en-US" err="1"/>
              <a:t>ZM</a:t>
            </a:r>
            <a:r>
              <a:rPr lang="en-US"/>
              <a:t> et al. </a:t>
            </a:r>
            <a:r>
              <a:rPr lang="en-US" i="1"/>
              <a:t>Hepatology</a:t>
            </a:r>
            <a:r>
              <a:rPr lang="en-US"/>
              <a:t>. 2016;64(1):73–84. </a:t>
            </a:r>
            <a:r>
              <a:rPr lang="en-GB"/>
              <a:t>3. </a:t>
            </a:r>
            <a:r>
              <a:rPr lang="en-US"/>
              <a:t>Dulai PS et al. </a:t>
            </a:r>
            <a:r>
              <a:rPr lang="en-US" i="1"/>
              <a:t>Hepatology.</a:t>
            </a:r>
            <a:r>
              <a:rPr lang="en-US"/>
              <a:t> 2017;65(5):1557–1565. 4. Ekstedt M et al. </a:t>
            </a:r>
            <a:r>
              <a:rPr lang="en-US" i="1"/>
              <a:t>Hepatology.</a:t>
            </a:r>
            <a:r>
              <a:rPr lang="en-US"/>
              <a:t> 2015;61(5):1547–1554.</a:t>
            </a:r>
            <a:r>
              <a:rPr lang="en-GB"/>
              <a:t> 5. </a:t>
            </a:r>
            <a:r>
              <a:rPr lang="en-US"/>
              <a:t>Chalasani N et al. </a:t>
            </a:r>
            <a:r>
              <a:rPr lang="en-US" i="1"/>
              <a:t>Hepatology</a:t>
            </a:r>
            <a:r>
              <a:rPr lang="en-US"/>
              <a:t>. 2018;67(1):328–335. 6. EASL-</a:t>
            </a:r>
            <a:r>
              <a:rPr lang="en-US" err="1"/>
              <a:t>EASD</a:t>
            </a:r>
            <a:r>
              <a:rPr lang="en-US"/>
              <a:t>-EASO. </a:t>
            </a:r>
            <a:r>
              <a:rPr lang="en-US" i="1"/>
              <a:t>J Hepatol</a:t>
            </a:r>
            <a:r>
              <a:rPr lang="en-US"/>
              <a:t>. 2024;81(3):492–542. 7. Kanwal F et al. </a:t>
            </a:r>
            <a:r>
              <a:rPr lang="en-US" i="1"/>
              <a:t>Gastroenterology</a:t>
            </a:r>
            <a:r>
              <a:rPr lang="en-US"/>
              <a:t>. 2021:161(5):1657–1669. 8. </a:t>
            </a:r>
            <a:r>
              <a:rPr lang="en-US" err="1"/>
              <a:t>Tokushige</a:t>
            </a:r>
            <a:r>
              <a:rPr lang="en-US"/>
              <a:t> K et al. </a:t>
            </a:r>
            <a:r>
              <a:rPr lang="en-US" i="1"/>
              <a:t>J Gastroenterol. </a:t>
            </a:r>
            <a:r>
              <a:rPr lang="en-US"/>
              <a:t>2021;56(11):951–963. 9. American Diabetes Association Professional Practice Committee. </a:t>
            </a:r>
            <a:r>
              <a:rPr lang="en-US" i="1"/>
              <a:t>Diabetes Care</a:t>
            </a:r>
            <a:r>
              <a:rPr lang="en-US"/>
              <a:t>. 2022;45:46–59. 10. Eslam M et al. </a:t>
            </a:r>
            <a:r>
              <a:rPr lang="en-US" i="1"/>
              <a:t>Hepatol Int</a:t>
            </a:r>
            <a:r>
              <a:rPr lang="en-US"/>
              <a:t>. 2020;14(6):889–919. 11. Rinella ME et al. </a:t>
            </a:r>
            <a:r>
              <a:rPr lang="en-US" i="1"/>
              <a:t>Hepatology</a:t>
            </a:r>
            <a:r>
              <a:rPr lang="en-US"/>
              <a:t>. 2023;77(5):1797–1835. 12. Cusi K et al. </a:t>
            </a:r>
            <a:r>
              <a:rPr lang="en-US" i="1"/>
              <a:t>Diabetes Care</a:t>
            </a:r>
            <a:r>
              <a:rPr lang="en-US"/>
              <a:t>. 2025;48(7):1057–1082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7358144-59D3-E0AA-1F2E-9AC3406891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7824" y="1860261"/>
            <a:ext cx="1271552" cy="918343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8755754D-4BC1-BA80-83C6-241B986F6DA2}"/>
              </a:ext>
            </a:extLst>
          </p:cNvPr>
          <p:cNvSpPr txBox="1">
            <a:spLocks/>
          </p:cNvSpPr>
          <p:nvPr/>
        </p:nvSpPr>
        <p:spPr>
          <a:xfrm>
            <a:off x="3426550" y="3356361"/>
            <a:ext cx="2464083" cy="12453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9993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baseline="3000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A32FB0A-5205-18E5-0F62-7733C0E5B58C}"/>
              </a:ext>
            </a:extLst>
          </p:cNvPr>
          <p:cNvSpPr txBox="1">
            <a:spLocks/>
          </p:cNvSpPr>
          <p:nvPr/>
        </p:nvSpPr>
        <p:spPr>
          <a:xfrm>
            <a:off x="9347200" y="3182292"/>
            <a:ext cx="2438200" cy="1707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9993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baseline="3000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B8C354-54A9-1E70-8282-EA7A3CD458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17567" y="1637583"/>
            <a:ext cx="1181697" cy="1181697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3CCBF09-3F51-4357-B410-FB5B80597B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29427" y="1750429"/>
            <a:ext cx="1090887" cy="1090887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DE1DD00-65ED-5260-F5E8-28060FBAE8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59812" y="1554272"/>
            <a:ext cx="867908" cy="127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4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552" y="1749386"/>
            <a:ext cx="9195516" cy="660042"/>
          </a:xfrm>
        </p:spPr>
        <p:txBody>
          <a:bodyPr/>
          <a:lstStyle/>
          <a:p>
            <a:r>
              <a:rPr lang="en-US"/>
              <a:t>Patient identification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229783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926E3E-BF1C-21D7-B412-952016CB2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792000"/>
          </a:xfrm>
        </p:spPr>
        <p:txBody>
          <a:bodyPr/>
          <a:lstStyle/>
          <a:p>
            <a:r>
              <a:rPr lang="en-US"/>
              <a:t>Thank you for using the Elivate™: </a:t>
            </a:r>
            <a:r>
              <a:rPr lang="en-US" i="1"/>
              <a:t>Creating Change Through Liver Health Education</a:t>
            </a:r>
            <a:r>
              <a:rPr lang="en-US"/>
              <a:t> curriculum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57731-727F-6CB9-95DB-9447EB0658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6788" y="6264000"/>
            <a:ext cx="2524125" cy="324000"/>
          </a:xfrm>
        </p:spPr>
        <p:txBody>
          <a:bodyPr/>
          <a:lstStyle/>
          <a:p>
            <a:pPr algn="ctr"/>
            <a:r>
              <a:rPr lang="en-US" sz="1000"/>
              <a:t>Content current as of January 2026.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31D9B6B-5B18-65DE-8D10-D2123427937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799" y="1789923"/>
            <a:ext cx="11328402" cy="3163077"/>
          </a:xfrm>
        </p:spPr>
        <p:txBody>
          <a:bodyPr/>
          <a:lstStyle/>
          <a:p>
            <a:r>
              <a:rPr lang="en-US" sz="1800" dirty="0"/>
              <a:t>Welcome to the Elivate™ curriculum, funded by Novo Nordisk Inc. A third-party provider developed the curriculum content in consultation with Novo Nordisk Inc. and leading liver health clinician experts. Elivate™ relies exclusively on open-source materials available to the general public. </a:t>
            </a:r>
          </a:p>
          <a:p>
            <a:r>
              <a:rPr lang="en-US" sz="1800" dirty="0"/>
              <a:t>The goal of Elivate™ is to present a complete, accurate, non-promotional, and fair-balanced picture of the current state of metabolic dysfunction-associated steatohepatitis (MASH). Elivate™ is intended to educate healthcare providers on the screening, diagnosis, and management of MASH and improve support for patients. By choosing to access and browse this module of Elivate™, you acknowledge that you have read, understand, and agree to the Elivate™ Terms of Use. If you do not agree with the Elivate™ Terms of Use, you are not permitted to further access this module and should immediately discontinue your use. </a:t>
            </a:r>
          </a:p>
          <a:p>
            <a:endParaRPr lang="en-US" sz="2400" dirty="0"/>
          </a:p>
        </p:txBody>
      </p:sp>
      <p:sp>
        <p:nvSpPr>
          <p:cNvPr id="2" name="Rectangle 1">
            <a:hlinkClick r:id="rId3"/>
            <a:extLst>
              <a:ext uri="{FF2B5EF4-FFF2-40B4-BE49-F238E27FC236}">
                <a16:creationId xmlns:a16="http://schemas.microsoft.com/office/drawing/2014/main" id="{981EB22A-F71F-07C1-D7C9-C9EFEE672068}"/>
              </a:ext>
            </a:extLst>
          </p:cNvPr>
          <p:cNvSpPr/>
          <p:nvPr/>
        </p:nvSpPr>
        <p:spPr>
          <a:xfrm>
            <a:off x="431799" y="5133092"/>
            <a:ext cx="11328402" cy="56494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algn="ctr"/>
            <a:r>
              <a:rPr lang="en-CA" sz="2000" dirty="0">
                <a:solidFill>
                  <a:schemeClr val="tx2"/>
                </a:solidFill>
              </a:rPr>
              <a:t>View the </a:t>
            </a:r>
            <a:r>
              <a:rPr lang="en-CA" sz="2000" dirty="0" err="1">
                <a:solidFill>
                  <a:schemeClr val="tx2"/>
                </a:solidFill>
              </a:rPr>
              <a:t>Elivate</a:t>
            </a:r>
            <a:r>
              <a:rPr lang="en-CA" sz="2000" baseline="30000" dirty="0" err="1">
                <a:solidFill>
                  <a:schemeClr val="tx2"/>
                </a:solidFill>
              </a:rPr>
              <a:t>TM</a:t>
            </a:r>
            <a:r>
              <a:rPr lang="en-CA" sz="2000" dirty="0">
                <a:solidFill>
                  <a:schemeClr val="tx2"/>
                </a:solidFill>
              </a:rPr>
              <a:t> Terms of Use: </a:t>
            </a:r>
            <a:r>
              <a:rPr lang="en-CA" sz="20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https://bit.ly/4aZxVmT</a:t>
            </a:r>
            <a:endParaRPr lang="en-CA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54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4D111-7CF7-251A-F02D-C3C4A6932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DDB3E1-29ED-D6DC-FD0E-927EE1C1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Module 2 learning outcome </a:t>
            </a:r>
            <a:br>
              <a:rPr lang="en-US"/>
            </a:br>
            <a:r>
              <a:rPr lang="en-CA" sz="2400"/>
              <a:t>Patient identification and risk factors</a:t>
            </a:r>
            <a:endParaRPr lang="en-CA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85FEE47-C08B-47AE-5F80-B4D8697140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MASH, metabolic dysfunction-associated steatohepatitis; </a:t>
            </a:r>
            <a:r>
              <a:rPr lang="en-US" err="1"/>
              <a:t>MASLD</a:t>
            </a:r>
            <a:r>
              <a:rPr lang="en-US"/>
              <a:t>, metabolic dysfunction-associated </a:t>
            </a:r>
            <a:r>
              <a:rPr lang="en-US" err="1"/>
              <a:t>steatotic</a:t>
            </a:r>
            <a:r>
              <a:rPr lang="en-US"/>
              <a:t> liver disease.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B3FA5ED-01C7-85F5-2DCC-B40A31A99370}"/>
              </a:ext>
            </a:extLst>
          </p:cNvPr>
          <p:cNvSpPr/>
          <p:nvPr/>
        </p:nvSpPr>
        <p:spPr>
          <a:xfrm>
            <a:off x="432000" y="1515979"/>
            <a:ext cx="11327999" cy="4217163"/>
          </a:xfrm>
          <a:prstGeom prst="rect">
            <a:avLst/>
          </a:prstGeom>
          <a:solidFill>
            <a:srgbClr val="D8E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83280" tIns="36000" rIns="640080" bIns="36000" rtlCol="0" anchor="ctr"/>
          <a:lstStyle/>
          <a:p>
            <a:pPr>
              <a:defRPr/>
            </a:pPr>
            <a:r>
              <a:rPr lang="en-US" sz="2400" dirty="0">
                <a:solidFill>
                  <a:srgbClr val="001965"/>
                </a:solidFill>
              </a:rPr>
              <a:t>Learners will be able to analyze the </a:t>
            </a:r>
            <a:r>
              <a:rPr lang="en-US" sz="2400" b="1" dirty="0">
                <a:solidFill>
                  <a:srgbClr val="001965"/>
                </a:solidFill>
              </a:rPr>
              <a:t>burden and clinical outcomes</a:t>
            </a:r>
            <a:r>
              <a:rPr lang="en-US" sz="2400" dirty="0">
                <a:solidFill>
                  <a:srgbClr val="001965"/>
                </a:solidFill>
              </a:rPr>
              <a:t> of MASLD/MASH in high-risk populations, identify </a:t>
            </a:r>
            <a:r>
              <a:rPr lang="en-US" sz="2400" b="1" dirty="0">
                <a:solidFill>
                  <a:srgbClr val="001965"/>
                </a:solidFill>
              </a:rPr>
              <a:t>comorbidities</a:t>
            </a:r>
            <a:r>
              <a:rPr lang="en-US" sz="2400" dirty="0">
                <a:solidFill>
                  <a:srgbClr val="001965"/>
                </a:solidFill>
              </a:rPr>
              <a:t>, apply current </a:t>
            </a:r>
            <a:r>
              <a:rPr lang="en-US" sz="2400" b="1" dirty="0">
                <a:solidFill>
                  <a:srgbClr val="001965"/>
                </a:solidFill>
              </a:rPr>
              <a:t>screening guidelines</a:t>
            </a:r>
            <a:r>
              <a:rPr lang="en-US" sz="2400" dirty="0">
                <a:solidFill>
                  <a:srgbClr val="001965"/>
                </a:solidFill>
              </a:rPr>
              <a:t>, recognize the importance of </a:t>
            </a:r>
            <a:r>
              <a:rPr lang="en-US" sz="2400" b="1" dirty="0">
                <a:solidFill>
                  <a:srgbClr val="001965"/>
                </a:solidFill>
              </a:rPr>
              <a:t>early identification and recommendations on timing of referral to hepatology </a:t>
            </a:r>
            <a:r>
              <a:rPr lang="en-US" sz="2400" dirty="0">
                <a:solidFill>
                  <a:srgbClr val="001965"/>
                </a:solidFill>
              </a:rPr>
              <a:t>for comprehensive evaluation and management.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9D19AAC-8923-F432-50C7-B2065EC781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2463" y="2416921"/>
            <a:ext cx="2024158" cy="20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75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5A883-8CF4-C78B-4E86-13F5BBAB5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Rectangle 224">
            <a:extLst>
              <a:ext uri="{FF2B5EF4-FFF2-40B4-BE49-F238E27FC236}">
                <a16:creationId xmlns:a16="http://schemas.microsoft.com/office/drawing/2014/main" id="{DEB9231D-E400-1A5A-2491-17AAEDE83111}"/>
              </a:ext>
            </a:extLst>
          </p:cNvPr>
          <p:cNvSpPr/>
          <p:nvPr/>
        </p:nvSpPr>
        <p:spPr>
          <a:xfrm>
            <a:off x="3959689" y="2848107"/>
            <a:ext cx="7814290" cy="144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2400" noProof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9EB654-4342-A27E-80FA-5DC116737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252300" cy="792000"/>
          </a:xfrm>
        </p:spPr>
        <p:txBody>
          <a:bodyPr/>
          <a:lstStyle/>
          <a:p>
            <a:r>
              <a:rPr lang="en-CA">
                <a:latin typeface="+mn-lt"/>
              </a:rPr>
              <a:t>There are a number of steatotic liver disease subtypes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0A0CE-9D18-4DF8-8CC5-3B101E3557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/>
              <a:t>*MASH is under the umbrella term </a:t>
            </a:r>
            <a:r>
              <a:rPr lang="en-US" err="1"/>
              <a:t>MASLD</a:t>
            </a:r>
            <a:r>
              <a:rPr lang="en-US"/>
              <a:t>. </a:t>
            </a:r>
            <a:r>
              <a:rPr lang="en-US" baseline="30000"/>
              <a:t>†</a:t>
            </a:r>
            <a:r>
              <a:rPr lang="en-US"/>
              <a:t>Weekly intake 140-350 g female, 210-420 g male (average daily 20-50 g female, 30-60 g male). </a:t>
            </a:r>
            <a:r>
              <a:rPr lang="en-US" baseline="30000"/>
              <a:t>‡</a:t>
            </a:r>
            <a:r>
              <a:rPr lang="en-US"/>
              <a:t>E.g., lysosomal acid lipase deficiency (</a:t>
            </a:r>
            <a:r>
              <a:rPr lang="en-US" err="1"/>
              <a:t>LALD</a:t>
            </a:r>
            <a:r>
              <a:rPr lang="en-US"/>
              <a:t>), Wilson disease, hypobetalipoproteinemia, inborn errors of metabolism. </a:t>
            </a:r>
            <a:r>
              <a:rPr lang="en-US" baseline="30000"/>
              <a:t>§</a:t>
            </a:r>
            <a:r>
              <a:rPr lang="en-US"/>
              <a:t>E.g., hepatitis C virus (HCV), malnutrition, celiac disease.</a:t>
            </a:r>
            <a:br>
              <a:rPr lang="en-US"/>
            </a:br>
            <a:r>
              <a:rPr lang="en-US"/>
              <a:t>ALD, alcohol-associated liver disease; DILI, drug-induced liver injury; HCV, hepatitis C virus; </a:t>
            </a:r>
            <a:r>
              <a:rPr lang="en-US" err="1"/>
              <a:t>LALD</a:t>
            </a:r>
            <a:r>
              <a:rPr lang="en-US"/>
              <a:t>, lysosomal acid lipase deficiency; MASH, metabolic dysfunction-associated steatohepatitis; </a:t>
            </a:r>
            <a:r>
              <a:rPr lang="en-US" err="1"/>
              <a:t>MASLD</a:t>
            </a:r>
            <a:r>
              <a:rPr lang="en-US"/>
              <a:t>, metabolic dysfunction-associated </a:t>
            </a:r>
            <a:r>
              <a:rPr lang="en-US" err="1"/>
              <a:t>steatotic</a:t>
            </a:r>
            <a:r>
              <a:rPr lang="en-US"/>
              <a:t> liver disease; </a:t>
            </a:r>
            <a:r>
              <a:rPr lang="en-US" err="1"/>
              <a:t>MetALD</a:t>
            </a:r>
            <a:r>
              <a:rPr lang="en-US"/>
              <a:t>, metabolic dysfunction and alcohol-related </a:t>
            </a:r>
            <a:r>
              <a:rPr lang="en-US" err="1"/>
              <a:t>steatotic</a:t>
            </a:r>
            <a:r>
              <a:rPr lang="en-US"/>
              <a:t> liver disease; </a:t>
            </a:r>
            <a:r>
              <a:rPr lang="en-US" err="1"/>
              <a:t>SLD</a:t>
            </a:r>
            <a:r>
              <a:rPr lang="en-US"/>
              <a:t>, </a:t>
            </a:r>
            <a:r>
              <a:rPr lang="en-US" err="1"/>
              <a:t>steatotic</a:t>
            </a:r>
            <a:r>
              <a:rPr lang="en-US"/>
              <a:t> liver disease.</a:t>
            </a:r>
            <a:br>
              <a:rPr lang="en-US"/>
            </a:br>
            <a:r>
              <a:rPr lang="en-US"/>
              <a:t>Rinella ME et al. </a:t>
            </a:r>
            <a:r>
              <a:rPr lang="en-US" i="1"/>
              <a:t>Hepatology</a:t>
            </a:r>
            <a:r>
              <a:rPr lang="en-US"/>
              <a:t>. 2023;78(6):1966–1986.</a:t>
            </a:r>
            <a:r>
              <a:rPr lang="en-GB"/>
              <a:t> 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C0DD13E6-54E3-9DB3-CB01-242119D34CEB}"/>
              </a:ext>
            </a:extLst>
          </p:cNvPr>
          <p:cNvSpPr/>
          <p:nvPr/>
        </p:nvSpPr>
        <p:spPr>
          <a:xfrm>
            <a:off x="3959689" y="4455190"/>
            <a:ext cx="7814290" cy="144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2400" noProof="0">
              <a:solidFill>
                <a:schemeClr val="tx1"/>
              </a:solidFill>
            </a:endParaRP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FC0C4AE7-29F6-4E51-1C6F-89D49B91D4F9}"/>
              </a:ext>
            </a:extLst>
          </p:cNvPr>
          <p:cNvSpPr/>
          <p:nvPr/>
        </p:nvSpPr>
        <p:spPr>
          <a:xfrm>
            <a:off x="3959689" y="1241024"/>
            <a:ext cx="7789399" cy="144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2400" noProof="0" err="1">
              <a:solidFill>
                <a:schemeClr val="tx1"/>
              </a:solidFill>
            </a:endParaRPr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2AF67901-3288-1193-1246-FFA77FE75E3B}"/>
              </a:ext>
            </a:extLst>
          </p:cNvPr>
          <p:cNvSpPr/>
          <p:nvPr/>
        </p:nvSpPr>
        <p:spPr>
          <a:xfrm>
            <a:off x="9658180" y="1056044"/>
            <a:ext cx="1944000" cy="1944000"/>
          </a:xfrm>
          <a:prstGeom prst="ellipse">
            <a:avLst/>
          </a:prstGeom>
          <a:solidFill>
            <a:schemeClr val="bg1"/>
          </a:solidFill>
          <a:ln w="22225" cap="rnd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M</a:t>
            </a:r>
            <a:r>
              <a:rPr lang="en-US" sz="14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etabolic Dysfunction-</a:t>
            </a:r>
            <a:r>
              <a:rPr lang="en-US" sz="1400" b="1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A</a:t>
            </a:r>
            <a:r>
              <a:rPr lang="en-US" sz="14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ssociated </a:t>
            </a:r>
            <a:r>
              <a:rPr lang="en-US" sz="1400" b="1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S</a:t>
            </a:r>
            <a:r>
              <a:rPr lang="en-US" sz="14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teato</a:t>
            </a:r>
            <a:r>
              <a:rPr lang="en-US" sz="1400" b="1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h</a:t>
            </a:r>
            <a:r>
              <a:rPr lang="en-US" sz="14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epatitis</a:t>
            </a:r>
          </a:p>
          <a:p>
            <a:pPr algn="ctr"/>
            <a:r>
              <a:rPr lang="en-US" sz="1400" noProof="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(</a:t>
            </a:r>
            <a:r>
              <a:rPr lang="en-US" sz="1400" b="1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MASH</a:t>
            </a:r>
            <a:r>
              <a:rPr lang="en-US" sz="1400" noProof="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)*</a:t>
            </a:r>
          </a:p>
          <a:p>
            <a:pPr algn="ctr">
              <a:spcBef>
                <a:spcPts val="600"/>
              </a:spcBef>
            </a:pPr>
            <a:r>
              <a:rPr lang="en-US" sz="11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The progressive </a:t>
            </a:r>
            <a:br>
              <a:rPr lang="en-US" sz="11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</a:br>
            <a:r>
              <a:rPr lang="en-US" sz="11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form of MASLD</a:t>
            </a:r>
            <a:endParaRPr lang="en-US" sz="1100" noProof="0">
              <a:solidFill>
                <a:schemeClr val="tx1"/>
              </a:solidFill>
              <a:ea typeface="Apis For Office Light" panose="020B0404010101010104" pitchFamily="34" charset="0"/>
              <a:cs typeface="Apis For Office Light" panose="020B0404010101010104" pitchFamily="34" charset="0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BA16E417-6EC5-7A24-6FE8-98BCD6E3D5E8}"/>
              </a:ext>
            </a:extLst>
          </p:cNvPr>
          <p:cNvSpPr txBox="1"/>
          <p:nvPr/>
        </p:nvSpPr>
        <p:spPr>
          <a:xfrm>
            <a:off x="4191711" y="1449773"/>
            <a:ext cx="2304053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b="1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M</a:t>
            </a:r>
            <a:r>
              <a:rPr lang="en-US" sz="1600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etabolic Dysfunction-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A</a:t>
            </a:r>
            <a:r>
              <a:rPr lang="en-US" sz="1600" noProof="0" err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ssociated</a:t>
            </a:r>
            <a:r>
              <a:rPr lang="en-US" sz="1600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 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S</a:t>
            </a:r>
            <a:r>
              <a:rPr lang="en-US" sz="1600" noProof="0" err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teatotic</a:t>
            </a:r>
            <a:endParaRPr lang="en-US" sz="1600" noProof="0">
              <a:ea typeface="Apis For Office Light" panose="020B0404010101010104" pitchFamily="34" charset="0"/>
              <a:cs typeface="Apis For Office Light" panose="020B0404010101010104" pitchFamily="34" charset="0"/>
            </a:endParaRPr>
          </a:p>
          <a:p>
            <a:pPr algn="ctr"/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L</a:t>
            </a:r>
            <a:r>
              <a:rPr lang="en-US" sz="1600" noProof="0" err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iver</a:t>
            </a:r>
            <a:r>
              <a:rPr lang="en-US" sz="1600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 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D</a:t>
            </a:r>
            <a:r>
              <a:rPr lang="en-US" sz="1600" noProof="0" err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isease</a:t>
            </a:r>
            <a:r>
              <a:rPr lang="en-US" sz="1600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 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(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MASLD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)</a:t>
            </a:r>
          </a:p>
          <a:p>
            <a:pPr algn="ctr"/>
            <a:endParaRPr lang="en-US" sz="1600">
              <a:ea typeface="Apis For Office Light" panose="020B0404010101010104" pitchFamily="34" charset="0"/>
              <a:cs typeface="Apis For Office Light" panose="020B0404010101010104" pitchFamily="34" charset="0"/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CA204675-1E96-D9A5-B36C-E24E80616F80}"/>
              </a:ext>
            </a:extLst>
          </p:cNvPr>
          <p:cNvSpPr txBox="1"/>
          <p:nvPr/>
        </p:nvSpPr>
        <p:spPr>
          <a:xfrm>
            <a:off x="4178342" y="3184403"/>
            <a:ext cx="21029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noProof="0" err="1"/>
              <a:t>MetALD</a:t>
            </a:r>
            <a:endParaRPr lang="en-US" b="1" noProof="0"/>
          </a:p>
          <a:p>
            <a:pPr algn="ctr"/>
            <a:r>
              <a:rPr lang="en-US" sz="1400" noProof="0"/>
              <a:t>(</a:t>
            </a:r>
            <a:r>
              <a:rPr lang="en-US" sz="1400" b="1" noProof="0"/>
              <a:t>MASLD</a:t>
            </a:r>
            <a:r>
              <a:rPr lang="en-US" sz="1400" noProof="0"/>
              <a:t> and increased alcohol intake</a:t>
            </a:r>
            <a:r>
              <a:rPr lang="en-US" sz="1400" baseline="30000">
                <a:cs typeface="Times New Roman" panose="02020603050405020304" pitchFamily="18" charset="0"/>
              </a:rPr>
              <a:t>†</a:t>
            </a:r>
            <a:r>
              <a:rPr lang="en-US" sz="1400" noProof="0"/>
              <a:t>)</a:t>
            </a:r>
            <a:endParaRPr lang="en-CA" sz="1400"/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E5797E95-5078-54AC-3551-6FBD478DAC19}"/>
              </a:ext>
            </a:extLst>
          </p:cNvPr>
          <p:cNvSpPr txBox="1"/>
          <p:nvPr/>
        </p:nvSpPr>
        <p:spPr>
          <a:xfrm>
            <a:off x="4142475" y="4781417"/>
            <a:ext cx="21746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A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lcohol-Associated (Alcohol-related) 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L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iver 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D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isease (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ALD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09E9A8-110B-C3D1-DAA7-A041EB3DEE14}"/>
              </a:ext>
            </a:extLst>
          </p:cNvPr>
          <p:cNvSpPr txBox="1"/>
          <p:nvPr/>
        </p:nvSpPr>
        <p:spPr>
          <a:xfrm>
            <a:off x="8587314" y="4831209"/>
            <a:ext cx="2407593" cy="201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b="1"/>
              <a:t>Average daily alcohol intake (g)</a:t>
            </a:r>
            <a:endParaRPr lang="en-US" sz="1050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A720B9-B744-CD13-89F1-4249981F63AF}"/>
              </a:ext>
            </a:extLst>
          </p:cNvPr>
          <p:cNvSpPr txBox="1"/>
          <p:nvPr/>
        </p:nvSpPr>
        <p:spPr>
          <a:xfrm>
            <a:off x="10044732" y="5257433"/>
            <a:ext cx="1307989" cy="201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/>
              <a:t>&gt;60/day</a:t>
            </a:r>
            <a:endParaRPr lang="en-US" sz="105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916D8-7F19-2BB7-8AB6-C2AA71D6BC1A}"/>
              </a:ext>
            </a:extLst>
          </p:cNvPr>
          <p:cNvSpPr txBox="1"/>
          <p:nvPr/>
        </p:nvSpPr>
        <p:spPr>
          <a:xfrm>
            <a:off x="8554181" y="5257433"/>
            <a:ext cx="1307989" cy="201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/>
              <a:t>&gt;50/day</a:t>
            </a:r>
            <a:endParaRPr lang="en-US" sz="1050"/>
          </a:p>
        </p:txBody>
      </p:sp>
      <p:pic>
        <p:nvPicPr>
          <p:cNvPr id="10" name="Graphic 9" descr="Male with solid fill">
            <a:extLst>
              <a:ext uri="{FF2B5EF4-FFF2-40B4-BE49-F238E27FC236}">
                <a16:creationId xmlns:a16="http://schemas.microsoft.com/office/drawing/2014/main" id="{4324A789-D24D-CA89-70CE-56E40C43D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4328" y="5136234"/>
            <a:ext cx="431848" cy="431848"/>
          </a:xfrm>
          <a:prstGeom prst="rect">
            <a:avLst/>
          </a:prstGeom>
        </p:spPr>
      </p:pic>
      <p:pic>
        <p:nvPicPr>
          <p:cNvPr id="12" name="Graphic 11" descr="Female with solid fill">
            <a:extLst>
              <a:ext uri="{FF2B5EF4-FFF2-40B4-BE49-F238E27FC236}">
                <a16:creationId xmlns:a16="http://schemas.microsoft.com/office/drawing/2014/main" id="{03289F63-657C-3C78-7ABD-907992FE25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93968" y="5136234"/>
            <a:ext cx="431848" cy="4318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FF15D0E-F10D-5C33-3400-B08B9C5C9150}"/>
              </a:ext>
            </a:extLst>
          </p:cNvPr>
          <p:cNvSpPr txBox="1"/>
          <p:nvPr/>
        </p:nvSpPr>
        <p:spPr>
          <a:xfrm>
            <a:off x="6823932" y="1591692"/>
            <a:ext cx="104360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/>
              <a:t>The hepatic manifestation of metabolic syndrome</a:t>
            </a:r>
            <a:endParaRPr lang="en-US" sz="105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581E11-5EB4-25DC-C594-5BAFE4A48B5D}"/>
              </a:ext>
            </a:extLst>
          </p:cNvPr>
          <p:cNvSpPr txBox="1"/>
          <p:nvPr/>
        </p:nvSpPr>
        <p:spPr>
          <a:xfrm>
            <a:off x="6823932" y="4827583"/>
            <a:ext cx="110824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/>
              <a:t>Sustained increased alcohol consumption</a:t>
            </a: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A62C5201-4216-946A-4399-740A0C93DAEE}"/>
              </a:ext>
            </a:extLst>
          </p:cNvPr>
          <p:cNvCxnSpPr>
            <a:cxnSpLocks/>
          </p:cNvCxnSpPr>
          <p:nvPr/>
        </p:nvCxnSpPr>
        <p:spPr>
          <a:xfrm>
            <a:off x="3032193" y="3709008"/>
            <a:ext cx="914050" cy="1548794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37DBF3B8-EA54-92F7-229D-0829294F68F1}"/>
              </a:ext>
            </a:extLst>
          </p:cNvPr>
          <p:cNvCxnSpPr>
            <a:cxnSpLocks/>
          </p:cNvCxnSpPr>
          <p:nvPr/>
        </p:nvCxnSpPr>
        <p:spPr>
          <a:xfrm flipV="1">
            <a:off x="3032193" y="2079968"/>
            <a:ext cx="914050" cy="162904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1C5ECC0-DCB5-7467-D4E8-D493540CE996}"/>
              </a:ext>
            </a:extLst>
          </p:cNvPr>
          <p:cNvCxnSpPr>
            <a:cxnSpLocks/>
          </p:cNvCxnSpPr>
          <p:nvPr/>
        </p:nvCxnSpPr>
        <p:spPr>
          <a:xfrm>
            <a:off x="3153216" y="3709008"/>
            <a:ext cx="77897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0FBFC6DE-B9D2-E131-A07C-CCF581DF8233}"/>
              </a:ext>
            </a:extLst>
          </p:cNvPr>
          <p:cNvSpPr/>
          <p:nvPr/>
        </p:nvSpPr>
        <p:spPr>
          <a:xfrm>
            <a:off x="432000" y="2898094"/>
            <a:ext cx="2694322" cy="16218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216000" rIns="72000" bIns="216000" rtlCol="0" anchor="ctr">
            <a:noAutofit/>
          </a:bodyPr>
          <a:lstStyle/>
          <a:p>
            <a:pPr algn="ctr"/>
            <a:r>
              <a:rPr lang="en-US" sz="2400" noProof="0" err="1">
                <a:solidFill>
                  <a:schemeClr val="bg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Steatotic</a:t>
            </a:r>
            <a:r>
              <a:rPr lang="en-US" sz="2400" noProof="0">
                <a:solidFill>
                  <a:schemeClr val="bg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 Liver Disease (SLD)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446F9C-8A8F-515F-8886-2498E364C1D4}"/>
              </a:ext>
            </a:extLst>
          </p:cNvPr>
          <p:cNvSpPr txBox="1"/>
          <p:nvPr/>
        </p:nvSpPr>
        <p:spPr>
          <a:xfrm>
            <a:off x="8314678" y="1843378"/>
            <a:ext cx="518156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200" b="1"/>
              <a:t>Can lead to</a:t>
            </a:r>
            <a:endParaRPr lang="en-US" sz="1050" b="1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47E9AE0-0A84-F889-7D68-A74ED3F52C5E}"/>
              </a:ext>
            </a:extLst>
          </p:cNvPr>
          <p:cNvCxnSpPr>
            <a:cxnSpLocks/>
            <a:stCxn id="4" idx="3"/>
            <a:endCxn id="229" idx="2"/>
          </p:cNvCxnSpPr>
          <p:nvPr/>
        </p:nvCxnSpPr>
        <p:spPr>
          <a:xfrm>
            <a:off x="8832834" y="2028044"/>
            <a:ext cx="82534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2E5FB2-D34A-8BAA-B4C7-29715B319023}"/>
              </a:ext>
            </a:extLst>
          </p:cNvPr>
          <p:cNvGrpSpPr/>
          <p:nvPr/>
        </p:nvGrpSpPr>
        <p:grpSpPr>
          <a:xfrm>
            <a:off x="6370905" y="2984670"/>
            <a:ext cx="3938012" cy="1110253"/>
            <a:chOff x="6370905" y="2951134"/>
            <a:chExt cx="3938012" cy="111025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400F535-7FA4-8E68-356D-2C8F0140FC9D}"/>
                </a:ext>
              </a:extLst>
            </p:cNvPr>
            <p:cNvSpPr/>
            <p:nvPr/>
          </p:nvSpPr>
          <p:spPr>
            <a:xfrm>
              <a:off x="6414913" y="3366530"/>
              <a:ext cx="3894004" cy="471735"/>
            </a:xfrm>
            <a:prstGeom prst="rect">
              <a:avLst/>
            </a:prstGeom>
            <a:gradFill>
              <a:gsLst>
                <a:gs pos="0">
                  <a:srgbClr val="E6553F"/>
                </a:gs>
                <a:gs pos="100000">
                  <a:srgbClr val="EAAB00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en-US" sz="2000" noProof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80DF7F-DC45-4EE1-D4B8-498D2B146F64}"/>
                </a:ext>
              </a:extLst>
            </p:cNvPr>
            <p:cNvSpPr txBox="1"/>
            <p:nvPr/>
          </p:nvSpPr>
          <p:spPr>
            <a:xfrm>
              <a:off x="6370905" y="2951134"/>
              <a:ext cx="118449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/>
                <a:t>MASLD</a:t>
              </a:r>
              <a:endParaRPr lang="en-US" sz="1400" dirty="0"/>
            </a:p>
            <a:p>
              <a:pPr algn="ctr"/>
              <a:r>
                <a:rPr lang="en-US" sz="1200" dirty="0"/>
                <a:t>predominant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A19C6AA-6EB8-C23A-E5EB-502ADACF4FE9}"/>
                </a:ext>
              </a:extLst>
            </p:cNvPr>
            <p:cNvSpPr txBox="1"/>
            <p:nvPr/>
          </p:nvSpPr>
          <p:spPr>
            <a:xfrm>
              <a:off x="8971911" y="2951134"/>
              <a:ext cx="118449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/>
                <a:t>ALD</a:t>
              </a:r>
              <a:endParaRPr lang="en-US" sz="1400"/>
            </a:p>
            <a:p>
              <a:pPr algn="ctr"/>
              <a:r>
                <a:rPr lang="en-US" sz="1200"/>
                <a:t>predominant</a:t>
              </a:r>
              <a:endParaRPr lang="en-US" sz="11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86A4C61-8BAB-A5B2-6C3B-3E1830BC3720}"/>
                </a:ext>
              </a:extLst>
            </p:cNvPr>
            <p:cNvSpPr txBox="1"/>
            <p:nvPr/>
          </p:nvSpPr>
          <p:spPr>
            <a:xfrm>
              <a:off x="6414913" y="3876913"/>
              <a:ext cx="3894004" cy="1844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100" b="1" dirty="0"/>
                <a:t>Average daily alcohol intake (g)</a:t>
              </a:r>
              <a:endParaRPr lang="en-US" sz="1000" b="1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2F8FE31-854B-D467-69AD-9AFA411FFA2F}"/>
                </a:ext>
              </a:extLst>
            </p:cNvPr>
            <p:cNvSpPr txBox="1"/>
            <p:nvPr/>
          </p:nvSpPr>
          <p:spPr>
            <a:xfrm>
              <a:off x="6601203" y="3373136"/>
              <a:ext cx="169918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/>
                <a:t>20</a:t>
              </a:r>
              <a:endParaRPr lang="en-US" sz="1050" b="1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8D1A423-EB63-AF24-B0FD-497BE10F3489}"/>
                </a:ext>
              </a:extLst>
            </p:cNvPr>
            <p:cNvSpPr txBox="1"/>
            <p:nvPr/>
          </p:nvSpPr>
          <p:spPr>
            <a:xfrm>
              <a:off x="7808957" y="3501760"/>
              <a:ext cx="169263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b="1" dirty="0"/>
                <a:t>30</a:t>
              </a:r>
              <a:endParaRPr lang="en-US" sz="1050" b="1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7F86289-9EAB-331F-0660-54214108ABCB}"/>
                </a:ext>
              </a:extLst>
            </p:cNvPr>
            <p:cNvSpPr txBox="1"/>
            <p:nvPr/>
          </p:nvSpPr>
          <p:spPr>
            <a:xfrm>
              <a:off x="8531145" y="3501760"/>
              <a:ext cx="169263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b="1" dirty="0"/>
                <a:t>40</a:t>
              </a:r>
              <a:endParaRPr lang="en-US" sz="1050" b="1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8D4D389-DF6E-2E28-701A-BDD7BC3DB570}"/>
                </a:ext>
              </a:extLst>
            </p:cNvPr>
            <p:cNvSpPr txBox="1"/>
            <p:nvPr/>
          </p:nvSpPr>
          <p:spPr>
            <a:xfrm>
              <a:off x="6928815" y="3373136"/>
              <a:ext cx="169918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/>
                <a:t>30</a:t>
              </a:r>
              <a:endParaRPr lang="en-US" sz="1050" b="1" dirty="0"/>
            </a:p>
          </p:txBody>
        </p:sp>
        <p:pic>
          <p:nvPicPr>
            <p:cNvPr id="42" name="Graphic 41" descr="Female with solid fill">
              <a:extLst>
                <a:ext uri="{FF2B5EF4-FFF2-40B4-BE49-F238E27FC236}">
                  <a16:creationId xmlns:a16="http://schemas.microsoft.com/office/drawing/2014/main" id="{5D19AA30-E235-6567-CC54-988B0126F1B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66414" y="3563604"/>
              <a:ext cx="235672" cy="235672"/>
            </a:xfrm>
            <a:prstGeom prst="rect">
              <a:avLst/>
            </a:prstGeom>
          </p:spPr>
        </p:pic>
        <p:pic>
          <p:nvPicPr>
            <p:cNvPr id="43" name="Graphic 42" descr="Male with solid fill">
              <a:extLst>
                <a:ext uri="{FF2B5EF4-FFF2-40B4-BE49-F238E27FC236}">
                  <a16:creationId xmlns:a16="http://schemas.microsoft.com/office/drawing/2014/main" id="{B83F7F29-73AA-8372-A697-3686B10D4EE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68963" y="3544129"/>
              <a:ext cx="265085" cy="265085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DB9C7E4-8F8D-57D9-8827-D899A7CF1E2C}"/>
                </a:ext>
              </a:extLst>
            </p:cNvPr>
            <p:cNvSpPr txBox="1"/>
            <p:nvPr/>
          </p:nvSpPr>
          <p:spPr>
            <a:xfrm>
              <a:off x="9319577" y="3373136"/>
              <a:ext cx="169918" cy="2012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/>
                <a:t>50</a:t>
              </a:r>
              <a:endParaRPr lang="en-US" sz="1050" b="1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63534C4-3802-35E4-EE3F-DBD9FBA110EF}"/>
                </a:ext>
              </a:extLst>
            </p:cNvPr>
            <p:cNvSpPr txBox="1"/>
            <p:nvPr/>
          </p:nvSpPr>
          <p:spPr>
            <a:xfrm>
              <a:off x="9647189" y="3373136"/>
              <a:ext cx="169918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/>
                <a:t>60</a:t>
              </a:r>
              <a:endParaRPr lang="en-US" sz="1050" b="1" dirty="0"/>
            </a:p>
          </p:txBody>
        </p:sp>
        <p:pic>
          <p:nvPicPr>
            <p:cNvPr id="46" name="Graphic 45" descr="Female with solid fill">
              <a:extLst>
                <a:ext uri="{FF2B5EF4-FFF2-40B4-BE49-F238E27FC236}">
                  <a16:creationId xmlns:a16="http://schemas.microsoft.com/office/drawing/2014/main" id="{1D6E02E5-F141-D2D3-1BBA-C93DBCF951E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84788" y="3563604"/>
              <a:ext cx="235672" cy="235672"/>
            </a:xfrm>
            <a:prstGeom prst="rect">
              <a:avLst/>
            </a:prstGeom>
          </p:spPr>
        </p:pic>
        <p:pic>
          <p:nvPicPr>
            <p:cNvPr id="47" name="Graphic 46" descr="Male with solid fill">
              <a:extLst>
                <a:ext uri="{FF2B5EF4-FFF2-40B4-BE49-F238E27FC236}">
                  <a16:creationId xmlns:a16="http://schemas.microsoft.com/office/drawing/2014/main" id="{C99BAE09-FEF7-3443-E432-2D73251495F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06638" y="3534191"/>
              <a:ext cx="245784" cy="245784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488B98-AFBD-326E-97FD-D0925B59F8E5}"/>
              </a:ext>
            </a:extLst>
          </p:cNvPr>
          <p:cNvGrpSpPr/>
          <p:nvPr/>
        </p:nvGrpSpPr>
        <p:grpSpPr>
          <a:xfrm>
            <a:off x="378960" y="5286790"/>
            <a:ext cx="812381" cy="652804"/>
            <a:chOff x="405464" y="5453279"/>
            <a:chExt cx="812381" cy="652804"/>
          </a:xfrm>
        </p:grpSpPr>
        <p:pic>
          <p:nvPicPr>
            <p:cNvPr id="22" name="Graphic 21" descr="Male with solid fill">
              <a:extLst>
                <a:ext uri="{FF2B5EF4-FFF2-40B4-BE49-F238E27FC236}">
                  <a16:creationId xmlns:a16="http://schemas.microsoft.com/office/drawing/2014/main" id="{4D872901-0D24-7B04-A765-4E20F2B7C22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5464" y="5800526"/>
              <a:ext cx="305557" cy="305557"/>
            </a:xfrm>
            <a:prstGeom prst="rect">
              <a:avLst/>
            </a:prstGeom>
          </p:spPr>
        </p:pic>
        <p:pic>
          <p:nvPicPr>
            <p:cNvPr id="24" name="Graphic 23" descr="Female with solid fill">
              <a:extLst>
                <a:ext uri="{FF2B5EF4-FFF2-40B4-BE49-F238E27FC236}">
                  <a16:creationId xmlns:a16="http://schemas.microsoft.com/office/drawing/2014/main" id="{9F648CEE-2463-C2E4-81CE-C0A8B27001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464" y="5453279"/>
              <a:ext cx="305557" cy="305557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4EC798-E757-171E-D862-C7A3755B5D38}"/>
                </a:ext>
              </a:extLst>
            </p:cNvPr>
            <p:cNvSpPr txBox="1"/>
            <p:nvPr/>
          </p:nvSpPr>
          <p:spPr>
            <a:xfrm>
              <a:off x="711020" y="5510414"/>
              <a:ext cx="506825" cy="1846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/>
                <a:t>Female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81D997-359F-0E75-3B6E-58A4DCFF648B}"/>
                </a:ext>
              </a:extLst>
            </p:cNvPr>
            <p:cNvSpPr txBox="1"/>
            <p:nvPr/>
          </p:nvSpPr>
          <p:spPr>
            <a:xfrm>
              <a:off x="711021" y="5863982"/>
              <a:ext cx="4684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/>
                <a:t>Male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3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DBEDC-4748-F934-38CF-A3B5999AC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82093-A1B7-4B35-C14E-D2BFD5AAC61B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>
                <a:latin typeface="+mn-lt"/>
              </a:rPr>
              <a:t>MASLD diagnosis no longer relies on ruling out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other diseases</a:t>
            </a:r>
            <a:r>
              <a:rPr lang="en-US" baseline="30000" dirty="0">
                <a:latin typeface="+mn-lt"/>
              </a:rPr>
              <a:t>1</a:t>
            </a:r>
            <a:endParaRPr lang="en-US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CBAC57-A92A-C05C-12AB-EE94F4CF4F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br>
              <a:rPr lang="en-US" dirty="0"/>
            </a:br>
            <a:r>
              <a:rPr lang="en-US" dirty="0"/>
              <a:t>ALD, alcohol-related liver disease; BMI, body mass index; DILI, drug-induced liver injury; F, female; HbA</a:t>
            </a:r>
            <a:r>
              <a:rPr lang="en-US" baseline="-25000" dirty="0"/>
              <a:t>1c</a:t>
            </a:r>
            <a:r>
              <a:rPr lang="en-US" dirty="0"/>
              <a:t>, glycated hemoglobin; HDL, high-density lipoprotein; M, male; MASLD, metabolic dysfunction-associated steatotic liver disease; </a:t>
            </a:r>
            <a:r>
              <a:rPr lang="en-US" dirty="0" err="1"/>
              <a:t>MetALD</a:t>
            </a:r>
            <a:r>
              <a:rPr lang="en-US" dirty="0"/>
              <a:t>, metabolic dysfunction and alcohol-related steatotic liver disease; SLD, steatotic liver disease; WC, waist circumference. </a:t>
            </a:r>
            <a:br>
              <a:rPr lang="en-US" dirty="0"/>
            </a:br>
            <a:r>
              <a:rPr lang="en-US" dirty="0"/>
              <a:t>1. Rinella ME et al. </a:t>
            </a:r>
            <a:r>
              <a:rPr lang="en-US" i="1" dirty="0"/>
              <a:t>Hepatology</a:t>
            </a:r>
            <a:r>
              <a:rPr lang="en-US" dirty="0"/>
              <a:t>. 2023;78(6):1966–1986. 2. Lominadze Z, </a:t>
            </a:r>
            <a:r>
              <a:rPr lang="en-US" dirty="0" err="1"/>
              <a:t>Kallwitz</a:t>
            </a:r>
            <a:r>
              <a:rPr lang="en-US" dirty="0"/>
              <a:t> ER. </a:t>
            </a:r>
            <a:r>
              <a:rPr lang="en-US" i="1" dirty="0"/>
              <a:t>Clin Liver Dis (Hoboken). </a:t>
            </a:r>
            <a:r>
              <a:rPr lang="en-US" dirty="0"/>
              <a:t>2018;12(4):96-99.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45127E-6283-F62B-4D39-0662D0793AA9}"/>
              </a:ext>
            </a:extLst>
          </p:cNvPr>
          <p:cNvSpPr txBox="1"/>
          <p:nvPr/>
        </p:nvSpPr>
        <p:spPr>
          <a:xfrm>
            <a:off x="9450182" y="1740240"/>
            <a:ext cx="2309818" cy="409688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 lIns="90000" tIns="91440" rIns="91440" bIns="91440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b="1" dirty="0"/>
              <a:t>Diagnostic criteria do not require elevated AST and/or ALT</a:t>
            </a:r>
            <a:r>
              <a:rPr lang="en-US" b="1" baseline="30000" dirty="0"/>
              <a:t>1,2</a:t>
            </a:r>
            <a:endParaRPr lang="en-US" b="1" dirty="0"/>
          </a:p>
        </p:txBody>
      </p:sp>
      <p:graphicFrame>
        <p:nvGraphicFramePr>
          <p:cNvPr id="14" name="Content Placeholder 4">
            <a:extLst>
              <a:ext uri="{FF2B5EF4-FFF2-40B4-BE49-F238E27FC236}">
                <a16:creationId xmlns:a16="http://schemas.microsoft.com/office/drawing/2014/main" id="{69C3AAC2-BF9A-3081-2764-7BF1921D95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6191148"/>
              </p:ext>
            </p:extLst>
          </p:nvPr>
        </p:nvGraphicFramePr>
        <p:xfrm>
          <a:off x="432000" y="1740240"/>
          <a:ext cx="8887364" cy="4154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1841">
                  <a:extLst>
                    <a:ext uri="{9D8B030D-6E8A-4147-A177-3AD203B41FA5}">
                      <a16:colId xmlns:a16="http://schemas.microsoft.com/office/drawing/2014/main" val="1563080469"/>
                    </a:ext>
                  </a:extLst>
                </a:gridCol>
                <a:gridCol w="2221841">
                  <a:extLst>
                    <a:ext uri="{9D8B030D-6E8A-4147-A177-3AD203B41FA5}">
                      <a16:colId xmlns:a16="http://schemas.microsoft.com/office/drawing/2014/main" val="3832547396"/>
                    </a:ext>
                  </a:extLst>
                </a:gridCol>
                <a:gridCol w="2221841">
                  <a:extLst>
                    <a:ext uri="{9D8B030D-6E8A-4147-A177-3AD203B41FA5}">
                      <a16:colId xmlns:a16="http://schemas.microsoft.com/office/drawing/2014/main" val="1524782381"/>
                    </a:ext>
                  </a:extLst>
                </a:gridCol>
                <a:gridCol w="2221841">
                  <a:extLst>
                    <a:ext uri="{9D8B030D-6E8A-4147-A177-3AD203B41FA5}">
                      <a16:colId xmlns:a16="http://schemas.microsoft.com/office/drawing/2014/main" val="2419369053"/>
                    </a:ext>
                  </a:extLst>
                </a:gridCol>
              </a:tblGrid>
              <a:tr h="671063">
                <a:tc gridSpan="4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MASLD/MASH is defined by the presence of hepatic steatosis </a:t>
                      </a:r>
                      <a:br>
                        <a:rPr lang="en-US" sz="1800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and 1 or more cardiometabolic risk factors:</a:t>
                      </a:r>
                    </a:p>
                  </a:txBody>
                  <a:tcPr marT="90000" marB="90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929144"/>
                  </a:ext>
                </a:extLst>
              </a:tr>
              <a:tr h="3425826">
                <a:tc>
                  <a:txBody>
                    <a:bodyPr/>
                    <a:lstStyle/>
                    <a:p>
                      <a:pPr marL="136525" indent="-136525" algn="l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1" dirty="0"/>
                        <a:t>Ethnically </a:t>
                      </a:r>
                      <a:br>
                        <a:rPr lang="en-US" sz="1600" b="1" dirty="0"/>
                      </a:br>
                      <a:r>
                        <a:rPr lang="en-US" sz="1600" b="1" dirty="0"/>
                        <a:t>adjusted BMI </a:t>
                      </a:r>
                    </a:p>
                    <a:p>
                      <a:pPr marL="311150" lvl="1" indent="-174625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0" i="0" dirty="0">
                          <a:effectLst/>
                        </a:rPr>
                        <a:t>White: ≥25 kg/m</a:t>
                      </a:r>
                      <a:r>
                        <a:rPr lang="en-US" sz="1600" b="0" i="0" baseline="30000" dirty="0">
                          <a:effectLst/>
                        </a:rPr>
                        <a:t>2</a:t>
                      </a:r>
                      <a:endParaRPr lang="en-US" sz="1600" baseline="30000" dirty="0"/>
                    </a:p>
                    <a:p>
                      <a:pPr marL="311150" lvl="1" indent="-174625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0" i="0" dirty="0">
                          <a:effectLst/>
                        </a:rPr>
                        <a:t>Asian: </a:t>
                      </a:r>
                      <a:r>
                        <a:rPr lang="en-US" sz="1600" dirty="0"/>
                        <a:t>≥</a:t>
                      </a:r>
                      <a:r>
                        <a:rPr lang="en-US" sz="1600" b="0" i="0" dirty="0">
                          <a:effectLst/>
                        </a:rPr>
                        <a:t>2</a:t>
                      </a:r>
                      <a:r>
                        <a:rPr lang="en-US" sz="1600" dirty="0"/>
                        <a:t>3</a:t>
                      </a:r>
                      <a:r>
                        <a:rPr lang="en-US" sz="1600" b="0" i="0" dirty="0">
                          <a:effectLst/>
                        </a:rPr>
                        <a:t> kg/m</a:t>
                      </a:r>
                      <a:r>
                        <a:rPr lang="en-US" sz="1600" b="0" i="0" baseline="30000" dirty="0">
                          <a:effectLst/>
                        </a:rPr>
                        <a:t>2</a:t>
                      </a:r>
                      <a:endParaRPr lang="en-US" sz="1600" b="0" i="0" dirty="0">
                        <a:effectLst/>
                      </a:endParaRPr>
                    </a:p>
                    <a:p>
                      <a:pPr marL="136525" indent="-136525"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1" i="0" dirty="0">
                          <a:effectLst/>
                        </a:rPr>
                        <a:t>Waist circumference </a:t>
                      </a:r>
                      <a:br>
                        <a:rPr lang="en-US" sz="1600" b="0" i="0" dirty="0">
                          <a:effectLst/>
                        </a:rPr>
                      </a:br>
                      <a:r>
                        <a:rPr lang="en-US" sz="1600" b="0" i="0" dirty="0">
                          <a:effectLst/>
                        </a:rPr>
                        <a:t>&gt;37” (M); </a:t>
                      </a:r>
                      <a:r>
                        <a:rPr lang="en-US" sz="1600" dirty="0"/>
                        <a:t>&gt;31.5” (F)</a:t>
                      </a:r>
                      <a:endParaRPr lang="en-US" sz="1600" b="0" i="0" dirty="0">
                        <a:effectLst/>
                      </a:endParaRPr>
                    </a:p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216000" marB="9000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36525" indent="-136525" algn="l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1" i="0" dirty="0">
                          <a:effectLst/>
                        </a:rPr>
                        <a:t>Fasting seru</a:t>
                      </a:r>
                      <a:r>
                        <a:rPr lang="en-US" sz="1600" b="1" dirty="0"/>
                        <a:t>m glucose </a:t>
                      </a:r>
                      <a:br>
                        <a:rPr lang="en-US" sz="1600" dirty="0"/>
                      </a:br>
                      <a:r>
                        <a:rPr lang="en-US" sz="1600" b="0" i="0" dirty="0">
                          <a:effectLst/>
                        </a:rPr>
                        <a:t>≥</a:t>
                      </a:r>
                      <a:r>
                        <a:rPr lang="en-US" sz="1600" dirty="0"/>
                        <a:t>5.6 mmol/L [100 mg/dL] </a:t>
                      </a:r>
                    </a:p>
                    <a:p>
                      <a:pPr marL="136525" indent="-136525" algn="l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1" dirty="0"/>
                        <a:t>2-hour post-load </a:t>
                      </a:r>
                      <a:br>
                        <a:rPr lang="en-US" sz="1600" b="1" dirty="0"/>
                      </a:br>
                      <a:r>
                        <a:rPr lang="en-US" sz="1600" b="1" dirty="0"/>
                        <a:t>glucose levels </a:t>
                      </a:r>
                      <a:br>
                        <a:rPr lang="en-US" sz="1600" dirty="0"/>
                      </a:br>
                      <a:r>
                        <a:rPr lang="en-US" sz="1600" b="0" i="0" dirty="0">
                          <a:effectLst/>
                        </a:rPr>
                        <a:t>≥7.8 mmol/L [≥140 mg/dL] </a:t>
                      </a:r>
                    </a:p>
                    <a:p>
                      <a:pPr marL="136525" indent="-136525" algn="l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1" i="0" dirty="0">
                          <a:effectLst/>
                        </a:rPr>
                        <a:t>Prediabetes </a:t>
                      </a:r>
                      <a:br>
                        <a:rPr lang="en-US" sz="1600" b="0" i="0" dirty="0">
                          <a:effectLst/>
                        </a:rPr>
                      </a:br>
                      <a:r>
                        <a:rPr lang="en-US" sz="1600" b="0" i="0" dirty="0">
                          <a:effectLst/>
                        </a:rPr>
                        <a:t>HbA</a:t>
                      </a:r>
                      <a:r>
                        <a:rPr lang="en-US" sz="1600" b="0" i="0" baseline="-25000" dirty="0">
                          <a:effectLst/>
                        </a:rPr>
                        <a:t>1c</a:t>
                      </a:r>
                      <a:r>
                        <a:rPr lang="en-US" sz="1600" b="0" i="0" dirty="0">
                          <a:effectLst/>
                        </a:rPr>
                        <a:t> ≥5.7% [39 mmol/L]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216000" marB="90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/>
                        <a:t>T</a:t>
                      </a:r>
                      <a:r>
                        <a:rPr lang="en-US" sz="1600" b="1" i="0" dirty="0">
                          <a:effectLst/>
                        </a:rPr>
                        <a:t>ype 2 diabetes</a:t>
                      </a:r>
                      <a:r>
                        <a:rPr lang="en-US" sz="1600" b="0" i="0" dirty="0">
                          <a:effectLst/>
                        </a:rPr>
                        <a:t> or treated with diabetes medication</a:t>
                      </a:r>
                      <a:endParaRPr lang="en-US" sz="1600" dirty="0"/>
                    </a:p>
                    <a:p>
                      <a:pPr marL="182880" indent="-182880" algn="l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/>
                        <a:t>Blood pressure </a:t>
                      </a:r>
                      <a:br>
                        <a:rPr lang="en-US" sz="1600" dirty="0"/>
                      </a:br>
                      <a:r>
                        <a:rPr lang="en-US" sz="1600" b="0" i="0" dirty="0">
                          <a:effectLst/>
                        </a:rPr>
                        <a:t>≥</a:t>
                      </a:r>
                      <a:r>
                        <a:rPr lang="en-US" sz="1600" dirty="0"/>
                        <a:t>130/85 mmHg or 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treated with hypertension medication </a:t>
                      </a:r>
                    </a:p>
                    <a:p>
                      <a:pPr algn="l"/>
                      <a:endParaRPr lang="en-US" sz="1600" dirty="0"/>
                    </a:p>
                  </a:txBody>
                  <a:tcPr marT="216000" marB="90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36525" marR="0" lvl="0" indent="-136525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/>
                        <a:t>T</a:t>
                      </a:r>
                      <a:r>
                        <a:rPr lang="en-US" sz="1600" b="1" i="0" dirty="0">
                          <a:effectLst/>
                        </a:rPr>
                        <a:t>riglycerides</a:t>
                      </a:r>
                      <a:br>
                        <a:rPr lang="en-US" sz="1600" b="0" i="0" dirty="0">
                          <a:effectLst/>
                        </a:rPr>
                      </a:br>
                      <a:r>
                        <a:rPr lang="en-US" sz="1600" b="0" i="0" dirty="0">
                          <a:effectLst/>
                        </a:rPr>
                        <a:t>≥1.70 mmol/L [150 mg/dL] or treated with lipid-lowering medication</a:t>
                      </a:r>
                      <a:endParaRPr lang="en-US" sz="1600" b="1" dirty="0"/>
                    </a:p>
                    <a:p>
                      <a:pPr marL="136525" marR="0" lvl="0" indent="-136525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/>
                        <a:t>HDL 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&lt;40 mg/dL in men;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&lt;50 mg/dL in women or treated with lipid-lowering medication</a:t>
                      </a:r>
                    </a:p>
                  </a:txBody>
                  <a:tcPr marT="216000" marB="90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2276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88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7B90B-885D-B778-105A-E478D29B3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CEEB19-3B1E-C5FE-FAB5-B35C3914B4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br>
              <a:rPr lang="en-US"/>
            </a:br>
            <a:r>
              <a:rPr lang="en-US"/>
              <a:t>ALD, alcohol-related liver disease; BMI, body mass index; DILI, drug-induced liver injury; F, female; HbA</a:t>
            </a:r>
            <a:r>
              <a:rPr lang="en-US" baseline="-25000"/>
              <a:t>1c</a:t>
            </a:r>
            <a:r>
              <a:rPr lang="en-US"/>
              <a:t>, glycated hemoglobin; HDL, high-density lipoprotein; M, male; MASLD, metabolic dysfunction-associated </a:t>
            </a:r>
            <a:r>
              <a:rPr lang="en-US" err="1"/>
              <a:t>steatotic</a:t>
            </a:r>
            <a:r>
              <a:rPr lang="en-US"/>
              <a:t> liver disease; </a:t>
            </a:r>
            <a:r>
              <a:rPr lang="en-US" err="1"/>
              <a:t>MetALD</a:t>
            </a:r>
            <a:r>
              <a:rPr lang="en-US"/>
              <a:t>, metabolic dysfunction and alcohol-related </a:t>
            </a:r>
            <a:r>
              <a:rPr lang="en-US" err="1"/>
              <a:t>steatotic</a:t>
            </a:r>
            <a:r>
              <a:rPr lang="en-US"/>
              <a:t> liver disease; SLD, </a:t>
            </a:r>
            <a:r>
              <a:rPr lang="en-US" err="1"/>
              <a:t>steatotic</a:t>
            </a:r>
            <a:r>
              <a:rPr lang="en-US"/>
              <a:t> liver disease; WC, waist circumference. </a:t>
            </a:r>
            <a:br>
              <a:rPr lang="en-US"/>
            </a:br>
            <a:r>
              <a:rPr lang="en-US"/>
              <a:t>Rinella ME et al. </a:t>
            </a:r>
            <a:r>
              <a:rPr lang="en-US" i="1"/>
              <a:t>Hepatology</a:t>
            </a:r>
            <a:r>
              <a:rPr lang="en-US"/>
              <a:t>. 2023;78(6):1966–1986.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422EA7-EF5D-6647-6D4F-E2C0D6613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792000"/>
          </a:xfrm>
        </p:spPr>
        <p:txBody>
          <a:bodyPr/>
          <a:lstStyle/>
          <a:p>
            <a:r>
              <a:rPr lang="da-DK">
                <a:latin typeface="+mn-lt"/>
              </a:rPr>
              <a:t>Overview of diagnostic criteria for MASLD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4CF9449-311E-07D4-8A36-6A6BC58A5695}"/>
              </a:ext>
            </a:extLst>
          </p:cNvPr>
          <p:cNvSpPr txBox="1">
            <a:spLocks/>
          </p:cNvSpPr>
          <p:nvPr/>
        </p:nvSpPr>
        <p:spPr>
          <a:xfrm>
            <a:off x="432000" y="6264000"/>
            <a:ext cx="9360000" cy="32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GB" sz="700" i="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en-US"/>
            </a:br>
            <a:r>
              <a:rPr lang="en-US"/>
              <a:t>ALD, alcohol-related liver disease; BMI, body mass index; DILI, drug-induced liver injury; F, female; HbA</a:t>
            </a:r>
            <a:r>
              <a:rPr lang="en-US" baseline="-25000"/>
              <a:t>1c</a:t>
            </a:r>
            <a:r>
              <a:rPr lang="en-US"/>
              <a:t>, glycated hemoglobin; HDL, high-density lipoprotein; M, male; MASLD, metabolic dysfunction-associated </a:t>
            </a:r>
            <a:r>
              <a:rPr lang="en-US" err="1"/>
              <a:t>steatotic</a:t>
            </a:r>
            <a:r>
              <a:rPr lang="en-US"/>
              <a:t> liver disease; </a:t>
            </a:r>
            <a:r>
              <a:rPr lang="en-US" err="1"/>
              <a:t>MetALD</a:t>
            </a:r>
            <a:r>
              <a:rPr lang="en-US"/>
              <a:t>, metabolic dysfunction and alcohol-related </a:t>
            </a:r>
            <a:r>
              <a:rPr lang="en-US" err="1"/>
              <a:t>steatotic</a:t>
            </a:r>
            <a:r>
              <a:rPr lang="en-US"/>
              <a:t> liver disease; SLD, </a:t>
            </a:r>
            <a:r>
              <a:rPr lang="en-US" err="1"/>
              <a:t>steatotic</a:t>
            </a:r>
            <a:r>
              <a:rPr lang="en-US"/>
              <a:t> liver disease; WC, waist circumference. </a:t>
            </a:r>
            <a:br>
              <a:rPr lang="en-US"/>
            </a:br>
            <a:r>
              <a:rPr lang="en-US"/>
              <a:t>Rinella ME et al. </a:t>
            </a:r>
            <a:r>
              <a:rPr lang="en-US" i="1"/>
              <a:t>Hepatology</a:t>
            </a:r>
            <a:r>
              <a:rPr lang="en-US"/>
              <a:t>. 2023;77(5):1797–1835.</a:t>
            </a:r>
            <a:endParaRPr lang="da-DK"/>
          </a:p>
        </p:txBody>
      </p:sp>
      <p:sp>
        <p:nvSpPr>
          <p:cNvPr id="24" name="Freeform: Shape 21">
            <a:extLst>
              <a:ext uri="{FF2B5EF4-FFF2-40B4-BE49-F238E27FC236}">
                <a16:creationId xmlns:a16="http://schemas.microsoft.com/office/drawing/2014/main" id="{A376F085-3516-A39B-76D7-DAF87B99BD4E}"/>
              </a:ext>
            </a:extLst>
          </p:cNvPr>
          <p:cNvSpPr/>
          <p:nvPr/>
        </p:nvSpPr>
        <p:spPr>
          <a:xfrm>
            <a:off x="432000" y="1234455"/>
            <a:ext cx="11277049" cy="624300"/>
          </a:xfrm>
          <a:custGeom>
            <a:avLst/>
            <a:gdLst>
              <a:gd name="csX0" fmla="*/ 0 w 3479570"/>
              <a:gd name="csY0" fmla="*/ 0 h 658165"/>
              <a:gd name="csX1" fmla="*/ 3479570 w 3479570"/>
              <a:gd name="csY1" fmla="*/ 0 h 658165"/>
              <a:gd name="csX2" fmla="*/ 3479570 w 3479570"/>
              <a:gd name="csY2" fmla="*/ 658165 h 658165"/>
              <a:gd name="csX3" fmla="*/ 0 w 3479570"/>
              <a:gd name="csY3" fmla="*/ 658165 h 658165"/>
              <a:gd name="csX4" fmla="*/ 0 w 3479570"/>
              <a:gd name="csY4" fmla="*/ 0 h 658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79570" h="658165">
                <a:moveTo>
                  <a:pt x="0" y="0"/>
                </a:moveTo>
                <a:lnTo>
                  <a:pt x="3479570" y="0"/>
                </a:lnTo>
                <a:lnTo>
                  <a:pt x="3479570" y="658165"/>
                </a:lnTo>
                <a:lnTo>
                  <a:pt x="0" y="658165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err="1">
                <a:solidFill>
                  <a:schemeClr val="tx1"/>
                </a:solidFill>
              </a:rPr>
              <a:t>Steatotic</a:t>
            </a:r>
            <a:r>
              <a:rPr lang="en-US" sz="1400" b="1" kern="1200">
                <a:solidFill>
                  <a:schemeClr val="tx1"/>
                </a:solidFill>
              </a:rPr>
              <a:t> liver disease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>
                <a:solidFill>
                  <a:schemeClr val="tx1"/>
                </a:solidFill>
              </a:rPr>
              <a:t>(hepatic steatosis identified by imaging or biopsy)</a:t>
            </a:r>
          </a:p>
        </p:txBody>
      </p:sp>
      <p:sp>
        <p:nvSpPr>
          <p:cNvPr id="42" name="Rectangle: Rounded Corners 4">
            <a:extLst>
              <a:ext uri="{FF2B5EF4-FFF2-40B4-BE49-F238E27FC236}">
                <a16:creationId xmlns:a16="http://schemas.microsoft.com/office/drawing/2014/main" id="{09BB55FE-AC4C-73DD-D027-241F774CC17C}"/>
              </a:ext>
            </a:extLst>
          </p:cNvPr>
          <p:cNvSpPr/>
          <p:nvPr/>
        </p:nvSpPr>
        <p:spPr>
          <a:xfrm>
            <a:off x="432000" y="5147769"/>
            <a:ext cx="11277049" cy="5861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56000" tIns="36000" rIns="273600" bIns="36000" rtlCol="0" anchor="ctr"/>
          <a:lstStyle/>
          <a:p>
            <a:pPr algn="ctr"/>
            <a:r>
              <a:rPr lang="en-US" sz="1400" i="1" noProof="0">
                <a:solidFill>
                  <a:schemeClr val="tx1"/>
                </a:solidFill>
              </a:rPr>
              <a:t>For more details on </a:t>
            </a:r>
            <a:r>
              <a:rPr lang="en-US" sz="1400" b="1" i="1" noProof="0">
                <a:solidFill>
                  <a:schemeClr val="tx1"/>
                </a:solidFill>
              </a:rPr>
              <a:t>patient identification and risk factors</a:t>
            </a:r>
            <a:r>
              <a:rPr lang="en-US" sz="1400" i="1" noProof="0">
                <a:solidFill>
                  <a:schemeClr val="tx1"/>
                </a:solidFill>
              </a:rPr>
              <a:t>, see </a:t>
            </a:r>
            <a:r>
              <a:rPr lang="en-US" sz="1400" b="1" i="1" noProof="0">
                <a:solidFill>
                  <a:schemeClr val="tx1"/>
                </a:solidFill>
              </a:rPr>
              <a:t>Module 3</a:t>
            </a:r>
          </a:p>
        </p:txBody>
      </p:sp>
      <p:sp>
        <p:nvSpPr>
          <p:cNvPr id="43" name="Freeform: Shape 22">
            <a:extLst>
              <a:ext uri="{FF2B5EF4-FFF2-40B4-BE49-F238E27FC236}">
                <a16:creationId xmlns:a16="http://schemas.microsoft.com/office/drawing/2014/main" id="{DDD5974E-981E-EDE0-DA84-91F17F786CE6}"/>
              </a:ext>
            </a:extLst>
          </p:cNvPr>
          <p:cNvSpPr/>
          <p:nvPr/>
        </p:nvSpPr>
        <p:spPr>
          <a:xfrm>
            <a:off x="432000" y="1969402"/>
            <a:ext cx="11277049" cy="546728"/>
          </a:xfrm>
          <a:custGeom>
            <a:avLst/>
            <a:gdLst>
              <a:gd name="csX0" fmla="*/ 0 w 3498972"/>
              <a:gd name="csY0" fmla="*/ 0 h 576385"/>
              <a:gd name="csX1" fmla="*/ 3498972 w 3498972"/>
              <a:gd name="csY1" fmla="*/ 0 h 576385"/>
              <a:gd name="csX2" fmla="*/ 3498972 w 3498972"/>
              <a:gd name="csY2" fmla="*/ 576385 h 576385"/>
              <a:gd name="csX3" fmla="*/ 0 w 3498972"/>
              <a:gd name="csY3" fmla="*/ 576385 h 576385"/>
              <a:gd name="csX4" fmla="*/ 0 w 3498972"/>
              <a:gd name="csY4" fmla="*/ 0 h 5763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98972" h="576385">
                <a:moveTo>
                  <a:pt x="0" y="0"/>
                </a:moveTo>
                <a:lnTo>
                  <a:pt x="3498972" y="0"/>
                </a:lnTo>
                <a:lnTo>
                  <a:pt x="3498972" y="576385"/>
                </a:lnTo>
                <a:lnTo>
                  <a:pt x="0" y="576385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>
                <a:solidFill>
                  <a:schemeClr val="tx1"/>
                </a:solidFill>
              </a:rPr>
              <a:t>Does the patient meet any of the </a:t>
            </a:r>
            <a:br>
              <a:rPr lang="en-US" sz="1400" b="0" kern="1200">
                <a:solidFill>
                  <a:schemeClr val="tx1"/>
                </a:solidFill>
              </a:rPr>
            </a:br>
            <a:r>
              <a:rPr lang="en-US" sz="1400" b="1" kern="1200">
                <a:solidFill>
                  <a:schemeClr val="tx1"/>
                </a:solidFill>
              </a:rPr>
              <a:t>cardiometabolic criteria?</a:t>
            </a:r>
            <a:endParaRPr lang="en-US" sz="1400" b="1" kern="1200" baseline="3000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B1AD3A1-7DAC-A337-52F9-379046E4F7C6}"/>
              </a:ext>
            </a:extLst>
          </p:cNvPr>
          <p:cNvCxnSpPr>
            <a:cxnSpLocks/>
          </p:cNvCxnSpPr>
          <p:nvPr/>
        </p:nvCxnSpPr>
        <p:spPr>
          <a:xfrm flipV="1">
            <a:off x="6096001" y="1858755"/>
            <a:ext cx="0" cy="1014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reeform: Shape 5">
            <a:extLst>
              <a:ext uri="{FF2B5EF4-FFF2-40B4-BE49-F238E27FC236}">
                <a16:creationId xmlns:a16="http://schemas.microsoft.com/office/drawing/2014/main" id="{399395F2-F338-3C9E-964E-78D3758B1719}"/>
              </a:ext>
            </a:extLst>
          </p:cNvPr>
          <p:cNvSpPr/>
          <p:nvPr/>
        </p:nvSpPr>
        <p:spPr>
          <a:xfrm>
            <a:off x="8842270" y="3895963"/>
            <a:ext cx="218117" cy="58916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89161"/>
                </a:lnTo>
                <a:lnTo>
                  <a:pt x="138514" y="589161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67" name="Freeform: Shape 6">
            <a:extLst>
              <a:ext uri="{FF2B5EF4-FFF2-40B4-BE49-F238E27FC236}">
                <a16:creationId xmlns:a16="http://schemas.microsoft.com/office/drawing/2014/main" id="{D600CA90-500F-ECE0-63D1-464285EEA8C8}"/>
              </a:ext>
            </a:extLst>
          </p:cNvPr>
          <p:cNvSpPr/>
          <p:nvPr/>
        </p:nvSpPr>
        <p:spPr>
          <a:xfrm>
            <a:off x="8199576" y="3444612"/>
            <a:ext cx="1224339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66749"/>
                </a:lnTo>
                <a:lnTo>
                  <a:pt x="777509" y="66749"/>
                </a:lnTo>
                <a:lnTo>
                  <a:pt x="777509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68" name="Freeform: Shape 10">
            <a:extLst>
              <a:ext uri="{FF2B5EF4-FFF2-40B4-BE49-F238E27FC236}">
                <a16:creationId xmlns:a16="http://schemas.microsoft.com/office/drawing/2014/main" id="{C90B7290-7B10-89C2-A8E0-CAC7EF86AA25}"/>
              </a:ext>
            </a:extLst>
          </p:cNvPr>
          <p:cNvSpPr/>
          <p:nvPr/>
        </p:nvSpPr>
        <p:spPr>
          <a:xfrm>
            <a:off x="6313396" y="3895963"/>
            <a:ext cx="143990" cy="58546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585460"/>
                </a:lnTo>
                <a:lnTo>
                  <a:pt x="129061" y="58546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69" name="Freeform: Shape 11">
            <a:extLst>
              <a:ext uri="{FF2B5EF4-FFF2-40B4-BE49-F238E27FC236}">
                <a16:creationId xmlns:a16="http://schemas.microsoft.com/office/drawing/2014/main" id="{84B8E44B-E7C2-F307-F414-D33BF728506F}"/>
              </a:ext>
            </a:extLst>
          </p:cNvPr>
          <p:cNvSpPr/>
          <p:nvPr/>
        </p:nvSpPr>
        <p:spPr>
          <a:xfrm>
            <a:off x="6934231" y="3444612"/>
            <a:ext cx="1265347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803551" y="0"/>
                </a:moveTo>
                <a:lnTo>
                  <a:pt x="803551" y="66749"/>
                </a:lnTo>
                <a:lnTo>
                  <a:pt x="0" y="66749"/>
                </a:lnTo>
                <a:lnTo>
                  <a:pt x="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70" name="Freeform: Shape 12">
            <a:extLst>
              <a:ext uri="{FF2B5EF4-FFF2-40B4-BE49-F238E27FC236}">
                <a16:creationId xmlns:a16="http://schemas.microsoft.com/office/drawing/2014/main" id="{54402B51-B2F3-E516-2320-742F98C9F81B}"/>
              </a:ext>
            </a:extLst>
          </p:cNvPr>
          <p:cNvSpPr/>
          <p:nvPr/>
        </p:nvSpPr>
        <p:spPr>
          <a:xfrm>
            <a:off x="8016330" y="3055341"/>
            <a:ext cx="143990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72" name="Freeform: Shape 15">
            <a:extLst>
              <a:ext uri="{FF2B5EF4-FFF2-40B4-BE49-F238E27FC236}">
                <a16:creationId xmlns:a16="http://schemas.microsoft.com/office/drawing/2014/main" id="{1441AFF1-77EA-EF16-EC9A-F930FF430BB1}"/>
              </a:ext>
            </a:extLst>
          </p:cNvPr>
          <p:cNvSpPr/>
          <p:nvPr/>
        </p:nvSpPr>
        <p:spPr>
          <a:xfrm>
            <a:off x="3112074" y="3426546"/>
            <a:ext cx="1342875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66749"/>
                </a:lnTo>
                <a:lnTo>
                  <a:pt x="852785" y="66749"/>
                </a:lnTo>
                <a:lnTo>
                  <a:pt x="852785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73" name="Freeform: Shape 16">
            <a:extLst>
              <a:ext uri="{FF2B5EF4-FFF2-40B4-BE49-F238E27FC236}">
                <a16:creationId xmlns:a16="http://schemas.microsoft.com/office/drawing/2014/main" id="{5E9325D3-EA9B-084D-AB93-63C44AB09C48}"/>
              </a:ext>
            </a:extLst>
          </p:cNvPr>
          <p:cNvSpPr/>
          <p:nvPr/>
        </p:nvSpPr>
        <p:spPr>
          <a:xfrm>
            <a:off x="757789" y="3880008"/>
            <a:ext cx="164834" cy="58401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84015"/>
                </a:lnTo>
                <a:lnTo>
                  <a:pt x="104677" y="58401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74" name="Freeform: Shape 17">
            <a:extLst>
              <a:ext uri="{FF2B5EF4-FFF2-40B4-BE49-F238E27FC236}">
                <a16:creationId xmlns:a16="http://schemas.microsoft.com/office/drawing/2014/main" id="{0DC20D68-6C6E-1569-C29A-3EC467CE3425}"/>
              </a:ext>
            </a:extLst>
          </p:cNvPr>
          <p:cNvSpPr/>
          <p:nvPr/>
        </p:nvSpPr>
        <p:spPr>
          <a:xfrm>
            <a:off x="1306218" y="3426546"/>
            <a:ext cx="1354751" cy="13560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860327" y="0"/>
                </a:moveTo>
                <a:lnTo>
                  <a:pt x="860327" y="68859"/>
                </a:lnTo>
                <a:lnTo>
                  <a:pt x="0" y="68859"/>
                </a:lnTo>
                <a:lnTo>
                  <a:pt x="0" y="13560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75" name="Freeform: Shape 18">
            <a:extLst>
              <a:ext uri="{FF2B5EF4-FFF2-40B4-BE49-F238E27FC236}">
                <a16:creationId xmlns:a16="http://schemas.microsoft.com/office/drawing/2014/main" id="{0E4E9F1E-8E42-2FD8-67C8-AD1E7DF57A1F}"/>
              </a:ext>
            </a:extLst>
          </p:cNvPr>
          <p:cNvSpPr/>
          <p:nvPr/>
        </p:nvSpPr>
        <p:spPr>
          <a:xfrm>
            <a:off x="2571442" y="3055341"/>
            <a:ext cx="143990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77" name="Freeform: Shape 23">
            <a:extLst>
              <a:ext uri="{FF2B5EF4-FFF2-40B4-BE49-F238E27FC236}">
                <a16:creationId xmlns:a16="http://schemas.microsoft.com/office/drawing/2014/main" id="{E637E25B-0FBF-CF16-1161-B533F004C741}"/>
              </a:ext>
            </a:extLst>
          </p:cNvPr>
          <p:cNvSpPr/>
          <p:nvPr/>
        </p:nvSpPr>
        <p:spPr>
          <a:xfrm>
            <a:off x="1983594" y="2737487"/>
            <a:ext cx="1328523" cy="317853"/>
          </a:xfrm>
          <a:custGeom>
            <a:avLst/>
            <a:gdLst>
              <a:gd name="csX0" fmla="*/ 0 w 843671"/>
              <a:gd name="csY0" fmla="*/ 0 h 317853"/>
              <a:gd name="csX1" fmla="*/ 843671 w 843671"/>
              <a:gd name="csY1" fmla="*/ 0 h 317853"/>
              <a:gd name="csX2" fmla="*/ 843671 w 843671"/>
              <a:gd name="csY2" fmla="*/ 317853 h 317853"/>
              <a:gd name="csX3" fmla="*/ 0 w 843671"/>
              <a:gd name="csY3" fmla="*/ 317853 h 317853"/>
              <a:gd name="csX4" fmla="*/ 0 w 843671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43671" h="317853">
                <a:moveTo>
                  <a:pt x="0" y="0"/>
                </a:moveTo>
                <a:lnTo>
                  <a:pt x="843671" y="0"/>
                </a:lnTo>
                <a:lnTo>
                  <a:pt x="843671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Yes</a:t>
            </a:r>
          </a:p>
        </p:txBody>
      </p:sp>
      <p:sp>
        <p:nvSpPr>
          <p:cNvPr id="78" name="Freeform: Shape 24">
            <a:extLst>
              <a:ext uri="{FF2B5EF4-FFF2-40B4-BE49-F238E27FC236}">
                <a16:creationId xmlns:a16="http://schemas.microsoft.com/office/drawing/2014/main" id="{710E1B5C-55C4-41C1-3359-64375D046376}"/>
              </a:ext>
            </a:extLst>
          </p:cNvPr>
          <p:cNvSpPr/>
          <p:nvPr/>
        </p:nvSpPr>
        <p:spPr>
          <a:xfrm>
            <a:off x="623959" y="3188839"/>
            <a:ext cx="4038954" cy="237706"/>
          </a:xfrm>
          <a:custGeom>
            <a:avLst/>
            <a:gdLst>
              <a:gd name="csX0" fmla="*/ 0 w 3220577"/>
              <a:gd name="csY0" fmla="*/ 0 h 237706"/>
              <a:gd name="csX1" fmla="*/ 3220577 w 3220577"/>
              <a:gd name="csY1" fmla="*/ 0 h 237706"/>
              <a:gd name="csX2" fmla="*/ 3220577 w 3220577"/>
              <a:gd name="csY2" fmla="*/ 237706 h 237706"/>
              <a:gd name="csX3" fmla="*/ 0 w 3220577"/>
              <a:gd name="csY3" fmla="*/ 237706 h 237706"/>
              <a:gd name="csX4" fmla="*/ 0 w 3220577"/>
              <a:gd name="csY4" fmla="*/ 0 h 2377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20577" h="237706">
                <a:moveTo>
                  <a:pt x="0" y="0"/>
                </a:moveTo>
                <a:lnTo>
                  <a:pt x="3220577" y="0"/>
                </a:lnTo>
                <a:lnTo>
                  <a:pt x="3220577" y="237706"/>
                </a:lnTo>
                <a:lnTo>
                  <a:pt x="0" y="23770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0" kern="1200">
                <a:solidFill>
                  <a:schemeClr val="tx1"/>
                </a:solidFill>
                <a:ea typeface="+mn-ea"/>
                <a:cs typeface="+mn-cs"/>
              </a:rPr>
              <a:t>Are there known causes of hepatic steatosis?</a:t>
            </a:r>
          </a:p>
        </p:txBody>
      </p:sp>
      <p:sp>
        <p:nvSpPr>
          <p:cNvPr id="79" name="Freeform: Shape 25">
            <a:extLst>
              <a:ext uri="{FF2B5EF4-FFF2-40B4-BE49-F238E27FC236}">
                <a16:creationId xmlns:a16="http://schemas.microsoft.com/office/drawing/2014/main" id="{87091481-E785-F4AD-3B15-1A6720A1789C}"/>
              </a:ext>
            </a:extLst>
          </p:cNvPr>
          <p:cNvSpPr/>
          <p:nvPr/>
        </p:nvSpPr>
        <p:spPr>
          <a:xfrm>
            <a:off x="623959" y="3562154"/>
            <a:ext cx="1338283" cy="317853"/>
          </a:xfrm>
          <a:custGeom>
            <a:avLst/>
            <a:gdLst>
              <a:gd name="csX0" fmla="*/ 0 w 849869"/>
              <a:gd name="csY0" fmla="*/ 0 h 317853"/>
              <a:gd name="csX1" fmla="*/ 849869 w 849869"/>
              <a:gd name="csY1" fmla="*/ 0 h 317853"/>
              <a:gd name="csX2" fmla="*/ 849869 w 849869"/>
              <a:gd name="csY2" fmla="*/ 317853 h 317853"/>
              <a:gd name="csX3" fmla="*/ 0 w 849869"/>
              <a:gd name="csY3" fmla="*/ 317853 h 317853"/>
              <a:gd name="csX4" fmla="*/ 0 w 849869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49869" h="317853">
                <a:moveTo>
                  <a:pt x="0" y="0"/>
                </a:moveTo>
                <a:lnTo>
                  <a:pt x="849869" y="0"/>
                </a:lnTo>
                <a:lnTo>
                  <a:pt x="849869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No</a:t>
            </a:r>
          </a:p>
        </p:txBody>
      </p:sp>
      <p:sp>
        <p:nvSpPr>
          <p:cNvPr id="80" name="Freeform: Shape 26">
            <a:extLst>
              <a:ext uri="{FF2B5EF4-FFF2-40B4-BE49-F238E27FC236}">
                <a16:creationId xmlns:a16="http://schemas.microsoft.com/office/drawing/2014/main" id="{955C4D49-EFE0-04AE-A821-0E05D421AA22}"/>
              </a:ext>
            </a:extLst>
          </p:cNvPr>
          <p:cNvSpPr/>
          <p:nvPr/>
        </p:nvSpPr>
        <p:spPr>
          <a:xfrm>
            <a:off x="922624" y="4011394"/>
            <a:ext cx="2477048" cy="905255"/>
          </a:xfrm>
          <a:custGeom>
            <a:avLst/>
            <a:gdLst>
              <a:gd name="csX0" fmla="*/ 0 w 1573036"/>
              <a:gd name="csY0" fmla="*/ 0 h 905255"/>
              <a:gd name="csX1" fmla="*/ 1573036 w 1573036"/>
              <a:gd name="csY1" fmla="*/ 0 h 905255"/>
              <a:gd name="csX2" fmla="*/ 1573036 w 1573036"/>
              <a:gd name="csY2" fmla="*/ 905255 h 905255"/>
              <a:gd name="csX3" fmla="*/ 0 w 1573036"/>
              <a:gd name="csY3" fmla="*/ 905255 h 905255"/>
              <a:gd name="csX4" fmla="*/ 0 w 1573036"/>
              <a:gd name="csY4" fmla="*/ 0 h 905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73036" h="905255">
                <a:moveTo>
                  <a:pt x="0" y="0"/>
                </a:moveTo>
                <a:lnTo>
                  <a:pt x="1573036" y="0"/>
                </a:lnTo>
                <a:lnTo>
                  <a:pt x="1573036" y="905255"/>
                </a:lnTo>
                <a:lnTo>
                  <a:pt x="0" y="905255"/>
                </a:lnTo>
                <a:lnTo>
                  <a:pt x="0" y="0"/>
                </a:lnTo>
                <a:close/>
              </a:path>
            </a:pathLst>
          </a:custGeom>
          <a:solidFill>
            <a:srgbClr val="3B97DE">
              <a:alpha val="20392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chemeClr val="tx1"/>
                </a:solidFill>
              </a:rPr>
              <a:t>MASLD</a:t>
            </a:r>
          </a:p>
        </p:txBody>
      </p:sp>
      <p:sp>
        <p:nvSpPr>
          <p:cNvPr id="81" name="Freeform: Shape 27">
            <a:extLst>
              <a:ext uri="{FF2B5EF4-FFF2-40B4-BE49-F238E27FC236}">
                <a16:creationId xmlns:a16="http://schemas.microsoft.com/office/drawing/2014/main" id="{025423D6-A511-C243-737F-586924778F6C}"/>
              </a:ext>
            </a:extLst>
          </p:cNvPr>
          <p:cNvSpPr/>
          <p:nvPr/>
        </p:nvSpPr>
        <p:spPr>
          <a:xfrm>
            <a:off x="3318551" y="3560044"/>
            <a:ext cx="1344360" cy="317853"/>
          </a:xfrm>
          <a:custGeom>
            <a:avLst/>
            <a:gdLst>
              <a:gd name="csX0" fmla="*/ 0 w 853728"/>
              <a:gd name="csY0" fmla="*/ 0 h 317853"/>
              <a:gd name="csX1" fmla="*/ 853728 w 853728"/>
              <a:gd name="csY1" fmla="*/ 0 h 317853"/>
              <a:gd name="csX2" fmla="*/ 853728 w 853728"/>
              <a:gd name="csY2" fmla="*/ 317853 h 317853"/>
              <a:gd name="csX3" fmla="*/ 0 w 853728"/>
              <a:gd name="csY3" fmla="*/ 317853 h 317853"/>
              <a:gd name="csX4" fmla="*/ 0 w 853728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53728" h="317853">
                <a:moveTo>
                  <a:pt x="0" y="0"/>
                </a:moveTo>
                <a:lnTo>
                  <a:pt x="853728" y="0"/>
                </a:lnTo>
                <a:lnTo>
                  <a:pt x="853728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Yes</a:t>
            </a:r>
          </a:p>
        </p:txBody>
      </p:sp>
      <p:sp>
        <p:nvSpPr>
          <p:cNvPr id="82" name="Freeform: Shape 28">
            <a:extLst>
              <a:ext uri="{FF2B5EF4-FFF2-40B4-BE49-F238E27FC236}">
                <a16:creationId xmlns:a16="http://schemas.microsoft.com/office/drawing/2014/main" id="{AA6BCBC5-858F-61A2-4F9A-B1FEE34719FB}"/>
              </a:ext>
            </a:extLst>
          </p:cNvPr>
          <p:cNvSpPr/>
          <p:nvPr/>
        </p:nvSpPr>
        <p:spPr>
          <a:xfrm>
            <a:off x="3654641" y="4011394"/>
            <a:ext cx="2578966" cy="905255"/>
          </a:xfrm>
          <a:custGeom>
            <a:avLst/>
            <a:gdLst>
              <a:gd name="csX0" fmla="*/ 0 w 1637757"/>
              <a:gd name="csY0" fmla="*/ 0 h 905255"/>
              <a:gd name="csX1" fmla="*/ 1637757 w 1637757"/>
              <a:gd name="csY1" fmla="*/ 0 h 905255"/>
              <a:gd name="csX2" fmla="*/ 1637757 w 1637757"/>
              <a:gd name="csY2" fmla="*/ 905255 h 905255"/>
              <a:gd name="csX3" fmla="*/ 0 w 1637757"/>
              <a:gd name="csY3" fmla="*/ 905255 h 905255"/>
              <a:gd name="csX4" fmla="*/ 0 w 1637757"/>
              <a:gd name="csY4" fmla="*/ 0 h 905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637757" h="905255">
                <a:moveTo>
                  <a:pt x="0" y="0"/>
                </a:moveTo>
                <a:lnTo>
                  <a:pt x="1637757" y="0"/>
                </a:lnTo>
                <a:lnTo>
                  <a:pt x="1637757" y="905255"/>
                </a:lnTo>
                <a:lnTo>
                  <a:pt x="0" y="905255"/>
                </a:lnTo>
                <a:lnTo>
                  <a:pt x="0" y="0"/>
                </a:lnTo>
                <a:close/>
              </a:path>
            </a:pathLst>
          </a:custGeom>
          <a:solidFill>
            <a:srgbClr val="3B97DE">
              <a:alpha val="20392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err="1">
                <a:solidFill>
                  <a:schemeClr val="tx1"/>
                </a:solidFill>
              </a:rPr>
              <a:t>MetALD</a:t>
            </a:r>
            <a:r>
              <a:rPr lang="en-US" sz="1200" kern="1200">
                <a:solidFill>
                  <a:schemeClr val="tx1"/>
                </a:solidFill>
              </a:rPr>
              <a:t> or ALD (depending on extent of alcohol intake) or other combination etiology</a:t>
            </a:r>
          </a:p>
        </p:txBody>
      </p:sp>
      <p:sp>
        <p:nvSpPr>
          <p:cNvPr id="83" name="Freeform: Shape 29">
            <a:extLst>
              <a:ext uri="{FF2B5EF4-FFF2-40B4-BE49-F238E27FC236}">
                <a16:creationId xmlns:a16="http://schemas.microsoft.com/office/drawing/2014/main" id="{227F6615-277C-FE96-0038-18858F6F04F8}"/>
              </a:ext>
            </a:extLst>
          </p:cNvPr>
          <p:cNvSpPr/>
          <p:nvPr/>
        </p:nvSpPr>
        <p:spPr>
          <a:xfrm>
            <a:off x="7335842" y="2737487"/>
            <a:ext cx="1439749" cy="317853"/>
          </a:xfrm>
          <a:custGeom>
            <a:avLst/>
            <a:gdLst>
              <a:gd name="csX0" fmla="*/ 0 w 914304"/>
              <a:gd name="csY0" fmla="*/ 0 h 317853"/>
              <a:gd name="csX1" fmla="*/ 914304 w 914304"/>
              <a:gd name="csY1" fmla="*/ 0 h 317853"/>
              <a:gd name="csX2" fmla="*/ 914304 w 914304"/>
              <a:gd name="csY2" fmla="*/ 317853 h 317853"/>
              <a:gd name="csX3" fmla="*/ 0 w 914304"/>
              <a:gd name="csY3" fmla="*/ 317853 h 317853"/>
              <a:gd name="csX4" fmla="*/ 0 w 914304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14304" h="317853">
                <a:moveTo>
                  <a:pt x="0" y="0"/>
                </a:moveTo>
                <a:lnTo>
                  <a:pt x="914304" y="0"/>
                </a:lnTo>
                <a:lnTo>
                  <a:pt x="914304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No</a:t>
            </a:r>
          </a:p>
        </p:txBody>
      </p:sp>
      <p:sp>
        <p:nvSpPr>
          <p:cNvPr id="84" name="Freeform: Shape 30">
            <a:extLst>
              <a:ext uri="{FF2B5EF4-FFF2-40B4-BE49-F238E27FC236}">
                <a16:creationId xmlns:a16="http://schemas.microsoft.com/office/drawing/2014/main" id="{95801A9A-89EA-9FB3-54B4-EB8EB77BB422}"/>
              </a:ext>
            </a:extLst>
          </p:cNvPr>
          <p:cNvSpPr/>
          <p:nvPr/>
        </p:nvSpPr>
        <p:spPr>
          <a:xfrm>
            <a:off x="6313396" y="3188840"/>
            <a:ext cx="3837579" cy="255773"/>
          </a:xfrm>
          <a:custGeom>
            <a:avLst/>
            <a:gdLst>
              <a:gd name="csX0" fmla="*/ 0 w 3552174"/>
              <a:gd name="csY0" fmla="*/ 0 h 255773"/>
              <a:gd name="csX1" fmla="*/ 3552174 w 3552174"/>
              <a:gd name="csY1" fmla="*/ 0 h 255773"/>
              <a:gd name="csX2" fmla="*/ 3552174 w 3552174"/>
              <a:gd name="csY2" fmla="*/ 255773 h 255773"/>
              <a:gd name="csX3" fmla="*/ 0 w 3552174"/>
              <a:gd name="csY3" fmla="*/ 255773 h 255773"/>
              <a:gd name="csX4" fmla="*/ 0 w 3552174"/>
              <a:gd name="csY4" fmla="*/ 0 h 2557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552174" h="255773">
                <a:moveTo>
                  <a:pt x="0" y="0"/>
                </a:moveTo>
                <a:lnTo>
                  <a:pt x="3552174" y="0"/>
                </a:lnTo>
                <a:lnTo>
                  <a:pt x="3552174" y="255773"/>
                </a:lnTo>
                <a:lnTo>
                  <a:pt x="0" y="25577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0" kern="1200">
                <a:solidFill>
                  <a:srgbClr val="001965"/>
                </a:solidFill>
                <a:ea typeface="+mn-ea"/>
                <a:cs typeface="+mn-cs"/>
              </a:rPr>
              <a:t>Are there known causes of hepatic steatosis?</a:t>
            </a:r>
          </a:p>
        </p:txBody>
      </p:sp>
      <p:sp>
        <p:nvSpPr>
          <p:cNvPr id="85" name="Freeform: Shape 31">
            <a:extLst>
              <a:ext uri="{FF2B5EF4-FFF2-40B4-BE49-F238E27FC236}">
                <a16:creationId xmlns:a16="http://schemas.microsoft.com/office/drawing/2014/main" id="{CF36D9A8-D377-DA0B-65FB-8B15493449E1}"/>
              </a:ext>
            </a:extLst>
          </p:cNvPr>
          <p:cNvSpPr/>
          <p:nvPr/>
        </p:nvSpPr>
        <p:spPr>
          <a:xfrm>
            <a:off x="6248180" y="3578112"/>
            <a:ext cx="1372098" cy="317853"/>
          </a:xfrm>
          <a:custGeom>
            <a:avLst/>
            <a:gdLst>
              <a:gd name="csX0" fmla="*/ 0 w 871343"/>
              <a:gd name="csY0" fmla="*/ 0 h 317853"/>
              <a:gd name="csX1" fmla="*/ 871343 w 871343"/>
              <a:gd name="csY1" fmla="*/ 0 h 317853"/>
              <a:gd name="csX2" fmla="*/ 871343 w 871343"/>
              <a:gd name="csY2" fmla="*/ 317853 h 317853"/>
              <a:gd name="csX3" fmla="*/ 0 w 871343"/>
              <a:gd name="csY3" fmla="*/ 317853 h 317853"/>
              <a:gd name="csX4" fmla="*/ 0 w 871343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71343" h="317853">
                <a:moveTo>
                  <a:pt x="0" y="0"/>
                </a:moveTo>
                <a:lnTo>
                  <a:pt x="871343" y="0"/>
                </a:lnTo>
                <a:lnTo>
                  <a:pt x="871343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No</a:t>
            </a:r>
          </a:p>
        </p:txBody>
      </p:sp>
      <p:sp>
        <p:nvSpPr>
          <p:cNvPr id="86" name="Freeform: Shape 32">
            <a:extLst>
              <a:ext uri="{FF2B5EF4-FFF2-40B4-BE49-F238E27FC236}">
                <a16:creationId xmlns:a16="http://schemas.microsoft.com/office/drawing/2014/main" id="{22C79CBA-ACE8-BFD7-0386-60742D0C9208}"/>
              </a:ext>
            </a:extLst>
          </p:cNvPr>
          <p:cNvSpPr/>
          <p:nvPr/>
        </p:nvSpPr>
        <p:spPr>
          <a:xfrm>
            <a:off x="6516630" y="4029462"/>
            <a:ext cx="2258961" cy="903923"/>
          </a:xfrm>
          <a:custGeom>
            <a:avLst/>
            <a:gdLst>
              <a:gd name="csX0" fmla="*/ 0 w 1434541"/>
              <a:gd name="csY0" fmla="*/ 0 h 903923"/>
              <a:gd name="csX1" fmla="*/ 1434541 w 1434541"/>
              <a:gd name="csY1" fmla="*/ 0 h 903923"/>
              <a:gd name="csX2" fmla="*/ 1434541 w 1434541"/>
              <a:gd name="csY2" fmla="*/ 903923 h 903923"/>
              <a:gd name="csX3" fmla="*/ 0 w 1434541"/>
              <a:gd name="csY3" fmla="*/ 903923 h 903923"/>
              <a:gd name="csX4" fmla="*/ 0 w 1434541"/>
              <a:gd name="csY4" fmla="*/ 0 h 9039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434541" h="903923">
                <a:moveTo>
                  <a:pt x="0" y="0"/>
                </a:moveTo>
                <a:lnTo>
                  <a:pt x="1434541" y="0"/>
                </a:lnTo>
                <a:lnTo>
                  <a:pt x="1434541" y="903923"/>
                </a:lnTo>
                <a:lnTo>
                  <a:pt x="0" y="9039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>
                <a:solidFill>
                  <a:srgbClr val="001965"/>
                </a:solidFill>
              </a:rPr>
              <a:t>Cryptogenic SLD</a:t>
            </a:r>
          </a:p>
        </p:txBody>
      </p:sp>
      <p:sp>
        <p:nvSpPr>
          <p:cNvPr id="87" name="Freeform: Shape 33">
            <a:extLst>
              <a:ext uri="{FF2B5EF4-FFF2-40B4-BE49-F238E27FC236}">
                <a16:creationId xmlns:a16="http://schemas.microsoft.com/office/drawing/2014/main" id="{CC1E5995-03B1-FE6C-FDA8-CE6E4AA5ACA1}"/>
              </a:ext>
            </a:extLst>
          </p:cNvPr>
          <p:cNvSpPr/>
          <p:nvPr/>
        </p:nvSpPr>
        <p:spPr>
          <a:xfrm>
            <a:off x="8696860" y="3578113"/>
            <a:ext cx="1454114" cy="317853"/>
          </a:xfrm>
          <a:custGeom>
            <a:avLst/>
            <a:gdLst>
              <a:gd name="csX0" fmla="*/ 0 w 923427"/>
              <a:gd name="csY0" fmla="*/ 0 h 317853"/>
              <a:gd name="csX1" fmla="*/ 923427 w 923427"/>
              <a:gd name="csY1" fmla="*/ 0 h 317853"/>
              <a:gd name="csX2" fmla="*/ 923427 w 923427"/>
              <a:gd name="csY2" fmla="*/ 317853 h 317853"/>
              <a:gd name="csX3" fmla="*/ 0 w 923427"/>
              <a:gd name="csY3" fmla="*/ 317853 h 317853"/>
              <a:gd name="csX4" fmla="*/ 0 w 923427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23427" h="317853">
                <a:moveTo>
                  <a:pt x="0" y="0"/>
                </a:moveTo>
                <a:lnTo>
                  <a:pt x="923427" y="0"/>
                </a:lnTo>
                <a:lnTo>
                  <a:pt x="923427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Yes</a:t>
            </a:r>
          </a:p>
        </p:txBody>
      </p:sp>
      <p:sp>
        <p:nvSpPr>
          <p:cNvPr id="88" name="Freeform: Shape 34">
            <a:extLst>
              <a:ext uri="{FF2B5EF4-FFF2-40B4-BE49-F238E27FC236}">
                <a16:creationId xmlns:a16="http://schemas.microsoft.com/office/drawing/2014/main" id="{AE8FE2D0-60EA-FF4C-65A5-56528DFF0164}"/>
              </a:ext>
            </a:extLst>
          </p:cNvPr>
          <p:cNvSpPr/>
          <p:nvPr/>
        </p:nvSpPr>
        <p:spPr>
          <a:xfrm>
            <a:off x="9060387" y="4029463"/>
            <a:ext cx="2648662" cy="911326"/>
          </a:xfrm>
          <a:custGeom>
            <a:avLst/>
            <a:gdLst>
              <a:gd name="csX0" fmla="*/ 0 w 1753240"/>
              <a:gd name="csY0" fmla="*/ 0 h 911326"/>
              <a:gd name="csX1" fmla="*/ 1753240 w 1753240"/>
              <a:gd name="csY1" fmla="*/ 0 h 911326"/>
              <a:gd name="csX2" fmla="*/ 1753240 w 1753240"/>
              <a:gd name="csY2" fmla="*/ 911326 h 911326"/>
              <a:gd name="csX3" fmla="*/ 0 w 1753240"/>
              <a:gd name="csY3" fmla="*/ 911326 h 911326"/>
              <a:gd name="csX4" fmla="*/ 0 w 1753240"/>
              <a:gd name="csY4" fmla="*/ 0 h 9113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753240" h="911326">
                <a:moveTo>
                  <a:pt x="0" y="0"/>
                </a:moveTo>
                <a:lnTo>
                  <a:pt x="1753240" y="0"/>
                </a:lnTo>
                <a:lnTo>
                  <a:pt x="1753240" y="911326"/>
                </a:lnTo>
                <a:lnTo>
                  <a:pt x="0" y="9113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>
                <a:solidFill>
                  <a:srgbClr val="001965"/>
                </a:solidFill>
              </a:rPr>
              <a:t>Other specific etiology SLD </a:t>
            </a:r>
            <a:br>
              <a:rPr lang="en-US" sz="1200" kern="1200">
                <a:solidFill>
                  <a:srgbClr val="001965"/>
                </a:solidFill>
              </a:rPr>
            </a:br>
            <a:r>
              <a:rPr lang="en-US" sz="1200" kern="1200">
                <a:solidFill>
                  <a:srgbClr val="001965"/>
                </a:solidFill>
              </a:rPr>
              <a:t>(e.g., ALD, DILI, genetic, nutritional, monogenic diseases, viral hepatitis) </a:t>
            </a:r>
          </a:p>
        </p:txBody>
      </p:sp>
      <p:sp>
        <p:nvSpPr>
          <p:cNvPr id="91" name="Freeform: Shape 16">
            <a:extLst>
              <a:ext uri="{FF2B5EF4-FFF2-40B4-BE49-F238E27FC236}">
                <a16:creationId xmlns:a16="http://schemas.microsoft.com/office/drawing/2014/main" id="{BD824A61-8460-CA14-30F1-A0096CEA3BC1}"/>
              </a:ext>
            </a:extLst>
          </p:cNvPr>
          <p:cNvSpPr/>
          <p:nvPr/>
        </p:nvSpPr>
        <p:spPr>
          <a:xfrm>
            <a:off x="3503636" y="3880008"/>
            <a:ext cx="164834" cy="58401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84015"/>
                </a:lnTo>
                <a:lnTo>
                  <a:pt x="104677" y="58401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cxnSp>
        <p:nvCxnSpPr>
          <p:cNvPr id="111" name="Elbow Connector 110">
            <a:extLst>
              <a:ext uri="{FF2B5EF4-FFF2-40B4-BE49-F238E27FC236}">
                <a16:creationId xmlns:a16="http://schemas.microsoft.com/office/drawing/2014/main" id="{099D2C9F-4083-2642-1908-DCA17B2EEEC7}"/>
              </a:ext>
            </a:extLst>
          </p:cNvPr>
          <p:cNvCxnSpPr>
            <a:cxnSpLocks/>
          </p:cNvCxnSpPr>
          <p:nvPr/>
        </p:nvCxnSpPr>
        <p:spPr>
          <a:xfrm rot="5400000">
            <a:off x="4253058" y="902393"/>
            <a:ext cx="253575" cy="3432313"/>
          </a:xfrm>
          <a:prstGeom prst="bentConnector3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Elbow Connector 111">
            <a:extLst>
              <a:ext uri="{FF2B5EF4-FFF2-40B4-BE49-F238E27FC236}">
                <a16:creationId xmlns:a16="http://schemas.microsoft.com/office/drawing/2014/main" id="{D3B82F36-7005-14CA-D35A-F3B561B75E25}"/>
              </a:ext>
            </a:extLst>
          </p:cNvPr>
          <p:cNvCxnSpPr>
            <a:cxnSpLocks/>
          </p:cNvCxnSpPr>
          <p:nvPr/>
        </p:nvCxnSpPr>
        <p:spPr>
          <a:xfrm rot="16200000" flipH="1">
            <a:off x="6956501" y="1631262"/>
            <a:ext cx="253575" cy="1974574"/>
          </a:xfrm>
          <a:prstGeom prst="bentConnector3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8" name="Graphic 117" descr="Magnifying glass outline">
            <a:extLst>
              <a:ext uri="{FF2B5EF4-FFF2-40B4-BE49-F238E27FC236}">
                <a16:creationId xmlns:a16="http://schemas.microsoft.com/office/drawing/2014/main" id="{87ABEC43-990A-739E-D613-E66E7031CC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37926" y="5240888"/>
            <a:ext cx="399889" cy="399889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2CB422C-949D-897D-DC4C-0E7CEC98733A}"/>
              </a:ext>
            </a:extLst>
          </p:cNvPr>
          <p:cNvSpPr/>
          <p:nvPr/>
        </p:nvSpPr>
        <p:spPr>
          <a:xfrm>
            <a:off x="6233607" y="2689729"/>
            <a:ext cx="5958393" cy="2298819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0D02C59-E969-2248-9C77-F84199A2D39C}"/>
              </a:ext>
            </a:extLst>
          </p:cNvPr>
          <p:cNvSpPr/>
          <p:nvPr/>
        </p:nvSpPr>
        <p:spPr>
          <a:xfrm>
            <a:off x="6117477" y="2562117"/>
            <a:ext cx="5958393" cy="127612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</p:spTree>
    <p:extLst>
      <p:ext uri="{BB962C8B-B14F-4D97-AF65-F5344CB8AC3E}">
        <p14:creationId xmlns:p14="http://schemas.microsoft.com/office/powerpoint/2010/main" val="56049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BD2ED-55B9-D938-E973-BB0B4606F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5C56854-99E4-6837-129C-242D938FEDA1}"/>
              </a:ext>
            </a:extLst>
          </p:cNvPr>
          <p:cNvSpPr/>
          <p:nvPr/>
        </p:nvSpPr>
        <p:spPr>
          <a:xfrm>
            <a:off x="6843153" y="3887964"/>
            <a:ext cx="4842254" cy="72042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2400" noProof="0" err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7E6B4C-DDC1-23A6-C26C-6A3C118A29C4}"/>
              </a:ext>
            </a:extLst>
          </p:cNvPr>
          <p:cNvSpPr/>
          <p:nvPr/>
        </p:nvSpPr>
        <p:spPr>
          <a:xfrm>
            <a:off x="6843153" y="1664437"/>
            <a:ext cx="4842253" cy="172593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44000" rIns="72000" bIns="180000" rtlCol="0" anchor="ctr"/>
          <a:lstStyle/>
          <a:p>
            <a:r>
              <a:rPr lang="en-US" sz="2600" b="1" dirty="0">
                <a:solidFill>
                  <a:schemeClr val="tx1"/>
                </a:solidFill>
              </a:rPr>
              <a:t>~60-75% </a:t>
            </a:r>
            <a:r>
              <a:rPr lang="en-US" sz="1600" dirty="0">
                <a:solidFill>
                  <a:schemeClr val="tx1"/>
                </a:solidFill>
              </a:rPr>
              <a:t>of people with type 2 diabetes may have MASLD</a:t>
            </a:r>
            <a:r>
              <a:rPr lang="en-US" sz="1600" baseline="30000" dirty="0">
                <a:solidFill>
                  <a:schemeClr val="tx1"/>
                </a:solidFill>
              </a:rPr>
              <a:t>5</a:t>
            </a:r>
            <a:endParaRPr lang="en-US" sz="1600" baseline="30000" dirty="0">
              <a:solidFill>
                <a:schemeClr val="tx1"/>
              </a:solidFill>
              <a:cs typeface="Arial" panose="020B0604020202020204"/>
            </a:endParaRPr>
          </a:p>
          <a:p>
            <a:pPr marL="457200" indent="-269875"/>
            <a:r>
              <a:rPr lang="en-US" sz="1200" dirty="0">
                <a:solidFill>
                  <a:schemeClr val="tx1"/>
                </a:solidFill>
              </a:rPr>
              <a:t>Among people with T2D, up to one third (15-30%) are at risk of clinically significant fibrosis</a:t>
            </a:r>
            <a:r>
              <a:rPr lang="en-US" sz="1200" baseline="30000" dirty="0">
                <a:solidFill>
                  <a:schemeClr val="tx1"/>
                </a:solidFill>
              </a:rPr>
              <a:t>6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</a:p>
          <a:p>
            <a:pPr marL="457200" indent="-269875"/>
            <a:r>
              <a:rPr lang="en-US" sz="1200" dirty="0">
                <a:solidFill>
                  <a:schemeClr val="tx1"/>
                </a:solidFill>
              </a:rPr>
              <a:t>People with pre-diabetes are 4 times more likely to develop MASLD compared to healthy individuals</a:t>
            </a:r>
            <a:r>
              <a:rPr lang="en-US" sz="1200" baseline="30000" dirty="0">
                <a:solidFill>
                  <a:schemeClr val="tx1"/>
                </a:solidFill>
              </a:rPr>
              <a:t>7</a:t>
            </a:r>
            <a:endParaRPr lang="en-US" sz="1200" dirty="0">
              <a:solidFill>
                <a:schemeClr val="tx1"/>
              </a:solidFill>
              <a:cs typeface="Arial" panose="020B0604020202020204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78B7FC-046C-C71E-6340-3E7A6BE6B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Certain cardiometabolic and other risk factors contribute to the burden of MASLD/MASH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2753F9-F282-C845-568D-B1B186199A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CV, cardiovascular; MASH, metabolic dysfunction-associated steatohepatitis; MASLD, metabolic dysfunction-associated steatotic liver disease; PCOS, polycystic ovary syndrome; T2D, type 2 diabetes.</a:t>
            </a:r>
            <a:br>
              <a:rPr lang="en-US" dirty="0"/>
            </a:br>
            <a:r>
              <a:rPr lang="en-US" dirty="0"/>
              <a:t>1.</a:t>
            </a:r>
            <a:r>
              <a:rPr lang="fi-FI" dirty="0"/>
              <a:t> Rinella ME et al. </a:t>
            </a:r>
            <a:r>
              <a:rPr lang="fi-FI" i="1" dirty="0"/>
              <a:t>Hepatology</a:t>
            </a:r>
            <a:r>
              <a:rPr lang="fi-FI" dirty="0"/>
              <a:t>. 2023;78(6):1966–1986. 2.</a:t>
            </a:r>
            <a:r>
              <a:rPr lang="en-US" dirty="0"/>
              <a:t> 10 Causes or Contributing Factors for MASLD and MASH. Fatty Liver Alliance. January 19, 2024. https://fattyliver.ca/blog/f/10-causes-or-contributing-factors-for-masld-and-mash. Accessed July 14, 2025. 3. Arvanitakis K et al. </a:t>
            </a:r>
            <a:r>
              <a:rPr lang="en-US" i="1" dirty="0"/>
              <a:t>J Clin Med. </a:t>
            </a:r>
            <a:r>
              <a:rPr lang="en-US" dirty="0"/>
              <a:t>2024;13(14):4243. 4. Kyhl LK et al. </a:t>
            </a:r>
            <a:r>
              <a:rPr lang="en-US" i="1" dirty="0"/>
              <a:t>Atherosclerosis. </a:t>
            </a:r>
            <a:r>
              <a:rPr lang="en-US" dirty="0"/>
              <a:t>2025;411:120551. 5. </a:t>
            </a:r>
            <a:r>
              <a:rPr lang="en-US" dirty="0" err="1"/>
              <a:t>Gancheva</a:t>
            </a:r>
            <a:r>
              <a:rPr lang="en-US" dirty="0"/>
              <a:t> S et al. </a:t>
            </a:r>
            <a:r>
              <a:rPr lang="en-US" i="1" dirty="0"/>
              <a:t>Diabetes Res Clin </a:t>
            </a:r>
            <a:r>
              <a:rPr lang="en-US" i="1" dirty="0" err="1"/>
              <a:t>Pract</a:t>
            </a:r>
            <a:r>
              <a:rPr lang="en-US" i="1" dirty="0"/>
              <a:t>.</a:t>
            </a:r>
            <a:r>
              <a:rPr lang="en-US" dirty="0"/>
              <a:t> 2024;217:111846. 6. Gracen L, et al. </a:t>
            </a:r>
            <a:r>
              <a:rPr lang="en-US" i="1" dirty="0"/>
              <a:t>BMC Health Serv Res. </a:t>
            </a:r>
            <a:r>
              <a:rPr lang="en-US" dirty="0"/>
              <a:t>2022;22:487. 7.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Clin Mol Hepatol.</a:t>
            </a:r>
            <a:r>
              <a:rPr lang="en-US" dirty="0"/>
              <a:t> 2024;31(Suppl):S32-S50.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7FD7F7-E888-3E8E-D731-FBAF4DBEE72B}"/>
              </a:ext>
            </a:extLst>
          </p:cNvPr>
          <p:cNvSpPr/>
          <p:nvPr/>
        </p:nvSpPr>
        <p:spPr>
          <a:xfrm>
            <a:off x="6843150" y="4860131"/>
            <a:ext cx="4842256" cy="103670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72000" bIns="180000" rtlCol="0" anchor="ctr"/>
          <a:lstStyle/>
          <a:p>
            <a:r>
              <a:rPr lang="en-US" sz="1600">
                <a:solidFill>
                  <a:schemeClr val="tx1"/>
                </a:solidFill>
              </a:rPr>
              <a:t>More than</a:t>
            </a:r>
            <a:br>
              <a:rPr lang="en-US" sz="1600">
                <a:solidFill>
                  <a:schemeClr val="tx1"/>
                </a:solidFill>
              </a:rPr>
            </a:br>
            <a:r>
              <a:rPr lang="en-US" sz="2600" b="1">
                <a:solidFill>
                  <a:schemeClr val="tx1"/>
                </a:solidFill>
              </a:rPr>
              <a:t>1 in 3 </a:t>
            </a:r>
            <a:r>
              <a:rPr lang="en-US" sz="1600">
                <a:solidFill>
                  <a:schemeClr val="tx1"/>
                </a:solidFill>
              </a:rPr>
              <a:t>people with obesity may have MASH</a:t>
            </a:r>
            <a:r>
              <a:rPr lang="en-US" sz="1600" baseline="30000">
                <a:solidFill>
                  <a:schemeClr val="tx1"/>
                </a:solidFill>
              </a:rPr>
              <a:t>7</a:t>
            </a:r>
            <a:endParaRPr lang="en-US" sz="1600" baseline="30000">
              <a:solidFill>
                <a:schemeClr val="tx1"/>
              </a:solidFill>
              <a:cs typeface="Arial" panose="020B060402020202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10304EE-E9E7-5B10-7357-4A7F07A27BA2}"/>
              </a:ext>
            </a:extLst>
          </p:cNvPr>
          <p:cNvSpPr/>
          <p:nvPr/>
        </p:nvSpPr>
        <p:spPr>
          <a:xfrm>
            <a:off x="6843151" y="3531737"/>
            <a:ext cx="4842255" cy="113720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72000" bIns="180000" rtlCol="0" anchor="ctr"/>
          <a:lstStyle/>
          <a:p>
            <a:r>
              <a:rPr lang="en-US" sz="2600" b="1">
                <a:solidFill>
                  <a:schemeClr val="tx1"/>
                </a:solidFill>
              </a:rPr>
              <a:t>~73% </a:t>
            </a:r>
            <a:r>
              <a:rPr lang="en-US" sz="1600">
                <a:solidFill>
                  <a:schemeClr val="tx1"/>
                </a:solidFill>
              </a:rPr>
              <a:t>of people with metabolic syndrome </a:t>
            </a:r>
            <a:br>
              <a:rPr lang="en-US" sz="1600">
                <a:solidFill>
                  <a:schemeClr val="tx1"/>
                </a:solidFill>
              </a:rPr>
            </a:br>
            <a:r>
              <a:rPr lang="en-US" sz="1600">
                <a:solidFill>
                  <a:schemeClr val="tx1"/>
                </a:solidFill>
              </a:rPr>
              <a:t>have MASLD</a:t>
            </a:r>
            <a:r>
              <a:rPr lang="en-US" sz="1600" baseline="30000">
                <a:solidFill>
                  <a:schemeClr val="tx1"/>
                </a:solidFill>
              </a:rPr>
              <a:t>7</a:t>
            </a:r>
            <a:endParaRPr lang="en-US" sz="1600" baseline="30000">
              <a:solidFill>
                <a:schemeClr val="tx1"/>
              </a:solidFill>
              <a:cs typeface="Arial" panose="020B060402020202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D800E7C-A031-635C-1C7C-1F7622B5B10E}"/>
              </a:ext>
            </a:extLst>
          </p:cNvPr>
          <p:cNvSpPr/>
          <p:nvPr/>
        </p:nvSpPr>
        <p:spPr>
          <a:xfrm>
            <a:off x="378688" y="2305024"/>
            <a:ext cx="6357777" cy="35918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400" b="1" baseline="300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4E8603A-0A2C-4EFB-C3DE-FCED0EC453DB}"/>
              </a:ext>
            </a:extLst>
          </p:cNvPr>
          <p:cNvSpPr/>
          <p:nvPr/>
        </p:nvSpPr>
        <p:spPr>
          <a:xfrm>
            <a:off x="378689" y="1655353"/>
            <a:ext cx="6357776" cy="57197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/>
              <a:t>MASLD/MASH is defined by the presence of hepatic steatosis </a:t>
            </a:r>
            <a:br>
              <a:rPr lang="en-US" sz="1400"/>
            </a:br>
            <a:r>
              <a:rPr lang="en-US" sz="1400" b="1"/>
              <a:t>and</a:t>
            </a:r>
            <a:r>
              <a:rPr lang="en-US" sz="1400"/>
              <a:t> </a:t>
            </a:r>
            <a:r>
              <a:rPr lang="en-US" sz="1400" b="1"/>
              <a:t>1 or more cardiometabolic risk factors</a:t>
            </a:r>
            <a:r>
              <a:rPr lang="en-US" sz="1400" b="1" baseline="30000"/>
              <a:t>1-4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9B3D1BD0-049E-7DDD-2791-7814E9960D15}"/>
              </a:ext>
            </a:extLst>
          </p:cNvPr>
          <p:cNvGrpSpPr/>
          <p:nvPr/>
        </p:nvGrpSpPr>
        <p:grpSpPr>
          <a:xfrm>
            <a:off x="783512" y="2655434"/>
            <a:ext cx="5486709" cy="3140972"/>
            <a:chOff x="454471" y="2400844"/>
            <a:chExt cx="6098618" cy="3455069"/>
          </a:xfrm>
        </p:grpSpPr>
        <p:sp>
          <p:nvSpPr>
            <p:cNvPr id="70" name="Content Placeholder 3">
              <a:extLst>
                <a:ext uri="{FF2B5EF4-FFF2-40B4-BE49-F238E27FC236}">
                  <a16:creationId xmlns:a16="http://schemas.microsoft.com/office/drawing/2014/main" id="{8D1F3744-163E-9B94-C7D5-713255521365}"/>
                </a:ext>
              </a:extLst>
            </p:cNvPr>
            <p:cNvSpPr txBox="1">
              <a:spLocks/>
            </p:cNvSpPr>
            <p:nvPr/>
          </p:nvSpPr>
          <p:spPr>
            <a:xfrm>
              <a:off x="4645220" y="5009904"/>
              <a:ext cx="1907869" cy="337688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Alcohol consumption</a:t>
              </a:r>
              <a:endParaRPr lang="en-US" sz="1200">
                <a:cs typeface="Arial" panose="020B0604020202020204"/>
              </a:endParaRPr>
            </a:p>
          </p:txBody>
        </p:sp>
        <p:sp>
          <p:nvSpPr>
            <p:cNvPr id="71" name="Content Placeholder 3">
              <a:extLst>
                <a:ext uri="{FF2B5EF4-FFF2-40B4-BE49-F238E27FC236}">
                  <a16:creationId xmlns:a16="http://schemas.microsoft.com/office/drawing/2014/main" id="{0453FD50-92F8-46EF-D744-CA2C9CCD85BE}"/>
                </a:ext>
              </a:extLst>
            </p:cNvPr>
            <p:cNvSpPr txBox="1">
              <a:spLocks/>
            </p:cNvSpPr>
            <p:nvPr/>
          </p:nvSpPr>
          <p:spPr>
            <a:xfrm>
              <a:off x="1764469" y="2530394"/>
              <a:ext cx="850900" cy="314683"/>
            </a:xfrm>
            <a:prstGeom prst="rect">
              <a:avLst/>
            </a:prstGeom>
            <a:ln>
              <a:noFill/>
            </a:ln>
          </p:spPr>
          <p:txBody>
            <a:bodyPr vert="horz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Obesity</a:t>
              </a:r>
              <a:endParaRPr lang="en-US" sz="1050">
                <a:cs typeface="Arial"/>
              </a:endParaRPr>
            </a:p>
          </p:txBody>
        </p:sp>
        <p:sp>
          <p:nvSpPr>
            <p:cNvPr id="72" name="Content Placeholder 3">
              <a:extLst>
                <a:ext uri="{FF2B5EF4-FFF2-40B4-BE49-F238E27FC236}">
                  <a16:creationId xmlns:a16="http://schemas.microsoft.com/office/drawing/2014/main" id="{232AB64B-DA4E-FA07-7FD6-B20BDF55DDB5}"/>
                </a:ext>
              </a:extLst>
            </p:cNvPr>
            <p:cNvSpPr txBox="1">
              <a:spLocks/>
            </p:cNvSpPr>
            <p:nvPr/>
          </p:nvSpPr>
          <p:spPr>
            <a:xfrm>
              <a:off x="2707539" y="2400844"/>
              <a:ext cx="1488796" cy="653238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Pre-diabetes, type 2 diabetes, and insulin resistance</a:t>
              </a:r>
              <a:endParaRPr lang="en-US" sz="1050">
                <a:cs typeface="Arial"/>
              </a:endParaRPr>
            </a:p>
          </p:txBody>
        </p:sp>
        <p:sp>
          <p:nvSpPr>
            <p:cNvPr id="73" name="Content Placeholder 3">
              <a:extLst>
                <a:ext uri="{FF2B5EF4-FFF2-40B4-BE49-F238E27FC236}">
                  <a16:creationId xmlns:a16="http://schemas.microsoft.com/office/drawing/2014/main" id="{101670BA-F843-19C5-341F-057A0CFADB60}"/>
                </a:ext>
              </a:extLst>
            </p:cNvPr>
            <p:cNvSpPr txBox="1">
              <a:spLocks/>
            </p:cNvSpPr>
            <p:nvPr/>
          </p:nvSpPr>
          <p:spPr>
            <a:xfrm>
              <a:off x="3980257" y="2558634"/>
              <a:ext cx="1549400" cy="314683"/>
            </a:xfrm>
            <a:prstGeom prst="rect">
              <a:avLst/>
            </a:prstGeom>
            <a:ln>
              <a:noFill/>
            </a:ln>
          </p:spPr>
          <p:txBody>
            <a:bodyPr vert="horz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Hyperlipidemia</a:t>
              </a:r>
              <a:endParaRPr lang="en-US" sz="1050">
                <a:cs typeface="Arial"/>
              </a:endParaRPr>
            </a:p>
          </p:txBody>
        </p:sp>
        <p:sp>
          <p:nvSpPr>
            <p:cNvPr id="74" name="Content Placeholder 3">
              <a:extLst>
                <a:ext uri="{FF2B5EF4-FFF2-40B4-BE49-F238E27FC236}">
                  <a16:creationId xmlns:a16="http://schemas.microsoft.com/office/drawing/2014/main" id="{E6EA8307-07F8-2E9A-89A8-6182803435E7}"/>
                </a:ext>
              </a:extLst>
            </p:cNvPr>
            <p:cNvSpPr txBox="1">
              <a:spLocks/>
            </p:cNvSpPr>
            <p:nvPr/>
          </p:nvSpPr>
          <p:spPr>
            <a:xfrm>
              <a:off x="4537897" y="2845077"/>
              <a:ext cx="1657514" cy="314683"/>
            </a:xfrm>
            <a:prstGeom prst="rect">
              <a:avLst/>
            </a:prstGeom>
            <a:ln>
              <a:noFill/>
            </a:ln>
          </p:spPr>
          <p:txBody>
            <a:bodyPr vert="horz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Hypertension</a:t>
              </a:r>
            </a:p>
          </p:txBody>
        </p:sp>
        <p:sp>
          <p:nvSpPr>
            <p:cNvPr id="75" name="Content Placeholder 3">
              <a:extLst>
                <a:ext uri="{FF2B5EF4-FFF2-40B4-BE49-F238E27FC236}">
                  <a16:creationId xmlns:a16="http://schemas.microsoft.com/office/drawing/2014/main" id="{77F697D3-A82A-4E51-0972-98D6F92873BB}"/>
                </a:ext>
              </a:extLst>
            </p:cNvPr>
            <p:cNvSpPr txBox="1">
              <a:spLocks/>
            </p:cNvSpPr>
            <p:nvPr/>
          </p:nvSpPr>
          <p:spPr>
            <a:xfrm>
              <a:off x="4746901" y="4486808"/>
              <a:ext cx="1232064" cy="297701"/>
            </a:xfrm>
            <a:prstGeom prst="rect">
              <a:avLst/>
            </a:prstGeom>
            <a:ln>
              <a:noFill/>
            </a:ln>
          </p:spPr>
          <p:txBody>
            <a:bodyPr vert="horz" lIns="0" tIns="36000" rIns="0" bIns="72000" numCol="1" rtlCol="0" anchor="t" anchorCtr="0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Sleep apnea</a:t>
              </a:r>
            </a:p>
          </p:txBody>
        </p:sp>
        <p:sp>
          <p:nvSpPr>
            <p:cNvPr id="76" name="Content Placeholder 3">
              <a:extLst>
                <a:ext uri="{FF2B5EF4-FFF2-40B4-BE49-F238E27FC236}">
                  <a16:creationId xmlns:a16="http://schemas.microsoft.com/office/drawing/2014/main" id="{B47B62F1-FFDE-9658-F796-1AA337CD4922}"/>
                </a:ext>
              </a:extLst>
            </p:cNvPr>
            <p:cNvSpPr txBox="1">
              <a:spLocks/>
            </p:cNvSpPr>
            <p:nvPr/>
          </p:nvSpPr>
          <p:spPr>
            <a:xfrm>
              <a:off x="4848583" y="3579749"/>
              <a:ext cx="1028700" cy="297701"/>
            </a:xfrm>
            <a:prstGeom prst="rect">
              <a:avLst/>
            </a:prstGeom>
            <a:ln>
              <a:noFill/>
            </a:ln>
          </p:spPr>
          <p:txBody>
            <a:bodyPr vert="horz" lIns="0" tIns="72000" rIns="0" bIns="36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>
                  <a:cs typeface="Arial"/>
                </a:rPr>
                <a:t>PCOS</a:t>
              </a:r>
            </a:p>
          </p:txBody>
        </p:sp>
        <p:sp>
          <p:nvSpPr>
            <p:cNvPr id="77" name="Content Placeholder 3">
              <a:extLst>
                <a:ext uri="{FF2B5EF4-FFF2-40B4-BE49-F238E27FC236}">
                  <a16:creationId xmlns:a16="http://schemas.microsoft.com/office/drawing/2014/main" id="{84B410D9-C967-A9F0-111F-1AA8F6326502}"/>
                </a:ext>
              </a:extLst>
            </p:cNvPr>
            <p:cNvSpPr txBox="1">
              <a:spLocks/>
            </p:cNvSpPr>
            <p:nvPr/>
          </p:nvSpPr>
          <p:spPr>
            <a:xfrm>
              <a:off x="1810741" y="5329891"/>
              <a:ext cx="1224324" cy="515429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Poor diet and/or physical inactivity</a:t>
              </a:r>
              <a:endParaRPr lang="en-US" sz="1050">
                <a:cs typeface="Arial"/>
              </a:endParaRPr>
            </a:p>
          </p:txBody>
        </p:sp>
        <p:sp>
          <p:nvSpPr>
            <p:cNvPr id="78" name="Content Placeholder 3">
              <a:extLst>
                <a:ext uri="{FF2B5EF4-FFF2-40B4-BE49-F238E27FC236}">
                  <a16:creationId xmlns:a16="http://schemas.microsoft.com/office/drawing/2014/main" id="{7B3DCE1E-2D48-CB95-2FA5-EC2792427CC8}"/>
                </a:ext>
              </a:extLst>
            </p:cNvPr>
            <p:cNvSpPr txBox="1">
              <a:spLocks/>
            </p:cNvSpPr>
            <p:nvPr/>
          </p:nvSpPr>
          <p:spPr>
            <a:xfrm>
              <a:off x="945994" y="2845077"/>
              <a:ext cx="1224324" cy="31468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Ethnicity</a:t>
              </a:r>
            </a:p>
          </p:txBody>
        </p:sp>
        <p:sp>
          <p:nvSpPr>
            <p:cNvPr id="79" name="Content Placeholder 3">
              <a:extLst>
                <a:ext uri="{FF2B5EF4-FFF2-40B4-BE49-F238E27FC236}">
                  <a16:creationId xmlns:a16="http://schemas.microsoft.com/office/drawing/2014/main" id="{65B471F3-9397-A791-B36D-105E1FAAD730}"/>
                </a:ext>
              </a:extLst>
            </p:cNvPr>
            <p:cNvSpPr txBox="1">
              <a:spLocks/>
            </p:cNvSpPr>
            <p:nvPr/>
          </p:nvSpPr>
          <p:spPr>
            <a:xfrm>
              <a:off x="454471" y="5000379"/>
              <a:ext cx="1872089" cy="337688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Genetic predisposition</a:t>
              </a:r>
              <a:endParaRPr lang="en-US" sz="1050">
                <a:cs typeface="Arial"/>
              </a:endParaRPr>
            </a:p>
          </p:txBody>
        </p:sp>
        <p:sp>
          <p:nvSpPr>
            <p:cNvPr id="80" name="Content Placeholder 3">
              <a:extLst>
                <a:ext uri="{FF2B5EF4-FFF2-40B4-BE49-F238E27FC236}">
                  <a16:creationId xmlns:a16="http://schemas.microsoft.com/office/drawing/2014/main" id="{F8612D8E-51DA-2C86-CEDE-5FF173066621}"/>
                </a:ext>
              </a:extLst>
            </p:cNvPr>
            <p:cNvSpPr txBox="1">
              <a:spLocks/>
            </p:cNvSpPr>
            <p:nvPr/>
          </p:nvSpPr>
          <p:spPr>
            <a:xfrm>
              <a:off x="794438" y="3579749"/>
              <a:ext cx="1624597" cy="297701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36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Metabolic syndrome</a:t>
              </a:r>
              <a:endParaRPr lang="en-US" sz="1050">
                <a:cs typeface="Arial"/>
              </a:endParaRPr>
            </a:p>
          </p:txBody>
        </p:sp>
        <p:sp>
          <p:nvSpPr>
            <p:cNvPr id="81" name="Content Placeholder 3">
              <a:extLst>
                <a:ext uri="{FF2B5EF4-FFF2-40B4-BE49-F238E27FC236}">
                  <a16:creationId xmlns:a16="http://schemas.microsoft.com/office/drawing/2014/main" id="{0EB21D16-E094-E9C6-5BF4-32480328C165}"/>
                </a:ext>
              </a:extLst>
            </p:cNvPr>
            <p:cNvSpPr txBox="1">
              <a:spLocks/>
            </p:cNvSpPr>
            <p:nvPr/>
          </p:nvSpPr>
          <p:spPr>
            <a:xfrm>
              <a:off x="3936713" y="5340484"/>
              <a:ext cx="1426221" cy="515429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Hepatic inflammation and cellular stress</a:t>
              </a:r>
              <a:endParaRPr lang="en-US" sz="1050">
                <a:cs typeface="Arial"/>
              </a:endParaRPr>
            </a:p>
          </p:txBody>
        </p:sp>
        <p:sp>
          <p:nvSpPr>
            <p:cNvPr id="82" name="Content Placeholder 3">
              <a:extLst>
                <a:ext uri="{FF2B5EF4-FFF2-40B4-BE49-F238E27FC236}">
                  <a16:creationId xmlns:a16="http://schemas.microsoft.com/office/drawing/2014/main" id="{E2A51768-E99B-8ACE-1AD6-8114AFFD51BE}"/>
                </a:ext>
              </a:extLst>
            </p:cNvPr>
            <p:cNvSpPr txBox="1">
              <a:spLocks/>
            </p:cNvSpPr>
            <p:nvPr/>
          </p:nvSpPr>
          <p:spPr>
            <a:xfrm>
              <a:off x="992288" y="4486808"/>
              <a:ext cx="1224324" cy="475442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36000" rIns="0" bIns="72000" numCol="1" rtlCol="0" anchor="t" anchorCtr="0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Gut microbiota alterations</a:t>
              </a:r>
              <a:endParaRPr lang="en-US" sz="1000">
                <a:cs typeface="Arial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299B996-7A33-E117-533F-BAD8D80163C2}"/>
                </a:ext>
              </a:extLst>
            </p:cNvPr>
            <p:cNvSpPr/>
            <p:nvPr/>
          </p:nvSpPr>
          <p:spPr>
            <a:xfrm>
              <a:off x="2629120" y="3368625"/>
              <a:ext cx="1706238" cy="170623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en-US" noProof="0" err="1"/>
            </a:p>
          </p:txBody>
        </p:sp>
        <p:pic>
          <p:nvPicPr>
            <p:cNvPr id="10" name="Graphic 9" descr="Warning with solid fill">
              <a:extLst>
                <a:ext uri="{FF2B5EF4-FFF2-40B4-BE49-F238E27FC236}">
                  <a16:creationId xmlns:a16="http://schemas.microsoft.com/office/drawing/2014/main" id="{A1BB049F-5950-F12E-8B85-26B6BDD29C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78996" y="3532918"/>
              <a:ext cx="1206486" cy="1206486"/>
            </a:xfrm>
            <a:prstGeom prst="rect">
              <a:avLst/>
            </a:prstGeom>
          </p:spPr>
        </p:pic>
        <p:cxnSp>
          <p:nvCxnSpPr>
            <p:cNvPr id="12" name="Elbow Connector 11">
              <a:extLst>
                <a:ext uri="{FF2B5EF4-FFF2-40B4-BE49-F238E27FC236}">
                  <a16:creationId xmlns:a16="http://schemas.microsoft.com/office/drawing/2014/main" id="{2EF4020D-B5F3-641D-6340-C58C904C09C4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3887266" y="2542462"/>
              <a:ext cx="495308" cy="1157016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lbow Connector 12">
              <a:extLst>
                <a:ext uri="{FF2B5EF4-FFF2-40B4-BE49-F238E27FC236}">
                  <a16:creationId xmlns:a16="http://schemas.microsoft.com/office/drawing/2014/main" id="{CF981E33-D55F-0EAC-AFF8-A5FBB40708DF}"/>
                </a:ext>
              </a:extLst>
            </p:cNvPr>
            <p:cNvCxnSpPr>
              <a:cxnSpLocks/>
              <a:stCxn id="7" idx="7"/>
              <a:endCxn id="74" idx="2"/>
            </p:cNvCxnSpPr>
            <p:nvPr/>
          </p:nvCxnSpPr>
          <p:spPr>
            <a:xfrm rot="5400000" flipH="1" flipV="1">
              <a:off x="4496700" y="2748545"/>
              <a:ext cx="458738" cy="1281169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>
              <a:extLst>
                <a:ext uri="{FF2B5EF4-FFF2-40B4-BE49-F238E27FC236}">
                  <a16:creationId xmlns:a16="http://schemas.microsoft.com/office/drawing/2014/main" id="{EE789D10-8BBB-F918-E35E-149DBDD844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35358" y="3889676"/>
              <a:ext cx="1027576" cy="265772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Elbow Connector 23">
              <a:extLst>
                <a:ext uri="{FF2B5EF4-FFF2-40B4-BE49-F238E27FC236}">
                  <a16:creationId xmlns:a16="http://schemas.microsoft.com/office/drawing/2014/main" id="{61C8A203-7E09-CFBA-5653-A6172D76AA34}"/>
                </a:ext>
              </a:extLst>
            </p:cNvPr>
            <p:cNvCxnSpPr>
              <a:cxnSpLocks/>
            </p:cNvCxnSpPr>
            <p:nvPr/>
          </p:nvCxnSpPr>
          <p:spPr>
            <a:xfrm>
              <a:off x="4335358" y="4220201"/>
              <a:ext cx="1027576" cy="277788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31">
              <a:extLst>
                <a:ext uri="{FF2B5EF4-FFF2-40B4-BE49-F238E27FC236}">
                  <a16:creationId xmlns:a16="http://schemas.microsoft.com/office/drawing/2014/main" id="{33C6A870-84C6-BDC4-12EA-25290EEE67AD}"/>
                </a:ext>
              </a:extLst>
            </p:cNvPr>
            <p:cNvCxnSpPr>
              <a:cxnSpLocks/>
              <a:stCxn id="7" idx="5"/>
            </p:cNvCxnSpPr>
            <p:nvPr/>
          </p:nvCxnSpPr>
          <p:spPr>
            <a:xfrm rot="16200000" flipH="1">
              <a:off x="4274837" y="4635638"/>
              <a:ext cx="353759" cy="732462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Elbow Connector 36">
              <a:extLst>
                <a:ext uri="{FF2B5EF4-FFF2-40B4-BE49-F238E27FC236}">
                  <a16:creationId xmlns:a16="http://schemas.microsoft.com/office/drawing/2014/main" id="{D76449C0-664D-62E7-A957-61DCE45BAD2D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422440" y="5169696"/>
              <a:ext cx="523336" cy="333669"/>
            </a:xfrm>
            <a:prstGeom prst="bentConnector3">
              <a:avLst>
                <a:gd name="adj1" fmla="val 100248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Elbow Connector 45">
              <a:extLst>
                <a:ext uri="{FF2B5EF4-FFF2-40B4-BE49-F238E27FC236}">
                  <a16:creationId xmlns:a16="http://schemas.microsoft.com/office/drawing/2014/main" id="{03794570-B60B-9F3A-5731-03A5010DB6D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018699" y="5169698"/>
              <a:ext cx="523336" cy="333669"/>
            </a:xfrm>
            <a:prstGeom prst="bentConnector3">
              <a:avLst>
                <a:gd name="adj1" fmla="val 100248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Elbow Connector 55">
              <a:extLst>
                <a:ext uri="{FF2B5EF4-FFF2-40B4-BE49-F238E27FC236}">
                  <a16:creationId xmlns:a16="http://schemas.microsoft.com/office/drawing/2014/main" id="{E9E7A3AE-BF04-7013-680F-D53491D1B9A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52219" y="4635640"/>
              <a:ext cx="353759" cy="732462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Elbow Connector 56">
              <a:extLst>
                <a:ext uri="{FF2B5EF4-FFF2-40B4-BE49-F238E27FC236}">
                  <a16:creationId xmlns:a16="http://schemas.microsoft.com/office/drawing/2014/main" id="{41E00F27-7AE4-62D2-47F7-46DA4A71C29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06734" y="3880078"/>
              <a:ext cx="1027576" cy="274459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Elbow Connector 82">
              <a:extLst>
                <a:ext uri="{FF2B5EF4-FFF2-40B4-BE49-F238E27FC236}">
                  <a16:creationId xmlns:a16="http://schemas.microsoft.com/office/drawing/2014/main" id="{A2641EDC-2FA9-460E-C428-CF5EF7C460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06734" y="4220201"/>
              <a:ext cx="1027576" cy="277788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Elbow Connector 87">
              <a:extLst>
                <a:ext uri="{FF2B5EF4-FFF2-40B4-BE49-F238E27FC236}">
                  <a16:creationId xmlns:a16="http://schemas.microsoft.com/office/drawing/2014/main" id="{4F85FCBA-F2F7-76AB-6A87-221C165B07CB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2020400" y="2748545"/>
              <a:ext cx="458738" cy="1281169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Elbow Connector 92">
              <a:extLst>
                <a:ext uri="{FF2B5EF4-FFF2-40B4-BE49-F238E27FC236}">
                  <a16:creationId xmlns:a16="http://schemas.microsoft.com/office/drawing/2014/main" id="{45BA0B0D-A8B5-C609-E2F2-8641E2865ED9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2587343" y="2542462"/>
              <a:ext cx="495308" cy="1157016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F178501-E63F-D706-6494-CAE78B6FF52E}"/>
                </a:ext>
              </a:extLst>
            </p:cNvPr>
            <p:cNvCxnSpPr>
              <a:stCxn id="7" idx="0"/>
            </p:cNvCxnSpPr>
            <p:nvPr/>
          </p:nvCxnSpPr>
          <p:spPr>
            <a:xfrm flipH="1" flipV="1">
              <a:off x="3482237" y="3001617"/>
              <a:ext cx="2" cy="3670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5FDFD05-8451-E6C8-420C-64DDADC8D5A3}"/>
              </a:ext>
            </a:extLst>
          </p:cNvPr>
          <p:cNvSpPr/>
          <p:nvPr/>
        </p:nvSpPr>
        <p:spPr>
          <a:xfrm>
            <a:off x="405270" y="2344388"/>
            <a:ext cx="6241952" cy="340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Risk factors for MASH</a:t>
            </a:r>
            <a:endParaRPr lang="en-US" sz="1400" b="1" baseline="30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87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D95786F-33B2-81A2-B00B-A8BB9458DE2E}"/>
              </a:ext>
            </a:extLst>
          </p:cNvPr>
          <p:cNvSpPr/>
          <p:nvPr/>
        </p:nvSpPr>
        <p:spPr>
          <a:xfrm>
            <a:off x="2121349" y="4850265"/>
            <a:ext cx="9638652" cy="9925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360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Poverty, poor access to nutritious food, and food insecurity can contribute to MASLD disease burden</a:t>
            </a:r>
            <a:r>
              <a:rPr kumimoji="0" 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B4CB8A-14B5-313B-34E4-41A7EF62390C}"/>
              </a:ext>
            </a:extLst>
          </p:cNvPr>
          <p:cNvSpPr/>
          <p:nvPr/>
        </p:nvSpPr>
        <p:spPr>
          <a:xfrm>
            <a:off x="2121349" y="3226231"/>
            <a:ext cx="9638652" cy="152740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360000" bIns="90000" rtlCol="0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Hispanic populations have a higher genetic predisposition to MASH and have higher rates of MASH than White or Black individuals</a:t>
            </a:r>
            <a:r>
              <a:rPr kumimoji="0" 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1,3,*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69875" marR="0" lvl="0" indent="-269875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Certain genetic variants, such as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PNPLA3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TM6SF2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and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HSD17B13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are associated with an increased risk and severity of MASLD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  <a:endParaRPr lang="en-US" sz="1800" b="0" i="0" u="none" strike="noStrike" kern="1200" cap="none" spc="0" normalizeH="0" baseline="3000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2E6514-5666-FB06-A9E0-69A3EC305DDD}"/>
              </a:ext>
            </a:extLst>
          </p:cNvPr>
          <p:cNvSpPr/>
          <p:nvPr/>
        </p:nvSpPr>
        <p:spPr>
          <a:xfrm>
            <a:off x="431997" y="3226230"/>
            <a:ext cx="1692000" cy="15274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CD79A9-E99D-63A2-E7C8-1D74D097BC90}"/>
              </a:ext>
            </a:extLst>
          </p:cNvPr>
          <p:cNvSpPr/>
          <p:nvPr/>
        </p:nvSpPr>
        <p:spPr>
          <a:xfrm>
            <a:off x="431997" y="4837400"/>
            <a:ext cx="1692000" cy="10054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A59759-1E5D-42A1-C185-04C053BDF18E}"/>
              </a:ext>
            </a:extLst>
          </p:cNvPr>
          <p:cNvSpPr/>
          <p:nvPr/>
        </p:nvSpPr>
        <p:spPr>
          <a:xfrm>
            <a:off x="2121349" y="1800259"/>
            <a:ext cx="9638652" cy="134220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360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Men have 19% higher prevalence of MASLD than women</a:t>
            </a:r>
            <a:r>
              <a:rPr kumimoji="0" 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Postmenopausal women are more prone to developing advanced fibrosis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MASH is the leading cause of liver transplants in women without HCC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9A62A1-425D-485D-2BDE-523CA0BBE15C}"/>
              </a:ext>
            </a:extLst>
          </p:cNvPr>
          <p:cNvSpPr/>
          <p:nvPr/>
        </p:nvSpPr>
        <p:spPr>
          <a:xfrm>
            <a:off x="431997" y="1800969"/>
            <a:ext cx="1692000" cy="134220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F36F1D-3C9E-E6ED-A175-5AC332161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MASLD and MASH disproportionately impact certain sex, racial, and socioeconomic groups</a:t>
            </a:r>
            <a:r>
              <a:rPr lang="en-US" baseline="30000">
                <a:latin typeface="+mn-lt"/>
              </a:rPr>
              <a:t>1-3</a:t>
            </a:r>
            <a:endParaRPr lang="en-US">
              <a:latin typeface="+mn-l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B438C2-E0B0-7BB3-8FF9-F7702CDC2D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*There is no single genetic test for diagnosing MASLD/MASH. Specific variants increase the risk of MASLD and MASH.</a:t>
            </a:r>
            <a:r>
              <a:rPr lang="en-US" baseline="30000"/>
              <a:t>1,3</a:t>
            </a:r>
            <a:br>
              <a:rPr lang="en-US"/>
            </a:br>
            <a:r>
              <a:rPr lang="en-US"/>
              <a:t>MASH, metabolic dysfunction-associated steatohepatitis; MASLD, metabolic dysfunction-associated steatotic liver disease.</a:t>
            </a:r>
            <a:br>
              <a:rPr lang="en-US"/>
            </a:br>
            <a:r>
              <a:rPr lang="en-US"/>
              <a:t>1. Kardashian A et al. </a:t>
            </a:r>
            <a:r>
              <a:rPr lang="en-US" i="1"/>
              <a:t>Hepatology</a:t>
            </a:r>
            <a:r>
              <a:rPr lang="en-US"/>
              <a:t>. 2023;77(4):1382–1403. 2. </a:t>
            </a:r>
            <a:r>
              <a:rPr lang="en-US" err="1"/>
              <a:t>Younossi</a:t>
            </a:r>
            <a:r>
              <a:rPr lang="en-US"/>
              <a:t> ZM, et al. Clin Gastroenterol Hepatol. 2021;19(3):580-589. 3. Rich NE et al. </a:t>
            </a:r>
            <a:r>
              <a:rPr lang="en-US" i="1"/>
              <a:t>Clin Gastroenterol Hepatol</a:t>
            </a:r>
            <a:r>
              <a:rPr lang="en-US"/>
              <a:t>. 2018;16(2):198–210.e2. 4. </a:t>
            </a:r>
            <a:r>
              <a:rPr lang="en-US">
                <a:solidFill>
                  <a:srgbClr val="939AA7"/>
                </a:solidFill>
              </a:rPr>
              <a:t>Walker RW et al.</a:t>
            </a:r>
            <a:r>
              <a:rPr lang="en-US" i="1">
                <a:solidFill>
                  <a:srgbClr val="939AA7"/>
                </a:solidFill>
              </a:rPr>
              <a:t> J Hepatol</a:t>
            </a:r>
            <a:r>
              <a:rPr lang="en-US">
                <a:solidFill>
                  <a:srgbClr val="939AA7"/>
                </a:solidFill>
              </a:rPr>
              <a:t>. 2020;72(6):1070–1081.   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822D458-7B5B-33DB-EDFA-C25B8F48CC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930" y="3513683"/>
            <a:ext cx="952500" cy="9525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ADC4F89-557F-0088-1150-C820BC5304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809" y="4896937"/>
            <a:ext cx="886377" cy="88637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161823A-1327-BD43-D2B2-C321406988C2}"/>
              </a:ext>
            </a:extLst>
          </p:cNvPr>
          <p:cNvGrpSpPr/>
          <p:nvPr/>
        </p:nvGrpSpPr>
        <p:grpSpPr>
          <a:xfrm>
            <a:off x="616308" y="2071566"/>
            <a:ext cx="1323378" cy="791451"/>
            <a:chOff x="797970" y="2071566"/>
            <a:chExt cx="1323378" cy="791451"/>
          </a:xfrm>
        </p:grpSpPr>
        <p:pic>
          <p:nvPicPr>
            <p:cNvPr id="15" name="Graphic 14" descr="Female with solid fill">
              <a:extLst>
                <a:ext uri="{FF2B5EF4-FFF2-40B4-BE49-F238E27FC236}">
                  <a16:creationId xmlns:a16="http://schemas.microsoft.com/office/drawing/2014/main" id="{29C5B89A-0C96-55C9-3A33-356D3FAD9C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77439" y="2099128"/>
              <a:ext cx="743909" cy="743909"/>
            </a:xfrm>
            <a:prstGeom prst="rect">
              <a:avLst/>
            </a:prstGeom>
          </p:spPr>
        </p:pic>
        <p:pic>
          <p:nvPicPr>
            <p:cNvPr id="17" name="Graphic 16" descr="Male with solid fill">
              <a:extLst>
                <a:ext uri="{FF2B5EF4-FFF2-40B4-BE49-F238E27FC236}">
                  <a16:creationId xmlns:a16="http://schemas.microsoft.com/office/drawing/2014/main" id="{39448AC3-3BF4-7105-7373-E159B5A8284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7970" y="2071566"/>
              <a:ext cx="791451" cy="791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887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F97EEF-A707-4405-A640-9CB818F360B9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2804</Words>
  <Application>Microsoft Macintosh PowerPoint</Application>
  <PresentationFormat>Widescreen</PresentationFormat>
  <Paragraphs>215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Apis For Office</vt:lpstr>
      <vt:lpstr>Apis For Office Light</vt:lpstr>
      <vt:lpstr>Arial</vt:lpstr>
      <vt:lpstr>Calibri</vt:lpstr>
      <vt:lpstr>Times New Roman</vt:lpstr>
      <vt:lpstr>Verdana</vt:lpstr>
      <vt:lpstr>2020 Novo Nordisk widescreen_NNI</vt:lpstr>
      <vt:lpstr>1_2020 Novo Nordisk widescreen_NNI</vt:lpstr>
      <vt:lpstr>2_2020 Novo Nordisk widescreen_NNI</vt:lpstr>
      <vt:lpstr>PowerPoint Presentation</vt:lpstr>
      <vt:lpstr>Patient identification and risk factors</vt:lpstr>
      <vt:lpstr>Thank you for using the Elivate™: Creating Change Through Liver Health Education curriculum</vt:lpstr>
      <vt:lpstr>Module 2 learning outcome  Patient identification and risk factors</vt:lpstr>
      <vt:lpstr>There are a number of steatotic liver disease subtypes</vt:lpstr>
      <vt:lpstr>MASLD diagnosis no longer relies on ruling out  other diseases1</vt:lpstr>
      <vt:lpstr>Overview of diagnostic criteria for MASLD</vt:lpstr>
      <vt:lpstr>Certain cardiometabolic and other risk factors contribute to the burden of MASLD/MASH </vt:lpstr>
      <vt:lpstr>MASLD and MASH disproportionately impact certain sex, racial, and socioeconomic groups1-3</vt:lpstr>
      <vt:lpstr>Mortality and CVD risk increases with fibrosis1,2</vt:lpstr>
      <vt:lpstr>Average annual total healthcare costs of a patient with MASH in the US</vt:lpstr>
      <vt:lpstr>MASH leads to an increased economic burden on the healthcare system</vt:lpstr>
      <vt:lpstr>Guidelines recommend screening patient at high risk of MASH, including1-5:</vt:lpstr>
      <vt:lpstr>Impact of early screening and identification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Karim, Samiya</cp:lastModifiedBy>
  <cp:revision>4</cp:revision>
  <dcterms:created xsi:type="dcterms:W3CDTF">2024-12-20T16:58:29Z</dcterms:created>
  <dcterms:modified xsi:type="dcterms:W3CDTF">2026-07-21T16:35:34Z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