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17"/>
  </p:notesMasterIdLst>
  <p:sldIdLst>
    <p:sldId id="2147482498" r:id="rId7"/>
    <p:sldId id="261" r:id="rId8"/>
    <p:sldId id="601" r:id="rId9"/>
    <p:sldId id="263" r:id="rId10"/>
    <p:sldId id="2147375042" r:id="rId11"/>
    <p:sldId id="2147374996" r:id="rId12"/>
    <p:sldId id="257" r:id="rId13"/>
    <p:sldId id="274" r:id="rId14"/>
    <p:sldId id="260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147482498"/>
            <p14:sldId id="261"/>
            <p14:sldId id="601"/>
            <p14:sldId id="263"/>
            <p14:sldId id="2147375042"/>
            <p14:sldId id="2147374996"/>
            <p14:sldId id="257"/>
            <p14:sldId id="274"/>
            <p14:sldId id="260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2"/>
    <p:restoredTop sz="94658"/>
  </p:normalViewPr>
  <p:slideViewPr>
    <p:cSldViewPr snapToGrid="0">
      <p:cViewPr varScale="1">
        <p:scale>
          <a:sx n="146" d="100"/>
          <a:sy n="146" d="100"/>
        </p:scale>
        <p:origin x="5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undo custSel modSld">
      <pc:chgData name="Samiya Karim" userId="372.rednucleus.egnyte.com_tp_egnyte_plus" providerId="OAuth2" clId="{4A417709-E0C2-5793-A582-3D878AC96C0F}" dt="2026-01-08T21:52:03.864" v="30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undo custSel delSld modSld sldOrd modSection">
      <pc:chgData name="Rachel Abramczuk" userId="557.rednucleus.egnyte.com_tp_egnyte_plus" providerId="OAuth2" clId="{229BECFC-A234-4040-8776-BD0152C8D98B}" dt="2026-01-27T19:29:13.985" v="1349" actId="47"/>
      <pc:docMkLst>
        <pc:docMk/>
      </pc:docMkLst>
      <pc:sldChg chg="addSp delSp modSp mod modNotes">
        <pc:chgData name="Rachel Abramczuk" userId="557.rednucleus.egnyte.com_tp_egnyte_plus" providerId="OAuth2" clId="{229BECFC-A234-4040-8776-BD0152C8D98B}" dt="2026-01-13T20:35:36.380" v="1326" actId="13926"/>
        <pc:sldMkLst>
          <pc:docMk/>
          <pc:sldMk cId="4207545233" sldId="257"/>
        </pc:sldMkLst>
        <pc:spChg chg="mod">
          <ac:chgData name="Rachel Abramczuk" userId="557.rednucleus.egnyte.com_tp_egnyte_plus" providerId="OAuth2" clId="{229BECFC-A234-4040-8776-BD0152C8D98B}" dt="2026-01-13T20:35:29.882" v="1322" actId="13926"/>
          <ac:spMkLst>
            <pc:docMk/>
            <pc:sldMk cId="4207545233" sldId="257"/>
            <ac:spMk id="2" creationId="{B5D24609-74F7-46A2-D8BE-AAFCFA1FD4B4}"/>
          </ac:spMkLst>
        </pc:spChg>
        <pc:spChg chg="add mod">
          <ac:chgData name="Rachel Abramczuk" userId="557.rednucleus.egnyte.com_tp_egnyte_plus" providerId="OAuth2" clId="{229BECFC-A234-4040-8776-BD0152C8D98B}" dt="2026-01-13T20:35:32.836" v="1324" actId="13926"/>
          <ac:spMkLst>
            <pc:docMk/>
            <pc:sldMk cId="4207545233" sldId="257"/>
            <ac:spMk id="7" creationId="{745A13AF-A7CC-FD10-73FD-C278F3B35565}"/>
          </ac:spMkLst>
        </pc:spChg>
        <pc:spChg chg="add mod">
          <ac:chgData name="Rachel Abramczuk" userId="557.rednucleus.egnyte.com_tp_egnyte_plus" providerId="OAuth2" clId="{229BECFC-A234-4040-8776-BD0152C8D98B}" dt="2026-01-13T20:35:34.584" v="1325" actId="13926"/>
          <ac:spMkLst>
            <pc:docMk/>
            <pc:sldMk cId="4207545233" sldId="257"/>
            <ac:spMk id="8" creationId="{9B0D8635-0582-A11A-0C79-386153F92BD9}"/>
          </ac:spMkLst>
        </pc:spChg>
        <pc:spChg chg="mod">
          <ac:chgData name="Rachel Abramczuk" userId="557.rednucleus.egnyte.com_tp_egnyte_plus" providerId="OAuth2" clId="{229BECFC-A234-4040-8776-BD0152C8D98B}" dt="2026-01-13T14:46:07.210" v="1085" actId="5793"/>
          <ac:spMkLst>
            <pc:docMk/>
            <pc:sldMk cId="4207545233" sldId="257"/>
            <ac:spMk id="9" creationId="{FDD639A1-5379-3AF0-1D1D-6B3484157CC5}"/>
          </ac:spMkLst>
        </pc:spChg>
        <pc:spChg chg="add mod">
          <ac:chgData name="Rachel Abramczuk" userId="557.rednucleus.egnyte.com_tp_egnyte_plus" providerId="OAuth2" clId="{229BECFC-A234-4040-8776-BD0152C8D98B}" dt="2026-01-13T20:35:36.380" v="1326" actId="13926"/>
          <ac:spMkLst>
            <pc:docMk/>
            <pc:sldMk cId="4207545233" sldId="257"/>
            <ac:spMk id="11" creationId="{0259048B-BA14-DC85-560B-741FAE6A1C71}"/>
          </ac:spMkLst>
        </pc:spChg>
        <pc:spChg chg="add mod">
          <ac:chgData name="Rachel Abramczuk" userId="557.rednucleus.egnyte.com_tp_egnyte_plus" providerId="OAuth2" clId="{229BECFC-A234-4040-8776-BD0152C8D98B}" dt="2026-01-13T14:46:14.850" v="1090" actId="5793"/>
          <ac:spMkLst>
            <pc:docMk/>
            <pc:sldMk cId="4207545233" sldId="257"/>
            <ac:spMk id="12" creationId="{D416EF90-2073-7E86-2363-FF744D9247E0}"/>
          </ac:spMkLst>
        </pc:spChg>
        <pc:spChg chg="add mod">
          <ac:chgData name="Rachel Abramczuk" userId="557.rednucleus.egnyte.com_tp_egnyte_plus" providerId="OAuth2" clId="{229BECFC-A234-4040-8776-BD0152C8D98B}" dt="2026-01-13T14:47:31.813" v="1098"/>
          <ac:spMkLst>
            <pc:docMk/>
            <pc:sldMk cId="4207545233" sldId="257"/>
            <ac:spMk id="14" creationId="{A6AA5559-4BBB-D6C0-B6C0-7AC0B51DA603}"/>
          </ac:spMkLst>
        </pc:spChg>
        <pc:spChg chg="mod">
          <ac:chgData name="Rachel Abramczuk" userId="557.rednucleus.egnyte.com_tp_egnyte_plus" providerId="OAuth2" clId="{229BECFC-A234-4040-8776-BD0152C8D98B}" dt="2026-01-13T20:35:31.091" v="1323" actId="13926"/>
          <ac:spMkLst>
            <pc:docMk/>
            <pc:sldMk cId="4207545233" sldId="257"/>
            <ac:spMk id="41" creationId="{9876759B-38E5-145E-8DFF-EF42256E69FB}"/>
          </ac:spMkLst>
        </pc:spChg>
      </pc:sldChg>
      <pc:sldChg chg="modSp mod modNotes">
        <pc:chgData name="Rachel Abramczuk" userId="557.rednucleus.egnyte.com_tp_egnyte_plus" providerId="OAuth2" clId="{229BECFC-A234-4040-8776-BD0152C8D98B}" dt="2026-01-13T20:35:41.250" v="1327" actId="13926"/>
        <pc:sldMkLst>
          <pc:docMk/>
          <pc:sldMk cId="3828754743" sldId="260"/>
        </pc:sldMkLst>
        <pc:spChg chg="mod">
          <ac:chgData name="Rachel Abramczuk" userId="557.rednucleus.egnyte.com_tp_egnyte_plus" providerId="OAuth2" clId="{229BECFC-A234-4040-8776-BD0152C8D98B}" dt="2026-01-13T14:52:01.548" v="1167" actId="5793"/>
          <ac:spMkLst>
            <pc:docMk/>
            <pc:sldMk cId="3828754743" sldId="260"/>
            <ac:spMk id="9" creationId="{BDFA8ACF-9F49-FCDD-B450-F9027B24BF06}"/>
          </ac:spMkLst>
        </pc:spChg>
        <pc:graphicFrameChg chg="modGraphic">
          <ac:chgData name="Rachel Abramczuk" userId="557.rednucleus.egnyte.com_tp_egnyte_plus" providerId="OAuth2" clId="{229BECFC-A234-4040-8776-BD0152C8D98B}" dt="2026-01-13T20:35:41.250" v="1327" actId="13926"/>
          <ac:graphicFrameMkLst>
            <pc:docMk/>
            <pc:sldMk cId="3828754743" sldId="260"/>
            <ac:graphicFrameMk id="60" creationId="{96665933-4DBB-8D87-ACC3-34F093D5EB66}"/>
          </ac:graphicFrameMkLst>
        </pc:graphicFrameChg>
      </pc:sldChg>
      <pc:sldChg chg="addSp delSp modSp mod modNotes">
        <pc:chgData name="Rachel Abramczuk" userId="557.rednucleus.egnyte.com_tp_egnyte_plus" providerId="OAuth2" clId="{229BECFC-A234-4040-8776-BD0152C8D98B}" dt="2026-01-13T20:35:01.448" v="1311" actId="13926"/>
        <pc:sldMkLst>
          <pc:docMk/>
          <pc:sldMk cId="2544016940" sldId="261"/>
        </pc:sldMkLst>
        <pc:spChg chg="mod">
          <ac:chgData name="Rachel Abramczuk" userId="557.rednucleus.egnyte.com_tp_egnyte_plus" providerId="OAuth2" clId="{229BECFC-A234-4040-8776-BD0152C8D98B}" dt="2026-01-13T14:44:57.576" v="1040" actId="5793"/>
          <ac:spMkLst>
            <pc:docMk/>
            <pc:sldMk cId="2544016940" sldId="261"/>
            <ac:spMk id="9" creationId="{694C91E2-9F09-5F71-37AF-6F54571CDD0E}"/>
          </ac:spMkLst>
        </pc:spChg>
        <pc:spChg chg="mod">
          <ac:chgData name="Rachel Abramczuk" userId="557.rednucleus.egnyte.com_tp_egnyte_plus" providerId="OAuth2" clId="{229BECFC-A234-4040-8776-BD0152C8D98B}" dt="2026-01-13T14:45:03.876" v="1046" actId="5793"/>
          <ac:spMkLst>
            <pc:docMk/>
            <pc:sldMk cId="2544016940" sldId="261"/>
            <ac:spMk id="30" creationId="{F46E8020-78B6-79AC-557C-B9013AEA0D0B}"/>
          </ac:spMkLst>
        </pc:spChg>
        <pc:spChg chg="mod">
          <ac:chgData name="Rachel Abramczuk" userId="557.rednucleus.egnyte.com_tp_egnyte_plus" providerId="OAuth2" clId="{229BECFC-A234-4040-8776-BD0152C8D98B}" dt="2026-01-13T20:35:01.448" v="1311" actId="13926"/>
          <ac:spMkLst>
            <pc:docMk/>
            <pc:sldMk cId="2544016940" sldId="261"/>
            <ac:spMk id="34" creationId="{24D09BEF-F8DF-A78F-9A12-BBC3AFD2461C}"/>
          </ac:spMkLst>
        </pc:spChg>
        <pc:spChg chg="mod">
          <ac:chgData name="Rachel Abramczuk" userId="557.rednucleus.egnyte.com_tp_egnyte_plus" providerId="OAuth2" clId="{229BECFC-A234-4040-8776-BD0152C8D98B}" dt="2026-01-08T16:24:54.189" v="483" actId="20577"/>
          <ac:spMkLst>
            <pc:docMk/>
            <pc:sldMk cId="2544016940" sldId="261"/>
            <ac:spMk id="43" creationId="{BADDC819-489B-4723-6941-656881BEF4C3}"/>
          </ac:spMkLst>
        </pc:spChg>
        <pc:spChg chg="mod">
          <ac:chgData name="Rachel Abramczuk" userId="557.rednucleus.egnyte.com_tp_egnyte_plus" providerId="OAuth2" clId="{229BECFC-A234-4040-8776-BD0152C8D98B}" dt="2026-01-13T14:47:16.047" v="1091" actId="1076"/>
          <ac:spMkLst>
            <pc:docMk/>
            <pc:sldMk cId="2544016940" sldId="261"/>
            <ac:spMk id="61" creationId="{BAC7BFE0-6A19-297C-309C-736BE30F9BC2}"/>
          </ac:spMkLst>
        </pc:spChg>
        <pc:spChg chg="mod">
          <ac:chgData name="Rachel Abramczuk" userId="557.rednucleus.egnyte.com_tp_egnyte_plus" providerId="OAuth2" clId="{229BECFC-A234-4040-8776-BD0152C8D98B}" dt="2026-01-13T14:45:12.360" v="1048" actId="14100"/>
          <ac:spMkLst>
            <pc:docMk/>
            <pc:sldMk cId="2544016940" sldId="261"/>
            <ac:spMk id="65" creationId="{4305ED4E-D209-D362-7069-9A5FAD11E733}"/>
          </ac:spMkLst>
        </pc:spChg>
      </pc:sldChg>
      <pc:sldChg chg="addSp delSp modSp mod modNotes">
        <pc:chgData name="Rachel Abramczuk" userId="557.rednucleus.egnyte.com_tp_egnyte_plus" providerId="OAuth2" clId="{229BECFC-A234-4040-8776-BD0152C8D98B}" dt="2026-01-13T20:35:17.670" v="1319" actId="13926"/>
        <pc:sldMkLst>
          <pc:docMk/>
          <pc:sldMk cId="2443204621" sldId="263"/>
        </pc:sldMkLst>
        <pc:spChg chg="mod">
          <ac:chgData name="Rachel Abramczuk" userId="557.rednucleus.egnyte.com_tp_egnyte_plus" providerId="OAuth2" clId="{229BECFC-A234-4040-8776-BD0152C8D98B}" dt="2026-01-13T14:45:19.899" v="1053" actId="5793"/>
          <ac:spMkLst>
            <pc:docMk/>
            <pc:sldMk cId="2443204621" sldId="263"/>
            <ac:spMk id="9" creationId="{184A6B28-2C9C-1087-A9DF-54E2E3275C75}"/>
          </ac:spMkLst>
        </pc:spChg>
        <pc:spChg chg="mod">
          <ac:chgData name="Rachel Abramczuk" userId="557.rednucleus.egnyte.com_tp_egnyte_plus" providerId="OAuth2" clId="{229BECFC-A234-4040-8776-BD0152C8D98B}" dt="2026-01-13T20:35:05.001" v="1312" actId="13926"/>
          <ac:spMkLst>
            <pc:docMk/>
            <pc:sldMk cId="2443204621" sldId="263"/>
            <ac:spMk id="10" creationId="{9158EACF-2D22-C544-E5F1-D121F22CB74C}"/>
          </ac:spMkLst>
        </pc:spChg>
        <pc:spChg chg="add mod">
          <ac:chgData name="Rachel Abramczuk" userId="557.rednucleus.egnyte.com_tp_egnyte_plus" providerId="OAuth2" clId="{229BECFC-A234-4040-8776-BD0152C8D98B}" dt="2026-01-13T14:47:24.797" v="1096"/>
          <ac:spMkLst>
            <pc:docMk/>
            <pc:sldMk cId="2443204621" sldId="263"/>
            <ac:spMk id="17" creationId="{5BD0F3BF-FE74-3D7F-FF84-4320387CC0BE}"/>
          </ac:spMkLst>
        </pc:spChg>
        <pc:spChg chg="add mod">
          <ac:chgData name="Rachel Abramczuk" userId="557.rednucleus.egnyte.com_tp_egnyte_plus" providerId="OAuth2" clId="{229BECFC-A234-4040-8776-BD0152C8D98B}" dt="2026-01-13T20:35:09.499" v="1314" actId="13926"/>
          <ac:spMkLst>
            <pc:docMk/>
            <pc:sldMk cId="2443204621" sldId="263"/>
            <ac:spMk id="40" creationId="{DDB90B39-9A98-1070-7666-8EEB8E1A5445}"/>
          </ac:spMkLst>
        </pc:spChg>
        <pc:spChg chg="mod ord">
          <ac:chgData name="Rachel Abramczuk" userId="557.rednucleus.egnyte.com_tp_egnyte_plus" providerId="OAuth2" clId="{229BECFC-A234-4040-8776-BD0152C8D98B}" dt="2026-01-13T20:35:16.833" v="1318" actId="13926"/>
          <ac:spMkLst>
            <pc:docMk/>
            <pc:sldMk cId="2443204621" sldId="263"/>
            <ac:spMk id="43" creationId="{2B42BFCD-97D2-786A-BC69-314DF3FABC9A}"/>
          </ac:spMkLst>
        </pc:spChg>
        <pc:spChg chg="mod ord">
          <ac:chgData name="Rachel Abramczuk" userId="557.rednucleus.egnyte.com_tp_egnyte_plus" providerId="OAuth2" clId="{229BECFC-A234-4040-8776-BD0152C8D98B}" dt="2026-01-13T20:35:17.670" v="1319" actId="13926"/>
          <ac:spMkLst>
            <pc:docMk/>
            <pc:sldMk cId="2443204621" sldId="263"/>
            <ac:spMk id="44" creationId="{9FB344E7-0CF9-62E1-5AAA-A6EBB1A43F4E}"/>
          </ac:spMkLst>
        </pc:spChg>
        <pc:spChg chg="add mod">
          <ac:chgData name="Rachel Abramczuk" userId="557.rednucleus.egnyte.com_tp_egnyte_plus" providerId="OAuth2" clId="{229BECFC-A234-4040-8776-BD0152C8D98B}" dt="2026-01-13T20:35:12.486" v="1315" actId="13926"/>
          <ac:spMkLst>
            <pc:docMk/>
            <pc:sldMk cId="2443204621" sldId="263"/>
            <ac:spMk id="45" creationId="{BF47D684-6109-41FD-4EE2-E388617BF7F4}"/>
          </ac:spMkLst>
        </pc:spChg>
        <pc:spChg chg="add mod">
          <ac:chgData name="Rachel Abramczuk" userId="557.rednucleus.egnyte.com_tp_egnyte_plus" providerId="OAuth2" clId="{229BECFC-A234-4040-8776-BD0152C8D98B}" dt="2026-01-13T20:35:13.971" v="1316" actId="13926"/>
          <ac:spMkLst>
            <pc:docMk/>
            <pc:sldMk cId="2443204621" sldId="263"/>
            <ac:spMk id="47" creationId="{558F9EF5-C989-38B8-190D-1B1C396A653B}"/>
          </ac:spMkLst>
        </pc:spChg>
        <pc:spChg chg="add mod">
          <ac:chgData name="Rachel Abramczuk" userId="557.rednucleus.egnyte.com_tp_egnyte_plus" providerId="OAuth2" clId="{229BECFC-A234-4040-8776-BD0152C8D98B}" dt="2026-01-13T14:45:24.287" v="1058" actId="5793"/>
          <ac:spMkLst>
            <pc:docMk/>
            <pc:sldMk cId="2443204621" sldId="263"/>
            <ac:spMk id="48" creationId="{AF56E01E-ACF2-8AF4-A20C-039012A000D9}"/>
          </ac:spMkLst>
        </pc:spChg>
        <pc:spChg chg="add mod">
          <ac:chgData name="Rachel Abramczuk" userId="557.rednucleus.egnyte.com_tp_egnyte_plus" providerId="OAuth2" clId="{229BECFC-A234-4040-8776-BD0152C8D98B}" dt="2026-01-13T14:45:27.628" v="1063" actId="5793"/>
          <ac:spMkLst>
            <pc:docMk/>
            <pc:sldMk cId="2443204621" sldId="263"/>
            <ac:spMk id="50" creationId="{423BABE8-9EFC-4E86-33A9-34E2918DAFE3}"/>
          </ac:spMkLst>
        </pc:spChg>
        <pc:spChg chg="add mod">
          <ac:chgData name="Rachel Abramczuk" userId="557.rednucleus.egnyte.com_tp_egnyte_plus" providerId="OAuth2" clId="{229BECFC-A234-4040-8776-BD0152C8D98B}" dt="2026-01-13T20:35:15.456" v="1317" actId="13926"/>
          <ac:spMkLst>
            <pc:docMk/>
            <pc:sldMk cId="2443204621" sldId="263"/>
            <ac:spMk id="51" creationId="{B8C2A82B-7E2C-0F89-05DD-98E154A512EE}"/>
          </ac:spMkLst>
        </pc:spChg>
      </pc:sldChg>
      <pc:sldChg chg="modNotes">
        <pc:chgData name="Rachel Abramczuk" userId="557.rednucleus.egnyte.com_tp_egnyte_plus" providerId="OAuth2" clId="{229BECFC-A234-4040-8776-BD0152C8D98B}" dt="2026-01-08T16:38:46.333" v="992" actId="6549"/>
        <pc:sldMkLst>
          <pc:docMk/>
          <pc:sldMk cId="1591559741" sldId="274"/>
        </pc:sldMkLst>
      </pc:sldChg>
      <pc:sldChg chg="modSp mod modNotes">
        <pc:chgData name="Rachel Abramczuk" userId="557.rednucleus.egnyte.com_tp_egnyte_plus" providerId="OAuth2" clId="{229BECFC-A234-4040-8776-BD0152C8D98B}" dt="2026-01-13T14:51:23.438" v="1157" actId="5793"/>
        <pc:sldMkLst>
          <pc:docMk/>
          <pc:sldMk cId="362023926" sldId="279"/>
        </pc:sldMkLst>
        <pc:spChg chg="mod">
          <ac:chgData name="Rachel Abramczuk" userId="557.rednucleus.egnyte.com_tp_egnyte_plus" providerId="OAuth2" clId="{229BECFC-A234-4040-8776-BD0152C8D98B}" dt="2026-01-13T14:51:23.438" v="1157" actId="5793"/>
          <ac:spMkLst>
            <pc:docMk/>
            <pc:sldMk cId="362023926" sldId="279"/>
            <ac:spMk id="2" creationId="{FBDEA431-EB89-4EB9-9710-BE53509628AF}"/>
          </ac:spMkLst>
        </pc:spChg>
        <pc:graphicFrameChg chg="modGraphic">
          <ac:chgData name="Rachel Abramczuk" userId="557.rednucleus.egnyte.com_tp_egnyte_plus" providerId="OAuth2" clId="{229BECFC-A234-4040-8776-BD0152C8D98B}" dt="2026-01-13T14:51:06.486" v="1151" actId="5793"/>
          <ac:graphicFrameMkLst>
            <pc:docMk/>
            <pc:sldMk cId="362023926" sldId="279"/>
            <ac:graphicFrameMk id="70" creationId="{5209FD17-B7F0-477A-A104-7210C4E90BAC}"/>
          </ac:graphicFrameMkLst>
        </pc:graphicFrameChg>
      </pc:sldChg>
      <pc:sldChg chg="ord modNotes">
        <pc:chgData name="Rachel Abramczuk" userId="557.rednucleus.egnyte.com_tp_egnyte_plus" providerId="OAuth2" clId="{229BECFC-A234-4040-8776-BD0152C8D98B}" dt="2026-01-08T16:38:29.933" v="987" actId="6549"/>
        <pc:sldMkLst>
          <pc:docMk/>
          <pc:sldMk cId="3788030040" sldId="601"/>
        </pc:sldMkLst>
      </pc:sldChg>
      <pc:sldChg chg="modSp mod ord modNotes">
        <pc:chgData name="Rachel Abramczuk" userId="557.rednucleus.egnyte.com_tp_egnyte_plus" providerId="OAuth2" clId="{229BECFC-A234-4040-8776-BD0152C8D98B}" dt="2026-01-13T20:35:26.141" v="1321" actId="13926"/>
        <pc:sldMkLst>
          <pc:docMk/>
          <pc:sldMk cId="1994731023" sldId="2147374996"/>
        </pc:sldMkLst>
        <pc:spChg chg="mod">
          <ac:chgData name="Rachel Abramczuk" userId="557.rednucleus.egnyte.com_tp_egnyte_plus" providerId="OAuth2" clId="{229BECFC-A234-4040-8776-BD0152C8D98B}" dt="2026-01-13T20:35:26.141" v="1321" actId="13926"/>
          <ac:spMkLst>
            <pc:docMk/>
            <pc:sldMk cId="1994731023" sldId="2147374996"/>
            <ac:spMk id="17" creationId="{CABE28DB-C69D-777A-A776-83E2B45C43A3}"/>
          </ac:spMkLst>
        </pc:spChg>
        <pc:spChg chg="mod">
          <ac:chgData name="Rachel Abramczuk" userId="557.rednucleus.egnyte.com_tp_egnyte_plus" providerId="OAuth2" clId="{229BECFC-A234-4040-8776-BD0152C8D98B}" dt="2026-01-13T14:45:39.030" v="1068" actId="5793"/>
          <ac:spMkLst>
            <pc:docMk/>
            <pc:sldMk cId="1994731023" sldId="2147374996"/>
            <ac:spMk id="42" creationId="{E0815B04-14FD-4B22-B840-D5516A521BBA}"/>
          </ac:spMkLst>
        </pc:spChg>
        <pc:spChg chg="mod">
          <ac:chgData name="Rachel Abramczuk" userId="557.rednucleus.egnyte.com_tp_egnyte_plus" providerId="OAuth2" clId="{229BECFC-A234-4040-8776-BD0152C8D98B}" dt="2026-01-13T14:45:46.926" v="1073" actId="5793"/>
          <ac:spMkLst>
            <pc:docMk/>
            <pc:sldMk cId="1994731023" sldId="2147374996"/>
            <ac:spMk id="43" creationId="{FD1DF5A3-F0C7-4824-84DD-4EAC3A0B1506}"/>
          </ac:spMkLst>
        </pc:spChg>
        <pc:spChg chg="mod">
          <ac:chgData name="Rachel Abramczuk" userId="557.rednucleus.egnyte.com_tp_egnyte_plus" providerId="OAuth2" clId="{229BECFC-A234-4040-8776-BD0152C8D98B}" dt="2026-01-13T14:45:50.989" v="1080" actId="5793"/>
          <ac:spMkLst>
            <pc:docMk/>
            <pc:sldMk cId="1994731023" sldId="2147374996"/>
            <ac:spMk id="99" creationId="{7A3607FE-CBF3-4547-89C3-8ADA1DE36F58}"/>
          </ac:spMkLst>
        </pc:spChg>
      </pc:sldChg>
      <pc:sldChg chg="modSp mod ord modNotes">
        <pc:chgData name="Rachel Abramczuk" userId="557.rednucleus.egnyte.com_tp_egnyte_plus" providerId="OAuth2" clId="{229BECFC-A234-4040-8776-BD0152C8D98B}" dt="2026-01-13T20:35:23.555" v="1320" actId="13926"/>
        <pc:sldMkLst>
          <pc:docMk/>
          <pc:sldMk cId="1102422372" sldId="2147375042"/>
        </pc:sldMkLst>
        <pc:spChg chg="mod">
          <ac:chgData name="Rachel Abramczuk" userId="557.rednucleus.egnyte.com_tp_egnyte_plus" providerId="OAuth2" clId="{229BECFC-A234-4040-8776-BD0152C8D98B}" dt="2026-01-13T20:35:23.555" v="1320" actId="13926"/>
          <ac:spMkLst>
            <pc:docMk/>
            <pc:sldMk cId="1102422372" sldId="2147375042"/>
            <ac:spMk id="11" creationId="{0B7A8671-8266-0C51-B434-594F5015BE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165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B81A0-1595-A1F7-9DCD-ED0AD87C6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7A38C0-E612-1766-F6E6-231C1D44F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C202F-95A0-1191-BCE1-19EAE102F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88BE735D-31ED-EDD4-6C4D-E52D97208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911013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lang="en-CA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086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E184B-43D7-0782-2EE4-D998A269F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302E4-EEDA-68EC-D933-620ED3AB5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508A1B-6004-93D0-9719-0CCF497DC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1E6A5C05-7662-6AF3-F963-193E9AC3B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1737920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6E89B1-B476-4C59-A1AE-E6F2A1941AB8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519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4DBAAE-53FB-4057-AA90-7AF26A45151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349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47A90-5EAA-9302-6C97-E5A8F30A9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126E3-CA9F-2341-4F87-8072E01F0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4AF76-5F80-0239-B37F-920CFB271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623430D0-2776-1E1A-8EE6-D04E55517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396021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8B931A86-21C2-414F-9FFF-688DA5D25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52488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126B5-9786-4E07-DD29-79394410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C8BA18-CAC5-9A4B-6016-9BDDAADFA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098A7-175D-8268-B16B-178F2A8DC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02E605C1-16C0-977A-EEED-2298CB0D2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55295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 February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9.png"/><Relationship Id="rId7" Type="http://schemas.openxmlformats.org/officeDocument/2006/relationships/image" Target="../media/image15.png"/><Relationship Id="rId12" Type="http://schemas.openxmlformats.org/officeDocument/2006/relationships/image" Target="../media/image2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0" Type="http://schemas.openxmlformats.org/officeDocument/2006/relationships/image" Target="../media/image18.svg"/><Relationship Id="rId4" Type="http://schemas.openxmlformats.org/officeDocument/2006/relationships/image" Target="../media/image20.sv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80D403-A616-43AF-AEF8-CDD01F98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200">
                <a:latin typeface="+mn-lt"/>
              </a:rPr>
              <a:t>NIT usage for the diagnosis and staging of fibrosis is relatively consistent across guidelines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DEA431-EB89-4EB9-9710-BE53509628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5970541"/>
            <a:ext cx="9360000" cy="617459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AACE, American Association of Clinical Endocrinology; AASLD, American Association for the Study of Liver Diseases; ADA, American Diabetes Association; AGA, American Gastroenterological Association; CRF, cardiometabolic risk factor; ELF™, enhanced liver fibrosis score; FIB-4, fibrosis-4 index; LSM, liver stiffness measurement; MASH, metabolic dysfunction-associated steatohepatitis; MASLD, metabolic dysfunction-associated steatotic liver disease; </a:t>
            </a:r>
            <a:br>
              <a:rPr lang="en-US" dirty="0"/>
            </a:br>
            <a:r>
              <a:rPr lang="en-US" dirty="0"/>
              <a:t>MRE, magnetic resonance elastography; NIT, non-invasive test; T2D, type 2 diabetes; VCTE, vibration-controlled transient elastography; US, United States. 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2. </a:t>
            </a:r>
            <a:r>
              <a:rPr lang="en-US" dirty="0"/>
              <a:t>ADA Professional Practice Committee. </a:t>
            </a:r>
            <a:r>
              <a:rPr lang="en-US" i="1" dirty="0"/>
              <a:t>Diabetes Care. </a:t>
            </a:r>
            <a:r>
              <a:rPr lang="en-US" dirty="0"/>
              <a:t>2024;47(Suppl 1):S52–S76</a:t>
            </a:r>
            <a:r>
              <a:rPr lang="en-GB" dirty="0"/>
              <a:t>. 3. Cusi K et al. </a:t>
            </a:r>
            <a:r>
              <a:rPr lang="en-GB" i="1" dirty="0" err="1"/>
              <a:t>Endocr</a:t>
            </a:r>
            <a:r>
              <a:rPr lang="en-GB" i="1" dirty="0"/>
              <a:t> </a:t>
            </a:r>
            <a:r>
              <a:rPr lang="en-GB" i="1" dirty="0" err="1"/>
              <a:t>Pract</a:t>
            </a:r>
            <a:r>
              <a:rPr lang="en-GB" dirty="0"/>
              <a:t>. 2022;28(5):528–562</a:t>
            </a:r>
            <a:r>
              <a:rPr lang="it-IT" dirty="0"/>
              <a:t>. 4. </a:t>
            </a:r>
            <a:r>
              <a:rPr lang="en-US" dirty="0"/>
              <a:t>Kanwal F et al. </a:t>
            </a:r>
            <a:r>
              <a:rPr lang="en-US" i="1" dirty="0"/>
              <a:t>Gastroenterology</a:t>
            </a:r>
            <a:r>
              <a:rPr lang="en-US" dirty="0"/>
              <a:t>. 2021;161(5):1657‒1669</a:t>
            </a:r>
            <a:r>
              <a:rPr lang="en-GB" dirty="0"/>
              <a:t>. 5. </a:t>
            </a:r>
            <a:r>
              <a:rPr lang="en-US" dirty="0" err="1"/>
              <a:t>Wattacheril</a:t>
            </a:r>
            <a:r>
              <a:rPr lang="en-US" dirty="0"/>
              <a:t> JJ et al. </a:t>
            </a:r>
            <a:r>
              <a:rPr lang="en-US" i="1" dirty="0"/>
              <a:t>Gastroenterology.</a:t>
            </a:r>
            <a:r>
              <a:rPr lang="en-US" dirty="0"/>
              <a:t> 2023;165(4):1080–1088.</a:t>
            </a:r>
            <a:endParaRPr lang="en-CA" dirty="0"/>
          </a:p>
        </p:txBody>
      </p:sp>
      <p:graphicFrame>
        <p:nvGraphicFramePr>
          <p:cNvPr id="70" name="Table 70">
            <a:extLst>
              <a:ext uri="{FF2B5EF4-FFF2-40B4-BE49-F238E27FC236}">
                <a16:creationId xmlns:a16="http://schemas.microsoft.com/office/drawing/2014/main" id="{5209FD17-B7F0-477A-A104-7210C4E90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188801"/>
              </p:ext>
            </p:extLst>
          </p:nvPr>
        </p:nvGraphicFramePr>
        <p:xfrm>
          <a:off x="432000" y="1528758"/>
          <a:ext cx="11426625" cy="379577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88681">
                  <a:extLst>
                    <a:ext uri="{9D8B030D-6E8A-4147-A177-3AD203B41FA5}">
                      <a16:colId xmlns:a16="http://schemas.microsoft.com/office/drawing/2014/main" val="3312127599"/>
                    </a:ext>
                  </a:extLst>
                </a:gridCol>
                <a:gridCol w="4199169">
                  <a:extLst>
                    <a:ext uri="{9D8B030D-6E8A-4147-A177-3AD203B41FA5}">
                      <a16:colId xmlns:a16="http://schemas.microsoft.com/office/drawing/2014/main" val="2955611372"/>
                    </a:ext>
                  </a:extLst>
                </a:gridCol>
                <a:gridCol w="5438775">
                  <a:extLst>
                    <a:ext uri="{9D8B030D-6E8A-4147-A177-3AD203B41FA5}">
                      <a16:colId xmlns:a16="http://schemas.microsoft.com/office/drawing/2014/main" val="2421848654"/>
                    </a:ext>
                  </a:extLst>
                </a:gridCol>
              </a:tblGrid>
              <a:tr h="442970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Organization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First-line diagnostic 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CA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Apis For Office Light" panose="020B0404010101010104" pitchFamily="34" charset="0"/>
                          <a:cs typeface="Apis For Office Light" panose="020B0404010101010104" pitchFamily="34" charset="0"/>
                        </a:rPr>
                        <a:t>Assessment of MASH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096181"/>
                  </a:ext>
                </a:extLst>
              </a:tr>
              <a:tr h="942796"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1">
                          <a:solidFill>
                            <a:schemeClr val="tx1"/>
                          </a:solidFill>
                        </a:rPr>
                        <a:t>AASLD 2023</a:t>
                      </a:r>
                      <a:r>
                        <a:rPr lang="en-CA" sz="1600" b="1" baseline="3000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FIB-4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to detect fibrosis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Routine screening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for MASLD in the general population is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not 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Initial assessment of fibrosis: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 FIB-4</a:t>
                      </a:r>
                      <a:b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CA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Followed by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liver stiffness measurement (LSM) or ELF™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when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FIB-4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1.3</a:t>
                      </a:r>
                    </a:p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  <a:latin typeface="+mn-lt"/>
                        </a:rPr>
                        <a:t>Diagnosis of MASH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: liver biopsy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NITs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be used to assess the likelihood of significant liver fibrosis, predict risk of disease progression, and assess response to treatment</a:t>
                      </a:r>
                      <a:endParaRPr lang="en-US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337689"/>
                  </a:ext>
                </a:extLst>
              </a:tr>
              <a:tr h="628531"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ADA 2025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Screening for MASLD with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FIB-4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 in adults with T2D or prediabetes, particularly those with obesity or other CRFs,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is 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Initial assessment of fibrosis: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 FIB-4</a:t>
                      </a:r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LSM or ELF™</a:t>
                      </a:r>
                      <a:br>
                        <a:rPr lang="en-US" sz="11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Diagnosis of MASH: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liver biopsy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620994"/>
                  </a:ext>
                </a:extLst>
              </a:tr>
              <a:tr h="613566">
                <a:tc>
                  <a:txBody>
                    <a:bodyPr/>
                    <a:lstStyle/>
                    <a:p>
                      <a:pPr algn="ctr"/>
                      <a:r>
                        <a:rPr lang="en-CA" sz="1600" b="1">
                          <a:solidFill>
                            <a:schemeClr val="tx1"/>
                          </a:solidFill>
                        </a:rPr>
                        <a:t>AACE 2022</a:t>
                      </a:r>
                      <a:r>
                        <a:rPr lang="en-CA" sz="1600" b="1" baseline="3000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b="1" baseline="30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FIB-4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followed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by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VCTE or ELF™ 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to stratify persons in the indeterminate zone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Initial assessment of fibrosis: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FIB-4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</a:rPr>
                        <a:t>LSM or ELF™</a:t>
                      </a:r>
                      <a:br>
                        <a:rPr lang="en-US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Diagnosis of MASH: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liver biopsy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028122"/>
                  </a:ext>
                </a:extLst>
              </a:tr>
              <a:tr h="1107411">
                <a:tc>
                  <a:txBody>
                    <a:bodyPr/>
                    <a:lstStyle/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AGA 2021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600" b="1" baseline="0">
                          <a:solidFill>
                            <a:schemeClr val="tx1"/>
                          </a:solidFill>
                        </a:rPr>
                        <a:t>AGA 2023</a:t>
                      </a:r>
                      <a:r>
                        <a:rPr lang="en-US" sz="1600" b="1" baseline="3000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b="1" baseline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Routine screening 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for MASLD in high-risk groups (patients with T2D, </a:t>
                      </a:r>
                      <a:r>
                        <a:rPr lang="en-CA" sz="1200" b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CA" sz="1200" b="0">
                          <a:solidFill>
                            <a:schemeClr val="tx1"/>
                          </a:solidFill>
                          <a:latin typeface="+mn-lt"/>
                        </a:rPr>
                        <a:t>2 CRFs, or incident findings of hepatic steatosis or elevated aminotransferases)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recommended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Initial assessment of fibrosis: 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FIB-4 </a:t>
                      </a:r>
                      <a:br>
                        <a:rPr lang="en-CA" sz="1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Followed by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VCTE, MRE, or ELF™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When 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FIB-4 &gt;1.3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When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FIB-4 &lt;1.3 and T2D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2+ features of metabolic syndrome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are</a:t>
                      </a:r>
                      <a:r>
                        <a:rPr lang="en-CA" sz="11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sz="1100" b="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CA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initial and secondary assessment are discordant, consider liver biopsy</a:t>
                      </a:r>
                      <a:endParaRPr lang="en-CA" sz="1100" b="0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CA" sz="1200" b="0" dirty="0">
                          <a:solidFill>
                            <a:schemeClr val="tx1"/>
                          </a:solidFill>
                        </a:rPr>
                        <a:t>Diagnosis of MASH: </a:t>
                      </a:r>
                      <a:r>
                        <a:rPr lang="en-CA" sz="1200" b="1" dirty="0">
                          <a:solidFill>
                            <a:schemeClr val="tx1"/>
                          </a:solidFill>
                        </a:rPr>
                        <a:t>liver biopsy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00920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A7BB87A4-BF74-DB48-683A-AACB0E0A77FE}"/>
              </a:ext>
            </a:extLst>
          </p:cNvPr>
          <p:cNvSpPr/>
          <p:nvPr/>
        </p:nvSpPr>
        <p:spPr>
          <a:xfrm>
            <a:off x="432000" y="5326139"/>
            <a:ext cx="11426625" cy="6174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NITs can be used in patients with MASLD or MASH for the diagnosis of fibrosis, 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but NITs are not used for the diagnosis of MASH itself</a:t>
            </a:r>
          </a:p>
        </p:txBody>
      </p:sp>
    </p:spTree>
    <p:extLst>
      <p:ext uri="{BB962C8B-B14F-4D97-AF65-F5344CB8AC3E}">
        <p14:creationId xmlns:p14="http://schemas.microsoft.com/office/powerpoint/2010/main" val="3620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B2482-63E6-BC6E-D33C-5F29886E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6DF98A8B-ADE5-3F5F-1AFD-5EF075A43000}"/>
              </a:ext>
            </a:extLst>
          </p:cNvPr>
          <p:cNvCxnSpPr>
            <a:cxnSpLocks/>
            <a:stCxn id="54" idx="2"/>
            <a:endCxn id="5" idx="1"/>
          </p:cNvCxnSpPr>
          <p:nvPr/>
        </p:nvCxnSpPr>
        <p:spPr>
          <a:xfrm rot="16200000" flipH="1">
            <a:off x="8394000" y="3645716"/>
            <a:ext cx="557798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9B8C96E1-3B00-EAC1-31FE-EF0EB8B20CF6}"/>
              </a:ext>
            </a:extLst>
          </p:cNvPr>
          <p:cNvCxnSpPr>
            <a:cxnSpLocks/>
            <a:stCxn id="54" idx="2"/>
            <a:endCxn id="4" idx="3"/>
          </p:cNvCxnSpPr>
          <p:nvPr/>
        </p:nvCxnSpPr>
        <p:spPr>
          <a:xfrm rot="5400000">
            <a:off x="7954815" y="3653169"/>
            <a:ext cx="557798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99B4DD62-692A-5C08-B79C-435F8BE3578F}"/>
              </a:ext>
            </a:extLst>
          </p:cNvPr>
          <p:cNvCxnSpPr>
            <a:cxnSpLocks/>
            <a:stCxn id="54" idx="2"/>
            <a:endCxn id="43" idx="3"/>
          </p:cNvCxnSpPr>
          <p:nvPr/>
        </p:nvCxnSpPr>
        <p:spPr>
          <a:xfrm rot="5400000">
            <a:off x="8072153" y="3535831"/>
            <a:ext cx="3231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5231EC57-31C2-3861-876B-11BCD0891A8B}"/>
              </a:ext>
            </a:extLst>
          </p:cNvPr>
          <p:cNvCxnSpPr>
            <a:cxnSpLocks/>
            <a:stCxn id="54" idx="2"/>
            <a:endCxn id="46" idx="1"/>
          </p:cNvCxnSpPr>
          <p:nvPr/>
        </p:nvCxnSpPr>
        <p:spPr>
          <a:xfrm rot="16200000" flipH="1">
            <a:off x="8511338" y="3528378"/>
            <a:ext cx="3231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8E7C96C7-570E-18C5-6DF8-8A12D1E2FCBA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D09BEF-F8DF-A78F-9A12-BBC3AFD2461C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288A49A-B267-E671-AA20-2D1099148EAA}"/>
              </a:ext>
            </a:extLst>
          </p:cNvPr>
          <p:cNvCxnSpPr>
            <a:cxnSpLocks/>
            <a:endCxn id="37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3499E53-D817-1516-112E-8FC64B8F2026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F540E8-8CCE-F35B-D682-344ADFCB73D5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30C015-30D5-3244-92A3-68D65AA2357B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8095B2-F59E-4AC7-614E-63B490E21A22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A616943-0F29-AFD8-99D9-F3CDA6652E9C}"/>
              </a:ext>
            </a:extLst>
          </p:cNvPr>
          <p:cNvCxnSpPr>
            <a:cxnSpLocks/>
            <a:stCxn id="39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BADDC819-489B-4723-6941-656881BEF4C3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CAFAD3C-C561-1065-293C-541463FCF814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DB98A887-B817-61FD-69EE-3D17EA74E705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≥8.0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C4ED28E-A4F5-AB5E-F29B-55163DDC625B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009D47-BAA0-88F0-2A0C-3184569D5056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9DDA318-1C9D-B50A-C776-FFB53C01BACE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A93438A-135D-968F-2343-6722B4A168B8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C5C5835B-1014-0BDE-9B64-D29ADAA335A3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28C1B6-75AE-BB08-2ADC-B714227C0B2C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5EBCC7B5-7A1C-5892-CD17-42A7FAE83640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2C85B62-ACBD-132B-6351-A50DCC0ABC75}"/>
              </a:ext>
            </a:extLst>
          </p:cNvPr>
          <p:cNvCxnSpPr>
            <a:cxnSpLocks/>
            <a:stCxn id="59" idx="2"/>
            <a:endCxn id="60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B6735B2-1D6C-132B-A680-32E1A0C510EA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EB4D504F-A537-081E-2021-43232AB8726D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C59D59D-1060-3768-FD9F-BACA0F5B59DB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C7BFE0-6A19-297C-309C-736BE30F9BC2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1C3C0B4-DAE0-0DDB-D402-54032A48A1E4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8C4E8F4D-F3DC-7333-C00B-2815F18B305C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866F4F-AFB9-8957-8B56-90EC35B94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FIB-4 is the recommended primary screening tool to identify MASLD with risk of advanced fibrosis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94C91E2-9F09-5F71-37AF-6F54571CDD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ALT, alanine aminotransferase; AST, aspartate aminotransferase; ELF™, enhanced liver fibrosis score; EtOH, ethanol; F, fibrosis stage; FIB-4, fibrosis-4 index; MASLD, metabolic dysfunction-associated steatotic liver disease; PCP, primary care physician; </a:t>
            </a:r>
            <a:r>
              <a:rPr lang="en-US" dirty="0">
                <a:solidFill>
                  <a:srgbClr val="939AA7"/>
                </a:solidFill>
              </a:rPr>
              <a:t>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T2D, type 2 diabetes; VCTE, vibration-controlled transient elastography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 2. </a:t>
            </a:r>
            <a:r>
              <a:rPr lang="en-US" dirty="0"/>
              <a:t>Srivastava A et al. </a:t>
            </a:r>
            <a:r>
              <a:rPr lang="en-US" i="1" dirty="0"/>
              <a:t>J Hepatol</a:t>
            </a:r>
            <a:r>
              <a:rPr lang="en-US" dirty="0"/>
              <a:t>. 2019;71(2):371–378. 3.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5FF7526D-B0D7-1DFA-FEEE-FC777040513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648322"/>
            <a:ext cx="4410030" cy="2445211"/>
          </a:xfrm>
        </p:spPr>
        <p:txBody>
          <a:bodyPr/>
          <a:lstStyle/>
          <a:p>
            <a:r>
              <a:rPr lang="en-US" sz="1800" dirty="0"/>
              <a:t>Fibrosis-4 (FIB-4) is the recommended primary screening tool for assessing risk of advanced fibrosis</a:t>
            </a:r>
            <a:r>
              <a:rPr lang="en-US" sz="1800" baseline="30000" dirty="0"/>
              <a:t>1</a:t>
            </a:r>
          </a:p>
          <a:p>
            <a:r>
              <a:rPr lang="en-US" sz="1800" dirty="0"/>
              <a:t>FIB-4 is a blood-based NIT using age, liver enzymes (AST &amp; ALT), and platelet count to calculate risk, making it accessible for primary care and cost-effective</a:t>
            </a:r>
            <a:r>
              <a:rPr lang="en-US" sz="1800" baseline="30000" dirty="0"/>
              <a:t>1</a:t>
            </a:r>
            <a:endParaRPr 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26ECA7-7B09-937A-7C3E-665279885D41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A14539-B08A-EA54-9644-0E7284EA5778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7.7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8A23F1-403D-8F6A-CB84-89054F3AA544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553C975-2A02-42CF-AC4E-044FB44A699D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46E8020-78B6-79AC-557C-B9013AEA0D0B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530FB45-CD92-405A-4C34-D9D3E0497144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05ED4E-D209-D362-7069-9A5FAD11E733}"/>
              </a:ext>
            </a:extLst>
          </p:cNvPr>
          <p:cNvSpPr/>
          <p:nvPr/>
        </p:nvSpPr>
        <p:spPr>
          <a:xfrm>
            <a:off x="5264103" y="3048887"/>
            <a:ext cx="6370953" cy="289958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noProof="0" err="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D12A08-86FD-95A8-3815-14E667F8AAA7}"/>
              </a:ext>
            </a:extLst>
          </p:cNvPr>
          <p:cNvSpPr/>
          <p:nvPr/>
        </p:nvSpPr>
        <p:spPr>
          <a:xfrm>
            <a:off x="451988" y="4374974"/>
            <a:ext cx="4812116" cy="1236115"/>
          </a:xfrm>
          <a:prstGeom prst="rect">
            <a:avLst/>
          </a:prstGeom>
          <a:solidFill>
            <a:schemeClr val="accent2">
              <a:lumMod val="20000"/>
              <a:lumOff val="80000"/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250" tIns="50625" rIns="101250" bIns="50625" rtlCol="0" anchor="ctr"/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err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9E3F92-C3B2-1136-C8AE-D0A09F022D54}"/>
              </a:ext>
            </a:extLst>
          </p:cNvPr>
          <p:cNvSpPr txBox="1"/>
          <p:nvPr/>
        </p:nvSpPr>
        <p:spPr>
          <a:xfrm>
            <a:off x="786306" y="4824066"/>
            <a:ext cx="11661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FIB-4</a:t>
            </a:r>
            <a:r>
              <a:rPr kumimoji="0" lang="en-US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02BF6E-EF95-7C2B-2E9D-75FE0ABAD231}"/>
              </a:ext>
            </a:extLst>
          </p:cNvPr>
          <p:cNvSpPr txBox="1"/>
          <p:nvPr/>
        </p:nvSpPr>
        <p:spPr>
          <a:xfrm>
            <a:off x="1822868" y="4571192"/>
            <a:ext cx="131736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Age (years)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2B49E-9FF2-38C9-002F-5E12DB24B28E}"/>
              </a:ext>
            </a:extLst>
          </p:cNvPr>
          <p:cNvSpPr txBox="1"/>
          <p:nvPr/>
        </p:nvSpPr>
        <p:spPr>
          <a:xfrm>
            <a:off x="1901789" y="5009046"/>
            <a:ext cx="1166159" cy="4326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Platelet count (10</a:t>
            </a:r>
            <a:r>
              <a:rPr kumimoji="0" lang="en-US" sz="14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/L)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3976FE-D56D-6548-C7F0-D2B8DB9FDE55}"/>
              </a:ext>
            </a:extLst>
          </p:cNvPr>
          <p:cNvSpPr txBox="1"/>
          <p:nvPr/>
        </p:nvSpPr>
        <p:spPr>
          <a:xfrm>
            <a:off x="3668023" y="4571192"/>
            <a:ext cx="14683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AST level (U/L)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744FE3-E756-2449-4FE0-C45EF89D9444}"/>
              </a:ext>
            </a:extLst>
          </p:cNvPr>
          <p:cNvSpPr txBox="1"/>
          <p:nvPr/>
        </p:nvSpPr>
        <p:spPr>
          <a:xfrm>
            <a:off x="3607721" y="5097569"/>
            <a:ext cx="15126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√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ALT level (U/L)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D1137B-C04E-4AB4-63E5-50D7E0BB5841}"/>
              </a:ext>
            </a:extLst>
          </p:cNvPr>
          <p:cNvSpPr txBox="1"/>
          <p:nvPr/>
        </p:nvSpPr>
        <p:spPr>
          <a:xfrm>
            <a:off x="2995299" y="4570744"/>
            <a:ext cx="865915" cy="2163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AFE05D-B543-9416-B289-3F64D4E99104}"/>
              </a:ext>
            </a:extLst>
          </p:cNvPr>
          <p:cNvSpPr txBox="1"/>
          <p:nvPr/>
        </p:nvSpPr>
        <p:spPr>
          <a:xfrm>
            <a:off x="2979681" y="5117217"/>
            <a:ext cx="865915" cy="2163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8A5F52-9B2F-417E-E1DD-53C59F91A739}"/>
              </a:ext>
            </a:extLst>
          </p:cNvPr>
          <p:cNvCxnSpPr>
            <a:cxnSpLocks/>
          </p:cNvCxnSpPr>
          <p:nvPr/>
        </p:nvCxnSpPr>
        <p:spPr>
          <a:xfrm flipH="1">
            <a:off x="3805328" y="5094567"/>
            <a:ext cx="1220442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4A8E244-CBD9-063F-CCE7-7513C509AFE7}"/>
              </a:ext>
            </a:extLst>
          </p:cNvPr>
          <p:cNvCxnSpPr>
            <a:cxnSpLocks/>
          </p:cNvCxnSpPr>
          <p:nvPr/>
        </p:nvCxnSpPr>
        <p:spPr>
          <a:xfrm flipH="1">
            <a:off x="1822868" y="4944069"/>
            <a:ext cx="32430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01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9">
            <a:extLst>
              <a:ext uri="{FF2B5EF4-FFF2-40B4-BE49-F238E27FC236}">
                <a16:creationId xmlns:a16="http://schemas.microsoft.com/office/drawing/2014/main" id="{38B71C4E-1E09-4B5F-8582-539E3CFE0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0">
                <a:latin typeface="+mn-lt"/>
              </a:rPr>
              <a:t>FIB-4 is recommended by guidelines as the </a:t>
            </a:r>
            <a:br>
              <a:rPr lang="en-GB" sz="3200" b="0">
                <a:latin typeface="+mn-lt"/>
              </a:rPr>
            </a:br>
            <a:r>
              <a:rPr lang="en-GB" sz="3200" b="0">
                <a:latin typeface="+mn-lt"/>
              </a:rPr>
              <a:t>primary assessment for advanced fibrosis</a:t>
            </a:r>
            <a:endParaRPr lang="en-GB" sz="3200">
              <a:latin typeface="+mn-lt"/>
            </a:endParaRPr>
          </a:p>
        </p:txBody>
      </p:sp>
      <p:sp>
        <p:nvSpPr>
          <p:cNvPr id="55" name="Text Placeholder 3">
            <a:extLst>
              <a:ext uri="{FF2B5EF4-FFF2-40B4-BE49-F238E27FC236}">
                <a16:creationId xmlns:a16="http://schemas.microsoft.com/office/drawing/2014/main" id="{7A386213-B0EE-499D-B3F8-18C4C5C555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439698" cy="324000"/>
          </a:xfrm>
        </p:spPr>
        <p:txBody>
          <a:bodyPr vert="horz" lIns="0" tIns="0" rIns="0" bIns="0" rtlCol="0" anchor="b">
            <a:noAutofit/>
          </a:bodyPr>
          <a:lstStyle/>
          <a:p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*Advanced fibrosis stage F3. </a:t>
            </a:r>
            <a:r>
              <a:rPr lang="en-GB" sz="700" baseline="30000">
                <a:solidFill>
                  <a:srgbClr val="939AA7"/>
                </a:solidFill>
              </a:rPr>
              <a:t>†</a:t>
            </a:r>
            <a:r>
              <a:rPr lang="en-GB" sz="700">
                <a:solidFill>
                  <a:srgbClr val="939AA7"/>
                </a:solidFill>
              </a:rPr>
              <a:t>Advanced fibrosis ≥F3 (bridging fibrosis) and cirrhosis. </a:t>
            </a:r>
            <a:r>
              <a:rPr lang="en-US" sz="700" baseline="30000">
                <a:solidFill>
                  <a:srgbClr val="939AA7"/>
                </a:solidFill>
              </a:rPr>
              <a:t>‡</a:t>
            </a:r>
            <a:r>
              <a:rPr lang="en-GB" sz="700">
                <a:solidFill>
                  <a:srgbClr val="939AA7"/>
                </a:solidFill>
              </a:rPr>
              <a:t>FIB-4 &gt;3.35 has been cited in some studies as the optimal cut-off point to indicate presence of advanced fibrosis.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BMI, body mass index; F, fibrosis stage; </a:t>
            </a:r>
            <a:r>
              <a:rPr lang="en-CA" sz="700">
                <a:solidFill>
                  <a:srgbClr val="939AA7"/>
                </a:solidFill>
              </a:rPr>
              <a:t>FIB-4, fibrosis-4 index; MACE, major adverse cardiovascular events; </a:t>
            </a:r>
            <a:r>
              <a:rPr lang="en-GB" sz="700">
                <a:solidFill>
                  <a:srgbClr val="939AA7"/>
                </a:solidFill>
              </a:rPr>
              <a:t>MASLD, </a:t>
            </a:r>
            <a:r>
              <a:rPr lang="en-US" sz="700">
                <a:solidFill>
                  <a:srgbClr val="939AA7"/>
                </a:solidFill>
              </a:rPr>
              <a:t>metabolic dysfunction-associated </a:t>
            </a:r>
            <a:r>
              <a:rPr lang="en-US" sz="700" err="1">
                <a:solidFill>
                  <a:srgbClr val="939AA7"/>
                </a:solidFill>
              </a:rPr>
              <a:t>steatotic</a:t>
            </a:r>
            <a:r>
              <a:rPr lang="en-US" sz="700">
                <a:solidFill>
                  <a:srgbClr val="939AA7"/>
                </a:solidFill>
              </a:rPr>
              <a:t> liver disease</a:t>
            </a:r>
            <a:r>
              <a:rPr lang="en-GB" sz="700">
                <a:solidFill>
                  <a:srgbClr val="939AA7"/>
                </a:solidFill>
              </a:rPr>
              <a:t>.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Rinella ME et al. </a:t>
            </a:r>
            <a:r>
              <a:rPr lang="en-GB" sz="700" i="1">
                <a:solidFill>
                  <a:srgbClr val="939AA7"/>
                </a:solidFill>
              </a:rPr>
              <a:t>Hepatology</a:t>
            </a:r>
            <a:r>
              <a:rPr lang="en-GB" sz="700">
                <a:solidFill>
                  <a:srgbClr val="939AA7"/>
                </a:solidFill>
              </a:rPr>
              <a:t>. 2023;77(5):1797–1835. 2. </a:t>
            </a:r>
            <a:r>
              <a:rPr lang="en-GB">
                <a:solidFill>
                  <a:srgbClr val="939AA7"/>
                </a:solidFill>
              </a:rPr>
              <a:t>Shah AG et al. </a:t>
            </a:r>
            <a:r>
              <a:rPr lang="en-GB" i="1">
                <a:solidFill>
                  <a:srgbClr val="939AA7"/>
                </a:solidFill>
              </a:rPr>
              <a:t>Clin Gastroenterol Hepatol</a:t>
            </a:r>
            <a:r>
              <a:rPr lang="en-GB">
                <a:solidFill>
                  <a:srgbClr val="939AA7"/>
                </a:solidFill>
              </a:rPr>
              <a:t>. 2009;7(10):1104–1112. 3. </a:t>
            </a:r>
            <a:r>
              <a:rPr lang="en-GB" sz="700">
                <a:solidFill>
                  <a:srgbClr val="939AA7"/>
                </a:solidFill>
              </a:rPr>
              <a:t>Srivastava A et al. </a:t>
            </a:r>
            <a:r>
              <a:rPr lang="en-GB" sz="700" i="1">
                <a:solidFill>
                  <a:srgbClr val="939AA7"/>
                </a:solidFill>
              </a:rPr>
              <a:t>J Hepatol</a:t>
            </a:r>
            <a:r>
              <a:rPr lang="en-GB" sz="700">
                <a:solidFill>
                  <a:srgbClr val="939AA7"/>
                </a:solidFill>
              </a:rPr>
              <a:t>. 2019;71(2):371–378. </a:t>
            </a:r>
            <a:r>
              <a:rPr lang="en-GB">
                <a:solidFill>
                  <a:srgbClr val="939AA7"/>
                </a:solidFill>
              </a:rPr>
              <a:t>4</a:t>
            </a:r>
            <a:r>
              <a:rPr lang="en-GB" sz="700">
                <a:solidFill>
                  <a:srgbClr val="939AA7"/>
                </a:solidFill>
              </a:rPr>
              <a:t>.</a:t>
            </a:r>
            <a:r>
              <a:rPr lang="en-CA">
                <a:solidFill>
                  <a:srgbClr val="939AA7"/>
                </a:solidFill>
              </a:rPr>
              <a:t> Abdu FA et al. </a:t>
            </a:r>
            <a:r>
              <a:rPr lang="en-CA" i="1">
                <a:solidFill>
                  <a:srgbClr val="939AA7"/>
                </a:solidFill>
              </a:rPr>
              <a:t>ESC Heart Fail.</a:t>
            </a:r>
            <a:r>
              <a:rPr lang="en-CA">
                <a:solidFill>
                  <a:srgbClr val="939AA7"/>
                </a:solidFill>
              </a:rPr>
              <a:t> 2024;11(6):3934</a:t>
            </a:r>
            <a:r>
              <a:rPr lang="en-GB"/>
              <a:t>–</a:t>
            </a:r>
            <a:r>
              <a:rPr lang="en-CA">
                <a:solidFill>
                  <a:srgbClr val="939AA7"/>
                </a:solidFill>
              </a:rPr>
              <a:t>3945. 5. </a:t>
            </a:r>
            <a:r>
              <a:rPr lang="en-CA" sz="700">
                <a:solidFill>
                  <a:srgbClr val="939AA7"/>
                </a:solidFill>
              </a:rPr>
              <a:t>McPherson S et al. </a:t>
            </a:r>
            <a:r>
              <a:rPr lang="en-CA" sz="700" i="1">
                <a:solidFill>
                  <a:srgbClr val="939AA7"/>
                </a:solidFill>
              </a:rPr>
              <a:t>Am J Gastroenterol</a:t>
            </a:r>
            <a:r>
              <a:rPr lang="en-CA" sz="700">
                <a:solidFill>
                  <a:srgbClr val="939AA7"/>
                </a:solidFill>
              </a:rPr>
              <a:t>. 2017;112(5):740–751. 6. </a:t>
            </a:r>
            <a:r>
              <a:rPr lang="en-CA">
                <a:solidFill>
                  <a:srgbClr val="939AA7"/>
                </a:solidFill>
              </a:rPr>
              <a:t>Powell EE et al. </a:t>
            </a:r>
            <a:r>
              <a:rPr lang="en-CA" i="1">
                <a:solidFill>
                  <a:srgbClr val="939AA7"/>
                </a:solidFill>
              </a:rPr>
              <a:t>Gastro Hep Advances. </a:t>
            </a:r>
            <a:r>
              <a:rPr lang="en-CA">
                <a:solidFill>
                  <a:srgbClr val="939AA7"/>
                </a:solidFill>
              </a:rPr>
              <a:t>2025;4(4):1</a:t>
            </a:r>
            <a:r>
              <a:rPr lang="en-GB"/>
              <a:t>–</a:t>
            </a:r>
            <a:r>
              <a:rPr lang="en-CA">
                <a:solidFill>
                  <a:srgbClr val="939AA7"/>
                </a:solidFill>
              </a:rPr>
              <a:t>3. 7.</a:t>
            </a:r>
            <a:r>
              <a:rPr lang="en-CA" sz="700">
                <a:solidFill>
                  <a:srgbClr val="939AA7"/>
                </a:solidFill>
              </a:rPr>
              <a:t> Kim RG et al. </a:t>
            </a:r>
            <a:r>
              <a:rPr lang="en-CA" sz="700" i="1">
                <a:solidFill>
                  <a:srgbClr val="939AA7"/>
                </a:solidFill>
              </a:rPr>
              <a:t>Diabetes Care</a:t>
            </a:r>
            <a:r>
              <a:rPr lang="en-CA" sz="700">
                <a:solidFill>
                  <a:srgbClr val="939AA7"/>
                </a:solidFill>
              </a:rPr>
              <a:t>. 2022;45(10):2449–2451.</a:t>
            </a:r>
            <a:endParaRPr lang="en-GB" sz="700">
              <a:solidFill>
                <a:srgbClr val="939AA7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C40AEA5-15C6-4119-8E55-60C1A3F8C688}"/>
              </a:ext>
            </a:extLst>
          </p:cNvPr>
          <p:cNvSpPr/>
          <p:nvPr/>
        </p:nvSpPr>
        <p:spPr>
          <a:xfrm>
            <a:off x="431997" y="2607736"/>
            <a:ext cx="6091200" cy="189380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Benefits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Low cost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Uses standard blood samples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Relatively high accuracy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2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 </a:t>
            </a: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Suitable for clinical use as a first-stage screening of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MASLD patients to exclude advanced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3,*</a:t>
            </a:r>
          </a:p>
          <a:p>
            <a:pPr marL="628650" lvl="1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Independent predictor of MACE</a:t>
            </a:r>
            <a:r>
              <a:rPr lang="en-US" sz="1200" baseline="30000">
                <a:solidFill>
                  <a:srgbClr val="001965"/>
                </a:solidFill>
              </a:rPr>
              <a:t>4</a:t>
            </a:r>
            <a:endParaRPr kumimoji="0" lang="en-US" sz="12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Incorporated into guidelines</a:t>
            </a:r>
            <a:r>
              <a:rPr lang="en-US" sz="1200" baseline="30000">
                <a:solidFill>
                  <a:srgbClr val="001965"/>
                </a:solidFill>
              </a:rPr>
              <a:t>5,6</a:t>
            </a:r>
            <a:endParaRPr lang="en-US" sz="1200">
              <a:solidFill>
                <a:srgbClr val="001965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EFF4F89-D81D-4129-BDC3-C6586410B2A1}"/>
              </a:ext>
            </a:extLst>
          </p:cNvPr>
          <p:cNvSpPr/>
          <p:nvPr/>
        </p:nvSpPr>
        <p:spPr>
          <a:xfrm>
            <a:off x="431997" y="1619625"/>
            <a:ext cx="6091200" cy="88664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defTabSz="914400"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Algorithm based on a composite of age and routinely 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tested blood parameters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258923F-FBD6-4FC9-9CEF-2C13676DCFFE}"/>
              </a:ext>
            </a:extLst>
          </p:cNvPr>
          <p:cNvSpPr/>
          <p:nvPr/>
        </p:nvSpPr>
        <p:spPr>
          <a:xfrm>
            <a:off x="431997" y="4590396"/>
            <a:ext cx="6091200" cy="125457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72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Reliably excludes advanced hepatic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1,</a:t>
            </a:r>
            <a:r>
              <a:rPr lang="en-GB" sz="1200" baseline="30000">
                <a:solidFill>
                  <a:srgbClr val="001965"/>
                </a:solidFill>
                <a:cs typeface="Times New Roman" panose="02020603050405020304" pitchFamily="18" charset="0"/>
              </a:rPr>
              <a:t>†</a:t>
            </a:r>
            <a:endParaRPr kumimoji="0" lang="en-US" sz="1200" b="0" i="0" u="none" strike="noStrike" kern="1200" cap="none" spc="0" normalizeH="0" baseline="3000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Limited accuracy in predicting moderate fibrosis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3</a:t>
            </a:r>
            <a:endParaRPr lang="en-US" sz="1200">
              <a:solidFill>
                <a:srgbClr val="001965"/>
              </a:solidFill>
            </a:endParaRP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Accuracy of FIB-</a:t>
            </a:r>
            <a:r>
              <a:rPr lang="en-US" sz="1200">
                <a:solidFill>
                  <a:srgbClr val="001965"/>
                </a:solidFill>
              </a:rPr>
              <a:t>4 varies by BMI and diabetes status</a:t>
            </a:r>
            <a:r>
              <a:rPr lang="en-US" sz="1200" baseline="30000">
                <a:solidFill>
                  <a:srgbClr val="001965"/>
                </a:solidFill>
              </a:rPr>
              <a:t>7</a:t>
            </a:r>
          </a:p>
          <a:p>
            <a:pPr marL="171450" indent="-171450" defTabSz="9144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FIB-4 is less reliable in patients &lt;35 or &gt;65 years</a:t>
            </a:r>
            <a:r>
              <a:rPr kumimoji="0" lang="en-CA" sz="12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6A15DDA-B18E-4779-948C-D7947855191D}"/>
              </a:ext>
            </a:extLst>
          </p:cNvPr>
          <p:cNvGrpSpPr/>
          <p:nvPr/>
        </p:nvGrpSpPr>
        <p:grpSpPr>
          <a:xfrm>
            <a:off x="6810290" y="1622837"/>
            <a:ext cx="5040811" cy="2430497"/>
            <a:chOff x="6780391" y="2229198"/>
            <a:chExt cx="4946928" cy="1850674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DBA799C-DB42-43E3-BDBC-85D00B0DB4C0}"/>
                </a:ext>
              </a:extLst>
            </p:cNvPr>
            <p:cNvSpPr/>
            <p:nvPr/>
          </p:nvSpPr>
          <p:spPr>
            <a:xfrm>
              <a:off x="6780392" y="2229198"/>
              <a:ext cx="4946927" cy="39456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20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FIB-4</a:t>
              </a:r>
              <a:r>
                <a:rPr kumimoji="0" lang="en-CA" sz="2000" b="1" i="0" u="none" strike="noStrike" kern="1200" cap="none" spc="0" normalizeH="0" baseline="3000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1,3</a:t>
              </a: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CBDB11BE-1E57-44AE-99C8-0063EF12D86F}"/>
                </a:ext>
              </a:extLst>
            </p:cNvPr>
            <p:cNvGrpSpPr/>
            <p:nvPr/>
          </p:nvGrpSpPr>
          <p:grpSpPr>
            <a:xfrm>
              <a:off x="6780391" y="2621942"/>
              <a:ext cx="2349746" cy="1457930"/>
              <a:chOff x="2192336" y="2514957"/>
              <a:chExt cx="4280847" cy="2047567"/>
            </a:xfrm>
            <a:solidFill>
              <a:srgbClr val="99BDED"/>
            </a:solidFill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820E4F93-BDA4-4C4B-9F9D-1A4A55DE0676}"/>
                  </a:ext>
                </a:extLst>
              </p:cNvPr>
              <p:cNvSpPr/>
              <p:nvPr/>
            </p:nvSpPr>
            <p:spPr>
              <a:xfrm>
                <a:off x="2192336" y="2718461"/>
                <a:ext cx="4280847" cy="527139"/>
              </a:xfrm>
              <a:prstGeom prst="rect">
                <a:avLst/>
              </a:pr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&lt;1.30 (&lt;2.0 for 65+)</a:t>
                </a:r>
                <a:endPara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F5AE5132-349E-41A9-AF99-C8771B16C0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2759" y="2514957"/>
                <a:ext cx="2" cy="218357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1CF1EA41-D675-40A3-90C2-C2CA4026B7F8}"/>
                  </a:ext>
                </a:extLst>
              </p:cNvPr>
              <p:cNvSpPr/>
              <p:nvPr/>
            </p:nvSpPr>
            <p:spPr>
              <a:xfrm>
                <a:off x="2192336" y="3489359"/>
                <a:ext cx="4280847" cy="1073165"/>
              </a:xfrm>
              <a:prstGeom prst="rect">
                <a:avLst/>
              </a:prstGeom>
              <a:solidFill>
                <a:srgbClr val="AAD3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LOW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 risk of </a:t>
                </a:r>
                <a:b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</a:b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ea typeface="ＭＳ Ｐゴシック" charset="0"/>
                    <a:cs typeface="Apis For Office" panose="020B0504010101010104" pitchFamily="34" charset="0"/>
                  </a:rPr>
                  <a:t>≥F3 fibrosis</a:t>
                </a:r>
                <a:endParaRPr kumimoji="0" lang="en-US" sz="1600" b="0" i="0" u="none" strike="noStrike" kern="1200" cap="none" spc="0" normalizeH="0" baseline="0" noProof="0" err="1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ED966F88-C3F9-4AFA-A5A0-70DBD3557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32759" y="3245600"/>
                <a:ext cx="0" cy="243759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71A9CD3-C7FB-43E9-BDD9-CEF549DECE5D}"/>
                </a:ext>
              </a:extLst>
            </p:cNvPr>
            <p:cNvGrpSpPr/>
            <p:nvPr/>
          </p:nvGrpSpPr>
          <p:grpSpPr>
            <a:xfrm>
              <a:off x="9377570" y="2628149"/>
              <a:ext cx="2349748" cy="1451718"/>
              <a:chOff x="1348137" y="2514960"/>
              <a:chExt cx="4281138" cy="2038843"/>
            </a:xfrm>
            <a:solidFill>
              <a:srgbClr val="D8EAF8"/>
            </a:solidFill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0784273-E49D-463E-8C6D-A4EF310D469B}"/>
                  </a:ext>
                </a:extLst>
              </p:cNvPr>
              <p:cNvSpPr/>
              <p:nvPr/>
            </p:nvSpPr>
            <p:spPr>
              <a:xfrm>
                <a:off x="1348137" y="2718461"/>
                <a:ext cx="4281138" cy="527139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196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CA" sz="2000">
                    <a:solidFill>
                      <a:srgbClr val="001965"/>
                    </a:solidFill>
                    <a:cs typeface="Times New Roman" panose="02020603050405020304" pitchFamily="18" charset="0"/>
                  </a:rPr>
                  <a:t>&gt;</a:t>
                </a:r>
                <a:r>
                  <a:rPr kumimoji="0" lang="en-CA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2.67</a:t>
                </a:r>
                <a:r>
                  <a:rPr kumimoji="0" lang="en-US" sz="2000" b="0" i="0" u="none" strike="noStrike" kern="1200" cap="none" spc="0" normalizeH="0" baseline="3000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‡</a:t>
                </a:r>
                <a:endParaRPr kumimoji="0" lang="en-US" sz="2000" b="0" i="0" u="none" strike="noStrike" kern="1200" cap="none" spc="0" normalizeH="0" baseline="3000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ABD7C4E1-48DE-47FA-B24D-F037827131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8705" y="2514960"/>
                <a:ext cx="2" cy="218358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FC5214C4-5E7F-4295-BF11-FA5243062BF6}"/>
                  </a:ext>
                </a:extLst>
              </p:cNvPr>
              <p:cNvSpPr/>
              <p:nvPr/>
            </p:nvSpPr>
            <p:spPr>
              <a:xfrm>
                <a:off x="1348137" y="3489359"/>
                <a:ext cx="4281138" cy="106444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50196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A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HIGH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965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risk of </a:t>
                </a:r>
                <a:br>
                  <a:rPr kumimoji="0" lang="en-CA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</a:br>
                <a:r>
                  <a:rPr kumimoji="0" lang="en-GB" sz="16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ＭＳ Ｐゴシック" charset="0"/>
                    <a:cs typeface="Apis For Office" panose="020B0504010101010104" pitchFamily="34" charset="0"/>
                  </a:rPr>
                  <a:t>≥F3 fibrosis</a:t>
                </a: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2E58932C-0E8A-4E29-AB3C-834D1269CB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88703" y="3245600"/>
                <a:ext cx="2" cy="243759"/>
              </a:xfrm>
              <a:prstGeom prst="straightConnector1">
                <a:avLst/>
              </a:prstGeom>
              <a:grpFill/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22E677E-81F2-7D1E-C65B-457D49962DC2}"/>
              </a:ext>
            </a:extLst>
          </p:cNvPr>
          <p:cNvSpPr txBox="1"/>
          <p:nvPr/>
        </p:nvSpPr>
        <p:spPr>
          <a:xfrm>
            <a:off x="6810289" y="4079493"/>
            <a:ext cx="5040811" cy="369332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GB" sz="1200"/>
              <a:t>The use of multiple NITs can increase predictive value</a:t>
            </a:r>
            <a:r>
              <a:rPr lang="en-GB" sz="1200" baseline="30000"/>
              <a:t>3</a:t>
            </a:r>
            <a:endParaRPr lang="en-GB" sz="1200"/>
          </a:p>
        </p:txBody>
      </p:sp>
      <p:sp>
        <p:nvSpPr>
          <p:cNvPr id="8" name="Off-page Connector 7">
            <a:extLst>
              <a:ext uri="{FF2B5EF4-FFF2-40B4-BE49-F238E27FC236}">
                <a16:creationId xmlns:a16="http://schemas.microsoft.com/office/drawing/2014/main" id="{E697797A-07B6-19EF-74D3-9BAE2B5F9AE2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1</a:t>
            </a:r>
            <a:r>
              <a:rPr lang="en-GB" sz="1500" baseline="30000">
                <a:solidFill>
                  <a:srgbClr val="FFFFFF"/>
                </a:solidFill>
              </a:rPr>
              <a:t>st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96FD162-F00C-72F2-97B8-9B657A633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580" y="4783977"/>
            <a:ext cx="569131" cy="83847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73CEB2B-B745-6D88-1AA4-34A31FB320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2696" y="3142189"/>
            <a:ext cx="824899" cy="8248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1E1973B-D79A-63AD-6890-80BD4A969B7B}"/>
              </a:ext>
            </a:extLst>
          </p:cNvPr>
          <p:cNvSpPr/>
          <p:nvPr/>
        </p:nvSpPr>
        <p:spPr>
          <a:xfrm>
            <a:off x="6813549" y="4592470"/>
            <a:ext cx="5040811" cy="1252497"/>
          </a:xfrm>
          <a:prstGeom prst="rect">
            <a:avLst/>
          </a:prstGeom>
          <a:solidFill>
            <a:srgbClr val="00196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9B3A80-2D07-47EA-2EBD-EC3090386754}"/>
              </a:ext>
            </a:extLst>
          </p:cNvPr>
          <p:cNvGrpSpPr/>
          <p:nvPr/>
        </p:nvGrpSpPr>
        <p:grpSpPr>
          <a:xfrm>
            <a:off x="7626000" y="5400751"/>
            <a:ext cx="301124" cy="253687"/>
            <a:chOff x="-467612" y="4621790"/>
            <a:chExt cx="468853" cy="394994"/>
          </a:xfrm>
        </p:grpSpPr>
        <p:sp>
          <p:nvSpPr>
            <p:cNvPr id="16" name="Freeform: Shape 103">
              <a:extLst>
                <a:ext uri="{FF2B5EF4-FFF2-40B4-BE49-F238E27FC236}">
                  <a16:creationId xmlns:a16="http://schemas.microsoft.com/office/drawing/2014/main" id="{B5C2F23A-3F4C-5157-987A-F61D1EFF8D6F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53D7318-3396-6E9D-04A1-E155306211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3C165D6-96A9-3529-C04F-47C506E6F7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601DAF2-09DF-70F3-FDE7-17BA0EC278FB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511F880-1BCC-E205-8C95-13B5DD52904F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68B3229-185E-021B-F4B7-BE83AF247A0A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EA81054-5BFE-426A-0939-65BFA354CFB0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1AB7E3B-343A-2A04-E76D-2C5880D1BCF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2CA04B1-5995-343F-F69C-F1BFAF4C590A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AFC4028-C2AF-16B9-943F-8CB48E933F2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E915DC6-A4C9-91A4-FD7B-7C9371AB499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7ECBDC8-1AC5-8CD0-7D28-83628E1E4B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390F9C9-0EE0-FDE0-E89F-F265319A542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D2F5DB9-4281-238B-A21B-6DEC07AAFFB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44467D8-7C17-CCCA-7C45-5E68AF96F766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Graphic 52" descr="Badge Unfollow outline">
            <a:extLst>
              <a:ext uri="{FF2B5EF4-FFF2-40B4-BE49-F238E27FC236}">
                <a16:creationId xmlns:a16="http://schemas.microsoft.com/office/drawing/2014/main" id="{C64D92A6-7503-6862-D9C7-73AD7EBDA8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27336" y="4753467"/>
            <a:ext cx="466772" cy="46677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55C7C476-4397-9BB4-8B0C-15B233BADAF0}"/>
              </a:ext>
            </a:extLst>
          </p:cNvPr>
          <p:cNvSpPr txBox="1"/>
          <p:nvPr/>
        </p:nvSpPr>
        <p:spPr>
          <a:xfrm>
            <a:off x="7311300" y="4694302"/>
            <a:ext cx="2093626" cy="55399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Negative predictive value </a:t>
            </a:r>
            <a:r>
              <a:rPr lang="en-GB" sz="1200"/>
              <a:t>is </a:t>
            </a:r>
            <a:r>
              <a:rPr lang="en-GB" sz="1200" b="1"/>
              <a:t>90% </a:t>
            </a:r>
            <a:r>
              <a:rPr lang="en-GB" sz="1200"/>
              <a:t>for scores &lt;1.3</a:t>
            </a:r>
            <a:r>
              <a:rPr lang="en-GB" sz="1200" baseline="30000"/>
              <a:t>2</a:t>
            </a:r>
            <a:endParaRPr lang="en-GB" sz="1200"/>
          </a:p>
        </p:txBody>
      </p:sp>
      <p:pic>
        <p:nvPicPr>
          <p:cNvPr id="57" name="Graphic 56" descr="Badge Follow outline">
            <a:extLst>
              <a:ext uri="{FF2B5EF4-FFF2-40B4-BE49-F238E27FC236}">
                <a16:creationId xmlns:a16="http://schemas.microsoft.com/office/drawing/2014/main" id="{FCF62555-19E6-CB37-85FB-53C5439A6D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404926" y="4746122"/>
            <a:ext cx="466772" cy="46677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00F5B867-883E-10C7-2D81-79FBAD145DF1}"/>
              </a:ext>
            </a:extLst>
          </p:cNvPr>
          <p:cNvSpPr txBox="1"/>
          <p:nvPr/>
        </p:nvSpPr>
        <p:spPr>
          <a:xfrm>
            <a:off x="9786720" y="4697928"/>
            <a:ext cx="2067640" cy="55399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Positive predictive value </a:t>
            </a:r>
            <a:r>
              <a:rPr lang="en-GB" sz="1200"/>
              <a:t>is </a:t>
            </a:r>
            <a:r>
              <a:rPr lang="en-GB" sz="1200" b="1"/>
              <a:t>80% </a:t>
            </a:r>
            <a:r>
              <a:rPr lang="en-GB" sz="1200"/>
              <a:t>for scores &gt;2.67</a:t>
            </a:r>
            <a:r>
              <a:rPr lang="en-GB" sz="1200" baseline="30000"/>
              <a:t>2</a:t>
            </a:r>
            <a:endParaRPr lang="en-GB" sz="120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0C48593-825B-0F55-14D3-946513AD3CE7}"/>
              </a:ext>
            </a:extLst>
          </p:cNvPr>
          <p:cNvSpPr txBox="1"/>
          <p:nvPr/>
        </p:nvSpPr>
        <p:spPr>
          <a:xfrm>
            <a:off x="8156720" y="5356532"/>
            <a:ext cx="3124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AUROC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0.79 for advanced fibrosis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2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C0ECB6B-70C0-8178-5DD4-0A9903AD63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7399" y="1720659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3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3B9E1-55C7-9536-18A2-059B76628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or: Elbow 16">
            <a:extLst>
              <a:ext uri="{FF2B5EF4-FFF2-40B4-BE49-F238E27FC236}">
                <a16:creationId xmlns:a16="http://schemas.microsoft.com/office/drawing/2014/main" id="{118B6B6C-8821-E71A-799F-6F177AA84B2C}"/>
              </a:ext>
            </a:extLst>
          </p:cNvPr>
          <p:cNvCxnSpPr>
            <a:cxnSpLocks/>
            <a:stCxn id="24" idx="2"/>
          </p:cNvCxnSpPr>
          <p:nvPr/>
        </p:nvCxnSpPr>
        <p:spPr>
          <a:xfrm rot="16200000" flipH="1">
            <a:off x="8513063" y="3526653"/>
            <a:ext cx="319673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18">
            <a:extLst>
              <a:ext uri="{FF2B5EF4-FFF2-40B4-BE49-F238E27FC236}">
                <a16:creationId xmlns:a16="http://schemas.microsoft.com/office/drawing/2014/main" id="{9FB9859A-7F7A-ACFE-5C0D-0CA38304FFE4}"/>
              </a:ext>
            </a:extLst>
          </p:cNvPr>
          <p:cNvCxnSpPr>
            <a:cxnSpLocks/>
            <a:stCxn id="24" idx="2"/>
          </p:cNvCxnSpPr>
          <p:nvPr/>
        </p:nvCxnSpPr>
        <p:spPr>
          <a:xfrm rot="5400000">
            <a:off x="8073878" y="3534106"/>
            <a:ext cx="319673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Elbow 24">
            <a:extLst>
              <a:ext uri="{FF2B5EF4-FFF2-40B4-BE49-F238E27FC236}">
                <a16:creationId xmlns:a16="http://schemas.microsoft.com/office/drawing/2014/main" id="{A66F6862-592A-4D81-9BB1-2CE7CB9E151C}"/>
              </a:ext>
            </a:extLst>
          </p:cNvPr>
          <p:cNvCxnSpPr>
            <a:cxnSpLocks/>
            <a:stCxn id="24" idx="2"/>
          </p:cNvCxnSpPr>
          <p:nvPr/>
        </p:nvCxnSpPr>
        <p:spPr>
          <a:xfrm rot="5400000">
            <a:off x="7957853" y="3650131"/>
            <a:ext cx="5517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26">
            <a:extLst>
              <a:ext uri="{FF2B5EF4-FFF2-40B4-BE49-F238E27FC236}">
                <a16:creationId xmlns:a16="http://schemas.microsoft.com/office/drawing/2014/main" id="{543990FB-674A-EBB4-8674-9879C0C7576E}"/>
              </a:ext>
            </a:extLst>
          </p:cNvPr>
          <p:cNvCxnSpPr>
            <a:cxnSpLocks/>
            <a:stCxn id="24" idx="2"/>
          </p:cNvCxnSpPr>
          <p:nvPr/>
        </p:nvCxnSpPr>
        <p:spPr>
          <a:xfrm rot="16200000" flipH="1">
            <a:off x="8397038" y="3642678"/>
            <a:ext cx="5517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C702101-1B06-60F5-7ECA-656A3B4A699D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58EACF-2D22-C544-E5F1-D121F22CB74C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D53142B-EC18-42A6-B149-E24DAC861075}"/>
              </a:ext>
            </a:extLst>
          </p:cNvPr>
          <p:cNvCxnSpPr>
            <a:cxnSpLocks/>
            <a:endCxn id="12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301CA7-A271-F3E8-DB8A-9B66CBCD2DEB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D20BB-8102-9C5C-8517-720860BEAE2C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F44383-E581-3BA9-8C4C-5FFC51496B08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2287BA9-4333-B8B5-8E8D-42B56D466707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D0A3584-92CA-2C28-2DC0-3A6043EEC53E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516F6F-AF56-02E1-94AF-BB40297BA37F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44C5EDD-1F72-D129-76E3-00FEF5FBDF6E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4036F7E-00C1-1B55-6D9F-EC4DDF450C1E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D6A0CE3-07B8-6908-B3CB-166292D1ADBE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B819208-CECF-52A7-ED10-45D0E77972E7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0987798-A1AE-B36A-0F85-337A8D4FEB56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ABE22C8-950E-B8E3-848C-DD42CD60F132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1045DBD-5F68-DAED-AE2C-D2C2229A909D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0DBFD9-1915-4F5C-9FEF-AE6B4A8A4B45}"/>
              </a:ext>
            </a:extLst>
          </p:cNvPr>
          <p:cNvCxnSpPr>
            <a:cxnSpLocks/>
            <a:stCxn id="29" idx="2"/>
            <a:endCxn id="30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ADEECC4E-0EF6-1A95-079D-644B5040A97F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F3C138-790A-3B4A-43CC-3FE34AA62B3C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9F09A41-F649-33EF-3768-5F6FBE467A0B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306EC42-9789-050C-26A5-61AD110DE67A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9007C66D-24A7-B8AF-4239-0BA196BEFA3B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65BB41A-DFEC-456E-A7D0-6F58B512F3A5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F71A59A-6712-CF0B-0C10-9D99849F5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1999"/>
            <a:ext cx="11283750" cy="992791"/>
          </a:xfrm>
        </p:spPr>
        <p:txBody>
          <a:bodyPr/>
          <a:lstStyle/>
          <a:p>
            <a:r>
              <a:rPr lang="en-US" sz="3200">
                <a:latin typeface="+mn-lt"/>
              </a:rPr>
              <a:t>Initial risk assessment based on FIB-4 informs whether further confirmatory NIT usage should be conducted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4A6B28-2C9C-1087-A9DF-54E2E3275C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AST, aspartate aminotransferase; ELF™, enhanced liver fibrosis score; EtOH, ethanol; FIB-4, fibrosis-4 index; NIT, non-invasive test; </a:t>
            </a:r>
            <a:r>
              <a:rPr lang="en-US" dirty="0">
                <a:solidFill>
                  <a:srgbClr val="939AA7"/>
                </a:solidFill>
              </a:rPr>
              <a:t>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T2D, type 2 diabetes; VCTE, vibration-controlled transient elastography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 2. </a:t>
            </a:r>
            <a:r>
              <a:rPr lang="en-US" dirty="0"/>
              <a:t>Srivastava A et al. </a:t>
            </a:r>
            <a:r>
              <a:rPr lang="en-US" i="1" dirty="0"/>
              <a:t>J Hepatol</a:t>
            </a:r>
            <a:r>
              <a:rPr lang="en-US" dirty="0"/>
              <a:t>. 2019;71(2):371–378. 3.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2" name="Content Placeholder 37">
            <a:extLst>
              <a:ext uri="{FF2B5EF4-FFF2-40B4-BE49-F238E27FC236}">
                <a16:creationId xmlns:a16="http://schemas.microsoft.com/office/drawing/2014/main" id="{7627D8FB-BD94-F5C6-77EF-9D6929E0BB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881" y="2893558"/>
            <a:ext cx="4767266" cy="947378"/>
          </a:xfrm>
        </p:spPr>
        <p:txBody>
          <a:bodyPr/>
          <a:lstStyle/>
          <a:p>
            <a:pPr marL="0" indent="0">
              <a:buNone/>
            </a:pPr>
            <a:r>
              <a:rPr lang="en-US" sz="1800"/>
              <a:t>Scores between 1.30-2.67 are </a:t>
            </a:r>
            <a:r>
              <a:rPr lang="en-US" sz="1800" b="1"/>
              <a:t>indeterminate</a:t>
            </a:r>
            <a:r>
              <a:rPr lang="en-US" sz="1800"/>
              <a:t> and confirmatory/secondary NITs are recommended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712892-7719-C3DF-D71D-5629622E8E5B}"/>
              </a:ext>
            </a:extLst>
          </p:cNvPr>
          <p:cNvSpPr/>
          <p:nvPr/>
        </p:nvSpPr>
        <p:spPr>
          <a:xfrm>
            <a:off x="486507" y="3909287"/>
            <a:ext cx="2294370" cy="1942436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270000" rIns="72000" bIns="36000" rtlCol="0" anchor="t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Vibration-controlled transient elastography (VCTE)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3B778D6-B486-716F-B655-3D38B3AC9052}"/>
              </a:ext>
            </a:extLst>
          </p:cNvPr>
          <p:cNvSpPr/>
          <p:nvPr/>
        </p:nvSpPr>
        <p:spPr>
          <a:xfrm>
            <a:off x="486507" y="1783559"/>
            <a:ext cx="4707301" cy="970379"/>
          </a:xfrm>
          <a:prstGeom prst="rect">
            <a:avLst/>
          </a:prstGeom>
          <a:solidFill>
            <a:srgbClr val="CCDE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000" rIns="274320" bIns="36000" rtlCol="0" anchor="ctr"/>
          <a:lstStyle/>
          <a:p>
            <a:r>
              <a:rPr lang="en-US" b="1" noProof="0">
                <a:solidFill>
                  <a:schemeClr val="tx1"/>
                </a:solidFill>
              </a:rPr>
              <a:t>FIB-4 cut-offs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EBD0A56-0C58-9DB7-8C73-98BC5CD05B8A}"/>
              </a:ext>
            </a:extLst>
          </p:cNvPr>
          <p:cNvSpPr txBox="1"/>
          <p:nvPr/>
        </p:nvSpPr>
        <p:spPr>
          <a:xfrm>
            <a:off x="3568052" y="1955652"/>
            <a:ext cx="1372788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u="sng"/>
              <a:t>High risk</a:t>
            </a:r>
          </a:p>
          <a:p>
            <a:pPr algn="ctr"/>
            <a:r>
              <a:rPr lang="en-US" sz="1600"/>
              <a:t>&gt;2.67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414421C-1B82-F648-0FCF-9AA42710B377}"/>
              </a:ext>
            </a:extLst>
          </p:cNvPr>
          <p:cNvSpPr txBox="1"/>
          <p:nvPr/>
        </p:nvSpPr>
        <p:spPr>
          <a:xfrm>
            <a:off x="2453981" y="1955652"/>
            <a:ext cx="1240237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600" u="sng"/>
              <a:t>Low risk</a:t>
            </a:r>
          </a:p>
          <a:p>
            <a:pPr algn="ctr"/>
            <a:r>
              <a:rPr lang="en-US" sz="1600"/>
              <a:t>&lt;1.30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B42BFCD-97D2-786A-BC69-314DF3FABC9A}"/>
              </a:ext>
            </a:extLst>
          </p:cNvPr>
          <p:cNvSpPr txBox="1"/>
          <p:nvPr/>
        </p:nvSpPr>
        <p:spPr>
          <a:xfrm>
            <a:off x="1607736" y="4891305"/>
            <a:ext cx="1173136" cy="923330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Moderate/</a:t>
            </a:r>
            <a:br>
              <a:rPr lang="en-US" sz="1600" u="sng" dirty="0"/>
            </a:br>
            <a:r>
              <a:rPr lang="en-US" sz="1600" u="sng" dirty="0"/>
              <a:t>high risk</a:t>
            </a:r>
          </a:p>
          <a:p>
            <a:pPr algn="ctr"/>
            <a:r>
              <a:rPr lang="en-GB" sz="16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US" sz="1600" dirty="0"/>
              <a:t>8.0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B344E7-0CF9-62E1-5AAA-A6EBB1A43F4E}"/>
              </a:ext>
            </a:extLst>
          </p:cNvPr>
          <p:cNvSpPr txBox="1"/>
          <p:nvPr/>
        </p:nvSpPr>
        <p:spPr>
          <a:xfrm>
            <a:off x="511050" y="4891305"/>
            <a:ext cx="1096686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Low risk</a:t>
            </a:r>
          </a:p>
          <a:p>
            <a:pPr algn="ctr"/>
            <a:r>
              <a:rPr lang="en-US" sz="1600" dirty="0"/>
              <a:t>&lt;8.0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E24ED61C-DA84-207A-86EF-E7CA9A9CE10F}"/>
              </a:ext>
            </a:extLst>
          </p:cNvPr>
          <p:cNvSpPr/>
          <p:nvPr/>
        </p:nvSpPr>
        <p:spPr>
          <a:xfrm>
            <a:off x="5264103" y="4330067"/>
            <a:ext cx="6370953" cy="161153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200" noProof="0" err="1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678E680-7E87-FC51-38F6-4A667FE4BCC7}"/>
              </a:ext>
            </a:extLst>
          </p:cNvPr>
          <p:cNvCxnSpPr>
            <a:cxnSpLocks/>
            <a:stCxn id="30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DB90B39-9A98-1070-7666-8EEB8E1A5445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F47D684-6109-41FD-4EE2-E388617BF7F4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81954E-7338-A7B2-C952-49C542E3BB16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8F9EF5-C989-38B8-190D-1B1C396A653B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≥7.7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F56E01E-ACF2-8AF4-A20C-039012A000D9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4E397E-CFDB-B11E-503F-EE5C940B4632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23BABE8-9EFC-4E86-33A9-34E2918DAFE3}"/>
              </a:ext>
            </a:extLst>
          </p:cNvPr>
          <p:cNvSpPr/>
          <p:nvPr/>
        </p:nvSpPr>
        <p:spPr>
          <a:xfrm>
            <a:off x="2893229" y="3907147"/>
            <a:ext cx="2294370" cy="1942436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270000" rIns="72000" bIns="36000" rtlCol="0" anchor="t"/>
          <a:lstStyle/>
          <a:p>
            <a:pPr algn="ctr"/>
            <a:r>
              <a:rPr lang="en-US" sz="1600" b="1" noProof="0" dirty="0">
                <a:solidFill>
                  <a:schemeClr val="tx1"/>
                </a:solidFill>
              </a:rPr>
              <a:t>Enhanced liver </a:t>
            </a:r>
            <a:br>
              <a:rPr lang="en-US" sz="1600" b="1" noProof="0" dirty="0">
                <a:solidFill>
                  <a:schemeClr val="tx1"/>
                </a:solidFill>
              </a:rPr>
            </a:br>
            <a:r>
              <a:rPr lang="en-US" sz="1600" b="1" noProof="0" dirty="0">
                <a:solidFill>
                  <a:schemeClr val="tx1"/>
                </a:solidFill>
              </a:rPr>
              <a:t>fibrosis (ELF™)</a:t>
            </a:r>
          </a:p>
          <a:p>
            <a:pPr algn="ctr"/>
            <a:endParaRPr lang="en-US" noProof="0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C2A82B-7E2C-0F89-05DD-98E154A512EE}"/>
              </a:ext>
            </a:extLst>
          </p:cNvPr>
          <p:cNvSpPr txBox="1"/>
          <p:nvPr/>
        </p:nvSpPr>
        <p:spPr>
          <a:xfrm>
            <a:off x="4017599" y="4889165"/>
            <a:ext cx="1170000" cy="923330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 dirty="0"/>
              <a:t>Moderate/</a:t>
            </a:r>
            <a:br>
              <a:rPr lang="en-US" sz="1600" u="sng" dirty="0"/>
            </a:br>
            <a:r>
              <a:rPr lang="en-US" sz="1600" u="sng" dirty="0"/>
              <a:t>high risk</a:t>
            </a:r>
          </a:p>
          <a:p>
            <a:pPr algn="ctr"/>
            <a:r>
              <a:rPr lang="en-GB" sz="16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lang="en-US" sz="1600" dirty="0"/>
              <a:t>7.7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FB64648-031B-EF3E-1291-509EC6F7C6E4}"/>
              </a:ext>
            </a:extLst>
          </p:cNvPr>
          <p:cNvSpPr txBox="1"/>
          <p:nvPr/>
        </p:nvSpPr>
        <p:spPr>
          <a:xfrm>
            <a:off x="2847594" y="4889165"/>
            <a:ext cx="1170000" cy="677108"/>
          </a:xfrm>
          <a:prstGeom prst="rect">
            <a:avLst/>
          </a:prstGeom>
          <a:noFill/>
        </p:spPr>
        <p:txBody>
          <a:bodyPr wrap="square" lIns="91440" tIns="91440" rIns="91440" bIns="91440" rtlCol="0" anchor="t" anchorCtr="0">
            <a:spAutoFit/>
          </a:bodyPr>
          <a:lstStyle/>
          <a:p>
            <a:pPr algn="ctr"/>
            <a:r>
              <a:rPr lang="en-US" sz="1600" u="sng"/>
              <a:t>Low risk</a:t>
            </a:r>
          </a:p>
          <a:p>
            <a:pPr algn="ctr"/>
            <a:r>
              <a:rPr lang="en-US" sz="1600"/>
              <a:t>&lt;7.7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D0F3BF-FE74-3D7F-FF84-4320387CC0BE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0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Table 11">
            <a:extLst>
              <a:ext uri="{FF2B5EF4-FFF2-40B4-BE49-F238E27FC236}">
                <a16:creationId xmlns:a16="http://schemas.microsoft.com/office/drawing/2014/main" id="{85BB5CB8-4C6A-4633-AE40-08E8BD0B8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911799"/>
              </p:ext>
            </p:extLst>
          </p:nvPr>
        </p:nvGraphicFramePr>
        <p:xfrm>
          <a:off x="6568656" y="1617600"/>
          <a:ext cx="5283448" cy="3543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648">
                  <a:extLst>
                    <a:ext uri="{9D8B030D-6E8A-4147-A177-3AD203B41FA5}">
                      <a16:colId xmlns:a16="http://schemas.microsoft.com/office/drawing/2014/main" val="2857747733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4179799864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1647057664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2007858409"/>
                    </a:ext>
                  </a:extLst>
                </a:gridCol>
                <a:gridCol w="1051200">
                  <a:extLst>
                    <a:ext uri="{9D8B030D-6E8A-4147-A177-3AD203B41FA5}">
                      <a16:colId xmlns:a16="http://schemas.microsoft.com/office/drawing/2014/main" val="629296987"/>
                    </a:ext>
                  </a:extLst>
                </a:gridCol>
              </a:tblGrid>
              <a:tr h="1243666">
                <a:tc>
                  <a:txBody>
                    <a:bodyPr/>
                    <a:lstStyle/>
                    <a:p>
                      <a:pPr algn="r"/>
                      <a:endParaRPr lang="en-GB" sz="14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63068"/>
                  </a:ext>
                </a:extLst>
              </a:tr>
              <a:tr h="499940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Fibrosis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stage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F0–F1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F2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>
                          <a:solidFill>
                            <a:srgbClr val="001965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F3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>
                          <a:solidFill>
                            <a:srgbClr val="001965"/>
                          </a:solidFill>
                        </a:rPr>
                        <a:t>F4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662570"/>
                  </a:ext>
                </a:extLst>
              </a:tr>
              <a:tr h="705798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Definition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No to mild liver scarring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Moderate </a:t>
                      </a:r>
                      <a:br>
                        <a:rPr lang="en-GB" sz="1400" b="0">
                          <a:solidFill>
                            <a:srgbClr val="001965"/>
                          </a:solidFill>
                        </a:rPr>
                      </a:br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liver scarring</a:t>
                      </a:r>
                      <a:endParaRPr lang="en-GB" sz="1400" b="1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Advanced (bridging) fibrosis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Advanced liver scarring (cirrhosis)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006501"/>
                  </a:ext>
                </a:extLst>
              </a:tr>
              <a:tr h="456421">
                <a:tc>
                  <a:txBody>
                    <a:bodyPr/>
                    <a:lstStyle/>
                    <a:p>
                      <a:pPr algn="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Cut-off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N/A</a:t>
                      </a:r>
                      <a:endParaRPr lang="en-GB" sz="1800" b="0">
                        <a:solidFill>
                          <a:srgbClr val="001965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8.2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9.7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>
                          <a:solidFill>
                            <a:srgbClr val="001965"/>
                          </a:solidFill>
                        </a:rPr>
                        <a:t>13.6 kPa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123311"/>
                  </a:ext>
                </a:extLst>
              </a:tr>
              <a:tr h="379925">
                <a:tc>
                  <a:txBody>
                    <a:bodyPr/>
                    <a:lstStyle/>
                    <a:p>
                      <a:pPr algn="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AUROC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N/A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B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0.77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0.80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  <a:alpha val="6980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rgbClr val="001965"/>
                          </a:solidFill>
                        </a:rPr>
                        <a:t>0.89</a:t>
                      </a:r>
                    </a:p>
                  </a:txBody>
                  <a:tcPr anchor="ctr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829979"/>
                  </a:ext>
                </a:extLst>
              </a:tr>
            </a:tbl>
          </a:graphicData>
        </a:graphic>
      </p:graphicFrame>
      <p:sp>
        <p:nvSpPr>
          <p:cNvPr id="44" name="Title 4">
            <a:extLst>
              <a:ext uri="{FF2B5EF4-FFF2-40B4-BE49-F238E27FC236}">
                <a16:creationId xmlns:a16="http://schemas.microsoft.com/office/drawing/2014/main" id="{56213267-501F-4125-98BC-380CAAE6D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+mn-lt"/>
              </a:rPr>
              <a:t>VCTE is recommended as a secondary </a:t>
            </a:r>
            <a:br>
              <a:rPr lang="en-GB" sz="3200">
                <a:latin typeface="+mn-lt"/>
              </a:rPr>
            </a:br>
            <a:r>
              <a:rPr lang="en-GB" sz="3200">
                <a:latin typeface="+mn-lt"/>
              </a:rPr>
              <a:t>assessment tool to measure fibrosis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9AC971CF-CBB3-4AC8-A5F8-2F0228BFCA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502575" cy="324000"/>
          </a:xfrm>
        </p:spPr>
        <p:txBody>
          <a:bodyPr vert="horz" lIns="0" tIns="0" rIns="0" bIns="0" rtlCol="0" anchor="b">
            <a:noAutofit/>
          </a:bodyPr>
          <a:lstStyle/>
          <a:p>
            <a:br>
              <a:rPr lang="en-GB" sz="700">
                <a:solidFill>
                  <a:srgbClr val="939AA7"/>
                </a:solidFill>
              </a:rPr>
            </a:br>
            <a:endParaRPr lang="en-GB" sz="700">
              <a:solidFill>
                <a:srgbClr val="939AA7"/>
              </a:solidFill>
            </a:endParaRPr>
          </a:p>
          <a:p>
            <a:r>
              <a:rPr lang="en-GB" sz="700">
                <a:solidFill>
                  <a:srgbClr val="939AA7"/>
                </a:solidFill>
              </a:rPr>
              <a:t>*The XL probe helps with sensitivity in patients with obesity.</a:t>
            </a:r>
            <a:r>
              <a:rPr lang="en-GB" sz="700" baseline="30000">
                <a:solidFill>
                  <a:srgbClr val="939AA7"/>
                </a:solidFill>
              </a:rPr>
              <a:t>2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AUROC, area under the receiver operating characteristic curve; F, fibrosis stage; N/A, not applicable; VCTE, vibration-controlled transient elastography; XL, extra-large. </a:t>
            </a:r>
            <a:br>
              <a:rPr lang="en-GB" sz="700">
                <a:solidFill>
                  <a:srgbClr val="939AA7"/>
                </a:solidFill>
              </a:rPr>
            </a:br>
            <a:r>
              <a:rPr lang="en-GB" sz="700">
                <a:solidFill>
                  <a:srgbClr val="939AA7"/>
                </a:solidFill>
              </a:rPr>
              <a:t>1. Eddowes PJ et al. </a:t>
            </a:r>
            <a:r>
              <a:rPr lang="en-GB" sz="700" i="1">
                <a:solidFill>
                  <a:srgbClr val="939AA7"/>
                </a:solidFill>
              </a:rPr>
              <a:t>Gastroenterology</a:t>
            </a:r>
            <a:r>
              <a:rPr lang="en-GB" sz="700">
                <a:solidFill>
                  <a:srgbClr val="939AA7"/>
                </a:solidFill>
              </a:rPr>
              <a:t>. 2019;156(6):1717–1730</a:t>
            </a:r>
            <a:r>
              <a:rPr lang="en-GB">
                <a:solidFill>
                  <a:srgbClr val="939AA7"/>
                </a:solidFill>
              </a:rPr>
              <a:t>.</a:t>
            </a:r>
            <a:r>
              <a:rPr lang="en-GB" sz="700">
                <a:solidFill>
                  <a:srgbClr val="939AA7"/>
                </a:solidFill>
              </a:rPr>
              <a:t> 2. Jiang W et al. </a:t>
            </a:r>
            <a:r>
              <a:rPr lang="en-GB" sz="700" i="1">
                <a:solidFill>
                  <a:srgbClr val="939AA7"/>
                </a:solidFill>
              </a:rPr>
              <a:t>BMJ Open</a:t>
            </a:r>
            <a:r>
              <a:rPr lang="en-GB" sz="700">
                <a:solidFill>
                  <a:srgbClr val="939AA7"/>
                </a:solidFill>
              </a:rPr>
              <a:t>. 2018;8(8):e021787. 3. </a:t>
            </a:r>
            <a:r>
              <a:rPr lang="en-GB" sz="700" err="1">
                <a:solidFill>
                  <a:srgbClr val="939AA7"/>
                </a:solidFill>
              </a:rPr>
              <a:t>Sddiqui</a:t>
            </a:r>
            <a:r>
              <a:rPr lang="en-GB" sz="700">
                <a:solidFill>
                  <a:srgbClr val="939AA7"/>
                </a:solidFill>
              </a:rPr>
              <a:t> MS et al. </a:t>
            </a:r>
            <a:r>
              <a:rPr lang="en-GB" sz="700" i="1">
                <a:solidFill>
                  <a:srgbClr val="939AA7"/>
                </a:solidFill>
              </a:rPr>
              <a:t>Clin Gastroenterol Hepatol. </a:t>
            </a:r>
            <a:r>
              <a:rPr lang="en-GB" sz="700">
                <a:solidFill>
                  <a:srgbClr val="939AA7"/>
                </a:solidFill>
              </a:rPr>
              <a:t>2021;19(2):367</a:t>
            </a:r>
            <a:r>
              <a:rPr lang="en-GB"/>
              <a:t>–</a:t>
            </a:r>
            <a:r>
              <a:rPr lang="en-GB" sz="700">
                <a:solidFill>
                  <a:srgbClr val="939AA7"/>
                </a:solidFill>
              </a:rPr>
              <a:t>374. 4. </a:t>
            </a:r>
            <a:r>
              <a:rPr lang="en-GB" sz="700" err="1">
                <a:solidFill>
                  <a:srgbClr val="939AA7"/>
                </a:solidFill>
              </a:rPr>
              <a:t>Boursier</a:t>
            </a:r>
            <a:r>
              <a:rPr lang="en-GB" sz="700">
                <a:solidFill>
                  <a:srgbClr val="939AA7"/>
                </a:solidFill>
              </a:rPr>
              <a:t> J et al. </a:t>
            </a:r>
            <a:r>
              <a:rPr lang="en-GB" sz="700" i="1">
                <a:solidFill>
                  <a:srgbClr val="939AA7"/>
                </a:solidFill>
              </a:rPr>
              <a:t>Hepatology</a:t>
            </a:r>
            <a:r>
              <a:rPr lang="en-GB" sz="700">
                <a:solidFill>
                  <a:srgbClr val="939AA7"/>
                </a:solidFill>
              </a:rPr>
              <a:t>. 2013;57(3):1182</a:t>
            </a:r>
            <a:r>
              <a:rPr lang="en-GB"/>
              <a:t>–</a:t>
            </a:r>
            <a:r>
              <a:rPr lang="en-GB" sz="700">
                <a:solidFill>
                  <a:srgbClr val="939AA7"/>
                </a:solidFill>
              </a:rPr>
              <a:t>1191. </a:t>
            </a:r>
            <a:endParaRPr lang="en-CA" sz="700">
              <a:solidFill>
                <a:srgbClr val="939AA7"/>
              </a:solidFill>
            </a:endParaRPr>
          </a:p>
        </p:txBody>
      </p:sp>
      <p:grpSp>
        <p:nvGrpSpPr>
          <p:cNvPr id="294" name="Group 324">
            <a:extLst>
              <a:ext uri="{FF2B5EF4-FFF2-40B4-BE49-F238E27FC236}">
                <a16:creationId xmlns:a16="http://schemas.microsoft.com/office/drawing/2014/main" id="{B041E057-C1BD-4487-84FE-3E2463E23E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89601" y="1948045"/>
            <a:ext cx="756507" cy="546650"/>
            <a:chOff x="1538" y="650"/>
            <a:chExt cx="2682" cy="1938"/>
          </a:xfrm>
          <a:solidFill>
            <a:srgbClr val="001965"/>
          </a:solidFill>
        </p:grpSpPr>
        <p:sp>
          <p:nvSpPr>
            <p:cNvPr id="295" name="Freeform 325">
              <a:extLst>
                <a:ext uri="{FF2B5EF4-FFF2-40B4-BE49-F238E27FC236}">
                  <a16:creationId xmlns:a16="http://schemas.microsoft.com/office/drawing/2014/main" id="{184ADBC8-251D-471B-AC51-276BEEF8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8" y="721"/>
              <a:ext cx="1944" cy="1867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326">
              <a:extLst>
                <a:ext uri="{FF2B5EF4-FFF2-40B4-BE49-F238E27FC236}">
                  <a16:creationId xmlns:a16="http://schemas.microsoft.com/office/drawing/2014/main" id="{D74BDA1F-B695-4B4C-8E0C-977766E2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650"/>
              <a:ext cx="341" cy="115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327">
              <a:extLst>
                <a:ext uri="{FF2B5EF4-FFF2-40B4-BE49-F238E27FC236}">
                  <a16:creationId xmlns:a16="http://schemas.microsoft.com/office/drawing/2014/main" id="{F7D1B7E0-CC92-4190-8BDF-406D8D6F3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" y="1103"/>
              <a:ext cx="242" cy="310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328">
              <a:extLst>
                <a:ext uri="{FF2B5EF4-FFF2-40B4-BE49-F238E27FC236}">
                  <a16:creationId xmlns:a16="http://schemas.microsoft.com/office/drawing/2014/main" id="{C30FD281-714E-4FDE-94EC-BC17DA0E4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6" y="1401"/>
              <a:ext cx="334" cy="187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329">
              <a:extLst>
                <a:ext uri="{FF2B5EF4-FFF2-40B4-BE49-F238E27FC236}">
                  <a16:creationId xmlns:a16="http://schemas.microsoft.com/office/drawing/2014/main" id="{EC517990-E2C3-42E6-B63C-B7B27F63B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8" y="696"/>
              <a:ext cx="339" cy="153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330">
              <a:extLst>
                <a:ext uri="{FF2B5EF4-FFF2-40B4-BE49-F238E27FC236}">
                  <a16:creationId xmlns:a16="http://schemas.microsoft.com/office/drawing/2014/main" id="{2DEAD6B3-21CF-475A-92AC-F2672C9A7F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" y="785"/>
              <a:ext cx="307" cy="235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331">
              <a:extLst>
                <a:ext uri="{FF2B5EF4-FFF2-40B4-BE49-F238E27FC236}">
                  <a16:creationId xmlns:a16="http://schemas.microsoft.com/office/drawing/2014/main" id="{2A7625EC-A44F-407C-8470-7E7A91E24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655"/>
              <a:ext cx="336" cy="139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332">
              <a:extLst>
                <a:ext uri="{FF2B5EF4-FFF2-40B4-BE49-F238E27FC236}">
                  <a16:creationId xmlns:a16="http://schemas.microsoft.com/office/drawing/2014/main" id="{F7F2CB1C-1212-435E-B94D-F08738646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" y="661"/>
              <a:ext cx="337" cy="128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E9A172CE-78FE-428D-A61C-749B2517AADA}"/>
              </a:ext>
            </a:extLst>
          </p:cNvPr>
          <p:cNvGrpSpPr/>
          <p:nvPr/>
        </p:nvGrpSpPr>
        <p:grpSpPr>
          <a:xfrm>
            <a:off x="10952755" y="1948070"/>
            <a:ext cx="756932" cy="546956"/>
            <a:chOff x="10362363" y="2037784"/>
            <a:chExt cx="933969" cy="674883"/>
          </a:xfrm>
        </p:grpSpPr>
        <p:sp>
          <p:nvSpPr>
            <p:cNvPr id="318" name="Freeform 325">
              <a:extLst>
                <a:ext uri="{FF2B5EF4-FFF2-40B4-BE49-F238E27FC236}">
                  <a16:creationId xmlns:a16="http://schemas.microsoft.com/office/drawing/2014/main" id="{1248A8AF-E7CC-449A-AC07-8B7652071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2363" y="2062509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326">
              <a:extLst>
                <a:ext uri="{FF2B5EF4-FFF2-40B4-BE49-F238E27FC236}">
                  <a16:creationId xmlns:a16="http://schemas.microsoft.com/office/drawing/2014/main" id="{82F0D394-A7B4-471F-872E-BB60B6A62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2091" y="2037784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327">
              <a:extLst>
                <a:ext uri="{FF2B5EF4-FFF2-40B4-BE49-F238E27FC236}">
                  <a16:creationId xmlns:a16="http://schemas.microsoft.com/office/drawing/2014/main" id="{22C42E7E-A7BB-4750-88D6-47FFC7323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2059" y="2195535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328">
              <a:extLst>
                <a:ext uri="{FF2B5EF4-FFF2-40B4-BE49-F238E27FC236}">
                  <a16:creationId xmlns:a16="http://schemas.microsoft.com/office/drawing/2014/main" id="{CAEF8A5A-19CC-44B5-B258-C92816A5C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2068" y="2299310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329">
              <a:extLst>
                <a:ext uri="{FF2B5EF4-FFF2-40B4-BE49-F238E27FC236}">
                  <a16:creationId xmlns:a16="http://schemas.microsoft.com/office/drawing/2014/main" id="{CB7C074D-080A-4E9D-B0DD-C33B5B4D9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0976" y="2053803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330">
              <a:extLst>
                <a:ext uri="{FF2B5EF4-FFF2-40B4-BE49-F238E27FC236}">
                  <a16:creationId xmlns:a16="http://schemas.microsoft.com/office/drawing/2014/main" id="{B1B03C4A-4CCF-4A64-AC78-C3C3B3EA2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0718" y="2084796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331">
              <a:extLst>
                <a:ext uri="{FF2B5EF4-FFF2-40B4-BE49-F238E27FC236}">
                  <a16:creationId xmlns:a16="http://schemas.microsoft.com/office/drawing/2014/main" id="{5A132FBC-946F-4887-B1B1-43469ABE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6778" y="2039525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332">
              <a:extLst>
                <a:ext uri="{FF2B5EF4-FFF2-40B4-BE49-F238E27FC236}">
                  <a16:creationId xmlns:a16="http://schemas.microsoft.com/office/drawing/2014/main" id="{F67672D2-4DF4-466C-A0C3-D6198D64B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7404" y="2041615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2CB409BD-C938-4818-A156-E62BF9E0E9A4}"/>
                </a:ext>
              </a:extLst>
            </p:cNvPr>
            <p:cNvSpPr/>
            <p:nvPr/>
          </p:nvSpPr>
          <p:spPr>
            <a:xfrm rot="4012024">
              <a:off x="10740052" y="2285684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F2D3A9E-FED3-4FBF-B9E5-36B7A801D6C9}"/>
                </a:ext>
              </a:extLst>
            </p:cNvPr>
            <p:cNvSpPr/>
            <p:nvPr/>
          </p:nvSpPr>
          <p:spPr>
            <a:xfrm rot="9098979">
              <a:off x="10514061" y="2553920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8480BF2C-31FD-4AA0-B38E-C9CF9963E7EC}"/>
                </a:ext>
              </a:extLst>
            </p:cNvPr>
            <p:cNvSpPr/>
            <p:nvPr/>
          </p:nvSpPr>
          <p:spPr>
            <a:xfrm rot="2308165">
              <a:off x="10522693" y="245895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B39957A9-04D0-41EE-A476-3970E6520744}"/>
                </a:ext>
              </a:extLst>
            </p:cNvPr>
            <p:cNvSpPr/>
            <p:nvPr/>
          </p:nvSpPr>
          <p:spPr>
            <a:xfrm>
              <a:off x="10522229" y="2320222"/>
              <a:ext cx="63891" cy="207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0C67240A-7990-4400-8E44-A1850F9029FF}"/>
                </a:ext>
              </a:extLst>
            </p:cNvPr>
            <p:cNvSpPr/>
            <p:nvPr/>
          </p:nvSpPr>
          <p:spPr>
            <a:xfrm rot="2308165">
              <a:off x="11083319" y="220958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C8AC881-84B2-4F3F-971A-A4D8BA0AE3C7}"/>
                </a:ext>
              </a:extLst>
            </p:cNvPr>
            <p:cNvSpPr/>
            <p:nvPr/>
          </p:nvSpPr>
          <p:spPr>
            <a:xfrm rot="9098979">
              <a:off x="10752635" y="2152364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08340673-231C-4A3B-879F-5FC1089439D0}"/>
                </a:ext>
              </a:extLst>
            </p:cNvPr>
            <p:cNvSpPr/>
            <p:nvPr/>
          </p:nvSpPr>
          <p:spPr>
            <a:xfrm rot="5031585">
              <a:off x="10514197" y="2164625"/>
              <a:ext cx="71888" cy="28720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3F2EEF59-E9E1-4F3F-85AA-F65D0E73DF0C}"/>
                </a:ext>
              </a:extLst>
            </p:cNvPr>
            <p:cNvSpPr/>
            <p:nvPr/>
          </p:nvSpPr>
          <p:spPr>
            <a:xfrm rot="3327726">
              <a:off x="10939253" y="2122052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894B4F6-42B0-48B7-AB82-E7EF07075C0D}"/>
                </a:ext>
              </a:extLst>
            </p:cNvPr>
            <p:cNvSpPr/>
            <p:nvPr/>
          </p:nvSpPr>
          <p:spPr>
            <a:xfrm rot="21061006">
              <a:off x="10417181" y="2387863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F2F4676C-EAD6-4F90-A34B-7FBE80DB73A2}"/>
                </a:ext>
              </a:extLst>
            </p:cNvPr>
            <p:cNvSpPr/>
            <p:nvPr/>
          </p:nvSpPr>
          <p:spPr>
            <a:xfrm rot="8559985">
              <a:off x="10675287" y="233533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8C941BD3-C7D2-4172-B57B-655D16316CDB}"/>
                </a:ext>
              </a:extLst>
            </p:cNvPr>
            <p:cNvSpPr/>
            <p:nvPr/>
          </p:nvSpPr>
          <p:spPr>
            <a:xfrm rot="3473030">
              <a:off x="10589584" y="251301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DA004EC2-9745-4B88-AD2E-C0FF3B955072}"/>
                </a:ext>
              </a:extLst>
            </p:cNvPr>
            <p:cNvSpPr/>
            <p:nvPr/>
          </p:nvSpPr>
          <p:spPr>
            <a:xfrm rot="480567">
              <a:off x="10632483" y="2145874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551C6B33-4AFA-43E7-9A36-0A2EBB2A8C02}"/>
                </a:ext>
              </a:extLst>
            </p:cNvPr>
            <p:cNvSpPr/>
            <p:nvPr/>
          </p:nvSpPr>
          <p:spPr>
            <a:xfrm rot="9579546">
              <a:off x="10820409" y="2200024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5112643A-9131-45C4-BC55-166D83165D21}"/>
                </a:ext>
              </a:extLst>
            </p:cNvPr>
            <p:cNvSpPr/>
            <p:nvPr/>
          </p:nvSpPr>
          <p:spPr>
            <a:xfrm rot="8559985">
              <a:off x="10458963" y="2216060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98E603FC-6DC4-4095-A4B0-E4D73FF56372}"/>
                </a:ext>
              </a:extLst>
            </p:cNvPr>
            <p:cNvSpPr/>
            <p:nvPr/>
          </p:nvSpPr>
          <p:spPr>
            <a:xfrm rot="3473030">
              <a:off x="10553646" y="2387042"/>
              <a:ext cx="101151" cy="4041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1AC3925-24A7-4BAD-A7C2-F68B9B396F11}"/>
                </a:ext>
              </a:extLst>
            </p:cNvPr>
            <p:cNvSpPr/>
            <p:nvPr/>
          </p:nvSpPr>
          <p:spPr>
            <a:xfrm rot="4492591">
              <a:off x="10624774" y="2246521"/>
              <a:ext cx="92412" cy="6086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04AC59A7-E099-47D4-B560-287E2EEF5E99}"/>
                </a:ext>
              </a:extLst>
            </p:cNvPr>
            <p:cNvSpPr/>
            <p:nvPr/>
          </p:nvSpPr>
          <p:spPr>
            <a:xfrm rot="4492591">
              <a:off x="10803734" y="235196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D659015-1E32-4745-92F0-91CFD7E0C3DE}"/>
                </a:ext>
              </a:extLst>
            </p:cNvPr>
            <p:cNvSpPr/>
            <p:nvPr/>
          </p:nvSpPr>
          <p:spPr>
            <a:xfrm rot="8425914">
              <a:off x="10462451" y="2295938"/>
              <a:ext cx="129100" cy="5157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2AC837F-DF1D-4A3F-8956-E6EBCE84AD28}"/>
                </a:ext>
              </a:extLst>
            </p:cNvPr>
            <p:cNvSpPr/>
            <p:nvPr/>
          </p:nvSpPr>
          <p:spPr>
            <a:xfrm rot="8425914">
              <a:off x="10650203" y="2448997"/>
              <a:ext cx="129100" cy="51577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F1FDE174-508C-4F97-9B0C-C9BC7282BB1E}"/>
                </a:ext>
              </a:extLst>
            </p:cNvPr>
            <p:cNvSpPr/>
            <p:nvPr/>
          </p:nvSpPr>
          <p:spPr>
            <a:xfrm rot="9579546">
              <a:off x="10982143" y="224677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DF9E2E6-00B9-4CF9-97D9-8739F06D96BF}"/>
                </a:ext>
              </a:extLst>
            </p:cNvPr>
            <p:cNvSpPr/>
            <p:nvPr/>
          </p:nvSpPr>
          <p:spPr>
            <a:xfrm rot="16200000">
              <a:off x="11156198" y="2151370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D4D7DC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D915874B-DC3B-4930-9A75-41DFCC42A466}"/>
              </a:ext>
            </a:extLst>
          </p:cNvPr>
          <p:cNvGrpSpPr/>
          <p:nvPr/>
        </p:nvGrpSpPr>
        <p:grpSpPr>
          <a:xfrm>
            <a:off x="9911481" y="1948070"/>
            <a:ext cx="756932" cy="546956"/>
            <a:chOff x="9082666" y="2037784"/>
            <a:chExt cx="933969" cy="674883"/>
          </a:xfrm>
        </p:grpSpPr>
        <p:sp>
          <p:nvSpPr>
            <p:cNvPr id="352" name="Freeform 325">
              <a:extLst>
                <a:ext uri="{FF2B5EF4-FFF2-40B4-BE49-F238E27FC236}">
                  <a16:creationId xmlns:a16="http://schemas.microsoft.com/office/drawing/2014/main" id="{02B541E4-1070-453F-A1F5-16EC7F047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2666" y="2062509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326">
              <a:extLst>
                <a:ext uri="{FF2B5EF4-FFF2-40B4-BE49-F238E27FC236}">
                  <a16:creationId xmlns:a16="http://schemas.microsoft.com/office/drawing/2014/main" id="{3E838CC5-51DB-4BF9-BA84-B56580ECD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2394" y="2037784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27">
              <a:extLst>
                <a:ext uri="{FF2B5EF4-FFF2-40B4-BE49-F238E27FC236}">
                  <a16:creationId xmlns:a16="http://schemas.microsoft.com/office/drawing/2014/main" id="{EA4AFAAB-2A32-4A9B-B040-276C6747C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362" y="2195535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28">
              <a:extLst>
                <a:ext uri="{FF2B5EF4-FFF2-40B4-BE49-F238E27FC236}">
                  <a16:creationId xmlns:a16="http://schemas.microsoft.com/office/drawing/2014/main" id="{71010A87-1D4E-4E76-9419-62B380565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2371" y="2299310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29">
              <a:extLst>
                <a:ext uri="{FF2B5EF4-FFF2-40B4-BE49-F238E27FC236}">
                  <a16:creationId xmlns:a16="http://schemas.microsoft.com/office/drawing/2014/main" id="{B225CF36-4CBB-4149-B357-EA6C9164B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1279" y="2053803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30">
              <a:extLst>
                <a:ext uri="{FF2B5EF4-FFF2-40B4-BE49-F238E27FC236}">
                  <a16:creationId xmlns:a16="http://schemas.microsoft.com/office/drawing/2014/main" id="{4C973CEB-A02D-4E93-9887-844CE7D1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021" y="2084796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31">
              <a:extLst>
                <a:ext uri="{FF2B5EF4-FFF2-40B4-BE49-F238E27FC236}">
                  <a16:creationId xmlns:a16="http://schemas.microsoft.com/office/drawing/2014/main" id="{64F4FB22-61BC-4455-928B-FC2F5FE7C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7081" y="2039525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32">
              <a:extLst>
                <a:ext uri="{FF2B5EF4-FFF2-40B4-BE49-F238E27FC236}">
                  <a16:creationId xmlns:a16="http://schemas.microsoft.com/office/drawing/2014/main" id="{8270C39A-4484-4FEE-A2C2-260685F0E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7707" y="2041615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A6C8D3B-D4E8-4E82-B9ED-7015A0ABC402}"/>
                </a:ext>
              </a:extLst>
            </p:cNvPr>
            <p:cNvSpPr/>
            <p:nvPr/>
          </p:nvSpPr>
          <p:spPr>
            <a:xfrm rot="4012024">
              <a:off x="9460355" y="2285684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33BD5B20-7D38-4EFF-ADF2-6E7C86DC53C4}"/>
                </a:ext>
              </a:extLst>
            </p:cNvPr>
            <p:cNvSpPr/>
            <p:nvPr/>
          </p:nvSpPr>
          <p:spPr>
            <a:xfrm rot="9098979">
              <a:off x="9234364" y="2553920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FB57383-6410-4FAC-BEF6-1BD7A80B7CFC}"/>
                </a:ext>
              </a:extLst>
            </p:cNvPr>
            <p:cNvSpPr/>
            <p:nvPr/>
          </p:nvSpPr>
          <p:spPr>
            <a:xfrm rot="2308165">
              <a:off x="9242996" y="2458953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EBABE7B-73DC-4474-8FE4-60915744AB3E}"/>
                </a:ext>
              </a:extLst>
            </p:cNvPr>
            <p:cNvSpPr/>
            <p:nvPr/>
          </p:nvSpPr>
          <p:spPr>
            <a:xfrm>
              <a:off x="9242532" y="2320222"/>
              <a:ext cx="63891" cy="207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B074E723-720D-4E2A-B099-3AC28CD13936}"/>
                </a:ext>
              </a:extLst>
            </p:cNvPr>
            <p:cNvSpPr/>
            <p:nvPr/>
          </p:nvSpPr>
          <p:spPr>
            <a:xfrm rot="9098979">
              <a:off x="9472938" y="2152364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082D2A82-38BF-4F2C-9C0D-ECD4F88D728B}"/>
                </a:ext>
              </a:extLst>
            </p:cNvPr>
            <p:cNvSpPr/>
            <p:nvPr/>
          </p:nvSpPr>
          <p:spPr>
            <a:xfrm rot="5031585">
              <a:off x="9234500" y="2164625"/>
              <a:ext cx="71888" cy="28720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396BBFC-EC16-44A3-9E93-791A9CED6029}"/>
                </a:ext>
              </a:extLst>
            </p:cNvPr>
            <p:cNvSpPr/>
            <p:nvPr/>
          </p:nvSpPr>
          <p:spPr>
            <a:xfrm rot="21061006">
              <a:off x="9137484" y="2387863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03E33A5A-5ABA-458E-9857-FDE31A0EA517}"/>
                </a:ext>
              </a:extLst>
            </p:cNvPr>
            <p:cNvSpPr/>
            <p:nvPr/>
          </p:nvSpPr>
          <p:spPr>
            <a:xfrm rot="8559985">
              <a:off x="9395590" y="233533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DC2ADD47-6593-4A63-A975-A9206104546E}"/>
                </a:ext>
              </a:extLst>
            </p:cNvPr>
            <p:cNvSpPr/>
            <p:nvPr/>
          </p:nvSpPr>
          <p:spPr>
            <a:xfrm rot="3473030">
              <a:off x="9309887" y="251301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91DAA12-5E42-43FD-9F3F-2028CF432339}"/>
                </a:ext>
              </a:extLst>
            </p:cNvPr>
            <p:cNvSpPr/>
            <p:nvPr/>
          </p:nvSpPr>
          <p:spPr>
            <a:xfrm rot="480567">
              <a:off x="9352786" y="2145874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BA0B9E17-E866-4B49-9E7F-BC6BE50CEF31}"/>
                </a:ext>
              </a:extLst>
            </p:cNvPr>
            <p:cNvSpPr/>
            <p:nvPr/>
          </p:nvSpPr>
          <p:spPr>
            <a:xfrm rot="9579546">
              <a:off x="9540712" y="2200024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419FAB3-CCFF-4F41-BC89-FC5201484081}"/>
                </a:ext>
              </a:extLst>
            </p:cNvPr>
            <p:cNvSpPr/>
            <p:nvPr/>
          </p:nvSpPr>
          <p:spPr>
            <a:xfrm rot="8559985">
              <a:off x="9179266" y="2216060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1B53977-991D-49D0-8C83-7D854F6E9A68}"/>
                </a:ext>
              </a:extLst>
            </p:cNvPr>
            <p:cNvSpPr/>
            <p:nvPr/>
          </p:nvSpPr>
          <p:spPr>
            <a:xfrm rot="3473030">
              <a:off x="9273949" y="2387042"/>
              <a:ext cx="101151" cy="4041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2ECCB8DD-D181-4114-8A36-E648A953DCF1}"/>
                </a:ext>
              </a:extLst>
            </p:cNvPr>
            <p:cNvSpPr/>
            <p:nvPr/>
          </p:nvSpPr>
          <p:spPr>
            <a:xfrm rot="4492591">
              <a:off x="9524037" y="2351964"/>
              <a:ext cx="77300" cy="5091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E8E352D9-1627-4B5F-BDA7-3F66E1CFC49C}"/>
                </a:ext>
              </a:extLst>
            </p:cNvPr>
            <p:cNvSpPr/>
            <p:nvPr/>
          </p:nvSpPr>
          <p:spPr>
            <a:xfrm rot="9579546">
              <a:off x="9702446" y="2246778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E3D2CA85-BC19-43DF-AF31-B2DDAB6E6C4F}"/>
                </a:ext>
              </a:extLst>
            </p:cNvPr>
            <p:cNvSpPr/>
            <p:nvPr/>
          </p:nvSpPr>
          <p:spPr>
            <a:xfrm rot="16200000">
              <a:off x="9876501" y="2151370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2C75FD44-3E1B-49D8-9CC1-3420518F40F2}"/>
              </a:ext>
            </a:extLst>
          </p:cNvPr>
          <p:cNvGrpSpPr/>
          <p:nvPr/>
        </p:nvGrpSpPr>
        <p:grpSpPr>
          <a:xfrm>
            <a:off x="8843703" y="1941505"/>
            <a:ext cx="756932" cy="546956"/>
            <a:chOff x="7794832" y="2031219"/>
            <a:chExt cx="933969" cy="674883"/>
          </a:xfrm>
        </p:grpSpPr>
        <p:sp>
          <p:nvSpPr>
            <p:cNvPr id="377" name="Freeform 325">
              <a:extLst>
                <a:ext uri="{FF2B5EF4-FFF2-40B4-BE49-F238E27FC236}">
                  <a16:creationId xmlns:a16="http://schemas.microsoft.com/office/drawing/2014/main" id="{4C95FEEE-B28F-4B19-8709-35F2CF46D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4832" y="2055944"/>
              <a:ext cx="676971" cy="650158"/>
            </a:xfrm>
            <a:custGeom>
              <a:avLst/>
              <a:gdLst>
                <a:gd name="T0" fmla="*/ 0 w 1291"/>
                <a:gd name="T1" fmla="*/ 392 h 1238"/>
                <a:gd name="T2" fmla="*/ 14 w 1291"/>
                <a:gd name="T3" fmla="*/ 314 h 1238"/>
                <a:gd name="T4" fmla="*/ 142 w 1291"/>
                <a:gd name="T5" fmla="*/ 77 h 1238"/>
                <a:gd name="T6" fmla="*/ 272 w 1291"/>
                <a:gd name="T7" fmla="*/ 8 h 1238"/>
                <a:gd name="T8" fmla="*/ 321 w 1291"/>
                <a:gd name="T9" fmla="*/ 30 h 1238"/>
                <a:gd name="T10" fmla="*/ 295 w 1291"/>
                <a:gd name="T11" fmla="*/ 78 h 1238"/>
                <a:gd name="T12" fmla="*/ 83 w 1291"/>
                <a:gd name="T13" fmla="*/ 350 h 1238"/>
                <a:gd name="T14" fmla="*/ 90 w 1291"/>
                <a:gd name="T15" fmla="*/ 674 h 1238"/>
                <a:gd name="T16" fmla="*/ 129 w 1291"/>
                <a:gd name="T17" fmla="*/ 896 h 1238"/>
                <a:gd name="T18" fmla="*/ 309 w 1291"/>
                <a:gd name="T19" fmla="*/ 1141 h 1238"/>
                <a:gd name="T20" fmla="*/ 508 w 1291"/>
                <a:gd name="T21" fmla="*/ 1108 h 1238"/>
                <a:gd name="T22" fmla="*/ 556 w 1291"/>
                <a:gd name="T23" fmla="*/ 1037 h 1238"/>
                <a:gd name="T24" fmla="*/ 669 w 1291"/>
                <a:gd name="T25" fmla="*/ 907 h 1238"/>
                <a:gd name="T26" fmla="*/ 870 w 1291"/>
                <a:gd name="T27" fmla="*/ 791 h 1238"/>
                <a:gd name="T28" fmla="*/ 1002 w 1291"/>
                <a:gd name="T29" fmla="*/ 707 h 1238"/>
                <a:gd name="T30" fmla="*/ 1068 w 1291"/>
                <a:gd name="T31" fmla="*/ 578 h 1238"/>
                <a:gd name="T32" fmla="*/ 1058 w 1291"/>
                <a:gd name="T33" fmla="*/ 418 h 1238"/>
                <a:gd name="T34" fmla="*/ 1088 w 1291"/>
                <a:gd name="T35" fmla="*/ 371 h 1238"/>
                <a:gd name="T36" fmla="*/ 1130 w 1291"/>
                <a:gd name="T37" fmla="*/ 404 h 1238"/>
                <a:gd name="T38" fmla="*/ 1133 w 1291"/>
                <a:gd name="T39" fmla="*/ 419 h 1238"/>
                <a:gd name="T40" fmla="*/ 1148 w 1291"/>
                <a:gd name="T41" fmla="*/ 555 h 1238"/>
                <a:gd name="T42" fmla="*/ 1239 w 1291"/>
                <a:gd name="T43" fmla="*/ 528 h 1238"/>
                <a:gd name="T44" fmla="*/ 1283 w 1291"/>
                <a:gd name="T45" fmla="*/ 571 h 1238"/>
                <a:gd name="T46" fmla="*/ 1254 w 1291"/>
                <a:gd name="T47" fmla="*/ 600 h 1238"/>
                <a:gd name="T48" fmla="*/ 1152 w 1291"/>
                <a:gd name="T49" fmla="*/ 636 h 1238"/>
                <a:gd name="T50" fmla="*/ 1129 w 1291"/>
                <a:gd name="T51" fmla="*/ 659 h 1238"/>
                <a:gd name="T52" fmla="*/ 1071 w 1291"/>
                <a:gd name="T53" fmla="*/ 746 h 1238"/>
                <a:gd name="T54" fmla="*/ 849 w 1291"/>
                <a:gd name="T55" fmla="*/ 887 h 1238"/>
                <a:gd name="T56" fmla="*/ 700 w 1291"/>
                <a:gd name="T57" fmla="*/ 977 h 1238"/>
                <a:gd name="T58" fmla="*/ 624 w 1291"/>
                <a:gd name="T59" fmla="*/ 1068 h 1238"/>
                <a:gd name="T60" fmla="*/ 428 w 1291"/>
                <a:gd name="T61" fmla="*/ 1235 h 1238"/>
                <a:gd name="T62" fmla="*/ 425 w 1291"/>
                <a:gd name="T63" fmla="*/ 1238 h 1238"/>
                <a:gd name="T64" fmla="*/ 350 w 1291"/>
                <a:gd name="T65" fmla="*/ 1238 h 1238"/>
                <a:gd name="T66" fmla="*/ 346 w 1291"/>
                <a:gd name="T67" fmla="*/ 1235 h 1238"/>
                <a:gd name="T68" fmla="*/ 84 w 1291"/>
                <a:gd name="T69" fmla="*/ 997 h 1238"/>
                <a:gd name="T70" fmla="*/ 23 w 1291"/>
                <a:gd name="T71" fmla="*/ 735 h 1238"/>
                <a:gd name="T72" fmla="*/ 0 w 1291"/>
                <a:gd name="T73" fmla="*/ 547 h 1238"/>
                <a:gd name="T74" fmla="*/ 0 w 1291"/>
                <a:gd name="T75" fmla="*/ 392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91" h="1238">
                  <a:moveTo>
                    <a:pt x="0" y="392"/>
                  </a:moveTo>
                  <a:cubicBezTo>
                    <a:pt x="4" y="366"/>
                    <a:pt x="9" y="340"/>
                    <a:pt x="14" y="314"/>
                  </a:cubicBezTo>
                  <a:cubicBezTo>
                    <a:pt x="33" y="222"/>
                    <a:pt x="70" y="140"/>
                    <a:pt x="142" y="77"/>
                  </a:cubicBezTo>
                  <a:cubicBezTo>
                    <a:pt x="179" y="44"/>
                    <a:pt x="224" y="23"/>
                    <a:pt x="272" y="8"/>
                  </a:cubicBezTo>
                  <a:cubicBezTo>
                    <a:pt x="294" y="0"/>
                    <a:pt x="314" y="10"/>
                    <a:pt x="321" y="30"/>
                  </a:cubicBezTo>
                  <a:cubicBezTo>
                    <a:pt x="328" y="50"/>
                    <a:pt x="318" y="71"/>
                    <a:pt x="295" y="78"/>
                  </a:cubicBezTo>
                  <a:cubicBezTo>
                    <a:pt x="161" y="120"/>
                    <a:pt x="105" y="222"/>
                    <a:pt x="83" y="350"/>
                  </a:cubicBezTo>
                  <a:cubicBezTo>
                    <a:pt x="65" y="458"/>
                    <a:pt x="74" y="566"/>
                    <a:pt x="90" y="674"/>
                  </a:cubicBezTo>
                  <a:cubicBezTo>
                    <a:pt x="100" y="748"/>
                    <a:pt x="112" y="823"/>
                    <a:pt x="129" y="896"/>
                  </a:cubicBezTo>
                  <a:cubicBezTo>
                    <a:pt x="154" y="1002"/>
                    <a:pt x="209" y="1089"/>
                    <a:pt x="309" y="1141"/>
                  </a:cubicBezTo>
                  <a:cubicBezTo>
                    <a:pt x="380" y="1179"/>
                    <a:pt x="454" y="1168"/>
                    <a:pt x="508" y="1108"/>
                  </a:cubicBezTo>
                  <a:cubicBezTo>
                    <a:pt x="527" y="1087"/>
                    <a:pt x="544" y="1063"/>
                    <a:pt x="556" y="1037"/>
                  </a:cubicBezTo>
                  <a:cubicBezTo>
                    <a:pt x="581" y="983"/>
                    <a:pt x="619" y="938"/>
                    <a:pt x="669" y="907"/>
                  </a:cubicBezTo>
                  <a:cubicBezTo>
                    <a:pt x="735" y="866"/>
                    <a:pt x="803" y="830"/>
                    <a:pt x="870" y="791"/>
                  </a:cubicBezTo>
                  <a:cubicBezTo>
                    <a:pt x="915" y="764"/>
                    <a:pt x="958" y="735"/>
                    <a:pt x="1002" y="707"/>
                  </a:cubicBezTo>
                  <a:cubicBezTo>
                    <a:pt x="1049" y="677"/>
                    <a:pt x="1068" y="631"/>
                    <a:pt x="1068" y="578"/>
                  </a:cubicBezTo>
                  <a:cubicBezTo>
                    <a:pt x="1067" y="525"/>
                    <a:pt x="1062" y="471"/>
                    <a:pt x="1058" y="418"/>
                  </a:cubicBezTo>
                  <a:cubicBezTo>
                    <a:pt x="1056" y="393"/>
                    <a:pt x="1066" y="375"/>
                    <a:pt x="1088" y="371"/>
                  </a:cubicBezTo>
                  <a:cubicBezTo>
                    <a:pt x="1108" y="368"/>
                    <a:pt x="1124" y="380"/>
                    <a:pt x="1130" y="404"/>
                  </a:cubicBezTo>
                  <a:cubicBezTo>
                    <a:pt x="1132" y="409"/>
                    <a:pt x="1133" y="414"/>
                    <a:pt x="1133" y="419"/>
                  </a:cubicBezTo>
                  <a:cubicBezTo>
                    <a:pt x="1138" y="464"/>
                    <a:pt x="1143" y="508"/>
                    <a:pt x="1148" y="555"/>
                  </a:cubicBezTo>
                  <a:cubicBezTo>
                    <a:pt x="1177" y="546"/>
                    <a:pt x="1208" y="536"/>
                    <a:pt x="1239" y="528"/>
                  </a:cubicBezTo>
                  <a:cubicBezTo>
                    <a:pt x="1267" y="521"/>
                    <a:pt x="1291" y="544"/>
                    <a:pt x="1283" y="571"/>
                  </a:cubicBezTo>
                  <a:cubicBezTo>
                    <a:pt x="1279" y="583"/>
                    <a:pt x="1266" y="595"/>
                    <a:pt x="1254" y="600"/>
                  </a:cubicBezTo>
                  <a:cubicBezTo>
                    <a:pt x="1220" y="613"/>
                    <a:pt x="1185" y="623"/>
                    <a:pt x="1152" y="636"/>
                  </a:cubicBezTo>
                  <a:cubicBezTo>
                    <a:pt x="1142" y="639"/>
                    <a:pt x="1133" y="650"/>
                    <a:pt x="1129" y="659"/>
                  </a:cubicBezTo>
                  <a:cubicBezTo>
                    <a:pt x="1117" y="694"/>
                    <a:pt x="1099" y="722"/>
                    <a:pt x="1071" y="746"/>
                  </a:cubicBezTo>
                  <a:cubicBezTo>
                    <a:pt x="1004" y="805"/>
                    <a:pt x="926" y="844"/>
                    <a:pt x="849" y="887"/>
                  </a:cubicBezTo>
                  <a:cubicBezTo>
                    <a:pt x="799" y="916"/>
                    <a:pt x="749" y="945"/>
                    <a:pt x="700" y="977"/>
                  </a:cubicBezTo>
                  <a:cubicBezTo>
                    <a:pt x="666" y="999"/>
                    <a:pt x="642" y="1031"/>
                    <a:pt x="624" y="1068"/>
                  </a:cubicBezTo>
                  <a:cubicBezTo>
                    <a:pt x="584" y="1152"/>
                    <a:pt x="523" y="1215"/>
                    <a:pt x="428" y="1235"/>
                  </a:cubicBezTo>
                  <a:cubicBezTo>
                    <a:pt x="427" y="1235"/>
                    <a:pt x="426" y="1237"/>
                    <a:pt x="425" y="1238"/>
                  </a:cubicBezTo>
                  <a:cubicBezTo>
                    <a:pt x="400" y="1238"/>
                    <a:pt x="375" y="1238"/>
                    <a:pt x="350" y="1238"/>
                  </a:cubicBezTo>
                  <a:cubicBezTo>
                    <a:pt x="349" y="1237"/>
                    <a:pt x="348" y="1236"/>
                    <a:pt x="346" y="1235"/>
                  </a:cubicBezTo>
                  <a:cubicBezTo>
                    <a:pt x="220" y="1198"/>
                    <a:pt x="135" y="1116"/>
                    <a:pt x="84" y="997"/>
                  </a:cubicBezTo>
                  <a:cubicBezTo>
                    <a:pt x="49" y="913"/>
                    <a:pt x="35" y="824"/>
                    <a:pt x="23" y="735"/>
                  </a:cubicBezTo>
                  <a:cubicBezTo>
                    <a:pt x="15" y="672"/>
                    <a:pt x="7" y="609"/>
                    <a:pt x="0" y="547"/>
                  </a:cubicBezTo>
                  <a:cubicBezTo>
                    <a:pt x="0" y="495"/>
                    <a:pt x="0" y="443"/>
                    <a:pt x="0" y="392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326">
              <a:extLst>
                <a:ext uri="{FF2B5EF4-FFF2-40B4-BE49-F238E27FC236}">
                  <a16:creationId xmlns:a16="http://schemas.microsoft.com/office/drawing/2014/main" id="{E88195CD-553A-4D91-A370-748E04F75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4560" y="2031219"/>
              <a:ext cx="118748" cy="40047"/>
            </a:xfrm>
            <a:custGeom>
              <a:avLst/>
              <a:gdLst>
                <a:gd name="T0" fmla="*/ 191 w 226"/>
                <a:gd name="T1" fmla="*/ 0 h 76"/>
                <a:gd name="T2" fmla="*/ 205 w 226"/>
                <a:gd name="T3" fmla="*/ 7 h 76"/>
                <a:gd name="T4" fmla="*/ 221 w 226"/>
                <a:gd name="T5" fmla="*/ 49 h 76"/>
                <a:gd name="T6" fmla="*/ 187 w 226"/>
                <a:gd name="T7" fmla="*/ 75 h 76"/>
                <a:gd name="T8" fmla="*/ 37 w 226"/>
                <a:gd name="T9" fmla="*/ 73 h 76"/>
                <a:gd name="T10" fmla="*/ 4 w 226"/>
                <a:gd name="T11" fmla="*/ 49 h 76"/>
                <a:gd name="T12" fmla="*/ 12 w 226"/>
                <a:gd name="T13" fmla="*/ 10 h 76"/>
                <a:gd name="T14" fmla="*/ 23 w 226"/>
                <a:gd name="T15" fmla="*/ 0 h 76"/>
                <a:gd name="T16" fmla="*/ 191 w 226"/>
                <a:gd name="T1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6" h="76">
                  <a:moveTo>
                    <a:pt x="191" y="0"/>
                  </a:moveTo>
                  <a:cubicBezTo>
                    <a:pt x="196" y="2"/>
                    <a:pt x="200" y="4"/>
                    <a:pt x="205" y="7"/>
                  </a:cubicBezTo>
                  <a:cubicBezTo>
                    <a:pt x="220" y="17"/>
                    <a:pt x="226" y="32"/>
                    <a:pt x="221" y="49"/>
                  </a:cubicBezTo>
                  <a:cubicBezTo>
                    <a:pt x="216" y="66"/>
                    <a:pt x="205" y="76"/>
                    <a:pt x="187" y="75"/>
                  </a:cubicBezTo>
                  <a:cubicBezTo>
                    <a:pt x="137" y="75"/>
                    <a:pt x="87" y="76"/>
                    <a:pt x="37" y="73"/>
                  </a:cubicBezTo>
                  <a:cubicBezTo>
                    <a:pt x="25" y="72"/>
                    <a:pt x="9" y="60"/>
                    <a:pt x="4" y="49"/>
                  </a:cubicBezTo>
                  <a:cubicBezTo>
                    <a:pt x="0" y="39"/>
                    <a:pt x="8" y="23"/>
                    <a:pt x="12" y="10"/>
                  </a:cubicBezTo>
                  <a:cubicBezTo>
                    <a:pt x="14" y="6"/>
                    <a:pt x="19" y="3"/>
                    <a:pt x="23" y="0"/>
                  </a:cubicBezTo>
                  <a:cubicBezTo>
                    <a:pt x="79" y="0"/>
                    <a:pt x="135" y="0"/>
                    <a:pt x="191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327">
              <a:extLst>
                <a:ext uri="{FF2B5EF4-FFF2-40B4-BE49-F238E27FC236}">
                  <a16:creationId xmlns:a16="http://schemas.microsoft.com/office/drawing/2014/main" id="{E2CFBE21-5C43-461B-9DE5-DC2152C98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4528" y="2188970"/>
              <a:ext cx="84273" cy="107953"/>
            </a:xfrm>
            <a:custGeom>
              <a:avLst/>
              <a:gdLst>
                <a:gd name="T0" fmla="*/ 161 w 161"/>
                <a:gd name="T1" fmla="*/ 59 h 206"/>
                <a:gd name="T2" fmla="*/ 79 w 161"/>
                <a:gd name="T3" fmla="*/ 180 h 206"/>
                <a:gd name="T4" fmla="*/ 63 w 161"/>
                <a:gd name="T5" fmla="*/ 195 h 206"/>
                <a:gd name="T6" fmla="*/ 13 w 161"/>
                <a:gd name="T7" fmla="*/ 190 h 206"/>
                <a:gd name="T8" fmla="*/ 14 w 161"/>
                <a:gd name="T9" fmla="*/ 139 h 206"/>
                <a:gd name="T10" fmla="*/ 92 w 161"/>
                <a:gd name="T11" fmla="*/ 29 h 206"/>
                <a:gd name="T12" fmla="*/ 161 w 161"/>
                <a:gd name="T13" fmla="*/ 32 h 206"/>
                <a:gd name="T14" fmla="*/ 161 w 161"/>
                <a:gd name="T15" fmla="*/ 59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206">
                  <a:moveTo>
                    <a:pt x="161" y="59"/>
                  </a:moveTo>
                  <a:cubicBezTo>
                    <a:pt x="142" y="105"/>
                    <a:pt x="117" y="147"/>
                    <a:pt x="79" y="180"/>
                  </a:cubicBezTo>
                  <a:cubicBezTo>
                    <a:pt x="74" y="185"/>
                    <a:pt x="69" y="191"/>
                    <a:pt x="63" y="195"/>
                  </a:cubicBezTo>
                  <a:cubicBezTo>
                    <a:pt x="46" y="206"/>
                    <a:pt x="25" y="204"/>
                    <a:pt x="13" y="190"/>
                  </a:cubicBezTo>
                  <a:cubicBezTo>
                    <a:pt x="0" y="175"/>
                    <a:pt x="0" y="153"/>
                    <a:pt x="14" y="139"/>
                  </a:cubicBezTo>
                  <a:cubicBezTo>
                    <a:pt x="49" y="108"/>
                    <a:pt x="75" y="72"/>
                    <a:pt x="92" y="29"/>
                  </a:cubicBezTo>
                  <a:cubicBezTo>
                    <a:pt x="103" y="0"/>
                    <a:pt x="136" y="3"/>
                    <a:pt x="161" y="32"/>
                  </a:cubicBezTo>
                  <a:cubicBezTo>
                    <a:pt x="161" y="41"/>
                    <a:pt x="161" y="50"/>
                    <a:pt x="161" y="59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328">
              <a:extLst>
                <a:ext uri="{FF2B5EF4-FFF2-40B4-BE49-F238E27FC236}">
                  <a16:creationId xmlns:a16="http://schemas.microsoft.com/office/drawing/2014/main" id="{364F149B-D266-4C3E-BCA1-EA2DD1B50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4537" y="2292745"/>
              <a:ext cx="116311" cy="65120"/>
            </a:xfrm>
            <a:custGeom>
              <a:avLst/>
              <a:gdLst>
                <a:gd name="T0" fmla="*/ 42 w 222"/>
                <a:gd name="T1" fmla="*/ 124 h 124"/>
                <a:gd name="T2" fmla="*/ 3 w 222"/>
                <a:gd name="T3" fmla="*/ 88 h 124"/>
                <a:gd name="T4" fmla="*/ 30 w 222"/>
                <a:gd name="T5" fmla="*/ 46 h 124"/>
                <a:gd name="T6" fmla="*/ 172 w 222"/>
                <a:gd name="T7" fmla="*/ 5 h 124"/>
                <a:gd name="T8" fmla="*/ 215 w 222"/>
                <a:gd name="T9" fmla="*/ 27 h 124"/>
                <a:gd name="T10" fmla="*/ 199 w 222"/>
                <a:gd name="T11" fmla="*/ 73 h 124"/>
                <a:gd name="T12" fmla="*/ 42 w 222"/>
                <a:gd name="T13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24">
                  <a:moveTo>
                    <a:pt x="42" y="124"/>
                  </a:moveTo>
                  <a:cubicBezTo>
                    <a:pt x="20" y="119"/>
                    <a:pt x="6" y="107"/>
                    <a:pt x="3" y="88"/>
                  </a:cubicBezTo>
                  <a:cubicBezTo>
                    <a:pt x="0" y="68"/>
                    <a:pt x="10" y="52"/>
                    <a:pt x="30" y="46"/>
                  </a:cubicBezTo>
                  <a:cubicBezTo>
                    <a:pt x="77" y="32"/>
                    <a:pt x="125" y="19"/>
                    <a:pt x="172" y="5"/>
                  </a:cubicBezTo>
                  <a:cubicBezTo>
                    <a:pt x="190" y="0"/>
                    <a:pt x="208" y="10"/>
                    <a:pt x="215" y="27"/>
                  </a:cubicBezTo>
                  <a:cubicBezTo>
                    <a:pt x="222" y="45"/>
                    <a:pt x="217" y="66"/>
                    <a:pt x="199" y="73"/>
                  </a:cubicBezTo>
                  <a:cubicBezTo>
                    <a:pt x="147" y="91"/>
                    <a:pt x="94" y="107"/>
                    <a:pt x="42" y="124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329">
              <a:extLst>
                <a:ext uri="{FF2B5EF4-FFF2-40B4-BE49-F238E27FC236}">
                  <a16:creationId xmlns:a16="http://schemas.microsoft.com/office/drawing/2014/main" id="{88CB125C-BCB4-4E91-85A5-F8CD38D8C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3445" y="2047238"/>
              <a:ext cx="118052" cy="53280"/>
            </a:xfrm>
            <a:custGeom>
              <a:avLst/>
              <a:gdLst>
                <a:gd name="T0" fmla="*/ 40 w 225"/>
                <a:gd name="T1" fmla="*/ 0 h 102"/>
                <a:gd name="T2" fmla="*/ 195 w 225"/>
                <a:gd name="T3" fmla="*/ 28 h 102"/>
                <a:gd name="T4" fmla="*/ 221 w 225"/>
                <a:gd name="T5" fmla="*/ 70 h 102"/>
                <a:gd name="T6" fmla="*/ 180 w 225"/>
                <a:gd name="T7" fmla="*/ 99 h 102"/>
                <a:gd name="T8" fmla="*/ 31 w 225"/>
                <a:gd name="T9" fmla="*/ 75 h 102"/>
                <a:gd name="T10" fmla="*/ 2 w 225"/>
                <a:gd name="T11" fmla="*/ 34 h 102"/>
                <a:gd name="T12" fmla="*/ 40 w 225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102">
                  <a:moveTo>
                    <a:pt x="40" y="0"/>
                  </a:moveTo>
                  <a:cubicBezTo>
                    <a:pt x="92" y="9"/>
                    <a:pt x="143" y="17"/>
                    <a:pt x="195" y="28"/>
                  </a:cubicBezTo>
                  <a:cubicBezTo>
                    <a:pt x="214" y="32"/>
                    <a:pt x="225" y="52"/>
                    <a:pt x="221" y="70"/>
                  </a:cubicBezTo>
                  <a:cubicBezTo>
                    <a:pt x="217" y="89"/>
                    <a:pt x="200" y="102"/>
                    <a:pt x="180" y="99"/>
                  </a:cubicBezTo>
                  <a:cubicBezTo>
                    <a:pt x="130" y="92"/>
                    <a:pt x="81" y="84"/>
                    <a:pt x="31" y="75"/>
                  </a:cubicBezTo>
                  <a:cubicBezTo>
                    <a:pt x="11" y="71"/>
                    <a:pt x="0" y="54"/>
                    <a:pt x="2" y="34"/>
                  </a:cubicBezTo>
                  <a:cubicBezTo>
                    <a:pt x="4" y="15"/>
                    <a:pt x="20" y="2"/>
                    <a:pt x="40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330">
              <a:extLst>
                <a:ext uri="{FF2B5EF4-FFF2-40B4-BE49-F238E27FC236}">
                  <a16:creationId xmlns:a16="http://schemas.microsoft.com/office/drawing/2014/main" id="{9EB5AE57-0E7C-43F6-B4F4-21014944E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3187" y="2078231"/>
              <a:ext cx="106908" cy="81836"/>
            </a:xfrm>
            <a:custGeom>
              <a:avLst/>
              <a:gdLst>
                <a:gd name="T0" fmla="*/ 172 w 204"/>
                <a:gd name="T1" fmla="*/ 156 h 156"/>
                <a:gd name="T2" fmla="*/ 143 w 204"/>
                <a:gd name="T3" fmla="*/ 142 h 156"/>
                <a:gd name="T4" fmla="*/ 37 w 204"/>
                <a:gd name="T5" fmla="*/ 80 h 156"/>
                <a:gd name="T6" fmla="*/ 7 w 204"/>
                <a:gd name="T7" fmla="*/ 30 h 156"/>
                <a:gd name="T8" fmla="*/ 64 w 204"/>
                <a:gd name="T9" fmla="*/ 10 h 156"/>
                <a:gd name="T10" fmla="*/ 193 w 204"/>
                <a:gd name="T11" fmla="*/ 88 h 156"/>
                <a:gd name="T12" fmla="*/ 201 w 204"/>
                <a:gd name="T13" fmla="*/ 130 h 156"/>
                <a:gd name="T14" fmla="*/ 172 w 204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4" h="156">
                  <a:moveTo>
                    <a:pt x="172" y="156"/>
                  </a:moveTo>
                  <a:cubicBezTo>
                    <a:pt x="160" y="150"/>
                    <a:pt x="149" y="148"/>
                    <a:pt x="143" y="142"/>
                  </a:cubicBezTo>
                  <a:cubicBezTo>
                    <a:pt x="114" y="110"/>
                    <a:pt x="76" y="95"/>
                    <a:pt x="37" y="80"/>
                  </a:cubicBezTo>
                  <a:cubicBezTo>
                    <a:pt x="11" y="69"/>
                    <a:pt x="0" y="51"/>
                    <a:pt x="7" y="30"/>
                  </a:cubicBezTo>
                  <a:cubicBezTo>
                    <a:pt x="15" y="8"/>
                    <a:pt x="36" y="0"/>
                    <a:pt x="64" y="10"/>
                  </a:cubicBezTo>
                  <a:cubicBezTo>
                    <a:pt x="111" y="28"/>
                    <a:pt x="159" y="48"/>
                    <a:pt x="193" y="88"/>
                  </a:cubicBezTo>
                  <a:cubicBezTo>
                    <a:pt x="201" y="98"/>
                    <a:pt x="204" y="117"/>
                    <a:pt x="201" y="130"/>
                  </a:cubicBezTo>
                  <a:cubicBezTo>
                    <a:pt x="198" y="140"/>
                    <a:pt x="182" y="147"/>
                    <a:pt x="172" y="15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331">
              <a:extLst>
                <a:ext uri="{FF2B5EF4-FFF2-40B4-BE49-F238E27FC236}">
                  <a16:creationId xmlns:a16="http://schemas.microsoft.com/office/drawing/2014/main" id="{999586EC-9DBD-4ED0-9BE2-397B817DA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247" y="2032960"/>
              <a:ext cx="117007" cy="48405"/>
            </a:xfrm>
            <a:custGeom>
              <a:avLst/>
              <a:gdLst>
                <a:gd name="T0" fmla="*/ 177 w 223"/>
                <a:gd name="T1" fmla="*/ 0 h 92"/>
                <a:gd name="T2" fmla="*/ 210 w 223"/>
                <a:gd name="T3" fmla="*/ 12 h 92"/>
                <a:gd name="T4" fmla="*/ 220 w 223"/>
                <a:gd name="T5" fmla="*/ 49 h 92"/>
                <a:gd name="T6" fmla="*/ 191 w 223"/>
                <a:gd name="T7" fmla="*/ 74 h 92"/>
                <a:gd name="T8" fmla="*/ 44 w 223"/>
                <a:gd name="T9" fmla="*/ 90 h 92"/>
                <a:gd name="T10" fmla="*/ 3 w 223"/>
                <a:gd name="T11" fmla="*/ 59 h 92"/>
                <a:gd name="T12" fmla="*/ 36 w 223"/>
                <a:gd name="T13" fmla="*/ 16 h 92"/>
                <a:gd name="T14" fmla="*/ 177 w 223"/>
                <a:gd name="T1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177" y="0"/>
                  </a:moveTo>
                  <a:cubicBezTo>
                    <a:pt x="186" y="3"/>
                    <a:pt x="202" y="3"/>
                    <a:pt x="210" y="12"/>
                  </a:cubicBezTo>
                  <a:cubicBezTo>
                    <a:pt x="218" y="20"/>
                    <a:pt x="223" y="38"/>
                    <a:pt x="220" y="49"/>
                  </a:cubicBezTo>
                  <a:cubicBezTo>
                    <a:pt x="217" y="60"/>
                    <a:pt x="202" y="73"/>
                    <a:pt x="191" y="74"/>
                  </a:cubicBezTo>
                  <a:cubicBezTo>
                    <a:pt x="143" y="81"/>
                    <a:pt x="93" y="85"/>
                    <a:pt x="44" y="90"/>
                  </a:cubicBezTo>
                  <a:cubicBezTo>
                    <a:pt x="22" y="92"/>
                    <a:pt x="6" y="79"/>
                    <a:pt x="3" y="59"/>
                  </a:cubicBezTo>
                  <a:cubicBezTo>
                    <a:pt x="0" y="38"/>
                    <a:pt x="13" y="19"/>
                    <a:pt x="36" y="16"/>
                  </a:cubicBezTo>
                  <a:cubicBezTo>
                    <a:pt x="81" y="10"/>
                    <a:pt x="126" y="6"/>
                    <a:pt x="177" y="0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332">
              <a:extLst>
                <a:ext uri="{FF2B5EF4-FFF2-40B4-BE49-F238E27FC236}">
                  <a16:creationId xmlns:a16="http://schemas.microsoft.com/office/drawing/2014/main" id="{C64AD2A5-1BA4-44DC-B171-9492142F3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9873" y="2035050"/>
              <a:ext cx="117356" cy="44574"/>
            </a:xfrm>
            <a:custGeom>
              <a:avLst/>
              <a:gdLst>
                <a:gd name="T0" fmla="*/ 113 w 224"/>
                <a:gd name="T1" fmla="*/ 76 h 85"/>
                <a:gd name="T2" fmla="*/ 42 w 224"/>
                <a:gd name="T3" fmla="*/ 76 h 85"/>
                <a:gd name="T4" fmla="*/ 0 w 224"/>
                <a:gd name="T5" fmla="*/ 37 h 85"/>
                <a:gd name="T6" fmla="*/ 44 w 224"/>
                <a:gd name="T7" fmla="*/ 2 h 85"/>
                <a:gd name="T8" fmla="*/ 179 w 224"/>
                <a:gd name="T9" fmla="*/ 9 h 85"/>
                <a:gd name="T10" fmla="*/ 222 w 224"/>
                <a:gd name="T11" fmla="*/ 51 h 85"/>
                <a:gd name="T12" fmla="*/ 172 w 224"/>
                <a:gd name="T13" fmla="*/ 83 h 85"/>
                <a:gd name="T14" fmla="*/ 113 w 224"/>
                <a:gd name="T15" fmla="*/ 79 h 85"/>
                <a:gd name="T16" fmla="*/ 113 w 224"/>
                <a:gd name="T17" fmla="*/ 7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4" h="85">
                  <a:moveTo>
                    <a:pt x="113" y="76"/>
                  </a:moveTo>
                  <a:cubicBezTo>
                    <a:pt x="89" y="76"/>
                    <a:pt x="66" y="76"/>
                    <a:pt x="42" y="76"/>
                  </a:cubicBezTo>
                  <a:cubicBezTo>
                    <a:pt x="16" y="75"/>
                    <a:pt x="0" y="60"/>
                    <a:pt x="0" y="37"/>
                  </a:cubicBezTo>
                  <a:cubicBezTo>
                    <a:pt x="1" y="14"/>
                    <a:pt x="17" y="0"/>
                    <a:pt x="44" y="2"/>
                  </a:cubicBezTo>
                  <a:cubicBezTo>
                    <a:pt x="89" y="4"/>
                    <a:pt x="134" y="6"/>
                    <a:pt x="179" y="9"/>
                  </a:cubicBezTo>
                  <a:cubicBezTo>
                    <a:pt x="208" y="11"/>
                    <a:pt x="224" y="27"/>
                    <a:pt x="222" y="51"/>
                  </a:cubicBezTo>
                  <a:cubicBezTo>
                    <a:pt x="219" y="73"/>
                    <a:pt x="201" y="85"/>
                    <a:pt x="172" y="83"/>
                  </a:cubicBezTo>
                  <a:cubicBezTo>
                    <a:pt x="152" y="81"/>
                    <a:pt x="133" y="80"/>
                    <a:pt x="113" y="79"/>
                  </a:cubicBezTo>
                  <a:cubicBezTo>
                    <a:pt x="113" y="78"/>
                    <a:pt x="113" y="77"/>
                    <a:pt x="113" y="76"/>
                  </a:cubicBezTo>
                  <a:close/>
                </a:path>
              </a:pathLst>
            </a:custGeom>
            <a:solidFill>
              <a:srgbClr val="001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11638E6F-2AAA-4C66-A39B-2029C04F07DF}"/>
                </a:ext>
              </a:extLst>
            </p:cNvPr>
            <p:cNvSpPr/>
            <p:nvPr/>
          </p:nvSpPr>
          <p:spPr>
            <a:xfrm rot="4012024">
              <a:off x="8227286" y="2343777"/>
              <a:ext cx="54936" cy="36183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BDB0AA3C-CB6D-4C34-914D-62007EF38620}"/>
                </a:ext>
              </a:extLst>
            </p:cNvPr>
            <p:cNvSpPr/>
            <p:nvPr/>
          </p:nvSpPr>
          <p:spPr>
            <a:xfrm rot="9098979">
              <a:off x="7946530" y="2547355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7E351861-DECA-4EBA-86ED-C03485E19F90}"/>
                </a:ext>
              </a:extLst>
            </p:cNvPr>
            <p:cNvSpPr/>
            <p:nvPr/>
          </p:nvSpPr>
          <p:spPr>
            <a:xfrm rot="2308165">
              <a:off x="7955162" y="2452388"/>
              <a:ext cx="46904" cy="3931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0F45C4EE-77E2-40F6-B066-5306CA6711DA}"/>
                </a:ext>
              </a:extLst>
            </p:cNvPr>
            <p:cNvSpPr/>
            <p:nvPr/>
          </p:nvSpPr>
          <p:spPr>
            <a:xfrm rot="9098979">
              <a:off x="8185104" y="2145799"/>
              <a:ext cx="53709" cy="35008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8AD5825-9209-43C3-A2A6-7AF42F49F3C7}"/>
                </a:ext>
              </a:extLst>
            </p:cNvPr>
            <p:cNvSpPr/>
            <p:nvPr/>
          </p:nvSpPr>
          <p:spPr>
            <a:xfrm rot="8559985">
              <a:off x="8045444" y="2333236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D8F68D0E-D2B8-45FF-85AD-DF80DD673A25}"/>
                </a:ext>
              </a:extLst>
            </p:cNvPr>
            <p:cNvSpPr/>
            <p:nvPr/>
          </p:nvSpPr>
          <p:spPr>
            <a:xfrm rot="480567">
              <a:off x="8064952" y="2139309"/>
              <a:ext cx="89900" cy="2920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767" h="103254">
                  <a:moveTo>
                    <a:pt x="91440" y="11814"/>
                  </a:moveTo>
                  <a:cubicBezTo>
                    <a:pt x="79248" y="10290"/>
                    <a:pt x="58367" y="-6363"/>
                    <a:pt x="45720" y="2670"/>
                  </a:cubicBezTo>
                  <a:cubicBezTo>
                    <a:pt x="30033" y="13875"/>
                    <a:pt x="45720" y="51438"/>
                    <a:pt x="27432" y="57534"/>
                  </a:cubicBezTo>
                  <a:lnTo>
                    <a:pt x="0" y="66678"/>
                  </a:lnTo>
                  <a:cubicBezTo>
                    <a:pt x="3048" y="75822"/>
                    <a:pt x="2328" y="87294"/>
                    <a:pt x="9144" y="94110"/>
                  </a:cubicBezTo>
                  <a:cubicBezTo>
                    <a:pt x="15960" y="100926"/>
                    <a:pt x="26937" y="103254"/>
                    <a:pt x="36576" y="103254"/>
                  </a:cubicBezTo>
                  <a:cubicBezTo>
                    <a:pt x="64177" y="103254"/>
                    <a:pt x="91440" y="97158"/>
                    <a:pt x="118872" y="94110"/>
                  </a:cubicBezTo>
                  <a:cubicBezTo>
                    <a:pt x="107748" y="60737"/>
                    <a:pt x="100681" y="59226"/>
                    <a:pt x="128016" y="20958"/>
                  </a:cubicBezTo>
                  <a:cubicBezTo>
                    <a:pt x="134404" y="12015"/>
                    <a:pt x="163219" y="10441"/>
                    <a:pt x="155448" y="2670"/>
                  </a:cubicBezTo>
                  <a:cubicBezTo>
                    <a:pt x="146562" y="-6216"/>
                    <a:pt x="131342" y="10255"/>
                    <a:pt x="118872" y="11814"/>
                  </a:cubicBezTo>
                  <a:cubicBezTo>
                    <a:pt x="106774" y="13326"/>
                    <a:pt x="103632" y="13338"/>
                    <a:pt x="91440" y="11814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B1135027-1FC8-4A98-A23D-7C8D462F87A6}"/>
                </a:ext>
              </a:extLst>
            </p:cNvPr>
            <p:cNvSpPr/>
            <p:nvPr/>
          </p:nvSpPr>
          <p:spPr>
            <a:xfrm rot="8559985">
              <a:off x="7891432" y="2209495"/>
              <a:ext cx="54091" cy="60851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5930F0C4-A8F4-4CD1-981B-FE5AB1E1419B}"/>
                </a:ext>
              </a:extLst>
            </p:cNvPr>
            <p:cNvSpPr/>
            <p:nvPr/>
          </p:nvSpPr>
          <p:spPr>
            <a:xfrm rot="9579546">
              <a:off x="8414612" y="2240213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2122EE86-5155-44C4-90D1-ADF365E81BB4}"/>
                </a:ext>
              </a:extLst>
            </p:cNvPr>
            <p:cNvSpPr/>
            <p:nvPr/>
          </p:nvSpPr>
          <p:spPr>
            <a:xfrm rot="16200000">
              <a:off x="8588667" y="2144805"/>
              <a:ext cx="75572" cy="49259"/>
            </a:xfrm>
            <a:custGeom>
              <a:avLst/>
              <a:gdLst>
                <a:gd name="connsiteX0" fmla="*/ 91440 w 156767"/>
                <a:gd name="connsiteY0" fmla="*/ 11814 h 103254"/>
                <a:gd name="connsiteX1" fmla="*/ 45720 w 156767"/>
                <a:gd name="connsiteY1" fmla="*/ 2670 h 103254"/>
                <a:gd name="connsiteX2" fmla="*/ 27432 w 156767"/>
                <a:gd name="connsiteY2" fmla="*/ 57534 h 103254"/>
                <a:gd name="connsiteX3" fmla="*/ 0 w 156767"/>
                <a:gd name="connsiteY3" fmla="*/ 66678 h 103254"/>
                <a:gd name="connsiteX4" fmla="*/ 9144 w 156767"/>
                <a:gd name="connsiteY4" fmla="*/ 94110 h 103254"/>
                <a:gd name="connsiteX5" fmla="*/ 36576 w 156767"/>
                <a:gd name="connsiteY5" fmla="*/ 103254 h 103254"/>
                <a:gd name="connsiteX6" fmla="*/ 118872 w 156767"/>
                <a:gd name="connsiteY6" fmla="*/ 94110 h 103254"/>
                <a:gd name="connsiteX7" fmla="*/ 128016 w 156767"/>
                <a:gd name="connsiteY7" fmla="*/ 20958 h 103254"/>
                <a:gd name="connsiteX8" fmla="*/ 155448 w 156767"/>
                <a:gd name="connsiteY8" fmla="*/ 2670 h 103254"/>
                <a:gd name="connsiteX9" fmla="*/ 118872 w 156767"/>
                <a:gd name="connsiteY9" fmla="*/ 11814 h 103254"/>
                <a:gd name="connsiteX10" fmla="*/ 91440 w 156767"/>
                <a:gd name="connsiteY10" fmla="*/ 11814 h 103254"/>
                <a:gd name="connsiteX0" fmla="*/ 91440 w 156874"/>
                <a:gd name="connsiteY0" fmla="*/ 11814 h 104942"/>
                <a:gd name="connsiteX1" fmla="*/ 45720 w 156874"/>
                <a:gd name="connsiteY1" fmla="*/ 2670 h 104942"/>
                <a:gd name="connsiteX2" fmla="*/ 27432 w 156874"/>
                <a:gd name="connsiteY2" fmla="*/ 57534 h 104942"/>
                <a:gd name="connsiteX3" fmla="*/ 0 w 156874"/>
                <a:gd name="connsiteY3" fmla="*/ 66678 h 104942"/>
                <a:gd name="connsiteX4" fmla="*/ 9144 w 156874"/>
                <a:gd name="connsiteY4" fmla="*/ 94110 h 104942"/>
                <a:gd name="connsiteX5" fmla="*/ 36576 w 156874"/>
                <a:gd name="connsiteY5" fmla="*/ 103254 h 104942"/>
                <a:gd name="connsiteX6" fmla="*/ 100733 w 156874"/>
                <a:gd name="connsiteY6" fmla="*/ 63542 h 104942"/>
                <a:gd name="connsiteX7" fmla="*/ 128016 w 156874"/>
                <a:gd name="connsiteY7" fmla="*/ 20958 h 104942"/>
                <a:gd name="connsiteX8" fmla="*/ 155448 w 156874"/>
                <a:gd name="connsiteY8" fmla="*/ 2670 h 104942"/>
                <a:gd name="connsiteX9" fmla="*/ 118872 w 156874"/>
                <a:gd name="connsiteY9" fmla="*/ 11814 h 104942"/>
                <a:gd name="connsiteX10" fmla="*/ 91440 w 156874"/>
                <a:gd name="connsiteY10" fmla="*/ 11814 h 104942"/>
                <a:gd name="connsiteX0" fmla="*/ 91440 w 128171"/>
                <a:gd name="connsiteY0" fmla="*/ 11814 h 104942"/>
                <a:gd name="connsiteX1" fmla="*/ 45720 w 128171"/>
                <a:gd name="connsiteY1" fmla="*/ 2670 h 104942"/>
                <a:gd name="connsiteX2" fmla="*/ 27432 w 128171"/>
                <a:gd name="connsiteY2" fmla="*/ 57534 h 104942"/>
                <a:gd name="connsiteX3" fmla="*/ 0 w 128171"/>
                <a:gd name="connsiteY3" fmla="*/ 66678 h 104942"/>
                <a:gd name="connsiteX4" fmla="*/ 9144 w 128171"/>
                <a:gd name="connsiteY4" fmla="*/ 94110 h 104942"/>
                <a:gd name="connsiteX5" fmla="*/ 36576 w 128171"/>
                <a:gd name="connsiteY5" fmla="*/ 103254 h 104942"/>
                <a:gd name="connsiteX6" fmla="*/ 100733 w 128171"/>
                <a:gd name="connsiteY6" fmla="*/ 63542 h 104942"/>
                <a:gd name="connsiteX7" fmla="*/ 128016 w 128171"/>
                <a:gd name="connsiteY7" fmla="*/ 20958 h 104942"/>
                <a:gd name="connsiteX8" fmla="*/ 82733 w 128171"/>
                <a:gd name="connsiteY8" fmla="*/ 60409 h 104942"/>
                <a:gd name="connsiteX9" fmla="*/ 118872 w 128171"/>
                <a:gd name="connsiteY9" fmla="*/ 11814 h 104942"/>
                <a:gd name="connsiteX10" fmla="*/ 91440 w 128171"/>
                <a:gd name="connsiteY10" fmla="*/ 11814 h 104942"/>
                <a:gd name="connsiteX0" fmla="*/ 91440 w 128171"/>
                <a:gd name="connsiteY0" fmla="*/ 1093 h 94221"/>
                <a:gd name="connsiteX1" fmla="*/ 58495 w 128171"/>
                <a:gd name="connsiteY1" fmla="*/ 19622 h 94221"/>
                <a:gd name="connsiteX2" fmla="*/ 27432 w 128171"/>
                <a:gd name="connsiteY2" fmla="*/ 46813 h 94221"/>
                <a:gd name="connsiteX3" fmla="*/ 0 w 128171"/>
                <a:gd name="connsiteY3" fmla="*/ 55957 h 94221"/>
                <a:gd name="connsiteX4" fmla="*/ 9144 w 128171"/>
                <a:gd name="connsiteY4" fmla="*/ 83389 h 94221"/>
                <a:gd name="connsiteX5" fmla="*/ 36576 w 128171"/>
                <a:gd name="connsiteY5" fmla="*/ 92533 h 94221"/>
                <a:gd name="connsiteX6" fmla="*/ 100733 w 128171"/>
                <a:gd name="connsiteY6" fmla="*/ 52821 h 94221"/>
                <a:gd name="connsiteX7" fmla="*/ 128016 w 128171"/>
                <a:gd name="connsiteY7" fmla="*/ 10237 h 94221"/>
                <a:gd name="connsiteX8" fmla="*/ 82733 w 128171"/>
                <a:gd name="connsiteY8" fmla="*/ 49688 h 94221"/>
                <a:gd name="connsiteX9" fmla="*/ 118872 w 128171"/>
                <a:gd name="connsiteY9" fmla="*/ 1093 h 94221"/>
                <a:gd name="connsiteX10" fmla="*/ 91440 w 128171"/>
                <a:gd name="connsiteY10" fmla="*/ 1093 h 94221"/>
                <a:gd name="connsiteX0" fmla="*/ 91470 w 128201"/>
                <a:gd name="connsiteY0" fmla="*/ 1093 h 83563"/>
                <a:gd name="connsiteX1" fmla="*/ 58525 w 128201"/>
                <a:gd name="connsiteY1" fmla="*/ 19622 h 83563"/>
                <a:gd name="connsiteX2" fmla="*/ 27462 w 128201"/>
                <a:gd name="connsiteY2" fmla="*/ 46813 h 83563"/>
                <a:gd name="connsiteX3" fmla="*/ 30 w 128201"/>
                <a:gd name="connsiteY3" fmla="*/ 55957 h 83563"/>
                <a:gd name="connsiteX4" fmla="*/ 9174 w 128201"/>
                <a:gd name="connsiteY4" fmla="*/ 83389 h 83563"/>
                <a:gd name="connsiteX5" fmla="*/ 91952 w 128201"/>
                <a:gd name="connsiteY5" fmla="*/ 66982 h 83563"/>
                <a:gd name="connsiteX6" fmla="*/ 100763 w 128201"/>
                <a:gd name="connsiteY6" fmla="*/ 52821 h 83563"/>
                <a:gd name="connsiteX7" fmla="*/ 128046 w 128201"/>
                <a:gd name="connsiteY7" fmla="*/ 10237 h 83563"/>
                <a:gd name="connsiteX8" fmla="*/ 82763 w 128201"/>
                <a:gd name="connsiteY8" fmla="*/ 49688 h 83563"/>
                <a:gd name="connsiteX9" fmla="*/ 118902 w 128201"/>
                <a:gd name="connsiteY9" fmla="*/ 1093 h 83563"/>
                <a:gd name="connsiteX10" fmla="*/ 91470 w 128201"/>
                <a:gd name="connsiteY10" fmla="*/ 1093 h 83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201" h="83563">
                  <a:moveTo>
                    <a:pt x="91470" y="1093"/>
                  </a:moveTo>
                  <a:cubicBezTo>
                    <a:pt x="81407" y="4181"/>
                    <a:pt x="71172" y="10589"/>
                    <a:pt x="58525" y="19622"/>
                  </a:cubicBezTo>
                  <a:cubicBezTo>
                    <a:pt x="42838" y="30827"/>
                    <a:pt x="37211" y="40757"/>
                    <a:pt x="27462" y="46813"/>
                  </a:cubicBezTo>
                  <a:cubicBezTo>
                    <a:pt x="17713" y="52869"/>
                    <a:pt x="9174" y="52909"/>
                    <a:pt x="30" y="55957"/>
                  </a:cubicBezTo>
                  <a:cubicBezTo>
                    <a:pt x="3078" y="65101"/>
                    <a:pt x="-6146" y="81552"/>
                    <a:pt x="9174" y="83389"/>
                  </a:cubicBezTo>
                  <a:cubicBezTo>
                    <a:pt x="24494" y="85226"/>
                    <a:pt x="76687" y="72077"/>
                    <a:pt x="91952" y="66982"/>
                  </a:cubicBezTo>
                  <a:cubicBezTo>
                    <a:pt x="107217" y="61887"/>
                    <a:pt x="73331" y="55869"/>
                    <a:pt x="100763" y="52821"/>
                  </a:cubicBezTo>
                  <a:cubicBezTo>
                    <a:pt x="89639" y="19448"/>
                    <a:pt x="131046" y="10759"/>
                    <a:pt x="128046" y="10237"/>
                  </a:cubicBezTo>
                  <a:cubicBezTo>
                    <a:pt x="125046" y="9715"/>
                    <a:pt x="90534" y="57459"/>
                    <a:pt x="82763" y="49688"/>
                  </a:cubicBezTo>
                  <a:cubicBezTo>
                    <a:pt x="73877" y="40802"/>
                    <a:pt x="131372" y="-466"/>
                    <a:pt x="118902" y="1093"/>
                  </a:cubicBezTo>
                  <a:cubicBezTo>
                    <a:pt x="106804" y="2605"/>
                    <a:pt x="101533" y="-1995"/>
                    <a:pt x="91470" y="1093"/>
                  </a:cubicBezTo>
                  <a:close/>
                </a:path>
              </a:pathLst>
            </a:custGeom>
            <a:solidFill>
              <a:srgbClr val="939AA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 sz="2000">
                <a:solidFill>
                  <a:srgbClr val="FFFFFF"/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DEFDC8E-2C09-E12B-3821-2FCD86104DB2}"/>
              </a:ext>
            </a:extLst>
          </p:cNvPr>
          <p:cNvSpPr/>
          <p:nvPr/>
        </p:nvSpPr>
        <p:spPr>
          <a:xfrm>
            <a:off x="6688476" y="5467133"/>
            <a:ext cx="5165885" cy="499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A51710-1EC8-F3B8-DC7F-B58216709DBB}"/>
              </a:ext>
            </a:extLst>
          </p:cNvPr>
          <p:cNvSpPr txBox="1"/>
          <p:nvPr/>
        </p:nvSpPr>
        <p:spPr>
          <a:xfrm>
            <a:off x="7149159" y="5278133"/>
            <a:ext cx="4702945" cy="553998"/>
          </a:xfrm>
          <a:prstGeom prst="rect">
            <a:avLst/>
          </a:prstGeom>
          <a:noFill/>
        </p:spPr>
        <p:txBody>
          <a:bodyPr wrap="square" lIns="0" tIns="91440" rIns="0" bIns="91440" rtlCol="0" anchor="t" anchorCtr="0">
            <a:spAutoFit/>
          </a:bodyPr>
          <a:lstStyle/>
          <a:p>
            <a:pPr algn="ctr"/>
            <a:r>
              <a:rPr lang="en-GB" sz="1200"/>
              <a:t>The ratio of interquartile range to median can give an indication of reliability. A value &gt;0.30 suggests a repeat scan may be needed</a:t>
            </a:r>
            <a:r>
              <a:rPr lang="en-GB" sz="1200" baseline="30000"/>
              <a:t>4</a:t>
            </a:r>
          </a:p>
        </p:txBody>
      </p:sp>
      <p:sp>
        <p:nvSpPr>
          <p:cNvPr id="5" name="Off-page Connector 4">
            <a:extLst>
              <a:ext uri="{FF2B5EF4-FFF2-40B4-BE49-F238E27FC236}">
                <a16:creationId xmlns:a16="http://schemas.microsoft.com/office/drawing/2014/main" id="{0B4C8D33-AB3D-2792-919E-5FB7F7C898D8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2</a:t>
            </a:r>
            <a:r>
              <a:rPr lang="en-GB" sz="1500" baseline="30000">
                <a:solidFill>
                  <a:srgbClr val="FFFFFF"/>
                </a:solidFill>
              </a:rPr>
              <a:t>nd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7D2240-52AD-EE26-907F-D917B1565BBA}"/>
              </a:ext>
            </a:extLst>
          </p:cNvPr>
          <p:cNvSpPr/>
          <p:nvPr/>
        </p:nvSpPr>
        <p:spPr>
          <a:xfrm>
            <a:off x="431997" y="2683242"/>
            <a:ext cx="6091200" cy="15238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Benefits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Incorporated into guidelines</a:t>
            </a:r>
            <a:r>
              <a:rPr lang="en-US" sz="1200" baseline="30000">
                <a:solidFill>
                  <a:schemeClr val="tx1"/>
                </a:solidFill>
              </a:rPr>
              <a:t>2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Measures liver stiffness and quantifies fibrosis by stage</a:t>
            </a:r>
            <a:r>
              <a:rPr lang="en-US" sz="1200" baseline="30000">
                <a:solidFill>
                  <a:schemeClr val="tx1"/>
                </a:solidFill>
              </a:rPr>
              <a:t>1,2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Accurately predicts cirrhosis (F4), but accuracy may </a:t>
            </a:r>
            <a:br>
              <a:rPr lang="en-US" sz="1200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be limited in patients with obesity</a:t>
            </a:r>
            <a:r>
              <a:rPr lang="en-US" sz="1200" baseline="30000">
                <a:solidFill>
                  <a:schemeClr val="tx1"/>
                </a:solidFill>
              </a:rPr>
              <a:t>2,</a:t>
            </a:r>
            <a:r>
              <a:rPr lang="en-US" sz="1200">
                <a:solidFill>
                  <a:schemeClr val="tx1"/>
                </a:solidFill>
              </a:rPr>
              <a:t>*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7A8671-8266-0C51-B434-594F5015BE94}"/>
              </a:ext>
            </a:extLst>
          </p:cNvPr>
          <p:cNvSpPr/>
          <p:nvPr/>
        </p:nvSpPr>
        <p:spPr>
          <a:xfrm>
            <a:off x="431997" y="1617600"/>
            <a:ext cx="6091200" cy="10071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72000" rIns="360000" bIns="72000" rtlCol="0" anchor="ctr">
            <a:noAutofit/>
          </a:bodyPr>
          <a:lstStyle/>
          <a:p>
            <a:pPr>
              <a:spcBef>
                <a:spcPts val="300"/>
              </a:spcBef>
            </a:pPr>
            <a:r>
              <a:rPr lang="en-US" sz="1200" dirty="0">
                <a:solidFill>
                  <a:schemeClr val="tx1"/>
                </a:solidFill>
              </a:rPr>
              <a:t>Vibration-controlled transient elastography (VCTE) is a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special ultrasound technology to assess liver stiffness,</a:t>
            </a:r>
            <a:r>
              <a:rPr lang="en-US" sz="1200" baseline="30000" dirty="0">
                <a:solidFill>
                  <a:schemeClr val="tx1"/>
                </a:solidFill>
              </a:rPr>
              <a:t>1</a:t>
            </a:r>
            <a:r>
              <a:rPr lang="en-US" sz="1200" dirty="0">
                <a:solidFill>
                  <a:schemeClr val="tx1"/>
                </a:solidFill>
              </a:rPr>
              <a:t> measured in kilopascals (kPa),</a:t>
            </a:r>
            <a:r>
              <a:rPr lang="en-US" sz="1200" baseline="30000" dirty="0">
                <a:solidFill>
                  <a:schemeClr val="tx1"/>
                </a:solidFill>
              </a:rPr>
              <a:t> </a:t>
            </a:r>
            <a:r>
              <a:rPr lang="en-US" sz="1200" dirty="0">
                <a:solidFill>
                  <a:schemeClr val="tx1"/>
                </a:solidFill>
              </a:rPr>
              <a:t>with the ability to estimate fibrosis stage with increased accuracy</a:t>
            </a:r>
            <a:r>
              <a:rPr lang="en-US" sz="1200" baseline="30000" dirty="0">
                <a:solidFill>
                  <a:schemeClr val="tx1"/>
                </a:solidFill>
              </a:rPr>
              <a:t>2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2699AF-CF29-8410-C189-3DE0F58C5478}"/>
              </a:ext>
            </a:extLst>
          </p:cNvPr>
          <p:cNvSpPr/>
          <p:nvPr/>
        </p:nvSpPr>
        <p:spPr>
          <a:xfrm>
            <a:off x="431997" y="4262259"/>
            <a:ext cx="6091200" cy="169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Can only reliably measure the right lobe of the liver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Less accurate for stratifying moderate stages of fibrosis</a:t>
            </a:r>
            <a:br>
              <a:rPr lang="en-US" sz="1200">
                <a:solidFill>
                  <a:schemeClr val="tx1"/>
                </a:solidFill>
              </a:rPr>
            </a:br>
            <a:r>
              <a:rPr lang="en-US" sz="1200">
                <a:solidFill>
                  <a:schemeClr val="tx1"/>
                </a:solidFill>
              </a:rPr>
              <a:t>(F2 vs F3)</a:t>
            </a:r>
            <a:r>
              <a:rPr lang="en-US" sz="1200" baseline="30000">
                <a:solidFill>
                  <a:schemeClr val="tx1"/>
                </a:solidFill>
              </a:rPr>
              <a:t>3</a:t>
            </a:r>
            <a:endParaRPr lang="en-US" sz="1200">
              <a:solidFill>
                <a:schemeClr val="tx1"/>
              </a:solidFill>
            </a:endParaRPr>
          </a:p>
          <a:p>
            <a:pPr marL="171446" indent="-171446" fontAlgn="ctr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2 hours fasting required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  <a:p>
            <a:pPr marL="174625" indent="-174625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Trained technician required</a:t>
            </a:r>
            <a:r>
              <a:rPr lang="en-US" sz="1200" baseline="30000">
                <a:solidFill>
                  <a:schemeClr val="tx1"/>
                </a:solidFill>
              </a:rPr>
              <a:t>1</a:t>
            </a:r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4E654FA-69F4-E121-2B8B-024A4D026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696" y="3032728"/>
            <a:ext cx="824899" cy="82489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6F14478-24F9-42B0-2AFC-10EFB69C5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7F43850-6559-964D-F337-2999780092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580" y="4688421"/>
            <a:ext cx="569131" cy="83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2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1">
            <a:extLst>
              <a:ext uri="{FF2B5EF4-FFF2-40B4-BE49-F238E27FC236}">
                <a16:creationId xmlns:a16="http://schemas.microsoft.com/office/drawing/2014/main" id="{E0815B04-14FD-4B22-B840-D5516A52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latin typeface="+mn-lt"/>
              </a:rPr>
              <a:t>ELF™ score is recommended as a </a:t>
            </a:r>
            <a:br>
              <a:rPr lang="en-GB" sz="3200" dirty="0">
                <a:latin typeface="+mn-lt"/>
              </a:rPr>
            </a:br>
            <a:r>
              <a:rPr lang="en-GB" sz="3200" dirty="0">
                <a:latin typeface="+mn-lt"/>
              </a:rPr>
              <a:t>secondary assessment tool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FD1DF5A3-F0C7-4824-84DD-4EAC3A0B15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2000" y="6264000"/>
            <a:ext cx="9439698" cy="324000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GB" sz="700" dirty="0">
                <a:solidFill>
                  <a:srgbClr val="939AA7"/>
                </a:solidFill>
              </a:rPr>
              <a:t>AACE, American Association of Clinical Endocrinology; AASLD, American Association for the Study of Liver Diseases; AUROC, area under the receiver operating characteristic curve; </a:t>
            </a:r>
            <a:r>
              <a:rPr lang="en-CA" sz="700" dirty="0">
                <a:solidFill>
                  <a:srgbClr val="939AA7"/>
                </a:solidFill>
              </a:rPr>
              <a:t>ELF™, enhanced liver fibrosis;</a:t>
            </a:r>
            <a:r>
              <a:rPr lang="en-GB" sz="700" dirty="0">
                <a:solidFill>
                  <a:srgbClr val="939AA7"/>
                </a:solidFill>
              </a:rPr>
              <a:t> F, fibrosis stage; </a:t>
            </a:r>
            <a:br>
              <a:rPr lang="en-GB" sz="700" dirty="0">
                <a:solidFill>
                  <a:srgbClr val="939AA7"/>
                </a:solidFill>
              </a:rPr>
            </a:br>
            <a:r>
              <a:rPr lang="en-GB" sz="700" dirty="0">
                <a:solidFill>
                  <a:srgbClr val="939AA7"/>
                </a:solidFill>
              </a:rPr>
              <a:t>HA, hyaluronic acid; MASH, metabolic dysfunction-associated </a:t>
            </a:r>
            <a:r>
              <a:rPr lang="en-GB" sz="700" dirty="0" err="1">
                <a:solidFill>
                  <a:srgbClr val="939AA7"/>
                </a:solidFill>
              </a:rPr>
              <a:t>steatothepatitis</a:t>
            </a:r>
            <a:r>
              <a:rPr lang="en-GB" sz="700" dirty="0">
                <a:solidFill>
                  <a:srgbClr val="939AA7"/>
                </a:solidFill>
              </a:rPr>
              <a:t>; NIT, non-invasive test; PIIINP, procollagen III N-terminal peptide; TIMP, tissue inhibitor of metalloproteinases. </a:t>
            </a:r>
            <a:br>
              <a:rPr lang="en-GB" sz="700" dirty="0">
                <a:solidFill>
                  <a:srgbClr val="939AA7"/>
                </a:solidFill>
              </a:rPr>
            </a:br>
            <a:r>
              <a:rPr lang="en-GB" sz="700" dirty="0">
                <a:solidFill>
                  <a:srgbClr val="939AA7"/>
                </a:solidFill>
              </a:rPr>
              <a:t>1. </a:t>
            </a:r>
            <a:r>
              <a:rPr lang="en-US" dirty="0">
                <a:solidFill>
                  <a:srgbClr val="939AA7"/>
                </a:solidFill>
              </a:rPr>
              <a:t>Patel PJ et al. </a:t>
            </a:r>
            <a:r>
              <a:rPr lang="en-US" i="1" dirty="0">
                <a:solidFill>
                  <a:srgbClr val="939AA7"/>
                </a:solidFill>
              </a:rPr>
              <a:t>Ann Clin </a:t>
            </a:r>
            <a:r>
              <a:rPr lang="en-US" i="1" dirty="0" err="1">
                <a:solidFill>
                  <a:srgbClr val="939AA7"/>
                </a:solidFill>
              </a:rPr>
              <a:t>Biochem</a:t>
            </a:r>
            <a:r>
              <a:rPr lang="en-US" dirty="0">
                <a:solidFill>
                  <a:srgbClr val="939AA7"/>
                </a:solidFill>
              </a:rPr>
              <a:t>. 2020;57(1):36</a:t>
            </a:r>
            <a:r>
              <a:rPr lang="en-GB" dirty="0"/>
              <a:t>–</a:t>
            </a:r>
            <a:r>
              <a:rPr lang="en-US" dirty="0">
                <a:solidFill>
                  <a:srgbClr val="939AA7"/>
                </a:solidFill>
              </a:rPr>
              <a:t>43. 2. Siemens </a:t>
            </a:r>
            <a:r>
              <a:rPr lang="en-US" dirty="0" err="1">
                <a:solidFill>
                  <a:srgbClr val="939AA7"/>
                </a:solidFill>
              </a:rPr>
              <a:t>Healthineers</a:t>
            </a:r>
            <a:r>
              <a:rPr lang="en-US" dirty="0">
                <a:solidFill>
                  <a:srgbClr val="939AA7"/>
                </a:solidFill>
              </a:rPr>
              <a:t>. Enhanced Liver Fibrosis (ELF™) Test. </a:t>
            </a:r>
            <a:r>
              <a:rPr lang="en-GB" dirty="0">
                <a:solidFill>
                  <a:srgbClr val="939AA7"/>
                </a:solidFill>
              </a:rPr>
              <a:t>https://www.siemens-healthineers.com/laboratory-diagnostics/assays-by-diseases-conditions/liver-disease/elf-test. Accessed August 2025.</a:t>
            </a:r>
            <a:r>
              <a:rPr lang="en-US" dirty="0">
                <a:solidFill>
                  <a:srgbClr val="939AA7"/>
                </a:solidFill>
              </a:rPr>
              <a:t> 3. Xie Q et al. </a:t>
            </a:r>
            <a:r>
              <a:rPr lang="en-US" i="1" dirty="0" err="1">
                <a:solidFill>
                  <a:srgbClr val="939AA7"/>
                </a:solidFill>
              </a:rPr>
              <a:t>PLoS</a:t>
            </a:r>
            <a:r>
              <a:rPr lang="en-US" i="1" dirty="0">
                <a:solidFill>
                  <a:srgbClr val="939AA7"/>
                </a:solidFill>
              </a:rPr>
              <a:t> One. </a:t>
            </a:r>
            <a:r>
              <a:rPr lang="en-US" dirty="0">
                <a:solidFill>
                  <a:srgbClr val="939AA7"/>
                </a:solidFill>
              </a:rPr>
              <a:t>2014;9(4):e92772.</a:t>
            </a:r>
            <a:r>
              <a:rPr lang="en-GB" sz="700" dirty="0">
                <a:solidFill>
                  <a:srgbClr val="939AA7"/>
                </a:solidFill>
              </a:rPr>
              <a:t> 4. Nuñez Dubon AG et al. </a:t>
            </a:r>
            <a:r>
              <a:rPr lang="en-GB" sz="700" i="1" dirty="0" err="1">
                <a:solidFill>
                  <a:srgbClr val="939AA7"/>
                </a:solidFill>
              </a:rPr>
              <a:t>Eur</a:t>
            </a:r>
            <a:r>
              <a:rPr lang="en-GB" sz="700" i="1" dirty="0">
                <a:solidFill>
                  <a:srgbClr val="939AA7"/>
                </a:solidFill>
              </a:rPr>
              <a:t> </a:t>
            </a:r>
            <a:r>
              <a:rPr lang="en-GB" sz="700" i="1" dirty="0" err="1">
                <a:solidFill>
                  <a:srgbClr val="939AA7"/>
                </a:solidFill>
              </a:rPr>
              <a:t>Resp</a:t>
            </a:r>
            <a:r>
              <a:rPr lang="en-GB" sz="700" i="1" dirty="0">
                <a:solidFill>
                  <a:srgbClr val="939AA7"/>
                </a:solidFill>
              </a:rPr>
              <a:t> J</a:t>
            </a:r>
            <a:r>
              <a:rPr lang="en-GB" sz="700" dirty="0">
                <a:solidFill>
                  <a:srgbClr val="939AA7"/>
                </a:solidFill>
              </a:rPr>
              <a:t>. 2023;62(suppl67):PA3920. 5.</a:t>
            </a:r>
            <a:r>
              <a:rPr lang="fi-FI" sz="700" dirty="0">
                <a:solidFill>
                  <a:srgbClr val="939AA7"/>
                </a:solidFill>
              </a:rPr>
              <a:t> Rinella ME et al. Hepatology. 2023;77(5):1797–1835. 6</a:t>
            </a:r>
            <a:r>
              <a:rPr lang="en-GB" dirty="0">
                <a:solidFill>
                  <a:srgbClr val="939AA7"/>
                </a:solidFill>
              </a:rPr>
              <a:t>. Srivastava A et al. </a:t>
            </a:r>
            <a:r>
              <a:rPr lang="en-GB" i="1" dirty="0">
                <a:solidFill>
                  <a:srgbClr val="939AA7"/>
                </a:solidFill>
              </a:rPr>
              <a:t>J Hepatol</a:t>
            </a:r>
            <a:r>
              <a:rPr lang="en-GB" dirty="0">
                <a:solidFill>
                  <a:srgbClr val="939AA7"/>
                </a:solidFill>
              </a:rPr>
              <a:t>. 2019;71(2):371–378. 7. Staufer K et al. </a:t>
            </a:r>
            <a:r>
              <a:rPr lang="en-GB" i="1" dirty="0">
                <a:solidFill>
                  <a:srgbClr val="939AA7"/>
                </a:solidFill>
              </a:rPr>
              <a:t>United European Gastroenterol J</a:t>
            </a:r>
            <a:r>
              <a:rPr lang="en-GB" dirty="0">
                <a:solidFill>
                  <a:srgbClr val="939AA7"/>
                </a:solidFill>
              </a:rPr>
              <a:t>. 2019;7(8):1113–1123. </a:t>
            </a:r>
            <a:endParaRPr lang="en-GB" sz="700" dirty="0">
              <a:solidFill>
                <a:srgbClr val="939AA7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74F384-A60B-2116-479D-37F91DDDB2BB}"/>
              </a:ext>
            </a:extLst>
          </p:cNvPr>
          <p:cNvGrpSpPr/>
          <p:nvPr/>
        </p:nvGrpSpPr>
        <p:grpSpPr>
          <a:xfrm>
            <a:off x="6927336" y="1563595"/>
            <a:ext cx="5040811" cy="2289757"/>
            <a:chOff x="7489260" y="1585349"/>
            <a:chExt cx="5040811" cy="228975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3922BD-CA78-9895-4DC1-D530C0F35333}"/>
                </a:ext>
              </a:extLst>
            </p:cNvPr>
            <p:cNvSpPr/>
            <p:nvPr/>
          </p:nvSpPr>
          <p:spPr>
            <a:xfrm>
              <a:off x="8097120" y="1966263"/>
              <a:ext cx="3795473" cy="41220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≥11.3</a:t>
              </a: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Rule IN fibrosis F4 </a:t>
              </a: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B6ED1674-371D-41F0-A000-0FEB6011A716}"/>
                </a:ext>
              </a:extLst>
            </p:cNvPr>
            <p:cNvSpPr/>
            <p:nvPr/>
          </p:nvSpPr>
          <p:spPr>
            <a:xfrm>
              <a:off x="8092950" y="2378468"/>
              <a:ext cx="3795473" cy="41220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&gt;9.8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IN fibrosis ≥F3 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4C19E26-2B5C-403C-A0A8-C2EE185BF6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4219" y="2418607"/>
              <a:ext cx="167621" cy="0"/>
            </a:xfrm>
            <a:prstGeom prst="line">
              <a:avLst/>
            </a:prstGeom>
            <a:ln w="38100">
              <a:solidFill>
                <a:srgbClr val="005A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B396DAF-424F-4568-9048-0EB957F69B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94219" y="3121722"/>
              <a:ext cx="167621" cy="0"/>
            </a:xfrm>
            <a:prstGeom prst="line">
              <a:avLst/>
            </a:prstGeom>
            <a:ln w="38100">
              <a:solidFill>
                <a:srgbClr val="005A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7A3607FE-CBF3-4547-89C3-8ADA1DE36F58}"/>
                </a:ext>
              </a:extLst>
            </p:cNvPr>
            <p:cNvSpPr txBox="1"/>
            <p:nvPr/>
          </p:nvSpPr>
          <p:spPr>
            <a:xfrm>
              <a:off x="7489260" y="1585349"/>
              <a:ext cx="5040811" cy="2682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</a:rPr>
                <a:t>ELF™ score</a:t>
              </a:r>
              <a:r>
                <a:rPr lang="en-GB" sz="1600" b="1" baseline="30000" dirty="0">
                  <a:solidFill>
                    <a:srgbClr val="001965"/>
                  </a:solidFill>
                </a:rPr>
                <a:t>1,5</a:t>
              </a:r>
              <a:endParaRPr kumimoji="0" lang="en-GB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2E17239-DA67-4446-8E7C-4C84781A72E7}"/>
                </a:ext>
              </a:extLst>
            </p:cNvPr>
            <p:cNvSpPr txBox="1"/>
            <p:nvPr/>
          </p:nvSpPr>
          <p:spPr>
            <a:xfrm>
              <a:off x="7494819" y="2246140"/>
              <a:ext cx="383888" cy="2682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600">
                  <a:solidFill>
                    <a:srgbClr val="001965"/>
                  </a:solidFill>
                </a:rPr>
                <a:t>11.3</a:t>
              </a: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07053F9-0D68-4746-9B74-E72E787972AA}"/>
                </a:ext>
              </a:extLst>
            </p:cNvPr>
            <p:cNvSpPr/>
            <p:nvPr/>
          </p:nvSpPr>
          <p:spPr>
            <a:xfrm>
              <a:off x="8081829" y="2790671"/>
              <a:ext cx="3808092" cy="51257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7.7–9.8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IN fibrosis ≥F2 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718A955-3C42-4B0B-9BAF-C4F024EA57DF}"/>
                </a:ext>
              </a:extLst>
            </p:cNvPr>
            <p:cNvSpPr/>
            <p:nvPr/>
          </p:nvSpPr>
          <p:spPr>
            <a:xfrm>
              <a:off x="8092951" y="3303247"/>
              <a:ext cx="3795472" cy="46047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&lt;7.7 </a:t>
              </a: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Rule OUT fibrosis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4EB6ECB-50F3-401E-9EF5-BF56CBAA13A4}"/>
                </a:ext>
              </a:extLst>
            </p:cNvPr>
            <p:cNvSpPr txBox="1"/>
            <p:nvPr/>
          </p:nvSpPr>
          <p:spPr>
            <a:xfrm>
              <a:off x="7489355" y="2956437"/>
              <a:ext cx="288541" cy="27456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ea typeface="+mn-ea"/>
                  <a:cs typeface="+mn-cs"/>
                </a:rPr>
                <a:t>7.7</a:t>
              </a: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A8B8533F-D340-4075-93E7-B6CC0183A3B8}"/>
                </a:ext>
              </a:extLst>
            </p:cNvPr>
            <p:cNvCxnSpPr>
              <a:cxnSpLocks/>
            </p:cNvCxnSpPr>
            <p:nvPr/>
          </p:nvCxnSpPr>
          <p:spPr>
            <a:xfrm>
              <a:off x="8082581" y="1856853"/>
              <a:ext cx="0" cy="2018253"/>
            </a:xfrm>
            <a:prstGeom prst="straightConnector1">
              <a:avLst/>
            </a:prstGeom>
            <a:ln w="38100">
              <a:solidFill>
                <a:srgbClr val="005AD2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7067CF7D-E2BD-42C1-A11D-B27C512F5DFE}"/>
              </a:ext>
            </a:extLst>
          </p:cNvPr>
          <p:cNvSpPr/>
          <p:nvPr/>
        </p:nvSpPr>
        <p:spPr>
          <a:xfrm>
            <a:off x="6731781" y="4478388"/>
            <a:ext cx="5122580" cy="1370996"/>
          </a:xfrm>
          <a:prstGeom prst="rect">
            <a:avLst/>
          </a:prstGeom>
          <a:solidFill>
            <a:srgbClr val="00196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 defTabSz="914400"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F806FA8-37CA-4F83-9BBF-2395C1D3E5BB}"/>
              </a:ext>
            </a:extLst>
          </p:cNvPr>
          <p:cNvGrpSpPr/>
          <p:nvPr/>
        </p:nvGrpSpPr>
        <p:grpSpPr>
          <a:xfrm>
            <a:off x="7626000" y="5432650"/>
            <a:ext cx="301124" cy="253687"/>
            <a:chOff x="-467612" y="4621790"/>
            <a:chExt cx="468853" cy="394994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D100709-F295-4BEE-AE67-43C47C1AEC12}"/>
                </a:ext>
              </a:extLst>
            </p:cNvPr>
            <p:cNvSpPr/>
            <p:nvPr/>
          </p:nvSpPr>
          <p:spPr>
            <a:xfrm>
              <a:off x="-418189" y="4647603"/>
              <a:ext cx="413228" cy="331055"/>
            </a:xfrm>
            <a:custGeom>
              <a:avLst/>
              <a:gdLst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57650 w 4867275"/>
                <a:gd name="connsiteY3" fmla="*/ 285750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542925 w 4867275"/>
                <a:gd name="connsiteY1" fmla="*/ 2390775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781175 w 4867275"/>
                <a:gd name="connsiteY2" fmla="*/ 1438275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4076700 w 4867275"/>
                <a:gd name="connsiteY3" fmla="*/ 295275 h 3571875"/>
                <a:gd name="connsiteX4" fmla="*/ 4867275 w 4867275"/>
                <a:gd name="connsiteY4" fmla="*/ 0 h 3571875"/>
                <a:gd name="connsiteX0" fmla="*/ 0 w 4867275"/>
                <a:gd name="connsiteY0" fmla="*/ 3574005 h 3574005"/>
                <a:gd name="connsiteX1" fmla="*/ 228600 w 4867275"/>
                <a:gd name="connsiteY1" fmla="*/ 1678530 h 3574005"/>
                <a:gd name="connsiteX2" fmla="*/ 1533525 w 4867275"/>
                <a:gd name="connsiteY2" fmla="*/ 706980 h 3574005"/>
                <a:gd name="connsiteX3" fmla="*/ 3486150 w 4867275"/>
                <a:gd name="connsiteY3" fmla="*/ 164055 h 3574005"/>
                <a:gd name="connsiteX4" fmla="*/ 4867275 w 4867275"/>
                <a:gd name="connsiteY4" fmla="*/ 2130 h 357400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486150 w 4867275"/>
                <a:gd name="connsiteY3" fmla="*/ 16192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  <a:gd name="connsiteX0" fmla="*/ 0 w 4867275"/>
                <a:gd name="connsiteY0" fmla="*/ 3571875 h 3571875"/>
                <a:gd name="connsiteX1" fmla="*/ 228600 w 4867275"/>
                <a:gd name="connsiteY1" fmla="*/ 1676400 h 3571875"/>
                <a:gd name="connsiteX2" fmla="*/ 1533525 w 4867275"/>
                <a:gd name="connsiteY2" fmla="*/ 704850 h 3571875"/>
                <a:gd name="connsiteX3" fmla="*/ 3524250 w 4867275"/>
                <a:gd name="connsiteY3" fmla="*/ 180975 h 3571875"/>
                <a:gd name="connsiteX4" fmla="*/ 4867275 w 4867275"/>
                <a:gd name="connsiteY4" fmla="*/ 0 h 357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7275" h="3571875">
                  <a:moveTo>
                    <a:pt x="0" y="3571875"/>
                  </a:moveTo>
                  <a:cubicBezTo>
                    <a:pt x="123031" y="3159125"/>
                    <a:pt x="-26988" y="2154238"/>
                    <a:pt x="228600" y="1676400"/>
                  </a:cubicBezTo>
                  <a:cubicBezTo>
                    <a:pt x="484188" y="1198563"/>
                    <a:pt x="984250" y="954088"/>
                    <a:pt x="1533525" y="704850"/>
                  </a:cubicBezTo>
                  <a:cubicBezTo>
                    <a:pt x="2082800" y="455613"/>
                    <a:pt x="2886075" y="315912"/>
                    <a:pt x="3524250" y="180975"/>
                  </a:cubicBezTo>
                  <a:lnTo>
                    <a:pt x="4867275" y="0"/>
                  </a:lnTo>
                </a:path>
              </a:pathLst>
            </a:custGeom>
            <a:noFill/>
            <a:ln w="19050">
              <a:solidFill>
                <a:srgbClr val="0019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A4B51B7-A4EB-4C90-BFA5-44D3B012C6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0917" y="4621790"/>
              <a:ext cx="0" cy="361718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DDAB0828-681A-412D-8CAD-24B2A08443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31612" y="4983508"/>
              <a:ext cx="432853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49A173C3-BC3A-4E5E-9306-83586DE5E342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644227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914461A0-8522-43CC-8B3F-B5B65C6D1FD4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80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CDE7B18D-F097-4A02-8805-D7A2E61440FC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11539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ADD9A87-04AC-4AE2-A121-92E12D427053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778850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E0A1B4D-B0C3-475B-B05D-F0BF8FD05E9E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846161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D412FC73-6549-4BB1-B0E0-10B4D4E892B3}"/>
                </a:ext>
              </a:extLst>
            </p:cNvPr>
            <p:cNvCxnSpPr>
              <a:cxnSpLocks/>
            </p:cNvCxnSpPr>
            <p:nvPr/>
          </p:nvCxnSpPr>
          <p:spPr>
            <a:xfrm>
              <a:off x="-467612" y="4913473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82BB5518-FC3F-4DE3-B9C7-60EF05CD04C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448331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6A52D56C-1365-4760-8476-D31CBFEAA89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64898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98CD2DD-DD65-40E9-B3BB-53186A00C91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81465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749FA5AA-26FD-494C-804C-6E731C0E30B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98033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F7473F17-44B9-4003-AF70-2A89C1EC8D5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114600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4091F69-6B81-475C-A564-5E1389D6B14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1167" y="4998784"/>
              <a:ext cx="36000" cy="0"/>
            </a:xfrm>
            <a:prstGeom prst="line">
              <a:avLst/>
            </a:prstGeom>
            <a:ln w="19050">
              <a:solidFill>
                <a:srgbClr val="0019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Graphic 5" descr="Badge Unfollow outline">
            <a:extLst>
              <a:ext uri="{FF2B5EF4-FFF2-40B4-BE49-F238E27FC236}">
                <a16:creationId xmlns:a16="http://schemas.microsoft.com/office/drawing/2014/main" id="{0EC77C81-A760-06A2-0FEF-E25B03C59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3538" y="4636504"/>
            <a:ext cx="466772" cy="4667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412E21-ED85-8AF7-516C-4DA9A401E765}"/>
              </a:ext>
            </a:extLst>
          </p:cNvPr>
          <p:cNvSpPr txBox="1"/>
          <p:nvPr/>
        </p:nvSpPr>
        <p:spPr>
          <a:xfrm>
            <a:off x="7247502" y="4574792"/>
            <a:ext cx="2093626" cy="738664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Negative predictive value </a:t>
            </a:r>
            <a:r>
              <a:rPr lang="en-GB" sz="1200"/>
              <a:t>for F≥3 is </a:t>
            </a:r>
            <a:r>
              <a:rPr lang="en-GB" sz="1200" b="1"/>
              <a:t>95% </a:t>
            </a:r>
            <a:r>
              <a:rPr lang="en-GB" sz="1200"/>
              <a:t>for scores &lt;9.8 in patients with MASH</a:t>
            </a:r>
            <a:r>
              <a:rPr lang="en-GB" sz="1200" baseline="30000"/>
              <a:t>7</a:t>
            </a:r>
            <a:endParaRPr lang="en-GB" sz="1200"/>
          </a:p>
        </p:txBody>
      </p:sp>
      <p:pic>
        <p:nvPicPr>
          <p:cNvPr id="9" name="Graphic 8" descr="Badge Follow outline">
            <a:extLst>
              <a:ext uri="{FF2B5EF4-FFF2-40B4-BE49-F238E27FC236}">
                <a16:creationId xmlns:a16="http://schemas.microsoft.com/office/drawing/2014/main" id="{D89825D6-C4F0-D724-71A5-FD82014A8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362394" y="4629159"/>
            <a:ext cx="466772" cy="4667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465AE3-6B18-77D4-BCF7-B9E46BCD79D9}"/>
              </a:ext>
            </a:extLst>
          </p:cNvPr>
          <p:cNvSpPr txBox="1"/>
          <p:nvPr/>
        </p:nvSpPr>
        <p:spPr>
          <a:xfrm>
            <a:off x="9744188" y="4578418"/>
            <a:ext cx="2093626" cy="738664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r>
              <a:rPr lang="en-GB" sz="1200" b="1"/>
              <a:t>Positive predictive value </a:t>
            </a:r>
            <a:r>
              <a:rPr lang="en-GB" sz="1200"/>
              <a:t>for F≥3 is </a:t>
            </a:r>
            <a:r>
              <a:rPr lang="en-GB" sz="1200" b="1"/>
              <a:t>53% </a:t>
            </a:r>
            <a:r>
              <a:rPr lang="en-GB" sz="1200"/>
              <a:t>for scores &gt;9.8 in patients with MASH</a:t>
            </a:r>
            <a:r>
              <a:rPr lang="en-GB" sz="1200" baseline="30000"/>
              <a:t>7</a:t>
            </a:r>
            <a:endParaRPr lang="en-GB" sz="12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C4FA7-026C-2BCC-2473-0EDBD7704DCF}"/>
              </a:ext>
            </a:extLst>
          </p:cNvPr>
          <p:cNvSpPr txBox="1"/>
          <p:nvPr/>
        </p:nvSpPr>
        <p:spPr>
          <a:xfrm>
            <a:off x="6813454" y="3891649"/>
            <a:ext cx="5040811" cy="369332"/>
          </a:xfrm>
          <a:prstGeom prst="rect">
            <a:avLst/>
          </a:prstGeom>
          <a:noFill/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GB" sz="1200"/>
              <a:t>The use of multiple NITs can increase predictive value</a:t>
            </a:r>
            <a:r>
              <a:rPr lang="en-GB" sz="1200" baseline="30000"/>
              <a:t>6</a:t>
            </a:r>
            <a:endParaRPr lang="en-GB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5DF2E1-5F3A-AB86-F75F-81242CBF08ED}"/>
              </a:ext>
            </a:extLst>
          </p:cNvPr>
          <p:cNvSpPr txBox="1"/>
          <p:nvPr/>
        </p:nvSpPr>
        <p:spPr>
          <a:xfrm>
            <a:off x="8156720" y="5388431"/>
            <a:ext cx="3124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AUROC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0.90 for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≥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F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3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fibrosis</a:t>
            </a:r>
            <a:r>
              <a:rPr kumimoji="0" lang="en-GB" sz="1400" b="0" i="0" u="none" strike="noStrike" kern="1200" cap="none" spc="0" normalizeH="0" baseline="3000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+mn-ea"/>
              </a:rPr>
              <a:t>7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3" name="Off-page Connector 12">
            <a:extLst>
              <a:ext uri="{FF2B5EF4-FFF2-40B4-BE49-F238E27FC236}">
                <a16:creationId xmlns:a16="http://schemas.microsoft.com/office/drawing/2014/main" id="{7A12D6E1-3AF6-E188-F2FA-9272FCB18217}"/>
              </a:ext>
            </a:extLst>
          </p:cNvPr>
          <p:cNvSpPr/>
          <p:nvPr/>
        </p:nvSpPr>
        <p:spPr>
          <a:xfrm>
            <a:off x="10382748" y="0"/>
            <a:ext cx="1471613" cy="1391785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Guideline- recommended</a:t>
            </a:r>
          </a:p>
          <a:p>
            <a:pPr algn="ctr">
              <a:defRPr/>
            </a:pPr>
            <a:r>
              <a:rPr lang="en-GB" sz="1500">
                <a:solidFill>
                  <a:srgbClr val="FFFFFF"/>
                </a:solidFill>
              </a:rPr>
              <a:t>2</a:t>
            </a:r>
            <a:r>
              <a:rPr lang="en-GB" sz="1500" baseline="30000">
                <a:solidFill>
                  <a:srgbClr val="FFFFFF"/>
                </a:solidFill>
              </a:rPr>
              <a:t>nd</a:t>
            </a:r>
            <a:r>
              <a:rPr lang="en-GB" sz="1500">
                <a:solidFill>
                  <a:srgbClr val="FFFFFF"/>
                </a:solidFill>
              </a:rPr>
              <a:t>-line assessment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4C35AF-91DB-3657-4D08-7C7B7E152D3D}"/>
              </a:ext>
            </a:extLst>
          </p:cNvPr>
          <p:cNvSpPr/>
          <p:nvPr/>
        </p:nvSpPr>
        <p:spPr>
          <a:xfrm>
            <a:off x="431997" y="4261657"/>
            <a:ext cx="6091200" cy="158772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/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</a:rPr>
              <a:t>Limitations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May be relatively expensive (depending on availability)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Suboptimal sensitivity for early stages of fibrosis</a:t>
            </a:r>
            <a:r>
              <a:rPr lang="en-US" sz="1200" baseline="30000">
                <a:solidFill>
                  <a:srgbClr val="001965"/>
                </a:solidFill>
              </a:rPr>
              <a:t>3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Limited at stratifying moderate fibrosis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  <a:endParaRPr lang="en-US" sz="1200">
              <a:solidFill>
                <a:srgbClr val="001965"/>
              </a:solidFill>
            </a:endParaRPr>
          </a:p>
          <a:p>
            <a:pPr marL="179388" lvl="0" indent="-179388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001965"/>
                </a:solidFill>
              </a:rPr>
              <a:t>Can cause false positives in patients with extra-hepatic </a:t>
            </a:r>
            <a:br>
              <a:rPr lang="en-US" sz="1200">
                <a:solidFill>
                  <a:srgbClr val="001965"/>
                </a:solidFill>
              </a:rPr>
            </a:br>
            <a:r>
              <a:rPr lang="en-US" sz="1200">
                <a:solidFill>
                  <a:srgbClr val="001965"/>
                </a:solidFill>
              </a:rPr>
              <a:t>fibrotic conditions</a:t>
            </a:r>
            <a:r>
              <a:rPr lang="en-US" sz="1200" baseline="30000">
                <a:solidFill>
                  <a:srgbClr val="001965"/>
                </a:solidFill>
              </a:rPr>
              <a:t>4</a:t>
            </a:r>
            <a:endParaRPr lang="en-US" sz="1200">
              <a:solidFill>
                <a:schemeClr val="tx1"/>
              </a:solidFill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9B4CAB38-A802-E20D-1926-186A9CCBDA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0580" y="4624623"/>
            <a:ext cx="569131" cy="8384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ABE28DB-C69D-777A-A776-83E2B45C43A3}"/>
              </a:ext>
            </a:extLst>
          </p:cNvPr>
          <p:cNvSpPr/>
          <p:nvPr/>
        </p:nvSpPr>
        <p:spPr>
          <a:xfrm>
            <a:off x="431997" y="2683242"/>
            <a:ext cx="6091200" cy="152387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36000" rIns="360000" bIns="3600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Benefits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Discriminates fibrosis granularity and advanced fibrosis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≥F3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Recommended by guidelines (e.g., AASLD, AACE, and ADA)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174625" marR="0" lvl="0" indent="-17462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Near-linear relationship to fibrosis severity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9CEACB-F31F-9B98-1FA7-88BD59662446}"/>
              </a:ext>
            </a:extLst>
          </p:cNvPr>
          <p:cNvSpPr/>
          <p:nvPr/>
        </p:nvSpPr>
        <p:spPr>
          <a:xfrm>
            <a:off x="431997" y="1617600"/>
            <a:ext cx="6091200" cy="100718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4000" tIns="72000" rIns="396000" bIns="72000" rtlCol="0" anchor="ctr">
            <a:noAutofit/>
          </a:bodyPr>
          <a:lstStyle/>
          <a:p>
            <a:pPr>
              <a:defRPr/>
            </a:pPr>
            <a:r>
              <a:rPr lang="en-US" sz="1200">
                <a:solidFill>
                  <a:srgbClr val="001965"/>
                </a:solidFill>
              </a:rPr>
              <a:t>Logarithmic algorithm combining quantitative serum measurements of three markers of hepatic extracellular matrix metabolism: PIIINP, TIMP and HA</a:t>
            </a:r>
            <a:r>
              <a:rPr lang="en-US" sz="1200" baseline="30000">
                <a:solidFill>
                  <a:srgbClr val="001965"/>
                </a:solidFill>
              </a:rPr>
              <a:t>1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8FE41115-3C3D-62E5-87E0-FB78BF0CAD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2696" y="3032728"/>
            <a:ext cx="824899" cy="82489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4FA5D84F-F280-D47C-09CD-06897E2E58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7399" y="1779067"/>
            <a:ext cx="675493" cy="6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31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2E1E5-524F-6375-3652-E112C4A05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nector: Elbow 16">
            <a:extLst>
              <a:ext uri="{FF2B5EF4-FFF2-40B4-BE49-F238E27FC236}">
                <a16:creationId xmlns:a16="http://schemas.microsoft.com/office/drawing/2014/main" id="{3996AC20-EF52-B523-449C-D4419010C459}"/>
              </a:ext>
            </a:extLst>
          </p:cNvPr>
          <p:cNvCxnSpPr>
            <a:cxnSpLocks/>
            <a:stCxn id="55" idx="2"/>
          </p:cNvCxnSpPr>
          <p:nvPr/>
        </p:nvCxnSpPr>
        <p:spPr>
          <a:xfrm rot="16200000" flipH="1">
            <a:off x="8513063" y="3526653"/>
            <a:ext cx="319673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18">
            <a:extLst>
              <a:ext uri="{FF2B5EF4-FFF2-40B4-BE49-F238E27FC236}">
                <a16:creationId xmlns:a16="http://schemas.microsoft.com/office/drawing/2014/main" id="{09D3F118-4B34-3285-9D7D-BFE57D102C78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8073878" y="3534106"/>
            <a:ext cx="319673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24">
            <a:extLst>
              <a:ext uri="{FF2B5EF4-FFF2-40B4-BE49-F238E27FC236}">
                <a16:creationId xmlns:a16="http://schemas.microsoft.com/office/drawing/2014/main" id="{38C9CA3D-6F5B-6B68-3308-D4DC1284FD9B}"/>
              </a:ext>
            </a:extLst>
          </p:cNvPr>
          <p:cNvCxnSpPr>
            <a:cxnSpLocks/>
            <a:stCxn id="55" idx="2"/>
          </p:cNvCxnSpPr>
          <p:nvPr/>
        </p:nvCxnSpPr>
        <p:spPr>
          <a:xfrm rot="5400000">
            <a:off x="7957853" y="3650131"/>
            <a:ext cx="551722" cy="431732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26">
            <a:extLst>
              <a:ext uri="{FF2B5EF4-FFF2-40B4-BE49-F238E27FC236}">
                <a16:creationId xmlns:a16="http://schemas.microsoft.com/office/drawing/2014/main" id="{A5983BF2-CB38-6F8A-3675-B3297AC4FA0D}"/>
              </a:ext>
            </a:extLst>
          </p:cNvPr>
          <p:cNvCxnSpPr>
            <a:cxnSpLocks/>
            <a:stCxn id="55" idx="2"/>
          </p:cNvCxnSpPr>
          <p:nvPr/>
        </p:nvCxnSpPr>
        <p:spPr>
          <a:xfrm rot="16200000" flipH="1">
            <a:off x="8397038" y="3642678"/>
            <a:ext cx="551722" cy="446638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429B664B-3C0A-70D2-8055-9B240816BF46}"/>
              </a:ext>
            </a:extLst>
          </p:cNvPr>
          <p:cNvSpPr/>
          <p:nvPr/>
        </p:nvSpPr>
        <p:spPr>
          <a:xfrm>
            <a:off x="8241630" y="3807861"/>
            <a:ext cx="430538" cy="436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876759B-38E5-145E-8DFF-EF42256E69FB}"/>
              </a:ext>
            </a:extLst>
          </p:cNvPr>
          <p:cNvSpPr txBox="1"/>
          <p:nvPr/>
        </p:nvSpPr>
        <p:spPr>
          <a:xfrm>
            <a:off x="5610225" y="1976803"/>
            <a:ext cx="5678711" cy="48305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Patient at risk for significant fibrosis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6BDB6AB-6F6A-B75B-5359-70E1834DAAA0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6583971" y="2798049"/>
            <a:ext cx="1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BBDD3F8-8EDA-214C-5539-E4FBFD0EA6FF}"/>
              </a:ext>
            </a:extLst>
          </p:cNvPr>
          <p:cNvSpPr txBox="1"/>
          <p:nvPr/>
        </p:nvSpPr>
        <p:spPr>
          <a:xfrm>
            <a:off x="6230012" y="3224244"/>
            <a:ext cx="707917" cy="365891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&lt;1.30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8CCAEDD-A748-A892-28BA-9D45E0770833}"/>
              </a:ext>
            </a:extLst>
          </p:cNvPr>
          <p:cNvSpPr txBox="1"/>
          <p:nvPr/>
        </p:nvSpPr>
        <p:spPr>
          <a:xfrm>
            <a:off x="5752438" y="3807861"/>
            <a:ext cx="1663068" cy="42980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LOW risk of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4C31F0-B698-6B62-128A-8CE72E750F9F}"/>
              </a:ext>
            </a:extLst>
          </p:cNvPr>
          <p:cNvSpPr txBox="1"/>
          <p:nvPr/>
        </p:nvSpPr>
        <p:spPr>
          <a:xfrm>
            <a:off x="5615958" y="4334782"/>
            <a:ext cx="2294371" cy="1594472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E30F5F8-BF82-0B7D-1A95-A3812EAB806F}"/>
              </a:ext>
            </a:extLst>
          </p:cNvPr>
          <p:cNvCxnSpPr>
            <a:cxnSpLocks/>
            <a:stCxn id="43" idx="2"/>
            <a:endCxn id="44" idx="0"/>
          </p:cNvCxnSpPr>
          <p:nvPr/>
        </p:nvCxnSpPr>
        <p:spPr>
          <a:xfrm>
            <a:off x="6583971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2B5ABAA9-876A-743E-28ED-DCE1C02D33A2}"/>
              </a:ext>
            </a:extLst>
          </p:cNvPr>
          <p:cNvCxnSpPr>
            <a:cxnSpLocks/>
            <a:stCxn id="44" idx="2"/>
          </p:cNvCxnSpPr>
          <p:nvPr/>
        </p:nvCxnSpPr>
        <p:spPr>
          <a:xfrm flipH="1">
            <a:off x="6583971" y="4237663"/>
            <a:ext cx="1" cy="9711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C1E2DB3-B745-51EB-6DA2-0C088A99682F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390928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1348CD15-28D2-9967-106B-10091C522D46}"/>
              </a:ext>
            </a:extLst>
          </p:cNvPr>
          <p:cNvCxnSpPr>
            <a:cxnSpLocks/>
          </p:cNvCxnSpPr>
          <p:nvPr/>
        </p:nvCxnSpPr>
        <p:spPr>
          <a:xfrm flipV="1">
            <a:off x="9370509" y="391130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EB8DC1C-A9D0-0DCB-35E3-16B5700DC8BD}"/>
              </a:ext>
            </a:extLst>
          </p:cNvPr>
          <p:cNvCxnSpPr>
            <a:cxnSpLocks/>
          </p:cNvCxnSpPr>
          <p:nvPr/>
        </p:nvCxnSpPr>
        <p:spPr>
          <a:xfrm>
            <a:off x="8449580" y="2459856"/>
            <a:ext cx="0" cy="2115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F757377-35CB-2028-AE59-0FE470993136}"/>
              </a:ext>
            </a:extLst>
          </p:cNvPr>
          <p:cNvSpPr txBox="1"/>
          <p:nvPr/>
        </p:nvSpPr>
        <p:spPr>
          <a:xfrm>
            <a:off x="5610225" y="2671425"/>
            <a:ext cx="5678711" cy="38446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BBAD711-E0F9-4E24-8DFE-5D7F44569161}"/>
              </a:ext>
            </a:extLst>
          </p:cNvPr>
          <p:cNvCxnSpPr>
            <a:cxnSpLocks/>
          </p:cNvCxnSpPr>
          <p:nvPr/>
        </p:nvCxnSpPr>
        <p:spPr>
          <a:xfrm>
            <a:off x="6583971" y="3055887"/>
            <a:ext cx="0" cy="1818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DD621D3-A98B-B108-4E91-9EA5A82264E3}"/>
              </a:ext>
            </a:extLst>
          </p:cNvPr>
          <p:cNvSpPr txBox="1"/>
          <p:nvPr/>
        </p:nvSpPr>
        <p:spPr>
          <a:xfrm>
            <a:off x="7981007" y="3230631"/>
            <a:ext cx="937146" cy="359505"/>
          </a:xfrm>
          <a:prstGeom prst="rect">
            <a:avLst/>
          </a:prstGeom>
          <a:solidFill>
            <a:srgbClr val="EAAB00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1.30-2.67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1A0C588-0E90-76C5-5648-E820E7C6BA5C}"/>
              </a:ext>
            </a:extLst>
          </p:cNvPr>
          <p:cNvCxnSpPr>
            <a:cxnSpLocks/>
          </p:cNvCxnSpPr>
          <p:nvPr/>
        </p:nvCxnSpPr>
        <p:spPr>
          <a:xfrm>
            <a:off x="10352029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C364F47-1AB4-9DA8-C0AD-28522382A8FF}"/>
              </a:ext>
            </a:extLst>
          </p:cNvPr>
          <p:cNvSpPr txBox="1"/>
          <p:nvPr/>
        </p:nvSpPr>
        <p:spPr>
          <a:xfrm>
            <a:off x="9025812" y="4358120"/>
            <a:ext cx="2294371" cy="156832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Refer to hepatologist/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gastroenterologist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C25DF55-E273-F070-B0F9-35E4177F7218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 flipH="1">
            <a:off x="10352029" y="3590135"/>
            <a:ext cx="1" cy="2177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4F02F08-8DE6-EECD-5525-26AB2B0EA3E1}"/>
              </a:ext>
            </a:extLst>
          </p:cNvPr>
          <p:cNvCxnSpPr>
            <a:cxnSpLocks/>
            <a:stCxn id="61" idx="2"/>
          </p:cNvCxnSpPr>
          <p:nvPr/>
        </p:nvCxnSpPr>
        <p:spPr>
          <a:xfrm>
            <a:off x="10352029" y="4237663"/>
            <a:ext cx="0" cy="1204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D15A3C0-FDD5-6008-F6A1-D58F84DE134A}"/>
              </a:ext>
            </a:extLst>
          </p:cNvPr>
          <p:cNvSpPr txBox="1"/>
          <p:nvPr/>
        </p:nvSpPr>
        <p:spPr>
          <a:xfrm>
            <a:off x="9998071" y="3224244"/>
            <a:ext cx="707917" cy="365891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&gt;2.67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CFFBA9B-69B5-B1D9-45A4-F72B95950208}"/>
              </a:ext>
            </a:extLst>
          </p:cNvPr>
          <p:cNvSpPr txBox="1"/>
          <p:nvPr/>
        </p:nvSpPr>
        <p:spPr>
          <a:xfrm>
            <a:off x="9520495" y="3807861"/>
            <a:ext cx="1663068" cy="429802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MODERATE/HIGH risk </a:t>
            </a:r>
            <a:b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of advanced fibrosis</a:t>
            </a:r>
            <a:endParaRPr lang="en-US" sz="11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F854B6AB-1868-06B8-8487-DA1B7F1C002D}"/>
              </a:ext>
            </a:extLst>
          </p:cNvPr>
          <p:cNvCxnSpPr>
            <a:cxnSpLocks/>
          </p:cNvCxnSpPr>
          <p:nvPr/>
        </p:nvCxnSpPr>
        <p:spPr>
          <a:xfrm>
            <a:off x="8449580" y="3048887"/>
            <a:ext cx="0" cy="17535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A22D48D3-C09B-2459-5F64-86C125CBA135}"/>
              </a:ext>
            </a:extLst>
          </p:cNvPr>
          <p:cNvSpPr txBox="1"/>
          <p:nvPr/>
        </p:nvSpPr>
        <p:spPr>
          <a:xfrm>
            <a:off x="5669343" y="5263766"/>
            <a:ext cx="2187600" cy="585817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2-3 years if patient has no risk factors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 if T2D or ≥2 metabolic risk factors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D75D055-9606-CE65-2821-633AF5789F7C}"/>
              </a:ext>
            </a:extLst>
          </p:cNvPr>
          <p:cNvCxnSpPr>
            <a:cxnSpLocks/>
          </p:cNvCxnSpPr>
          <p:nvPr/>
        </p:nvCxnSpPr>
        <p:spPr>
          <a:xfrm flipH="1" flipV="1">
            <a:off x="7398605" y="4123847"/>
            <a:ext cx="13742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094AA6F-DAE2-F624-4C1B-649DB6716F33}"/>
              </a:ext>
            </a:extLst>
          </p:cNvPr>
          <p:cNvCxnSpPr>
            <a:cxnSpLocks/>
          </p:cNvCxnSpPr>
          <p:nvPr/>
        </p:nvCxnSpPr>
        <p:spPr>
          <a:xfrm flipV="1">
            <a:off x="9370509" y="4125860"/>
            <a:ext cx="143162" cy="14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5D24609-74F7-46A2-D8BE-AAFCFA1FD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Referral to a specialist may be required based on FIB-4 score</a:t>
            </a:r>
            <a:endParaRPr lang="en-CA" sz="3200" dirty="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D639A1-5379-3AF0-1D1D-6B3484157C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AST, aspartate aminotransferase; </a:t>
            </a:r>
            <a:r>
              <a:rPr lang="en-US" dirty="0">
                <a:solidFill>
                  <a:srgbClr val="939AA7"/>
                </a:solidFill>
              </a:rPr>
              <a:t>ELF™, enhanced liver fibrosis score; EtOH, ethanol;; FIB-4, fibrosis-4 index; MASLD, metabolic dysfunction-associated steatotic liver disease; NIT, non-invasive test; S</a:t>
            </a:r>
            <a:r>
              <a:rPr lang="en-US" dirty="0"/>
              <a:t>LD, steatotic liver </a:t>
            </a:r>
            <a:r>
              <a:rPr lang="en-US" dirty="0">
                <a:solidFill>
                  <a:srgbClr val="939AA7"/>
                </a:solidFill>
              </a:rPr>
              <a:t>disease; </a:t>
            </a:r>
            <a:br>
              <a:rPr lang="en-US" dirty="0">
                <a:solidFill>
                  <a:srgbClr val="939AA7"/>
                </a:solidFill>
              </a:rPr>
            </a:br>
            <a:r>
              <a:rPr lang="en-US" dirty="0">
                <a:solidFill>
                  <a:srgbClr val="939AA7"/>
                </a:solidFill>
              </a:rPr>
              <a:t>T2D, type 2 diabetes; VCTE, vibration-controlled transient elastography.</a:t>
            </a:r>
            <a:br>
              <a:rPr lang="en-US" dirty="0">
                <a:solidFill>
                  <a:srgbClr val="939AA7"/>
                </a:solidFill>
              </a:rPr>
            </a:br>
            <a:r>
              <a:rPr lang="en-US" dirty="0">
                <a:solidFill>
                  <a:srgbClr val="939AA7"/>
                </a:solidFill>
              </a:rPr>
              <a:t>1. </a:t>
            </a:r>
            <a:r>
              <a:rPr lang="en-CA" dirty="0">
                <a:solidFill>
                  <a:srgbClr val="939AA7"/>
                </a:solidFill>
              </a:rPr>
              <a:t>Rinella ME et al. </a:t>
            </a:r>
            <a:r>
              <a:rPr lang="en-CA" i="1" dirty="0">
                <a:solidFill>
                  <a:srgbClr val="939AA7"/>
                </a:solidFill>
              </a:rPr>
              <a:t>Hepatology</a:t>
            </a:r>
            <a:r>
              <a:rPr lang="en-CA" dirty="0">
                <a:solidFill>
                  <a:srgbClr val="939AA7"/>
                </a:solidFill>
              </a:rPr>
              <a:t>. 2023</a:t>
            </a:r>
            <a:r>
              <a:rPr lang="fi-FI" dirty="0">
                <a:solidFill>
                  <a:srgbClr val="939AA7"/>
                </a:solidFill>
              </a:rPr>
              <a:t>;77(5):1797–1835. </a:t>
            </a:r>
            <a:r>
              <a:rPr lang="nl-NL" dirty="0">
                <a:solidFill>
                  <a:srgbClr val="939AA7"/>
                </a:solidFill>
              </a:rPr>
              <a:t>2. </a:t>
            </a:r>
            <a:r>
              <a:rPr lang="nl-NL" dirty="0" err="1">
                <a:solidFill>
                  <a:srgbClr val="939AA7"/>
                </a:solidFill>
              </a:rPr>
              <a:t>Wattacheril</a:t>
            </a:r>
            <a:r>
              <a:rPr lang="nl-NL" dirty="0">
                <a:solidFill>
                  <a:srgbClr val="939AA7"/>
                </a:solidFill>
              </a:rPr>
              <a:t> JJ et al</a:t>
            </a:r>
            <a:r>
              <a:rPr lang="nl-NL" dirty="0"/>
              <a:t>. </a:t>
            </a:r>
            <a:r>
              <a:rPr lang="nl-NL" i="1" dirty="0" err="1"/>
              <a:t>Gastroenterology</a:t>
            </a:r>
            <a:r>
              <a:rPr lang="nl-NL" dirty="0"/>
              <a:t>. 2023;165:1080–1088. </a:t>
            </a:r>
            <a:r>
              <a:rPr lang="fi-FI" dirty="0"/>
              <a:t>3. </a:t>
            </a:r>
            <a:r>
              <a:rPr lang="en-US" dirty="0"/>
              <a:t>Srivastava A et al. </a:t>
            </a:r>
            <a:r>
              <a:rPr lang="en-US" i="1" dirty="0"/>
              <a:t>J Hepatol. </a:t>
            </a:r>
            <a:r>
              <a:rPr lang="en-US" dirty="0"/>
              <a:t>2019;71(2):371–378. 4. Kanwal F et al. </a:t>
            </a:r>
            <a:r>
              <a:rPr lang="en-US" i="1" dirty="0"/>
              <a:t>Gastroenterology</a:t>
            </a:r>
            <a:r>
              <a:rPr lang="en-US" dirty="0"/>
              <a:t>. 2021;161(5):1657–1669. </a:t>
            </a:r>
          </a:p>
        </p:txBody>
      </p:sp>
      <p:sp>
        <p:nvSpPr>
          <p:cNvPr id="32" name="Content Placeholder 37">
            <a:extLst>
              <a:ext uri="{FF2B5EF4-FFF2-40B4-BE49-F238E27FC236}">
                <a16:creationId xmlns:a16="http://schemas.microsoft.com/office/drawing/2014/main" id="{66E86EDB-E2C2-303E-CE06-932407BAA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648322"/>
            <a:ext cx="4647952" cy="2390936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sz="1600" b="1" dirty="0"/>
              <a:t>Low risk: </a:t>
            </a:r>
            <a:r>
              <a:rPr lang="en-US" sz="1600" dirty="0"/>
              <a:t>Manage MASLD in primary care</a:t>
            </a:r>
            <a:r>
              <a:rPr lang="en-US" sz="1600" baseline="30000" dirty="0"/>
              <a:t>1</a:t>
            </a:r>
          </a:p>
          <a:p>
            <a:r>
              <a:rPr lang="en-US" sz="1600" dirty="0"/>
              <a:t>Periodic reassessment should be done depending on the presence of other risk factors</a:t>
            </a:r>
          </a:p>
          <a:p>
            <a:pPr marL="0" indent="0">
              <a:buNone/>
            </a:pPr>
            <a:r>
              <a:rPr lang="en-US" sz="1600" b="1" dirty="0"/>
              <a:t>High risk: </a:t>
            </a:r>
            <a:r>
              <a:rPr lang="en-US" sz="1600" dirty="0"/>
              <a:t>Refer to a hepatologist or gastroenterologist for specialist care</a:t>
            </a:r>
            <a:r>
              <a:rPr lang="en-US" sz="1600" baseline="30000" dirty="0"/>
              <a:t>1</a:t>
            </a:r>
            <a:endParaRPr lang="en-US" sz="1050" dirty="0"/>
          </a:p>
          <a:p>
            <a:pPr marL="0" indent="0">
              <a:buNone/>
            </a:pPr>
            <a:r>
              <a:rPr lang="en-US" sz="1600" b="1" dirty="0"/>
              <a:t>Considerations: </a:t>
            </a:r>
            <a:r>
              <a:rPr lang="en-US" sz="1600" dirty="0"/>
              <a:t>Discordant NITs: further evaluation with additional NIT or liver biopsy </a:t>
            </a:r>
            <a:br>
              <a:rPr lang="en-US" sz="1600" dirty="0"/>
            </a:br>
            <a:r>
              <a:rPr lang="en-US" sz="1600" dirty="0"/>
              <a:t>may be recommended</a:t>
            </a:r>
            <a:r>
              <a:rPr lang="en-US" sz="1600" baseline="30000" dirty="0"/>
              <a:t>1</a:t>
            </a:r>
          </a:p>
        </p:txBody>
      </p:sp>
      <p:sp>
        <p:nvSpPr>
          <p:cNvPr id="34" name="Content Placeholder 37">
            <a:extLst>
              <a:ext uri="{FF2B5EF4-FFF2-40B4-BE49-F238E27FC236}">
                <a16:creationId xmlns:a16="http://schemas.microsoft.com/office/drawing/2014/main" id="{04AB1552-F4AF-7965-439F-BA9D3399D0D0}"/>
              </a:ext>
            </a:extLst>
          </p:cNvPr>
          <p:cNvSpPr txBox="1">
            <a:spLocks/>
          </p:cNvSpPr>
          <p:nvPr/>
        </p:nvSpPr>
        <p:spPr>
          <a:xfrm>
            <a:off x="1489752" y="4394203"/>
            <a:ext cx="3861893" cy="756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82880" tIns="0" rIns="182880" bIns="0" rtlCol="0" anchor="ctr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/>
              <a:t>Patients with T2D or ≥2 metabolic risk factors are at higher risk of liver fibrosis, and </a:t>
            </a:r>
            <a:r>
              <a:rPr lang="en-US" sz="1200" b="1"/>
              <a:t>additional screening and follow-up is recommended</a:t>
            </a:r>
            <a:r>
              <a:rPr lang="en-US" sz="1200" baseline="30000"/>
              <a:t>2</a:t>
            </a:r>
            <a:endParaRPr lang="en-US" sz="1200"/>
          </a:p>
        </p:txBody>
      </p:sp>
      <p:sp>
        <p:nvSpPr>
          <p:cNvPr id="73" name="Content Placeholder 37">
            <a:extLst>
              <a:ext uri="{FF2B5EF4-FFF2-40B4-BE49-F238E27FC236}">
                <a16:creationId xmlns:a16="http://schemas.microsoft.com/office/drawing/2014/main" id="{87CB4906-DE7B-D43B-3B99-0A2C722FE7B7}"/>
              </a:ext>
            </a:extLst>
          </p:cNvPr>
          <p:cNvSpPr txBox="1">
            <a:spLocks/>
          </p:cNvSpPr>
          <p:nvPr/>
        </p:nvSpPr>
        <p:spPr>
          <a:xfrm>
            <a:off x="1489751" y="5259465"/>
            <a:ext cx="3861893" cy="72843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82880" tIns="0" rIns="182880" bIns="0" rtlCol="0" anchor="ctr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200"/>
              <a:t>In patients ≥65 years, </a:t>
            </a:r>
            <a:r>
              <a:rPr lang="en-US" sz="1200" b="1"/>
              <a:t>FIB-4</a:t>
            </a:r>
            <a:r>
              <a:rPr lang="en-US" sz="1200"/>
              <a:t> </a:t>
            </a:r>
            <a:br>
              <a:rPr lang="en-US" sz="1200"/>
            </a:br>
            <a:r>
              <a:rPr lang="en-US" sz="1200" b="1"/>
              <a:t>cut-off of 2.0 should be used instead of 1.30</a:t>
            </a:r>
            <a:r>
              <a:rPr lang="en-US" sz="1200"/>
              <a:t>. Scores below this should be treated as low risk</a:t>
            </a:r>
            <a:r>
              <a:rPr lang="en-US" sz="1200" baseline="30000"/>
              <a:t>1</a:t>
            </a:r>
          </a:p>
        </p:txBody>
      </p:sp>
      <p:sp>
        <p:nvSpPr>
          <p:cNvPr id="3" name="Freeform 205">
            <a:extLst>
              <a:ext uri="{FF2B5EF4-FFF2-40B4-BE49-F238E27FC236}">
                <a16:creationId xmlns:a16="http://schemas.microsoft.com/office/drawing/2014/main" id="{0014381B-687C-00D8-DB35-BC4D149314A5}"/>
              </a:ext>
            </a:extLst>
          </p:cNvPr>
          <p:cNvSpPr>
            <a:spLocks noEditPoints="1"/>
          </p:cNvSpPr>
          <p:nvPr/>
        </p:nvSpPr>
        <p:spPr bwMode="auto">
          <a:xfrm>
            <a:off x="624383" y="4459086"/>
            <a:ext cx="658325" cy="540053"/>
          </a:xfrm>
          <a:custGeom>
            <a:avLst/>
            <a:gdLst>
              <a:gd name="T0" fmla="*/ 102 w 179"/>
              <a:gd name="T1" fmla="*/ 49 h 146"/>
              <a:gd name="T2" fmla="*/ 111 w 179"/>
              <a:gd name="T3" fmla="*/ 46 h 146"/>
              <a:gd name="T4" fmla="*/ 123 w 179"/>
              <a:gd name="T5" fmla="*/ 49 h 146"/>
              <a:gd name="T6" fmla="*/ 119 w 179"/>
              <a:gd name="T7" fmla="*/ 69 h 146"/>
              <a:gd name="T8" fmla="*/ 102 w 179"/>
              <a:gd name="T9" fmla="*/ 75 h 146"/>
              <a:gd name="T10" fmla="*/ 96 w 179"/>
              <a:gd name="T11" fmla="*/ 77 h 146"/>
              <a:gd name="T12" fmla="*/ 108 w 179"/>
              <a:gd name="T13" fmla="*/ 73 h 146"/>
              <a:gd name="T14" fmla="*/ 120 w 179"/>
              <a:gd name="T15" fmla="*/ 75 h 146"/>
              <a:gd name="T16" fmla="*/ 116 w 179"/>
              <a:gd name="T17" fmla="*/ 95 h 146"/>
              <a:gd name="T18" fmla="*/ 102 w 179"/>
              <a:gd name="T19" fmla="*/ 100 h 146"/>
              <a:gd name="T20" fmla="*/ 102 w 179"/>
              <a:gd name="T21" fmla="*/ 49 h 146"/>
              <a:gd name="T22" fmla="*/ 169 w 179"/>
              <a:gd name="T23" fmla="*/ 25 h 146"/>
              <a:gd name="T24" fmla="*/ 176 w 179"/>
              <a:gd name="T25" fmla="*/ 10 h 146"/>
              <a:gd name="T26" fmla="*/ 161 w 179"/>
              <a:gd name="T27" fmla="*/ 3 h 146"/>
              <a:gd name="T28" fmla="*/ 38 w 179"/>
              <a:gd name="T29" fmla="*/ 47 h 146"/>
              <a:gd name="T30" fmla="*/ 9 w 179"/>
              <a:gd name="T31" fmla="*/ 109 h 146"/>
              <a:gd name="T32" fmla="*/ 9 w 179"/>
              <a:gd name="T33" fmla="*/ 109 h 146"/>
              <a:gd name="T34" fmla="*/ 71 w 179"/>
              <a:gd name="T35" fmla="*/ 137 h 146"/>
              <a:gd name="T36" fmla="*/ 113 w 179"/>
              <a:gd name="T37" fmla="*/ 122 h 146"/>
              <a:gd name="T38" fmla="*/ 117 w 179"/>
              <a:gd name="T39" fmla="*/ 102 h 146"/>
              <a:gd name="T40" fmla="*/ 105 w 179"/>
              <a:gd name="T41" fmla="*/ 99 h 146"/>
              <a:gd name="T42" fmla="*/ 90 w 179"/>
              <a:gd name="T43" fmla="*/ 10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79" h="146">
                <a:moveTo>
                  <a:pt x="102" y="49"/>
                </a:moveTo>
                <a:cubicBezTo>
                  <a:pt x="111" y="46"/>
                  <a:pt x="111" y="46"/>
                  <a:pt x="111" y="46"/>
                </a:cubicBezTo>
                <a:cubicBezTo>
                  <a:pt x="115" y="45"/>
                  <a:pt x="120" y="46"/>
                  <a:pt x="123" y="49"/>
                </a:cubicBezTo>
                <a:cubicBezTo>
                  <a:pt x="129" y="56"/>
                  <a:pt x="126" y="66"/>
                  <a:pt x="119" y="69"/>
                </a:cubicBezTo>
                <a:cubicBezTo>
                  <a:pt x="102" y="75"/>
                  <a:pt x="102" y="75"/>
                  <a:pt x="102" y="75"/>
                </a:cubicBezTo>
                <a:moveTo>
                  <a:pt x="96" y="77"/>
                </a:moveTo>
                <a:cubicBezTo>
                  <a:pt x="108" y="73"/>
                  <a:pt x="108" y="73"/>
                  <a:pt x="108" y="73"/>
                </a:cubicBezTo>
                <a:cubicBezTo>
                  <a:pt x="112" y="71"/>
                  <a:pt x="117" y="72"/>
                  <a:pt x="120" y="75"/>
                </a:cubicBezTo>
                <a:cubicBezTo>
                  <a:pt x="126" y="82"/>
                  <a:pt x="123" y="92"/>
                  <a:pt x="116" y="95"/>
                </a:cubicBezTo>
                <a:cubicBezTo>
                  <a:pt x="102" y="100"/>
                  <a:pt x="102" y="100"/>
                  <a:pt x="102" y="100"/>
                </a:cubicBezTo>
                <a:moveTo>
                  <a:pt x="102" y="49"/>
                </a:moveTo>
                <a:cubicBezTo>
                  <a:pt x="169" y="25"/>
                  <a:pt x="169" y="25"/>
                  <a:pt x="169" y="25"/>
                </a:cubicBezTo>
                <a:cubicBezTo>
                  <a:pt x="175" y="23"/>
                  <a:pt x="179" y="16"/>
                  <a:pt x="176" y="10"/>
                </a:cubicBezTo>
                <a:cubicBezTo>
                  <a:pt x="174" y="4"/>
                  <a:pt x="167" y="0"/>
                  <a:pt x="161" y="3"/>
                </a:cubicBezTo>
                <a:cubicBezTo>
                  <a:pt x="38" y="47"/>
                  <a:pt x="38" y="47"/>
                  <a:pt x="38" y="47"/>
                </a:cubicBezTo>
                <a:cubicBezTo>
                  <a:pt x="13" y="56"/>
                  <a:pt x="0" y="84"/>
                  <a:pt x="9" y="109"/>
                </a:cubicBezTo>
                <a:cubicBezTo>
                  <a:pt x="9" y="109"/>
                  <a:pt x="9" y="109"/>
                  <a:pt x="9" y="109"/>
                </a:cubicBezTo>
                <a:cubicBezTo>
                  <a:pt x="18" y="133"/>
                  <a:pt x="46" y="146"/>
                  <a:pt x="71" y="137"/>
                </a:cubicBezTo>
                <a:cubicBezTo>
                  <a:pt x="113" y="122"/>
                  <a:pt x="113" y="122"/>
                  <a:pt x="113" y="122"/>
                </a:cubicBezTo>
                <a:cubicBezTo>
                  <a:pt x="120" y="119"/>
                  <a:pt x="123" y="109"/>
                  <a:pt x="117" y="102"/>
                </a:cubicBezTo>
                <a:cubicBezTo>
                  <a:pt x="114" y="99"/>
                  <a:pt x="109" y="98"/>
                  <a:pt x="105" y="99"/>
                </a:cubicBezTo>
                <a:cubicBezTo>
                  <a:pt x="90" y="104"/>
                  <a:pt x="90" y="104"/>
                  <a:pt x="90" y="104"/>
                </a:cubicBezTo>
              </a:path>
            </a:pathLst>
          </a:custGeom>
          <a:noFill/>
          <a:ln w="22225" cap="rnd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128588" tIns="64294" rIns="128588" bIns="6429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Freeform 206">
            <a:extLst>
              <a:ext uri="{FF2B5EF4-FFF2-40B4-BE49-F238E27FC236}">
                <a16:creationId xmlns:a16="http://schemas.microsoft.com/office/drawing/2014/main" id="{A2D2F372-8058-CD9E-9DC3-3D0ABB35108B}"/>
              </a:ext>
            </a:extLst>
          </p:cNvPr>
          <p:cNvSpPr>
            <a:spLocks/>
          </p:cNvSpPr>
          <p:nvPr/>
        </p:nvSpPr>
        <p:spPr bwMode="auto">
          <a:xfrm>
            <a:off x="1217859" y="4625599"/>
            <a:ext cx="85739" cy="146604"/>
          </a:xfrm>
          <a:custGeom>
            <a:avLst/>
            <a:gdLst>
              <a:gd name="T0" fmla="*/ 15 w 30"/>
              <a:gd name="T1" fmla="*/ 47 h 47"/>
              <a:gd name="T2" fmla="*/ 0 w 30"/>
              <a:gd name="T3" fmla="*/ 32 h 47"/>
              <a:gd name="T4" fmla="*/ 12 w 30"/>
              <a:gd name="T5" fmla="*/ 6 h 47"/>
              <a:gd name="T6" fmla="*/ 16 w 30"/>
              <a:gd name="T7" fmla="*/ 0 h 47"/>
              <a:gd name="T8" fmla="*/ 19 w 30"/>
              <a:gd name="T9" fmla="*/ 6 h 47"/>
              <a:gd name="T10" fmla="*/ 30 w 30"/>
              <a:gd name="T11" fmla="*/ 32 h 47"/>
              <a:gd name="T12" fmla="*/ 15 w 30"/>
              <a:gd name="T13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47">
                <a:moveTo>
                  <a:pt x="15" y="47"/>
                </a:moveTo>
                <a:cubicBezTo>
                  <a:pt x="7" y="47"/>
                  <a:pt x="0" y="40"/>
                  <a:pt x="0" y="32"/>
                </a:cubicBezTo>
                <a:cubicBezTo>
                  <a:pt x="0" y="25"/>
                  <a:pt x="9" y="10"/>
                  <a:pt x="12" y="6"/>
                </a:cubicBezTo>
                <a:cubicBezTo>
                  <a:pt x="16" y="0"/>
                  <a:pt x="16" y="0"/>
                  <a:pt x="16" y="0"/>
                </a:cubicBezTo>
                <a:cubicBezTo>
                  <a:pt x="19" y="6"/>
                  <a:pt x="19" y="6"/>
                  <a:pt x="19" y="6"/>
                </a:cubicBezTo>
                <a:cubicBezTo>
                  <a:pt x="22" y="10"/>
                  <a:pt x="30" y="25"/>
                  <a:pt x="30" y="32"/>
                </a:cubicBezTo>
                <a:cubicBezTo>
                  <a:pt x="30" y="40"/>
                  <a:pt x="24" y="47"/>
                  <a:pt x="15" y="47"/>
                </a:cubicBezTo>
              </a:path>
            </a:pathLst>
          </a:custGeom>
          <a:noFill/>
          <a:ln w="22225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128588" tIns="64294" rIns="128588" bIns="64294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3A052A3-66F5-AD19-F153-39ED1F7A1854}"/>
              </a:ext>
            </a:extLst>
          </p:cNvPr>
          <p:cNvSpPr/>
          <p:nvPr/>
        </p:nvSpPr>
        <p:spPr>
          <a:xfrm>
            <a:off x="569303" y="5253982"/>
            <a:ext cx="734295" cy="728439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1600" noProof="0" err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8B735C-74FE-0D84-8519-58E581BB9550}"/>
              </a:ext>
            </a:extLst>
          </p:cNvPr>
          <p:cNvSpPr txBox="1"/>
          <p:nvPr/>
        </p:nvSpPr>
        <p:spPr>
          <a:xfrm>
            <a:off x="626164" y="5438786"/>
            <a:ext cx="672091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/>
              <a:t>65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+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A13AF-A7CC-FD10-73FD-C278F3B35565}"/>
              </a:ext>
            </a:extLst>
          </p:cNvPr>
          <p:cNvSpPr txBox="1"/>
          <p:nvPr/>
        </p:nvSpPr>
        <p:spPr>
          <a:xfrm>
            <a:off x="7539582" y="3810658"/>
            <a:ext cx="478266" cy="205200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/>
              <a:t>&lt;8.0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0D8635-0582-A11A-0C79-386153F92BD9}"/>
              </a:ext>
            </a:extLst>
          </p:cNvPr>
          <p:cNvSpPr txBox="1"/>
          <p:nvPr/>
        </p:nvSpPr>
        <p:spPr>
          <a:xfrm>
            <a:off x="8896218" y="3810658"/>
            <a:ext cx="478800" cy="205200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8.0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2B9CAE-A866-8368-00D2-B27AC78D6919}"/>
              </a:ext>
            </a:extLst>
          </p:cNvPr>
          <p:cNvSpPr txBox="1"/>
          <p:nvPr/>
        </p:nvSpPr>
        <p:spPr>
          <a:xfrm>
            <a:off x="7539582" y="4045986"/>
            <a:ext cx="478266" cy="203896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&lt;7.7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59048B-BA14-DC85-560B-741FAE6A1C71}"/>
              </a:ext>
            </a:extLst>
          </p:cNvPr>
          <p:cNvSpPr txBox="1"/>
          <p:nvPr/>
        </p:nvSpPr>
        <p:spPr>
          <a:xfrm>
            <a:off x="8896218" y="4045986"/>
            <a:ext cx="478800" cy="203896"/>
          </a:xfrm>
          <a:prstGeom prst="rect">
            <a:avLst/>
          </a:prstGeom>
          <a:solidFill>
            <a:srgbClr val="E6553F">
              <a:alpha val="50196"/>
            </a:srgbClr>
          </a:solidFill>
          <a:ln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lvl="0"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≥7.7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16EF90-2073-7E86-2363-FF744D9247E0}"/>
              </a:ext>
            </a:extLst>
          </p:cNvPr>
          <p:cNvSpPr txBox="1"/>
          <p:nvPr/>
        </p:nvSpPr>
        <p:spPr>
          <a:xfrm>
            <a:off x="8241630" y="4046299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ELF™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E9D90-6F25-439C-686A-2F66433990B7}"/>
              </a:ext>
            </a:extLst>
          </p:cNvPr>
          <p:cNvSpPr txBox="1"/>
          <p:nvPr/>
        </p:nvSpPr>
        <p:spPr>
          <a:xfrm>
            <a:off x="8241630" y="3810658"/>
            <a:ext cx="432000" cy="205200"/>
          </a:xfrm>
          <a:prstGeom prst="rect">
            <a:avLst/>
          </a:prstGeom>
          <a:solidFill>
            <a:srgbClr val="EAAB00">
              <a:alpha val="50196"/>
            </a:srgbClr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1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VCTE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AA5559-4BBB-D6C0-B6C0-7AC0B51DA603}"/>
              </a:ext>
            </a:extLst>
          </p:cNvPr>
          <p:cNvSpPr txBox="1"/>
          <p:nvPr/>
        </p:nvSpPr>
        <p:spPr>
          <a:xfrm>
            <a:off x="5610223" y="1576422"/>
            <a:ext cx="5678711" cy="26756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Risk stratification of significant fibrosis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with FIB-4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1-3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4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9A3CC-06D3-4E59-B0DC-99349122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AGA NIT clinical guidance recommends secondary screening for those with risk factors even when FIB-4 &lt;1.3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E1563C-D6B2-439F-B65F-7E0940D720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/>
              <a:t>AGA, American Gastroenterological Association; FIB-4, fibrosis-4 index; MASLD, metabolic dysfunction-associated steatotic liver disease; NIT, non-invasive test.</a:t>
            </a:r>
            <a:br>
              <a:rPr lang="en-US"/>
            </a:br>
            <a:r>
              <a:rPr lang="en-US" err="1"/>
              <a:t>Wattacheril</a:t>
            </a:r>
            <a:r>
              <a:rPr lang="en-US"/>
              <a:t> JJ et al. </a:t>
            </a:r>
            <a:r>
              <a:rPr lang="en-US" i="1"/>
              <a:t>Gastroenterology.</a:t>
            </a:r>
            <a:r>
              <a:rPr lang="en-US"/>
              <a:t> 2023;165:1080–1088.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B55797-92F2-4EF2-919D-1588001768DD}"/>
              </a:ext>
            </a:extLst>
          </p:cNvPr>
          <p:cNvSpPr txBox="1"/>
          <p:nvPr/>
        </p:nvSpPr>
        <p:spPr>
          <a:xfrm>
            <a:off x="2958351" y="1598464"/>
            <a:ext cx="5946627" cy="27432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Care pathway when MASLD is suspected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DF4DDB-B1EE-FCBC-2364-08C097529188}"/>
              </a:ext>
            </a:extLst>
          </p:cNvPr>
          <p:cNvSpPr txBox="1"/>
          <p:nvPr/>
        </p:nvSpPr>
        <p:spPr>
          <a:xfrm>
            <a:off x="424294" y="5044986"/>
            <a:ext cx="2667480" cy="835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  <a:endParaRPr lang="en-GB" sz="12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74DE14-E8ED-4655-B5CE-887B73FDEE41}"/>
              </a:ext>
            </a:extLst>
          </p:cNvPr>
          <p:cNvSpPr txBox="1"/>
          <p:nvPr/>
        </p:nvSpPr>
        <p:spPr>
          <a:xfrm>
            <a:off x="432001" y="1996610"/>
            <a:ext cx="11125000" cy="56990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Perform primary assessment for MASLD and exclude alternative causes of chronic liver disease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4554BF0-C471-40F8-8552-AACFE11E6498}"/>
              </a:ext>
            </a:extLst>
          </p:cNvPr>
          <p:cNvCxnSpPr>
            <a:cxnSpLocks/>
          </p:cNvCxnSpPr>
          <p:nvPr/>
        </p:nvCxnSpPr>
        <p:spPr>
          <a:xfrm flipH="1">
            <a:off x="3254269" y="3188535"/>
            <a:ext cx="1" cy="20688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82A52F-6BE0-44A2-893F-88A540BA564E}"/>
              </a:ext>
            </a:extLst>
          </p:cNvPr>
          <p:cNvSpPr txBox="1"/>
          <p:nvPr/>
        </p:nvSpPr>
        <p:spPr>
          <a:xfrm>
            <a:off x="432001" y="3353886"/>
            <a:ext cx="5663996" cy="246404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Yes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4525E-0A8D-402E-B1F6-4BBFA9131BE0}"/>
              </a:ext>
            </a:extLst>
          </p:cNvPr>
          <p:cNvSpPr txBox="1"/>
          <p:nvPr/>
        </p:nvSpPr>
        <p:spPr>
          <a:xfrm>
            <a:off x="424294" y="4060092"/>
            <a:ext cx="2659775" cy="6614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No type 2 diabetes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No or low metabolic risk factors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B0BDF-4E91-4622-BBDD-245311749A4E}"/>
              </a:ext>
            </a:extLst>
          </p:cNvPr>
          <p:cNvSpPr txBox="1"/>
          <p:nvPr/>
        </p:nvSpPr>
        <p:spPr>
          <a:xfrm>
            <a:off x="772668" y="5592615"/>
            <a:ext cx="1963026" cy="2275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5D4CC10-4633-49E3-9BD8-984250651281}"/>
              </a:ext>
            </a:extLst>
          </p:cNvPr>
          <p:cNvCxnSpPr>
            <a:cxnSpLocks/>
            <a:stCxn id="4" idx="2"/>
            <a:endCxn id="19" idx="0"/>
          </p:cNvCxnSpPr>
          <p:nvPr/>
        </p:nvCxnSpPr>
        <p:spPr>
          <a:xfrm flipH="1">
            <a:off x="5994496" y="2566515"/>
            <a:ext cx="5" cy="16192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55ECC67-802B-406B-B725-C1D765C8553C}"/>
              </a:ext>
            </a:extLst>
          </p:cNvPr>
          <p:cNvSpPr txBox="1"/>
          <p:nvPr/>
        </p:nvSpPr>
        <p:spPr>
          <a:xfrm>
            <a:off x="432000" y="2728438"/>
            <a:ext cx="11124991" cy="4535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FIB-4 &lt;1.3 (or &lt;2.0 for adults 65+ years old)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CE7A89-AA2F-4F45-8D09-A0A3A7F94545}"/>
              </a:ext>
            </a:extLst>
          </p:cNvPr>
          <p:cNvSpPr txBox="1"/>
          <p:nvPr/>
        </p:nvSpPr>
        <p:spPr>
          <a:xfrm>
            <a:off x="3367091" y="4057262"/>
            <a:ext cx="2728906" cy="649386"/>
          </a:xfrm>
          <a:prstGeom prst="rect">
            <a:avLst/>
          </a:prstGeom>
          <a:solidFill>
            <a:srgbClr val="99BDED"/>
          </a:solidFill>
          <a:ln w="19050">
            <a:noFill/>
          </a:ln>
        </p:spPr>
        <p:txBody>
          <a:bodyPr wrap="non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Type 2 diabetes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≥2 features of metabolic syndrome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4131C8B-C893-4A5A-866F-E726E1B91396}"/>
              </a:ext>
            </a:extLst>
          </p:cNvPr>
          <p:cNvCxnSpPr>
            <a:cxnSpLocks/>
          </p:cNvCxnSpPr>
          <p:nvPr/>
        </p:nvCxnSpPr>
        <p:spPr>
          <a:xfrm>
            <a:off x="8998728" y="3188535"/>
            <a:ext cx="0" cy="20688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14A484F-FB18-433C-9C73-0D8E575EFE29}"/>
              </a:ext>
            </a:extLst>
          </p:cNvPr>
          <p:cNvCxnSpPr>
            <a:cxnSpLocks/>
            <a:stCxn id="28" idx="2"/>
            <a:endCxn id="83" idx="0"/>
          </p:cNvCxnSpPr>
          <p:nvPr/>
        </p:nvCxnSpPr>
        <p:spPr>
          <a:xfrm>
            <a:off x="8997945" y="3597041"/>
            <a:ext cx="0" cy="144330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A356E11-426B-4218-9CA8-E34F8F40B081}"/>
              </a:ext>
            </a:extLst>
          </p:cNvPr>
          <p:cNvSpPr txBox="1"/>
          <p:nvPr/>
        </p:nvSpPr>
        <p:spPr>
          <a:xfrm>
            <a:off x="6438900" y="3352847"/>
            <a:ext cx="5118089" cy="244194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No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1871E1E7-53A3-6EE1-9A23-421424A5B0AB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>
            <a:off x="1754182" y="4721500"/>
            <a:ext cx="3852" cy="3234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CD8433EE-284E-4FEB-0742-7CD74D5C9E70}"/>
              </a:ext>
            </a:extLst>
          </p:cNvPr>
          <p:cNvSpPr txBox="1"/>
          <p:nvPr/>
        </p:nvSpPr>
        <p:spPr>
          <a:xfrm>
            <a:off x="6438900" y="5040347"/>
            <a:ext cx="5118089" cy="835659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Refer for secondary risk </a:t>
            </a:r>
            <a:b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</a:br>
            <a:r>
              <a:rPr lang="en-GB" sz="1200">
                <a:solidFill>
                  <a:srgbClr val="001965"/>
                </a:solidFill>
                <a:ea typeface="ＭＳ Ｐゴシック" charset="0"/>
                <a:cs typeface="Apis For Office" panose="020B0504010101010104" pitchFamily="34" charset="0"/>
              </a:rPr>
              <a:t>assessment as needed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27783307-61FD-262D-3A4A-F0DD76E8C22D}"/>
              </a:ext>
            </a:extLst>
          </p:cNvPr>
          <p:cNvCxnSpPr>
            <a:stCxn id="6" idx="2"/>
            <a:endCxn id="20" idx="0"/>
          </p:cNvCxnSpPr>
          <p:nvPr/>
        </p:nvCxnSpPr>
        <p:spPr>
          <a:xfrm rot="16200000" flipH="1">
            <a:off x="3769285" y="3095003"/>
            <a:ext cx="456972" cy="1467545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4832864-CD00-9F8A-D50E-86727AF6D255}"/>
              </a:ext>
            </a:extLst>
          </p:cNvPr>
          <p:cNvCxnSpPr>
            <a:stCxn id="6" idx="2"/>
            <a:endCxn id="7" idx="0"/>
          </p:cNvCxnSpPr>
          <p:nvPr/>
        </p:nvCxnSpPr>
        <p:spPr>
          <a:xfrm rot="5400000">
            <a:off x="2279190" y="3075283"/>
            <a:ext cx="459802" cy="1509817"/>
          </a:xfrm>
          <a:prstGeom prst="bentConnector3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AB45A3-25E8-7770-B22A-0AD9ED0EE854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731544" y="4706648"/>
            <a:ext cx="0" cy="55278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76D0579-87DC-B5DE-5BED-365276BC3C21}"/>
              </a:ext>
            </a:extLst>
          </p:cNvPr>
          <p:cNvSpPr txBox="1"/>
          <p:nvPr/>
        </p:nvSpPr>
        <p:spPr>
          <a:xfrm>
            <a:off x="4130596" y="5243832"/>
            <a:ext cx="120189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91440" rIns="91440" bIns="91440" rtlCol="0" anchor="ctr" anchorCtr="0">
            <a:spAutoFit/>
          </a:bodyPr>
          <a:lstStyle/>
          <a:p>
            <a:pPr algn="ctr"/>
            <a:r>
              <a:rPr lang="en-US" sz="1200" b="1"/>
              <a:t>See next slide</a:t>
            </a:r>
          </a:p>
        </p:txBody>
      </p:sp>
    </p:spTree>
    <p:extLst>
      <p:ext uri="{BB962C8B-B14F-4D97-AF65-F5344CB8AC3E}">
        <p14:creationId xmlns:p14="http://schemas.microsoft.com/office/powerpoint/2010/main" val="15915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B8446-01CC-FBE6-8E57-86AEE6E33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F5F213BC-4F8B-757E-F1ED-A2645BB74146}"/>
              </a:ext>
            </a:extLst>
          </p:cNvPr>
          <p:cNvSpPr/>
          <p:nvPr/>
        </p:nvSpPr>
        <p:spPr>
          <a:xfrm>
            <a:off x="3687480" y="2143574"/>
            <a:ext cx="5756558" cy="36871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82880" rIns="72000" bIns="36000" rtlCol="0" anchor="t"/>
          <a:lstStyle/>
          <a:p>
            <a:pPr algn="ctr"/>
            <a:r>
              <a:rPr lang="en-US" noProof="0">
                <a:solidFill>
                  <a:schemeClr val="tx1"/>
                </a:solidFill>
              </a:rPr>
              <a:t>Secondary risk assessment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D4E525-D863-9723-25A1-84E490A5D9C4}"/>
              </a:ext>
            </a:extLst>
          </p:cNvPr>
          <p:cNvSpPr txBox="1"/>
          <p:nvPr/>
        </p:nvSpPr>
        <p:spPr>
          <a:xfrm>
            <a:off x="438582" y="2143575"/>
            <a:ext cx="2900639" cy="1893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Manage in </a:t>
            </a:r>
            <a:b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primary care</a:t>
            </a:r>
            <a:endParaRPr lang="en-GB" sz="2000" b="1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ea typeface="ＭＳ Ｐゴシック" charset="0"/>
              <a:cs typeface="Apis For Office" panose="020B05040101010101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C1090-59F0-9EC1-76DC-7E10A9DD2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83750" cy="792000"/>
          </a:xfrm>
        </p:spPr>
        <p:txBody>
          <a:bodyPr/>
          <a:lstStyle/>
          <a:p>
            <a:r>
              <a:rPr lang="en-US" sz="3200">
                <a:latin typeface="+mn-lt"/>
              </a:rPr>
              <a:t>AGA recommended secondary screening for those with risk factors even when FIB-4 &lt;1.3</a:t>
            </a:r>
            <a:endParaRPr lang="en-CA" sz="3200">
              <a:latin typeface="+mn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FA8ACF-9F49-FCDD-B450-F9027B24B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AGA, American Gastroenterological Association</a:t>
            </a:r>
            <a:r>
              <a:rPr lang="en-US"/>
              <a:t>; ELF™, </a:t>
            </a:r>
            <a:r>
              <a:rPr lang="en-US" dirty="0"/>
              <a:t>enhanced liver fibrosis score; FIB-4, fibrosis-4 index; HCC, hepatocellular carcinoma; HTN, hypertension; MASLD, metabolic dysfunction-associated steatotic liver disease; </a:t>
            </a:r>
            <a:br>
              <a:rPr lang="en-US" dirty="0"/>
            </a:br>
            <a:r>
              <a:rPr lang="en-US" dirty="0"/>
              <a:t>MRE, magnetic resonance elastography; NIT, non-invasive test; VCTE, vibration-controlled transient elastography.</a:t>
            </a:r>
            <a:br>
              <a:rPr lang="en-US" dirty="0"/>
            </a:br>
            <a:r>
              <a:rPr lang="en-US" dirty="0" err="1"/>
              <a:t>Wattacheril</a:t>
            </a:r>
            <a:r>
              <a:rPr lang="en-US" dirty="0"/>
              <a:t> JJ et al. </a:t>
            </a:r>
            <a:r>
              <a:rPr lang="en-US" i="1" dirty="0"/>
              <a:t>Gastroenterology.</a:t>
            </a:r>
            <a:r>
              <a:rPr lang="en-US" dirty="0"/>
              <a:t> 2023;165:1080–1088.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58F8B8-2103-F08F-FD98-A8AEE48E7C9E}"/>
              </a:ext>
            </a:extLst>
          </p:cNvPr>
          <p:cNvSpPr txBox="1"/>
          <p:nvPr/>
        </p:nvSpPr>
        <p:spPr>
          <a:xfrm>
            <a:off x="753515" y="3429000"/>
            <a:ext cx="2270771" cy="1391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Reassess every 1-2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3130520-DDF8-B653-A1B9-35E48986C4DA}"/>
              </a:ext>
            </a:extLst>
          </p:cNvPr>
          <p:cNvSpPr txBox="1"/>
          <p:nvPr/>
        </p:nvSpPr>
        <p:spPr>
          <a:xfrm>
            <a:off x="9760570" y="2143576"/>
            <a:ext cx="1955180" cy="3687204"/>
          </a:xfrm>
          <a:prstGeom prst="rect">
            <a:avLst/>
          </a:prstGeom>
          <a:solidFill>
            <a:srgbClr val="AAD3D1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Serial monitoring with VCTE or MRE annually </a:t>
            </a: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4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Consider liver biopsy if discordant NITs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D0EFBCF-2CE6-4141-A55B-5F4FF883E49F}"/>
              </a:ext>
            </a:extLst>
          </p:cNvPr>
          <p:cNvSpPr txBox="1"/>
          <p:nvPr/>
        </p:nvSpPr>
        <p:spPr>
          <a:xfrm>
            <a:off x="453993" y="4196944"/>
            <a:ext cx="2892260" cy="1633836"/>
          </a:xfrm>
          <a:prstGeom prst="rect">
            <a:avLst/>
          </a:prstGeom>
          <a:solidFill>
            <a:srgbClr val="99BDED"/>
          </a:solidFill>
          <a:ln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Consider liver biopsy if </a:t>
            </a:r>
            <a:b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discordant NITs</a:t>
            </a:r>
            <a:endParaRPr lang="en-US" sz="1400">
              <a:solidFill>
                <a:srgbClr val="001965"/>
              </a:solidFill>
              <a:ea typeface="ＭＳ Ｐゴシック" charset="0"/>
              <a:cs typeface="Apis For Office" panose="020B0504010101010104" pitchFamily="34" charset="0"/>
            </a:endParaRPr>
          </a:p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Monitor and screen for HCC</a:t>
            </a:r>
            <a:b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</a:br>
            <a:r>
              <a:rPr kumimoji="0" lang="en-US" sz="1400" i="0" u="none" strike="noStrike" kern="1200" cap="none" spc="0" normalizeH="0" baseline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and esophageal varices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96665933-4DBB-8D87-ACC3-34F093D5E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345507"/>
              </p:ext>
            </p:extLst>
          </p:nvPr>
        </p:nvGraphicFramePr>
        <p:xfrm>
          <a:off x="4044892" y="2948084"/>
          <a:ext cx="524088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266">
                  <a:extLst>
                    <a:ext uri="{9D8B030D-6E8A-4147-A177-3AD203B41FA5}">
                      <a16:colId xmlns:a16="http://schemas.microsoft.com/office/drawing/2014/main" val="2853088581"/>
                    </a:ext>
                  </a:extLst>
                </a:gridCol>
                <a:gridCol w="1413164">
                  <a:extLst>
                    <a:ext uri="{9D8B030D-6E8A-4147-A177-3AD203B41FA5}">
                      <a16:colId xmlns:a16="http://schemas.microsoft.com/office/drawing/2014/main" val="60208986"/>
                    </a:ext>
                  </a:extLst>
                </a:gridCol>
                <a:gridCol w="1056904">
                  <a:extLst>
                    <a:ext uri="{9D8B030D-6E8A-4147-A177-3AD203B41FA5}">
                      <a16:colId xmlns:a16="http://schemas.microsoft.com/office/drawing/2014/main" val="693350964"/>
                    </a:ext>
                  </a:extLst>
                </a:gridCol>
                <a:gridCol w="1020546">
                  <a:extLst>
                    <a:ext uri="{9D8B030D-6E8A-4147-A177-3AD203B41FA5}">
                      <a16:colId xmlns:a16="http://schemas.microsoft.com/office/drawing/2014/main" val="2371641772"/>
                    </a:ext>
                  </a:extLst>
                </a:gridCol>
              </a:tblGrid>
              <a:tr h="18142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Risk level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ELF™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VCTE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MRE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281269"/>
                  </a:ext>
                </a:extLst>
              </a:tr>
              <a:tr h="275923">
                <a:tc>
                  <a:txBody>
                    <a:bodyPr/>
                    <a:lstStyle/>
                    <a:p>
                      <a:r>
                        <a:rPr lang="en-US" sz="1800" b="1"/>
                        <a:t>Low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&lt;7.7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&lt;8.0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&lt;2.6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895367"/>
                  </a:ext>
                </a:extLst>
              </a:tr>
              <a:tr h="275923">
                <a:tc>
                  <a:txBody>
                    <a:bodyPr/>
                    <a:lstStyle/>
                    <a:p>
                      <a:r>
                        <a:rPr lang="en-US" sz="1800" b="1"/>
                        <a:t>Intermediate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7.7-9.8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8.0-12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2.6-3.6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805423"/>
                  </a:ext>
                </a:extLst>
              </a:tr>
              <a:tr h="408215">
                <a:tc>
                  <a:txBody>
                    <a:bodyPr/>
                    <a:lstStyle/>
                    <a:p>
                      <a:r>
                        <a:rPr lang="en-US" sz="1800" b="1"/>
                        <a:t>High</a:t>
                      </a:r>
                    </a:p>
                    <a:p>
                      <a:r>
                        <a:rPr lang="en-US" sz="1800"/>
                        <a:t>Cirrhosis</a:t>
                      </a:r>
                    </a:p>
                    <a:p>
                      <a:r>
                        <a:rPr lang="en-US" sz="1800"/>
                        <a:t>Portal HTN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&gt;9.8</a:t>
                      </a:r>
                    </a:p>
                    <a:p>
                      <a:pPr algn="ctr"/>
                      <a:r>
                        <a:rPr lang="en-US" sz="1800"/>
                        <a:t>&lt;11.3</a:t>
                      </a:r>
                    </a:p>
                    <a:p>
                      <a:pPr algn="ctr"/>
                      <a:r>
                        <a:rPr lang="en-US" sz="1800"/>
                        <a:t>---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&gt;12</a:t>
                      </a:r>
                    </a:p>
                    <a:p>
                      <a:pPr algn="ctr"/>
                      <a:r>
                        <a:rPr lang="en-US" sz="1800"/>
                        <a:t>&gt;15</a:t>
                      </a:r>
                    </a:p>
                    <a:p>
                      <a:pPr algn="ctr"/>
                      <a:r>
                        <a:rPr lang="en-US" sz="1800"/>
                        <a:t>&gt;20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&gt;3.6</a:t>
                      </a:r>
                    </a:p>
                    <a:p>
                      <a:pPr algn="ctr"/>
                      <a:r>
                        <a:rPr lang="en-US" sz="1800" dirty="0"/>
                        <a:t>&gt;4.6</a:t>
                      </a:r>
                    </a:p>
                    <a:p>
                      <a:pPr algn="ctr"/>
                      <a:r>
                        <a:rPr lang="en-US" sz="1800" dirty="0"/>
                        <a:t>≥5.7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92221"/>
                  </a:ext>
                </a:extLst>
              </a:tr>
            </a:tbl>
          </a:graphicData>
        </a:graphic>
      </p:graphicFrame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64B375A-AA56-4892-D4BE-26A1D99CE8CA}"/>
              </a:ext>
            </a:extLst>
          </p:cNvPr>
          <p:cNvCxnSpPr>
            <a:cxnSpLocks/>
          </p:cNvCxnSpPr>
          <p:nvPr/>
        </p:nvCxnSpPr>
        <p:spPr>
          <a:xfrm>
            <a:off x="3346253" y="4539915"/>
            <a:ext cx="65698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EDFD775-F698-F7F1-24E1-DBE4D2860D13}"/>
              </a:ext>
            </a:extLst>
          </p:cNvPr>
          <p:cNvCxnSpPr>
            <a:cxnSpLocks/>
          </p:cNvCxnSpPr>
          <p:nvPr/>
        </p:nvCxnSpPr>
        <p:spPr>
          <a:xfrm>
            <a:off x="9444038" y="3882618"/>
            <a:ext cx="29730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BA77A9A-0838-1F51-2BBB-D2DBBECA6F16}"/>
              </a:ext>
            </a:extLst>
          </p:cNvPr>
          <p:cNvCxnSpPr>
            <a:cxnSpLocks/>
          </p:cNvCxnSpPr>
          <p:nvPr/>
        </p:nvCxnSpPr>
        <p:spPr>
          <a:xfrm>
            <a:off x="3339221" y="3497532"/>
            <a:ext cx="62277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4901C1-1FF3-BA71-32BB-4D1A999D97BD}"/>
              </a:ext>
            </a:extLst>
          </p:cNvPr>
          <p:cNvSpPr txBox="1"/>
          <p:nvPr/>
        </p:nvSpPr>
        <p:spPr>
          <a:xfrm>
            <a:off x="2958351" y="1598464"/>
            <a:ext cx="5946627" cy="274325"/>
          </a:xfrm>
          <a:prstGeom prst="rect">
            <a:avLst/>
          </a:prstGeom>
          <a:noFill/>
          <a:ln w="19050">
            <a:noFill/>
          </a:ln>
        </p:spPr>
        <p:txBody>
          <a:bodyPr wrap="square" lIns="91440" tIns="91440" rIns="91440" bIns="91440" rtlCol="0" anchor="ctr" anchorCtr="0">
            <a:no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ea typeface="ＭＳ Ｐゴシック" charset="0"/>
                <a:cs typeface="Apis For Office" panose="020B0504010101010104" pitchFamily="34" charset="0"/>
              </a:rPr>
              <a:t>Care pathway when MASLD is suspected</a:t>
            </a:r>
          </a:p>
        </p:txBody>
      </p:sp>
    </p:spTree>
    <p:extLst>
      <p:ext uri="{BB962C8B-B14F-4D97-AF65-F5344CB8AC3E}">
        <p14:creationId xmlns:p14="http://schemas.microsoft.com/office/powerpoint/2010/main" val="382875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2577</Words>
  <Application>Microsoft Office PowerPoint</Application>
  <PresentationFormat>Widescreen</PresentationFormat>
  <Paragraphs>268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ＭＳ Ｐゴシック</vt:lpstr>
      <vt:lpstr>Apis For Office</vt:lpstr>
      <vt:lpstr>Apis For Office Light</vt:lpstr>
      <vt:lpstr>Arial</vt:lpstr>
      <vt:lpstr>Calibri</vt:lpstr>
      <vt:lpstr>Times New Roman</vt:lpstr>
      <vt:lpstr>Verdana</vt:lpstr>
      <vt:lpstr>2020 Novo Nordisk widescreen_NNI</vt:lpstr>
      <vt:lpstr>1_2020 Novo Nordisk widescreen_NNI</vt:lpstr>
      <vt:lpstr>2020 Novo Nordisk 16:9</vt:lpstr>
      <vt:lpstr>Screening and diagnostics</vt:lpstr>
      <vt:lpstr>FIB-4 is the recommended primary screening tool to identify MASLD with risk of advanced fibrosis</vt:lpstr>
      <vt:lpstr>FIB-4 is recommended by guidelines as the  primary assessment for advanced fibrosis</vt:lpstr>
      <vt:lpstr>Initial risk assessment based on FIB-4 informs whether further confirmatory NIT usage should be conducted</vt:lpstr>
      <vt:lpstr>VCTE is recommended as a secondary  assessment tool to measure fibrosis</vt:lpstr>
      <vt:lpstr>ELF™ score is recommended as a  secondary assessment tool</vt:lpstr>
      <vt:lpstr>Referral to a specialist may be required based on FIB-4 score</vt:lpstr>
      <vt:lpstr>AGA NIT clinical guidance recommends secondary screening for those with risk factors even when FIB-4 &lt;1.3</vt:lpstr>
      <vt:lpstr>AGA recommended secondary screening for those with risk factors even when FIB-4 &lt;1.3</vt:lpstr>
      <vt:lpstr>NIT usage for the diagnosis and staging of fibrosis is relatively consistent across guidelines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2026-02-02T16:57:38Z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