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10"/>
  </p:notesMasterIdLst>
  <p:sldIdLst>
    <p:sldId id="2147482498" r:id="rId7"/>
    <p:sldId id="259" r:id="rId8"/>
    <p:sldId id="2096975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147482498"/>
            <p14:sldId id="259"/>
            <p14:sldId id="2096975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2"/>
    <p:restoredTop sz="94658"/>
  </p:normalViewPr>
  <p:slideViewPr>
    <p:cSldViewPr snapToGrid="0">
      <p:cViewPr varScale="1">
        <p:scale>
          <a:sx n="146" d="100"/>
          <a:sy n="146" d="100"/>
        </p:scale>
        <p:origin x="5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undo custSel modSld">
      <pc:chgData name="Samiya Karim" userId="372.rednucleus.egnyte.com_tp_egnyte_plus" providerId="OAuth2" clId="{4A417709-E0C2-5793-A582-3D878AC96C0F}" dt="2026-01-08T21:52:03.864" v="30" actId="478"/>
      <pc:docMkLst>
        <pc:docMk/>
      </pc:docMkLst>
      <pc:sldChg chg="addSp delSp modSp mod">
        <pc:chgData name="Samiya Karim" userId="372.rednucleus.egnyte.com_tp_egnyte_plus" providerId="OAuth2" clId="{4A417709-E0C2-5793-A582-3D878AC96C0F}" dt="2026-01-08T21:52:03.864" v="30" actId="478"/>
        <pc:sldMkLst>
          <pc:docMk/>
          <pc:sldMk cId="621172398" sldId="2096975274"/>
        </pc:sldMkLst>
        <pc:spChg chg="mod">
          <ac:chgData name="Samiya Karim" userId="372.rednucleus.egnyte.com_tp_egnyte_plus" providerId="OAuth2" clId="{4A417709-E0C2-5793-A582-3D878AC96C0F}" dt="2026-01-08T21:51:04.801" v="19" actId="14100"/>
          <ac:spMkLst>
            <pc:docMk/>
            <pc:sldMk cId="621172398" sldId="2096975274"/>
            <ac:spMk id="10" creationId="{F3E0B641-7EAD-57B9-A03F-4EFA65068865}"/>
          </ac:spMkLst>
        </pc:spChg>
        <pc:spChg chg="mod">
          <ac:chgData name="Samiya Karim" userId="372.rednucleus.egnyte.com_tp_egnyte_plus" providerId="OAuth2" clId="{4A417709-E0C2-5793-A582-3D878AC96C0F}" dt="2026-01-08T21:51:04.801" v="19" actId="14100"/>
          <ac:spMkLst>
            <pc:docMk/>
            <pc:sldMk cId="621172398" sldId="2096975274"/>
            <ac:spMk id="16" creationId="{5B57F299-5BA4-15E3-AD58-FA7FD0786EAD}"/>
          </ac:spMkLst>
        </pc:spChg>
        <pc:graphicFrameChg chg="mod modGraphic">
          <ac:chgData name="Samiya Karim" userId="372.rednucleus.egnyte.com_tp_egnyte_plus" providerId="OAuth2" clId="{4A417709-E0C2-5793-A582-3D878AC96C0F}" dt="2026-01-08T21:51:41.695" v="29" actId="3064"/>
          <ac:graphicFrameMkLst>
            <pc:docMk/>
            <pc:sldMk cId="621172398" sldId="2096975274"/>
            <ac:graphicFrameMk id="5" creationId="{C5D1C675-145F-8A88-1335-A3C01240A7BD}"/>
          </ac:graphicFrameMkLst>
        </pc:graphicFrameChg>
        <pc:picChg chg="mod">
          <ac:chgData name="Samiya Karim" userId="372.rednucleus.egnyte.com_tp_egnyte_plus" providerId="OAuth2" clId="{4A417709-E0C2-5793-A582-3D878AC96C0F}" dt="2026-01-08T21:51:22.477" v="25" actId="1035"/>
          <ac:picMkLst>
            <pc:docMk/>
            <pc:sldMk cId="621172398" sldId="2096975274"/>
            <ac:picMk id="77" creationId="{D4868A48-908D-49DA-BF6A-0D016E33BA1B}"/>
          </ac:picMkLst>
        </pc:picChg>
      </pc:sldChg>
    </pc:docChg>
  </pc:docChgLst>
  <pc:docChgLst>
    <pc:chgData name="Rachel Abramczuk" userId="557.rednucleus.egnyte.com_tp_egnyte_plus" providerId="OAuth2" clId="{229BECFC-A234-4040-8776-BD0152C8D98B}"/>
    <pc:docChg chg="undo custSel delSld modSld sldOrd modSection">
      <pc:chgData name="Rachel Abramczuk" userId="557.rednucleus.egnyte.com_tp_egnyte_plus" providerId="OAuth2" clId="{229BECFC-A234-4040-8776-BD0152C8D98B}" dt="2026-01-27T19:29:06.125" v="1356" actId="47"/>
      <pc:docMkLst>
        <pc:docMk/>
      </pc:docMkLst>
      <pc:sldChg chg="modSp mod modNotes">
        <pc:chgData name="Rachel Abramczuk" userId="557.rednucleus.egnyte.com_tp_egnyte_plus" providerId="OAuth2" clId="{229BECFC-A234-4040-8776-BD0152C8D98B}" dt="2026-01-13T20:35:48.393" v="1329" actId="13926"/>
        <pc:sldMkLst>
          <pc:docMk/>
          <pc:sldMk cId="1542142101" sldId="259"/>
        </pc:sldMkLst>
        <pc:spChg chg="mod">
          <ac:chgData name="Rachel Abramczuk" userId="557.rednucleus.egnyte.com_tp_egnyte_plus" providerId="OAuth2" clId="{229BECFC-A234-4040-8776-BD0152C8D98B}" dt="2026-01-13T20:35:46.589" v="1328" actId="13926"/>
          <ac:spMkLst>
            <pc:docMk/>
            <pc:sldMk cId="1542142101" sldId="259"/>
            <ac:spMk id="25" creationId="{F05025AD-459D-B067-3852-EF339913AC98}"/>
          </ac:spMkLst>
        </pc:spChg>
        <pc:spChg chg="mod">
          <ac:chgData name="Rachel Abramczuk" userId="557.rednucleus.egnyte.com_tp_egnyte_plus" providerId="OAuth2" clId="{229BECFC-A234-4040-8776-BD0152C8D98B}" dt="2026-01-13T20:35:48.393" v="1329" actId="13926"/>
          <ac:spMkLst>
            <pc:docMk/>
            <pc:sldMk cId="1542142101" sldId="259"/>
            <ac:spMk id="26" creationId="{FEC94E9E-5AF5-441C-294D-56C1216AF09F}"/>
          </ac:spMkLst>
        </pc:spChg>
      </pc:sldChg>
      <pc:sldChg chg="addSp modSp mod modNotes">
        <pc:chgData name="Rachel Abramczuk" userId="557.rednucleus.egnyte.com_tp_egnyte_plus" providerId="OAuth2" clId="{229BECFC-A234-4040-8776-BD0152C8D98B}" dt="2026-01-13T20:35:56.053" v="1332" actId="13926"/>
        <pc:sldMkLst>
          <pc:docMk/>
          <pc:sldMk cId="621172398" sldId="2096975274"/>
        </pc:sldMkLst>
        <pc:spChg chg="mod">
          <ac:chgData name="Rachel Abramczuk" userId="557.rednucleus.egnyte.com_tp_egnyte_plus" providerId="OAuth2" clId="{229BECFC-A234-4040-8776-BD0152C8D98B}" dt="2026-01-13T20:35:56.053" v="1332" actId="13926"/>
          <ac:spMkLst>
            <pc:docMk/>
            <pc:sldMk cId="621172398" sldId="2096975274"/>
            <ac:spMk id="3" creationId="{F0103412-3EED-4E2C-A528-EBAD7D2E4129}"/>
          </ac:spMkLst>
        </pc:spChg>
        <pc:spChg chg="mod">
          <ac:chgData name="Rachel Abramczuk" userId="557.rednucleus.egnyte.com_tp_egnyte_plus" providerId="OAuth2" clId="{229BECFC-A234-4040-8776-BD0152C8D98B}" dt="2026-01-13T20:35:51.683" v="1330" actId="13926"/>
          <ac:spMkLst>
            <pc:docMk/>
            <pc:sldMk cId="621172398" sldId="2096975274"/>
            <ac:spMk id="7" creationId="{D6A91210-6FCC-4F87-5AF2-DDE9572CF779}"/>
          </ac:spMkLst>
        </pc:spChg>
        <pc:spChg chg="mod">
          <ac:chgData name="Rachel Abramczuk" userId="557.rednucleus.egnyte.com_tp_egnyte_plus" providerId="OAuth2" clId="{229BECFC-A234-4040-8776-BD0152C8D98B}" dt="2026-01-08T16:31:43.325" v="783" actId="1076"/>
          <ac:spMkLst>
            <pc:docMk/>
            <pc:sldMk cId="621172398" sldId="2096975274"/>
            <ac:spMk id="9" creationId="{0F053C72-1896-69FB-4C25-979463E94AA2}"/>
          </ac:spMkLst>
        </pc:spChg>
        <pc:spChg chg="mod">
          <ac:chgData name="Rachel Abramczuk" userId="557.rednucleus.egnyte.com_tp_egnyte_plus" providerId="OAuth2" clId="{229BECFC-A234-4040-8776-BD0152C8D98B}" dt="2026-01-08T16:31:35.519" v="781" actId="14100"/>
          <ac:spMkLst>
            <pc:docMk/>
            <pc:sldMk cId="621172398" sldId="2096975274"/>
            <ac:spMk id="10" creationId="{F3E0B641-7EAD-57B9-A03F-4EFA65068865}"/>
          </ac:spMkLst>
        </pc:spChg>
        <pc:graphicFrameChg chg="modGraphic">
          <ac:chgData name="Rachel Abramczuk" userId="557.rednucleus.egnyte.com_tp_egnyte_plus" providerId="OAuth2" clId="{229BECFC-A234-4040-8776-BD0152C8D98B}" dt="2026-01-13T20:35:54.616" v="1331" actId="13926"/>
          <ac:graphicFrameMkLst>
            <pc:docMk/>
            <pc:sldMk cId="621172398" sldId="2096975274"/>
            <ac:graphicFrameMk id="5" creationId="{C5D1C675-145F-8A88-1335-A3C01240A7B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441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DBAAE-53FB-4057-AA90-7AF26A45151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50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 February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">
            <a:extLst>
              <a:ext uri="{FF2B5EF4-FFF2-40B4-BE49-F238E27FC236}">
                <a16:creationId xmlns:a16="http://schemas.microsoft.com/office/drawing/2014/main" id="{56213267-501F-4125-98BC-380CAAE6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Magnetic resonance elastography (MRE)</a:t>
            </a:r>
            <a:r>
              <a:rPr lang="en-GB" sz="3200" baseline="30000">
                <a:latin typeface="+mn-lt"/>
              </a:rPr>
              <a:t>* </a:t>
            </a:r>
            <a:r>
              <a:rPr lang="en-GB" sz="3200">
                <a:latin typeface="+mn-lt"/>
              </a:rPr>
              <a:t>is an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additional tool available to measure liver stiffness</a:t>
            </a:r>
            <a:endParaRPr lang="en-GB" sz="3200" baseline="30000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0871A6-A6B2-D8F2-8B9E-FF74DFA8C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GB" sz="700">
                <a:solidFill>
                  <a:srgbClr val="939AA7"/>
                </a:solidFill>
              </a:rPr>
              <a:t>*LSM obtained from MRE is currently regarded as the most accurate biomarker for non-invasive liver fibrosis </a:t>
            </a:r>
            <a:r>
              <a:rPr lang="en-GB">
                <a:solidFill>
                  <a:srgbClr val="939AA7"/>
                </a:solidFill>
              </a:rPr>
              <a:t>evaluation. </a:t>
            </a:r>
            <a:r>
              <a:rPr lang="en-US" baseline="30000">
                <a:solidFill>
                  <a:srgbClr val="939AA7"/>
                </a:solidFill>
              </a:rPr>
              <a:t>†</a:t>
            </a:r>
            <a:r>
              <a:rPr lang="en-US">
                <a:solidFill>
                  <a:srgbClr val="939AA7"/>
                </a:solidFill>
              </a:rPr>
              <a:t>The shortened version of MRE may be available at lower cost in some centers.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F, fibrosis stage; LSM, liver stiffness measurement; MR, magnetic resonance;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MRE, magnetic resonance elastography; MRI, magnetic resonance imaging.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</a:t>
            </a:r>
            <a:r>
              <a:rPr lang="en-US">
                <a:solidFill>
                  <a:srgbClr val="939AA7"/>
                </a:solidFill>
              </a:rPr>
              <a:t>Chen J et al. </a:t>
            </a:r>
            <a:r>
              <a:rPr lang="en-US" i="1" err="1">
                <a:solidFill>
                  <a:srgbClr val="939AA7"/>
                </a:solidFill>
              </a:rPr>
              <a:t>Eur</a:t>
            </a:r>
            <a:r>
              <a:rPr lang="en-US" i="1">
                <a:solidFill>
                  <a:srgbClr val="939AA7"/>
                </a:solidFill>
              </a:rPr>
              <a:t> </a:t>
            </a:r>
            <a:r>
              <a:rPr lang="en-US" i="1" err="1">
                <a:solidFill>
                  <a:srgbClr val="939AA7"/>
                </a:solidFill>
              </a:rPr>
              <a:t>Radiol</a:t>
            </a:r>
            <a:r>
              <a:rPr lang="en-US">
                <a:solidFill>
                  <a:srgbClr val="939AA7"/>
                </a:solidFill>
              </a:rPr>
              <a:t>. 2022;32(2):950–958. 2. </a:t>
            </a:r>
            <a:r>
              <a:rPr lang="en-US" sz="700">
                <a:solidFill>
                  <a:srgbClr val="939AA7"/>
                </a:solidFill>
              </a:rPr>
              <a:t>Loomba R et al. </a:t>
            </a:r>
            <a:r>
              <a:rPr lang="en-US" sz="700" i="1">
                <a:solidFill>
                  <a:srgbClr val="939AA7"/>
                </a:solidFill>
              </a:rPr>
              <a:t>Hepatology</a:t>
            </a:r>
            <a:r>
              <a:rPr lang="en-US" sz="700">
                <a:solidFill>
                  <a:srgbClr val="939AA7"/>
                </a:solidFill>
              </a:rPr>
              <a:t>. 2014;60(6):1920–1928. 3.Charoenuchue P et al. </a:t>
            </a:r>
            <a:r>
              <a:rPr lang="en-US" sz="700" i="1">
                <a:solidFill>
                  <a:srgbClr val="939AA7"/>
                </a:solidFill>
              </a:rPr>
              <a:t>Diagnostics. </a:t>
            </a:r>
            <a:r>
              <a:rPr lang="en-US" sz="700">
                <a:solidFill>
                  <a:srgbClr val="939AA7"/>
                </a:solidFill>
              </a:rPr>
              <a:t>2025;15(62):1-15. 4. Ghadimi M, Thomas A. </a:t>
            </a:r>
            <a:r>
              <a:rPr lang="en-US" i="1" err="1">
                <a:solidFill>
                  <a:srgbClr val="939AA7"/>
                </a:solidFill>
              </a:rPr>
              <a:t>StatPearls</a:t>
            </a:r>
            <a:r>
              <a:rPr lang="en-US" i="1">
                <a:solidFill>
                  <a:srgbClr val="939AA7"/>
                </a:solidFill>
              </a:rPr>
              <a:t> [internet]. </a:t>
            </a:r>
            <a:r>
              <a:rPr lang="en-US">
                <a:solidFill>
                  <a:srgbClr val="939AA7"/>
                </a:solidFill>
              </a:rPr>
              <a:t>Updated May 2025. https://www.ncbi.nlm.nih.gov/books/NBK551669/. Accessed December 2025. </a:t>
            </a:r>
            <a:r>
              <a:rPr lang="en-US" sz="700">
                <a:solidFill>
                  <a:srgbClr val="939AA7"/>
                </a:solidFill>
              </a:rPr>
              <a:t>5. </a:t>
            </a:r>
            <a:r>
              <a:rPr lang="en-CA" sz="700">
                <a:solidFill>
                  <a:srgbClr val="939AA7"/>
                </a:solidFill>
              </a:rPr>
              <a:t>Liang J et al. </a:t>
            </a:r>
            <a:r>
              <a:rPr lang="en-CA" sz="700" i="1">
                <a:solidFill>
                  <a:srgbClr val="939AA7"/>
                </a:solidFill>
              </a:rPr>
              <a:t>J Hepatol</a:t>
            </a:r>
            <a:r>
              <a:rPr lang="en-CA" sz="700">
                <a:solidFill>
                  <a:srgbClr val="939AA7"/>
                </a:solidFill>
              </a:rPr>
              <a:t>. 2023;79(3):592–604.</a:t>
            </a:r>
            <a:endParaRPr lang="en-US" sz="700">
              <a:solidFill>
                <a:srgbClr val="939AA7"/>
              </a:solidFill>
            </a:endParaRPr>
          </a:p>
        </p:txBody>
      </p:sp>
      <p:graphicFrame>
        <p:nvGraphicFramePr>
          <p:cNvPr id="48" name="Table 11">
            <a:extLst>
              <a:ext uri="{FF2B5EF4-FFF2-40B4-BE49-F238E27FC236}">
                <a16:creationId xmlns:a16="http://schemas.microsoft.com/office/drawing/2014/main" id="{42361CAD-A946-C6C7-1705-2BAE709A2C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935460"/>
              </p:ext>
            </p:extLst>
          </p:nvPr>
        </p:nvGraphicFramePr>
        <p:xfrm>
          <a:off x="6911162" y="2359461"/>
          <a:ext cx="4905639" cy="3012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523">
                  <a:extLst>
                    <a:ext uri="{9D8B030D-6E8A-4147-A177-3AD203B41FA5}">
                      <a16:colId xmlns:a16="http://schemas.microsoft.com/office/drawing/2014/main" val="2857747733"/>
                    </a:ext>
                  </a:extLst>
                </a:gridCol>
                <a:gridCol w="1055288">
                  <a:extLst>
                    <a:ext uri="{9D8B030D-6E8A-4147-A177-3AD203B41FA5}">
                      <a16:colId xmlns:a16="http://schemas.microsoft.com/office/drawing/2014/main" val="1647057664"/>
                    </a:ext>
                  </a:extLst>
                </a:gridCol>
                <a:gridCol w="1143229">
                  <a:extLst>
                    <a:ext uri="{9D8B030D-6E8A-4147-A177-3AD203B41FA5}">
                      <a16:colId xmlns:a16="http://schemas.microsoft.com/office/drawing/2014/main" val="2007858409"/>
                    </a:ext>
                  </a:extLst>
                </a:gridCol>
                <a:gridCol w="1072599">
                  <a:extLst>
                    <a:ext uri="{9D8B030D-6E8A-4147-A177-3AD203B41FA5}">
                      <a16:colId xmlns:a16="http://schemas.microsoft.com/office/drawing/2014/main" val="629296987"/>
                    </a:ext>
                  </a:extLst>
                </a:gridCol>
              </a:tblGrid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Fibrosis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stage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662570"/>
                  </a:ext>
                </a:extLst>
              </a:tr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US" sz="1400" b="0">
                          <a:solidFill>
                            <a:srgbClr val="001965"/>
                          </a:solidFill>
                        </a:rPr>
                        <a:t>Definition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Significant fibrosis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Advanced fibrosis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Cirrhosis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611082"/>
                  </a:ext>
                </a:extLst>
              </a:tr>
              <a:tr h="456421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Cut-off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3.14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3.53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4.45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23311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Pretest probability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39.4%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24.1%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8.7%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29979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AUROC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0.92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0.92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0.94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506807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Sensitivity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79%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87%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88%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663165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Specificity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88%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675627"/>
                  </a:ext>
                </a:extLst>
              </a:tr>
            </a:tbl>
          </a:graphicData>
        </a:graphic>
      </p:graphicFrame>
      <p:sp>
        <p:nvSpPr>
          <p:cNvPr id="3" name="Off-page Connector 2">
            <a:extLst>
              <a:ext uri="{FF2B5EF4-FFF2-40B4-BE49-F238E27FC236}">
                <a16:creationId xmlns:a16="http://schemas.microsoft.com/office/drawing/2014/main" id="{62F89DDC-AA28-0491-A65E-C8283B3C6BF2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Additional clinical NITs available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F7E89-3FB9-69E9-89ED-4DBEE68CCA56}"/>
              </a:ext>
            </a:extLst>
          </p:cNvPr>
          <p:cNvSpPr/>
          <p:nvPr/>
        </p:nvSpPr>
        <p:spPr>
          <a:xfrm>
            <a:off x="431997" y="2661720"/>
            <a:ext cx="6245250" cy="15425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Benefits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Ability to identify fibrosis stage with increased accuracy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Used in clinical practice and research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Incorporated into guidelines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Validated in mixed populations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5025AD-459D-B067-3852-EF339913AC98}"/>
              </a:ext>
            </a:extLst>
          </p:cNvPr>
          <p:cNvSpPr/>
          <p:nvPr/>
        </p:nvSpPr>
        <p:spPr>
          <a:xfrm>
            <a:off x="431997" y="1619624"/>
            <a:ext cx="6245250" cy="99535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Quantitative assessment using MR technology to measure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liver stiffness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C94E9E-5AF5-441C-294D-56C1216AF09F}"/>
              </a:ext>
            </a:extLst>
          </p:cNvPr>
          <p:cNvSpPr/>
          <p:nvPr/>
        </p:nvSpPr>
        <p:spPr>
          <a:xfrm>
            <a:off x="431997" y="4261657"/>
            <a:ext cx="6245250" cy="16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Limitations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Higher cost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3,†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Dependence on sites that have access to MR scanners and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 equipment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Time consuming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MRI contraindicated in patients with metallic implants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3975AC7-1E9E-173D-6B25-391546545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580" y="4688421"/>
            <a:ext cx="569131" cy="83847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8ED6DF81-CEE0-CAF9-3C13-22407504F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2696" y="3020547"/>
            <a:ext cx="824899" cy="82489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08F36C3A-1426-69B7-A962-964DD16B0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42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053C72-1896-69FB-4C25-979463E94AA2}"/>
              </a:ext>
            </a:extLst>
          </p:cNvPr>
          <p:cNvSpPr/>
          <p:nvPr/>
        </p:nvSpPr>
        <p:spPr>
          <a:xfrm>
            <a:off x="431997" y="5050398"/>
            <a:ext cx="6091200" cy="7656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r>
              <a:rPr lang="en-GB" sz="1400">
                <a:solidFill>
                  <a:srgbClr val="001965"/>
                </a:solidFill>
              </a:rPr>
              <a:t>AUROC 0.93 for liver steatosis 20–30%</a:t>
            </a:r>
            <a:r>
              <a:rPr lang="en-GB" sz="1400" baseline="30000">
                <a:solidFill>
                  <a:srgbClr val="001965"/>
                </a:solidFill>
              </a:rPr>
              <a:t>1</a:t>
            </a:r>
            <a:endParaRPr lang="en-GB" sz="1400">
              <a:solidFill>
                <a:srgbClr val="001965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D3EB8-DF7A-BA2C-80DC-F4DCCF74E782}"/>
              </a:ext>
            </a:extLst>
          </p:cNvPr>
          <p:cNvSpPr/>
          <p:nvPr/>
        </p:nvSpPr>
        <p:spPr>
          <a:xfrm>
            <a:off x="431997" y="3293210"/>
            <a:ext cx="6091200" cy="17031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171450" indent="-1714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BMI may affect accuracy of results</a:t>
            </a:r>
            <a:r>
              <a:rPr lang="en-US" sz="1400" baseline="30000">
                <a:solidFill>
                  <a:schemeClr val="tx1"/>
                </a:solidFill>
              </a:rPr>
              <a:t>4</a:t>
            </a:r>
            <a:r>
              <a:rPr lang="en-US" sz="1400">
                <a:solidFill>
                  <a:schemeClr val="tx1"/>
                </a:solidFill>
              </a:rPr>
              <a:t> </a:t>
            </a:r>
          </a:p>
          <a:p>
            <a:pPr marL="171450" indent="-1714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Inter- and intra-observer variability</a:t>
            </a:r>
            <a:r>
              <a:rPr lang="en-US" sz="1400" baseline="30000">
                <a:solidFill>
                  <a:schemeClr val="tx1"/>
                </a:solidFill>
              </a:rPr>
              <a:t>1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A91210-6FCC-4F87-5AF2-DDE9572CF779}"/>
              </a:ext>
            </a:extLst>
          </p:cNvPr>
          <p:cNvSpPr/>
          <p:nvPr/>
        </p:nvSpPr>
        <p:spPr>
          <a:xfrm>
            <a:off x="431997" y="1619625"/>
            <a:ext cx="6091200" cy="162264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Can reliably diagnose moderate and severe steatosis but does not exclude lower degrees of steatosis</a:t>
            </a:r>
            <a:r>
              <a:rPr lang="en-US" sz="1400" baseline="30000" dirty="0">
                <a:solidFill>
                  <a:schemeClr val="tx1"/>
                </a:solidFill>
              </a:rPr>
              <a:t>1,*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Commonly used in clinical practice</a:t>
            </a:r>
            <a:r>
              <a:rPr lang="en-US" sz="1400" baseline="30000" dirty="0">
                <a:solidFill>
                  <a:schemeClr val="tx1"/>
                </a:solidFill>
              </a:rPr>
              <a:t>1</a:t>
            </a:r>
            <a:endParaRPr lang="en-US" sz="1400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Identify steatosis, ascites and masses (e.g., HCC)</a:t>
            </a:r>
            <a:r>
              <a:rPr lang="en-US" sz="1400" baseline="30000" dirty="0">
                <a:solidFill>
                  <a:schemeClr val="tx1"/>
                </a:solidFill>
              </a:rPr>
              <a:t>1-3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57F299-5BA4-15E3-AD58-FA7FD0786EAD}"/>
              </a:ext>
            </a:extLst>
          </p:cNvPr>
          <p:cNvSpPr/>
          <p:nvPr/>
        </p:nvSpPr>
        <p:spPr>
          <a:xfrm>
            <a:off x="6606386" y="1619626"/>
            <a:ext cx="5088866" cy="2340894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8D858-CA57-4FEF-9300-D8A12168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Ultrasound is a commonly used and reliable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clinical NIT used to diagnosis steatosis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03412-3EED-4E2C-A528-EBAD7D2E4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*Ultrasound is not recommended for routine use by United States Guidelines.</a:t>
            </a:r>
            <a:br>
              <a:rPr lang="en-GB" dirty="0"/>
            </a:br>
            <a:r>
              <a:rPr lang="en-GB" dirty="0"/>
              <a:t>AUROC, area under the receiver operating characteristic curve; BMI, body mass index; HCC, hepatocellular carcinoma. </a:t>
            </a:r>
            <a:br>
              <a:rPr lang="en-GB" dirty="0"/>
            </a:br>
            <a:r>
              <a:rPr lang="en-GB" dirty="0"/>
              <a:t>1. Hernaez R et al. </a:t>
            </a:r>
            <a:r>
              <a:rPr lang="en-GB" i="1" dirty="0"/>
              <a:t>Hepatology</a:t>
            </a:r>
            <a:r>
              <a:rPr lang="en-GB" dirty="0"/>
              <a:t>. 2011;54(3):1082–1090. 2. Getnet W et al. </a:t>
            </a:r>
            <a:r>
              <a:rPr lang="en-GB" i="1" dirty="0"/>
              <a:t>Ethiop J Health Sci. </a:t>
            </a:r>
            <a:r>
              <a:rPr lang="en-GB" dirty="0"/>
              <a:t>2019;29(3):383–390. 3. Hu H et al. </a:t>
            </a:r>
            <a:r>
              <a:rPr lang="en-GB" i="1" dirty="0"/>
              <a:t>J Clin </a:t>
            </a:r>
            <a:r>
              <a:rPr lang="en-GB" i="1" dirty="0" err="1"/>
              <a:t>Transl</a:t>
            </a:r>
            <a:r>
              <a:rPr lang="en-GB" i="1" dirty="0"/>
              <a:t> Hepatol.</a:t>
            </a:r>
            <a:r>
              <a:rPr lang="en-GB" dirty="0"/>
              <a:t> 2024;12(5):516–524. 4.</a:t>
            </a:r>
            <a:r>
              <a:rPr lang="en-CA" dirty="0"/>
              <a:t> </a:t>
            </a:r>
            <a:r>
              <a:rPr lang="en-GB" dirty="0"/>
              <a:t>Li Q et al. </a:t>
            </a:r>
            <a:r>
              <a:rPr lang="en-GB" i="1" dirty="0"/>
              <a:t>World J Hepatol</a:t>
            </a:r>
            <a:r>
              <a:rPr lang="en-GB" dirty="0"/>
              <a:t>. 2018;10(8):530–542. </a:t>
            </a:r>
            <a:endParaRPr lang="en-CA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96CB781-AAD8-4632-B454-2884270A0717}"/>
              </a:ext>
            </a:extLst>
          </p:cNvPr>
          <p:cNvGrpSpPr/>
          <p:nvPr/>
        </p:nvGrpSpPr>
        <p:grpSpPr>
          <a:xfrm>
            <a:off x="6850286" y="2144246"/>
            <a:ext cx="1483025" cy="1381708"/>
            <a:chOff x="6018860" y="6404771"/>
            <a:chExt cx="1869662" cy="1741932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9979694-49B9-441A-B801-F4EC13BE212A}"/>
                </a:ext>
              </a:extLst>
            </p:cNvPr>
            <p:cNvGrpSpPr/>
            <p:nvPr/>
          </p:nvGrpSpPr>
          <p:grpSpPr>
            <a:xfrm>
              <a:off x="6096000" y="6754993"/>
              <a:ext cx="1792522" cy="1197573"/>
              <a:chOff x="-1398648" y="3690880"/>
              <a:chExt cx="1891620" cy="1281570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71" name="Freeform 49">
                <a:extLst>
                  <a:ext uri="{FF2B5EF4-FFF2-40B4-BE49-F238E27FC236}">
                    <a16:creationId xmlns:a16="http://schemas.microsoft.com/office/drawing/2014/main" id="{7E8F3B7C-CA00-42FA-8A67-B37E45BB5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98648" y="3690880"/>
                <a:ext cx="1891620" cy="1281570"/>
              </a:xfrm>
              <a:custGeom>
                <a:avLst/>
                <a:gdLst>
                  <a:gd name="T0" fmla="*/ 2584 w 4353"/>
                  <a:gd name="T1" fmla="*/ 201 h 2953"/>
                  <a:gd name="T2" fmla="*/ 2512 w 4353"/>
                  <a:gd name="T3" fmla="*/ 201 h 2953"/>
                  <a:gd name="T4" fmla="*/ 2345 w 4353"/>
                  <a:gd name="T5" fmla="*/ 231 h 2953"/>
                  <a:gd name="T6" fmla="*/ 2299 w 4353"/>
                  <a:gd name="T7" fmla="*/ 372 h 2953"/>
                  <a:gd name="T8" fmla="*/ 2325 w 4353"/>
                  <a:gd name="T9" fmla="*/ 396 h 2953"/>
                  <a:gd name="T10" fmla="*/ 2371 w 4353"/>
                  <a:gd name="T11" fmla="*/ 456 h 2953"/>
                  <a:gd name="T12" fmla="*/ 2413 w 4353"/>
                  <a:gd name="T13" fmla="*/ 641 h 2953"/>
                  <a:gd name="T14" fmla="*/ 2467 w 4353"/>
                  <a:gd name="T15" fmla="*/ 1436 h 2953"/>
                  <a:gd name="T16" fmla="*/ 2401 w 4353"/>
                  <a:gd name="T17" fmla="*/ 1582 h 2953"/>
                  <a:gd name="T18" fmla="*/ 2196 w 4353"/>
                  <a:gd name="T19" fmla="*/ 1709 h 2953"/>
                  <a:gd name="T20" fmla="*/ 1887 w 4353"/>
                  <a:gd name="T21" fmla="*/ 1855 h 2953"/>
                  <a:gd name="T22" fmla="*/ 1642 w 4353"/>
                  <a:gd name="T23" fmla="*/ 2035 h 2953"/>
                  <a:gd name="T24" fmla="*/ 1142 w 4353"/>
                  <a:gd name="T25" fmla="*/ 2551 h 2953"/>
                  <a:gd name="T26" fmla="*/ 835 w 4353"/>
                  <a:gd name="T27" fmla="*/ 2866 h 2953"/>
                  <a:gd name="T28" fmla="*/ 551 w 4353"/>
                  <a:gd name="T29" fmla="*/ 2809 h 2953"/>
                  <a:gd name="T30" fmla="*/ 262 w 4353"/>
                  <a:gd name="T31" fmla="*/ 2058 h 2953"/>
                  <a:gd name="T32" fmla="*/ 101 w 4353"/>
                  <a:gd name="T33" fmla="*/ 1623 h 2953"/>
                  <a:gd name="T34" fmla="*/ 17 w 4353"/>
                  <a:gd name="T35" fmla="*/ 1308 h 2953"/>
                  <a:gd name="T36" fmla="*/ 138 w 4353"/>
                  <a:gd name="T37" fmla="*/ 632 h 2953"/>
                  <a:gd name="T38" fmla="*/ 473 w 4353"/>
                  <a:gd name="T39" fmla="*/ 285 h 2953"/>
                  <a:gd name="T40" fmla="*/ 1194 w 4353"/>
                  <a:gd name="T41" fmla="*/ 29 h 2953"/>
                  <a:gd name="T42" fmla="*/ 1900 w 4353"/>
                  <a:gd name="T43" fmla="*/ 41 h 2953"/>
                  <a:gd name="T44" fmla="*/ 2242 w 4353"/>
                  <a:gd name="T45" fmla="*/ 64 h 2953"/>
                  <a:gd name="T46" fmla="*/ 2690 w 4353"/>
                  <a:gd name="T47" fmla="*/ 72 h 2953"/>
                  <a:gd name="T48" fmla="*/ 3364 w 4353"/>
                  <a:gd name="T49" fmla="*/ 95 h 2953"/>
                  <a:gd name="T50" fmla="*/ 3942 w 4353"/>
                  <a:gd name="T51" fmla="*/ 134 h 2953"/>
                  <a:gd name="T52" fmla="*/ 4211 w 4353"/>
                  <a:gd name="T53" fmla="*/ 161 h 2953"/>
                  <a:gd name="T54" fmla="*/ 4318 w 4353"/>
                  <a:gd name="T55" fmla="*/ 337 h 2953"/>
                  <a:gd name="T56" fmla="*/ 4234 w 4353"/>
                  <a:gd name="T57" fmla="*/ 476 h 2953"/>
                  <a:gd name="T58" fmla="*/ 3491 w 4353"/>
                  <a:gd name="T59" fmla="*/ 1137 h 2953"/>
                  <a:gd name="T60" fmla="*/ 2926 w 4353"/>
                  <a:gd name="T61" fmla="*/ 1432 h 2953"/>
                  <a:gd name="T62" fmla="*/ 2706 w 4353"/>
                  <a:gd name="T63" fmla="*/ 1442 h 2953"/>
                  <a:gd name="T64" fmla="*/ 2594 w 4353"/>
                  <a:gd name="T65" fmla="*/ 1354 h 2953"/>
                  <a:gd name="T66" fmla="*/ 2548 w 4353"/>
                  <a:gd name="T67" fmla="*/ 1204 h 2953"/>
                  <a:gd name="T68" fmla="*/ 2494 w 4353"/>
                  <a:gd name="T69" fmla="*/ 607 h 2953"/>
                  <a:gd name="T70" fmla="*/ 2577 w 4353"/>
                  <a:gd name="T71" fmla="*/ 219 h 2953"/>
                  <a:gd name="T72" fmla="*/ 2584 w 4353"/>
                  <a:gd name="T73" fmla="*/ 201 h 29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353" h="2953">
                    <a:moveTo>
                      <a:pt x="2584" y="201"/>
                    </a:moveTo>
                    <a:cubicBezTo>
                      <a:pt x="2558" y="201"/>
                      <a:pt x="2534" y="198"/>
                      <a:pt x="2512" y="201"/>
                    </a:cubicBezTo>
                    <a:cubicBezTo>
                      <a:pt x="2456" y="209"/>
                      <a:pt x="2400" y="218"/>
                      <a:pt x="2345" y="231"/>
                    </a:cubicBezTo>
                    <a:cubicBezTo>
                      <a:pt x="2284" y="245"/>
                      <a:pt x="2260" y="322"/>
                      <a:pt x="2299" y="372"/>
                    </a:cubicBezTo>
                    <a:cubicBezTo>
                      <a:pt x="2306" y="381"/>
                      <a:pt x="2315" y="390"/>
                      <a:pt x="2325" y="396"/>
                    </a:cubicBezTo>
                    <a:cubicBezTo>
                      <a:pt x="2350" y="409"/>
                      <a:pt x="2365" y="430"/>
                      <a:pt x="2371" y="456"/>
                    </a:cubicBezTo>
                    <a:cubicBezTo>
                      <a:pt x="2387" y="517"/>
                      <a:pt x="2404" y="578"/>
                      <a:pt x="2413" y="641"/>
                    </a:cubicBezTo>
                    <a:cubicBezTo>
                      <a:pt x="2451" y="904"/>
                      <a:pt x="2463" y="1170"/>
                      <a:pt x="2467" y="1436"/>
                    </a:cubicBezTo>
                    <a:cubicBezTo>
                      <a:pt x="2468" y="1497"/>
                      <a:pt x="2445" y="1543"/>
                      <a:pt x="2401" y="1582"/>
                    </a:cubicBezTo>
                    <a:cubicBezTo>
                      <a:pt x="2341" y="1637"/>
                      <a:pt x="2269" y="1674"/>
                      <a:pt x="2196" y="1709"/>
                    </a:cubicBezTo>
                    <a:cubicBezTo>
                      <a:pt x="2094" y="1758"/>
                      <a:pt x="1990" y="1806"/>
                      <a:pt x="1887" y="1855"/>
                    </a:cubicBezTo>
                    <a:cubicBezTo>
                      <a:pt x="1794" y="1900"/>
                      <a:pt x="1714" y="1962"/>
                      <a:pt x="1642" y="2035"/>
                    </a:cubicBezTo>
                    <a:cubicBezTo>
                      <a:pt x="1474" y="2206"/>
                      <a:pt x="1309" y="2379"/>
                      <a:pt x="1142" y="2551"/>
                    </a:cubicBezTo>
                    <a:cubicBezTo>
                      <a:pt x="1040" y="2656"/>
                      <a:pt x="940" y="2763"/>
                      <a:pt x="835" y="2866"/>
                    </a:cubicBezTo>
                    <a:cubicBezTo>
                      <a:pt x="745" y="2953"/>
                      <a:pt x="605" y="2924"/>
                      <a:pt x="551" y="2809"/>
                    </a:cubicBezTo>
                    <a:cubicBezTo>
                      <a:pt x="435" y="2566"/>
                      <a:pt x="346" y="2313"/>
                      <a:pt x="262" y="2058"/>
                    </a:cubicBezTo>
                    <a:cubicBezTo>
                      <a:pt x="213" y="1911"/>
                      <a:pt x="155" y="1768"/>
                      <a:pt x="101" y="1623"/>
                    </a:cubicBezTo>
                    <a:cubicBezTo>
                      <a:pt x="62" y="1521"/>
                      <a:pt x="24" y="1418"/>
                      <a:pt x="17" y="1308"/>
                    </a:cubicBezTo>
                    <a:cubicBezTo>
                      <a:pt x="0" y="1073"/>
                      <a:pt x="21" y="844"/>
                      <a:pt x="138" y="632"/>
                    </a:cubicBezTo>
                    <a:cubicBezTo>
                      <a:pt x="218" y="486"/>
                      <a:pt x="335" y="376"/>
                      <a:pt x="473" y="285"/>
                    </a:cubicBezTo>
                    <a:cubicBezTo>
                      <a:pt x="692" y="141"/>
                      <a:pt x="935" y="61"/>
                      <a:pt x="1194" y="29"/>
                    </a:cubicBezTo>
                    <a:cubicBezTo>
                      <a:pt x="1430" y="0"/>
                      <a:pt x="1664" y="9"/>
                      <a:pt x="1900" y="41"/>
                    </a:cubicBezTo>
                    <a:cubicBezTo>
                      <a:pt x="2013" y="57"/>
                      <a:pt x="2128" y="59"/>
                      <a:pt x="2242" y="64"/>
                    </a:cubicBezTo>
                    <a:cubicBezTo>
                      <a:pt x="2392" y="69"/>
                      <a:pt x="2541" y="74"/>
                      <a:pt x="2690" y="72"/>
                    </a:cubicBezTo>
                    <a:cubicBezTo>
                      <a:pt x="2915" y="68"/>
                      <a:pt x="3139" y="83"/>
                      <a:pt x="3364" y="95"/>
                    </a:cubicBezTo>
                    <a:cubicBezTo>
                      <a:pt x="3557" y="106"/>
                      <a:pt x="3749" y="119"/>
                      <a:pt x="3942" y="134"/>
                    </a:cubicBezTo>
                    <a:cubicBezTo>
                      <a:pt x="4032" y="140"/>
                      <a:pt x="4121" y="150"/>
                      <a:pt x="4211" y="161"/>
                    </a:cubicBezTo>
                    <a:cubicBezTo>
                      <a:pt x="4315" y="174"/>
                      <a:pt x="4353" y="237"/>
                      <a:pt x="4318" y="337"/>
                    </a:cubicBezTo>
                    <a:cubicBezTo>
                      <a:pt x="4299" y="389"/>
                      <a:pt x="4272" y="436"/>
                      <a:pt x="4234" y="476"/>
                    </a:cubicBezTo>
                    <a:cubicBezTo>
                      <a:pt x="4009" y="721"/>
                      <a:pt x="3765" y="946"/>
                      <a:pt x="3491" y="1137"/>
                    </a:cubicBezTo>
                    <a:cubicBezTo>
                      <a:pt x="3316" y="1259"/>
                      <a:pt x="3127" y="1358"/>
                      <a:pt x="2926" y="1432"/>
                    </a:cubicBezTo>
                    <a:cubicBezTo>
                      <a:pt x="2854" y="1459"/>
                      <a:pt x="2780" y="1461"/>
                      <a:pt x="2706" y="1442"/>
                    </a:cubicBezTo>
                    <a:cubicBezTo>
                      <a:pt x="2656" y="1428"/>
                      <a:pt x="2619" y="1399"/>
                      <a:pt x="2594" y="1354"/>
                    </a:cubicBezTo>
                    <a:cubicBezTo>
                      <a:pt x="2569" y="1307"/>
                      <a:pt x="2557" y="1256"/>
                      <a:pt x="2548" y="1204"/>
                    </a:cubicBezTo>
                    <a:cubicBezTo>
                      <a:pt x="2516" y="1006"/>
                      <a:pt x="2494" y="808"/>
                      <a:pt x="2494" y="607"/>
                    </a:cubicBezTo>
                    <a:cubicBezTo>
                      <a:pt x="2494" y="472"/>
                      <a:pt x="2523" y="343"/>
                      <a:pt x="2577" y="219"/>
                    </a:cubicBezTo>
                    <a:cubicBezTo>
                      <a:pt x="2579" y="214"/>
                      <a:pt x="2581" y="209"/>
                      <a:pt x="2584" y="201"/>
                    </a:cubicBezTo>
                    <a:close/>
                  </a:path>
                </a:pathLst>
              </a:custGeom>
              <a:solidFill>
                <a:srgbClr val="3B97DE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55513170-6B99-4CCE-8046-BC468B79DF53}"/>
                  </a:ext>
                </a:extLst>
              </p:cNvPr>
              <p:cNvSpPr/>
              <p:nvPr/>
            </p:nvSpPr>
            <p:spPr>
              <a:xfrm rot="4012024">
                <a:off x="-1012318" y="4597861"/>
                <a:ext cx="171592" cy="6855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4035A48-2FAB-4A4C-A239-540FC10810E6}"/>
                  </a:ext>
                </a:extLst>
              </p:cNvPr>
              <p:cNvSpPr/>
              <p:nvPr/>
            </p:nvSpPr>
            <p:spPr>
              <a:xfrm rot="4012024">
                <a:off x="-1076875" y="4702068"/>
                <a:ext cx="131130" cy="86368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F9FCE4-6A3B-4013-BA4E-E352D004666C}"/>
                  </a:ext>
                </a:extLst>
              </p:cNvPr>
              <p:cNvSpPr/>
              <p:nvPr/>
            </p:nvSpPr>
            <p:spPr>
              <a:xfrm rot="9098979">
                <a:off x="-276599" y="4121404"/>
                <a:ext cx="156767" cy="103254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CC9632A-7341-44A3-965C-01F262EF9230}"/>
                  </a:ext>
                </a:extLst>
              </p:cNvPr>
              <p:cNvSpPr/>
              <p:nvPr/>
            </p:nvSpPr>
            <p:spPr>
              <a:xfrm rot="9098979">
                <a:off x="-877275" y="4514401"/>
                <a:ext cx="128201" cy="8356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  <a:gd name="connsiteX0" fmla="*/ 91440 w 156874"/>
                  <a:gd name="connsiteY0" fmla="*/ 11814 h 104942"/>
                  <a:gd name="connsiteX1" fmla="*/ 45720 w 156874"/>
                  <a:gd name="connsiteY1" fmla="*/ 2670 h 104942"/>
                  <a:gd name="connsiteX2" fmla="*/ 27432 w 156874"/>
                  <a:gd name="connsiteY2" fmla="*/ 57534 h 104942"/>
                  <a:gd name="connsiteX3" fmla="*/ 0 w 156874"/>
                  <a:gd name="connsiteY3" fmla="*/ 66678 h 104942"/>
                  <a:gd name="connsiteX4" fmla="*/ 9144 w 156874"/>
                  <a:gd name="connsiteY4" fmla="*/ 94110 h 104942"/>
                  <a:gd name="connsiteX5" fmla="*/ 36576 w 156874"/>
                  <a:gd name="connsiteY5" fmla="*/ 103254 h 104942"/>
                  <a:gd name="connsiteX6" fmla="*/ 100733 w 156874"/>
                  <a:gd name="connsiteY6" fmla="*/ 63542 h 104942"/>
                  <a:gd name="connsiteX7" fmla="*/ 128016 w 156874"/>
                  <a:gd name="connsiteY7" fmla="*/ 20958 h 104942"/>
                  <a:gd name="connsiteX8" fmla="*/ 155448 w 156874"/>
                  <a:gd name="connsiteY8" fmla="*/ 2670 h 104942"/>
                  <a:gd name="connsiteX9" fmla="*/ 118872 w 156874"/>
                  <a:gd name="connsiteY9" fmla="*/ 11814 h 104942"/>
                  <a:gd name="connsiteX10" fmla="*/ 91440 w 156874"/>
                  <a:gd name="connsiteY10" fmla="*/ 11814 h 104942"/>
                  <a:gd name="connsiteX0" fmla="*/ 91440 w 128171"/>
                  <a:gd name="connsiteY0" fmla="*/ 11814 h 104942"/>
                  <a:gd name="connsiteX1" fmla="*/ 45720 w 128171"/>
                  <a:gd name="connsiteY1" fmla="*/ 2670 h 104942"/>
                  <a:gd name="connsiteX2" fmla="*/ 27432 w 128171"/>
                  <a:gd name="connsiteY2" fmla="*/ 57534 h 104942"/>
                  <a:gd name="connsiteX3" fmla="*/ 0 w 128171"/>
                  <a:gd name="connsiteY3" fmla="*/ 66678 h 104942"/>
                  <a:gd name="connsiteX4" fmla="*/ 9144 w 128171"/>
                  <a:gd name="connsiteY4" fmla="*/ 94110 h 104942"/>
                  <a:gd name="connsiteX5" fmla="*/ 36576 w 128171"/>
                  <a:gd name="connsiteY5" fmla="*/ 103254 h 104942"/>
                  <a:gd name="connsiteX6" fmla="*/ 100733 w 128171"/>
                  <a:gd name="connsiteY6" fmla="*/ 63542 h 104942"/>
                  <a:gd name="connsiteX7" fmla="*/ 128016 w 128171"/>
                  <a:gd name="connsiteY7" fmla="*/ 20958 h 104942"/>
                  <a:gd name="connsiteX8" fmla="*/ 82733 w 128171"/>
                  <a:gd name="connsiteY8" fmla="*/ 60409 h 104942"/>
                  <a:gd name="connsiteX9" fmla="*/ 118872 w 128171"/>
                  <a:gd name="connsiteY9" fmla="*/ 11814 h 104942"/>
                  <a:gd name="connsiteX10" fmla="*/ 91440 w 128171"/>
                  <a:gd name="connsiteY10" fmla="*/ 11814 h 104942"/>
                  <a:gd name="connsiteX0" fmla="*/ 91440 w 128171"/>
                  <a:gd name="connsiteY0" fmla="*/ 1093 h 94221"/>
                  <a:gd name="connsiteX1" fmla="*/ 58495 w 128171"/>
                  <a:gd name="connsiteY1" fmla="*/ 19622 h 94221"/>
                  <a:gd name="connsiteX2" fmla="*/ 27432 w 128171"/>
                  <a:gd name="connsiteY2" fmla="*/ 46813 h 94221"/>
                  <a:gd name="connsiteX3" fmla="*/ 0 w 128171"/>
                  <a:gd name="connsiteY3" fmla="*/ 55957 h 94221"/>
                  <a:gd name="connsiteX4" fmla="*/ 9144 w 128171"/>
                  <a:gd name="connsiteY4" fmla="*/ 83389 h 94221"/>
                  <a:gd name="connsiteX5" fmla="*/ 36576 w 128171"/>
                  <a:gd name="connsiteY5" fmla="*/ 92533 h 94221"/>
                  <a:gd name="connsiteX6" fmla="*/ 100733 w 128171"/>
                  <a:gd name="connsiteY6" fmla="*/ 52821 h 94221"/>
                  <a:gd name="connsiteX7" fmla="*/ 128016 w 128171"/>
                  <a:gd name="connsiteY7" fmla="*/ 10237 h 94221"/>
                  <a:gd name="connsiteX8" fmla="*/ 82733 w 128171"/>
                  <a:gd name="connsiteY8" fmla="*/ 49688 h 94221"/>
                  <a:gd name="connsiteX9" fmla="*/ 118872 w 128171"/>
                  <a:gd name="connsiteY9" fmla="*/ 1093 h 94221"/>
                  <a:gd name="connsiteX10" fmla="*/ 91440 w 128171"/>
                  <a:gd name="connsiteY10" fmla="*/ 1093 h 94221"/>
                  <a:gd name="connsiteX0" fmla="*/ 91470 w 128201"/>
                  <a:gd name="connsiteY0" fmla="*/ 1093 h 83563"/>
                  <a:gd name="connsiteX1" fmla="*/ 58525 w 128201"/>
                  <a:gd name="connsiteY1" fmla="*/ 19622 h 83563"/>
                  <a:gd name="connsiteX2" fmla="*/ 27462 w 128201"/>
                  <a:gd name="connsiteY2" fmla="*/ 46813 h 83563"/>
                  <a:gd name="connsiteX3" fmla="*/ 30 w 128201"/>
                  <a:gd name="connsiteY3" fmla="*/ 55957 h 83563"/>
                  <a:gd name="connsiteX4" fmla="*/ 9174 w 128201"/>
                  <a:gd name="connsiteY4" fmla="*/ 83389 h 83563"/>
                  <a:gd name="connsiteX5" fmla="*/ 91952 w 128201"/>
                  <a:gd name="connsiteY5" fmla="*/ 66982 h 83563"/>
                  <a:gd name="connsiteX6" fmla="*/ 100763 w 128201"/>
                  <a:gd name="connsiteY6" fmla="*/ 52821 h 83563"/>
                  <a:gd name="connsiteX7" fmla="*/ 128046 w 128201"/>
                  <a:gd name="connsiteY7" fmla="*/ 10237 h 83563"/>
                  <a:gd name="connsiteX8" fmla="*/ 82763 w 128201"/>
                  <a:gd name="connsiteY8" fmla="*/ 49688 h 83563"/>
                  <a:gd name="connsiteX9" fmla="*/ 118902 w 128201"/>
                  <a:gd name="connsiteY9" fmla="*/ 1093 h 83563"/>
                  <a:gd name="connsiteX10" fmla="*/ 91470 w 128201"/>
                  <a:gd name="connsiteY10" fmla="*/ 1093 h 83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201" h="83563">
                    <a:moveTo>
                      <a:pt x="91470" y="1093"/>
                    </a:moveTo>
                    <a:cubicBezTo>
                      <a:pt x="81407" y="4181"/>
                      <a:pt x="71172" y="10589"/>
                      <a:pt x="58525" y="19622"/>
                    </a:cubicBezTo>
                    <a:cubicBezTo>
                      <a:pt x="42838" y="30827"/>
                      <a:pt x="37211" y="40757"/>
                      <a:pt x="27462" y="46813"/>
                    </a:cubicBezTo>
                    <a:cubicBezTo>
                      <a:pt x="17713" y="52869"/>
                      <a:pt x="9174" y="52909"/>
                      <a:pt x="30" y="55957"/>
                    </a:cubicBezTo>
                    <a:cubicBezTo>
                      <a:pt x="3078" y="65101"/>
                      <a:pt x="-6146" y="81552"/>
                      <a:pt x="9174" y="83389"/>
                    </a:cubicBezTo>
                    <a:cubicBezTo>
                      <a:pt x="24494" y="85226"/>
                      <a:pt x="76687" y="72077"/>
                      <a:pt x="91952" y="66982"/>
                    </a:cubicBezTo>
                    <a:cubicBezTo>
                      <a:pt x="107217" y="61887"/>
                      <a:pt x="73331" y="55869"/>
                      <a:pt x="100763" y="52821"/>
                    </a:cubicBezTo>
                    <a:cubicBezTo>
                      <a:pt x="89639" y="19448"/>
                      <a:pt x="131046" y="10759"/>
                      <a:pt x="128046" y="10237"/>
                    </a:cubicBezTo>
                    <a:cubicBezTo>
                      <a:pt x="125046" y="9715"/>
                      <a:pt x="90534" y="57459"/>
                      <a:pt x="82763" y="49688"/>
                    </a:cubicBezTo>
                    <a:cubicBezTo>
                      <a:pt x="73877" y="40802"/>
                      <a:pt x="131372" y="-466"/>
                      <a:pt x="118902" y="1093"/>
                    </a:cubicBezTo>
                    <a:cubicBezTo>
                      <a:pt x="106804" y="2605"/>
                      <a:pt x="101533" y="-1995"/>
                      <a:pt x="91470" y="109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3C586D8-4A19-403D-B17E-D4DEBC13513F}"/>
                  </a:ext>
                </a:extLst>
              </p:cNvPr>
              <p:cNvSpPr/>
              <p:nvPr/>
            </p:nvSpPr>
            <p:spPr>
              <a:xfrm rot="2308165">
                <a:off x="-1058013" y="4383376"/>
                <a:ext cx="111958" cy="9385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CE44E23-5DB5-4BA8-AF2F-6D3CABC3AD43}"/>
                </a:ext>
              </a:extLst>
            </p:cNvPr>
            <p:cNvSpPr/>
            <p:nvPr/>
          </p:nvSpPr>
          <p:spPr>
            <a:xfrm>
              <a:off x="6018860" y="6908986"/>
              <a:ext cx="177713" cy="73843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670C7EE-86BF-447C-9D16-CD4A8A4A19E6}"/>
                </a:ext>
              </a:extLst>
            </p:cNvPr>
            <p:cNvSpPr/>
            <p:nvPr/>
          </p:nvSpPr>
          <p:spPr>
            <a:xfrm>
              <a:off x="6183198" y="6778995"/>
              <a:ext cx="177713" cy="101931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5E1CD33-F0A7-4932-BADE-160DA88D4BFE}"/>
                </a:ext>
              </a:extLst>
            </p:cNvPr>
            <p:cNvSpPr/>
            <p:nvPr/>
          </p:nvSpPr>
          <p:spPr>
            <a:xfrm>
              <a:off x="6373137" y="6676607"/>
              <a:ext cx="177713" cy="123130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E8D07A8-B682-422A-9ACC-CE5F65F5485A}"/>
                </a:ext>
              </a:extLst>
            </p:cNvPr>
            <p:cNvSpPr/>
            <p:nvPr/>
          </p:nvSpPr>
          <p:spPr>
            <a:xfrm>
              <a:off x="6543084" y="6437819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A71953-390F-4331-98EF-772091A63F18}"/>
                </a:ext>
              </a:extLst>
            </p:cNvPr>
            <p:cNvSpPr/>
            <p:nvPr/>
          </p:nvSpPr>
          <p:spPr>
            <a:xfrm flipH="1">
              <a:off x="6903405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0F51A21-0523-451D-B89D-053CDD12B707}"/>
                </a:ext>
              </a:extLst>
            </p:cNvPr>
            <p:cNvSpPr/>
            <p:nvPr/>
          </p:nvSpPr>
          <p:spPr>
            <a:xfrm flipH="1">
              <a:off x="6689182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6F137A5-927E-492F-A7EC-41000D95FE4D}"/>
                </a:ext>
              </a:extLst>
            </p:cNvPr>
            <p:cNvSpPr/>
            <p:nvPr/>
          </p:nvSpPr>
          <p:spPr>
            <a:xfrm flipH="1">
              <a:off x="6433197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D4868A48-908D-49DA-BF6A-0D016E33BA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8013" y="1871852"/>
            <a:ext cx="2779437" cy="1873742"/>
          </a:xfrm>
          <a:prstGeom prst="rect">
            <a:avLst/>
          </a:prstGeom>
        </p:spPr>
      </p:pic>
      <p:sp>
        <p:nvSpPr>
          <p:cNvPr id="78" name="Arrow: Right 77">
            <a:extLst>
              <a:ext uri="{FF2B5EF4-FFF2-40B4-BE49-F238E27FC236}">
                <a16:creationId xmlns:a16="http://schemas.microsoft.com/office/drawing/2014/main" id="{E0798951-0E2F-48EB-A184-1EE75429E909}"/>
              </a:ext>
            </a:extLst>
          </p:cNvPr>
          <p:cNvSpPr/>
          <p:nvPr/>
        </p:nvSpPr>
        <p:spPr>
          <a:xfrm>
            <a:off x="8121388" y="2817282"/>
            <a:ext cx="532836" cy="497598"/>
          </a:xfrm>
          <a:prstGeom prst="rightArrow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E0B641-7EAD-57B9-A03F-4EFA65068865}"/>
              </a:ext>
            </a:extLst>
          </p:cNvPr>
          <p:cNvSpPr/>
          <p:nvPr/>
        </p:nvSpPr>
        <p:spPr>
          <a:xfrm>
            <a:off x="6606387" y="4009855"/>
            <a:ext cx="5088866" cy="1803519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D1C675-145F-8A88-1335-A3C01240A7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122006"/>
              </p:ext>
            </p:extLst>
          </p:nvPr>
        </p:nvGraphicFramePr>
        <p:xfrm>
          <a:off x="6731780" y="4134784"/>
          <a:ext cx="4785670" cy="156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835">
                  <a:extLst>
                    <a:ext uri="{9D8B030D-6E8A-4147-A177-3AD203B41FA5}">
                      <a16:colId xmlns:a16="http://schemas.microsoft.com/office/drawing/2014/main" val="3871146883"/>
                    </a:ext>
                  </a:extLst>
                </a:gridCol>
                <a:gridCol w="2392835">
                  <a:extLst>
                    <a:ext uri="{9D8B030D-6E8A-4147-A177-3AD203B41FA5}">
                      <a16:colId xmlns:a16="http://schemas.microsoft.com/office/drawing/2014/main" val="2071982293"/>
                    </a:ext>
                  </a:extLst>
                </a:gridCol>
              </a:tblGrid>
              <a:tr h="6218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Ultrasound</a:t>
                      </a:r>
                    </a:p>
                  </a:txBody>
                  <a:tcPr marL="108000" marT="90000" marB="9000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</a:rPr>
                        <a:t>Can diagnose steatosis</a:t>
                      </a:r>
                    </a:p>
                  </a:txBody>
                  <a:tcPr marT="90000" marB="9000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552462"/>
                  </a:ext>
                </a:extLst>
              </a:tr>
              <a:tr h="6218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Ultrasound with elastography </a:t>
                      </a:r>
                      <a:br>
                        <a:rPr lang="en-US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(e.g.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</a:rPr>
                        <a:t>Fibroscan</a:t>
                      </a:r>
                      <a:r>
                        <a:rPr lang="en-US" sz="1400" b="0" i="1" baseline="30000" dirty="0">
                          <a:solidFill>
                            <a:schemeClr val="tx1"/>
                          </a:solidFill>
                        </a:rPr>
                        <a:t>®</a:t>
                      </a:r>
                      <a:r>
                        <a:rPr lang="en-US" sz="1400" b="0" i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i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108000" marT="90000" marB="9000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Can diagnose steatosis and fibrosis</a:t>
                      </a:r>
                    </a:p>
                  </a:txBody>
                  <a:tcPr marT="90000" marB="9000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982066"/>
                  </a:ext>
                </a:extLst>
              </a:tr>
            </a:tbl>
          </a:graphicData>
        </a:graphic>
      </p:graphicFrame>
      <p:sp>
        <p:nvSpPr>
          <p:cNvPr id="4" name="Off-page Connector 3">
            <a:extLst>
              <a:ext uri="{FF2B5EF4-FFF2-40B4-BE49-F238E27FC236}">
                <a16:creationId xmlns:a16="http://schemas.microsoft.com/office/drawing/2014/main" id="{84520ADC-0233-FA48-C55D-973910B0DF14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Additional clinical NITs available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83FCC85-9693-E7DB-2604-3DF21F50C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580" y="3769630"/>
            <a:ext cx="569131" cy="83847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7CAF21E-E0D9-E43B-D5C4-50715EAA51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5186" y="2018497"/>
            <a:ext cx="824899" cy="8248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1B60DA7-611F-624D-779E-BDB14A2BBB17}"/>
              </a:ext>
            </a:extLst>
          </p:cNvPr>
          <p:cNvGrpSpPr/>
          <p:nvPr/>
        </p:nvGrpSpPr>
        <p:grpSpPr>
          <a:xfrm>
            <a:off x="656888" y="5202955"/>
            <a:ext cx="609022" cy="513082"/>
            <a:chOff x="-467612" y="4621790"/>
            <a:chExt cx="468853" cy="394994"/>
          </a:xfrm>
        </p:grpSpPr>
        <p:sp>
          <p:nvSpPr>
            <p:cNvPr id="43" name="Freeform: Shape 59">
              <a:extLst>
                <a:ext uri="{FF2B5EF4-FFF2-40B4-BE49-F238E27FC236}">
                  <a16:creationId xmlns:a16="http://schemas.microsoft.com/office/drawing/2014/main" id="{8A9F498A-6772-8851-3967-DBD8BCA92E81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BDE2562-5BE0-1B09-C8B0-019C502BD0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7F4BCB1-1C0B-C1AC-AF75-F11C7DA293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AB56DCD-366D-FF35-EC13-7C323F9D0F28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49CCC20-FA70-49CC-96FC-270A9887F501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3024F83-DBC3-FA30-D09C-C80BD08CA57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0218482-C391-EC2C-E3F2-26F78D14739F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231D791-63BB-0DF4-4F4F-E526AF725049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484D8AC-8B22-94AB-98DB-B9E9B7295ACD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5458FB7-7EBC-3E5D-DB1E-E200DCF4741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FECDA3E-757A-6F96-4BBA-8A783EB27EC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A98D84B-1020-655C-0104-562CDC8D08B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06CE3E1-0429-C07F-B548-AF5CA64DD80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ABDB67E-E1C8-F0FE-9DE6-3B71B7820289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836FB7F-071A-7A6A-5F09-4AE926264A8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1172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482</Words>
  <Application>Microsoft Office PowerPoint</Application>
  <PresentationFormat>Widescreen</PresentationFormat>
  <Paragraphs>59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Apis For Office</vt:lpstr>
      <vt:lpstr>Apis For Office Light</vt:lpstr>
      <vt:lpstr>Arial</vt:lpstr>
      <vt:lpstr>Calibri</vt:lpstr>
      <vt:lpstr>Verdana</vt:lpstr>
      <vt:lpstr>2020 Novo Nordisk widescreen_NNI</vt:lpstr>
      <vt:lpstr>1_2020 Novo Nordisk widescreen_NNI</vt:lpstr>
      <vt:lpstr>2020 Novo Nordisk 16:9</vt:lpstr>
      <vt:lpstr>Screening and diagnostics</vt:lpstr>
      <vt:lpstr>Magnetic resonance elastography (MRE)* is an  additional tool available to measure liver stiffness</vt:lpstr>
      <vt:lpstr>Ultrasound is a commonly used and reliable  clinical NIT used to diagnosis steatosis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2026-02-02T16:56:33Z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