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4"/>
    <p:sldMasterId id="2147483750" r:id="rId5"/>
    <p:sldMasterId id="2147483769" r:id="rId6"/>
  </p:sldMasterIdLst>
  <p:notesMasterIdLst>
    <p:notesMasterId r:id="rId27"/>
  </p:notesMasterIdLst>
  <p:sldIdLst>
    <p:sldId id="286" r:id="rId7"/>
    <p:sldId id="2147482498" r:id="rId8"/>
    <p:sldId id="264" r:id="rId9"/>
    <p:sldId id="2147483205" r:id="rId10"/>
    <p:sldId id="262" r:id="rId11"/>
    <p:sldId id="2147480083" r:id="rId12"/>
    <p:sldId id="2147480067" r:id="rId13"/>
    <p:sldId id="261" r:id="rId14"/>
    <p:sldId id="601" r:id="rId15"/>
    <p:sldId id="263" r:id="rId16"/>
    <p:sldId id="2147375042" r:id="rId17"/>
    <p:sldId id="2147374996" r:id="rId18"/>
    <p:sldId id="257" r:id="rId19"/>
    <p:sldId id="274" r:id="rId20"/>
    <p:sldId id="260" r:id="rId21"/>
    <p:sldId id="279" r:id="rId22"/>
    <p:sldId id="259" r:id="rId23"/>
    <p:sldId id="2096975274" r:id="rId24"/>
    <p:sldId id="2147473414" r:id="rId25"/>
    <p:sldId id="214748251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odule 3" id="{04235045-5F43-4D41-A23E-C85D3B78E687}">
          <p14:sldIdLst>
            <p14:sldId id="286"/>
            <p14:sldId id="2147482498"/>
            <p14:sldId id="264"/>
            <p14:sldId id="2147483205"/>
            <p14:sldId id="262"/>
            <p14:sldId id="2147480083"/>
            <p14:sldId id="2147480067"/>
            <p14:sldId id="261"/>
            <p14:sldId id="601"/>
            <p14:sldId id="263"/>
            <p14:sldId id="2147375042"/>
            <p14:sldId id="2147374996"/>
            <p14:sldId id="257"/>
            <p14:sldId id="274"/>
            <p14:sldId id="260"/>
            <p14:sldId id="279"/>
            <p14:sldId id="259"/>
            <p14:sldId id="2096975274"/>
            <p14:sldId id="2147473414"/>
            <p14:sldId id="214748251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85ED502-B2F1-DB09-ADB4-5ACC50118982}" name="Ruth Chibueze" initials="RC" userId="Ruth Chibueze" providerId="None"/>
  <p188:author id="{F057A403-37A8-A1FF-28FE-1580E8633B74}" name="pperez@scresearchcenter.com" initials="pp" userId="S::urn:spo:guest#pperez@scresearchcenter.com::" providerId="AD"/>
  <p188:author id="{10157F05-79CC-881D-8906-B19F33261BB1}" name="Elizabeth Kita" initials="EK" userId="Elizabeth Kita" providerId="None"/>
  <p188:author id="{31D9EF20-E0CD-E1A3-D22A-FE42C1E062A0}" name="Melissa Chan" initials="MC" userId="Melissa Chan" providerId="None"/>
  <p188:author id="{BCE16125-5A93-757F-5976-2E5A7DFC1EAA}" name="AJQI (Andres Quintero)" initials="AQ" userId="S::AJQI@novonordisk.com::321d4ffd-6d9d-45b8-ad57-70ca4c73d66e" providerId="AD"/>
  <p188:author id="{284F0A2A-8490-6277-B16E-9958374D6EEA}" name="Vasquez, Cindy" initials="VC" userId="S::cvasquez@rednucleus.com::a908347e-4389-45e4-8c81-e937621d0947" providerId="AD"/>
  <p188:author id="{D62CB033-E14F-968E-E17F-7F4D841A555E}" name="AHHV (Anthony Hoovler)" initials="AH" userId="S::ahhv@novonordisk.com::96febda3-83ad-4759-886c-028408092c84" providerId="AD"/>
  <p188:author id="{F8E2FB37-60E9-A396-4E3B-2CB8BAA9BDF0}" name="EHUA (Ellen Huang)" initials="EH" userId="S::ehua@novonordisk.com::f9dad2c7-dfd4-442b-baf5-913d40f8799d" providerId="AD"/>
  <p188:author id="{1C6E0449-E6F3-8E25-0BBF-701155E810BD}" name="Derek Gillett" initials="DG" userId="Derek Gillett" providerId="None"/>
  <p188:author id="{FE7CFC4A-8CA3-B5AB-DE5E-8A147052CF2D}" name="Linder, Taryn" initials="LT" userId="S::tlinder@rednucleus.com::353a56e1-1da0-413d-8c0e-12c49b411f1d" providerId="AD"/>
  <p188:author id="{A8132257-8A43-75F0-0095-FE7030F5508F}" name="Rachel Abramczuk" initials="RA" userId="Rachel Abramczuk" providerId="None"/>
  <p188:author id="{1BBE9957-072F-275F-03EB-60DF89D183C8}" name="VAUY (Valerie Auyeung)" initials="VA" userId="S::vauy@novonordisk.com::f3f5ce31-1cd2-476c-8b52-50859fd5ec8e" providerId="AD"/>
  <p188:author id="{9B61DA67-E53A-D505-5265-8BBC02398D05}" name="VAUY (Valerie Auyeung)" initials="V(A" userId="S::Vauy@novonordisk.com::f3f5ce31-1cd2-476c-8b52-50859fd5ec8e" providerId="AD"/>
  <p188:author id="{37F19C68-8B79-1347-FA7B-9187DF3BF575}" name="Lindsay Ulrich" initials="LU" userId="Lindsay Ulrich" providerId="None"/>
  <p188:author id="{DD58876A-3491-1960-425D-5BBAFF3B93DA}" name="Vasquez, Cindy" initials="VC" userId="S::CVasquez@rednucleus.com::a908347e-4389-45e4-8c81-e937621d0947" providerId="AD"/>
  <p188:author id="{16820274-11BF-9E17-DA94-D034B03A3DA6}" name="Aponso, Teshan" initials="TA" userId="S::taponso@rednucleus.com::ffcca3a7-531d-477f-93a3-85b1f38706f2" providerId="AD"/>
  <p188:author id="{126E7D77-31F4-52A1-7BD4-56C6957FAA2B}" name="Mungin, Barbara" initials="MB" userId="S::kgmr392@astrazeneca.net::d53d836b-4d9b-4a82-bfbf-02e1a76a282c" providerId="AD"/>
  <p188:author id="{0B739586-2B1B-AD57-9DD5-2673EC82F7DE}" name="LZO (Liz ONeill)" initials="LO" userId="S::lzo@novonordisk.com::184da5b9-f3ab-410e-837a-19409b70f645" providerId="AD"/>
  <p188:author id="{65A2219D-796D-C25C-3F20-3C3EFB365C9B}" name="Weiskopf, Emma" initials="WE" userId="S::kshq624@astrazeneca.net::4259f54c-5a36-4943-8b75-ae1227049724" providerId="AD"/>
  <p188:author id="{2F171DA7-6774-77DA-BB9B-E3098A008470}" name="Jordan Bowden" initials="JB" userId="ae0ba96224d2a086" providerId="Windows Live"/>
  <p188:author id="{23C1B1A7-76B6-BF1D-9D00-7D0FE2C0A02D}" name="Teshan Aponso" initials="TA" userId="Teshan Aponso" providerId="None"/>
  <p188:author id="{BEE071AC-0FE7-0A37-9959-4FEB1EE3BAE9}" name="Obermeyer, Jackie" initials="JO" userId="S::JObermeyer@rednucleus.com::fac7d026-44c7-436a-bba0-aff192f1d871" providerId="AD"/>
  <p188:author id="{55C77FAD-42C9-16FB-04F6-E2C0C1E03B64}" name="Ukwen" initials="U" userId="S::khmf929@astrazeneca.net::9181cc2e-d91e-4b73-b94f-5a0316d0efca" providerId="AD"/>
  <p188:author id="{949668B4-E4E7-2193-014F-A0235CD1F2EB}" name="MXJR (Maximilian Kurt Jara)" initials="MJ" userId="S::mxjr@novonordisk.com::a8db34eb-192c-4e9a-93c6-058097eeb4e2" providerId="AD"/>
  <p188:author id="{473B25B7-69FD-CF73-A8AB-22331EC7B559}" name="Samiya Karim" initials="SK" userId="372.rednucleus.egnyte.com_tp_egnyte_plus" providerId="Windows Live"/>
  <p188:author id="{FCD3C8BA-23F5-DF8C-9120-1CE710BF5B26}" name="Abramczuk, Rachel" initials="RA" userId="S::RAbramczuk@rednucleus.com::e2843a8d-61ae-4a46-9e11-4ec653513657" providerId="AD"/>
  <p188:author id="{2437D3BD-FABC-D118-B437-4A12AC9F6DF3}" name="Linder, Taryn" initials="TL" userId="S::TLinder@rednucleus.com::353a56e1-1da0-413d-8c0e-12c49b411f1d" providerId="AD"/>
  <p188:author id="{2857EFBE-FC37-6F38-878F-3463DCE8B723}" name="Taryn Linder" initials="TL" userId="Taryn Linder" providerId="None"/>
  <p188:author id="{A9DF02BF-FC7B-9E25-8744-BF5ED3EFB85A}" name="Henderson, Peter" initials="HP" userId="S::PHenderson@rednucleus.com::be0fa8aa-a396-42c6-9cf4-5844a05eac4d" providerId="AD"/>
  <p188:author id="{A9E9FFC6-8A9D-8B85-DA79-D0092D949EA1}" name="ACVG (Alicia Gesenhues)" initials="AG" userId="S::acvg@novonordisk.com::8ecf20fa-290f-4c04-a4b0-36400e310b0b" providerId="AD"/>
  <p188:author id="{23E21EC9-6485-2E97-A408-5D9353C8824F}" name="rmcarr@uw.edu" initials="rm" userId="S::urn:spo:guest#rmcarr@uw.edu::" providerId="AD"/>
  <p188:author id="{7B9243C9-3039-2D49-1BDF-B84BF6713FEF}" name="Tom Coxon" initials="TC" userId="S::tcoxon@rednucleus.com::ff96bc8f-5ddf-4e6d-9a1c-9dc1c210ef2c" providerId="AD"/>
  <p188:author id="{F91D61CB-A9AF-0ADA-327C-29B738CB77F6}" name="dredmena@gmail.com" initials="dr" userId="S::urn:spo:guest#dredmena@gmail.com::" providerId="AD"/>
  <p188:author id="{9C9910DB-DAFB-5478-BBD6-BCE2CB57EC8A}" name="rena.fox@ucsf.edu" initials="re" userId="S::urn:spo:guest#rena.fox@ucsf.edu::" providerId="AD"/>
  <p188:author id="{8CCBF5E0-1415-A401-161F-8CCA7E298DA8}" name="Campbell, Jordan" initials="JC" userId="S::JCampbell@rednucleus.com::414a9b43-dc1b-41f7-9dd8-26d23862c5a8" providerId="AD"/>
  <p188:author id="{B16805F0-424A-45CA-9194-402A16077DAD}" name="Vogan, Stephen" initials="SV" userId="S::svogan@rednucleus.com::6e311a7b-820f-45a3-932e-22301af91c8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AB00"/>
    <a:srgbClr val="001965"/>
    <a:srgbClr val="EBE8E5"/>
    <a:srgbClr val="AAD3D1"/>
    <a:srgbClr val="000000"/>
    <a:srgbClr val="E6553F"/>
    <a:srgbClr val="2A918B"/>
    <a:srgbClr val="F8DC4A"/>
    <a:srgbClr val="3B97DE"/>
    <a:srgbClr val="005A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5F296C-F8A3-7940-B3D6-10E360CAFB16}" v="2" dt="2026-07-21T16:39:29.3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73"/>
    <p:restoredTop sz="94658"/>
  </p:normalViewPr>
  <p:slideViewPr>
    <p:cSldViewPr snapToGrid="0">
      <p:cViewPr varScale="1">
        <p:scale>
          <a:sx n="116" d="100"/>
          <a:sy n="116" d="100"/>
        </p:scale>
        <p:origin x="6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4002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microsoft.com/office/2018/10/relationships/authors" Target="author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iya Karim" userId="372.rednucleus.egnyte.com_tp_egnyte_plus" providerId="OAuth2" clId="{4A417709-E0C2-5793-A582-3D878AC96C0F}"/>
    <pc:docChg chg="modSld">
      <pc:chgData name="Samiya Karim" userId="372.rednucleus.egnyte.com_tp_egnyte_plus" providerId="OAuth2" clId="{4A417709-E0C2-5793-A582-3D878AC96C0F}" dt="2026-07-21T16:39:29.323" v="1"/>
      <pc:docMkLst>
        <pc:docMk/>
      </pc:docMkLst>
      <pc:sldChg chg="modSp">
        <pc:chgData name="Samiya Karim" userId="372.rednucleus.egnyte.com_tp_egnyte_plus" providerId="OAuth2" clId="{4A417709-E0C2-5793-A582-3D878AC96C0F}" dt="2026-07-21T16:39:29.323" v="1"/>
        <pc:sldMkLst>
          <pc:docMk/>
          <pc:sldMk cId="2534547001" sldId="264"/>
        </pc:sldMkLst>
        <pc:spChg chg="mod">
          <ac:chgData name="Samiya Karim" userId="372.rednucleus.egnyte.com_tp_egnyte_plus" providerId="OAuth2" clId="{4A417709-E0C2-5793-A582-3D878AC96C0F}" dt="2026-07-21T16:39:29.323" v="1"/>
          <ac:spMkLst>
            <pc:docMk/>
            <pc:sldMk cId="2534547001" sldId="264"/>
            <ac:spMk id="2" creationId="{981EB22A-F71F-07C1-D7C9-C9EFEE672068}"/>
          </ac:spMkLst>
        </pc:spChg>
      </pc:sldChg>
    </pc:docChg>
  </pc:docChgLst>
  <pc:docChgLst>
    <pc:chgData name="Rachel Abramczuk" userId="557.rednucleus.egnyte.com_tp_egnyte_plus" providerId="OAuth2" clId="{229BECFC-A234-4040-8776-BD0152C8D98B}"/>
    <pc:docChg chg="undo custSel delSld modSld sldOrd modSection">
      <pc:chgData name="Rachel Abramczuk" userId="557.rednucleus.egnyte.com_tp_egnyte_plus" providerId="OAuth2" clId="{229BECFC-A234-4040-8776-BD0152C8D98B}" dt="2026-07-16T19:07:48.362" v="1341" actId="47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A9CE28-CD15-453C-8A89-1EAECA4EDAD9}" type="datetimeFigureOut">
              <a:rPr lang="en-CA" smtClean="0"/>
              <a:t>2026-07-21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23597-792D-46BF-86E2-0B2A2E4FC80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6864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812174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E184B-43D7-0782-2EE4-D998A269F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7302E4-EEDA-68EC-D933-620ED3AB56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508A1B-6004-93D0-9719-0CCF497DCA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6CFAD1-D197-4A88-B173-A6412E995EE5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7" name="Slide Image Placeholder 6">
            <a:extLst>
              <a:ext uri="{FF2B5EF4-FFF2-40B4-BE49-F238E27FC236}">
                <a16:creationId xmlns:a16="http://schemas.microsoft.com/office/drawing/2014/main" id="{1E6A5C05-7662-6AF3-F963-193E9AC3BC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17379200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917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6E89B1-B476-4C59-A1AE-E6F2A1941AB8}" type="slidenum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35198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4DBAAE-53FB-4057-AA90-7AF26A45151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83494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47A90-5EAA-9302-6C97-E5A8F30A9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E126E3-CA9F-2341-4F87-8072E01F02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A4AF76-5F80-0239-B37F-920CFB271A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6CFAD1-D197-4A88-B173-A6412E995EE5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7" name="Slide Image Placeholder 6">
            <a:extLst>
              <a:ext uri="{FF2B5EF4-FFF2-40B4-BE49-F238E27FC236}">
                <a16:creationId xmlns:a16="http://schemas.microsoft.com/office/drawing/2014/main" id="{623430D0-2776-1E1A-8EE6-D04E555178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23960213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6CFAD1-D197-4A88-B173-A6412E995EE5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7" name="Slide Image Placeholder 6">
            <a:extLst>
              <a:ext uri="{FF2B5EF4-FFF2-40B4-BE49-F238E27FC236}">
                <a16:creationId xmlns:a16="http://schemas.microsoft.com/office/drawing/2014/main" id="{8B931A86-21C2-414F-9FFF-688DA5D258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4524887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126B5-9786-4E07-DD29-793944106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C8BA18-CAC5-9A4B-6016-9BDDAADFA2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C098A7-175D-8268-B16B-178F2A8DCE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6CFAD1-D197-4A88-B173-A6412E995EE5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7" name="Slide Image Placeholder 6">
            <a:extLst>
              <a:ext uri="{FF2B5EF4-FFF2-40B4-BE49-F238E27FC236}">
                <a16:creationId xmlns:a16="http://schemas.microsoft.com/office/drawing/2014/main" id="{02E605C1-16C0-977A-EEED-2298CB0D23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40552952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latin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6CFAD1-D197-4A88-B173-A6412E995EE5}" type="slidenum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21658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6E89B1-B476-4C59-A1AE-E6F2A1941AB8}" type="slidenum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4411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4DBAAE-53FB-4057-AA90-7AF26A45151E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55074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E89B1-B476-4C59-A1AE-E6F2A1941AB8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264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42672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20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44734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52057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BB30B-DA56-3E7F-6958-9401B5890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133D79-68CD-E40A-4422-58419DEE75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26DD71-A83A-6605-8309-5CB85B92DC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0F5DAC-DFC2-DF55-AF73-948C4E83A9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423488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70439-827C-2CF7-6EB9-CDB23A9F2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C3AEE7-2740-9F42-F22C-D881E5DDCE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ECE0ED-DA91-FB60-78CB-DB65640506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9A13DE-3D37-B95D-F27C-CDFEC4650E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E89B1-B476-4C59-A1AE-E6F2A1941AB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06379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endParaRPr lang="en-US" sz="110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endParaRPr lang="en-US" sz="110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endParaRPr 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C6EBAF-7540-403B-800D-3C679B4787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21058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1DEBB-FD5E-8AB9-F51B-7DAA6D693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06A43E-F248-6A54-556A-56A60EA28A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536CF0-6327-6DE3-7A68-7ADC065490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4B0FDE-DA9E-DF9C-95EF-C093EC7471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6CFAD1-D197-4A88-B173-A6412E995EE5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96529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3B81A0-1595-A1F7-9DCD-ED0AD87C6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7A38C0-E612-1766-F6E6-231C1D44F6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4C202F-95A0-1191-BCE1-19EAE102FF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6CFAD1-D197-4A88-B173-A6412E995EE5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7" name="Slide Image Placeholder 6">
            <a:extLst>
              <a:ext uri="{FF2B5EF4-FFF2-40B4-BE49-F238E27FC236}">
                <a16:creationId xmlns:a16="http://schemas.microsoft.com/office/drawing/2014/main" id="{88BE735D-31ED-EDD4-6C4D-E52D97208C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9110130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lang="en-CA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6E89B1-B476-4C59-A1AE-E6F2A1941AB8}" type="slidenum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9086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980C894-9D8D-4E84-92B9-6EA4ECCC00D1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FDF5EDE-8F7F-4DF3-B844-7C0C4E6AC641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DD4078-7398-DE52-A22D-F333AFB2150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48324" y="6717511"/>
            <a:ext cx="3295351" cy="126000"/>
          </a:xfrm>
          <a:prstGeom prst="rect">
            <a:avLst/>
          </a:prstGeom>
        </p:spPr>
        <p:txBody>
          <a:bodyPr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18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3: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E220D0-2FD9-575A-B783-71C689C20B5B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F02D476C-2D84-758A-2352-65AE84E9CB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08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1: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1A00C2-F5B9-DA80-0DC1-087D153A473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60A256A4-9989-7A92-7B45-C9016FF1F6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02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0896000" cy="79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6264000"/>
            <a:ext cx="9360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700" i="0" dirty="0">
                <a:solidFill>
                  <a:schemeClr val="bg2"/>
                </a:solidFill>
              </a:defRPr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DDD04-F645-2CD4-B810-B387B15165E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800" y="1442434"/>
            <a:ext cx="11404600" cy="44043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4466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62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83BF171-11B0-4BBC-A5E0-54E06540B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AA248-E79B-425D-A481-907ECC478D31}" type="datetime3">
              <a:rPr lang="en-US" smtClean="0"/>
              <a:t>21 July 2026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D4BEBA1-3B3D-4B4B-9C17-2B3431510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Field Medical Employee Use in Scientific Exchange. ©2020 Novo Nordisk.</a:t>
            </a:r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4A63ACE-2F21-4C6E-8E2B-F2CF74469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105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3287682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7155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76674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1021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38695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208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(1-line)">
    <p:bg>
      <p:bgPr>
        <a:solidFill>
          <a:srgbClr val="D8E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Rectangle 209">
            <a:extLst>
              <a:ext uri="{FF2B5EF4-FFF2-40B4-BE49-F238E27FC236}">
                <a16:creationId xmlns:a16="http://schemas.microsoft.com/office/drawing/2014/main" id="{0B2992AB-F67A-6688-7228-633DCB0B2D4C}"/>
              </a:ext>
            </a:extLst>
          </p:cNvPr>
          <p:cNvSpPr/>
          <p:nvPr userDrawn="1"/>
        </p:nvSpPr>
        <p:spPr>
          <a:xfrm>
            <a:off x="168505" y="154113"/>
            <a:ext cx="11867920" cy="6703888"/>
          </a:xfrm>
          <a:prstGeom prst="rect">
            <a:avLst/>
          </a:prstGeom>
          <a:solidFill>
            <a:schemeClr val="bg1"/>
          </a:solidFill>
          <a:ln w="127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263" name="Freeform: Shape 26">
            <a:extLst>
              <a:ext uri="{FF2B5EF4-FFF2-40B4-BE49-F238E27FC236}">
                <a16:creationId xmlns:a16="http://schemas.microsoft.com/office/drawing/2014/main" id="{3CEAC0C8-0EBF-2CDB-D59E-8E4C9ED17A5E}"/>
              </a:ext>
            </a:extLst>
          </p:cNvPr>
          <p:cNvSpPr/>
          <p:nvPr userDrawn="1"/>
        </p:nvSpPr>
        <p:spPr>
          <a:xfrm>
            <a:off x="11282638" y="329238"/>
            <a:ext cx="610916" cy="435514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tx2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1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290" name="Footer Placeholder 2">
            <a:extLst>
              <a:ext uri="{FF2B5EF4-FFF2-40B4-BE49-F238E27FC236}">
                <a16:creationId xmlns:a16="http://schemas.microsoft.com/office/drawing/2014/main" id="{88886D50-60AA-7F2E-0F5B-48D77E8CFDBB}"/>
              </a:ext>
            </a:extLst>
          </p:cNvPr>
          <p:cNvSpPr txBox="1">
            <a:spLocks/>
          </p:cNvSpPr>
          <p:nvPr userDrawn="1"/>
        </p:nvSpPr>
        <p:spPr>
          <a:xfrm>
            <a:off x="313089" y="6717361"/>
            <a:ext cx="3295351" cy="1260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01" y="6180486"/>
            <a:ext cx="10675971" cy="324000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6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5901" y="546995"/>
            <a:ext cx="10413817" cy="369332"/>
          </a:xfrm>
        </p:spPr>
        <p:txBody>
          <a:bodyPr wrap="square" tIns="0" rIns="0" bIns="0">
            <a:spAutoFit/>
          </a:bodyPr>
          <a:lstStyle>
            <a:lvl1pPr>
              <a:defRPr sz="2400"/>
            </a:lvl1pPr>
          </a:lstStyle>
          <a:p>
            <a:r>
              <a:rPr lang="en-GB" noProof="0"/>
              <a:t>Click to add title (1-line)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5901" y="1089025"/>
            <a:ext cx="11590831" cy="4716463"/>
          </a:xfrm>
        </p:spPr>
        <p:txBody>
          <a:bodyPr tIns="0" rIns="0" bIns="0"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130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  <p15:guide id="2" pos="3840">
          <p15:clr>
            <a:srgbClr val="FBAE40"/>
          </p15:clr>
        </p15:guide>
        <p15:guide id="3" pos="98">
          <p15:clr>
            <a:srgbClr val="FBAE40"/>
          </p15:clr>
        </p15:guide>
        <p15:guide id="4" pos="7582">
          <p15:clr>
            <a:srgbClr val="FBAE40"/>
          </p15:clr>
        </p15:guide>
        <p15:guide id="5" pos="7491">
          <p15:clr>
            <a:srgbClr val="FBAE40"/>
          </p15:clr>
        </p15:guide>
        <p15:guide id="6" pos="189">
          <p15:clr>
            <a:srgbClr val="FBAE40"/>
          </p15:clr>
        </p15:guide>
        <p15:guide id="7" orient="horz" pos="255">
          <p15:clr>
            <a:srgbClr val="FBAE40"/>
          </p15:clr>
        </p15:guide>
        <p15:guide id="8" orient="horz" pos="527">
          <p15:clr>
            <a:srgbClr val="FBAE40"/>
          </p15:clr>
        </p15:guide>
        <p15:guide id="9" orient="horz" pos="3657">
          <p15:clr>
            <a:srgbClr val="FBAE40"/>
          </p15:clr>
        </p15:guide>
        <p15:guide id="10" orient="horz" pos="4110">
          <p15:clr>
            <a:srgbClr val="FBAE40"/>
          </p15:clr>
        </p15:guide>
        <p15:guide id="11" orient="horz" pos="2160">
          <p15:clr>
            <a:srgbClr val="A4A3A4"/>
          </p15:clr>
        </p15:guide>
        <p15:guide id="12" pos="3885">
          <p15:clr>
            <a:srgbClr val="A4A3A4"/>
          </p15:clr>
        </p15:guide>
        <p15:guide id="13" pos="3795">
          <p15:clr>
            <a:srgbClr val="A4A3A4"/>
          </p15:clr>
        </p15:guide>
        <p15:guide id="14" pos="2003">
          <p15:clr>
            <a:srgbClr val="A4A3A4"/>
          </p15:clr>
        </p15:guide>
        <p15:guide id="15" pos="5677">
          <p15:clr>
            <a:srgbClr val="A4A3A4"/>
          </p15:clr>
        </p15:guide>
        <p15:guide id="16" pos="2048">
          <p15:clr>
            <a:srgbClr val="A4A3A4"/>
          </p15:clr>
        </p15:guide>
        <p15:guide id="17" pos="1958">
          <p15:clr>
            <a:srgbClr val="A4A3A4"/>
          </p15:clr>
        </p15:guide>
        <p15:guide id="18" pos="5722">
          <p15:clr>
            <a:srgbClr val="A4A3A4"/>
          </p15:clr>
        </p15:guide>
        <p15:guide id="19" pos="5632">
          <p15:clr>
            <a:srgbClr val="A4A3A4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08956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1962814"/>
            <a:ext cx="8652001" cy="1871629"/>
          </a:xfrm>
        </p:spPr>
        <p:txBody>
          <a:bodyPr tIns="91440" bIns="91440" anchor="b" anchorCtr="0"/>
          <a:lstStyle>
            <a:lvl1pPr algn="l">
              <a:lnSpc>
                <a:spcPct val="100000"/>
              </a:lnSpc>
              <a:defRPr sz="4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3084E-2481-4E6B-8DE9-0CFD902B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324000"/>
            <a:ext cx="4488000" cy="3240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71420AF-1268-4AE1-84DA-164DB71C2C14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7CC7667B-71FE-473D-AE19-E08F2682B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agline" descr="{&quot;templafy&quot;:{&quot;id&quot;:&quot;237cc8ce-a8bb-493a-8167-0dbb0fdc5d51&quot;}}" title="Form.PLogoChoice.PLogoInsertion">
            <a:extLst>
              <a:ext uri="{FF2B5EF4-FFF2-40B4-BE49-F238E27FC236}">
                <a16:creationId xmlns:a16="http://schemas.microsoft.com/office/drawing/2014/main" id="{8AE78219-5CBB-4760-B800-636AFE0A99A8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F71D66-8A8E-4C10-A476-314785641A0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47701" y="3941233"/>
            <a:ext cx="8652001" cy="940659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  <a:latin typeface="+mj-lt"/>
              </a:defRPr>
            </a:lvl1pPr>
            <a:lvl2pPr marL="269993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Date Placeholder 6">
            <a:extLst>
              <a:ext uri="{FF2B5EF4-FFF2-40B4-BE49-F238E27FC236}">
                <a16:creationId xmlns:a16="http://schemas.microsoft.com/office/drawing/2014/main" id="{AA4298F5-860C-4CD1-BA18-36787A8004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92000" y="324000"/>
            <a:ext cx="1920000" cy="125851"/>
          </a:xfrm>
        </p:spPr>
        <p:txBody>
          <a:bodyPr/>
          <a:lstStyle/>
          <a:p>
            <a:fld id="{3406E89B-F1B0-48A4-8827-107446FBFBCE}" type="datetime3">
              <a:rPr lang="en-US" smtClean="0"/>
              <a:t>21 July 2026</a:t>
            </a:fld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EA2B237-553D-4D16-B830-94B4CC58C93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7700" y="4974329"/>
            <a:ext cx="8652933" cy="690033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3"/>
                </a:solidFill>
                <a:latin typeface="+mj-lt"/>
              </a:defRPr>
            </a:lvl1pPr>
            <a:lvl2pPr marL="269993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911767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36357" y="2163600"/>
            <a:ext cx="6408844" cy="2379600"/>
          </a:xfrm>
        </p:spPr>
        <p:txBody>
          <a:bodyPr anchor="ctr"/>
          <a:lstStyle>
            <a:lvl1pPr algn="l">
              <a:lnSpc>
                <a:spcPct val="100000"/>
              </a:lnSpc>
              <a:defRPr sz="4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F3DB85B7-7760-4094-B5B7-6A45B6116B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36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2BFF97BE-94AD-42AA-A3DB-5B131AB35A6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36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1A1E9AD3-ADA1-4763-9893-4057C2CF93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380355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31" name="Date Placeholder 6">
            <a:extLst>
              <a:ext uri="{FF2B5EF4-FFF2-40B4-BE49-F238E27FC236}">
                <a16:creationId xmlns:a16="http://schemas.microsoft.com/office/drawing/2014/main" id="{353E10AF-D600-4770-A150-4A8ED3F945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80356" y="5644800"/>
            <a:ext cx="1920001" cy="154800"/>
          </a:xfrm>
        </p:spPr>
        <p:txBody>
          <a:bodyPr/>
          <a:lstStyle>
            <a:lvl1pPr>
              <a:defRPr sz="1000" b="1">
                <a:solidFill>
                  <a:schemeClr val="tx2"/>
                </a:solidFill>
                <a:latin typeface="+mj-lt"/>
              </a:defRPr>
            </a:lvl1pPr>
          </a:lstStyle>
          <a:p>
            <a:fld id="{3F25DEB1-9082-41D4-925C-113F57199754}" type="datetime3">
              <a:rPr lang="en-US" smtClean="0"/>
              <a:pPr/>
              <a:t>21 July 2026</a:t>
            </a:fld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7ACB837-D775-4027-8A9A-8A934ABD2C6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24000" y="324000"/>
            <a:ext cx="4488000" cy="6210000"/>
          </a:xfrm>
        </p:spPr>
        <p:txBody>
          <a:bodyPr tIns="72000"/>
          <a:lstStyle>
            <a:lvl1pPr marL="0" indent="0" algn="ctr">
              <a:buNone/>
              <a:defRPr sz="1400"/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2DB09BC2-598E-40D3-B291-F2AE97681E15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11" name="Footer Placeholder 7">
            <a:extLst>
              <a:ext uri="{FF2B5EF4-FFF2-40B4-BE49-F238E27FC236}">
                <a16:creationId xmlns:a16="http://schemas.microsoft.com/office/drawing/2014/main" id="{3619EDAC-4320-41F5-B9CB-6CF8C3F2CC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625912" y="5900401"/>
            <a:ext cx="1919288" cy="30831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000">
                <a:solidFill>
                  <a:schemeClr val="tx2"/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12" name="Slide Number Placeholder 8">
            <a:extLst>
              <a:ext uri="{FF2B5EF4-FFF2-40B4-BE49-F238E27FC236}">
                <a16:creationId xmlns:a16="http://schemas.microsoft.com/office/drawing/2014/main" id="{6EC1ABD1-7336-4768-9B10-EE224AA916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7529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.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880DF523-34A7-40E1-AE82-7A0D359468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12191999" cy="6858000"/>
          </a:xfrm>
          <a:custGeom>
            <a:avLst/>
            <a:gdLst>
              <a:gd name="connsiteX0" fmla="*/ 11666200 w 12191999"/>
              <a:gd name="connsiteY0" fmla="*/ 756760 h 6858000"/>
              <a:gd name="connsiteX1" fmla="*/ 11678975 w 12191999"/>
              <a:gd name="connsiteY1" fmla="*/ 761119 h 6858000"/>
              <a:gd name="connsiteX2" fmla="*/ 11678975 w 12191999"/>
              <a:gd name="connsiteY2" fmla="*/ 808195 h 6858000"/>
              <a:gd name="connsiteX3" fmla="*/ 11678845 w 12191999"/>
              <a:gd name="connsiteY3" fmla="*/ 808195 h 6858000"/>
              <a:gd name="connsiteX4" fmla="*/ 11667095 w 12191999"/>
              <a:gd name="connsiteY4" fmla="*/ 813579 h 6858000"/>
              <a:gd name="connsiteX5" fmla="*/ 11644998 w 12191999"/>
              <a:gd name="connsiteY5" fmla="*/ 784080 h 6858000"/>
              <a:gd name="connsiteX6" fmla="*/ 11666200 w 12191999"/>
              <a:gd name="connsiteY6" fmla="*/ 756760 h 6858000"/>
              <a:gd name="connsiteX7" fmla="*/ 11553608 w 12191999"/>
              <a:gd name="connsiteY7" fmla="*/ 755951 h 6858000"/>
              <a:gd name="connsiteX8" fmla="*/ 11565369 w 12191999"/>
              <a:gd name="connsiteY8" fmla="*/ 760439 h 6858000"/>
              <a:gd name="connsiteX9" fmla="*/ 11571638 w 12191999"/>
              <a:gd name="connsiteY9" fmla="*/ 784954 h 6858000"/>
              <a:gd name="connsiteX10" fmla="*/ 11565369 w 12191999"/>
              <a:gd name="connsiteY10" fmla="*/ 809339 h 6858000"/>
              <a:gd name="connsiteX11" fmla="*/ 11553608 w 12191999"/>
              <a:gd name="connsiteY11" fmla="*/ 813698 h 6858000"/>
              <a:gd name="connsiteX12" fmla="*/ 11542106 w 12191999"/>
              <a:gd name="connsiteY12" fmla="*/ 809339 h 6858000"/>
              <a:gd name="connsiteX13" fmla="*/ 11535837 w 12191999"/>
              <a:gd name="connsiteY13" fmla="*/ 784954 h 6858000"/>
              <a:gd name="connsiteX14" fmla="*/ 11542106 w 12191999"/>
              <a:gd name="connsiteY14" fmla="*/ 760439 h 6858000"/>
              <a:gd name="connsiteX15" fmla="*/ 11553608 w 12191999"/>
              <a:gd name="connsiteY15" fmla="*/ 755951 h 6858000"/>
              <a:gd name="connsiteX16" fmla="*/ 11389948 w 12191999"/>
              <a:gd name="connsiteY16" fmla="*/ 755951 h 6858000"/>
              <a:gd name="connsiteX17" fmla="*/ 11401504 w 12191999"/>
              <a:gd name="connsiteY17" fmla="*/ 760439 h 6858000"/>
              <a:gd name="connsiteX18" fmla="*/ 11407795 w 12191999"/>
              <a:gd name="connsiteY18" fmla="*/ 784954 h 6858000"/>
              <a:gd name="connsiteX19" fmla="*/ 11401504 w 12191999"/>
              <a:gd name="connsiteY19" fmla="*/ 809339 h 6858000"/>
              <a:gd name="connsiteX20" fmla="*/ 11389948 w 12191999"/>
              <a:gd name="connsiteY20" fmla="*/ 813698 h 6858000"/>
              <a:gd name="connsiteX21" fmla="*/ 11378133 w 12191999"/>
              <a:gd name="connsiteY21" fmla="*/ 809339 h 6858000"/>
              <a:gd name="connsiteX22" fmla="*/ 11371843 w 12191999"/>
              <a:gd name="connsiteY22" fmla="*/ 784954 h 6858000"/>
              <a:gd name="connsiteX23" fmla="*/ 11378133 w 12191999"/>
              <a:gd name="connsiteY23" fmla="*/ 760439 h 6858000"/>
              <a:gd name="connsiteX24" fmla="*/ 11389948 w 12191999"/>
              <a:gd name="connsiteY24" fmla="*/ 755951 h 6858000"/>
              <a:gd name="connsiteX25" fmla="*/ 11267462 w 12191999"/>
              <a:gd name="connsiteY25" fmla="*/ 755951 h 6858000"/>
              <a:gd name="connsiteX26" fmla="*/ 11279148 w 12191999"/>
              <a:gd name="connsiteY26" fmla="*/ 760439 h 6858000"/>
              <a:gd name="connsiteX27" fmla="*/ 11285438 w 12191999"/>
              <a:gd name="connsiteY27" fmla="*/ 784954 h 6858000"/>
              <a:gd name="connsiteX28" fmla="*/ 11279148 w 12191999"/>
              <a:gd name="connsiteY28" fmla="*/ 809339 h 6858000"/>
              <a:gd name="connsiteX29" fmla="*/ 11267462 w 12191999"/>
              <a:gd name="connsiteY29" fmla="*/ 813698 h 6858000"/>
              <a:gd name="connsiteX30" fmla="*/ 11255907 w 12191999"/>
              <a:gd name="connsiteY30" fmla="*/ 809339 h 6858000"/>
              <a:gd name="connsiteX31" fmla="*/ 11249616 w 12191999"/>
              <a:gd name="connsiteY31" fmla="*/ 784954 h 6858000"/>
              <a:gd name="connsiteX32" fmla="*/ 11255907 w 12191999"/>
              <a:gd name="connsiteY32" fmla="*/ 760439 h 6858000"/>
              <a:gd name="connsiteX33" fmla="*/ 11267462 w 12191999"/>
              <a:gd name="connsiteY33" fmla="*/ 755951 h 6858000"/>
              <a:gd name="connsiteX34" fmla="*/ 11708668 w 12191999"/>
              <a:gd name="connsiteY34" fmla="*/ 750005 h 6858000"/>
              <a:gd name="connsiteX35" fmla="*/ 11706381 w 12191999"/>
              <a:gd name="connsiteY35" fmla="*/ 752433 h 6858000"/>
              <a:gd name="connsiteX36" fmla="*/ 11706381 w 12191999"/>
              <a:gd name="connsiteY36" fmla="*/ 817032 h 6858000"/>
              <a:gd name="connsiteX37" fmla="*/ 11708420 w 12191999"/>
              <a:gd name="connsiteY37" fmla="*/ 819459 h 6858000"/>
              <a:gd name="connsiteX38" fmla="*/ 11715671 w 12191999"/>
              <a:gd name="connsiteY38" fmla="*/ 819459 h 6858000"/>
              <a:gd name="connsiteX39" fmla="*/ 11718206 w 12191999"/>
              <a:gd name="connsiteY39" fmla="*/ 817032 h 6858000"/>
              <a:gd name="connsiteX40" fmla="*/ 11718206 w 12191999"/>
              <a:gd name="connsiteY40" fmla="*/ 752433 h 6858000"/>
              <a:gd name="connsiteX41" fmla="*/ 11715660 w 12191999"/>
              <a:gd name="connsiteY41" fmla="*/ 750005 h 6858000"/>
              <a:gd name="connsiteX42" fmla="*/ 11708668 w 12191999"/>
              <a:gd name="connsiteY42" fmla="*/ 750005 h 6858000"/>
              <a:gd name="connsiteX43" fmla="*/ 11826514 w 12191999"/>
              <a:gd name="connsiteY43" fmla="*/ 749671 h 6858000"/>
              <a:gd name="connsiteX44" fmla="*/ 11822404 w 12191999"/>
              <a:gd name="connsiteY44" fmla="*/ 751851 h 6858000"/>
              <a:gd name="connsiteX45" fmla="*/ 11798623 w 12191999"/>
              <a:gd name="connsiteY45" fmla="*/ 781695 h 6858000"/>
              <a:gd name="connsiteX46" fmla="*/ 11798105 w 12191999"/>
              <a:gd name="connsiteY46" fmla="*/ 782461 h 6858000"/>
              <a:gd name="connsiteX47" fmla="*/ 11798234 w 12191999"/>
              <a:gd name="connsiteY47" fmla="*/ 783227 h 6858000"/>
              <a:gd name="connsiteX48" fmla="*/ 11822145 w 12191999"/>
              <a:gd name="connsiteY48" fmla="*/ 817420 h 6858000"/>
              <a:gd name="connsiteX49" fmla="*/ 11826126 w 12191999"/>
              <a:gd name="connsiteY49" fmla="*/ 819470 h 6858000"/>
              <a:gd name="connsiteX50" fmla="*/ 11835254 w 12191999"/>
              <a:gd name="connsiteY50" fmla="*/ 819470 h 6858000"/>
              <a:gd name="connsiteX51" fmla="*/ 11837175 w 12191999"/>
              <a:gd name="connsiteY51" fmla="*/ 817798 h 6858000"/>
              <a:gd name="connsiteX52" fmla="*/ 11836279 w 12191999"/>
              <a:gd name="connsiteY52" fmla="*/ 816136 h 6858000"/>
              <a:gd name="connsiteX53" fmla="*/ 11810826 w 12191999"/>
              <a:gd name="connsiteY53" fmla="*/ 782450 h 6858000"/>
              <a:gd name="connsiteX54" fmla="*/ 11810567 w 12191999"/>
              <a:gd name="connsiteY54" fmla="*/ 782192 h 6858000"/>
              <a:gd name="connsiteX55" fmla="*/ 11834607 w 12191999"/>
              <a:gd name="connsiteY55" fmla="*/ 753890 h 6858000"/>
              <a:gd name="connsiteX56" fmla="*/ 11835254 w 12191999"/>
              <a:gd name="connsiteY56" fmla="*/ 751203 h 6858000"/>
              <a:gd name="connsiteX57" fmla="*/ 11832816 w 12191999"/>
              <a:gd name="connsiteY57" fmla="*/ 749671 h 6858000"/>
              <a:gd name="connsiteX58" fmla="*/ 11826514 w 12191999"/>
              <a:gd name="connsiteY58" fmla="*/ 749671 h 6858000"/>
              <a:gd name="connsiteX59" fmla="*/ 11301634 w 12191999"/>
              <a:gd name="connsiteY59" fmla="*/ 749671 h 6858000"/>
              <a:gd name="connsiteX60" fmla="*/ 11299832 w 12191999"/>
              <a:gd name="connsiteY60" fmla="*/ 751462 h 6858000"/>
              <a:gd name="connsiteX61" fmla="*/ 11300350 w 12191999"/>
              <a:gd name="connsiteY61" fmla="*/ 753383 h 6858000"/>
              <a:gd name="connsiteX62" fmla="*/ 11324605 w 12191999"/>
              <a:gd name="connsiteY62" fmla="*/ 817399 h 6858000"/>
              <a:gd name="connsiteX63" fmla="*/ 11326785 w 12191999"/>
              <a:gd name="connsiteY63" fmla="*/ 819449 h 6858000"/>
              <a:gd name="connsiteX64" fmla="*/ 11332050 w 12191999"/>
              <a:gd name="connsiteY64" fmla="*/ 819449 h 6858000"/>
              <a:gd name="connsiteX65" fmla="*/ 11334489 w 12191999"/>
              <a:gd name="connsiteY65" fmla="*/ 817399 h 6858000"/>
              <a:gd name="connsiteX66" fmla="*/ 11358108 w 12191999"/>
              <a:gd name="connsiteY66" fmla="*/ 753135 h 6858000"/>
              <a:gd name="connsiteX67" fmla="*/ 11358366 w 12191999"/>
              <a:gd name="connsiteY67" fmla="*/ 751085 h 6858000"/>
              <a:gd name="connsiteX68" fmla="*/ 11356694 w 12191999"/>
              <a:gd name="connsiteY68" fmla="*/ 749671 h 6858000"/>
              <a:gd name="connsiteX69" fmla="*/ 11350015 w 12191999"/>
              <a:gd name="connsiteY69" fmla="*/ 749671 h 6858000"/>
              <a:gd name="connsiteX70" fmla="*/ 11348343 w 12191999"/>
              <a:gd name="connsiteY70" fmla="*/ 751592 h 6858000"/>
              <a:gd name="connsiteX71" fmla="*/ 11330885 w 12191999"/>
              <a:gd name="connsiteY71" fmla="*/ 802908 h 6858000"/>
              <a:gd name="connsiteX72" fmla="*/ 11312920 w 12191999"/>
              <a:gd name="connsiteY72" fmla="*/ 751851 h 6858000"/>
              <a:gd name="connsiteX73" fmla="*/ 11309845 w 12191999"/>
              <a:gd name="connsiteY73" fmla="*/ 749671 h 6858000"/>
              <a:gd name="connsiteX74" fmla="*/ 11301634 w 12191999"/>
              <a:gd name="connsiteY74" fmla="*/ 749671 h 6858000"/>
              <a:gd name="connsiteX75" fmla="*/ 11754223 w 12191999"/>
              <a:gd name="connsiteY75" fmla="*/ 748506 h 6858000"/>
              <a:gd name="connsiteX76" fmla="*/ 11731241 w 12191999"/>
              <a:gd name="connsiteY76" fmla="*/ 767625 h 6858000"/>
              <a:gd name="connsiteX77" fmla="*/ 11749346 w 12191999"/>
              <a:gd name="connsiteY77" fmla="*/ 788417 h 6858000"/>
              <a:gd name="connsiteX78" fmla="*/ 11764236 w 12191999"/>
              <a:gd name="connsiteY78" fmla="*/ 801894 h 6858000"/>
              <a:gd name="connsiteX79" fmla="*/ 11750500 w 12191999"/>
              <a:gd name="connsiteY79" fmla="*/ 813698 h 6858000"/>
              <a:gd name="connsiteX80" fmla="*/ 11733679 w 12191999"/>
              <a:gd name="connsiteY80" fmla="*/ 806641 h 6858000"/>
              <a:gd name="connsiteX81" fmla="*/ 11728673 w 12191999"/>
              <a:gd name="connsiteY81" fmla="*/ 811130 h 6858000"/>
              <a:gd name="connsiteX82" fmla="*/ 11750241 w 12191999"/>
              <a:gd name="connsiteY82" fmla="*/ 821402 h 6858000"/>
              <a:gd name="connsiteX83" fmla="*/ 11774896 w 12191999"/>
              <a:gd name="connsiteY83" fmla="*/ 800610 h 6858000"/>
              <a:gd name="connsiteX84" fmla="*/ 11741901 w 12191999"/>
              <a:gd name="connsiteY84" fmla="*/ 766471 h 6858000"/>
              <a:gd name="connsiteX85" fmla="*/ 11753457 w 12191999"/>
              <a:gd name="connsiteY85" fmla="*/ 756199 h 6858000"/>
              <a:gd name="connsiteX86" fmla="*/ 11767322 w 12191999"/>
              <a:gd name="connsiteY86" fmla="*/ 761335 h 6858000"/>
              <a:gd name="connsiteX87" fmla="*/ 11772328 w 12191999"/>
              <a:gd name="connsiteY87" fmla="*/ 756587 h 6858000"/>
              <a:gd name="connsiteX88" fmla="*/ 11754223 w 12191999"/>
              <a:gd name="connsiteY88" fmla="*/ 748506 h 6858000"/>
              <a:gd name="connsiteX89" fmla="*/ 11614257 w 12191999"/>
              <a:gd name="connsiteY89" fmla="*/ 748117 h 6858000"/>
              <a:gd name="connsiteX90" fmla="*/ 11599001 w 12191999"/>
              <a:gd name="connsiteY90" fmla="*/ 750167 h 6858000"/>
              <a:gd name="connsiteX91" fmla="*/ 11592721 w 12191999"/>
              <a:gd name="connsiteY91" fmla="*/ 755659 h 6858000"/>
              <a:gd name="connsiteX92" fmla="*/ 11592721 w 12191999"/>
              <a:gd name="connsiteY92" fmla="*/ 816902 h 6858000"/>
              <a:gd name="connsiteX93" fmla="*/ 11595418 w 12191999"/>
              <a:gd name="connsiteY93" fmla="*/ 819071 h 6858000"/>
              <a:gd name="connsiteX94" fmla="*/ 11602216 w 12191999"/>
              <a:gd name="connsiteY94" fmla="*/ 819071 h 6858000"/>
              <a:gd name="connsiteX95" fmla="*/ 11604654 w 12191999"/>
              <a:gd name="connsiteY95" fmla="*/ 816902 h 6858000"/>
              <a:gd name="connsiteX96" fmla="*/ 11604654 w 12191999"/>
              <a:gd name="connsiteY96" fmla="*/ 760774 h 6858000"/>
              <a:gd name="connsiteX97" fmla="*/ 11611452 w 12191999"/>
              <a:gd name="connsiteY97" fmla="*/ 754764 h 6858000"/>
              <a:gd name="connsiteX98" fmla="*/ 11625943 w 12191999"/>
              <a:gd name="connsiteY98" fmla="*/ 761033 h 6858000"/>
              <a:gd name="connsiteX99" fmla="*/ 11631823 w 12191999"/>
              <a:gd name="connsiteY99" fmla="*/ 755152 h 6858000"/>
              <a:gd name="connsiteX100" fmla="*/ 11614257 w 12191999"/>
              <a:gd name="connsiteY100" fmla="*/ 748117 h 6858000"/>
              <a:gd name="connsiteX101" fmla="*/ 11553619 w 12191999"/>
              <a:gd name="connsiteY101" fmla="*/ 748117 h 6858000"/>
              <a:gd name="connsiteX102" fmla="*/ 11536236 w 12191999"/>
              <a:gd name="connsiteY102" fmla="*/ 753124 h 6858000"/>
              <a:gd name="connsiteX103" fmla="*/ 11523450 w 12191999"/>
              <a:gd name="connsiteY103" fmla="*/ 784954 h 6858000"/>
              <a:gd name="connsiteX104" fmla="*/ 11536236 w 12191999"/>
              <a:gd name="connsiteY104" fmla="*/ 816654 h 6858000"/>
              <a:gd name="connsiteX105" fmla="*/ 11553619 w 12191999"/>
              <a:gd name="connsiteY105" fmla="*/ 821531 h 6858000"/>
              <a:gd name="connsiteX106" fmla="*/ 11571001 w 12191999"/>
              <a:gd name="connsiteY106" fmla="*/ 816654 h 6858000"/>
              <a:gd name="connsiteX107" fmla="*/ 11583917 w 12191999"/>
              <a:gd name="connsiteY107" fmla="*/ 784954 h 6858000"/>
              <a:gd name="connsiteX108" fmla="*/ 11571001 w 12191999"/>
              <a:gd name="connsiteY108" fmla="*/ 753124 h 6858000"/>
              <a:gd name="connsiteX109" fmla="*/ 11553619 w 12191999"/>
              <a:gd name="connsiteY109" fmla="*/ 748117 h 6858000"/>
              <a:gd name="connsiteX110" fmla="*/ 11486031 w 12191999"/>
              <a:gd name="connsiteY110" fmla="*/ 748117 h 6858000"/>
              <a:gd name="connsiteX111" fmla="*/ 11465229 w 12191999"/>
              <a:gd name="connsiteY111" fmla="*/ 751452 h 6858000"/>
              <a:gd name="connsiteX112" fmla="*/ 11459230 w 12191999"/>
              <a:gd name="connsiteY112" fmla="*/ 756965 h 6858000"/>
              <a:gd name="connsiteX113" fmla="*/ 11459230 w 12191999"/>
              <a:gd name="connsiteY113" fmla="*/ 817010 h 6858000"/>
              <a:gd name="connsiteX114" fmla="*/ 11461787 w 12191999"/>
              <a:gd name="connsiteY114" fmla="*/ 819449 h 6858000"/>
              <a:gd name="connsiteX115" fmla="*/ 11468422 w 12191999"/>
              <a:gd name="connsiteY115" fmla="*/ 819449 h 6858000"/>
              <a:gd name="connsiteX116" fmla="*/ 11471228 w 12191999"/>
              <a:gd name="connsiteY116" fmla="*/ 816751 h 6858000"/>
              <a:gd name="connsiteX117" fmla="*/ 11471228 w 12191999"/>
              <a:gd name="connsiteY117" fmla="*/ 761454 h 6858000"/>
              <a:gd name="connsiteX118" fmla="*/ 11485654 w 12191999"/>
              <a:gd name="connsiteY118" fmla="*/ 755422 h 6858000"/>
              <a:gd name="connsiteX119" fmla="*/ 11501223 w 12191999"/>
              <a:gd name="connsiteY119" fmla="*/ 771844 h 6858000"/>
              <a:gd name="connsiteX120" fmla="*/ 11501223 w 12191999"/>
              <a:gd name="connsiteY120" fmla="*/ 816751 h 6858000"/>
              <a:gd name="connsiteX121" fmla="*/ 11504288 w 12191999"/>
              <a:gd name="connsiteY121" fmla="*/ 819449 h 6858000"/>
              <a:gd name="connsiteX122" fmla="*/ 11511690 w 12191999"/>
              <a:gd name="connsiteY122" fmla="*/ 819449 h 6858000"/>
              <a:gd name="connsiteX123" fmla="*/ 11512963 w 12191999"/>
              <a:gd name="connsiteY123" fmla="*/ 816762 h 6858000"/>
              <a:gd name="connsiteX124" fmla="*/ 11512963 w 12191999"/>
              <a:gd name="connsiteY124" fmla="*/ 770312 h 6858000"/>
              <a:gd name="connsiteX125" fmla="*/ 11486031 w 12191999"/>
              <a:gd name="connsiteY125" fmla="*/ 748117 h 6858000"/>
              <a:gd name="connsiteX126" fmla="*/ 11389700 w 12191999"/>
              <a:gd name="connsiteY126" fmla="*/ 748117 h 6858000"/>
              <a:gd name="connsiteX127" fmla="*/ 11372242 w 12191999"/>
              <a:gd name="connsiteY127" fmla="*/ 753124 h 6858000"/>
              <a:gd name="connsiteX128" fmla="*/ 11359402 w 12191999"/>
              <a:gd name="connsiteY128" fmla="*/ 784954 h 6858000"/>
              <a:gd name="connsiteX129" fmla="*/ 11372242 w 12191999"/>
              <a:gd name="connsiteY129" fmla="*/ 816654 h 6858000"/>
              <a:gd name="connsiteX130" fmla="*/ 11389700 w 12191999"/>
              <a:gd name="connsiteY130" fmla="*/ 821531 h 6858000"/>
              <a:gd name="connsiteX131" fmla="*/ 11407158 w 12191999"/>
              <a:gd name="connsiteY131" fmla="*/ 816654 h 6858000"/>
              <a:gd name="connsiteX132" fmla="*/ 11420127 w 12191999"/>
              <a:gd name="connsiteY132" fmla="*/ 784954 h 6858000"/>
              <a:gd name="connsiteX133" fmla="*/ 11407158 w 12191999"/>
              <a:gd name="connsiteY133" fmla="*/ 753124 h 6858000"/>
              <a:gd name="connsiteX134" fmla="*/ 11389700 w 12191999"/>
              <a:gd name="connsiteY134" fmla="*/ 748117 h 6858000"/>
              <a:gd name="connsiteX135" fmla="*/ 11267473 w 12191999"/>
              <a:gd name="connsiteY135" fmla="*/ 748117 h 6858000"/>
              <a:gd name="connsiteX136" fmla="*/ 11250015 w 12191999"/>
              <a:gd name="connsiteY136" fmla="*/ 753124 h 6858000"/>
              <a:gd name="connsiteX137" fmla="*/ 11237046 w 12191999"/>
              <a:gd name="connsiteY137" fmla="*/ 784954 h 6858000"/>
              <a:gd name="connsiteX138" fmla="*/ 11250015 w 12191999"/>
              <a:gd name="connsiteY138" fmla="*/ 816654 h 6858000"/>
              <a:gd name="connsiteX139" fmla="*/ 11267473 w 12191999"/>
              <a:gd name="connsiteY139" fmla="*/ 821531 h 6858000"/>
              <a:gd name="connsiteX140" fmla="*/ 11284931 w 12191999"/>
              <a:gd name="connsiteY140" fmla="*/ 816654 h 6858000"/>
              <a:gd name="connsiteX141" fmla="*/ 11297771 w 12191999"/>
              <a:gd name="connsiteY141" fmla="*/ 784954 h 6858000"/>
              <a:gd name="connsiteX142" fmla="*/ 11284931 w 12191999"/>
              <a:gd name="connsiteY142" fmla="*/ 753124 h 6858000"/>
              <a:gd name="connsiteX143" fmla="*/ 11267473 w 12191999"/>
              <a:gd name="connsiteY143" fmla="*/ 748117 h 6858000"/>
              <a:gd name="connsiteX144" fmla="*/ 11199756 w 12191999"/>
              <a:gd name="connsiteY144" fmla="*/ 748117 h 6858000"/>
              <a:gd name="connsiteX145" fmla="*/ 11178857 w 12191999"/>
              <a:gd name="connsiteY145" fmla="*/ 751452 h 6858000"/>
              <a:gd name="connsiteX146" fmla="*/ 11172825 w 12191999"/>
              <a:gd name="connsiteY146" fmla="*/ 756965 h 6858000"/>
              <a:gd name="connsiteX147" fmla="*/ 11172825 w 12191999"/>
              <a:gd name="connsiteY147" fmla="*/ 817010 h 6858000"/>
              <a:gd name="connsiteX148" fmla="*/ 11175263 w 12191999"/>
              <a:gd name="connsiteY148" fmla="*/ 819449 h 6858000"/>
              <a:gd name="connsiteX149" fmla="*/ 11181932 w 12191999"/>
              <a:gd name="connsiteY149" fmla="*/ 819449 h 6858000"/>
              <a:gd name="connsiteX150" fmla="*/ 11184748 w 12191999"/>
              <a:gd name="connsiteY150" fmla="*/ 816751 h 6858000"/>
              <a:gd name="connsiteX151" fmla="*/ 11184748 w 12191999"/>
              <a:gd name="connsiteY151" fmla="*/ 761454 h 6858000"/>
              <a:gd name="connsiteX152" fmla="*/ 11199238 w 12191999"/>
              <a:gd name="connsiteY152" fmla="*/ 755422 h 6858000"/>
              <a:gd name="connsiteX153" fmla="*/ 11214884 w 12191999"/>
              <a:gd name="connsiteY153" fmla="*/ 771844 h 6858000"/>
              <a:gd name="connsiteX154" fmla="*/ 11214884 w 12191999"/>
              <a:gd name="connsiteY154" fmla="*/ 816751 h 6858000"/>
              <a:gd name="connsiteX155" fmla="*/ 11217959 w 12191999"/>
              <a:gd name="connsiteY155" fmla="*/ 819449 h 6858000"/>
              <a:gd name="connsiteX156" fmla="*/ 11225393 w 12191999"/>
              <a:gd name="connsiteY156" fmla="*/ 819449 h 6858000"/>
              <a:gd name="connsiteX157" fmla="*/ 11226817 w 12191999"/>
              <a:gd name="connsiteY157" fmla="*/ 816762 h 6858000"/>
              <a:gd name="connsiteX158" fmla="*/ 11226817 w 12191999"/>
              <a:gd name="connsiteY158" fmla="*/ 770312 h 6858000"/>
              <a:gd name="connsiteX159" fmla="*/ 11199756 w 12191999"/>
              <a:gd name="connsiteY159" fmla="*/ 748117 h 6858000"/>
              <a:gd name="connsiteX160" fmla="*/ 11681273 w 12191999"/>
              <a:gd name="connsiteY160" fmla="*/ 724801 h 6858000"/>
              <a:gd name="connsiteX161" fmla="*/ 11678845 w 12191999"/>
              <a:gd name="connsiteY161" fmla="*/ 727876 h 6858000"/>
              <a:gd name="connsiteX162" fmla="*/ 11678845 w 12191999"/>
              <a:gd name="connsiteY162" fmla="*/ 752250 h 6858000"/>
              <a:gd name="connsiteX163" fmla="*/ 11664279 w 12191999"/>
              <a:gd name="connsiteY163" fmla="*/ 748527 h 6858000"/>
              <a:gd name="connsiteX164" fmla="*/ 11632848 w 12191999"/>
              <a:gd name="connsiteY164" fmla="*/ 784954 h 6858000"/>
              <a:gd name="connsiteX165" fmla="*/ 11666707 w 12191999"/>
              <a:gd name="connsiteY165" fmla="*/ 821510 h 6858000"/>
              <a:gd name="connsiteX166" fmla="*/ 11690477 w 12191999"/>
              <a:gd name="connsiteY166" fmla="*/ 812036 h 6858000"/>
              <a:gd name="connsiteX167" fmla="*/ 11690477 w 12191999"/>
              <a:gd name="connsiteY167" fmla="*/ 727498 h 6858000"/>
              <a:gd name="connsiteX168" fmla="*/ 11687919 w 12191999"/>
              <a:gd name="connsiteY168" fmla="*/ 724801 h 6858000"/>
              <a:gd name="connsiteX169" fmla="*/ 11681273 w 12191999"/>
              <a:gd name="connsiteY169" fmla="*/ 724801 h 6858000"/>
              <a:gd name="connsiteX170" fmla="*/ 11786797 w 12191999"/>
              <a:gd name="connsiteY170" fmla="*/ 724552 h 6858000"/>
              <a:gd name="connsiteX171" fmla="*/ 11784607 w 12191999"/>
              <a:gd name="connsiteY171" fmla="*/ 726732 h 6858000"/>
              <a:gd name="connsiteX172" fmla="*/ 11784607 w 12191999"/>
              <a:gd name="connsiteY172" fmla="*/ 817280 h 6858000"/>
              <a:gd name="connsiteX173" fmla="*/ 11786797 w 12191999"/>
              <a:gd name="connsiteY173" fmla="*/ 819330 h 6858000"/>
              <a:gd name="connsiteX174" fmla="*/ 11793864 w 12191999"/>
              <a:gd name="connsiteY174" fmla="*/ 819330 h 6858000"/>
              <a:gd name="connsiteX175" fmla="*/ 11796303 w 12191999"/>
              <a:gd name="connsiteY175" fmla="*/ 817409 h 6858000"/>
              <a:gd name="connsiteX176" fmla="*/ 11796303 w 12191999"/>
              <a:gd name="connsiteY176" fmla="*/ 726473 h 6858000"/>
              <a:gd name="connsiteX177" fmla="*/ 11793864 w 12191999"/>
              <a:gd name="connsiteY177" fmla="*/ 724552 h 6858000"/>
              <a:gd name="connsiteX178" fmla="*/ 11786797 w 12191999"/>
              <a:gd name="connsiteY178" fmla="*/ 724552 h 6858000"/>
              <a:gd name="connsiteX179" fmla="*/ 11712617 w 12191999"/>
              <a:gd name="connsiteY179" fmla="*/ 723776 h 6858000"/>
              <a:gd name="connsiteX180" fmla="*/ 11705237 w 12191999"/>
              <a:gd name="connsiteY180" fmla="*/ 730940 h 6858000"/>
              <a:gd name="connsiteX181" fmla="*/ 11712358 w 12191999"/>
              <a:gd name="connsiteY181" fmla="*/ 737975 h 6858000"/>
              <a:gd name="connsiteX182" fmla="*/ 11719609 w 12191999"/>
              <a:gd name="connsiteY182" fmla="*/ 730433 h 6858000"/>
              <a:gd name="connsiteX183" fmla="*/ 11712617 w 12191999"/>
              <a:gd name="connsiteY183" fmla="*/ 723776 h 6858000"/>
              <a:gd name="connsiteX184" fmla="*/ 11855021 w 12191999"/>
              <a:gd name="connsiteY184" fmla="*/ 713601 h 6858000"/>
              <a:gd name="connsiteX185" fmla="*/ 11855284 w 12191999"/>
              <a:gd name="connsiteY185" fmla="*/ 713794 h 6858000"/>
              <a:gd name="connsiteX186" fmla="*/ 11855021 w 12191999"/>
              <a:gd name="connsiteY186" fmla="*/ 713860 h 6858000"/>
              <a:gd name="connsiteX187" fmla="*/ 11855021 w 12191999"/>
              <a:gd name="connsiteY187" fmla="*/ 713601 h 6858000"/>
              <a:gd name="connsiteX188" fmla="*/ 11847209 w 12191999"/>
              <a:gd name="connsiteY188" fmla="*/ 704235 h 6858000"/>
              <a:gd name="connsiteX189" fmla="*/ 11851428 w 12191999"/>
              <a:gd name="connsiteY189" fmla="*/ 704235 h 6858000"/>
              <a:gd name="connsiteX190" fmla="*/ 11857190 w 12191999"/>
              <a:gd name="connsiteY190" fmla="*/ 707699 h 6858000"/>
              <a:gd name="connsiteX191" fmla="*/ 11851817 w 12191999"/>
              <a:gd name="connsiteY191" fmla="*/ 711162 h 6858000"/>
              <a:gd name="connsiteX192" fmla="*/ 11847209 w 12191999"/>
              <a:gd name="connsiteY192" fmla="*/ 711162 h 6858000"/>
              <a:gd name="connsiteX193" fmla="*/ 11843627 w 12191999"/>
              <a:gd name="connsiteY193" fmla="*/ 701020 h 6858000"/>
              <a:gd name="connsiteX194" fmla="*/ 11843627 w 12191999"/>
              <a:gd name="connsiteY194" fmla="*/ 724250 h 6858000"/>
              <a:gd name="connsiteX195" fmla="*/ 11847468 w 12191999"/>
              <a:gd name="connsiteY195" fmla="*/ 724250 h 6858000"/>
              <a:gd name="connsiteX196" fmla="*/ 11847468 w 12191999"/>
              <a:gd name="connsiteY196" fmla="*/ 714367 h 6858000"/>
              <a:gd name="connsiteX197" fmla="*/ 11849648 w 12191999"/>
              <a:gd name="connsiteY197" fmla="*/ 714367 h 6858000"/>
              <a:gd name="connsiteX198" fmla="*/ 11856553 w 12191999"/>
              <a:gd name="connsiteY198" fmla="*/ 720528 h 6858000"/>
              <a:gd name="connsiteX199" fmla="*/ 11858603 w 12191999"/>
              <a:gd name="connsiteY199" fmla="*/ 724121 h 6858000"/>
              <a:gd name="connsiteX200" fmla="*/ 11863081 w 12191999"/>
              <a:gd name="connsiteY200" fmla="*/ 724121 h 6858000"/>
              <a:gd name="connsiteX201" fmla="*/ 11860265 w 12191999"/>
              <a:gd name="connsiteY201" fmla="*/ 719503 h 6858000"/>
              <a:gd name="connsiteX202" fmla="*/ 11857064 w 12191999"/>
              <a:gd name="connsiteY202" fmla="*/ 715107 h 6858000"/>
              <a:gd name="connsiteX203" fmla="*/ 11855284 w 12191999"/>
              <a:gd name="connsiteY203" fmla="*/ 713794 h 6858000"/>
              <a:gd name="connsiteX204" fmla="*/ 11858039 w 12191999"/>
              <a:gd name="connsiteY204" fmla="*/ 713107 h 6858000"/>
              <a:gd name="connsiteX205" fmla="*/ 11861549 w 12191999"/>
              <a:gd name="connsiteY205" fmla="*/ 707310 h 6858000"/>
              <a:gd name="connsiteX206" fmla="*/ 11859370 w 12191999"/>
              <a:gd name="connsiteY206" fmla="*/ 702822 h 6858000"/>
              <a:gd name="connsiteX207" fmla="*/ 11851817 w 12191999"/>
              <a:gd name="connsiteY207" fmla="*/ 701020 h 6858000"/>
              <a:gd name="connsiteX208" fmla="*/ 11843627 w 12191999"/>
              <a:gd name="connsiteY208" fmla="*/ 701020 h 6858000"/>
              <a:gd name="connsiteX209" fmla="*/ 11852712 w 12191999"/>
              <a:gd name="connsiteY209" fmla="*/ 694611 h 6858000"/>
              <a:gd name="connsiteX210" fmla="*/ 11870623 w 12191999"/>
              <a:gd name="connsiteY210" fmla="*/ 712446 h 6858000"/>
              <a:gd name="connsiteX211" fmla="*/ 11852712 w 12191999"/>
              <a:gd name="connsiteY211" fmla="*/ 730541 h 6858000"/>
              <a:gd name="connsiteX212" fmla="*/ 11834931 w 12191999"/>
              <a:gd name="connsiteY212" fmla="*/ 712446 h 6858000"/>
              <a:gd name="connsiteX213" fmla="*/ 11852712 w 12191999"/>
              <a:gd name="connsiteY213" fmla="*/ 694611 h 6858000"/>
              <a:gd name="connsiteX214" fmla="*/ 11852712 w 12191999"/>
              <a:gd name="connsiteY214" fmla="*/ 690888 h 6858000"/>
              <a:gd name="connsiteX215" fmla="*/ 11831348 w 12191999"/>
              <a:gd name="connsiteY215" fmla="*/ 712446 h 6858000"/>
              <a:gd name="connsiteX216" fmla="*/ 11852712 w 12191999"/>
              <a:gd name="connsiteY216" fmla="*/ 734004 h 6858000"/>
              <a:gd name="connsiteX217" fmla="*/ 11874076 w 12191999"/>
              <a:gd name="connsiteY217" fmla="*/ 712446 h 6858000"/>
              <a:gd name="connsiteX218" fmla="*/ 11852712 w 12191999"/>
              <a:gd name="connsiteY218" fmla="*/ 690888 h 6858000"/>
              <a:gd name="connsiteX219" fmla="*/ 11639380 w 12191999"/>
              <a:gd name="connsiteY219" fmla="*/ 551044 h 6858000"/>
              <a:gd name="connsiteX220" fmla="*/ 11641189 w 12191999"/>
              <a:gd name="connsiteY220" fmla="*/ 551862 h 6858000"/>
              <a:gd name="connsiteX221" fmla="*/ 11644652 w 12191999"/>
              <a:gd name="connsiteY221" fmla="*/ 634274 h 6858000"/>
              <a:gd name="connsiteX222" fmla="*/ 11640682 w 12191999"/>
              <a:gd name="connsiteY222" fmla="*/ 633508 h 6858000"/>
              <a:gd name="connsiteX223" fmla="*/ 11634273 w 12191999"/>
              <a:gd name="connsiteY223" fmla="*/ 599671 h 6858000"/>
              <a:gd name="connsiteX224" fmla="*/ 11638243 w 12191999"/>
              <a:gd name="connsiteY224" fmla="*/ 552250 h 6858000"/>
              <a:gd name="connsiteX225" fmla="*/ 11639380 w 12191999"/>
              <a:gd name="connsiteY225" fmla="*/ 551044 h 6858000"/>
              <a:gd name="connsiteX226" fmla="*/ 11490639 w 12191999"/>
              <a:gd name="connsiteY226" fmla="*/ 502002 h 6858000"/>
              <a:gd name="connsiteX227" fmla="*/ 11550015 w 12191999"/>
              <a:gd name="connsiteY227" fmla="*/ 504052 h 6858000"/>
              <a:gd name="connsiteX228" fmla="*/ 11548343 w 12191999"/>
              <a:gd name="connsiteY228" fmla="*/ 536605 h 6858000"/>
              <a:gd name="connsiteX229" fmla="*/ 11499486 w 12191999"/>
              <a:gd name="connsiteY229" fmla="*/ 541094 h 6858000"/>
              <a:gd name="connsiteX230" fmla="*/ 11492948 w 12191999"/>
              <a:gd name="connsiteY230" fmla="*/ 533659 h 6858000"/>
              <a:gd name="connsiteX231" fmla="*/ 11490639 w 12191999"/>
              <a:gd name="connsiteY231" fmla="*/ 502002 h 6858000"/>
              <a:gd name="connsiteX232" fmla="*/ 11594253 w 12191999"/>
              <a:gd name="connsiteY232" fmla="*/ 498797 h 6858000"/>
              <a:gd name="connsiteX233" fmla="*/ 11598612 w 12191999"/>
              <a:gd name="connsiteY233" fmla="*/ 520075 h 6858000"/>
              <a:gd name="connsiteX234" fmla="*/ 11588351 w 12191999"/>
              <a:gd name="connsiteY234" fmla="*/ 527509 h 6858000"/>
              <a:gd name="connsiteX235" fmla="*/ 11580011 w 12191999"/>
              <a:gd name="connsiteY235" fmla="*/ 500718 h 6858000"/>
              <a:gd name="connsiteX236" fmla="*/ 11594253 w 12191999"/>
              <a:gd name="connsiteY236" fmla="*/ 498797 h 6858000"/>
              <a:gd name="connsiteX237" fmla="*/ 11441405 w 12191999"/>
              <a:gd name="connsiteY237" fmla="*/ 491374 h 6858000"/>
              <a:gd name="connsiteX238" fmla="*/ 11460384 w 12191999"/>
              <a:gd name="connsiteY238" fmla="*/ 496499 h 6858000"/>
              <a:gd name="connsiteX239" fmla="*/ 11442948 w 12191999"/>
              <a:gd name="connsiteY239" fmla="*/ 533670 h 6858000"/>
              <a:gd name="connsiteX240" fmla="*/ 11434607 w 12191999"/>
              <a:gd name="connsiteY240" fmla="*/ 527132 h 6858000"/>
              <a:gd name="connsiteX241" fmla="*/ 11441405 w 12191999"/>
              <a:gd name="connsiteY241" fmla="*/ 491374 h 6858000"/>
              <a:gd name="connsiteX242" fmla="*/ 11419441 w 12191999"/>
              <a:gd name="connsiteY242" fmla="*/ 484343 h 6858000"/>
              <a:gd name="connsiteX243" fmla="*/ 11431543 w 12191999"/>
              <a:gd name="connsiteY243" fmla="*/ 488299 h 6858000"/>
              <a:gd name="connsiteX244" fmla="*/ 11423202 w 12191999"/>
              <a:gd name="connsiteY244" fmla="*/ 532257 h 6858000"/>
              <a:gd name="connsiteX245" fmla="*/ 11444102 w 12191999"/>
              <a:gd name="connsiteY245" fmla="*/ 543154 h 6858000"/>
              <a:gd name="connsiteX246" fmla="*/ 11469620 w 12191999"/>
              <a:gd name="connsiteY246" fmla="*/ 498549 h 6858000"/>
              <a:gd name="connsiteX247" fmla="*/ 11481672 w 12191999"/>
              <a:gd name="connsiteY247" fmla="*/ 500729 h 6858000"/>
              <a:gd name="connsiteX248" fmla="*/ 11485395 w 12191999"/>
              <a:gd name="connsiteY248" fmla="*/ 542507 h 6858000"/>
              <a:gd name="connsiteX249" fmla="*/ 11498472 w 12191999"/>
              <a:gd name="connsiteY249" fmla="*/ 550707 h 6858000"/>
              <a:gd name="connsiteX250" fmla="*/ 11555917 w 12191999"/>
              <a:gd name="connsiteY250" fmla="*/ 543532 h 6858000"/>
              <a:gd name="connsiteX251" fmla="*/ 11559122 w 12191999"/>
              <a:gd name="connsiteY251" fmla="*/ 503286 h 6858000"/>
              <a:gd name="connsiteX252" fmla="*/ 11570149 w 12191999"/>
              <a:gd name="connsiteY252" fmla="*/ 502002 h 6858000"/>
              <a:gd name="connsiteX253" fmla="*/ 11579385 w 12191999"/>
              <a:gd name="connsiteY253" fmla="*/ 528405 h 6858000"/>
              <a:gd name="connsiteX254" fmla="*/ 11598752 w 12191999"/>
              <a:gd name="connsiteY254" fmla="*/ 531739 h 6858000"/>
              <a:gd name="connsiteX255" fmla="*/ 11602723 w 12191999"/>
              <a:gd name="connsiteY255" fmla="*/ 497773 h 6858000"/>
              <a:gd name="connsiteX256" fmla="*/ 11625673 w 12191999"/>
              <a:gd name="connsiteY256" fmla="*/ 533282 h 6858000"/>
              <a:gd name="connsiteX257" fmla="*/ 11612855 w 12191999"/>
              <a:gd name="connsiteY257" fmla="*/ 586216 h 6858000"/>
              <a:gd name="connsiteX258" fmla="*/ 11537326 w 12191999"/>
              <a:gd name="connsiteY258" fmla="*/ 569428 h 6858000"/>
              <a:gd name="connsiteX259" fmla="*/ 11459488 w 12191999"/>
              <a:gd name="connsiteY259" fmla="*/ 611465 h 6858000"/>
              <a:gd name="connsiteX260" fmla="*/ 11456154 w 12191999"/>
              <a:gd name="connsiteY260" fmla="*/ 612360 h 6858000"/>
              <a:gd name="connsiteX261" fmla="*/ 11418325 w 12191999"/>
              <a:gd name="connsiteY261" fmla="*/ 585191 h 6858000"/>
              <a:gd name="connsiteX262" fmla="*/ 11388707 w 12191999"/>
              <a:gd name="connsiteY262" fmla="*/ 549434 h 6858000"/>
              <a:gd name="connsiteX263" fmla="*/ 11414743 w 12191999"/>
              <a:gd name="connsiteY263" fmla="*/ 487403 h 6858000"/>
              <a:gd name="connsiteX264" fmla="*/ 11419441 w 12191999"/>
              <a:gd name="connsiteY264" fmla="*/ 484343 h 6858000"/>
              <a:gd name="connsiteX265" fmla="*/ 11358173 w 12191999"/>
              <a:gd name="connsiteY265" fmla="*/ 469801 h 6858000"/>
              <a:gd name="connsiteX266" fmla="*/ 11346260 w 12191999"/>
              <a:gd name="connsiteY266" fmla="*/ 478275 h 6858000"/>
              <a:gd name="connsiteX267" fmla="*/ 11361744 w 12191999"/>
              <a:gd name="connsiteY267" fmla="*/ 470744 h 6858000"/>
              <a:gd name="connsiteX268" fmla="*/ 11358173 w 12191999"/>
              <a:gd name="connsiteY268" fmla="*/ 469801 h 6858000"/>
              <a:gd name="connsiteX269" fmla="*/ 11354455 w 12191999"/>
              <a:gd name="connsiteY269" fmla="*/ 453696 h 6858000"/>
              <a:gd name="connsiteX270" fmla="*/ 11379471 w 12191999"/>
              <a:gd name="connsiteY270" fmla="*/ 464453 h 6858000"/>
              <a:gd name="connsiteX271" fmla="*/ 11401267 w 12191999"/>
              <a:gd name="connsiteY271" fmla="*/ 487522 h 6858000"/>
              <a:gd name="connsiteX272" fmla="*/ 11376515 w 12191999"/>
              <a:gd name="connsiteY272" fmla="*/ 541611 h 6858000"/>
              <a:gd name="connsiteX273" fmla="*/ 11357665 w 12191999"/>
              <a:gd name="connsiteY273" fmla="*/ 511745 h 6858000"/>
              <a:gd name="connsiteX274" fmla="*/ 11330734 w 12191999"/>
              <a:gd name="connsiteY274" fmla="*/ 504052 h 6858000"/>
              <a:gd name="connsiteX275" fmla="*/ 11328166 w 12191999"/>
              <a:gd name="connsiteY275" fmla="*/ 491881 h 6858000"/>
              <a:gd name="connsiteX276" fmla="*/ 11335600 w 12191999"/>
              <a:gd name="connsiteY276" fmla="*/ 481879 h 6858000"/>
              <a:gd name="connsiteX277" fmla="*/ 11338297 w 12191999"/>
              <a:gd name="connsiteY277" fmla="*/ 470604 h 6858000"/>
              <a:gd name="connsiteX278" fmla="*/ 11349972 w 12191999"/>
              <a:gd name="connsiteY278" fmla="*/ 456124 h 6858000"/>
              <a:gd name="connsiteX279" fmla="*/ 11354455 w 12191999"/>
              <a:gd name="connsiteY279" fmla="*/ 453696 h 6858000"/>
              <a:gd name="connsiteX280" fmla="*/ 11324025 w 12191999"/>
              <a:gd name="connsiteY280" fmla="*/ 392924 h 6858000"/>
              <a:gd name="connsiteX281" fmla="*/ 11322134 w 12191999"/>
              <a:gd name="connsiteY281" fmla="*/ 400006 h 6858000"/>
              <a:gd name="connsiteX282" fmla="*/ 11335988 w 12191999"/>
              <a:gd name="connsiteY282" fmla="*/ 441536 h 6858000"/>
              <a:gd name="connsiteX283" fmla="*/ 11339193 w 12191999"/>
              <a:gd name="connsiteY283" fmla="*/ 451786 h 6858000"/>
              <a:gd name="connsiteX284" fmla="*/ 11328425 w 12191999"/>
              <a:gd name="connsiteY284" fmla="*/ 467162 h 6858000"/>
              <a:gd name="connsiteX285" fmla="*/ 11327270 w 12191999"/>
              <a:gd name="connsiteY285" fmla="*/ 474855 h 6858000"/>
              <a:gd name="connsiteX286" fmla="*/ 11315477 w 12191999"/>
              <a:gd name="connsiteY286" fmla="*/ 490748 h 6858000"/>
              <a:gd name="connsiteX287" fmla="*/ 11317268 w 12191999"/>
              <a:gd name="connsiteY287" fmla="*/ 503696 h 6858000"/>
              <a:gd name="connsiteX288" fmla="*/ 11327788 w 12191999"/>
              <a:gd name="connsiteY288" fmla="*/ 514594 h 6858000"/>
              <a:gd name="connsiteX289" fmla="*/ 11341890 w 12191999"/>
              <a:gd name="connsiteY289" fmla="*/ 516137 h 6858000"/>
              <a:gd name="connsiteX290" fmla="*/ 11358561 w 12191999"/>
              <a:gd name="connsiteY290" fmla="*/ 529214 h 6858000"/>
              <a:gd name="connsiteX291" fmla="*/ 11388308 w 12191999"/>
              <a:gd name="connsiteY291" fmla="*/ 580476 h 6858000"/>
              <a:gd name="connsiteX292" fmla="*/ 11394717 w 12191999"/>
              <a:gd name="connsiteY292" fmla="*/ 606490 h 6858000"/>
              <a:gd name="connsiteX293" fmla="*/ 11360611 w 12191999"/>
              <a:gd name="connsiteY293" fmla="*/ 709026 h 6858000"/>
              <a:gd name="connsiteX294" fmla="*/ 11362402 w 12191999"/>
              <a:gd name="connsiteY294" fmla="*/ 719406 h 6858000"/>
              <a:gd name="connsiteX295" fmla="*/ 11388567 w 12191999"/>
              <a:gd name="connsiteY295" fmla="*/ 719406 h 6858000"/>
              <a:gd name="connsiteX296" fmla="*/ 11394210 w 12191999"/>
              <a:gd name="connsiteY296" fmla="*/ 711972 h 6858000"/>
              <a:gd name="connsiteX297" fmla="*/ 11429094 w 12191999"/>
              <a:gd name="connsiteY297" fmla="*/ 608411 h 6858000"/>
              <a:gd name="connsiteX298" fmla="*/ 11464484 w 12191999"/>
              <a:gd name="connsiteY298" fmla="*/ 709921 h 6858000"/>
              <a:gd name="connsiteX299" fmla="*/ 11468207 w 12191999"/>
              <a:gd name="connsiteY299" fmla="*/ 719665 h 6858000"/>
              <a:gd name="connsiteX300" fmla="*/ 11490650 w 12191999"/>
              <a:gd name="connsiteY300" fmla="*/ 719665 h 6858000"/>
              <a:gd name="connsiteX301" fmla="*/ 11497954 w 12191999"/>
              <a:gd name="connsiteY301" fmla="*/ 713126 h 6858000"/>
              <a:gd name="connsiteX302" fmla="*/ 11473979 w 12191999"/>
              <a:gd name="connsiteY302" fmla="*/ 619309 h 6858000"/>
              <a:gd name="connsiteX303" fmla="*/ 11535276 w 12191999"/>
              <a:gd name="connsiteY303" fmla="*/ 595345 h 6858000"/>
              <a:gd name="connsiteX304" fmla="*/ 11569383 w 12191999"/>
              <a:gd name="connsiteY304" fmla="*/ 622136 h 6858000"/>
              <a:gd name="connsiteX305" fmla="*/ 11512315 w 12191999"/>
              <a:gd name="connsiteY305" fmla="*/ 709932 h 6858000"/>
              <a:gd name="connsiteX306" fmla="*/ 11514624 w 12191999"/>
              <a:gd name="connsiteY306" fmla="*/ 719417 h 6858000"/>
              <a:gd name="connsiteX307" fmla="*/ 11538351 w 12191999"/>
              <a:gd name="connsiteY307" fmla="*/ 719417 h 6858000"/>
              <a:gd name="connsiteX308" fmla="*/ 11547069 w 12191999"/>
              <a:gd name="connsiteY308" fmla="*/ 713903 h 6858000"/>
              <a:gd name="connsiteX309" fmla="*/ 11598623 w 12191999"/>
              <a:gd name="connsiteY309" fmla="*/ 630983 h 6858000"/>
              <a:gd name="connsiteX310" fmla="*/ 11608496 w 12191999"/>
              <a:gd name="connsiteY310" fmla="*/ 600869 h 6858000"/>
              <a:gd name="connsiteX311" fmla="*/ 11599130 w 12191999"/>
              <a:gd name="connsiteY311" fmla="*/ 710062 h 6858000"/>
              <a:gd name="connsiteX312" fmla="*/ 11601439 w 12191999"/>
              <a:gd name="connsiteY312" fmla="*/ 719287 h 6858000"/>
              <a:gd name="connsiteX313" fmla="*/ 11622857 w 12191999"/>
              <a:gd name="connsiteY313" fmla="*/ 719287 h 6858000"/>
              <a:gd name="connsiteX314" fmla="*/ 11629525 w 12191999"/>
              <a:gd name="connsiteY314" fmla="*/ 711087 h 6858000"/>
              <a:gd name="connsiteX315" fmla="*/ 11634650 w 12191999"/>
              <a:gd name="connsiteY315" fmla="*/ 693014 h 6858000"/>
              <a:gd name="connsiteX316" fmla="*/ 11654018 w 12191999"/>
              <a:gd name="connsiteY316" fmla="*/ 688018 h 6858000"/>
              <a:gd name="connsiteX317" fmla="*/ 11659024 w 12191999"/>
              <a:gd name="connsiteY317" fmla="*/ 680584 h 6858000"/>
              <a:gd name="connsiteX318" fmla="*/ 11654654 w 12191999"/>
              <a:gd name="connsiteY318" fmla="*/ 520852 h 6858000"/>
              <a:gd name="connsiteX319" fmla="*/ 11603360 w 12191999"/>
              <a:gd name="connsiteY319" fmla="*/ 487533 h 6858000"/>
              <a:gd name="connsiteX320" fmla="*/ 11526547 w 12191999"/>
              <a:gd name="connsiteY320" fmla="*/ 493424 h 6858000"/>
              <a:gd name="connsiteX321" fmla="*/ 11402033 w 12191999"/>
              <a:gd name="connsiteY321" fmla="*/ 464842 h 6858000"/>
              <a:gd name="connsiteX322" fmla="*/ 11401644 w 12191999"/>
              <a:gd name="connsiteY322" fmla="*/ 459199 h 6858000"/>
              <a:gd name="connsiteX323" fmla="*/ 11433960 w 12191999"/>
              <a:gd name="connsiteY323" fmla="*/ 433314 h 6858000"/>
              <a:gd name="connsiteX324" fmla="*/ 11431392 w 12191999"/>
              <a:gd name="connsiteY324" fmla="*/ 426398 h 6858000"/>
              <a:gd name="connsiteX325" fmla="*/ 11365995 w 12191999"/>
              <a:gd name="connsiteY325" fmla="*/ 438191 h 6858000"/>
              <a:gd name="connsiteX326" fmla="*/ 11327648 w 12191999"/>
              <a:gd name="connsiteY326" fmla="*/ 397567 h 6858000"/>
              <a:gd name="connsiteX327" fmla="*/ 11324025 w 12191999"/>
              <a:gd name="connsiteY327" fmla="*/ 392924 h 6858000"/>
              <a:gd name="connsiteX328" fmla="*/ 11391491 w 12191999"/>
              <a:gd name="connsiteY328" fmla="*/ 334037 h 6858000"/>
              <a:gd name="connsiteX329" fmla="*/ 11426364 w 12191999"/>
              <a:gd name="connsiteY329" fmla="*/ 368996 h 6858000"/>
              <a:gd name="connsiteX330" fmla="*/ 11391491 w 12191999"/>
              <a:gd name="connsiteY330" fmla="*/ 403955 h 6858000"/>
              <a:gd name="connsiteX331" fmla="*/ 11356360 w 12191999"/>
              <a:gd name="connsiteY331" fmla="*/ 368996 h 6858000"/>
              <a:gd name="connsiteX332" fmla="*/ 11391491 w 12191999"/>
              <a:gd name="connsiteY332" fmla="*/ 334037 h 6858000"/>
              <a:gd name="connsiteX333" fmla="*/ 11389959 w 12191999"/>
              <a:gd name="connsiteY333" fmla="*/ 321618 h 6858000"/>
              <a:gd name="connsiteX334" fmla="*/ 11337262 w 12191999"/>
              <a:gd name="connsiteY334" fmla="*/ 374510 h 6858000"/>
              <a:gd name="connsiteX335" fmla="*/ 11389959 w 12191999"/>
              <a:gd name="connsiteY335" fmla="*/ 427401 h 6858000"/>
              <a:gd name="connsiteX336" fmla="*/ 11442656 w 12191999"/>
              <a:gd name="connsiteY336" fmla="*/ 374510 h 6858000"/>
              <a:gd name="connsiteX337" fmla="*/ 11389959 w 12191999"/>
              <a:gd name="connsiteY337" fmla="*/ 321618 h 6858000"/>
              <a:gd name="connsiteX338" fmla="*/ 0 w 12191999"/>
              <a:gd name="connsiteY338" fmla="*/ 0 h 6858000"/>
              <a:gd name="connsiteX339" fmla="*/ 12191999 w 12191999"/>
              <a:gd name="connsiteY339" fmla="*/ 0 h 6858000"/>
              <a:gd name="connsiteX340" fmla="*/ 12191999 w 12191999"/>
              <a:gd name="connsiteY340" fmla="*/ 6858000 h 6858000"/>
              <a:gd name="connsiteX341" fmla="*/ 0 w 12191999"/>
              <a:gd name="connsiteY34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1999" h="6858000">
                <a:moveTo>
                  <a:pt x="11666200" y="756760"/>
                </a:moveTo>
                <a:cubicBezTo>
                  <a:pt x="11673094" y="756760"/>
                  <a:pt x="11676288" y="758940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5"/>
                </a:moveTo>
                <a:cubicBezTo>
                  <a:pt x="11706381" y="750005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5"/>
                  <a:pt x="11715660" y="750005"/>
                </a:cubicBezTo>
                <a:cubicBezTo>
                  <a:pt x="11708668" y="750005"/>
                  <a:pt x="11708668" y="750005"/>
                  <a:pt x="11708668" y="750005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1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59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7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5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2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2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29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3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8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3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6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6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3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7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1"/>
                  <a:pt x="11410848" y="403955"/>
                  <a:pt x="11391491" y="403955"/>
                </a:cubicBezTo>
                <a:cubicBezTo>
                  <a:pt x="11372134" y="403955"/>
                  <a:pt x="11356360" y="388331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4D7DC"/>
          </a:solidFill>
        </p:spPr>
        <p:txBody>
          <a:bodyPr wrap="square" tIns="7200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here and insert picture via Templafy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648000" y="648000"/>
            <a:ext cx="8652000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A17B31-6DBC-46E7-9036-7C3041DA54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92000" y="5652000"/>
            <a:ext cx="1920001" cy="154800"/>
          </a:xfrm>
        </p:spPr>
        <p:txBody>
          <a:bodyPr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fld id="{7B858949-D512-4872-BBCD-5659279A21E8}" type="datetime3">
              <a:rPr lang="en-US" smtClean="0"/>
              <a:t>21 July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3084E-2481-4E6B-8DE9-0CFD902B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324000"/>
            <a:ext cx="4488000" cy="3240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189875-0661-4E2F-8DC6-9F8850F63BE8}"/>
              </a:ext>
            </a:extLst>
          </p:cNvPr>
          <p:cNvSpPr txBox="1"/>
          <p:nvPr userDrawn="1"/>
        </p:nvSpPr>
        <p:spPr>
          <a:xfrm>
            <a:off x="23812" y="-33911"/>
            <a:ext cx="36000" cy="474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da-DK" sz="133">
                <a:solidFill>
                  <a:srgbClr val="666666"/>
                </a:solidFill>
                <a:latin typeface="Apis For Office Light" panose="020B0404010101010104" pitchFamily="34" charset="0"/>
                <a:ea typeface="Apis For Office Light" panose="020B0404010101010104" pitchFamily="34" charset="0"/>
                <a:cs typeface="Apis For Office Light" panose="020B0404010101010104" pitchFamily="34" charset="0"/>
              </a:rPr>
              <a:t>Light</a:t>
            </a:r>
          </a:p>
        </p:txBody>
      </p:sp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id="{A65E5DCA-65B0-489C-8954-F5C4AA22AC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agline" descr="{&quot;templafy&quot;:{&quot;id&quot;:&quot;6e4d522e-d4e2-4af1-98ae-a9c35f4d2b82&quot;}}" title="Form.PLogoChoice.PLogoInsertionWhite">
            <a:extLst>
              <a:ext uri="{FF2B5EF4-FFF2-40B4-BE49-F238E27FC236}">
                <a16:creationId xmlns:a16="http://schemas.microsoft.com/office/drawing/2014/main" id="{CC218D6D-FEFB-46D0-8813-C99976F4CA16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4376038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. 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980C894-9D8D-4E84-92B9-6EA4ECCC00D1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A17B31-6DBC-46E7-9036-7C3041DA54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92000" y="5652000"/>
            <a:ext cx="1920001" cy="154800"/>
          </a:xfrm>
        </p:spPr>
        <p:txBody>
          <a:bodyPr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fld id="{A96FA12F-F025-4B95-888A-37270D121E6F}" type="datetime3">
              <a:rPr lang="en-US" smtClean="0"/>
              <a:t>21 July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3084E-2481-4E6B-8DE9-0CFD902B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324000"/>
            <a:ext cx="4488000" cy="3240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FDF5EDE-8F7F-4DF3-B844-7C0C4E6AC641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4589B76A-6F33-43A1-BEAC-5DD74727BC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24871407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.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A17B31-6DBC-46E7-9036-7C3041DA54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92000" y="5652000"/>
            <a:ext cx="1920001" cy="154800"/>
          </a:xfrm>
        </p:spPr>
        <p:txBody>
          <a:bodyPr/>
          <a:lstStyle>
            <a:lvl1pPr>
              <a:defRPr sz="1000" b="1">
                <a:solidFill>
                  <a:schemeClr val="tx2"/>
                </a:solidFill>
              </a:defRPr>
            </a:lvl1pPr>
          </a:lstStyle>
          <a:p>
            <a:fld id="{CA27F7B4-F98D-4CAF-BB7C-3984BBCDBD89}" type="datetime3">
              <a:rPr lang="en-US" smtClean="0"/>
              <a:t>21 July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3084E-2481-4E6B-8DE9-0CFD902B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324000"/>
            <a:ext cx="4488000" cy="3240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71420AF-1268-4AE1-84DA-164DB71C2C14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7CC7667B-71FE-473D-AE19-E08F2682B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agline" descr="{&quot;templafy&quot;:{&quot;id&quot;:&quot;237cc8ce-a8bb-493a-8167-0dbb0fdc5d51&quot;}}" title="Form.PLogoChoice.PLogoInsertion">
            <a:extLst>
              <a:ext uri="{FF2B5EF4-FFF2-40B4-BE49-F238E27FC236}">
                <a16:creationId xmlns:a16="http://schemas.microsoft.com/office/drawing/2014/main" id="{8AE78219-5CBB-4760-B800-636AFE0A99A8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3249058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. Agend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F3B750-FD0B-4117-8CF8-02751916C1F8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48000"/>
            <a:ext cx="6408000" cy="5562000"/>
          </a:xfrm>
        </p:spPr>
        <p:txBody>
          <a:bodyPr anchor="ctr"/>
          <a:lstStyle>
            <a:lvl1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 b="1">
                <a:solidFill>
                  <a:schemeClr val="bg1"/>
                </a:solidFill>
              </a:defRPr>
            </a:lvl2pPr>
            <a:lvl3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3pPr>
            <a:lvl4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4pPr>
            <a:lvl5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5pPr>
            <a:lvl6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6pPr>
            <a:lvl7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7pPr>
            <a:lvl8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8pPr>
            <a:lvl9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/>
              <a:t>01 Agenda point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  <a:p>
            <a:pPr lvl="5"/>
            <a:r>
              <a:rPr lang="en-GB" noProof="0"/>
              <a:t>6</a:t>
            </a:r>
          </a:p>
          <a:p>
            <a:pPr lvl="6"/>
            <a:r>
              <a:rPr lang="en-GB" noProof="0"/>
              <a:t>7</a:t>
            </a:r>
          </a:p>
          <a:p>
            <a:pPr lvl="7"/>
            <a:r>
              <a:rPr lang="en-GB" noProof="0"/>
              <a:t>8</a:t>
            </a:r>
          </a:p>
          <a:p>
            <a:pPr lvl="8"/>
            <a:r>
              <a:rPr lang="en-GB" noProof="0"/>
              <a:t>9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D9C29ED-948B-4EC0-92E7-AB6CC89EC26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0871100-7668-411B-B68C-7B09658A607B}" type="datetime3">
              <a:rPr lang="en-US" smtClean="0"/>
              <a:t>21 July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F892E9-736B-4CA1-8156-28995DBCB88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F28250-A1CE-45F5-A4EC-6F080DBDAF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A42DB6-37C7-4655-8383-4D4C615303B7}"/>
              </a:ext>
            </a:extLst>
          </p:cNvPr>
          <p:cNvSpPr txBox="1"/>
          <p:nvPr userDrawn="1"/>
        </p:nvSpPr>
        <p:spPr>
          <a:xfrm>
            <a:off x="7381875" y="2819982"/>
            <a:ext cx="4162127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7200">
                <a:solidFill>
                  <a:schemeClr val="bg1"/>
                </a:solidFill>
              </a:rPr>
              <a:t>Agenda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4BBEEFE-FD1C-41BE-8701-C445D2EB12C0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5" name="Tagline" descr="{&quot;templafy&quot;:{&quot;id&quot;:&quot;a6a0294e-5049-4413-9e6f-1ecdf818f736&quot;}}" title="Form.PLogoChoice.PLogoInsertionWhite">
            <a:extLst>
              <a:ext uri="{FF2B5EF4-FFF2-40B4-BE49-F238E27FC236}">
                <a16:creationId xmlns:a16="http://schemas.microsoft.com/office/drawing/2014/main" id="{3EF1636C-932C-4747-B37D-D0B1E2D9AB18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34918067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. Agenda">
    <p:bg bwMode="grayWhite">
      <p:bgPr>
        <a:solidFill>
          <a:srgbClr val="F7F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94AFEEA-94E5-4AC9-A1E0-1C0A39ED59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E04617A3-773E-4D38-A193-F8C5B6A520CE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1082" t="20310" r="8216" b="23549"/>
          <a:stretch/>
        </p:blipFill>
        <p:spPr>
          <a:xfrm>
            <a:off x="190501" y="2105535"/>
            <a:ext cx="10292105" cy="2989020"/>
          </a:xfrm>
          <a:prstGeom prst="rect">
            <a:avLst/>
          </a:prstGeom>
        </p:spPr>
      </p:pic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A2A3BC1C-0A3F-4D46-8A19-9812D28C2B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2892000" y="648000"/>
            <a:ext cx="6408000" cy="5562000"/>
          </a:xfrm>
        </p:spPr>
        <p:txBody>
          <a:bodyPr anchor="ctr"/>
          <a:lstStyle>
            <a:lvl1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>
                <a:solidFill>
                  <a:schemeClr val="tx2"/>
                </a:solidFill>
              </a:defRPr>
            </a:lvl1pPr>
            <a:lvl2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 b="1">
                <a:solidFill>
                  <a:schemeClr val="tx2"/>
                </a:solidFill>
              </a:defRPr>
            </a:lvl2pPr>
            <a:lvl3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3pPr>
            <a:lvl4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4pPr>
            <a:lvl5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5pPr>
            <a:lvl6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6pPr>
            <a:lvl7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7pPr>
            <a:lvl8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8pPr>
            <a:lvl9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en-GB" noProof="0"/>
              <a:t>Agenda point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  <a:p>
            <a:pPr lvl="5"/>
            <a:r>
              <a:rPr lang="en-GB" noProof="0"/>
              <a:t>6</a:t>
            </a:r>
          </a:p>
          <a:p>
            <a:pPr lvl="6"/>
            <a:r>
              <a:rPr lang="en-GB" noProof="0"/>
              <a:t>7</a:t>
            </a:r>
          </a:p>
          <a:p>
            <a:pPr lvl="7"/>
            <a:r>
              <a:rPr lang="en-GB" noProof="0"/>
              <a:t>8</a:t>
            </a:r>
          </a:p>
          <a:p>
            <a:pPr lvl="8"/>
            <a:r>
              <a:rPr lang="en-GB" noProof="0"/>
              <a:t>9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7E35705F-E398-47AC-9EC0-7584A114B9A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648001" y="648000"/>
            <a:ext cx="1920001" cy="5562000"/>
          </a:xfrm>
        </p:spPr>
        <p:txBody>
          <a:bodyPr anchor="ctr"/>
          <a:lstStyle>
            <a:lvl1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1pPr>
            <a:lvl2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 b="1">
                <a:solidFill>
                  <a:schemeClr val="tx2"/>
                </a:solidFill>
              </a:defRPr>
            </a:lvl2pPr>
            <a:lvl3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3pPr>
            <a:lvl4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4pPr>
            <a:lvl5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5pPr>
            <a:lvl6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6pPr>
            <a:lvl7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7pPr>
            <a:lvl8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8pPr>
            <a:lvl9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09.00-09.30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  <a:endParaRPr lang="nb-NO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D9C29ED-948B-4EC0-92E7-AB6CC89EC263}"/>
              </a:ext>
            </a:extLst>
          </p:cNvPr>
          <p:cNvSpPr>
            <a:spLocks noGrp="1"/>
          </p:cNvSpPr>
          <p:nvPr>
            <p:ph type="dt" sz="half" idx="14"/>
          </p:nvPr>
        </p:nvSpPr>
        <p:spPr bwMode="gray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8D42A5E-FF40-420E-88A3-CB59E3EB27EF}" type="datetime3">
              <a:rPr lang="en-US" smtClean="0"/>
              <a:t>21 July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F892E9-736B-4CA1-8156-28995DBCB88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F28250-A1CE-45F5-A4EC-6F080DBDAF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5058A511-E7D3-48F5-9E56-C90D4AEF4335}"/>
              </a:ext>
            </a:extLst>
          </p:cNvPr>
          <p:cNvSpPr/>
          <p:nvPr userDrawn="1"/>
        </p:nvSpPr>
        <p:spPr bwMode="gray"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2" name="image" descr="{&quot;templafy&quot;:{&quot;id&quot;:&quot;8518b275-2630-4365-80b5-ce84dc501d06&quot;}}" title="Form.PLogoChoice.PLogoInsertion">
            <a:extLst>
              <a:ext uri="{FF2B5EF4-FFF2-40B4-BE49-F238E27FC236}">
                <a16:creationId xmlns:a16="http://schemas.microsoft.com/office/drawing/2014/main" id="{B3C1CADE-9463-4A8D-B4E6-273C0EC9AFF5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39185486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Divi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7E7C513-B1CD-4706-976C-28D5F1922773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anchor="ctr"/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1ECBE65-010C-4D94-BF91-EEE143A55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C5F5319-D51F-4DBA-A0E1-97AB58098185}" type="datetime3">
              <a:rPr lang="en-US" smtClean="0"/>
              <a:t>21 July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F5C669B-1714-4943-9D5E-0E675970E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84D7319-E350-433D-A2B8-30EE77938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4AEF0E-2F4C-4353-B6DB-EE5157B006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602F927-C35A-415E-909F-7517AD1B0FFA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6" name="Tagline" descr="{&quot;templafy&quot;:{&quot;id&quot;:&quot;8b7bd7f1-2abb-4aba-8fa3-6bed6534d10c&quot;}}" title="Form.PLogoChoice.PLogoInsertionWhite">
            <a:extLst>
              <a:ext uri="{FF2B5EF4-FFF2-40B4-BE49-F238E27FC236}">
                <a16:creationId xmlns:a16="http://schemas.microsoft.com/office/drawing/2014/main" id="{D9E9F619-DDA7-4396-BEF5-E42E21A0A600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20560566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. Divider">
    <p:bg bwMode="ltGray">
      <p:bgPr>
        <a:solidFill>
          <a:srgbClr val="F7F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E495F4B-43C9-4BD0-8BB8-4942406D920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8766DD-9A06-4EF8-BC56-88FAB730402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97165" y="647701"/>
            <a:ext cx="8902835" cy="5562300"/>
          </a:xfrm>
        </p:spPr>
        <p:txBody>
          <a:bodyPr anchor="ctr">
            <a:noAutofit/>
          </a:bodyPr>
          <a:lstStyle>
            <a:lvl1pPr marL="0" indent="0">
              <a:buNone/>
              <a:defRPr sz="41299">
                <a:solidFill>
                  <a:srgbClr val="EBE8E5"/>
                </a:solidFill>
              </a:defRPr>
            </a:lvl1pPr>
          </a:lstStyle>
          <a:p>
            <a:pPr lvl="0"/>
            <a:r>
              <a:rPr lang="en-GB"/>
              <a:t>01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23602" y="648000"/>
            <a:ext cx="7675975" cy="5562000"/>
          </a:xfrm>
        </p:spPr>
        <p:txBody>
          <a:bodyPr anchor="ctr"/>
          <a:lstStyle>
            <a:lvl1pPr algn="l"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4AEF0E-2F4C-4353-B6DB-EE5157B006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1ECBE65-010C-4D94-BF91-EEE143A55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8F78926-2726-4A4B-BCEE-7212C00D101D}" type="datetime3">
              <a:rPr lang="en-US" smtClean="0"/>
              <a:t>21 July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F5C669B-1714-4943-9D5E-0E675970E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84D7319-E350-433D-A2B8-30EE77938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CFC03F98-43D5-4866-9EED-B1724A421DE5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6" name="image" descr="{&quot;templafy&quot;:{&quot;id&quot;:&quot;9433047f-ea94-4519-a42d-b39ba80dce8c&quot;}}" title="Form.PLogoChoice.PLogoInsertion">
            <a:extLst>
              <a:ext uri="{FF2B5EF4-FFF2-40B4-BE49-F238E27FC236}">
                <a16:creationId xmlns:a16="http://schemas.microsoft.com/office/drawing/2014/main" id="{8C259898-72ED-48AD-B8DB-354C87B7C69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150638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4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10896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AB545-D447-4D2B-8720-76E9A0ED3117}" type="datetime3">
              <a:rPr lang="en-US" smtClean="0"/>
              <a:t>21 July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40951089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6000" cy="975600"/>
          </a:xfrm>
        </p:spPr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10896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AB545-D447-4D2B-8720-76E9A0ED3117}" type="datetime3">
              <a:rPr lang="en-US" smtClean="0"/>
              <a:t>21 July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5FA96055-F41A-411B-AC3E-55CE92C9BB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1" y="1630133"/>
            <a:ext cx="10896001" cy="324000"/>
          </a:xfrm>
        </p:spPr>
        <p:txBody>
          <a:bodyPr/>
          <a:lstStyle>
            <a:lvl1pPr marL="0" indent="0">
              <a:buNone/>
              <a:defRPr sz="1400" b="1" cap="all" baseline="0"/>
            </a:lvl1pPr>
          </a:lstStyle>
          <a:p>
            <a:pPr lvl="0"/>
            <a:r>
              <a:rPr lang="en-GB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0271884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Content Trump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972000"/>
            <a:ext cx="10896000" cy="972000"/>
          </a:xfrm>
        </p:spPr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10896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6E89B-F1B0-48A4-8827-107446FBFBCE}" type="datetime3">
              <a:rPr lang="en-US" smtClean="0"/>
              <a:t>21 July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A7DD42-50DC-4727-B3D6-62052EA9E5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1" y="648000"/>
            <a:ext cx="10896001" cy="324000"/>
          </a:xfrm>
        </p:spPr>
        <p:txBody>
          <a:bodyPr/>
          <a:lstStyle>
            <a:lvl1pPr marL="0" indent="0">
              <a:buNone/>
              <a:defRPr sz="1400" b="1" cap="all" baseline="0"/>
            </a:lvl1pPr>
          </a:lstStyle>
          <a:p>
            <a:pPr lvl="0"/>
            <a:r>
              <a:rPr lang="en-GB"/>
              <a:t>Click to add trumpet</a:t>
            </a:r>
          </a:p>
        </p:txBody>
      </p:sp>
    </p:spTree>
    <p:extLst>
      <p:ext uri="{BB962C8B-B14F-4D97-AF65-F5344CB8AC3E}">
        <p14:creationId xmlns:p14="http://schemas.microsoft.com/office/powerpoint/2010/main" val="1875943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83BF171-11B0-4BBC-A5E0-54E06540B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FBA9E-C030-444A-9468-E2FEE5B115AE}" type="datetime3">
              <a:rPr lang="en-US" smtClean="0"/>
              <a:t>21 July 2026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D4BEBA1-3B3D-4B4B-9C17-2B3431510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4A63ACE-2F21-4C6E-8E2B-F2CF74469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105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22813843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18F144-C552-47DE-B37E-F764CB8D0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121A7-F4E2-460A-A8FB-942CCEE5185E}" type="datetime3">
              <a:rPr lang="en-US" smtClean="0"/>
              <a:t>21 July 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59BE18-6820-417E-88D1-C143F8462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C8840-13BA-406D-AE15-E96701F6D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68E7EA8-5119-4449-ADD1-63869EBF712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105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982275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0565"/>
            <a:ext cx="6408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5FBB5C-0CC0-45DE-A9E2-8C9E2CA0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380000" y="1940565"/>
            <a:ext cx="4164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22D8C-AA3D-4B88-B15C-7C22689DAE44}" type="datetime3">
              <a:rPr lang="en-US" smtClean="0"/>
              <a:t>21 July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6BE7D1E-8977-4FBA-BE12-1091DAF345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10975378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7700" y="647700"/>
            <a:ext cx="4164000" cy="1292867"/>
          </a:xfrm>
        </p:spPr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0565"/>
            <a:ext cx="4164000" cy="426943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1920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DC46D-D10D-4B61-A892-8C0001048907}" type="datetime3">
              <a:rPr lang="en-US" smtClean="0"/>
              <a:t>21 July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CE4632D-13BC-453C-AF93-7635FA83FF8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136001" y="324000"/>
            <a:ext cx="6732001" cy="6210000"/>
          </a:xfrm>
          <a:solidFill>
            <a:schemeClr val="bg1"/>
          </a:solidFill>
        </p:spPr>
        <p:txBody>
          <a:bodyPr tIns="72000"/>
          <a:lstStyle>
            <a:lvl1pPr marL="0" indent="0" algn="ctr">
              <a:buNone/>
              <a:defRPr sz="1400"/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26471773-71F9-4B85-9108-FDF08BF0EE6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2000" y="6210000"/>
            <a:ext cx="1920000" cy="324000"/>
          </a:xfrm>
        </p:spPr>
        <p:txBody>
          <a:bodyPr anchor="b"/>
          <a:lstStyle>
            <a:lvl1pPr marL="0" indent="0" algn="r">
              <a:buNone/>
              <a:defRPr sz="6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picture text</a:t>
            </a:r>
          </a:p>
        </p:txBody>
      </p:sp>
      <p:sp>
        <p:nvSpPr>
          <p:cNvPr id="4" name="Tagline" descr="{&quot;templafy&quot;:{&quot;id&quot;:&quot;173913be-1100-48d2-aff0-9c93648545a2&quot;}}" title="Form.PLogoChoice.PLogoInsertion">
            <a:extLst>
              <a:ext uri="{FF2B5EF4-FFF2-40B4-BE49-F238E27FC236}">
                <a16:creationId xmlns:a16="http://schemas.microsoft.com/office/drawing/2014/main" id="{AD76CD6D-257F-451B-A84B-5F86799B060C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24488547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7700" y="647700"/>
            <a:ext cx="4164000" cy="1292867"/>
          </a:xfrm>
        </p:spPr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0565"/>
            <a:ext cx="4164000" cy="426943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5FBB5C-0CC0-45DE-A9E2-8C9E2CA0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624000" y="648000"/>
            <a:ext cx="1920000" cy="5562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1920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6C65-69A1-4E8E-9984-0D6109B4BEC2}" type="datetime3">
              <a:rPr lang="en-US" smtClean="0"/>
              <a:t>21 July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CE4632D-13BC-453C-AF93-7635FA83FF8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135999" y="324000"/>
            <a:ext cx="4164001" cy="6210000"/>
          </a:xfrm>
        </p:spPr>
        <p:txBody>
          <a:bodyPr tIns="72000"/>
          <a:lstStyle>
            <a:lvl1pPr marL="0" indent="0" algn="ctr">
              <a:buNone/>
              <a:defRPr sz="1400"/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26471773-71F9-4B85-9108-FDF08BF0EE6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2000" y="6210000"/>
            <a:ext cx="1920000" cy="324000"/>
          </a:xfrm>
        </p:spPr>
        <p:txBody>
          <a:bodyPr anchor="b"/>
          <a:lstStyle>
            <a:lvl1pPr marL="0" indent="0" algn="r">
              <a:buNone/>
              <a:defRPr sz="6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picture text</a:t>
            </a:r>
          </a:p>
        </p:txBody>
      </p:sp>
    </p:spTree>
    <p:extLst>
      <p:ext uri="{BB962C8B-B14F-4D97-AF65-F5344CB8AC3E}">
        <p14:creationId xmlns:p14="http://schemas.microsoft.com/office/powerpoint/2010/main" val="3149605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A41594FF-878C-4539-A3DF-E2C07894A9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1" y="647700"/>
            <a:ext cx="10895015" cy="129286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5286000" cy="42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5FBB5C-0CC0-45DE-A9E2-8C9E2CA0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57915" y="1944000"/>
            <a:ext cx="5286000" cy="42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150ED-B90C-4AB1-BCB0-E73E86A8D879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27EE2340-579E-4220-A93B-3AFD39A8D022}" type="datetime3">
              <a:rPr lang="en-US" smtClean="0"/>
              <a:t>21 July 2026</a:t>
            </a:fld>
            <a:endParaRPr lang="en-GB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6E0E6C7-4501-41F5-82DA-93E27DDCEB4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834695D-31D7-40E5-BF1E-A049DDB0738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FC244FE-0B79-4E3B-B276-2F6B1D5612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GB" sz="1050" i="1" dirty="0"/>
            </a:lvl1pPr>
          </a:lstStyle>
          <a:p>
            <a:pPr marL="0" lvl="0" indent="0">
              <a:buNone/>
            </a:pPr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4202916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EAC862-3F5E-4BE7-98A8-908A40076F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1" y="647700"/>
            <a:ext cx="10895015" cy="129286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3412800" cy="4266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buNone/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581FC0A7-42F8-4349-8CA5-D573D5B636C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389600" y="1944000"/>
            <a:ext cx="3412800" cy="4266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62B952AC-1C62-4199-9CD6-8B1EDC5F8A3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31500" y="1944000"/>
            <a:ext cx="3412800" cy="4266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buNone/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C65D2-4706-45DF-B68A-6AB31D8D1B2D}" type="datetime3">
              <a:rPr lang="en-US" smtClean="0"/>
              <a:t>21 July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5F91D68D-2FA9-4CAD-8EF0-C0BF3460A3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GB" sz="1050" i="1" dirty="0"/>
            </a:lvl1pPr>
          </a:lstStyle>
          <a:p>
            <a:pPr marL="0" lvl="0" indent="0">
              <a:buNone/>
            </a:pPr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2211225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135653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laceholders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EAC862-3F5E-4BE7-98A8-908A40076F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6000" cy="1296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5286000" cy="18144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581FC0A7-42F8-4349-8CA5-D573D5B636C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8000" y="4076700"/>
            <a:ext cx="5286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62B952AC-1C62-4199-9CD6-8B1EDC5F8A3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58000" y="1944000"/>
            <a:ext cx="5286000" cy="18144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AF5B9A70-CF7A-4620-9CE3-3CD5021B259D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57915" y="4076700"/>
            <a:ext cx="5286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52468-20E3-462E-9717-778AD7EDB57C}" type="datetime3">
              <a:rPr lang="en-US" smtClean="0"/>
              <a:t>21 July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EC381D6-39E2-4766-8084-72599657FA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GB" sz="1050" i="1" dirty="0"/>
            </a:lvl1pPr>
          </a:lstStyle>
          <a:p>
            <a:pPr marL="0" lvl="0" indent="0">
              <a:buNone/>
            </a:pPr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39561931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. Editor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3CFCCD3-0AE2-4C38-9A7F-E484B1E8CF9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custGeom>
            <a:avLst/>
            <a:gdLst>
              <a:gd name="connsiteX0" fmla="*/ 11666200 w 12193200"/>
              <a:gd name="connsiteY0" fmla="*/ 756760 h 6861600"/>
              <a:gd name="connsiteX1" fmla="*/ 11678975 w 12193200"/>
              <a:gd name="connsiteY1" fmla="*/ 761119 h 6861600"/>
              <a:gd name="connsiteX2" fmla="*/ 11678975 w 12193200"/>
              <a:gd name="connsiteY2" fmla="*/ 808195 h 6861600"/>
              <a:gd name="connsiteX3" fmla="*/ 11678845 w 12193200"/>
              <a:gd name="connsiteY3" fmla="*/ 808195 h 6861600"/>
              <a:gd name="connsiteX4" fmla="*/ 11667095 w 12193200"/>
              <a:gd name="connsiteY4" fmla="*/ 813579 h 6861600"/>
              <a:gd name="connsiteX5" fmla="*/ 11644998 w 12193200"/>
              <a:gd name="connsiteY5" fmla="*/ 784080 h 6861600"/>
              <a:gd name="connsiteX6" fmla="*/ 11666200 w 12193200"/>
              <a:gd name="connsiteY6" fmla="*/ 756760 h 6861600"/>
              <a:gd name="connsiteX7" fmla="*/ 11553608 w 12193200"/>
              <a:gd name="connsiteY7" fmla="*/ 755951 h 6861600"/>
              <a:gd name="connsiteX8" fmla="*/ 11565369 w 12193200"/>
              <a:gd name="connsiteY8" fmla="*/ 760439 h 6861600"/>
              <a:gd name="connsiteX9" fmla="*/ 11571638 w 12193200"/>
              <a:gd name="connsiteY9" fmla="*/ 784954 h 6861600"/>
              <a:gd name="connsiteX10" fmla="*/ 11565369 w 12193200"/>
              <a:gd name="connsiteY10" fmla="*/ 809339 h 6861600"/>
              <a:gd name="connsiteX11" fmla="*/ 11553608 w 12193200"/>
              <a:gd name="connsiteY11" fmla="*/ 813698 h 6861600"/>
              <a:gd name="connsiteX12" fmla="*/ 11542106 w 12193200"/>
              <a:gd name="connsiteY12" fmla="*/ 809339 h 6861600"/>
              <a:gd name="connsiteX13" fmla="*/ 11535837 w 12193200"/>
              <a:gd name="connsiteY13" fmla="*/ 784954 h 6861600"/>
              <a:gd name="connsiteX14" fmla="*/ 11542106 w 12193200"/>
              <a:gd name="connsiteY14" fmla="*/ 760439 h 6861600"/>
              <a:gd name="connsiteX15" fmla="*/ 11553608 w 12193200"/>
              <a:gd name="connsiteY15" fmla="*/ 755951 h 6861600"/>
              <a:gd name="connsiteX16" fmla="*/ 11389948 w 12193200"/>
              <a:gd name="connsiteY16" fmla="*/ 755951 h 6861600"/>
              <a:gd name="connsiteX17" fmla="*/ 11401504 w 12193200"/>
              <a:gd name="connsiteY17" fmla="*/ 760439 h 6861600"/>
              <a:gd name="connsiteX18" fmla="*/ 11407795 w 12193200"/>
              <a:gd name="connsiteY18" fmla="*/ 784954 h 6861600"/>
              <a:gd name="connsiteX19" fmla="*/ 11401504 w 12193200"/>
              <a:gd name="connsiteY19" fmla="*/ 809339 h 6861600"/>
              <a:gd name="connsiteX20" fmla="*/ 11389948 w 12193200"/>
              <a:gd name="connsiteY20" fmla="*/ 813698 h 6861600"/>
              <a:gd name="connsiteX21" fmla="*/ 11378133 w 12193200"/>
              <a:gd name="connsiteY21" fmla="*/ 809339 h 6861600"/>
              <a:gd name="connsiteX22" fmla="*/ 11371843 w 12193200"/>
              <a:gd name="connsiteY22" fmla="*/ 784954 h 6861600"/>
              <a:gd name="connsiteX23" fmla="*/ 11378133 w 12193200"/>
              <a:gd name="connsiteY23" fmla="*/ 760439 h 6861600"/>
              <a:gd name="connsiteX24" fmla="*/ 11389948 w 12193200"/>
              <a:gd name="connsiteY24" fmla="*/ 755951 h 6861600"/>
              <a:gd name="connsiteX25" fmla="*/ 11267462 w 12193200"/>
              <a:gd name="connsiteY25" fmla="*/ 755951 h 6861600"/>
              <a:gd name="connsiteX26" fmla="*/ 11279148 w 12193200"/>
              <a:gd name="connsiteY26" fmla="*/ 760439 h 6861600"/>
              <a:gd name="connsiteX27" fmla="*/ 11285438 w 12193200"/>
              <a:gd name="connsiteY27" fmla="*/ 784954 h 6861600"/>
              <a:gd name="connsiteX28" fmla="*/ 11279148 w 12193200"/>
              <a:gd name="connsiteY28" fmla="*/ 809339 h 6861600"/>
              <a:gd name="connsiteX29" fmla="*/ 11267462 w 12193200"/>
              <a:gd name="connsiteY29" fmla="*/ 813698 h 6861600"/>
              <a:gd name="connsiteX30" fmla="*/ 11255907 w 12193200"/>
              <a:gd name="connsiteY30" fmla="*/ 809339 h 6861600"/>
              <a:gd name="connsiteX31" fmla="*/ 11249616 w 12193200"/>
              <a:gd name="connsiteY31" fmla="*/ 784954 h 6861600"/>
              <a:gd name="connsiteX32" fmla="*/ 11255907 w 12193200"/>
              <a:gd name="connsiteY32" fmla="*/ 760439 h 6861600"/>
              <a:gd name="connsiteX33" fmla="*/ 11267462 w 12193200"/>
              <a:gd name="connsiteY33" fmla="*/ 755951 h 6861600"/>
              <a:gd name="connsiteX34" fmla="*/ 11708668 w 12193200"/>
              <a:gd name="connsiteY34" fmla="*/ 750006 h 6861600"/>
              <a:gd name="connsiteX35" fmla="*/ 11706381 w 12193200"/>
              <a:gd name="connsiteY35" fmla="*/ 752433 h 6861600"/>
              <a:gd name="connsiteX36" fmla="*/ 11706381 w 12193200"/>
              <a:gd name="connsiteY36" fmla="*/ 817032 h 6861600"/>
              <a:gd name="connsiteX37" fmla="*/ 11708420 w 12193200"/>
              <a:gd name="connsiteY37" fmla="*/ 819459 h 6861600"/>
              <a:gd name="connsiteX38" fmla="*/ 11715671 w 12193200"/>
              <a:gd name="connsiteY38" fmla="*/ 819459 h 6861600"/>
              <a:gd name="connsiteX39" fmla="*/ 11718206 w 12193200"/>
              <a:gd name="connsiteY39" fmla="*/ 817032 h 6861600"/>
              <a:gd name="connsiteX40" fmla="*/ 11718206 w 12193200"/>
              <a:gd name="connsiteY40" fmla="*/ 752433 h 6861600"/>
              <a:gd name="connsiteX41" fmla="*/ 11715660 w 12193200"/>
              <a:gd name="connsiteY41" fmla="*/ 750006 h 6861600"/>
              <a:gd name="connsiteX42" fmla="*/ 11708668 w 12193200"/>
              <a:gd name="connsiteY42" fmla="*/ 750006 h 6861600"/>
              <a:gd name="connsiteX43" fmla="*/ 11826514 w 12193200"/>
              <a:gd name="connsiteY43" fmla="*/ 749671 h 6861600"/>
              <a:gd name="connsiteX44" fmla="*/ 11822404 w 12193200"/>
              <a:gd name="connsiteY44" fmla="*/ 751851 h 6861600"/>
              <a:gd name="connsiteX45" fmla="*/ 11798623 w 12193200"/>
              <a:gd name="connsiteY45" fmla="*/ 781695 h 6861600"/>
              <a:gd name="connsiteX46" fmla="*/ 11798105 w 12193200"/>
              <a:gd name="connsiteY46" fmla="*/ 782461 h 6861600"/>
              <a:gd name="connsiteX47" fmla="*/ 11798234 w 12193200"/>
              <a:gd name="connsiteY47" fmla="*/ 783227 h 6861600"/>
              <a:gd name="connsiteX48" fmla="*/ 11822145 w 12193200"/>
              <a:gd name="connsiteY48" fmla="*/ 817420 h 6861600"/>
              <a:gd name="connsiteX49" fmla="*/ 11826126 w 12193200"/>
              <a:gd name="connsiteY49" fmla="*/ 819470 h 6861600"/>
              <a:gd name="connsiteX50" fmla="*/ 11835254 w 12193200"/>
              <a:gd name="connsiteY50" fmla="*/ 819470 h 6861600"/>
              <a:gd name="connsiteX51" fmla="*/ 11837175 w 12193200"/>
              <a:gd name="connsiteY51" fmla="*/ 817798 h 6861600"/>
              <a:gd name="connsiteX52" fmla="*/ 11836279 w 12193200"/>
              <a:gd name="connsiteY52" fmla="*/ 816136 h 6861600"/>
              <a:gd name="connsiteX53" fmla="*/ 11810826 w 12193200"/>
              <a:gd name="connsiteY53" fmla="*/ 782450 h 6861600"/>
              <a:gd name="connsiteX54" fmla="*/ 11810567 w 12193200"/>
              <a:gd name="connsiteY54" fmla="*/ 782192 h 6861600"/>
              <a:gd name="connsiteX55" fmla="*/ 11834607 w 12193200"/>
              <a:gd name="connsiteY55" fmla="*/ 753890 h 6861600"/>
              <a:gd name="connsiteX56" fmla="*/ 11835254 w 12193200"/>
              <a:gd name="connsiteY56" fmla="*/ 751203 h 6861600"/>
              <a:gd name="connsiteX57" fmla="*/ 11832816 w 12193200"/>
              <a:gd name="connsiteY57" fmla="*/ 749671 h 6861600"/>
              <a:gd name="connsiteX58" fmla="*/ 11826514 w 12193200"/>
              <a:gd name="connsiteY58" fmla="*/ 749671 h 6861600"/>
              <a:gd name="connsiteX59" fmla="*/ 11301634 w 12193200"/>
              <a:gd name="connsiteY59" fmla="*/ 749671 h 6861600"/>
              <a:gd name="connsiteX60" fmla="*/ 11299832 w 12193200"/>
              <a:gd name="connsiteY60" fmla="*/ 751462 h 6861600"/>
              <a:gd name="connsiteX61" fmla="*/ 11300350 w 12193200"/>
              <a:gd name="connsiteY61" fmla="*/ 753383 h 6861600"/>
              <a:gd name="connsiteX62" fmla="*/ 11324605 w 12193200"/>
              <a:gd name="connsiteY62" fmla="*/ 817399 h 6861600"/>
              <a:gd name="connsiteX63" fmla="*/ 11326785 w 12193200"/>
              <a:gd name="connsiteY63" fmla="*/ 819449 h 6861600"/>
              <a:gd name="connsiteX64" fmla="*/ 11332050 w 12193200"/>
              <a:gd name="connsiteY64" fmla="*/ 819449 h 6861600"/>
              <a:gd name="connsiteX65" fmla="*/ 11334489 w 12193200"/>
              <a:gd name="connsiteY65" fmla="*/ 817399 h 6861600"/>
              <a:gd name="connsiteX66" fmla="*/ 11358108 w 12193200"/>
              <a:gd name="connsiteY66" fmla="*/ 753135 h 6861600"/>
              <a:gd name="connsiteX67" fmla="*/ 11358366 w 12193200"/>
              <a:gd name="connsiteY67" fmla="*/ 751085 h 6861600"/>
              <a:gd name="connsiteX68" fmla="*/ 11356694 w 12193200"/>
              <a:gd name="connsiteY68" fmla="*/ 749671 h 6861600"/>
              <a:gd name="connsiteX69" fmla="*/ 11350015 w 12193200"/>
              <a:gd name="connsiteY69" fmla="*/ 749671 h 6861600"/>
              <a:gd name="connsiteX70" fmla="*/ 11348343 w 12193200"/>
              <a:gd name="connsiteY70" fmla="*/ 751592 h 6861600"/>
              <a:gd name="connsiteX71" fmla="*/ 11330885 w 12193200"/>
              <a:gd name="connsiteY71" fmla="*/ 802908 h 6861600"/>
              <a:gd name="connsiteX72" fmla="*/ 11312920 w 12193200"/>
              <a:gd name="connsiteY72" fmla="*/ 751851 h 6861600"/>
              <a:gd name="connsiteX73" fmla="*/ 11309845 w 12193200"/>
              <a:gd name="connsiteY73" fmla="*/ 749671 h 6861600"/>
              <a:gd name="connsiteX74" fmla="*/ 11301634 w 12193200"/>
              <a:gd name="connsiteY74" fmla="*/ 749671 h 6861600"/>
              <a:gd name="connsiteX75" fmla="*/ 11754223 w 12193200"/>
              <a:gd name="connsiteY75" fmla="*/ 748506 h 6861600"/>
              <a:gd name="connsiteX76" fmla="*/ 11731241 w 12193200"/>
              <a:gd name="connsiteY76" fmla="*/ 767625 h 6861600"/>
              <a:gd name="connsiteX77" fmla="*/ 11749346 w 12193200"/>
              <a:gd name="connsiteY77" fmla="*/ 788417 h 6861600"/>
              <a:gd name="connsiteX78" fmla="*/ 11764236 w 12193200"/>
              <a:gd name="connsiteY78" fmla="*/ 801894 h 6861600"/>
              <a:gd name="connsiteX79" fmla="*/ 11750500 w 12193200"/>
              <a:gd name="connsiteY79" fmla="*/ 813698 h 6861600"/>
              <a:gd name="connsiteX80" fmla="*/ 11733679 w 12193200"/>
              <a:gd name="connsiteY80" fmla="*/ 806641 h 6861600"/>
              <a:gd name="connsiteX81" fmla="*/ 11728673 w 12193200"/>
              <a:gd name="connsiteY81" fmla="*/ 811130 h 6861600"/>
              <a:gd name="connsiteX82" fmla="*/ 11750241 w 12193200"/>
              <a:gd name="connsiteY82" fmla="*/ 821402 h 6861600"/>
              <a:gd name="connsiteX83" fmla="*/ 11774896 w 12193200"/>
              <a:gd name="connsiteY83" fmla="*/ 800610 h 6861600"/>
              <a:gd name="connsiteX84" fmla="*/ 11741901 w 12193200"/>
              <a:gd name="connsiteY84" fmla="*/ 766471 h 6861600"/>
              <a:gd name="connsiteX85" fmla="*/ 11753457 w 12193200"/>
              <a:gd name="connsiteY85" fmla="*/ 756199 h 6861600"/>
              <a:gd name="connsiteX86" fmla="*/ 11767322 w 12193200"/>
              <a:gd name="connsiteY86" fmla="*/ 761335 h 6861600"/>
              <a:gd name="connsiteX87" fmla="*/ 11772328 w 12193200"/>
              <a:gd name="connsiteY87" fmla="*/ 756587 h 6861600"/>
              <a:gd name="connsiteX88" fmla="*/ 11754223 w 12193200"/>
              <a:gd name="connsiteY88" fmla="*/ 748506 h 6861600"/>
              <a:gd name="connsiteX89" fmla="*/ 11614257 w 12193200"/>
              <a:gd name="connsiteY89" fmla="*/ 748117 h 6861600"/>
              <a:gd name="connsiteX90" fmla="*/ 11599001 w 12193200"/>
              <a:gd name="connsiteY90" fmla="*/ 750167 h 6861600"/>
              <a:gd name="connsiteX91" fmla="*/ 11592721 w 12193200"/>
              <a:gd name="connsiteY91" fmla="*/ 755660 h 6861600"/>
              <a:gd name="connsiteX92" fmla="*/ 11592721 w 12193200"/>
              <a:gd name="connsiteY92" fmla="*/ 816902 h 6861600"/>
              <a:gd name="connsiteX93" fmla="*/ 11595418 w 12193200"/>
              <a:gd name="connsiteY93" fmla="*/ 819071 h 6861600"/>
              <a:gd name="connsiteX94" fmla="*/ 11602216 w 12193200"/>
              <a:gd name="connsiteY94" fmla="*/ 819071 h 6861600"/>
              <a:gd name="connsiteX95" fmla="*/ 11604654 w 12193200"/>
              <a:gd name="connsiteY95" fmla="*/ 816902 h 6861600"/>
              <a:gd name="connsiteX96" fmla="*/ 11604654 w 12193200"/>
              <a:gd name="connsiteY96" fmla="*/ 760774 h 6861600"/>
              <a:gd name="connsiteX97" fmla="*/ 11611452 w 12193200"/>
              <a:gd name="connsiteY97" fmla="*/ 754764 h 6861600"/>
              <a:gd name="connsiteX98" fmla="*/ 11625943 w 12193200"/>
              <a:gd name="connsiteY98" fmla="*/ 761033 h 6861600"/>
              <a:gd name="connsiteX99" fmla="*/ 11631823 w 12193200"/>
              <a:gd name="connsiteY99" fmla="*/ 755152 h 6861600"/>
              <a:gd name="connsiteX100" fmla="*/ 11614257 w 12193200"/>
              <a:gd name="connsiteY100" fmla="*/ 748117 h 6861600"/>
              <a:gd name="connsiteX101" fmla="*/ 11553619 w 12193200"/>
              <a:gd name="connsiteY101" fmla="*/ 748117 h 6861600"/>
              <a:gd name="connsiteX102" fmla="*/ 11536236 w 12193200"/>
              <a:gd name="connsiteY102" fmla="*/ 753124 h 6861600"/>
              <a:gd name="connsiteX103" fmla="*/ 11523450 w 12193200"/>
              <a:gd name="connsiteY103" fmla="*/ 784954 h 6861600"/>
              <a:gd name="connsiteX104" fmla="*/ 11536236 w 12193200"/>
              <a:gd name="connsiteY104" fmla="*/ 816654 h 6861600"/>
              <a:gd name="connsiteX105" fmla="*/ 11553619 w 12193200"/>
              <a:gd name="connsiteY105" fmla="*/ 821531 h 6861600"/>
              <a:gd name="connsiteX106" fmla="*/ 11571001 w 12193200"/>
              <a:gd name="connsiteY106" fmla="*/ 816654 h 6861600"/>
              <a:gd name="connsiteX107" fmla="*/ 11583917 w 12193200"/>
              <a:gd name="connsiteY107" fmla="*/ 784954 h 6861600"/>
              <a:gd name="connsiteX108" fmla="*/ 11571001 w 12193200"/>
              <a:gd name="connsiteY108" fmla="*/ 753124 h 6861600"/>
              <a:gd name="connsiteX109" fmla="*/ 11553619 w 12193200"/>
              <a:gd name="connsiteY109" fmla="*/ 748117 h 6861600"/>
              <a:gd name="connsiteX110" fmla="*/ 11486031 w 12193200"/>
              <a:gd name="connsiteY110" fmla="*/ 748117 h 6861600"/>
              <a:gd name="connsiteX111" fmla="*/ 11465229 w 12193200"/>
              <a:gd name="connsiteY111" fmla="*/ 751452 h 6861600"/>
              <a:gd name="connsiteX112" fmla="*/ 11459230 w 12193200"/>
              <a:gd name="connsiteY112" fmla="*/ 756965 h 6861600"/>
              <a:gd name="connsiteX113" fmla="*/ 11459230 w 12193200"/>
              <a:gd name="connsiteY113" fmla="*/ 817010 h 6861600"/>
              <a:gd name="connsiteX114" fmla="*/ 11461787 w 12193200"/>
              <a:gd name="connsiteY114" fmla="*/ 819449 h 6861600"/>
              <a:gd name="connsiteX115" fmla="*/ 11468422 w 12193200"/>
              <a:gd name="connsiteY115" fmla="*/ 819449 h 6861600"/>
              <a:gd name="connsiteX116" fmla="*/ 11471228 w 12193200"/>
              <a:gd name="connsiteY116" fmla="*/ 816751 h 6861600"/>
              <a:gd name="connsiteX117" fmla="*/ 11471228 w 12193200"/>
              <a:gd name="connsiteY117" fmla="*/ 761454 h 6861600"/>
              <a:gd name="connsiteX118" fmla="*/ 11485654 w 12193200"/>
              <a:gd name="connsiteY118" fmla="*/ 755422 h 6861600"/>
              <a:gd name="connsiteX119" fmla="*/ 11501223 w 12193200"/>
              <a:gd name="connsiteY119" fmla="*/ 771844 h 6861600"/>
              <a:gd name="connsiteX120" fmla="*/ 11501223 w 12193200"/>
              <a:gd name="connsiteY120" fmla="*/ 816751 h 6861600"/>
              <a:gd name="connsiteX121" fmla="*/ 11504288 w 12193200"/>
              <a:gd name="connsiteY121" fmla="*/ 819449 h 6861600"/>
              <a:gd name="connsiteX122" fmla="*/ 11511690 w 12193200"/>
              <a:gd name="connsiteY122" fmla="*/ 819449 h 6861600"/>
              <a:gd name="connsiteX123" fmla="*/ 11512963 w 12193200"/>
              <a:gd name="connsiteY123" fmla="*/ 816762 h 6861600"/>
              <a:gd name="connsiteX124" fmla="*/ 11512963 w 12193200"/>
              <a:gd name="connsiteY124" fmla="*/ 770312 h 6861600"/>
              <a:gd name="connsiteX125" fmla="*/ 11486031 w 12193200"/>
              <a:gd name="connsiteY125" fmla="*/ 748117 h 6861600"/>
              <a:gd name="connsiteX126" fmla="*/ 11389700 w 12193200"/>
              <a:gd name="connsiteY126" fmla="*/ 748117 h 6861600"/>
              <a:gd name="connsiteX127" fmla="*/ 11372242 w 12193200"/>
              <a:gd name="connsiteY127" fmla="*/ 753124 h 6861600"/>
              <a:gd name="connsiteX128" fmla="*/ 11359402 w 12193200"/>
              <a:gd name="connsiteY128" fmla="*/ 784954 h 6861600"/>
              <a:gd name="connsiteX129" fmla="*/ 11372242 w 12193200"/>
              <a:gd name="connsiteY129" fmla="*/ 816654 h 6861600"/>
              <a:gd name="connsiteX130" fmla="*/ 11389700 w 12193200"/>
              <a:gd name="connsiteY130" fmla="*/ 821531 h 6861600"/>
              <a:gd name="connsiteX131" fmla="*/ 11407158 w 12193200"/>
              <a:gd name="connsiteY131" fmla="*/ 816654 h 6861600"/>
              <a:gd name="connsiteX132" fmla="*/ 11420127 w 12193200"/>
              <a:gd name="connsiteY132" fmla="*/ 784954 h 6861600"/>
              <a:gd name="connsiteX133" fmla="*/ 11407158 w 12193200"/>
              <a:gd name="connsiteY133" fmla="*/ 753124 h 6861600"/>
              <a:gd name="connsiteX134" fmla="*/ 11389700 w 12193200"/>
              <a:gd name="connsiteY134" fmla="*/ 748117 h 6861600"/>
              <a:gd name="connsiteX135" fmla="*/ 11267473 w 12193200"/>
              <a:gd name="connsiteY135" fmla="*/ 748117 h 6861600"/>
              <a:gd name="connsiteX136" fmla="*/ 11250015 w 12193200"/>
              <a:gd name="connsiteY136" fmla="*/ 753124 h 6861600"/>
              <a:gd name="connsiteX137" fmla="*/ 11237046 w 12193200"/>
              <a:gd name="connsiteY137" fmla="*/ 784954 h 6861600"/>
              <a:gd name="connsiteX138" fmla="*/ 11250015 w 12193200"/>
              <a:gd name="connsiteY138" fmla="*/ 816654 h 6861600"/>
              <a:gd name="connsiteX139" fmla="*/ 11267473 w 12193200"/>
              <a:gd name="connsiteY139" fmla="*/ 821531 h 6861600"/>
              <a:gd name="connsiteX140" fmla="*/ 11284931 w 12193200"/>
              <a:gd name="connsiteY140" fmla="*/ 816654 h 6861600"/>
              <a:gd name="connsiteX141" fmla="*/ 11297771 w 12193200"/>
              <a:gd name="connsiteY141" fmla="*/ 784954 h 6861600"/>
              <a:gd name="connsiteX142" fmla="*/ 11284931 w 12193200"/>
              <a:gd name="connsiteY142" fmla="*/ 753124 h 6861600"/>
              <a:gd name="connsiteX143" fmla="*/ 11267473 w 12193200"/>
              <a:gd name="connsiteY143" fmla="*/ 748117 h 6861600"/>
              <a:gd name="connsiteX144" fmla="*/ 11199756 w 12193200"/>
              <a:gd name="connsiteY144" fmla="*/ 748117 h 6861600"/>
              <a:gd name="connsiteX145" fmla="*/ 11178857 w 12193200"/>
              <a:gd name="connsiteY145" fmla="*/ 751452 h 6861600"/>
              <a:gd name="connsiteX146" fmla="*/ 11172825 w 12193200"/>
              <a:gd name="connsiteY146" fmla="*/ 756965 h 6861600"/>
              <a:gd name="connsiteX147" fmla="*/ 11172825 w 12193200"/>
              <a:gd name="connsiteY147" fmla="*/ 817010 h 6861600"/>
              <a:gd name="connsiteX148" fmla="*/ 11175263 w 12193200"/>
              <a:gd name="connsiteY148" fmla="*/ 819449 h 6861600"/>
              <a:gd name="connsiteX149" fmla="*/ 11181932 w 12193200"/>
              <a:gd name="connsiteY149" fmla="*/ 819449 h 6861600"/>
              <a:gd name="connsiteX150" fmla="*/ 11184748 w 12193200"/>
              <a:gd name="connsiteY150" fmla="*/ 816751 h 6861600"/>
              <a:gd name="connsiteX151" fmla="*/ 11184748 w 12193200"/>
              <a:gd name="connsiteY151" fmla="*/ 761454 h 6861600"/>
              <a:gd name="connsiteX152" fmla="*/ 11199238 w 12193200"/>
              <a:gd name="connsiteY152" fmla="*/ 755422 h 6861600"/>
              <a:gd name="connsiteX153" fmla="*/ 11214884 w 12193200"/>
              <a:gd name="connsiteY153" fmla="*/ 771844 h 6861600"/>
              <a:gd name="connsiteX154" fmla="*/ 11214884 w 12193200"/>
              <a:gd name="connsiteY154" fmla="*/ 816751 h 6861600"/>
              <a:gd name="connsiteX155" fmla="*/ 11217959 w 12193200"/>
              <a:gd name="connsiteY155" fmla="*/ 819449 h 6861600"/>
              <a:gd name="connsiteX156" fmla="*/ 11225393 w 12193200"/>
              <a:gd name="connsiteY156" fmla="*/ 819449 h 6861600"/>
              <a:gd name="connsiteX157" fmla="*/ 11226817 w 12193200"/>
              <a:gd name="connsiteY157" fmla="*/ 816762 h 6861600"/>
              <a:gd name="connsiteX158" fmla="*/ 11226817 w 12193200"/>
              <a:gd name="connsiteY158" fmla="*/ 770312 h 6861600"/>
              <a:gd name="connsiteX159" fmla="*/ 11199756 w 12193200"/>
              <a:gd name="connsiteY159" fmla="*/ 748117 h 6861600"/>
              <a:gd name="connsiteX160" fmla="*/ 11681273 w 12193200"/>
              <a:gd name="connsiteY160" fmla="*/ 724801 h 6861600"/>
              <a:gd name="connsiteX161" fmla="*/ 11678845 w 12193200"/>
              <a:gd name="connsiteY161" fmla="*/ 727876 h 6861600"/>
              <a:gd name="connsiteX162" fmla="*/ 11678845 w 12193200"/>
              <a:gd name="connsiteY162" fmla="*/ 752250 h 6861600"/>
              <a:gd name="connsiteX163" fmla="*/ 11664279 w 12193200"/>
              <a:gd name="connsiteY163" fmla="*/ 748527 h 6861600"/>
              <a:gd name="connsiteX164" fmla="*/ 11632848 w 12193200"/>
              <a:gd name="connsiteY164" fmla="*/ 784954 h 6861600"/>
              <a:gd name="connsiteX165" fmla="*/ 11666707 w 12193200"/>
              <a:gd name="connsiteY165" fmla="*/ 821510 h 6861600"/>
              <a:gd name="connsiteX166" fmla="*/ 11690477 w 12193200"/>
              <a:gd name="connsiteY166" fmla="*/ 812036 h 6861600"/>
              <a:gd name="connsiteX167" fmla="*/ 11690477 w 12193200"/>
              <a:gd name="connsiteY167" fmla="*/ 727498 h 6861600"/>
              <a:gd name="connsiteX168" fmla="*/ 11687919 w 12193200"/>
              <a:gd name="connsiteY168" fmla="*/ 724801 h 6861600"/>
              <a:gd name="connsiteX169" fmla="*/ 11681273 w 12193200"/>
              <a:gd name="connsiteY169" fmla="*/ 724801 h 6861600"/>
              <a:gd name="connsiteX170" fmla="*/ 11786797 w 12193200"/>
              <a:gd name="connsiteY170" fmla="*/ 724552 h 6861600"/>
              <a:gd name="connsiteX171" fmla="*/ 11784607 w 12193200"/>
              <a:gd name="connsiteY171" fmla="*/ 726732 h 6861600"/>
              <a:gd name="connsiteX172" fmla="*/ 11784607 w 12193200"/>
              <a:gd name="connsiteY172" fmla="*/ 817280 h 6861600"/>
              <a:gd name="connsiteX173" fmla="*/ 11786797 w 12193200"/>
              <a:gd name="connsiteY173" fmla="*/ 819330 h 6861600"/>
              <a:gd name="connsiteX174" fmla="*/ 11793864 w 12193200"/>
              <a:gd name="connsiteY174" fmla="*/ 819330 h 6861600"/>
              <a:gd name="connsiteX175" fmla="*/ 11796303 w 12193200"/>
              <a:gd name="connsiteY175" fmla="*/ 817409 h 6861600"/>
              <a:gd name="connsiteX176" fmla="*/ 11796303 w 12193200"/>
              <a:gd name="connsiteY176" fmla="*/ 726473 h 6861600"/>
              <a:gd name="connsiteX177" fmla="*/ 11793864 w 12193200"/>
              <a:gd name="connsiteY177" fmla="*/ 724552 h 6861600"/>
              <a:gd name="connsiteX178" fmla="*/ 11786797 w 12193200"/>
              <a:gd name="connsiteY178" fmla="*/ 724552 h 6861600"/>
              <a:gd name="connsiteX179" fmla="*/ 11712617 w 12193200"/>
              <a:gd name="connsiteY179" fmla="*/ 723776 h 6861600"/>
              <a:gd name="connsiteX180" fmla="*/ 11705237 w 12193200"/>
              <a:gd name="connsiteY180" fmla="*/ 730940 h 6861600"/>
              <a:gd name="connsiteX181" fmla="*/ 11712358 w 12193200"/>
              <a:gd name="connsiteY181" fmla="*/ 737975 h 6861600"/>
              <a:gd name="connsiteX182" fmla="*/ 11719609 w 12193200"/>
              <a:gd name="connsiteY182" fmla="*/ 730433 h 6861600"/>
              <a:gd name="connsiteX183" fmla="*/ 11712617 w 12193200"/>
              <a:gd name="connsiteY183" fmla="*/ 723776 h 6861600"/>
              <a:gd name="connsiteX184" fmla="*/ 11855021 w 12193200"/>
              <a:gd name="connsiteY184" fmla="*/ 713601 h 6861600"/>
              <a:gd name="connsiteX185" fmla="*/ 11855284 w 12193200"/>
              <a:gd name="connsiteY185" fmla="*/ 713794 h 6861600"/>
              <a:gd name="connsiteX186" fmla="*/ 11855021 w 12193200"/>
              <a:gd name="connsiteY186" fmla="*/ 713860 h 6861600"/>
              <a:gd name="connsiteX187" fmla="*/ 11855021 w 12193200"/>
              <a:gd name="connsiteY187" fmla="*/ 713601 h 6861600"/>
              <a:gd name="connsiteX188" fmla="*/ 11847209 w 12193200"/>
              <a:gd name="connsiteY188" fmla="*/ 704235 h 6861600"/>
              <a:gd name="connsiteX189" fmla="*/ 11851428 w 12193200"/>
              <a:gd name="connsiteY189" fmla="*/ 704235 h 6861600"/>
              <a:gd name="connsiteX190" fmla="*/ 11857190 w 12193200"/>
              <a:gd name="connsiteY190" fmla="*/ 707699 h 6861600"/>
              <a:gd name="connsiteX191" fmla="*/ 11851817 w 12193200"/>
              <a:gd name="connsiteY191" fmla="*/ 711162 h 6861600"/>
              <a:gd name="connsiteX192" fmla="*/ 11847209 w 12193200"/>
              <a:gd name="connsiteY192" fmla="*/ 711162 h 6861600"/>
              <a:gd name="connsiteX193" fmla="*/ 11843627 w 12193200"/>
              <a:gd name="connsiteY193" fmla="*/ 701020 h 6861600"/>
              <a:gd name="connsiteX194" fmla="*/ 11843627 w 12193200"/>
              <a:gd name="connsiteY194" fmla="*/ 724250 h 6861600"/>
              <a:gd name="connsiteX195" fmla="*/ 11847468 w 12193200"/>
              <a:gd name="connsiteY195" fmla="*/ 724250 h 6861600"/>
              <a:gd name="connsiteX196" fmla="*/ 11847468 w 12193200"/>
              <a:gd name="connsiteY196" fmla="*/ 714367 h 6861600"/>
              <a:gd name="connsiteX197" fmla="*/ 11849648 w 12193200"/>
              <a:gd name="connsiteY197" fmla="*/ 714367 h 6861600"/>
              <a:gd name="connsiteX198" fmla="*/ 11856553 w 12193200"/>
              <a:gd name="connsiteY198" fmla="*/ 720528 h 6861600"/>
              <a:gd name="connsiteX199" fmla="*/ 11858603 w 12193200"/>
              <a:gd name="connsiteY199" fmla="*/ 724121 h 6861600"/>
              <a:gd name="connsiteX200" fmla="*/ 11863081 w 12193200"/>
              <a:gd name="connsiteY200" fmla="*/ 724121 h 6861600"/>
              <a:gd name="connsiteX201" fmla="*/ 11860265 w 12193200"/>
              <a:gd name="connsiteY201" fmla="*/ 719503 h 6861600"/>
              <a:gd name="connsiteX202" fmla="*/ 11857064 w 12193200"/>
              <a:gd name="connsiteY202" fmla="*/ 715107 h 6861600"/>
              <a:gd name="connsiteX203" fmla="*/ 11855284 w 12193200"/>
              <a:gd name="connsiteY203" fmla="*/ 713794 h 6861600"/>
              <a:gd name="connsiteX204" fmla="*/ 11858039 w 12193200"/>
              <a:gd name="connsiteY204" fmla="*/ 713106 h 6861600"/>
              <a:gd name="connsiteX205" fmla="*/ 11861549 w 12193200"/>
              <a:gd name="connsiteY205" fmla="*/ 707310 h 6861600"/>
              <a:gd name="connsiteX206" fmla="*/ 11859370 w 12193200"/>
              <a:gd name="connsiteY206" fmla="*/ 702822 h 6861600"/>
              <a:gd name="connsiteX207" fmla="*/ 11851817 w 12193200"/>
              <a:gd name="connsiteY207" fmla="*/ 701020 h 6861600"/>
              <a:gd name="connsiteX208" fmla="*/ 11843627 w 12193200"/>
              <a:gd name="connsiteY208" fmla="*/ 701020 h 6861600"/>
              <a:gd name="connsiteX209" fmla="*/ 11852712 w 12193200"/>
              <a:gd name="connsiteY209" fmla="*/ 694611 h 6861600"/>
              <a:gd name="connsiteX210" fmla="*/ 11870623 w 12193200"/>
              <a:gd name="connsiteY210" fmla="*/ 712446 h 6861600"/>
              <a:gd name="connsiteX211" fmla="*/ 11852712 w 12193200"/>
              <a:gd name="connsiteY211" fmla="*/ 730541 h 6861600"/>
              <a:gd name="connsiteX212" fmla="*/ 11834931 w 12193200"/>
              <a:gd name="connsiteY212" fmla="*/ 712446 h 6861600"/>
              <a:gd name="connsiteX213" fmla="*/ 11852712 w 12193200"/>
              <a:gd name="connsiteY213" fmla="*/ 694611 h 6861600"/>
              <a:gd name="connsiteX214" fmla="*/ 11852712 w 12193200"/>
              <a:gd name="connsiteY214" fmla="*/ 690888 h 6861600"/>
              <a:gd name="connsiteX215" fmla="*/ 11831348 w 12193200"/>
              <a:gd name="connsiteY215" fmla="*/ 712446 h 6861600"/>
              <a:gd name="connsiteX216" fmla="*/ 11852712 w 12193200"/>
              <a:gd name="connsiteY216" fmla="*/ 734004 h 6861600"/>
              <a:gd name="connsiteX217" fmla="*/ 11874076 w 12193200"/>
              <a:gd name="connsiteY217" fmla="*/ 712446 h 6861600"/>
              <a:gd name="connsiteX218" fmla="*/ 11852712 w 12193200"/>
              <a:gd name="connsiteY218" fmla="*/ 690888 h 6861600"/>
              <a:gd name="connsiteX219" fmla="*/ 11639380 w 12193200"/>
              <a:gd name="connsiteY219" fmla="*/ 551044 h 6861600"/>
              <a:gd name="connsiteX220" fmla="*/ 11641189 w 12193200"/>
              <a:gd name="connsiteY220" fmla="*/ 551862 h 6861600"/>
              <a:gd name="connsiteX221" fmla="*/ 11644652 w 12193200"/>
              <a:gd name="connsiteY221" fmla="*/ 634274 h 6861600"/>
              <a:gd name="connsiteX222" fmla="*/ 11640682 w 12193200"/>
              <a:gd name="connsiteY222" fmla="*/ 633508 h 6861600"/>
              <a:gd name="connsiteX223" fmla="*/ 11634273 w 12193200"/>
              <a:gd name="connsiteY223" fmla="*/ 599671 h 6861600"/>
              <a:gd name="connsiteX224" fmla="*/ 11638243 w 12193200"/>
              <a:gd name="connsiteY224" fmla="*/ 552250 h 6861600"/>
              <a:gd name="connsiteX225" fmla="*/ 11639380 w 12193200"/>
              <a:gd name="connsiteY225" fmla="*/ 551044 h 6861600"/>
              <a:gd name="connsiteX226" fmla="*/ 11490639 w 12193200"/>
              <a:gd name="connsiteY226" fmla="*/ 502002 h 6861600"/>
              <a:gd name="connsiteX227" fmla="*/ 11550015 w 12193200"/>
              <a:gd name="connsiteY227" fmla="*/ 504052 h 6861600"/>
              <a:gd name="connsiteX228" fmla="*/ 11548343 w 12193200"/>
              <a:gd name="connsiteY228" fmla="*/ 536605 h 6861600"/>
              <a:gd name="connsiteX229" fmla="*/ 11499486 w 12193200"/>
              <a:gd name="connsiteY229" fmla="*/ 541094 h 6861600"/>
              <a:gd name="connsiteX230" fmla="*/ 11492948 w 12193200"/>
              <a:gd name="connsiteY230" fmla="*/ 533659 h 6861600"/>
              <a:gd name="connsiteX231" fmla="*/ 11490639 w 12193200"/>
              <a:gd name="connsiteY231" fmla="*/ 502002 h 6861600"/>
              <a:gd name="connsiteX232" fmla="*/ 11594253 w 12193200"/>
              <a:gd name="connsiteY232" fmla="*/ 498797 h 6861600"/>
              <a:gd name="connsiteX233" fmla="*/ 11598612 w 12193200"/>
              <a:gd name="connsiteY233" fmla="*/ 520075 h 6861600"/>
              <a:gd name="connsiteX234" fmla="*/ 11588351 w 12193200"/>
              <a:gd name="connsiteY234" fmla="*/ 527509 h 6861600"/>
              <a:gd name="connsiteX235" fmla="*/ 11580011 w 12193200"/>
              <a:gd name="connsiteY235" fmla="*/ 500718 h 6861600"/>
              <a:gd name="connsiteX236" fmla="*/ 11594253 w 12193200"/>
              <a:gd name="connsiteY236" fmla="*/ 498797 h 6861600"/>
              <a:gd name="connsiteX237" fmla="*/ 11441405 w 12193200"/>
              <a:gd name="connsiteY237" fmla="*/ 491374 h 6861600"/>
              <a:gd name="connsiteX238" fmla="*/ 11460384 w 12193200"/>
              <a:gd name="connsiteY238" fmla="*/ 496499 h 6861600"/>
              <a:gd name="connsiteX239" fmla="*/ 11442948 w 12193200"/>
              <a:gd name="connsiteY239" fmla="*/ 533670 h 6861600"/>
              <a:gd name="connsiteX240" fmla="*/ 11434607 w 12193200"/>
              <a:gd name="connsiteY240" fmla="*/ 527131 h 6861600"/>
              <a:gd name="connsiteX241" fmla="*/ 11441405 w 12193200"/>
              <a:gd name="connsiteY241" fmla="*/ 491374 h 6861600"/>
              <a:gd name="connsiteX242" fmla="*/ 11419441 w 12193200"/>
              <a:gd name="connsiteY242" fmla="*/ 484343 h 6861600"/>
              <a:gd name="connsiteX243" fmla="*/ 11431543 w 12193200"/>
              <a:gd name="connsiteY243" fmla="*/ 488299 h 6861600"/>
              <a:gd name="connsiteX244" fmla="*/ 11423202 w 12193200"/>
              <a:gd name="connsiteY244" fmla="*/ 532257 h 6861600"/>
              <a:gd name="connsiteX245" fmla="*/ 11444102 w 12193200"/>
              <a:gd name="connsiteY245" fmla="*/ 543154 h 6861600"/>
              <a:gd name="connsiteX246" fmla="*/ 11469620 w 12193200"/>
              <a:gd name="connsiteY246" fmla="*/ 498549 h 6861600"/>
              <a:gd name="connsiteX247" fmla="*/ 11481672 w 12193200"/>
              <a:gd name="connsiteY247" fmla="*/ 500729 h 6861600"/>
              <a:gd name="connsiteX248" fmla="*/ 11485395 w 12193200"/>
              <a:gd name="connsiteY248" fmla="*/ 542507 h 6861600"/>
              <a:gd name="connsiteX249" fmla="*/ 11498472 w 12193200"/>
              <a:gd name="connsiteY249" fmla="*/ 550707 h 6861600"/>
              <a:gd name="connsiteX250" fmla="*/ 11555917 w 12193200"/>
              <a:gd name="connsiteY250" fmla="*/ 543532 h 6861600"/>
              <a:gd name="connsiteX251" fmla="*/ 11559122 w 12193200"/>
              <a:gd name="connsiteY251" fmla="*/ 503286 h 6861600"/>
              <a:gd name="connsiteX252" fmla="*/ 11570149 w 12193200"/>
              <a:gd name="connsiteY252" fmla="*/ 502002 h 6861600"/>
              <a:gd name="connsiteX253" fmla="*/ 11579385 w 12193200"/>
              <a:gd name="connsiteY253" fmla="*/ 528405 h 6861600"/>
              <a:gd name="connsiteX254" fmla="*/ 11598752 w 12193200"/>
              <a:gd name="connsiteY254" fmla="*/ 531739 h 6861600"/>
              <a:gd name="connsiteX255" fmla="*/ 11602723 w 12193200"/>
              <a:gd name="connsiteY255" fmla="*/ 497772 h 6861600"/>
              <a:gd name="connsiteX256" fmla="*/ 11625673 w 12193200"/>
              <a:gd name="connsiteY256" fmla="*/ 533282 h 6861600"/>
              <a:gd name="connsiteX257" fmla="*/ 11612855 w 12193200"/>
              <a:gd name="connsiteY257" fmla="*/ 586216 h 6861600"/>
              <a:gd name="connsiteX258" fmla="*/ 11537326 w 12193200"/>
              <a:gd name="connsiteY258" fmla="*/ 569427 h 6861600"/>
              <a:gd name="connsiteX259" fmla="*/ 11459488 w 12193200"/>
              <a:gd name="connsiteY259" fmla="*/ 611465 h 6861600"/>
              <a:gd name="connsiteX260" fmla="*/ 11456154 w 12193200"/>
              <a:gd name="connsiteY260" fmla="*/ 612360 h 6861600"/>
              <a:gd name="connsiteX261" fmla="*/ 11418325 w 12193200"/>
              <a:gd name="connsiteY261" fmla="*/ 585191 h 6861600"/>
              <a:gd name="connsiteX262" fmla="*/ 11388707 w 12193200"/>
              <a:gd name="connsiteY262" fmla="*/ 549434 h 6861600"/>
              <a:gd name="connsiteX263" fmla="*/ 11414743 w 12193200"/>
              <a:gd name="connsiteY263" fmla="*/ 487403 h 6861600"/>
              <a:gd name="connsiteX264" fmla="*/ 11419441 w 12193200"/>
              <a:gd name="connsiteY264" fmla="*/ 484343 h 6861600"/>
              <a:gd name="connsiteX265" fmla="*/ 11358173 w 12193200"/>
              <a:gd name="connsiteY265" fmla="*/ 469801 h 6861600"/>
              <a:gd name="connsiteX266" fmla="*/ 11346260 w 12193200"/>
              <a:gd name="connsiteY266" fmla="*/ 478275 h 6861600"/>
              <a:gd name="connsiteX267" fmla="*/ 11361744 w 12193200"/>
              <a:gd name="connsiteY267" fmla="*/ 470744 h 6861600"/>
              <a:gd name="connsiteX268" fmla="*/ 11358173 w 12193200"/>
              <a:gd name="connsiteY268" fmla="*/ 469801 h 6861600"/>
              <a:gd name="connsiteX269" fmla="*/ 11354455 w 12193200"/>
              <a:gd name="connsiteY269" fmla="*/ 453696 h 6861600"/>
              <a:gd name="connsiteX270" fmla="*/ 11379471 w 12193200"/>
              <a:gd name="connsiteY270" fmla="*/ 464454 h 6861600"/>
              <a:gd name="connsiteX271" fmla="*/ 11401267 w 12193200"/>
              <a:gd name="connsiteY271" fmla="*/ 487522 h 6861600"/>
              <a:gd name="connsiteX272" fmla="*/ 11376515 w 12193200"/>
              <a:gd name="connsiteY272" fmla="*/ 541611 h 6861600"/>
              <a:gd name="connsiteX273" fmla="*/ 11357665 w 12193200"/>
              <a:gd name="connsiteY273" fmla="*/ 511745 h 6861600"/>
              <a:gd name="connsiteX274" fmla="*/ 11330734 w 12193200"/>
              <a:gd name="connsiteY274" fmla="*/ 504052 h 6861600"/>
              <a:gd name="connsiteX275" fmla="*/ 11328166 w 12193200"/>
              <a:gd name="connsiteY275" fmla="*/ 491881 h 6861600"/>
              <a:gd name="connsiteX276" fmla="*/ 11335600 w 12193200"/>
              <a:gd name="connsiteY276" fmla="*/ 481879 h 6861600"/>
              <a:gd name="connsiteX277" fmla="*/ 11338297 w 12193200"/>
              <a:gd name="connsiteY277" fmla="*/ 470604 h 6861600"/>
              <a:gd name="connsiteX278" fmla="*/ 11349972 w 12193200"/>
              <a:gd name="connsiteY278" fmla="*/ 456124 h 6861600"/>
              <a:gd name="connsiteX279" fmla="*/ 11354455 w 12193200"/>
              <a:gd name="connsiteY279" fmla="*/ 453696 h 6861600"/>
              <a:gd name="connsiteX280" fmla="*/ 11324025 w 12193200"/>
              <a:gd name="connsiteY280" fmla="*/ 392924 h 6861600"/>
              <a:gd name="connsiteX281" fmla="*/ 11322134 w 12193200"/>
              <a:gd name="connsiteY281" fmla="*/ 400006 h 6861600"/>
              <a:gd name="connsiteX282" fmla="*/ 11335988 w 12193200"/>
              <a:gd name="connsiteY282" fmla="*/ 441536 h 6861600"/>
              <a:gd name="connsiteX283" fmla="*/ 11339193 w 12193200"/>
              <a:gd name="connsiteY283" fmla="*/ 451786 h 6861600"/>
              <a:gd name="connsiteX284" fmla="*/ 11328425 w 12193200"/>
              <a:gd name="connsiteY284" fmla="*/ 467162 h 6861600"/>
              <a:gd name="connsiteX285" fmla="*/ 11327270 w 12193200"/>
              <a:gd name="connsiteY285" fmla="*/ 474855 h 6861600"/>
              <a:gd name="connsiteX286" fmla="*/ 11315477 w 12193200"/>
              <a:gd name="connsiteY286" fmla="*/ 490748 h 6861600"/>
              <a:gd name="connsiteX287" fmla="*/ 11317268 w 12193200"/>
              <a:gd name="connsiteY287" fmla="*/ 503696 h 6861600"/>
              <a:gd name="connsiteX288" fmla="*/ 11327788 w 12193200"/>
              <a:gd name="connsiteY288" fmla="*/ 514594 h 6861600"/>
              <a:gd name="connsiteX289" fmla="*/ 11341890 w 12193200"/>
              <a:gd name="connsiteY289" fmla="*/ 516137 h 6861600"/>
              <a:gd name="connsiteX290" fmla="*/ 11358561 w 12193200"/>
              <a:gd name="connsiteY290" fmla="*/ 529214 h 6861600"/>
              <a:gd name="connsiteX291" fmla="*/ 11388308 w 12193200"/>
              <a:gd name="connsiteY291" fmla="*/ 580476 h 6861600"/>
              <a:gd name="connsiteX292" fmla="*/ 11394717 w 12193200"/>
              <a:gd name="connsiteY292" fmla="*/ 606490 h 6861600"/>
              <a:gd name="connsiteX293" fmla="*/ 11360611 w 12193200"/>
              <a:gd name="connsiteY293" fmla="*/ 709026 h 6861600"/>
              <a:gd name="connsiteX294" fmla="*/ 11362402 w 12193200"/>
              <a:gd name="connsiteY294" fmla="*/ 719406 h 6861600"/>
              <a:gd name="connsiteX295" fmla="*/ 11388567 w 12193200"/>
              <a:gd name="connsiteY295" fmla="*/ 719406 h 6861600"/>
              <a:gd name="connsiteX296" fmla="*/ 11394210 w 12193200"/>
              <a:gd name="connsiteY296" fmla="*/ 711972 h 6861600"/>
              <a:gd name="connsiteX297" fmla="*/ 11429094 w 12193200"/>
              <a:gd name="connsiteY297" fmla="*/ 608411 h 6861600"/>
              <a:gd name="connsiteX298" fmla="*/ 11464484 w 12193200"/>
              <a:gd name="connsiteY298" fmla="*/ 709921 h 6861600"/>
              <a:gd name="connsiteX299" fmla="*/ 11468207 w 12193200"/>
              <a:gd name="connsiteY299" fmla="*/ 719665 h 6861600"/>
              <a:gd name="connsiteX300" fmla="*/ 11490650 w 12193200"/>
              <a:gd name="connsiteY300" fmla="*/ 719665 h 6861600"/>
              <a:gd name="connsiteX301" fmla="*/ 11497954 w 12193200"/>
              <a:gd name="connsiteY301" fmla="*/ 713126 h 6861600"/>
              <a:gd name="connsiteX302" fmla="*/ 11473979 w 12193200"/>
              <a:gd name="connsiteY302" fmla="*/ 619309 h 6861600"/>
              <a:gd name="connsiteX303" fmla="*/ 11535276 w 12193200"/>
              <a:gd name="connsiteY303" fmla="*/ 595345 h 6861600"/>
              <a:gd name="connsiteX304" fmla="*/ 11569383 w 12193200"/>
              <a:gd name="connsiteY304" fmla="*/ 622136 h 6861600"/>
              <a:gd name="connsiteX305" fmla="*/ 11512315 w 12193200"/>
              <a:gd name="connsiteY305" fmla="*/ 709932 h 6861600"/>
              <a:gd name="connsiteX306" fmla="*/ 11514624 w 12193200"/>
              <a:gd name="connsiteY306" fmla="*/ 719417 h 6861600"/>
              <a:gd name="connsiteX307" fmla="*/ 11538351 w 12193200"/>
              <a:gd name="connsiteY307" fmla="*/ 719417 h 6861600"/>
              <a:gd name="connsiteX308" fmla="*/ 11547069 w 12193200"/>
              <a:gd name="connsiteY308" fmla="*/ 713903 h 6861600"/>
              <a:gd name="connsiteX309" fmla="*/ 11598623 w 12193200"/>
              <a:gd name="connsiteY309" fmla="*/ 630983 h 6861600"/>
              <a:gd name="connsiteX310" fmla="*/ 11608496 w 12193200"/>
              <a:gd name="connsiteY310" fmla="*/ 600869 h 6861600"/>
              <a:gd name="connsiteX311" fmla="*/ 11599130 w 12193200"/>
              <a:gd name="connsiteY311" fmla="*/ 710062 h 6861600"/>
              <a:gd name="connsiteX312" fmla="*/ 11601439 w 12193200"/>
              <a:gd name="connsiteY312" fmla="*/ 719287 h 6861600"/>
              <a:gd name="connsiteX313" fmla="*/ 11622857 w 12193200"/>
              <a:gd name="connsiteY313" fmla="*/ 719287 h 6861600"/>
              <a:gd name="connsiteX314" fmla="*/ 11629525 w 12193200"/>
              <a:gd name="connsiteY314" fmla="*/ 711087 h 6861600"/>
              <a:gd name="connsiteX315" fmla="*/ 11634650 w 12193200"/>
              <a:gd name="connsiteY315" fmla="*/ 693014 h 6861600"/>
              <a:gd name="connsiteX316" fmla="*/ 11654018 w 12193200"/>
              <a:gd name="connsiteY316" fmla="*/ 688018 h 6861600"/>
              <a:gd name="connsiteX317" fmla="*/ 11659024 w 12193200"/>
              <a:gd name="connsiteY317" fmla="*/ 680584 h 6861600"/>
              <a:gd name="connsiteX318" fmla="*/ 11654654 w 12193200"/>
              <a:gd name="connsiteY318" fmla="*/ 520852 h 6861600"/>
              <a:gd name="connsiteX319" fmla="*/ 11603360 w 12193200"/>
              <a:gd name="connsiteY319" fmla="*/ 487533 h 6861600"/>
              <a:gd name="connsiteX320" fmla="*/ 11526547 w 12193200"/>
              <a:gd name="connsiteY320" fmla="*/ 493424 h 6861600"/>
              <a:gd name="connsiteX321" fmla="*/ 11402033 w 12193200"/>
              <a:gd name="connsiteY321" fmla="*/ 464842 h 6861600"/>
              <a:gd name="connsiteX322" fmla="*/ 11401644 w 12193200"/>
              <a:gd name="connsiteY322" fmla="*/ 459199 h 6861600"/>
              <a:gd name="connsiteX323" fmla="*/ 11433960 w 12193200"/>
              <a:gd name="connsiteY323" fmla="*/ 433314 h 6861600"/>
              <a:gd name="connsiteX324" fmla="*/ 11431392 w 12193200"/>
              <a:gd name="connsiteY324" fmla="*/ 426398 h 6861600"/>
              <a:gd name="connsiteX325" fmla="*/ 11365995 w 12193200"/>
              <a:gd name="connsiteY325" fmla="*/ 438191 h 6861600"/>
              <a:gd name="connsiteX326" fmla="*/ 11327648 w 12193200"/>
              <a:gd name="connsiteY326" fmla="*/ 397568 h 6861600"/>
              <a:gd name="connsiteX327" fmla="*/ 11324025 w 12193200"/>
              <a:gd name="connsiteY327" fmla="*/ 392924 h 6861600"/>
              <a:gd name="connsiteX328" fmla="*/ 11391491 w 12193200"/>
              <a:gd name="connsiteY328" fmla="*/ 334037 h 6861600"/>
              <a:gd name="connsiteX329" fmla="*/ 11426364 w 12193200"/>
              <a:gd name="connsiteY329" fmla="*/ 368996 h 6861600"/>
              <a:gd name="connsiteX330" fmla="*/ 11391491 w 12193200"/>
              <a:gd name="connsiteY330" fmla="*/ 403955 h 6861600"/>
              <a:gd name="connsiteX331" fmla="*/ 11356360 w 12193200"/>
              <a:gd name="connsiteY331" fmla="*/ 368996 h 6861600"/>
              <a:gd name="connsiteX332" fmla="*/ 11391491 w 12193200"/>
              <a:gd name="connsiteY332" fmla="*/ 334037 h 6861600"/>
              <a:gd name="connsiteX333" fmla="*/ 11389959 w 12193200"/>
              <a:gd name="connsiteY333" fmla="*/ 321618 h 6861600"/>
              <a:gd name="connsiteX334" fmla="*/ 11337262 w 12193200"/>
              <a:gd name="connsiteY334" fmla="*/ 374510 h 6861600"/>
              <a:gd name="connsiteX335" fmla="*/ 11389959 w 12193200"/>
              <a:gd name="connsiteY335" fmla="*/ 427401 h 6861600"/>
              <a:gd name="connsiteX336" fmla="*/ 11442656 w 12193200"/>
              <a:gd name="connsiteY336" fmla="*/ 374510 h 6861600"/>
              <a:gd name="connsiteX337" fmla="*/ 11389959 w 12193200"/>
              <a:gd name="connsiteY337" fmla="*/ 321618 h 6861600"/>
              <a:gd name="connsiteX338" fmla="*/ 0 w 12193200"/>
              <a:gd name="connsiteY338" fmla="*/ 0 h 6861600"/>
              <a:gd name="connsiteX339" fmla="*/ 12193200 w 12193200"/>
              <a:gd name="connsiteY339" fmla="*/ 0 h 6861600"/>
              <a:gd name="connsiteX340" fmla="*/ 12193200 w 12193200"/>
              <a:gd name="connsiteY340" fmla="*/ 6861600 h 6861600"/>
              <a:gd name="connsiteX341" fmla="*/ 0 w 12193200"/>
              <a:gd name="connsiteY341" fmla="*/ 6861600 h 686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3200" h="6861600">
                <a:moveTo>
                  <a:pt x="11666200" y="756760"/>
                </a:moveTo>
                <a:cubicBezTo>
                  <a:pt x="11673094" y="756760"/>
                  <a:pt x="11676288" y="758939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6"/>
                </a:moveTo>
                <a:cubicBezTo>
                  <a:pt x="11706381" y="750006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6"/>
                  <a:pt x="11715660" y="750006"/>
                </a:cubicBezTo>
                <a:cubicBezTo>
                  <a:pt x="11708668" y="750006"/>
                  <a:pt x="11708668" y="750006"/>
                  <a:pt x="11708668" y="750006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2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60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6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4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1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1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30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2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7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4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7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7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4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8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2"/>
                  <a:pt x="11410848" y="403955"/>
                  <a:pt x="11391491" y="403955"/>
                </a:cubicBezTo>
                <a:cubicBezTo>
                  <a:pt x="11372134" y="403955"/>
                  <a:pt x="11356360" y="388332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3200" y="0"/>
                </a:lnTo>
                <a:lnTo>
                  <a:pt x="12193200" y="6861600"/>
                </a:lnTo>
                <a:lnTo>
                  <a:pt x="0" y="6861600"/>
                </a:lnTo>
                <a:close/>
              </a:path>
            </a:pathLst>
          </a:custGeom>
          <a:solidFill>
            <a:srgbClr val="D4D7DC"/>
          </a:solidFill>
        </p:spPr>
        <p:txBody>
          <a:bodyPr wrap="square" tIns="72000" anchor="t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C3EE7D-BC64-44D4-965B-AAAA5C4BD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000" y="648000"/>
            <a:ext cx="8067600" cy="5562000"/>
          </a:xfrm>
        </p:spPr>
        <p:txBody>
          <a:bodyPr anchor="ctr"/>
          <a:lstStyle>
            <a:lvl1pPr>
              <a:lnSpc>
                <a:spcPct val="120000"/>
              </a:lnSpc>
              <a:defRPr sz="9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E69A22-4168-4C89-915E-68554934A9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8000" y="3429000"/>
            <a:ext cx="1920000" cy="2781000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2E73A1B-874D-4A61-944C-6104EF22B9D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98E64CA-2304-4E9B-B28D-1697778C23C7}" type="datetime3">
              <a:rPr lang="en-US" smtClean="0"/>
              <a:t>21 July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123DF4B-C0EB-448C-B355-2743629DD45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92667E6-AA52-4ED3-B122-113FB4F8CA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agline" descr="{&quot;templafy&quot;:{&quot;id&quot;:&quot;5cd6002f-a44d-4a74-9c30-f14b301bd1f0&quot;}}" title="Form.PLogoChoice.PLogoInsertionWhite">
            <a:extLst>
              <a:ext uri="{FF2B5EF4-FFF2-40B4-BE49-F238E27FC236}">
                <a16:creationId xmlns:a16="http://schemas.microsoft.com/office/drawing/2014/main" id="{44E7C209-74AB-4928-B52F-1ED3C6CFC5A2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25380823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. Editor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9D42066-5D13-4CA9-8F2A-410D70A7E3A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custGeom>
            <a:avLst/>
            <a:gdLst>
              <a:gd name="connsiteX0" fmla="*/ 11666200 w 12193200"/>
              <a:gd name="connsiteY0" fmla="*/ 756760 h 6861600"/>
              <a:gd name="connsiteX1" fmla="*/ 11678975 w 12193200"/>
              <a:gd name="connsiteY1" fmla="*/ 761119 h 6861600"/>
              <a:gd name="connsiteX2" fmla="*/ 11678975 w 12193200"/>
              <a:gd name="connsiteY2" fmla="*/ 808195 h 6861600"/>
              <a:gd name="connsiteX3" fmla="*/ 11678845 w 12193200"/>
              <a:gd name="connsiteY3" fmla="*/ 808195 h 6861600"/>
              <a:gd name="connsiteX4" fmla="*/ 11667095 w 12193200"/>
              <a:gd name="connsiteY4" fmla="*/ 813579 h 6861600"/>
              <a:gd name="connsiteX5" fmla="*/ 11644998 w 12193200"/>
              <a:gd name="connsiteY5" fmla="*/ 784080 h 6861600"/>
              <a:gd name="connsiteX6" fmla="*/ 11666200 w 12193200"/>
              <a:gd name="connsiteY6" fmla="*/ 756760 h 6861600"/>
              <a:gd name="connsiteX7" fmla="*/ 11553608 w 12193200"/>
              <a:gd name="connsiteY7" fmla="*/ 755951 h 6861600"/>
              <a:gd name="connsiteX8" fmla="*/ 11565369 w 12193200"/>
              <a:gd name="connsiteY8" fmla="*/ 760439 h 6861600"/>
              <a:gd name="connsiteX9" fmla="*/ 11571638 w 12193200"/>
              <a:gd name="connsiteY9" fmla="*/ 784954 h 6861600"/>
              <a:gd name="connsiteX10" fmla="*/ 11565369 w 12193200"/>
              <a:gd name="connsiteY10" fmla="*/ 809339 h 6861600"/>
              <a:gd name="connsiteX11" fmla="*/ 11553608 w 12193200"/>
              <a:gd name="connsiteY11" fmla="*/ 813698 h 6861600"/>
              <a:gd name="connsiteX12" fmla="*/ 11542106 w 12193200"/>
              <a:gd name="connsiteY12" fmla="*/ 809339 h 6861600"/>
              <a:gd name="connsiteX13" fmla="*/ 11535837 w 12193200"/>
              <a:gd name="connsiteY13" fmla="*/ 784954 h 6861600"/>
              <a:gd name="connsiteX14" fmla="*/ 11542106 w 12193200"/>
              <a:gd name="connsiteY14" fmla="*/ 760439 h 6861600"/>
              <a:gd name="connsiteX15" fmla="*/ 11553608 w 12193200"/>
              <a:gd name="connsiteY15" fmla="*/ 755951 h 6861600"/>
              <a:gd name="connsiteX16" fmla="*/ 11389948 w 12193200"/>
              <a:gd name="connsiteY16" fmla="*/ 755951 h 6861600"/>
              <a:gd name="connsiteX17" fmla="*/ 11401504 w 12193200"/>
              <a:gd name="connsiteY17" fmla="*/ 760439 h 6861600"/>
              <a:gd name="connsiteX18" fmla="*/ 11407795 w 12193200"/>
              <a:gd name="connsiteY18" fmla="*/ 784954 h 6861600"/>
              <a:gd name="connsiteX19" fmla="*/ 11401504 w 12193200"/>
              <a:gd name="connsiteY19" fmla="*/ 809339 h 6861600"/>
              <a:gd name="connsiteX20" fmla="*/ 11389948 w 12193200"/>
              <a:gd name="connsiteY20" fmla="*/ 813698 h 6861600"/>
              <a:gd name="connsiteX21" fmla="*/ 11378133 w 12193200"/>
              <a:gd name="connsiteY21" fmla="*/ 809339 h 6861600"/>
              <a:gd name="connsiteX22" fmla="*/ 11371843 w 12193200"/>
              <a:gd name="connsiteY22" fmla="*/ 784954 h 6861600"/>
              <a:gd name="connsiteX23" fmla="*/ 11378133 w 12193200"/>
              <a:gd name="connsiteY23" fmla="*/ 760439 h 6861600"/>
              <a:gd name="connsiteX24" fmla="*/ 11389948 w 12193200"/>
              <a:gd name="connsiteY24" fmla="*/ 755951 h 6861600"/>
              <a:gd name="connsiteX25" fmla="*/ 11267462 w 12193200"/>
              <a:gd name="connsiteY25" fmla="*/ 755951 h 6861600"/>
              <a:gd name="connsiteX26" fmla="*/ 11279148 w 12193200"/>
              <a:gd name="connsiteY26" fmla="*/ 760439 h 6861600"/>
              <a:gd name="connsiteX27" fmla="*/ 11285438 w 12193200"/>
              <a:gd name="connsiteY27" fmla="*/ 784954 h 6861600"/>
              <a:gd name="connsiteX28" fmla="*/ 11279148 w 12193200"/>
              <a:gd name="connsiteY28" fmla="*/ 809339 h 6861600"/>
              <a:gd name="connsiteX29" fmla="*/ 11267462 w 12193200"/>
              <a:gd name="connsiteY29" fmla="*/ 813698 h 6861600"/>
              <a:gd name="connsiteX30" fmla="*/ 11255907 w 12193200"/>
              <a:gd name="connsiteY30" fmla="*/ 809339 h 6861600"/>
              <a:gd name="connsiteX31" fmla="*/ 11249616 w 12193200"/>
              <a:gd name="connsiteY31" fmla="*/ 784954 h 6861600"/>
              <a:gd name="connsiteX32" fmla="*/ 11255907 w 12193200"/>
              <a:gd name="connsiteY32" fmla="*/ 760439 h 6861600"/>
              <a:gd name="connsiteX33" fmla="*/ 11267462 w 12193200"/>
              <a:gd name="connsiteY33" fmla="*/ 755951 h 6861600"/>
              <a:gd name="connsiteX34" fmla="*/ 11708668 w 12193200"/>
              <a:gd name="connsiteY34" fmla="*/ 750006 h 6861600"/>
              <a:gd name="connsiteX35" fmla="*/ 11706381 w 12193200"/>
              <a:gd name="connsiteY35" fmla="*/ 752433 h 6861600"/>
              <a:gd name="connsiteX36" fmla="*/ 11706381 w 12193200"/>
              <a:gd name="connsiteY36" fmla="*/ 817032 h 6861600"/>
              <a:gd name="connsiteX37" fmla="*/ 11708420 w 12193200"/>
              <a:gd name="connsiteY37" fmla="*/ 819459 h 6861600"/>
              <a:gd name="connsiteX38" fmla="*/ 11715671 w 12193200"/>
              <a:gd name="connsiteY38" fmla="*/ 819459 h 6861600"/>
              <a:gd name="connsiteX39" fmla="*/ 11718206 w 12193200"/>
              <a:gd name="connsiteY39" fmla="*/ 817032 h 6861600"/>
              <a:gd name="connsiteX40" fmla="*/ 11718206 w 12193200"/>
              <a:gd name="connsiteY40" fmla="*/ 752433 h 6861600"/>
              <a:gd name="connsiteX41" fmla="*/ 11715660 w 12193200"/>
              <a:gd name="connsiteY41" fmla="*/ 750006 h 6861600"/>
              <a:gd name="connsiteX42" fmla="*/ 11708668 w 12193200"/>
              <a:gd name="connsiteY42" fmla="*/ 750006 h 6861600"/>
              <a:gd name="connsiteX43" fmla="*/ 11826514 w 12193200"/>
              <a:gd name="connsiteY43" fmla="*/ 749671 h 6861600"/>
              <a:gd name="connsiteX44" fmla="*/ 11822404 w 12193200"/>
              <a:gd name="connsiteY44" fmla="*/ 751851 h 6861600"/>
              <a:gd name="connsiteX45" fmla="*/ 11798623 w 12193200"/>
              <a:gd name="connsiteY45" fmla="*/ 781695 h 6861600"/>
              <a:gd name="connsiteX46" fmla="*/ 11798105 w 12193200"/>
              <a:gd name="connsiteY46" fmla="*/ 782461 h 6861600"/>
              <a:gd name="connsiteX47" fmla="*/ 11798234 w 12193200"/>
              <a:gd name="connsiteY47" fmla="*/ 783227 h 6861600"/>
              <a:gd name="connsiteX48" fmla="*/ 11822145 w 12193200"/>
              <a:gd name="connsiteY48" fmla="*/ 817420 h 6861600"/>
              <a:gd name="connsiteX49" fmla="*/ 11826126 w 12193200"/>
              <a:gd name="connsiteY49" fmla="*/ 819470 h 6861600"/>
              <a:gd name="connsiteX50" fmla="*/ 11835254 w 12193200"/>
              <a:gd name="connsiteY50" fmla="*/ 819470 h 6861600"/>
              <a:gd name="connsiteX51" fmla="*/ 11837175 w 12193200"/>
              <a:gd name="connsiteY51" fmla="*/ 817798 h 6861600"/>
              <a:gd name="connsiteX52" fmla="*/ 11836279 w 12193200"/>
              <a:gd name="connsiteY52" fmla="*/ 816136 h 6861600"/>
              <a:gd name="connsiteX53" fmla="*/ 11810826 w 12193200"/>
              <a:gd name="connsiteY53" fmla="*/ 782450 h 6861600"/>
              <a:gd name="connsiteX54" fmla="*/ 11810567 w 12193200"/>
              <a:gd name="connsiteY54" fmla="*/ 782192 h 6861600"/>
              <a:gd name="connsiteX55" fmla="*/ 11834607 w 12193200"/>
              <a:gd name="connsiteY55" fmla="*/ 753890 h 6861600"/>
              <a:gd name="connsiteX56" fmla="*/ 11835254 w 12193200"/>
              <a:gd name="connsiteY56" fmla="*/ 751203 h 6861600"/>
              <a:gd name="connsiteX57" fmla="*/ 11832816 w 12193200"/>
              <a:gd name="connsiteY57" fmla="*/ 749671 h 6861600"/>
              <a:gd name="connsiteX58" fmla="*/ 11826514 w 12193200"/>
              <a:gd name="connsiteY58" fmla="*/ 749671 h 6861600"/>
              <a:gd name="connsiteX59" fmla="*/ 11301634 w 12193200"/>
              <a:gd name="connsiteY59" fmla="*/ 749671 h 6861600"/>
              <a:gd name="connsiteX60" fmla="*/ 11299832 w 12193200"/>
              <a:gd name="connsiteY60" fmla="*/ 751462 h 6861600"/>
              <a:gd name="connsiteX61" fmla="*/ 11300350 w 12193200"/>
              <a:gd name="connsiteY61" fmla="*/ 753383 h 6861600"/>
              <a:gd name="connsiteX62" fmla="*/ 11324605 w 12193200"/>
              <a:gd name="connsiteY62" fmla="*/ 817399 h 6861600"/>
              <a:gd name="connsiteX63" fmla="*/ 11326785 w 12193200"/>
              <a:gd name="connsiteY63" fmla="*/ 819449 h 6861600"/>
              <a:gd name="connsiteX64" fmla="*/ 11332050 w 12193200"/>
              <a:gd name="connsiteY64" fmla="*/ 819449 h 6861600"/>
              <a:gd name="connsiteX65" fmla="*/ 11334489 w 12193200"/>
              <a:gd name="connsiteY65" fmla="*/ 817399 h 6861600"/>
              <a:gd name="connsiteX66" fmla="*/ 11358108 w 12193200"/>
              <a:gd name="connsiteY66" fmla="*/ 753135 h 6861600"/>
              <a:gd name="connsiteX67" fmla="*/ 11358366 w 12193200"/>
              <a:gd name="connsiteY67" fmla="*/ 751085 h 6861600"/>
              <a:gd name="connsiteX68" fmla="*/ 11356694 w 12193200"/>
              <a:gd name="connsiteY68" fmla="*/ 749671 h 6861600"/>
              <a:gd name="connsiteX69" fmla="*/ 11350015 w 12193200"/>
              <a:gd name="connsiteY69" fmla="*/ 749671 h 6861600"/>
              <a:gd name="connsiteX70" fmla="*/ 11348343 w 12193200"/>
              <a:gd name="connsiteY70" fmla="*/ 751592 h 6861600"/>
              <a:gd name="connsiteX71" fmla="*/ 11330885 w 12193200"/>
              <a:gd name="connsiteY71" fmla="*/ 802908 h 6861600"/>
              <a:gd name="connsiteX72" fmla="*/ 11312920 w 12193200"/>
              <a:gd name="connsiteY72" fmla="*/ 751851 h 6861600"/>
              <a:gd name="connsiteX73" fmla="*/ 11309845 w 12193200"/>
              <a:gd name="connsiteY73" fmla="*/ 749671 h 6861600"/>
              <a:gd name="connsiteX74" fmla="*/ 11301634 w 12193200"/>
              <a:gd name="connsiteY74" fmla="*/ 749671 h 6861600"/>
              <a:gd name="connsiteX75" fmla="*/ 11754223 w 12193200"/>
              <a:gd name="connsiteY75" fmla="*/ 748506 h 6861600"/>
              <a:gd name="connsiteX76" fmla="*/ 11731241 w 12193200"/>
              <a:gd name="connsiteY76" fmla="*/ 767625 h 6861600"/>
              <a:gd name="connsiteX77" fmla="*/ 11749346 w 12193200"/>
              <a:gd name="connsiteY77" fmla="*/ 788417 h 6861600"/>
              <a:gd name="connsiteX78" fmla="*/ 11764236 w 12193200"/>
              <a:gd name="connsiteY78" fmla="*/ 801894 h 6861600"/>
              <a:gd name="connsiteX79" fmla="*/ 11750500 w 12193200"/>
              <a:gd name="connsiteY79" fmla="*/ 813698 h 6861600"/>
              <a:gd name="connsiteX80" fmla="*/ 11733679 w 12193200"/>
              <a:gd name="connsiteY80" fmla="*/ 806641 h 6861600"/>
              <a:gd name="connsiteX81" fmla="*/ 11728673 w 12193200"/>
              <a:gd name="connsiteY81" fmla="*/ 811130 h 6861600"/>
              <a:gd name="connsiteX82" fmla="*/ 11750241 w 12193200"/>
              <a:gd name="connsiteY82" fmla="*/ 821402 h 6861600"/>
              <a:gd name="connsiteX83" fmla="*/ 11774896 w 12193200"/>
              <a:gd name="connsiteY83" fmla="*/ 800610 h 6861600"/>
              <a:gd name="connsiteX84" fmla="*/ 11741901 w 12193200"/>
              <a:gd name="connsiteY84" fmla="*/ 766471 h 6861600"/>
              <a:gd name="connsiteX85" fmla="*/ 11753457 w 12193200"/>
              <a:gd name="connsiteY85" fmla="*/ 756199 h 6861600"/>
              <a:gd name="connsiteX86" fmla="*/ 11767322 w 12193200"/>
              <a:gd name="connsiteY86" fmla="*/ 761335 h 6861600"/>
              <a:gd name="connsiteX87" fmla="*/ 11772328 w 12193200"/>
              <a:gd name="connsiteY87" fmla="*/ 756587 h 6861600"/>
              <a:gd name="connsiteX88" fmla="*/ 11754223 w 12193200"/>
              <a:gd name="connsiteY88" fmla="*/ 748506 h 6861600"/>
              <a:gd name="connsiteX89" fmla="*/ 11614257 w 12193200"/>
              <a:gd name="connsiteY89" fmla="*/ 748117 h 6861600"/>
              <a:gd name="connsiteX90" fmla="*/ 11599001 w 12193200"/>
              <a:gd name="connsiteY90" fmla="*/ 750167 h 6861600"/>
              <a:gd name="connsiteX91" fmla="*/ 11592721 w 12193200"/>
              <a:gd name="connsiteY91" fmla="*/ 755660 h 6861600"/>
              <a:gd name="connsiteX92" fmla="*/ 11592721 w 12193200"/>
              <a:gd name="connsiteY92" fmla="*/ 816902 h 6861600"/>
              <a:gd name="connsiteX93" fmla="*/ 11595418 w 12193200"/>
              <a:gd name="connsiteY93" fmla="*/ 819071 h 6861600"/>
              <a:gd name="connsiteX94" fmla="*/ 11602216 w 12193200"/>
              <a:gd name="connsiteY94" fmla="*/ 819071 h 6861600"/>
              <a:gd name="connsiteX95" fmla="*/ 11604654 w 12193200"/>
              <a:gd name="connsiteY95" fmla="*/ 816902 h 6861600"/>
              <a:gd name="connsiteX96" fmla="*/ 11604654 w 12193200"/>
              <a:gd name="connsiteY96" fmla="*/ 760774 h 6861600"/>
              <a:gd name="connsiteX97" fmla="*/ 11611452 w 12193200"/>
              <a:gd name="connsiteY97" fmla="*/ 754764 h 6861600"/>
              <a:gd name="connsiteX98" fmla="*/ 11625943 w 12193200"/>
              <a:gd name="connsiteY98" fmla="*/ 761033 h 6861600"/>
              <a:gd name="connsiteX99" fmla="*/ 11631823 w 12193200"/>
              <a:gd name="connsiteY99" fmla="*/ 755152 h 6861600"/>
              <a:gd name="connsiteX100" fmla="*/ 11614257 w 12193200"/>
              <a:gd name="connsiteY100" fmla="*/ 748117 h 6861600"/>
              <a:gd name="connsiteX101" fmla="*/ 11553619 w 12193200"/>
              <a:gd name="connsiteY101" fmla="*/ 748117 h 6861600"/>
              <a:gd name="connsiteX102" fmla="*/ 11536236 w 12193200"/>
              <a:gd name="connsiteY102" fmla="*/ 753124 h 6861600"/>
              <a:gd name="connsiteX103" fmla="*/ 11523450 w 12193200"/>
              <a:gd name="connsiteY103" fmla="*/ 784954 h 6861600"/>
              <a:gd name="connsiteX104" fmla="*/ 11536236 w 12193200"/>
              <a:gd name="connsiteY104" fmla="*/ 816654 h 6861600"/>
              <a:gd name="connsiteX105" fmla="*/ 11553619 w 12193200"/>
              <a:gd name="connsiteY105" fmla="*/ 821531 h 6861600"/>
              <a:gd name="connsiteX106" fmla="*/ 11571001 w 12193200"/>
              <a:gd name="connsiteY106" fmla="*/ 816654 h 6861600"/>
              <a:gd name="connsiteX107" fmla="*/ 11583917 w 12193200"/>
              <a:gd name="connsiteY107" fmla="*/ 784954 h 6861600"/>
              <a:gd name="connsiteX108" fmla="*/ 11571001 w 12193200"/>
              <a:gd name="connsiteY108" fmla="*/ 753124 h 6861600"/>
              <a:gd name="connsiteX109" fmla="*/ 11553619 w 12193200"/>
              <a:gd name="connsiteY109" fmla="*/ 748117 h 6861600"/>
              <a:gd name="connsiteX110" fmla="*/ 11486031 w 12193200"/>
              <a:gd name="connsiteY110" fmla="*/ 748117 h 6861600"/>
              <a:gd name="connsiteX111" fmla="*/ 11465229 w 12193200"/>
              <a:gd name="connsiteY111" fmla="*/ 751452 h 6861600"/>
              <a:gd name="connsiteX112" fmla="*/ 11459230 w 12193200"/>
              <a:gd name="connsiteY112" fmla="*/ 756965 h 6861600"/>
              <a:gd name="connsiteX113" fmla="*/ 11459230 w 12193200"/>
              <a:gd name="connsiteY113" fmla="*/ 817010 h 6861600"/>
              <a:gd name="connsiteX114" fmla="*/ 11461787 w 12193200"/>
              <a:gd name="connsiteY114" fmla="*/ 819449 h 6861600"/>
              <a:gd name="connsiteX115" fmla="*/ 11468422 w 12193200"/>
              <a:gd name="connsiteY115" fmla="*/ 819449 h 6861600"/>
              <a:gd name="connsiteX116" fmla="*/ 11471228 w 12193200"/>
              <a:gd name="connsiteY116" fmla="*/ 816751 h 6861600"/>
              <a:gd name="connsiteX117" fmla="*/ 11471228 w 12193200"/>
              <a:gd name="connsiteY117" fmla="*/ 761454 h 6861600"/>
              <a:gd name="connsiteX118" fmla="*/ 11485654 w 12193200"/>
              <a:gd name="connsiteY118" fmla="*/ 755422 h 6861600"/>
              <a:gd name="connsiteX119" fmla="*/ 11501223 w 12193200"/>
              <a:gd name="connsiteY119" fmla="*/ 771844 h 6861600"/>
              <a:gd name="connsiteX120" fmla="*/ 11501223 w 12193200"/>
              <a:gd name="connsiteY120" fmla="*/ 816751 h 6861600"/>
              <a:gd name="connsiteX121" fmla="*/ 11504288 w 12193200"/>
              <a:gd name="connsiteY121" fmla="*/ 819449 h 6861600"/>
              <a:gd name="connsiteX122" fmla="*/ 11511690 w 12193200"/>
              <a:gd name="connsiteY122" fmla="*/ 819449 h 6861600"/>
              <a:gd name="connsiteX123" fmla="*/ 11512963 w 12193200"/>
              <a:gd name="connsiteY123" fmla="*/ 816762 h 6861600"/>
              <a:gd name="connsiteX124" fmla="*/ 11512963 w 12193200"/>
              <a:gd name="connsiteY124" fmla="*/ 770312 h 6861600"/>
              <a:gd name="connsiteX125" fmla="*/ 11486031 w 12193200"/>
              <a:gd name="connsiteY125" fmla="*/ 748117 h 6861600"/>
              <a:gd name="connsiteX126" fmla="*/ 11389700 w 12193200"/>
              <a:gd name="connsiteY126" fmla="*/ 748117 h 6861600"/>
              <a:gd name="connsiteX127" fmla="*/ 11372242 w 12193200"/>
              <a:gd name="connsiteY127" fmla="*/ 753124 h 6861600"/>
              <a:gd name="connsiteX128" fmla="*/ 11359402 w 12193200"/>
              <a:gd name="connsiteY128" fmla="*/ 784954 h 6861600"/>
              <a:gd name="connsiteX129" fmla="*/ 11372242 w 12193200"/>
              <a:gd name="connsiteY129" fmla="*/ 816654 h 6861600"/>
              <a:gd name="connsiteX130" fmla="*/ 11389700 w 12193200"/>
              <a:gd name="connsiteY130" fmla="*/ 821531 h 6861600"/>
              <a:gd name="connsiteX131" fmla="*/ 11407158 w 12193200"/>
              <a:gd name="connsiteY131" fmla="*/ 816654 h 6861600"/>
              <a:gd name="connsiteX132" fmla="*/ 11420127 w 12193200"/>
              <a:gd name="connsiteY132" fmla="*/ 784954 h 6861600"/>
              <a:gd name="connsiteX133" fmla="*/ 11407158 w 12193200"/>
              <a:gd name="connsiteY133" fmla="*/ 753124 h 6861600"/>
              <a:gd name="connsiteX134" fmla="*/ 11389700 w 12193200"/>
              <a:gd name="connsiteY134" fmla="*/ 748117 h 6861600"/>
              <a:gd name="connsiteX135" fmla="*/ 11267473 w 12193200"/>
              <a:gd name="connsiteY135" fmla="*/ 748117 h 6861600"/>
              <a:gd name="connsiteX136" fmla="*/ 11250015 w 12193200"/>
              <a:gd name="connsiteY136" fmla="*/ 753124 h 6861600"/>
              <a:gd name="connsiteX137" fmla="*/ 11237046 w 12193200"/>
              <a:gd name="connsiteY137" fmla="*/ 784954 h 6861600"/>
              <a:gd name="connsiteX138" fmla="*/ 11250015 w 12193200"/>
              <a:gd name="connsiteY138" fmla="*/ 816654 h 6861600"/>
              <a:gd name="connsiteX139" fmla="*/ 11267473 w 12193200"/>
              <a:gd name="connsiteY139" fmla="*/ 821531 h 6861600"/>
              <a:gd name="connsiteX140" fmla="*/ 11284931 w 12193200"/>
              <a:gd name="connsiteY140" fmla="*/ 816654 h 6861600"/>
              <a:gd name="connsiteX141" fmla="*/ 11297771 w 12193200"/>
              <a:gd name="connsiteY141" fmla="*/ 784954 h 6861600"/>
              <a:gd name="connsiteX142" fmla="*/ 11284931 w 12193200"/>
              <a:gd name="connsiteY142" fmla="*/ 753124 h 6861600"/>
              <a:gd name="connsiteX143" fmla="*/ 11267473 w 12193200"/>
              <a:gd name="connsiteY143" fmla="*/ 748117 h 6861600"/>
              <a:gd name="connsiteX144" fmla="*/ 11199756 w 12193200"/>
              <a:gd name="connsiteY144" fmla="*/ 748117 h 6861600"/>
              <a:gd name="connsiteX145" fmla="*/ 11178857 w 12193200"/>
              <a:gd name="connsiteY145" fmla="*/ 751452 h 6861600"/>
              <a:gd name="connsiteX146" fmla="*/ 11172825 w 12193200"/>
              <a:gd name="connsiteY146" fmla="*/ 756965 h 6861600"/>
              <a:gd name="connsiteX147" fmla="*/ 11172825 w 12193200"/>
              <a:gd name="connsiteY147" fmla="*/ 817010 h 6861600"/>
              <a:gd name="connsiteX148" fmla="*/ 11175263 w 12193200"/>
              <a:gd name="connsiteY148" fmla="*/ 819449 h 6861600"/>
              <a:gd name="connsiteX149" fmla="*/ 11181932 w 12193200"/>
              <a:gd name="connsiteY149" fmla="*/ 819449 h 6861600"/>
              <a:gd name="connsiteX150" fmla="*/ 11184748 w 12193200"/>
              <a:gd name="connsiteY150" fmla="*/ 816751 h 6861600"/>
              <a:gd name="connsiteX151" fmla="*/ 11184748 w 12193200"/>
              <a:gd name="connsiteY151" fmla="*/ 761454 h 6861600"/>
              <a:gd name="connsiteX152" fmla="*/ 11199238 w 12193200"/>
              <a:gd name="connsiteY152" fmla="*/ 755422 h 6861600"/>
              <a:gd name="connsiteX153" fmla="*/ 11214884 w 12193200"/>
              <a:gd name="connsiteY153" fmla="*/ 771844 h 6861600"/>
              <a:gd name="connsiteX154" fmla="*/ 11214884 w 12193200"/>
              <a:gd name="connsiteY154" fmla="*/ 816751 h 6861600"/>
              <a:gd name="connsiteX155" fmla="*/ 11217959 w 12193200"/>
              <a:gd name="connsiteY155" fmla="*/ 819449 h 6861600"/>
              <a:gd name="connsiteX156" fmla="*/ 11225393 w 12193200"/>
              <a:gd name="connsiteY156" fmla="*/ 819449 h 6861600"/>
              <a:gd name="connsiteX157" fmla="*/ 11226817 w 12193200"/>
              <a:gd name="connsiteY157" fmla="*/ 816762 h 6861600"/>
              <a:gd name="connsiteX158" fmla="*/ 11226817 w 12193200"/>
              <a:gd name="connsiteY158" fmla="*/ 770312 h 6861600"/>
              <a:gd name="connsiteX159" fmla="*/ 11199756 w 12193200"/>
              <a:gd name="connsiteY159" fmla="*/ 748117 h 6861600"/>
              <a:gd name="connsiteX160" fmla="*/ 11681273 w 12193200"/>
              <a:gd name="connsiteY160" fmla="*/ 724801 h 6861600"/>
              <a:gd name="connsiteX161" fmla="*/ 11678845 w 12193200"/>
              <a:gd name="connsiteY161" fmla="*/ 727876 h 6861600"/>
              <a:gd name="connsiteX162" fmla="*/ 11678845 w 12193200"/>
              <a:gd name="connsiteY162" fmla="*/ 752250 h 6861600"/>
              <a:gd name="connsiteX163" fmla="*/ 11664279 w 12193200"/>
              <a:gd name="connsiteY163" fmla="*/ 748527 h 6861600"/>
              <a:gd name="connsiteX164" fmla="*/ 11632848 w 12193200"/>
              <a:gd name="connsiteY164" fmla="*/ 784954 h 6861600"/>
              <a:gd name="connsiteX165" fmla="*/ 11666707 w 12193200"/>
              <a:gd name="connsiteY165" fmla="*/ 821510 h 6861600"/>
              <a:gd name="connsiteX166" fmla="*/ 11690477 w 12193200"/>
              <a:gd name="connsiteY166" fmla="*/ 812036 h 6861600"/>
              <a:gd name="connsiteX167" fmla="*/ 11690477 w 12193200"/>
              <a:gd name="connsiteY167" fmla="*/ 727498 h 6861600"/>
              <a:gd name="connsiteX168" fmla="*/ 11687919 w 12193200"/>
              <a:gd name="connsiteY168" fmla="*/ 724801 h 6861600"/>
              <a:gd name="connsiteX169" fmla="*/ 11681273 w 12193200"/>
              <a:gd name="connsiteY169" fmla="*/ 724801 h 6861600"/>
              <a:gd name="connsiteX170" fmla="*/ 11786797 w 12193200"/>
              <a:gd name="connsiteY170" fmla="*/ 724552 h 6861600"/>
              <a:gd name="connsiteX171" fmla="*/ 11784607 w 12193200"/>
              <a:gd name="connsiteY171" fmla="*/ 726732 h 6861600"/>
              <a:gd name="connsiteX172" fmla="*/ 11784607 w 12193200"/>
              <a:gd name="connsiteY172" fmla="*/ 817280 h 6861600"/>
              <a:gd name="connsiteX173" fmla="*/ 11786797 w 12193200"/>
              <a:gd name="connsiteY173" fmla="*/ 819330 h 6861600"/>
              <a:gd name="connsiteX174" fmla="*/ 11793864 w 12193200"/>
              <a:gd name="connsiteY174" fmla="*/ 819330 h 6861600"/>
              <a:gd name="connsiteX175" fmla="*/ 11796303 w 12193200"/>
              <a:gd name="connsiteY175" fmla="*/ 817409 h 6861600"/>
              <a:gd name="connsiteX176" fmla="*/ 11796303 w 12193200"/>
              <a:gd name="connsiteY176" fmla="*/ 726473 h 6861600"/>
              <a:gd name="connsiteX177" fmla="*/ 11793864 w 12193200"/>
              <a:gd name="connsiteY177" fmla="*/ 724552 h 6861600"/>
              <a:gd name="connsiteX178" fmla="*/ 11786797 w 12193200"/>
              <a:gd name="connsiteY178" fmla="*/ 724552 h 6861600"/>
              <a:gd name="connsiteX179" fmla="*/ 11712617 w 12193200"/>
              <a:gd name="connsiteY179" fmla="*/ 723776 h 6861600"/>
              <a:gd name="connsiteX180" fmla="*/ 11705237 w 12193200"/>
              <a:gd name="connsiteY180" fmla="*/ 730940 h 6861600"/>
              <a:gd name="connsiteX181" fmla="*/ 11712358 w 12193200"/>
              <a:gd name="connsiteY181" fmla="*/ 737975 h 6861600"/>
              <a:gd name="connsiteX182" fmla="*/ 11719609 w 12193200"/>
              <a:gd name="connsiteY182" fmla="*/ 730433 h 6861600"/>
              <a:gd name="connsiteX183" fmla="*/ 11712617 w 12193200"/>
              <a:gd name="connsiteY183" fmla="*/ 723776 h 6861600"/>
              <a:gd name="connsiteX184" fmla="*/ 11855021 w 12193200"/>
              <a:gd name="connsiteY184" fmla="*/ 713601 h 6861600"/>
              <a:gd name="connsiteX185" fmla="*/ 11855284 w 12193200"/>
              <a:gd name="connsiteY185" fmla="*/ 713794 h 6861600"/>
              <a:gd name="connsiteX186" fmla="*/ 11855021 w 12193200"/>
              <a:gd name="connsiteY186" fmla="*/ 713860 h 6861600"/>
              <a:gd name="connsiteX187" fmla="*/ 11855021 w 12193200"/>
              <a:gd name="connsiteY187" fmla="*/ 713601 h 6861600"/>
              <a:gd name="connsiteX188" fmla="*/ 11847209 w 12193200"/>
              <a:gd name="connsiteY188" fmla="*/ 704235 h 6861600"/>
              <a:gd name="connsiteX189" fmla="*/ 11851428 w 12193200"/>
              <a:gd name="connsiteY189" fmla="*/ 704235 h 6861600"/>
              <a:gd name="connsiteX190" fmla="*/ 11857190 w 12193200"/>
              <a:gd name="connsiteY190" fmla="*/ 707699 h 6861600"/>
              <a:gd name="connsiteX191" fmla="*/ 11851817 w 12193200"/>
              <a:gd name="connsiteY191" fmla="*/ 711162 h 6861600"/>
              <a:gd name="connsiteX192" fmla="*/ 11847209 w 12193200"/>
              <a:gd name="connsiteY192" fmla="*/ 711162 h 6861600"/>
              <a:gd name="connsiteX193" fmla="*/ 11843627 w 12193200"/>
              <a:gd name="connsiteY193" fmla="*/ 701020 h 6861600"/>
              <a:gd name="connsiteX194" fmla="*/ 11843627 w 12193200"/>
              <a:gd name="connsiteY194" fmla="*/ 724250 h 6861600"/>
              <a:gd name="connsiteX195" fmla="*/ 11847468 w 12193200"/>
              <a:gd name="connsiteY195" fmla="*/ 724250 h 6861600"/>
              <a:gd name="connsiteX196" fmla="*/ 11847468 w 12193200"/>
              <a:gd name="connsiteY196" fmla="*/ 714367 h 6861600"/>
              <a:gd name="connsiteX197" fmla="*/ 11849648 w 12193200"/>
              <a:gd name="connsiteY197" fmla="*/ 714367 h 6861600"/>
              <a:gd name="connsiteX198" fmla="*/ 11856553 w 12193200"/>
              <a:gd name="connsiteY198" fmla="*/ 720528 h 6861600"/>
              <a:gd name="connsiteX199" fmla="*/ 11858603 w 12193200"/>
              <a:gd name="connsiteY199" fmla="*/ 724121 h 6861600"/>
              <a:gd name="connsiteX200" fmla="*/ 11863081 w 12193200"/>
              <a:gd name="connsiteY200" fmla="*/ 724121 h 6861600"/>
              <a:gd name="connsiteX201" fmla="*/ 11860265 w 12193200"/>
              <a:gd name="connsiteY201" fmla="*/ 719503 h 6861600"/>
              <a:gd name="connsiteX202" fmla="*/ 11857064 w 12193200"/>
              <a:gd name="connsiteY202" fmla="*/ 715107 h 6861600"/>
              <a:gd name="connsiteX203" fmla="*/ 11855284 w 12193200"/>
              <a:gd name="connsiteY203" fmla="*/ 713794 h 6861600"/>
              <a:gd name="connsiteX204" fmla="*/ 11858039 w 12193200"/>
              <a:gd name="connsiteY204" fmla="*/ 713106 h 6861600"/>
              <a:gd name="connsiteX205" fmla="*/ 11861549 w 12193200"/>
              <a:gd name="connsiteY205" fmla="*/ 707310 h 6861600"/>
              <a:gd name="connsiteX206" fmla="*/ 11859370 w 12193200"/>
              <a:gd name="connsiteY206" fmla="*/ 702822 h 6861600"/>
              <a:gd name="connsiteX207" fmla="*/ 11851817 w 12193200"/>
              <a:gd name="connsiteY207" fmla="*/ 701020 h 6861600"/>
              <a:gd name="connsiteX208" fmla="*/ 11843627 w 12193200"/>
              <a:gd name="connsiteY208" fmla="*/ 701020 h 6861600"/>
              <a:gd name="connsiteX209" fmla="*/ 11852712 w 12193200"/>
              <a:gd name="connsiteY209" fmla="*/ 694611 h 6861600"/>
              <a:gd name="connsiteX210" fmla="*/ 11870623 w 12193200"/>
              <a:gd name="connsiteY210" fmla="*/ 712446 h 6861600"/>
              <a:gd name="connsiteX211" fmla="*/ 11852712 w 12193200"/>
              <a:gd name="connsiteY211" fmla="*/ 730541 h 6861600"/>
              <a:gd name="connsiteX212" fmla="*/ 11834931 w 12193200"/>
              <a:gd name="connsiteY212" fmla="*/ 712446 h 6861600"/>
              <a:gd name="connsiteX213" fmla="*/ 11852712 w 12193200"/>
              <a:gd name="connsiteY213" fmla="*/ 694611 h 6861600"/>
              <a:gd name="connsiteX214" fmla="*/ 11852712 w 12193200"/>
              <a:gd name="connsiteY214" fmla="*/ 690888 h 6861600"/>
              <a:gd name="connsiteX215" fmla="*/ 11831348 w 12193200"/>
              <a:gd name="connsiteY215" fmla="*/ 712446 h 6861600"/>
              <a:gd name="connsiteX216" fmla="*/ 11852712 w 12193200"/>
              <a:gd name="connsiteY216" fmla="*/ 734004 h 6861600"/>
              <a:gd name="connsiteX217" fmla="*/ 11874076 w 12193200"/>
              <a:gd name="connsiteY217" fmla="*/ 712446 h 6861600"/>
              <a:gd name="connsiteX218" fmla="*/ 11852712 w 12193200"/>
              <a:gd name="connsiteY218" fmla="*/ 690888 h 6861600"/>
              <a:gd name="connsiteX219" fmla="*/ 11639380 w 12193200"/>
              <a:gd name="connsiteY219" fmla="*/ 551044 h 6861600"/>
              <a:gd name="connsiteX220" fmla="*/ 11641189 w 12193200"/>
              <a:gd name="connsiteY220" fmla="*/ 551862 h 6861600"/>
              <a:gd name="connsiteX221" fmla="*/ 11644652 w 12193200"/>
              <a:gd name="connsiteY221" fmla="*/ 634274 h 6861600"/>
              <a:gd name="connsiteX222" fmla="*/ 11640682 w 12193200"/>
              <a:gd name="connsiteY222" fmla="*/ 633508 h 6861600"/>
              <a:gd name="connsiteX223" fmla="*/ 11634273 w 12193200"/>
              <a:gd name="connsiteY223" fmla="*/ 599671 h 6861600"/>
              <a:gd name="connsiteX224" fmla="*/ 11638243 w 12193200"/>
              <a:gd name="connsiteY224" fmla="*/ 552250 h 6861600"/>
              <a:gd name="connsiteX225" fmla="*/ 11639380 w 12193200"/>
              <a:gd name="connsiteY225" fmla="*/ 551044 h 6861600"/>
              <a:gd name="connsiteX226" fmla="*/ 11490639 w 12193200"/>
              <a:gd name="connsiteY226" fmla="*/ 502002 h 6861600"/>
              <a:gd name="connsiteX227" fmla="*/ 11550015 w 12193200"/>
              <a:gd name="connsiteY227" fmla="*/ 504052 h 6861600"/>
              <a:gd name="connsiteX228" fmla="*/ 11548343 w 12193200"/>
              <a:gd name="connsiteY228" fmla="*/ 536605 h 6861600"/>
              <a:gd name="connsiteX229" fmla="*/ 11499486 w 12193200"/>
              <a:gd name="connsiteY229" fmla="*/ 541094 h 6861600"/>
              <a:gd name="connsiteX230" fmla="*/ 11492948 w 12193200"/>
              <a:gd name="connsiteY230" fmla="*/ 533659 h 6861600"/>
              <a:gd name="connsiteX231" fmla="*/ 11490639 w 12193200"/>
              <a:gd name="connsiteY231" fmla="*/ 502002 h 6861600"/>
              <a:gd name="connsiteX232" fmla="*/ 11594253 w 12193200"/>
              <a:gd name="connsiteY232" fmla="*/ 498797 h 6861600"/>
              <a:gd name="connsiteX233" fmla="*/ 11598612 w 12193200"/>
              <a:gd name="connsiteY233" fmla="*/ 520075 h 6861600"/>
              <a:gd name="connsiteX234" fmla="*/ 11588351 w 12193200"/>
              <a:gd name="connsiteY234" fmla="*/ 527509 h 6861600"/>
              <a:gd name="connsiteX235" fmla="*/ 11580011 w 12193200"/>
              <a:gd name="connsiteY235" fmla="*/ 500718 h 6861600"/>
              <a:gd name="connsiteX236" fmla="*/ 11594253 w 12193200"/>
              <a:gd name="connsiteY236" fmla="*/ 498797 h 6861600"/>
              <a:gd name="connsiteX237" fmla="*/ 11441405 w 12193200"/>
              <a:gd name="connsiteY237" fmla="*/ 491374 h 6861600"/>
              <a:gd name="connsiteX238" fmla="*/ 11460384 w 12193200"/>
              <a:gd name="connsiteY238" fmla="*/ 496499 h 6861600"/>
              <a:gd name="connsiteX239" fmla="*/ 11442948 w 12193200"/>
              <a:gd name="connsiteY239" fmla="*/ 533670 h 6861600"/>
              <a:gd name="connsiteX240" fmla="*/ 11434607 w 12193200"/>
              <a:gd name="connsiteY240" fmla="*/ 527131 h 6861600"/>
              <a:gd name="connsiteX241" fmla="*/ 11441405 w 12193200"/>
              <a:gd name="connsiteY241" fmla="*/ 491374 h 6861600"/>
              <a:gd name="connsiteX242" fmla="*/ 11419441 w 12193200"/>
              <a:gd name="connsiteY242" fmla="*/ 484343 h 6861600"/>
              <a:gd name="connsiteX243" fmla="*/ 11431543 w 12193200"/>
              <a:gd name="connsiteY243" fmla="*/ 488299 h 6861600"/>
              <a:gd name="connsiteX244" fmla="*/ 11423202 w 12193200"/>
              <a:gd name="connsiteY244" fmla="*/ 532257 h 6861600"/>
              <a:gd name="connsiteX245" fmla="*/ 11444102 w 12193200"/>
              <a:gd name="connsiteY245" fmla="*/ 543154 h 6861600"/>
              <a:gd name="connsiteX246" fmla="*/ 11469620 w 12193200"/>
              <a:gd name="connsiteY246" fmla="*/ 498549 h 6861600"/>
              <a:gd name="connsiteX247" fmla="*/ 11481672 w 12193200"/>
              <a:gd name="connsiteY247" fmla="*/ 500729 h 6861600"/>
              <a:gd name="connsiteX248" fmla="*/ 11485395 w 12193200"/>
              <a:gd name="connsiteY248" fmla="*/ 542507 h 6861600"/>
              <a:gd name="connsiteX249" fmla="*/ 11498472 w 12193200"/>
              <a:gd name="connsiteY249" fmla="*/ 550707 h 6861600"/>
              <a:gd name="connsiteX250" fmla="*/ 11555917 w 12193200"/>
              <a:gd name="connsiteY250" fmla="*/ 543532 h 6861600"/>
              <a:gd name="connsiteX251" fmla="*/ 11559122 w 12193200"/>
              <a:gd name="connsiteY251" fmla="*/ 503286 h 6861600"/>
              <a:gd name="connsiteX252" fmla="*/ 11570149 w 12193200"/>
              <a:gd name="connsiteY252" fmla="*/ 502002 h 6861600"/>
              <a:gd name="connsiteX253" fmla="*/ 11579385 w 12193200"/>
              <a:gd name="connsiteY253" fmla="*/ 528405 h 6861600"/>
              <a:gd name="connsiteX254" fmla="*/ 11598752 w 12193200"/>
              <a:gd name="connsiteY254" fmla="*/ 531739 h 6861600"/>
              <a:gd name="connsiteX255" fmla="*/ 11602723 w 12193200"/>
              <a:gd name="connsiteY255" fmla="*/ 497772 h 6861600"/>
              <a:gd name="connsiteX256" fmla="*/ 11625673 w 12193200"/>
              <a:gd name="connsiteY256" fmla="*/ 533282 h 6861600"/>
              <a:gd name="connsiteX257" fmla="*/ 11612855 w 12193200"/>
              <a:gd name="connsiteY257" fmla="*/ 586216 h 6861600"/>
              <a:gd name="connsiteX258" fmla="*/ 11537326 w 12193200"/>
              <a:gd name="connsiteY258" fmla="*/ 569427 h 6861600"/>
              <a:gd name="connsiteX259" fmla="*/ 11459488 w 12193200"/>
              <a:gd name="connsiteY259" fmla="*/ 611465 h 6861600"/>
              <a:gd name="connsiteX260" fmla="*/ 11456154 w 12193200"/>
              <a:gd name="connsiteY260" fmla="*/ 612360 h 6861600"/>
              <a:gd name="connsiteX261" fmla="*/ 11418325 w 12193200"/>
              <a:gd name="connsiteY261" fmla="*/ 585191 h 6861600"/>
              <a:gd name="connsiteX262" fmla="*/ 11388707 w 12193200"/>
              <a:gd name="connsiteY262" fmla="*/ 549434 h 6861600"/>
              <a:gd name="connsiteX263" fmla="*/ 11414743 w 12193200"/>
              <a:gd name="connsiteY263" fmla="*/ 487403 h 6861600"/>
              <a:gd name="connsiteX264" fmla="*/ 11419441 w 12193200"/>
              <a:gd name="connsiteY264" fmla="*/ 484343 h 6861600"/>
              <a:gd name="connsiteX265" fmla="*/ 11358173 w 12193200"/>
              <a:gd name="connsiteY265" fmla="*/ 469801 h 6861600"/>
              <a:gd name="connsiteX266" fmla="*/ 11346260 w 12193200"/>
              <a:gd name="connsiteY266" fmla="*/ 478275 h 6861600"/>
              <a:gd name="connsiteX267" fmla="*/ 11361744 w 12193200"/>
              <a:gd name="connsiteY267" fmla="*/ 470744 h 6861600"/>
              <a:gd name="connsiteX268" fmla="*/ 11358173 w 12193200"/>
              <a:gd name="connsiteY268" fmla="*/ 469801 h 6861600"/>
              <a:gd name="connsiteX269" fmla="*/ 11354455 w 12193200"/>
              <a:gd name="connsiteY269" fmla="*/ 453696 h 6861600"/>
              <a:gd name="connsiteX270" fmla="*/ 11379471 w 12193200"/>
              <a:gd name="connsiteY270" fmla="*/ 464454 h 6861600"/>
              <a:gd name="connsiteX271" fmla="*/ 11401267 w 12193200"/>
              <a:gd name="connsiteY271" fmla="*/ 487522 h 6861600"/>
              <a:gd name="connsiteX272" fmla="*/ 11376515 w 12193200"/>
              <a:gd name="connsiteY272" fmla="*/ 541611 h 6861600"/>
              <a:gd name="connsiteX273" fmla="*/ 11357665 w 12193200"/>
              <a:gd name="connsiteY273" fmla="*/ 511745 h 6861600"/>
              <a:gd name="connsiteX274" fmla="*/ 11330734 w 12193200"/>
              <a:gd name="connsiteY274" fmla="*/ 504052 h 6861600"/>
              <a:gd name="connsiteX275" fmla="*/ 11328166 w 12193200"/>
              <a:gd name="connsiteY275" fmla="*/ 491881 h 6861600"/>
              <a:gd name="connsiteX276" fmla="*/ 11335600 w 12193200"/>
              <a:gd name="connsiteY276" fmla="*/ 481879 h 6861600"/>
              <a:gd name="connsiteX277" fmla="*/ 11338297 w 12193200"/>
              <a:gd name="connsiteY277" fmla="*/ 470604 h 6861600"/>
              <a:gd name="connsiteX278" fmla="*/ 11349972 w 12193200"/>
              <a:gd name="connsiteY278" fmla="*/ 456124 h 6861600"/>
              <a:gd name="connsiteX279" fmla="*/ 11354455 w 12193200"/>
              <a:gd name="connsiteY279" fmla="*/ 453696 h 6861600"/>
              <a:gd name="connsiteX280" fmla="*/ 11324025 w 12193200"/>
              <a:gd name="connsiteY280" fmla="*/ 392924 h 6861600"/>
              <a:gd name="connsiteX281" fmla="*/ 11322134 w 12193200"/>
              <a:gd name="connsiteY281" fmla="*/ 400006 h 6861600"/>
              <a:gd name="connsiteX282" fmla="*/ 11335988 w 12193200"/>
              <a:gd name="connsiteY282" fmla="*/ 441536 h 6861600"/>
              <a:gd name="connsiteX283" fmla="*/ 11339193 w 12193200"/>
              <a:gd name="connsiteY283" fmla="*/ 451786 h 6861600"/>
              <a:gd name="connsiteX284" fmla="*/ 11328425 w 12193200"/>
              <a:gd name="connsiteY284" fmla="*/ 467162 h 6861600"/>
              <a:gd name="connsiteX285" fmla="*/ 11327270 w 12193200"/>
              <a:gd name="connsiteY285" fmla="*/ 474855 h 6861600"/>
              <a:gd name="connsiteX286" fmla="*/ 11315477 w 12193200"/>
              <a:gd name="connsiteY286" fmla="*/ 490748 h 6861600"/>
              <a:gd name="connsiteX287" fmla="*/ 11317268 w 12193200"/>
              <a:gd name="connsiteY287" fmla="*/ 503696 h 6861600"/>
              <a:gd name="connsiteX288" fmla="*/ 11327788 w 12193200"/>
              <a:gd name="connsiteY288" fmla="*/ 514594 h 6861600"/>
              <a:gd name="connsiteX289" fmla="*/ 11341890 w 12193200"/>
              <a:gd name="connsiteY289" fmla="*/ 516137 h 6861600"/>
              <a:gd name="connsiteX290" fmla="*/ 11358561 w 12193200"/>
              <a:gd name="connsiteY290" fmla="*/ 529214 h 6861600"/>
              <a:gd name="connsiteX291" fmla="*/ 11388308 w 12193200"/>
              <a:gd name="connsiteY291" fmla="*/ 580476 h 6861600"/>
              <a:gd name="connsiteX292" fmla="*/ 11394717 w 12193200"/>
              <a:gd name="connsiteY292" fmla="*/ 606490 h 6861600"/>
              <a:gd name="connsiteX293" fmla="*/ 11360611 w 12193200"/>
              <a:gd name="connsiteY293" fmla="*/ 709026 h 6861600"/>
              <a:gd name="connsiteX294" fmla="*/ 11362402 w 12193200"/>
              <a:gd name="connsiteY294" fmla="*/ 719406 h 6861600"/>
              <a:gd name="connsiteX295" fmla="*/ 11388567 w 12193200"/>
              <a:gd name="connsiteY295" fmla="*/ 719406 h 6861600"/>
              <a:gd name="connsiteX296" fmla="*/ 11394210 w 12193200"/>
              <a:gd name="connsiteY296" fmla="*/ 711972 h 6861600"/>
              <a:gd name="connsiteX297" fmla="*/ 11429094 w 12193200"/>
              <a:gd name="connsiteY297" fmla="*/ 608411 h 6861600"/>
              <a:gd name="connsiteX298" fmla="*/ 11464484 w 12193200"/>
              <a:gd name="connsiteY298" fmla="*/ 709921 h 6861600"/>
              <a:gd name="connsiteX299" fmla="*/ 11468207 w 12193200"/>
              <a:gd name="connsiteY299" fmla="*/ 719665 h 6861600"/>
              <a:gd name="connsiteX300" fmla="*/ 11490650 w 12193200"/>
              <a:gd name="connsiteY300" fmla="*/ 719665 h 6861600"/>
              <a:gd name="connsiteX301" fmla="*/ 11497954 w 12193200"/>
              <a:gd name="connsiteY301" fmla="*/ 713126 h 6861600"/>
              <a:gd name="connsiteX302" fmla="*/ 11473979 w 12193200"/>
              <a:gd name="connsiteY302" fmla="*/ 619309 h 6861600"/>
              <a:gd name="connsiteX303" fmla="*/ 11535276 w 12193200"/>
              <a:gd name="connsiteY303" fmla="*/ 595345 h 6861600"/>
              <a:gd name="connsiteX304" fmla="*/ 11569383 w 12193200"/>
              <a:gd name="connsiteY304" fmla="*/ 622136 h 6861600"/>
              <a:gd name="connsiteX305" fmla="*/ 11512315 w 12193200"/>
              <a:gd name="connsiteY305" fmla="*/ 709932 h 6861600"/>
              <a:gd name="connsiteX306" fmla="*/ 11514624 w 12193200"/>
              <a:gd name="connsiteY306" fmla="*/ 719417 h 6861600"/>
              <a:gd name="connsiteX307" fmla="*/ 11538351 w 12193200"/>
              <a:gd name="connsiteY307" fmla="*/ 719417 h 6861600"/>
              <a:gd name="connsiteX308" fmla="*/ 11547069 w 12193200"/>
              <a:gd name="connsiteY308" fmla="*/ 713903 h 6861600"/>
              <a:gd name="connsiteX309" fmla="*/ 11598623 w 12193200"/>
              <a:gd name="connsiteY309" fmla="*/ 630983 h 6861600"/>
              <a:gd name="connsiteX310" fmla="*/ 11608496 w 12193200"/>
              <a:gd name="connsiteY310" fmla="*/ 600869 h 6861600"/>
              <a:gd name="connsiteX311" fmla="*/ 11599130 w 12193200"/>
              <a:gd name="connsiteY311" fmla="*/ 710062 h 6861600"/>
              <a:gd name="connsiteX312" fmla="*/ 11601439 w 12193200"/>
              <a:gd name="connsiteY312" fmla="*/ 719287 h 6861600"/>
              <a:gd name="connsiteX313" fmla="*/ 11622857 w 12193200"/>
              <a:gd name="connsiteY313" fmla="*/ 719287 h 6861600"/>
              <a:gd name="connsiteX314" fmla="*/ 11629525 w 12193200"/>
              <a:gd name="connsiteY314" fmla="*/ 711087 h 6861600"/>
              <a:gd name="connsiteX315" fmla="*/ 11634650 w 12193200"/>
              <a:gd name="connsiteY315" fmla="*/ 693014 h 6861600"/>
              <a:gd name="connsiteX316" fmla="*/ 11654018 w 12193200"/>
              <a:gd name="connsiteY316" fmla="*/ 688018 h 6861600"/>
              <a:gd name="connsiteX317" fmla="*/ 11659024 w 12193200"/>
              <a:gd name="connsiteY317" fmla="*/ 680584 h 6861600"/>
              <a:gd name="connsiteX318" fmla="*/ 11654654 w 12193200"/>
              <a:gd name="connsiteY318" fmla="*/ 520852 h 6861600"/>
              <a:gd name="connsiteX319" fmla="*/ 11603360 w 12193200"/>
              <a:gd name="connsiteY319" fmla="*/ 487533 h 6861600"/>
              <a:gd name="connsiteX320" fmla="*/ 11526547 w 12193200"/>
              <a:gd name="connsiteY320" fmla="*/ 493424 h 6861600"/>
              <a:gd name="connsiteX321" fmla="*/ 11402033 w 12193200"/>
              <a:gd name="connsiteY321" fmla="*/ 464842 h 6861600"/>
              <a:gd name="connsiteX322" fmla="*/ 11401644 w 12193200"/>
              <a:gd name="connsiteY322" fmla="*/ 459199 h 6861600"/>
              <a:gd name="connsiteX323" fmla="*/ 11433960 w 12193200"/>
              <a:gd name="connsiteY323" fmla="*/ 433314 h 6861600"/>
              <a:gd name="connsiteX324" fmla="*/ 11431392 w 12193200"/>
              <a:gd name="connsiteY324" fmla="*/ 426398 h 6861600"/>
              <a:gd name="connsiteX325" fmla="*/ 11365995 w 12193200"/>
              <a:gd name="connsiteY325" fmla="*/ 438191 h 6861600"/>
              <a:gd name="connsiteX326" fmla="*/ 11327648 w 12193200"/>
              <a:gd name="connsiteY326" fmla="*/ 397568 h 6861600"/>
              <a:gd name="connsiteX327" fmla="*/ 11324025 w 12193200"/>
              <a:gd name="connsiteY327" fmla="*/ 392924 h 6861600"/>
              <a:gd name="connsiteX328" fmla="*/ 11391491 w 12193200"/>
              <a:gd name="connsiteY328" fmla="*/ 334037 h 6861600"/>
              <a:gd name="connsiteX329" fmla="*/ 11426364 w 12193200"/>
              <a:gd name="connsiteY329" fmla="*/ 368996 h 6861600"/>
              <a:gd name="connsiteX330" fmla="*/ 11391491 w 12193200"/>
              <a:gd name="connsiteY330" fmla="*/ 403955 h 6861600"/>
              <a:gd name="connsiteX331" fmla="*/ 11356360 w 12193200"/>
              <a:gd name="connsiteY331" fmla="*/ 368996 h 6861600"/>
              <a:gd name="connsiteX332" fmla="*/ 11391491 w 12193200"/>
              <a:gd name="connsiteY332" fmla="*/ 334037 h 6861600"/>
              <a:gd name="connsiteX333" fmla="*/ 11389959 w 12193200"/>
              <a:gd name="connsiteY333" fmla="*/ 321618 h 6861600"/>
              <a:gd name="connsiteX334" fmla="*/ 11337262 w 12193200"/>
              <a:gd name="connsiteY334" fmla="*/ 374510 h 6861600"/>
              <a:gd name="connsiteX335" fmla="*/ 11389959 w 12193200"/>
              <a:gd name="connsiteY335" fmla="*/ 427401 h 6861600"/>
              <a:gd name="connsiteX336" fmla="*/ 11442656 w 12193200"/>
              <a:gd name="connsiteY336" fmla="*/ 374510 h 6861600"/>
              <a:gd name="connsiteX337" fmla="*/ 11389959 w 12193200"/>
              <a:gd name="connsiteY337" fmla="*/ 321618 h 6861600"/>
              <a:gd name="connsiteX338" fmla="*/ 0 w 12193200"/>
              <a:gd name="connsiteY338" fmla="*/ 0 h 6861600"/>
              <a:gd name="connsiteX339" fmla="*/ 12193200 w 12193200"/>
              <a:gd name="connsiteY339" fmla="*/ 0 h 6861600"/>
              <a:gd name="connsiteX340" fmla="*/ 12193200 w 12193200"/>
              <a:gd name="connsiteY340" fmla="*/ 6861600 h 6861600"/>
              <a:gd name="connsiteX341" fmla="*/ 0 w 12193200"/>
              <a:gd name="connsiteY341" fmla="*/ 6861600 h 686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3200" h="6861600">
                <a:moveTo>
                  <a:pt x="11666200" y="756760"/>
                </a:moveTo>
                <a:cubicBezTo>
                  <a:pt x="11673094" y="756760"/>
                  <a:pt x="11676288" y="758939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6"/>
                </a:moveTo>
                <a:cubicBezTo>
                  <a:pt x="11706381" y="750006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6"/>
                  <a:pt x="11715660" y="750006"/>
                </a:cubicBezTo>
                <a:cubicBezTo>
                  <a:pt x="11708668" y="750006"/>
                  <a:pt x="11708668" y="750006"/>
                  <a:pt x="11708668" y="750006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2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60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6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4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1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1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30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2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7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4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7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7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4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8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2"/>
                  <a:pt x="11410848" y="403955"/>
                  <a:pt x="11391491" y="403955"/>
                </a:cubicBezTo>
                <a:cubicBezTo>
                  <a:pt x="11372134" y="403955"/>
                  <a:pt x="11356360" y="388332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3200" y="0"/>
                </a:lnTo>
                <a:lnTo>
                  <a:pt x="12193200" y="6861600"/>
                </a:lnTo>
                <a:lnTo>
                  <a:pt x="0" y="6861600"/>
                </a:lnTo>
                <a:close/>
              </a:path>
            </a:pathLst>
          </a:custGeom>
          <a:solidFill>
            <a:srgbClr val="D4D7DC"/>
          </a:solidFill>
        </p:spPr>
        <p:txBody>
          <a:bodyPr wrap="square" tIns="72000" anchor="t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C3EE7D-BC64-44D4-965B-AAAA5C4BD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3792" y="648000"/>
            <a:ext cx="7531408" cy="5562000"/>
          </a:xfrm>
        </p:spPr>
        <p:txBody>
          <a:bodyPr anchor="ctr"/>
          <a:lstStyle>
            <a:lvl1pPr>
              <a:lnSpc>
                <a:spcPct val="120000"/>
              </a:lnSpc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E69A22-4168-4C89-915E-68554934A9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8000" y="2779200"/>
            <a:ext cx="3041792" cy="3430800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2E73A1B-874D-4A61-944C-6104EF22B9D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39B2FB7-971C-405A-8476-7CE32CE49AEA}" type="datetime3">
              <a:rPr lang="en-US" smtClean="0"/>
              <a:t>21 July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123DF4B-C0EB-448C-B355-2743629DD45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92667E6-AA52-4ED3-B122-113FB4F8CA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agline" descr="{&quot;templafy&quot;:{&quot;id&quot;:&quot;73ab4220-910a-45d7-9ebd-62ed5a896302&quot;}}" title="Form.PLogoChoice.PLogoInsertionWhite">
            <a:extLst>
              <a:ext uri="{FF2B5EF4-FFF2-40B4-BE49-F238E27FC236}">
                <a16:creationId xmlns:a16="http://schemas.microsoft.com/office/drawing/2014/main" id="{E3FA8B5C-51AE-4CBF-B3D5-16E4AB91FC04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15000724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. Editoria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581EB9-E0FA-446E-8021-1547926BE14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custGeom>
            <a:avLst/>
            <a:gdLst>
              <a:gd name="connsiteX0" fmla="*/ 11666200 w 12193200"/>
              <a:gd name="connsiteY0" fmla="*/ 756760 h 6861600"/>
              <a:gd name="connsiteX1" fmla="*/ 11678975 w 12193200"/>
              <a:gd name="connsiteY1" fmla="*/ 761119 h 6861600"/>
              <a:gd name="connsiteX2" fmla="*/ 11678975 w 12193200"/>
              <a:gd name="connsiteY2" fmla="*/ 808195 h 6861600"/>
              <a:gd name="connsiteX3" fmla="*/ 11678845 w 12193200"/>
              <a:gd name="connsiteY3" fmla="*/ 808195 h 6861600"/>
              <a:gd name="connsiteX4" fmla="*/ 11667095 w 12193200"/>
              <a:gd name="connsiteY4" fmla="*/ 813579 h 6861600"/>
              <a:gd name="connsiteX5" fmla="*/ 11644998 w 12193200"/>
              <a:gd name="connsiteY5" fmla="*/ 784080 h 6861600"/>
              <a:gd name="connsiteX6" fmla="*/ 11666200 w 12193200"/>
              <a:gd name="connsiteY6" fmla="*/ 756760 h 6861600"/>
              <a:gd name="connsiteX7" fmla="*/ 11553608 w 12193200"/>
              <a:gd name="connsiteY7" fmla="*/ 755951 h 6861600"/>
              <a:gd name="connsiteX8" fmla="*/ 11565369 w 12193200"/>
              <a:gd name="connsiteY8" fmla="*/ 760439 h 6861600"/>
              <a:gd name="connsiteX9" fmla="*/ 11571638 w 12193200"/>
              <a:gd name="connsiteY9" fmla="*/ 784954 h 6861600"/>
              <a:gd name="connsiteX10" fmla="*/ 11565369 w 12193200"/>
              <a:gd name="connsiteY10" fmla="*/ 809339 h 6861600"/>
              <a:gd name="connsiteX11" fmla="*/ 11553608 w 12193200"/>
              <a:gd name="connsiteY11" fmla="*/ 813698 h 6861600"/>
              <a:gd name="connsiteX12" fmla="*/ 11542106 w 12193200"/>
              <a:gd name="connsiteY12" fmla="*/ 809339 h 6861600"/>
              <a:gd name="connsiteX13" fmla="*/ 11535837 w 12193200"/>
              <a:gd name="connsiteY13" fmla="*/ 784954 h 6861600"/>
              <a:gd name="connsiteX14" fmla="*/ 11542106 w 12193200"/>
              <a:gd name="connsiteY14" fmla="*/ 760439 h 6861600"/>
              <a:gd name="connsiteX15" fmla="*/ 11553608 w 12193200"/>
              <a:gd name="connsiteY15" fmla="*/ 755951 h 6861600"/>
              <a:gd name="connsiteX16" fmla="*/ 11389948 w 12193200"/>
              <a:gd name="connsiteY16" fmla="*/ 755951 h 6861600"/>
              <a:gd name="connsiteX17" fmla="*/ 11401504 w 12193200"/>
              <a:gd name="connsiteY17" fmla="*/ 760439 h 6861600"/>
              <a:gd name="connsiteX18" fmla="*/ 11407795 w 12193200"/>
              <a:gd name="connsiteY18" fmla="*/ 784954 h 6861600"/>
              <a:gd name="connsiteX19" fmla="*/ 11401504 w 12193200"/>
              <a:gd name="connsiteY19" fmla="*/ 809339 h 6861600"/>
              <a:gd name="connsiteX20" fmla="*/ 11389948 w 12193200"/>
              <a:gd name="connsiteY20" fmla="*/ 813698 h 6861600"/>
              <a:gd name="connsiteX21" fmla="*/ 11378133 w 12193200"/>
              <a:gd name="connsiteY21" fmla="*/ 809339 h 6861600"/>
              <a:gd name="connsiteX22" fmla="*/ 11371843 w 12193200"/>
              <a:gd name="connsiteY22" fmla="*/ 784954 h 6861600"/>
              <a:gd name="connsiteX23" fmla="*/ 11378133 w 12193200"/>
              <a:gd name="connsiteY23" fmla="*/ 760439 h 6861600"/>
              <a:gd name="connsiteX24" fmla="*/ 11389948 w 12193200"/>
              <a:gd name="connsiteY24" fmla="*/ 755951 h 6861600"/>
              <a:gd name="connsiteX25" fmla="*/ 11267462 w 12193200"/>
              <a:gd name="connsiteY25" fmla="*/ 755951 h 6861600"/>
              <a:gd name="connsiteX26" fmla="*/ 11279148 w 12193200"/>
              <a:gd name="connsiteY26" fmla="*/ 760439 h 6861600"/>
              <a:gd name="connsiteX27" fmla="*/ 11285438 w 12193200"/>
              <a:gd name="connsiteY27" fmla="*/ 784954 h 6861600"/>
              <a:gd name="connsiteX28" fmla="*/ 11279148 w 12193200"/>
              <a:gd name="connsiteY28" fmla="*/ 809339 h 6861600"/>
              <a:gd name="connsiteX29" fmla="*/ 11267462 w 12193200"/>
              <a:gd name="connsiteY29" fmla="*/ 813698 h 6861600"/>
              <a:gd name="connsiteX30" fmla="*/ 11255907 w 12193200"/>
              <a:gd name="connsiteY30" fmla="*/ 809339 h 6861600"/>
              <a:gd name="connsiteX31" fmla="*/ 11249616 w 12193200"/>
              <a:gd name="connsiteY31" fmla="*/ 784954 h 6861600"/>
              <a:gd name="connsiteX32" fmla="*/ 11255907 w 12193200"/>
              <a:gd name="connsiteY32" fmla="*/ 760439 h 6861600"/>
              <a:gd name="connsiteX33" fmla="*/ 11267462 w 12193200"/>
              <a:gd name="connsiteY33" fmla="*/ 755951 h 6861600"/>
              <a:gd name="connsiteX34" fmla="*/ 11708668 w 12193200"/>
              <a:gd name="connsiteY34" fmla="*/ 750006 h 6861600"/>
              <a:gd name="connsiteX35" fmla="*/ 11706381 w 12193200"/>
              <a:gd name="connsiteY35" fmla="*/ 752433 h 6861600"/>
              <a:gd name="connsiteX36" fmla="*/ 11706381 w 12193200"/>
              <a:gd name="connsiteY36" fmla="*/ 817032 h 6861600"/>
              <a:gd name="connsiteX37" fmla="*/ 11708420 w 12193200"/>
              <a:gd name="connsiteY37" fmla="*/ 819459 h 6861600"/>
              <a:gd name="connsiteX38" fmla="*/ 11715671 w 12193200"/>
              <a:gd name="connsiteY38" fmla="*/ 819459 h 6861600"/>
              <a:gd name="connsiteX39" fmla="*/ 11718206 w 12193200"/>
              <a:gd name="connsiteY39" fmla="*/ 817032 h 6861600"/>
              <a:gd name="connsiteX40" fmla="*/ 11718206 w 12193200"/>
              <a:gd name="connsiteY40" fmla="*/ 752433 h 6861600"/>
              <a:gd name="connsiteX41" fmla="*/ 11715660 w 12193200"/>
              <a:gd name="connsiteY41" fmla="*/ 750006 h 6861600"/>
              <a:gd name="connsiteX42" fmla="*/ 11708668 w 12193200"/>
              <a:gd name="connsiteY42" fmla="*/ 750006 h 6861600"/>
              <a:gd name="connsiteX43" fmla="*/ 11826514 w 12193200"/>
              <a:gd name="connsiteY43" fmla="*/ 749671 h 6861600"/>
              <a:gd name="connsiteX44" fmla="*/ 11822404 w 12193200"/>
              <a:gd name="connsiteY44" fmla="*/ 751851 h 6861600"/>
              <a:gd name="connsiteX45" fmla="*/ 11798623 w 12193200"/>
              <a:gd name="connsiteY45" fmla="*/ 781695 h 6861600"/>
              <a:gd name="connsiteX46" fmla="*/ 11798105 w 12193200"/>
              <a:gd name="connsiteY46" fmla="*/ 782461 h 6861600"/>
              <a:gd name="connsiteX47" fmla="*/ 11798234 w 12193200"/>
              <a:gd name="connsiteY47" fmla="*/ 783227 h 6861600"/>
              <a:gd name="connsiteX48" fmla="*/ 11822145 w 12193200"/>
              <a:gd name="connsiteY48" fmla="*/ 817420 h 6861600"/>
              <a:gd name="connsiteX49" fmla="*/ 11826126 w 12193200"/>
              <a:gd name="connsiteY49" fmla="*/ 819470 h 6861600"/>
              <a:gd name="connsiteX50" fmla="*/ 11835254 w 12193200"/>
              <a:gd name="connsiteY50" fmla="*/ 819470 h 6861600"/>
              <a:gd name="connsiteX51" fmla="*/ 11837175 w 12193200"/>
              <a:gd name="connsiteY51" fmla="*/ 817798 h 6861600"/>
              <a:gd name="connsiteX52" fmla="*/ 11836279 w 12193200"/>
              <a:gd name="connsiteY52" fmla="*/ 816136 h 6861600"/>
              <a:gd name="connsiteX53" fmla="*/ 11810826 w 12193200"/>
              <a:gd name="connsiteY53" fmla="*/ 782450 h 6861600"/>
              <a:gd name="connsiteX54" fmla="*/ 11810567 w 12193200"/>
              <a:gd name="connsiteY54" fmla="*/ 782192 h 6861600"/>
              <a:gd name="connsiteX55" fmla="*/ 11834607 w 12193200"/>
              <a:gd name="connsiteY55" fmla="*/ 753890 h 6861600"/>
              <a:gd name="connsiteX56" fmla="*/ 11835254 w 12193200"/>
              <a:gd name="connsiteY56" fmla="*/ 751203 h 6861600"/>
              <a:gd name="connsiteX57" fmla="*/ 11832816 w 12193200"/>
              <a:gd name="connsiteY57" fmla="*/ 749671 h 6861600"/>
              <a:gd name="connsiteX58" fmla="*/ 11826514 w 12193200"/>
              <a:gd name="connsiteY58" fmla="*/ 749671 h 6861600"/>
              <a:gd name="connsiteX59" fmla="*/ 11301634 w 12193200"/>
              <a:gd name="connsiteY59" fmla="*/ 749671 h 6861600"/>
              <a:gd name="connsiteX60" fmla="*/ 11299832 w 12193200"/>
              <a:gd name="connsiteY60" fmla="*/ 751462 h 6861600"/>
              <a:gd name="connsiteX61" fmla="*/ 11300350 w 12193200"/>
              <a:gd name="connsiteY61" fmla="*/ 753383 h 6861600"/>
              <a:gd name="connsiteX62" fmla="*/ 11324605 w 12193200"/>
              <a:gd name="connsiteY62" fmla="*/ 817399 h 6861600"/>
              <a:gd name="connsiteX63" fmla="*/ 11326785 w 12193200"/>
              <a:gd name="connsiteY63" fmla="*/ 819449 h 6861600"/>
              <a:gd name="connsiteX64" fmla="*/ 11332050 w 12193200"/>
              <a:gd name="connsiteY64" fmla="*/ 819449 h 6861600"/>
              <a:gd name="connsiteX65" fmla="*/ 11334489 w 12193200"/>
              <a:gd name="connsiteY65" fmla="*/ 817399 h 6861600"/>
              <a:gd name="connsiteX66" fmla="*/ 11358108 w 12193200"/>
              <a:gd name="connsiteY66" fmla="*/ 753135 h 6861600"/>
              <a:gd name="connsiteX67" fmla="*/ 11358366 w 12193200"/>
              <a:gd name="connsiteY67" fmla="*/ 751085 h 6861600"/>
              <a:gd name="connsiteX68" fmla="*/ 11356694 w 12193200"/>
              <a:gd name="connsiteY68" fmla="*/ 749671 h 6861600"/>
              <a:gd name="connsiteX69" fmla="*/ 11350015 w 12193200"/>
              <a:gd name="connsiteY69" fmla="*/ 749671 h 6861600"/>
              <a:gd name="connsiteX70" fmla="*/ 11348343 w 12193200"/>
              <a:gd name="connsiteY70" fmla="*/ 751592 h 6861600"/>
              <a:gd name="connsiteX71" fmla="*/ 11330885 w 12193200"/>
              <a:gd name="connsiteY71" fmla="*/ 802908 h 6861600"/>
              <a:gd name="connsiteX72" fmla="*/ 11312920 w 12193200"/>
              <a:gd name="connsiteY72" fmla="*/ 751851 h 6861600"/>
              <a:gd name="connsiteX73" fmla="*/ 11309845 w 12193200"/>
              <a:gd name="connsiteY73" fmla="*/ 749671 h 6861600"/>
              <a:gd name="connsiteX74" fmla="*/ 11301634 w 12193200"/>
              <a:gd name="connsiteY74" fmla="*/ 749671 h 6861600"/>
              <a:gd name="connsiteX75" fmla="*/ 11754223 w 12193200"/>
              <a:gd name="connsiteY75" fmla="*/ 748506 h 6861600"/>
              <a:gd name="connsiteX76" fmla="*/ 11731241 w 12193200"/>
              <a:gd name="connsiteY76" fmla="*/ 767625 h 6861600"/>
              <a:gd name="connsiteX77" fmla="*/ 11749346 w 12193200"/>
              <a:gd name="connsiteY77" fmla="*/ 788417 h 6861600"/>
              <a:gd name="connsiteX78" fmla="*/ 11764236 w 12193200"/>
              <a:gd name="connsiteY78" fmla="*/ 801894 h 6861600"/>
              <a:gd name="connsiteX79" fmla="*/ 11750500 w 12193200"/>
              <a:gd name="connsiteY79" fmla="*/ 813698 h 6861600"/>
              <a:gd name="connsiteX80" fmla="*/ 11733679 w 12193200"/>
              <a:gd name="connsiteY80" fmla="*/ 806641 h 6861600"/>
              <a:gd name="connsiteX81" fmla="*/ 11728673 w 12193200"/>
              <a:gd name="connsiteY81" fmla="*/ 811130 h 6861600"/>
              <a:gd name="connsiteX82" fmla="*/ 11750241 w 12193200"/>
              <a:gd name="connsiteY82" fmla="*/ 821402 h 6861600"/>
              <a:gd name="connsiteX83" fmla="*/ 11774896 w 12193200"/>
              <a:gd name="connsiteY83" fmla="*/ 800610 h 6861600"/>
              <a:gd name="connsiteX84" fmla="*/ 11741901 w 12193200"/>
              <a:gd name="connsiteY84" fmla="*/ 766471 h 6861600"/>
              <a:gd name="connsiteX85" fmla="*/ 11753457 w 12193200"/>
              <a:gd name="connsiteY85" fmla="*/ 756199 h 6861600"/>
              <a:gd name="connsiteX86" fmla="*/ 11767322 w 12193200"/>
              <a:gd name="connsiteY86" fmla="*/ 761335 h 6861600"/>
              <a:gd name="connsiteX87" fmla="*/ 11772328 w 12193200"/>
              <a:gd name="connsiteY87" fmla="*/ 756587 h 6861600"/>
              <a:gd name="connsiteX88" fmla="*/ 11754223 w 12193200"/>
              <a:gd name="connsiteY88" fmla="*/ 748506 h 6861600"/>
              <a:gd name="connsiteX89" fmla="*/ 11614257 w 12193200"/>
              <a:gd name="connsiteY89" fmla="*/ 748117 h 6861600"/>
              <a:gd name="connsiteX90" fmla="*/ 11599001 w 12193200"/>
              <a:gd name="connsiteY90" fmla="*/ 750167 h 6861600"/>
              <a:gd name="connsiteX91" fmla="*/ 11592721 w 12193200"/>
              <a:gd name="connsiteY91" fmla="*/ 755660 h 6861600"/>
              <a:gd name="connsiteX92" fmla="*/ 11592721 w 12193200"/>
              <a:gd name="connsiteY92" fmla="*/ 816902 h 6861600"/>
              <a:gd name="connsiteX93" fmla="*/ 11595418 w 12193200"/>
              <a:gd name="connsiteY93" fmla="*/ 819071 h 6861600"/>
              <a:gd name="connsiteX94" fmla="*/ 11602216 w 12193200"/>
              <a:gd name="connsiteY94" fmla="*/ 819071 h 6861600"/>
              <a:gd name="connsiteX95" fmla="*/ 11604654 w 12193200"/>
              <a:gd name="connsiteY95" fmla="*/ 816902 h 6861600"/>
              <a:gd name="connsiteX96" fmla="*/ 11604654 w 12193200"/>
              <a:gd name="connsiteY96" fmla="*/ 760774 h 6861600"/>
              <a:gd name="connsiteX97" fmla="*/ 11611452 w 12193200"/>
              <a:gd name="connsiteY97" fmla="*/ 754764 h 6861600"/>
              <a:gd name="connsiteX98" fmla="*/ 11625943 w 12193200"/>
              <a:gd name="connsiteY98" fmla="*/ 761033 h 6861600"/>
              <a:gd name="connsiteX99" fmla="*/ 11631823 w 12193200"/>
              <a:gd name="connsiteY99" fmla="*/ 755152 h 6861600"/>
              <a:gd name="connsiteX100" fmla="*/ 11614257 w 12193200"/>
              <a:gd name="connsiteY100" fmla="*/ 748117 h 6861600"/>
              <a:gd name="connsiteX101" fmla="*/ 11553619 w 12193200"/>
              <a:gd name="connsiteY101" fmla="*/ 748117 h 6861600"/>
              <a:gd name="connsiteX102" fmla="*/ 11536236 w 12193200"/>
              <a:gd name="connsiteY102" fmla="*/ 753124 h 6861600"/>
              <a:gd name="connsiteX103" fmla="*/ 11523450 w 12193200"/>
              <a:gd name="connsiteY103" fmla="*/ 784954 h 6861600"/>
              <a:gd name="connsiteX104" fmla="*/ 11536236 w 12193200"/>
              <a:gd name="connsiteY104" fmla="*/ 816654 h 6861600"/>
              <a:gd name="connsiteX105" fmla="*/ 11553619 w 12193200"/>
              <a:gd name="connsiteY105" fmla="*/ 821531 h 6861600"/>
              <a:gd name="connsiteX106" fmla="*/ 11571001 w 12193200"/>
              <a:gd name="connsiteY106" fmla="*/ 816654 h 6861600"/>
              <a:gd name="connsiteX107" fmla="*/ 11583917 w 12193200"/>
              <a:gd name="connsiteY107" fmla="*/ 784954 h 6861600"/>
              <a:gd name="connsiteX108" fmla="*/ 11571001 w 12193200"/>
              <a:gd name="connsiteY108" fmla="*/ 753124 h 6861600"/>
              <a:gd name="connsiteX109" fmla="*/ 11553619 w 12193200"/>
              <a:gd name="connsiteY109" fmla="*/ 748117 h 6861600"/>
              <a:gd name="connsiteX110" fmla="*/ 11486031 w 12193200"/>
              <a:gd name="connsiteY110" fmla="*/ 748117 h 6861600"/>
              <a:gd name="connsiteX111" fmla="*/ 11465229 w 12193200"/>
              <a:gd name="connsiteY111" fmla="*/ 751452 h 6861600"/>
              <a:gd name="connsiteX112" fmla="*/ 11459230 w 12193200"/>
              <a:gd name="connsiteY112" fmla="*/ 756965 h 6861600"/>
              <a:gd name="connsiteX113" fmla="*/ 11459230 w 12193200"/>
              <a:gd name="connsiteY113" fmla="*/ 817010 h 6861600"/>
              <a:gd name="connsiteX114" fmla="*/ 11461787 w 12193200"/>
              <a:gd name="connsiteY114" fmla="*/ 819449 h 6861600"/>
              <a:gd name="connsiteX115" fmla="*/ 11468422 w 12193200"/>
              <a:gd name="connsiteY115" fmla="*/ 819449 h 6861600"/>
              <a:gd name="connsiteX116" fmla="*/ 11471228 w 12193200"/>
              <a:gd name="connsiteY116" fmla="*/ 816751 h 6861600"/>
              <a:gd name="connsiteX117" fmla="*/ 11471228 w 12193200"/>
              <a:gd name="connsiteY117" fmla="*/ 761454 h 6861600"/>
              <a:gd name="connsiteX118" fmla="*/ 11485654 w 12193200"/>
              <a:gd name="connsiteY118" fmla="*/ 755422 h 6861600"/>
              <a:gd name="connsiteX119" fmla="*/ 11501223 w 12193200"/>
              <a:gd name="connsiteY119" fmla="*/ 771844 h 6861600"/>
              <a:gd name="connsiteX120" fmla="*/ 11501223 w 12193200"/>
              <a:gd name="connsiteY120" fmla="*/ 816751 h 6861600"/>
              <a:gd name="connsiteX121" fmla="*/ 11504288 w 12193200"/>
              <a:gd name="connsiteY121" fmla="*/ 819449 h 6861600"/>
              <a:gd name="connsiteX122" fmla="*/ 11511690 w 12193200"/>
              <a:gd name="connsiteY122" fmla="*/ 819449 h 6861600"/>
              <a:gd name="connsiteX123" fmla="*/ 11512963 w 12193200"/>
              <a:gd name="connsiteY123" fmla="*/ 816762 h 6861600"/>
              <a:gd name="connsiteX124" fmla="*/ 11512963 w 12193200"/>
              <a:gd name="connsiteY124" fmla="*/ 770312 h 6861600"/>
              <a:gd name="connsiteX125" fmla="*/ 11486031 w 12193200"/>
              <a:gd name="connsiteY125" fmla="*/ 748117 h 6861600"/>
              <a:gd name="connsiteX126" fmla="*/ 11389700 w 12193200"/>
              <a:gd name="connsiteY126" fmla="*/ 748117 h 6861600"/>
              <a:gd name="connsiteX127" fmla="*/ 11372242 w 12193200"/>
              <a:gd name="connsiteY127" fmla="*/ 753124 h 6861600"/>
              <a:gd name="connsiteX128" fmla="*/ 11359402 w 12193200"/>
              <a:gd name="connsiteY128" fmla="*/ 784954 h 6861600"/>
              <a:gd name="connsiteX129" fmla="*/ 11372242 w 12193200"/>
              <a:gd name="connsiteY129" fmla="*/ 816654 h 6861600"/>
              <a:gd name="connsiteX130" fmla="*/ 11389700 w 12193200"/>
              <a:gd name="connsiteY130" fmla="*/ 821531 h 6861600"/>
              <a:gd name="connsiteX131" fmla="*/ 11407158 w 12193200"/>
              <a:gd name="connsiteY131" fmla="*/ 816654 h 6861600"/>
              <a:gd name="connsiteX132" fmla="*/ 11420127 w 12193200"/>
              <a:gd name="connsiteY132" fmla="*/ 784954 h 6861600"/>
              <a:gd name="connsiteX133" fmla="*/ 11407158 w 12193200"/>
              <a:gd name="connsiteY133" fmla="*/ 753124 h 6861600"/>
              <a:gd name="connsiteX134" fmla="*/ 11389700 w 12193200"/>
              <a:gd name="connsiteY134" fmla="*/ 748117 h 6861600"/>
              <a:gd name="connsiteX135" fmla="*/ 11267473 w 12193200"/>
              <a:gd name="connsiteY135" fmla="*/ 748117 h 6861600"/>
              <a:gd name="connsiteX136" fmla="*/ 11250015 w 12193200"/>
              <a:gd name="connsiteY136" fmla="*/ 753124 h 6861600"/>
              <a:gd name="connsiteX137" fmla="*/ 11237046 w 12193200"/>
              <a:gd name="connsiteY137" fmla="*/ 784954 h 6861600"/>
              <a:gd name="connsiteX138" fmla="*/ 11250015 w 12193200"/>
              <a:gd name="connsiteY138" fmla="*/ 816654 h 6861600"/>
              <a:gd name="connsiteX139" fmla="*/ 11267473 w 12193200"/>
              <a:gd name="connsiteY139" fmla="*/ 821531 h 6861600"/>
              <a:gd name="connsiteX140" fmla="*/ 11284931 w 12193200"/>
              <a:gd name="connsiteY140" fmla="*/ 816654 h 6861600"/>
              <a:gd name="connsiteX141" fmla="*/ 11297771 w 12193200"/>
              <a:gd name="connsiteY141" fmla="*/ 784954 h 6861600"/>
              <a:gd name="connsiteX142" fmla="*/ 11284931 w 12193200"/>
              <a:gd name="connsiteY142" fmla="*/ 753124 h 6861600"/>
              <a:gd name="connsiteX143" fmla="*/ 11267473 w 12193200"/>
              <a:gd name="connsiteY143" fmla="*/ 748117 h 6861600"/>
              <a:gd name="connsiteX144" fmla="*/ 11199756 w 12193200"/>
              <a:gd name="connsiteY144" fmla="*/ 748117 h 6861600"/>
              <a:gd name="connsiteX145" fmla="*/ 11178857 w 12193200"/>
              <a:gd name="connsiteY145" fmla="*/ 751452 h 6861600"/>
              <a:gd name="connsiteX146" fmla="*/ 11172825 w 12193200"/>
              <a:gd name="connsiteY146" fmla="*/ 756965 h 6861600"/>
              <a:gd name="connsiteX147" fmla="*/ 11172825 w 12193200"/>
              <a:gd name="connsiteY147" fmla="*/ 817010 h 6861600"/>
              <a:gd name="connsiteX148" fmla="*/ 11175263 w 12193200"/>
              <a:gd name="connsiteY148" fmla="*/ 819449 h 6861600"/>
              <a:gd name="connsiteX149" fmla="*/ 11181932 w 12193200"/>
              <a:gd name="connsiteY149" fmla="*/ 819449 h 6861600"/>
              <a:gd name="connsiteX150" fmla="*/ 11184748 w 12193200"/>
              <a:gd name="connsiteY150" fmla="*/ 816751 h 6861600"/>
              <a:gd name="connsiteX151" fmla="*/ 11184748 w 12193200"/>
              <a:gd name="connsiteY151" fmla="*/ 761454 h 6861600"/>
              <a:gd name="connsiteX152" fmla="*/ 11199238 w 12193200"/>
              <a:gd name="connsiteY152" fmla="*/ 755422 h 6861600"/>
              <a:gd name="connsiteX153" fmla="*/ 11214884 w 12193200"/>
              <a:gd name="connsiteY153" fmla="*/ 771844 h 6861600"/>
              <a:gd name="connsiteX154" fmla="*/ 11214884 w 12193200"/>
              <a:gd name="connsiteY154" fmla="*/ 816751 h 6861600"/>
              <a:gd name="connsiteX155" fmla="*/ 11217959 w 12193200"/>
              <a:gd name="connsiteY155" fmla="*/ 819449 h 6861600"/>
              <a:gd name="connsiteX156" fmla="*/ 11225393 w 12193200"/>
              <a:gd name="connsiteY156" fmla="*/ 819449 h 6861600"/>
              <a:gd name="connsiteX157" fmla="*/ 11226817 w 12193200"/>
              <a:gd name="connsiteY157" fmla="*/ 816762 h 6861600"/>
              <a:gd name="connsiteX158" fmla="*/ 11226817 w 12193200"/>
              <a:gd name="connsiteY158" fmla="*/ 770312 h 6861600"/>
              <a:gd name="connsiteX159" fmla="*/ 11199756 w 12193200"/>
              <a:gd name="connsiteY159" fmla="*/ 748117 h 6861600"/>
              <a:gd name="connsiteX160" fmla="*/ 11681273 w 12193200"/>
              <a:gd name="connsiteY160" fmla="*/ 724801 h 6861600"/>
              <a:gd name="connsiteX161" fmla="*/ 11678845 w 12193200"/>
              <a:gd name="connsiteY161" fmla="*/ 727876 h 6861600"/>
              <a:gd name="connsiteX162" fmla="*/ 11678845 w 12193200"/>
              <a:gd name="connsiteY162" fmla="*/ 752250 h 6861600"/>
              <a:gd name="connsiteX163" fmla="*/ 11664279 w 12193200"/>
              <a:gd name="connsiteY163" fmla="*/ 748527 h 6861600"/>
              <a:gd name="connsiteX164" fmla="*/ 11632848 w 12193200"/>
              <a:gd name="connsiteY164" fmla="*/ 784954 h 6861600"/>
              <a:gd name="connsiteX165" fmla="*/ 11666707 w 12193200"/>
              <a:gd name="connsiteY165" fmla="*/ 821510 h 6861600"/>
              <a:gd name="connsiteX166" fmla="*/ 11690477 w 12193200"/>
              <a:gd name="connsiteY166" fmla="*/ 812036 h 6861600"/>
              <a:gd name="connsiteX167" fmla="*/ 11690477 w 12193200"/>
              <a:gd name="connsiteY167" fmla="*/ 727498 h 6861600"/>
              <a:gd name="connsiteX168" fmla="*/ 11687919 w 12193200"/>
              <a:gd name="connsiteY168" fmla="*/ 724801 h 6861600"/>
              <a:gd name="connsiteX169" fmla="*/ 11681273 w 12193200"/>
              <a:gd name="connsiteY169" fmla="*/ 724801 h 6861600"/>
              <a:gd name="connsiteX170" fmla="*/ 11786797 w 12193200"/>
              <a:gd name="connsiteY170" fmla="*/ 724552 h 6861600"/>
              <a:gd name="connsiteX171" fmla="*/ 11784607 w 12193200"/>
              <a:gd name="connsiteY171" fmla="*/ 726732 h 6861600"/>
              <a:gd name="connsiteX172" fmla="*/ 11784607 w 12193200"/>
              <a:gd name="connsiteY172" fmla="*/ 817280 h 6861600"/>
              <a:gd name="connsiteX173" fmla="*/ 11786797 w 12193200"/>
              <a:gd name="connsiteY173" fmla="*/ 819330 h 6861600"/>
              <a:gd name="connsiteX174" fmla="*/ 11793864 w 12193200"/>
              <a:gd name="connsiteY174" fmla="*/ 819330 h 6861600"/>
              <a:gd name="connsiteX175" fmla="*/ 11796303 w 12193200"/>
              <a:gd name="connsiteY175" fmla="*/ 817409 h 6861600"/>
              <a:gd name="connsiteX176" fmla="*/ 11796303 w 12193200"/>
              <a:gd name="connsiteY176" fmla="*/ 726473 h 6861600"/>
              <a:gd name="connsiteX177" fmla="*/ 11793864 w 12193200"/>
              <a:gd name="connsiteY177" fmla="*/ 724552 h 6861600"/>
              <a:gd name="connsiteX178" fmla="*/ 11786797 w 12193200"/>
              <a:gd name="connsiteY178" fmla="*/ 724552 h 6861600"/>
              <a:gd name="connsiteX179" fmla="*/ 11712617 w 12193200"/>
              <a:gd name="connsiteY179" fmla="*/ 723776 h 6861600"/>
              <a:gd name="connsiteX180" fmla="*/ 11705237 w 12193200"/>
              <a:gd name="connsiteY180" fmla="*/ 730940 h 6861600"/>
              <a:gd name="connsiteX181" fmla="*/ 11712358 w 12193200"/>
              <a:gd name="connsiteY181" fmla="*/ 737975 h 6861600"/>
              <a:gd name="connsiteX182" fmla="*/ 11719609 w 12193200"/>
              <a:gd name="connsiteY182" fmla="*/ 730433 h 6861600"/>
              <a:gd name="connsiteX183" fmla="*/ 11712617 w 12193200"/>
              <a:gd name="connsiteY183" fmla="*/ 723776 h 6861600"/>
              <a:gd name="connsiteX184" fmla="*/ 11855021 w 12193200"/>
              <a:gd name="connsiteY184" fmla="*/ 713601 h 6861600"/>
              <a:gd name="connsiteX185" fmla="*/ 11855284 w 12193200"/>
              <a:gd name="connsiteY185" fmla="*/ 713794 h 6861600"/>
              <a:gd name="connsiteX186" fmla="*/ 11855021 w 12193200"/>
              <a:gd name="connsiteY186" fmla="*/ 713860 h 6861600"/>
              <a:gd name="connsiteX187" fmla="*/ 11855021 w 12193200"/>
              <a:gd name="connsiteY187" fmla="*/ 713601 h 6861600"/>
              <a:gd name="connsiteX188" fmla="*/ 11847209 w 12193200"/>
              <a:gd name="connsiteY188" fmla="*/ 704235 h 6861600"/>
              <a:gd name="connsiteX189" fmla="*/ 11851428 w 12193200"/>
              <a:gd name="connsiteY189" fmla="*/ 704235 h 6861600"/>
              <a:gd name="connsiteX190" fmla="*/ 11857190 w 12193200"/>
              <a:gd name="connsiteY190" fmla="*/ 707699 h 6861600"/>
              <a:gd name="connsiteX191" fmla="*/ 11851817 w 12193200"/>
              <a:gd name="connsiteY191" fmla="*/ 711162 h 6861600"/>
              <a:gd name="connsiteX192" fmla="*/ 11847209 w 12193200"/>
              <a:gd name="connsiteY192" fmla="*/ 711162 h 6861600"/>
              <a:gd name="connsiteX193" fmla="*/ 11843627 w 12193200"/>
              <a:gd name="connsiteY193" fmla="*/ 701020 h 6861600"/>
              <a:gd name="connsiteX194" fmla="*/ 11843627 w 12193200"/>
              <a:gd name="connsiteY194" fmla="*/ 724250 h 6861600"/>
              <a:gd name="connsiteX195" fmla="*/ 11847468 w 12193200"/>
              <a:gd name="connsiteY195" fmla="*/ 724250 h 6861600"/>
              <a:gd name="connsiteX196" fmla="*/ 11847468 w 12193200"/>
              <a:gd name="connsiteY196" fmla="*/ 714367 h 6861600"/>
              <a:gd name="connsiteX197" fmla="*/ 11849648 w 12193200"/>
              <a:gd name="connsiteY197" fmla="*/ 714367 h 6861600"/>
              <a:gd name="connsiteX198" fmla="*/ 11856553 w 12193200"/>
              <a:gd name="connsiteY198" fmla="*/ 720528 h 6861600"/>
              <a:gd name="connsiteX199" fmla="*/ 11858603 w 12193200"/>
              <a:gd name="connsiteY199" fmla="*/ 724121 h 6861600"/>
              <a:gd name="connsiteX200" fmla="*/ 11863081 w 12193200"/>
              <a:gd name="connsiteY200" fmla="*/ 724121 h 6861600"/>
              <a:gd name="connsiteX201" fmla="*/ 11860265 w 12193200"/>
              <a:gd name="connsiteY201" fmla="*/ 719503 h 6861600"/>
              <a:gd name="connsiteX202" fmla="*/ 11857064 w 12193200"/>
              <a:gd name="connsiteY202" fmla="*/ 715107 h 6861600"/>
              <a:gd name="connsiteX203" fmla="*/ 11855284 w 12193200"/>
              <a:gd name="connsiteY203" fmla="*/ 713794 h 6861600"/>
              <a:gd name="connsiteX204" fmla="*/ 11858039 w 12193200"/>
              <a:gd name="connsiteY204" fmla="*/ 713106 h 6861600"/>
              <a:gd name="connsiteX205" fmla="*/ 11861549 w 12193200"/>
              <a:gd name="connsiteY205" fmla="*/ 707310 h 6861600"/>
              <a:gd name="connsiteX206" fmla="*/ 11859370 w 12193200"/>
              <a:gd name="connsiteY206" fmla="*/ 702822 h 6861600"/>
              <a:gd name="connsiteX207" fmla="*/ 11851817 w 12193200"/>
              <a:gd name="connsiteY207" fmla="*/ 701020 h 6861600"/>
              <a:gd name="connsiteX208" fmla="*/ 11843627 w 12193200"/>
              <a:gd name="connsiteY208" fmla="*/ 701020 h 6861600"/>
              <a:gd name="connsiteX209" fmla="*/ 11852712 w 12193200"/>
              <a:gd name="connsiteY209" fmla="*/ 694611 h 6861600"/>
              <a:gd name="connsiteX210" fmla="*/ 11870623 w 12193200"/>
              <a:gd name="connsiteY210" fmla="*/ 712446 h 6861600"/>
              <a:gd name="connsiteX211" fmla="*/ 11852712 w 12193200"/>
              <a:gd name="connsiteY211" fmla="*/ 730541 h 6861600"/>
              <a:gd name="connsiteX212" fmla="*/ 11834931 w 12193200"/>
              <a:gd name="connsiteY212" fmla="*/ 712446 h 6861600"/>
              <a:gd name="connsiteX213" fmla="*/ 11852712 w 12193200"/>
              <a:gd name="connsiteY213" fmla="*/ 694611 h 6861600"/>
              <a:gd name="connsiteX214" fmla="*/ 11852712 w 12193200"/>
              <a:gd name="connsiteY214" fmla="*/ 690888 h 6861600"/>
              <a:gd name="connsiteX215" fmla="*/ 11831348 w 12193200"/>
              <a:gd name="connsiteY215" fmla="*/ 712446 h 6861600"/>
              <a:gd name="connsiteX216" fmla="*/ 11852712 w 12193200"/>
              <a:gd name="connsiteY216" fmla="*/ 734004 h 6861600"/>
              <a:gd name="connsiteX217" fmla="*/ 11874076 w 12193200"/>
              <a:gd name="connsiteY217" fmla="*/ 712446 h 6861600"/>
              <a:gd name="connsiteX218" fmla="*/ 11852712 w 12193200"/>
              <a:gd name="connsiteY218" fmla="*/ 690888 h 6861600"/>
              <a:gd name="connsiteX219" fmla="*/ 11639380 w 12193200"/>
              <a:gd name="connsiteY219" fmla="*/ 551044 h 6861600"/>
              <a:gd name="connsiteX220" fmla="*/ 11641189 w 12193200"/>
              <a:gd name="connsiteY220" fmla="*/ 551862 h 6861600"/>
              <a:gd name="connsiteX221" fmla="*/ 11644652 w 12193200"/>
              <a:gd name="connsiteY221" fmla="*/ 634274 h 6861600"/>
              <a:gd name="connsiteX222" fmla="*/ 11640682 w 12193200"/>
              <a:gd name="connsiteY222" fmla="*/ 633508 h 6861600"/>
              <a:gd name="connsiteX223" fmla="*/ 11634273 w 12193200"/>
              <a:gd name="connsiteY223" fmla="*/ 599671 h 6861600"/>
              <a:gd name="connsiteX224" fmla="*/ 11638243 w 12193200"/>
              <a:gd name="connsiteY224" fmla="*/ 552250 h 6861600"/>
              <a:gd name="connsiteX225" fmla="*/ 11639380 w 12193200"/>
              <a:gd name="connsiteY225" fmla="*/ 551044 h 6861600"/>
              <a:gd name="connsiteX226" fmla="*/ 11490639 w 12193200"/>
              <a:gd name="connsiteY226" fmla="*/ 502002 h 6861600"/>
              <a:gd name="connsiteX227" fmla="*/ 11550015 w 12193200"/>
              <a:gd name="connsiteY227" fmla="*/ 504052 h 6861600"/>
              <a:gd name="connsiteX228" fmla="*/ 11548343 w 12193200"/>
              <a:gd name="connsiteY228" fmla="*/ 536605 h 6861600"/>
              <a:gd name="connsiteX229" fmla="*/ 11499486 w 12193200"/>
              <a:gd name="connsiteY229" fmla="*/ 541094 h 6861600"/>
              <a:gd name="connsiteX230" fmla="*/ 11492948 w 12193200"/>
              <a:gd name="connsiteY230" fmla="*/ 533659 h 6861600"/>
              <a:gd name="connsiteX231" fmla="*/ 11490639 w 12193200"/>
              <a:gd name="connsiteY231" fmla="*/ 502002 h 6861600"/>
              <a:gd name="connsiteX232" fmla="*/ 11594253 w 12193200"/>
              <a:gd name="connsiteY232" fmla="*/ 498797 h 6861600"/>
              <a:gd name="connsiteX233" fmla="*/ 11598612 w 12193200"/>
              <a:gd name="connsiteY233" fmla="*/ 520075 h 6861600"/>
              <a:gd name="connsiteX234" fmla="*/ 11588351 w 12193200"/>
              <a:gd name="connsiteY234" fmla="*/ 527509 h 6861600"/>
              <a:gd name="connsiteX235" fmla="*/ 11580011 w 12193200"/>
              <a:gd name="connsiteY235" fmla="*/ 500718 h 6861600"/>
              <a:gd name="connsiteX236" fmla="*/ 11594253 w 12193200"/>
              <a:gd name="connsiteY236" fmla="*/ 498797 h 6861600"/>
              <a:gd name="connsiteX237" fmla="*/ 11441405 w 12193200"/>
              <a:gd name="connsiteY237" fmla="*/ 491374 h 6861600"/>
              <a:gd name="connsiteX238" fmla="*/ 11460384 w 12193200"/>
              <a:gd name="connsiteY238" fmla="*/ 496499 h 6861600"/>
              <a:gd name="connsiteX239" fmla="*/ 11442948 w 12193200"/>
              <a:gd name="connsiteY239" fmla="*/ 533670 h 6861600"/>
              <a:gd name="connsiteX240" fmla="*/ 11434607 w 12193200"/>
              <a:gd name="connsiteY240" fmla="*/ 527131 h 6861600"/>
              <a:gd name="connsiteX241" fmla="*/ 11441405 w 12193200"/>
              <a:gd name="connsiteY241" fmla="*/ 491374 h 6861600"/>
              <a:gd name="connsiteX242" fmla="*/ 11419441 w 12193200"/>
              <a:gd name="connsiteY242" fmla="*/ 484343 h 6861600"/>
              <a:gd name="connsiteX243" fmla="*/ 11431543 w 12193200"/>
              <a:gd name="connsiteY243" fmla="*/ 488299 h 6861600"/>
              <a:gd name="connsiteX244" fmla="*/ 11423202 w 12193200"/>
              <a:gd name="connsiteY244" fmla="*/ 532257 h 6861600"/>
              <a:gd name="connsiteX245" fmla="*/ 11444102 w 12193200"/>
              <a:gd name="connsiteY245" fmla="*/ 543154 h 6861600"/>
              <a:gd name="connsiteX246" fmla="*/ 11469620 w 12193200"/>
              <a:gd name="connsiteY246" fmla="*/ 498549 h 6861600"/>
              <a:gd name="connsiteX247" fmla="*/ 11481672 w 12193200"/>
              <a:gd name="connsiteY247" fmla="*/ 500729 h 6861600"/>
              <a:gd name="connsiteX248" fmla="*/ 11485395 w 12193200"/>
              <a:gd name="connsiteY248" fmla="*/ 542507 h 6861600"/>
              <a:gd name="connsiteX249" fmla="*/ 11498472 w 12193200"/>
              <a:gd name="connsiteY249" fmla="*/ 550707 h 6861600"/>
              <a:gd name="connsiteX250" fmla="*/ 11555917 w 12193200"/>
              <a:gd name="connsiteY250" fmla="*/ 543532 h 6861600"/>
              <a:gd name="connsiteX251" fmla="*/ 11559122 w 12193200"/>
              <a:gd name="connsiteY251" fmla="*/ 503286 h 6861600"/>
              <a:gd name="connsiteX252" fmla="*/ 11570149 w 12193200"/>
              <a:gd name="connsiteY252" fmla="*/ 502002 h 6861600"/>
              <a:gd name="connsiteX253" fmla="*/ 11579385 w 12193200"/>
              <a:gd name="connsiteY253" fmla="*/ 528405 h 6861600"/>
              <a:gd name="connsiteX254" fmla="*/ 11598752 w 12193200"/>
              <a:gd name="connsiteY254" fmla="*/ 531739 h 6861600"/>
              <a:gd name="connsiteX255" fmla="*/ 11602723 w 12193200"/>
              <a:gd name="connsiteY255" fmla="*/ 497772 h 6861600"/>
              <a:gd name="connsiteX256" fmla="*/ 11625673 w 12193200"/>
              <a:gd name="connsiteY256" fmla="*/ 533282 h 6861600"/>
              <a:gd name="connsiteX257" fmla="*/ 11612855 w 12193200"/>
              <a:gd name="connsiteY257" fmla="*/ 586216 h 6861600"/>
              <a:gd name="connsiteX258" fmla="*/ 11537326 w 12193200"/>
              <a:gd name="connsiteY258" fmla="*/ 569427 h 6861600"/>
              <a:gd name="connsiteX259" fmla="*/ 11459488 w 12193200"/>
              <a:gd name="connsiteY259" fmla="*/ 611465 h 6861600"/>
              <a:gd name="connsiteX260" fmla="*/ 11456154 w 12193200"/>
              <a:gd name="connsiteY260" fmla="*/ 612360 h 6861600"/>
              <a:gd name="connsiteX261" fmla="*/ 11418325 w 12193200"/>
              <a:gd name="connsiteY261" fmla="*/ 585191 h 6861600"/>
              <a:gd name="connsiteX262" fmla="*/ 11388707 w 12193200"/>
              <a:gd name="connsiteY262" fmla="*/ 549434 h 6861600"/>
              <a:gd name="connsiteX263" fmla="*/ 11414743 w 12193200"/>
              <a:gd name="connsiteY263" fmla="*/ 487403 h 6861600"/>
              <a:gd name="connsiteX264" fmla="*/ 11419441 w 12193200"/>
              <a:gd name="connsiteY264" fmla="*/ 484343 h 6861600"/>
              <a:gd name="connsiteX265" fmla="*/ 11358173 w 12193200"/>
              <a:gd name="connsiteY265" fmla="*/ 469801 h 6861600"/>
              <a:gd name="connsiteX266" fmla="*/ 11346260 w 12193200"/>
              <a:gd name="connsiteY266" fmla="*/ 478275 h 6861600"/>
              <a:gd name="connsiteX267" fmla="*/ 11361744 w 12193200"/>
              <a:gd name="connsiteY267" fmla="*/ 470744 h 6861600"/>
              <a:gd name="connsiteX268" fmla="*/ 11358173 w 12193200"/>
              <a:gd name="connsiteY268" fmla="*/ 469801 h 6861600"/>
              <a:gd name="connsiteX269" fmla="*/ 11354455 w 12193200"/>
              <a:gd name="connsiteY269" fmla="*/ 453696 h 6861600"/>
              <a:gd name="connsiteX270" fmla="*/ 11379471 w 12193200"/>
              <a:gd name="connsiteY270" fmla="*/ 464454 h 6861600"/>
              <a:gd name="connsiteX271" fmla="*/ 11401267 w 12193200"/>
              <a:gd name="connsiteY271" fmla="*/ 487522 h 6861600"/>
              <a:gd name="connsiteX272" fmla="*/ 11376515 w 12193200"/>
              <a:gd name="connsiteY272" fmla="*/ 541611 h 6861600"/>
              <a:gd name="connsiteX273" fmla="*/ 11357665 w 12193200"/>
              <a:gd name="connsiteY273" fmla="*/ 511745 h 6861600"/>
              <a:gd name="connsiteX274" fmla="*/ 11330734 w 12193200"/>
              <a:gd name="connsiteY274" fmla="*/ 504052 h 6861600"/>
              <a:gd name="connsiteX275" fmla="*/ 11328166 w 12193200"/>
              <a:gd name="connsiteY275" fmla="*/ 491881 h 6861600"/>
              <a:gd name="connsiteX276" fmla="*/ 11335600 w 12193200"/>
              <a:gd name="connsiteY276" fmla="*/ 481879 h 6861600"/>
              <a:gd name="connsiteX277" fmla="*/ 11338297 w 12193200"/>
              <a:gd name="connsiteY277" fmla="*/ 470604 h 6861600"/>
              <a:gd name="connsiteX278" fmla="*/ 11349972 w 12193200"/>
              <a:gd name="connsiteY278" fmla="*/ 456124 h 6861600"/>
              <a:gd name="connsiteX279" fmla="*/ 11354455 w 12193200"/>
              <a:gd name="connsiteY279" fmla="*/ 453696 h 6861600"/>
              <a:gd name="connsiteX280" fmla="*/ 11324025 w 12193200"/>
              <a:gd name="connsiteY280" fmla="*/ 392924 h 6861600"/>
              <a:gd name="connsiteX281" fmla="*/ 11322134 w 12193200"/>
              <a:gd name="connsiteY281" fmla="*/ 400006 h 6861600"/>
              <a:gd name="connsiteX282" fmla="*/ 11335988 w 12193200"/>
              <a:gd name="connsiteY282" fmla="*/ 441536 h 6861600"/>
              <a:gd name="connsiteX283" fmla="*/ 11339193 w 12193200"/>
              <a:gd name="connsiteY283" fmla="*/ 451786 h 6861600"/>
              <a:gd name="connsiteX284" fmla="*/ 11328425 w 12193200"/>
              <a:gd name="connsiteY284" fmla="*/ 467162 h 6861600"/>
              <a:gd name="connsiteX285" fmla="*/ 11327270 w 12193200"/>
              <a:gd name="connsiteY285" fmla="*/ 474855 h 6861600"/>
              <a:gd name="connsiteX286" fmla="*/ 11315477 w 12193200"/>
              <a:gd name="connsiteY286" fmla="*/ 490748 h 6861600"/>
              <a:gd name="connsiteX287" fmla="*/ 11317268 w 12193200"/>
              <a:gd name="connsiteY287" fmla="*/ 503696 h 6861600"/>
              <a:gd name="connsiteX288" fmla="*/ 11327788 w 12193200"/>
              <a:gd name="connsiteY288" fmla="*/ 514594 h 6861600"/>
              <a:gd name="connsiteX289" fmla="*/ 11341890 w 12193200"/>
              <a:gd name="connsiteY289" fmla="*/ 516137 h 6861600"/>
              <a:gd name="connsiteX290" fmla="*/ 11358561 w 12193200"/>
              <a:gd name="connsiteY290" fmla="*/ 529214 h 6861600"/>
              <a:gd name="connsiteX291" fmla="*/ 11388308 w 12193200"/>
              <a:gd name="connsiteY291" fmla="*/ 580476 h 6861600"/>
              <a:gd name="connsiteX292" fmla="*/ 11394717 w 12193200"/>
              <a:gd name="connsiteY292" fmla="*/ 606490 h 6861600"/>
              <a:gd name="connsiteX293" fmla="*/ 11360611 w 12193200"/>
              <a:gd name="connsiteY293" fmla="*/ 709026 h 6861600"/>
              <a:gd name="connsiteX294" fmla="*/ 11362402 w 12193200"/>
              <a:gd name="connsiteY294" fmla="*/ 719406 h 6861600"/>
              <a:gd name="connsiteX295" fmla="*/ 11388567 w 12193200"/>
              <a:gd name="connsiteY295" fmla="*/ 719406 h 6861600"/>
              <a:gd name="connsiteX296" fmla="*/ 11394210 w 12193200"/>
              <a:gd name="connsiteY296" fmla="*/ 711972 h 6861600"/>
              <a:gd name="connsiteX297" fmla="*/ 11429094 w 12193200"/>
              <a:gd name="connsiteY297" fmla="*/ 608411 h 6861600"/>
              <a:gd name="connsiteX298" fmla="*/ 11464484 w 12193200"/>
              <a:gd name="connsiteY298" fmla="*/ 709921 h 6861600"/>
              <a:gd name="connsiteX299" fmla="*/ 11468207 w 12193200"/>
              <a:gd name="connsiteY299" fmla="*/ 719665 h 6861600"/>
              <a:gd name="connsiteX300" fmla="*/ 11490650 w 12193200"/>
              <a:gd name="connsiteY300" fmla="*/ 719665 h 6861600"/>
              <a:gd name="connsiteX301" fmla="*/ 11497954 w 12193200"/>
              <a:gd name="connsiteY301" fmla="*/ 713126 h 6861600"/>
              <a:gd name="connsiteX302" fmla="*/ 11473979 w 12193200"/>
              <a:gd name="connsiteY302" fmla="*/ 619309 h 6861600"/>
              <a:gd name="connsiteX303" fmla="*/ 11535276 w 12193200"/>
              <a:gd name="connsiteY303" fmla="*/ 595345 h 6861600"/>
              <a:gd name="connsiteX304" fmla="*/ 11569383 w 12193200"/>
              <a:gd name="connsiteY304" fmla="*/ 622136 h 6861600"/>
              <a:gd name="connsiteX305" fmla="*/ 11512315 w 12193200"/>
              <a:gd name="connsiteY305" fmla="*/ 709932 h 6861600"/>
              <a:gd name="connsiteX306" fmla="*/ 11514624 w 12193200"/>
              <a:gd name="connsiteY306" fmla="*/ 719417 h 6861600"/>
              <a:gd name="connsiteX307" fmla="*/ 11538351 w 12193200"/>
              <a:gd name="connsiteY307" fmla="*/ 719417 h 6861600"/>
              <a:gd name="connsiteX308" fmla="*/ 11547069 w 12193200"/>
              <a:gd name="connsiteY308" fmla="*/ 713903 h 6861600"/>
              <a:gd name="connsiteX309" fmla="*/ 11598623 w 12193200"/>
              <a:gd name="connsiteY309" fmla="*/ 630983 h 6861600"/>
              <a:gd name="connsiteX310" fmla="*/ 11608496 w 12193200"/>
              <a:gd name="connsiteY310" fmla="*/ 600869 h 6861600"/>
              <a:gd name="connsiteX311" fmla="*/ 11599130 w 12193200"/>
              <a:gd name="connsiteY311" fmla="*/ 710062 h 6861600"/>
              <a:gd name="connsiteX312" fmla="*/ 11601439 w 12193200"/>
              <a:gd name="connsiteY312" fmla="*/ 719287 h 6861600"/>
              <a:gd name="connsiteX313" fmla="*/ 11622857 w 12193200"/>
              <a:gd name="connsiteY313" fmla="*/ 719287 h 6861600"/>
              <a:gd name="connsiteX314" fmla="*/ 11629525 w 12193200"/>
              <a:gd name="connsiteY314" fmla="*/ 711087 h 6861600"/>
              <a:gd name="connsiteX315" fmla="*/ 11634650 w 12193200"/>
              <a:gd name="connsiteY315" fmla="*/ 693014 h 6861600"/>
              <a:gd name="connsiteX316" fmla="*/ 11654018 w 12193200"/>
              <a:gd name="connsiteY316" fmla="*/ 688018 h 6861600"/>
              <a:gd name="connsiteX317" fmla="*/ 11659024 w 12193200"/>
              <a:gd name="connsiteY317" fmla="*/ 680584 h 6861600"/>
              <a:gd name="connsiteX318" fmla="*/ 11654654 w 12193200"/>
              <a:gd name="connsiteY318" fmla="*/ 520852 h 6861600"/>
              <a:gd name="connsiteX319" fmla="*/ 11603360 w 12193200"/>
              <a:gd name="connsiteY319" fmla="*/ 487533 h 6861600"/>
              <a:gd name="connsiteX320" fmla="*/ 11526547 w 12193200"/>
              <a:gd name="connsiteY320" fmla="*/ 493424 h 6861600"/>
              <a:gd name="connsiteX321" fmla="*/ 11402033 w 12193200"/>
              <a:gd name="connsiteY321" fmla="*/ 464842 h 6861600"/>
              <a:gd name="connsiteX322" fmla="*/ 11401644 w 12193200"/>
              <a:gd name="connsiteY322" fmla="*/ 459199 h 6861600"/>
              <a:gd name="connsiteX323" fmla="*/ 11433960 w 12193200"/>
              <a:gd name="connsiteY323" fmla="*/ 433314 h 6861600"/>
              <a:gd name="connsiteX324" fmla="*/ 11431392 w 12193200"/>
              <a:gd name="connsiteY324" fmla="*/ 426398 h 6861600"/>
              <a:gd name="connsiteX325" fmla="*/ 11365995 w 12193200"/>
              <a:gd name="connsiteY325" fmla="*/ 438191 h 6861600"/>
              <a:gd name="connsiteX326" fmla="*/ 11327648 w 12193200"/>
              <a:gd name="connsiteY326" fmla="*/ 397568 h 6861600"/>
              <a:gd name="connsiteX327" fmla="*/ 11324025 w 12193200"/>
              <a:gd name="connsiteY327" fmla="*/ 392924 h 6861600"/>
              <a:gd name="connsiteX328" fmla="*/ 11391491 w 12193200"/>
              <a:gd name="connsiteY328" fmla="*/ 334037 h 6861600"/>
              <a:gd name="connsiteX329" fmla="*/ 11426364 w 12193200"/>
              <a:gd name="connsiteY329" fmla="*/ 368996 h 6861600"/>
              <a:gd name="connsiteX330" fmla="*/ 11391491 w 12193200"/>
              <a:gd name="connsiteY330" fmla="*/ 403955 h 6861600"/>
              <a:gd name="connsiteX331" fmla="*/ 11356360 w 12193200"/>
              <a:gd name="connsiteY331" fmla="*/ 368996 h 6861600"/>
              <a:gd name="connsiteX332" fmla="*/ 11391491 w 12193200"/>
              <a:gd name="connsiteY332" fmla="*/ 334037 h 6861600"/>
              <a:gd name="connsiteX333" fmla="*/ 11389959 w 12193200"/>
              <a:gd name="connsiteY333" fmla="*/ 321618 h 6861600"/>
              <a:gd name="connsiteX334" fmla="*/ 11337262 w 12193200"/>
              <a:gd name="connsiteY334" fmla="*/ 374510 h 6861600"/>
              <a:gd name="connsiteX335" fmla="*/ 11389959 w 12193200"/>
              <a:gd name="connsiteY335" fmla="*/ 427401 h 6861600"/>
              <a:gd name="connsiteX336" fmla="*/ 11442656 w 12193200"/>
              <a:gd name="connsiteY336" fmla="*/ 374510 h 6861600"/>
              <a:gd name="connsiteX337" fmla="*/ 11389959 w 12193200"/>
              <a:gd name="connsiteY337" fmla="*/ 321618 h 6861600"/>
              <a:gd name="connsiteX338" fmla="*/ 0 w 12193200"/>
              <a:gd name="connsiteY338" fmla="*/ 0 h 6861600"/>
              <a:gd name="connsiteX339" fmla="*/ 12193200 w 12193200"/>
              <a:gd name="connsiteY339" fmla="*/ 0 h 6861600"/>
              <a:gd name="connsiteX340" fmla="*/ 12193200 w 12193200"/>
              <a:gd name="connsiteY340" fmla="*/ 6861600 h 6861600"/>
              <a:gd name="connsiteX341" fmla="*/ 0 w 12193200"/>
              <a:gd name="connsiteY341" fmla="*/ 6861600 h 686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3200" h="6861600">
                <a:moveTo>
                  <a:pt x="11666200" y="756760"/>
                </a:moveTo>
                <a:cubicBezTo>
                  <a:pt x="11673094" y="756760"/>
                  <a:pt x="11676288" y="758939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6"/>
                </a:moveTo>
                <a:cubicBezTo>
                  <a:pt x="11706381" y="750006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6"/>
                  <a:pt x="11715660" y="750006"/>
                </a:cubicBezTo>
                <a:cubicBezTo>
                  <a:pt x="11708668" y="750006"/>
                  <a:pt x="11708668" y="750006"/>
                  <a:pt x="11708668" y="750006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2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60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6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4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1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1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30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2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7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4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7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7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4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8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2"/>
                  <a:pt x="11410848" y="403955"/>
                  <a:pt x="11391491" y="403955"/>
                </a:cubicBezTo>
                <a:cubicBezTo>
                  <a:pt x="11372134" y="403955"/>
                  <a:pt x="11356360" y="388332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3200" y="0"/>
                </a:lnTo>
                <a:lnTo>
                  <a:pt x="12193200" y="6861600"/>
                </a:lnTo>
                <a:lnTo>
                  <a:pt x="0" y="6861600"/>
                </a:lnTo>
                <a:close/>
              </a:path>
            </a:pathLst>
          </a:custGeom>
          <a:solidFill>
            <a:srgbClr val="D4D7DC"/>
          </a:solidFill>
        </p:spPr>
        <p:txBody>
          <a:bodyPr wrap="square" tIns="72000" anchor="t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C3EE7D-BC64-44D4-965B-AAAA5C4BD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1" y="648000"/>
            <a:ext cx="8652001" cy="5562000"/>
          </a:xfrm>
        </p:spPr>
        <p:txBody>
          <a:bodyPr anchor="ctr"/>
          <a:lstStyle>
            <a:lvl1pPr>
              <a:lnSpc>
                <a:spcPct val="120000"/>
              </a:lnSpc>
              <a:defRPr sz="9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E69A22-4168-4C89-915E-68554934A9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24000" y="3429000"/>
            <a:ext cx="1920000" cy="2781000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2E73A1B-874D-4A61-944C-6104EF22B9D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CB76A8-40B8-40AD-BBF9-1424EB95FF77}" type="datetime3">
              <a:rPr lang="en-US" smtClean="0"/>
              <a:t>21 July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123DF4B-C0EB-448C-B355-2743629DD45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92667E6-AA52-4ED3-B122-113FB4F8CA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agline" descr="{&quot;templafy&quot;:{&quot;id&quot;:&quot;f485d35e-b57e-4dfb-8ebc-8055fa293c3a&quot;}}" title="Form.PLogoChoice.PLogoInsertionWhite">
            <a:extLst>
              <a:ext uri="{FF2B5EF4-FFF2-40B4-BE49-F238E27FC236}">
                <a16:creationId xmlns:a16="http://schemas.microsoft.com/office/drawing/2014/main" id="{152DA9A1-3FA7-4BC8-9172-644A881C6F4B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3843031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Editor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8F7754C-3E86-406C-B149-CDBE81C128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custGeom>
            <a:avLst/>
            <a:gdLst>
              <a:gd name="connsiteX0" fmla="*/ 11666200 w 12193200"/>
              <a:gd name="connsiteY0" fmla="*/ 756760 h 6861600"/>
              <a:gd name="connsiteX1" fmla="*/ 11678975 w 12193200"/>
              <a:gd name="connsiteY1" fmla="*/ 761119 h 6861600"/>
              <a:gd name="connsiteX2" fmla="*/ 11678975 w 12193200"/>
              <a:gd name="connsiteY2" fmla="*/ 808195 h 6861600"/>
              <a:gd name="connsiteX3" fmla="*/ 11678845 w 12193200"/>
              <a:gd name="connsiteY3" fmla="*/ 808195 h 6861600"/>
              <a:gd name="connsiteX4" fmla="*/ 11667095 w 12193200"/>
              <a:gd name="connsiteY4" fmla="*/ 813579 h 6861600"/>
              <a:gd name="connsiteX5" fmla="*/ 11644998 w 12193200"/>
              <a:gd name="connsiteY5" fmla="*/ 784080 h 6861600"/>
              <a:gd name="connsiteX6" fmla="*/ 11666200 w 12193200"/>
              <a:gd name="connsiteY6" fmla="*/ 756760 h 6861600"/>
              <a:gd name="connsiteX7" fmla="*/ 11553608 w 12193200"/>
              <a:gd name="connsiteY7" fmla="*/ 755951 h 6861600"/>
              <a:gd name="connsiteX8" fmla="*/ 11565369 w 12193200"/>
              <a:gd name="connsiteY8" fmla="*/ 760439 h 6861600"/>
              <a:gd name="connsiteX9" fmla="*/ 11571638 w 12193200"/>
              <a:gd name="connsiteY9" fmla="*/ 784954 h 6861600"/>
              <a:gd name="connsiteX10" fmla="*/ 11565369 w 12193200"/>
              <a:gd name="connsiteY10" fmla="*/ 809339 h 6861600"/>
              <a:gd name="connsiteX11" fmla="*/ 11553608 w 12193200"/>
              <a:gd name="connsiteY11" fmla="*/ 813698 h 6861600"/>
              <a:gd name="connsiteX12" fmla="*/ 11542106 w 12193200"/>
              <a:gd name="connsiteY12" fmla="*/ 809339 h 6861600"/>
              <a:gd name="connsiteX13" fmla="*/ 11535837 w 12193200"/>
              <a:gd name="connsiteY13" fmla="*/ 784954 h 6861600"/>
              <a:gd name="connsiteX14" fmla="*/ 11542106 w 12193200"/>
              <a:gd name="connsiteY14" fmla="*/ 760439 h 6861600"/>
              <a:gd name="connsiteX15" fmla="*/ 11553608 w 12193200"/>
              <a:gd name="connsiteY15" fmla="*/ 755951 h 6861600"/>
              <a:gd name="connsiteX16" fmla="*/ 11389948 w 12193200"/>
              <a:gd name="connsiteY16" fmla="*/ 755951 h 6861600"/>
              <a:gd name="connsiteX17" fmla="*/ 11401504 w 12193200"/>
              <a:gd name="connsiteY17" fmla="*/ 760439 h 6861600"/>
              <a:gd name="connsiteX18" fmla="*/ 11407795 w 12193200"/>
              <a:gd name="connsiteY18" fmla="*/ 784954 h 6861600"/>
              <a:gd name="connsiteX19" fmla="*/ 11401504 w 12193200"/>
              <a:gd name="connsiteY19" fmla="*/ 809339 h 6861600"/>
              <a:gd name="connsiteX20" fmla="*/ 11389948 w 12193200"/>
              <a:gd name="connsiteY20" fmla="*/ 813698 h 6861600"/>
              <a:gd name="connsiteX21" fmla="*/ 11378133 w 12193200"/>
              <a:gd name="connsiteY21" fmla="*/ 809339 h 6861600"/>
              <a:gd name="connsiteX22" fmla="*/ 11371843 w 12193200"/>
              <a:gd name="connsiteY22" fmla="*/ 784954 h 6861600"/>
              <a:gd name="connsiteX23" fmla="*/ 11378133 w 12193200"/>
              <a:gd name="connsiteY23" fmla="*/ 760439 h 6861600"/>
              <a:gd name="connsiteX24" fmla="*/ 11389948 w 12193200"/>
              <a:gd name="connsiteY24" fmla="*/ 755951 h 6861600"/>
              <a:gd name="connsiteX25" fmla="*/ 11267462 w 12193200"/>
              <a:gd name="connsiteY25" fmla="*/ 755951 h 6861600"/>
              <a:gd name="connsiteX26" fmla="*/ 11279148 w 12193200"/>
              <a:gd name="connsiteY26" fmla="*/ 760439 h 6861600"/>
              <a:gd name="connsiteX27" fmla="*/ 11285438 w 12193200"/>
              <a:gd name="connsiteY27" fmla="*/ 784954 h 6861600"/>
              <a:gd name="connsiteX28" fmla="*/ 11279148 w 12193200"/>
              <a:gd name="connsiteY28" fmla="*/ 809339 h 6861600"/>
              <a:gd name="connsiteX29" fmla="*/ 11267462 w 12193200"/>
              <a:gd name="connsiteY29" fmla="*/ 813698 h 6861600"/>
              <a:gd name="connsiteX30" fmla="*/ 11255907 w 12193200"/>
              <a:gd name="connsiteY30" fmla="*/ 809339 h 6861600"/>
              <a:gd name="connsiteX31" fmla="*/ 11249616 w 12193200"/>
              <a:gd name="connsiteY31" fmla="*/ 784954 h 6861600"/>
              <a:gd name="connsiteX32" fmla="*/ 11255907 w 12193200"/>
              <a:gd name="connsiteY32" fmla="*/ 760439 h 6861600"/>
              <a:gd name="connsiteX33" fmla="*/ 11267462 w 12193200"/>
              <a:gd name="connsiteY33" fmla="*/ 755951 h 6861600"/>
              <a:gd name="connsiteX34" fmla="*/ 11708668 w 12193200"/>
              <a:gd name="connsiteY34" fmla="*/ 750006 h 6861600"/>
              <a:gd name="connsiteX35" fmla="*/ 11706381 w 12193200"/>
              <a:gd name="connsiteY35" fmla="*/ 752433 h 6861600"/>
              <a:gd name="connsiteX36" fmla="*/ 11706381 w 12193200"/>
              <a:gd name="connsiteY36" fmla="*/ 817032 h 6861600"/>
              <a:gd name="connsiteX37" fmla="*/ 11708420 w 12193200"/>
              <a:gd name="connsiteY37" fmla="*/ 819459 h 6861600"/>
              <a:gd name="connsiteX38" fmla="*/ 11715671 w 12193200"/>
              <a:gd name="connsiteY38" fmla="*/ 819459 h 6861600"/>
              <a:gd name="connsiteX39" fmla="*/ 11718206 w 12193200"/>
              <a:gd name="connsiteY39" fmla="*/ 817032 h 6861600"/>
              <a:gd name="connsiteX40" fmla="*/ 11718206 w 12193200"/>
              <a:gd name="connsiteY40" fmla="*/ 752433 h 6861600"/>
              <a:gd name="connsiteX41" fmla="*/ 11715660 w 12193200"/>
              <a:gd name="connsiteY41" fmla="*/ 750006 h 6861600"/>
              <a:gd name="connsiteX42" fmla="*/ 11708668 w 12193200"/>
              <a:gd name="connsiteY42" fmla="*/ 750006 h 6861600"/>
              <a:gd name="connsiteX43" fmla="*/ 11826514 w 12193200"/>
              <a:gd name="connsiteY43" fmla="*/ 749671 h 6861600"/>
              <a:gd name="connsiteX44" fmla="*/ 11822404 w 12193200"/>
              <a:gd name="connsiteY44" fmla="*/ 751851 h 6861600"/>
              <a:gd name="connsiteX45" fmla="*/ 11798623 w 12193200"/>
              <a:gd name="connsiteY45" fmla="*/ 781695 h 6861600"/>
              <a:gd name="connsiteX46" fmla="*/ 11798105 w 12193200"/>
              <a:gd name="connsiteY46" fmla="*/ 782461 h 6861600"/>
              <a:gd name="connsiteX47" fmla="*/ 11798234 w 12193200"/>
              <a:gd name="connsiteY47" fmla="*/ 783227 h 6861600"/>
              <a:gd name="connsiteX48" fmla="*/ 11822145 w 12193200"/>
              <a:gd name="connsiteY48" fmla="*/ 817420 h 6861600"/>
              <a:gd name="connsiteX49" fmla="*/ 11826126 w 12193200"/>
              <a:gd name="connsiteY49" fmla="*/ 819470 h 6861600"/>
              <a:gd name="connsiteX50" fmla="*/ 11835254 w 12193200"/>
              <a:gd name="connsiteY50" fmla="*/ 819470 h 6861600"/>
              <a:gd name="connsiteX51" fmla="*/ 11837175 w 12193200"/>
              <a:gd name="connsiteY51" fmla="*/ 817798 h 6861600"/>
              <a:gd name="connsiteX52" fmla="*/ 11836279 w 12193200"/>
              <a:gd name="connsiteY52" fmla="*/ 816136 h 6861600"/>
              <a:gd name="connsiteX53" fmla="*/ 11810826 w 12193200"/>
              <a:gd name="connsiteY53" fmla="*/ 782450 h 6861600"/>
              <a:gd name="connsiteX54" fmla="*/ 11810567 w 12193200"/>
              <a:gd name="connsiteY54" fmla="*/ 782192 h 6861600"/>
              <a:gd name="connsiteX55" fmla="*/ 11834607 w 12193200"/>
              <a:gd name="connsiteY55" fmla="*/ 753890 h 6861600"/>
              <a:gd name="connsiteX56" fmla="*/ 11835254 w 12193200"/>
              <a:gd name="connsiteY56" fmla="*/ 751203 h 6861600"/>
              <a:gd name="connsiteX57" fmla="*/ 11832816 w 12193200"/>
              <a:gd name="connsiteY57" fmla="*/ 749671 h 6861600"/>
              <a:gd name="connsiteX58" fmla="*/ 11826514 w 12193200"/>
              <a:gd name="connsiteY58" fmla="*/ 749671 h 6861600"/>
              <a:gd name="connsiteX59" fmla="*/ 11301634 w 12193200"/>
              <a:gd name="connsiteY59" fmla="*/ 749671 h 6861600"/>
              <a:gd name="connsiteX60" fmla="*/ 11299832 w 12193200"/>
              <a:gd name="connsiteY60" fmla="*/ 751462 h 6861600"/>
              <a:gd name="connsiteX61" fmla="*/ 11300350 w 12193200"/>
              <a:gd name="connsiteY61" fmla="*/ 753383 h 6861600"/>
              <a:gd name="connsiteX62" fmla="*/ 11324605 w 12193200"/>
              <a:gd name="connsiteY62" fmla="*/ 817399 h 6861600"/>
              <a:gd name="connsiteX63" fmla="*/ 11326785 w 12193200"/>
              <a:gd name="connsiteY63" fmla="*/ 819449 h 6861600"/>
              <a:gd name="connsiteX64" fmla="*/ 11332050 w 12193200"/>
              <a:gd name="connsiteY64" fmla="*/ 819449 h 6861600"/>
              <a:gd name="connsiteX65" fmla="*/ 11334489 w 12193200"/>
              <a:gd name="connsiteY65" fmla="*/ 817399 h 6861600"/>
              <a:gd name="connsiteX66" fmla="*/ 11358108 w 12193200"/>
              <a:gd name="connsiteY66" fmla="*/ 753135 h 6861600"/>
              <a:gd name="connsiteX67" fmla="*/ 11358366 w 12193200"/>
              <a:gd name="connsiteY67" fmla="*/ 751085 h 6861600"/>
              <a:gd name="connsiteX68" fmla="*/ 11356694 w 12193200"/>
              <a:gd name="connsiteY68" fmla="*/ 749671 h 6861600"/>
              <a:gd name="connsiteX69" fmla="*/ 11350015 w 12193200"/>
              <a:gd name="connsiteY69" fmla="*/ 749671 h 6861600"/>
              <a:gd name="connsiteX70" fmla="*/ 11348343 w 12193200"/>
              <a:gd name="connsiteY70" fmla="*/ 751592 h 6861600"/>
              <a:gd name="connsiteX71" fmla="*/ 11330885 w 12193200"/>
              <a:gd name="connsiteY71" fmla="*/ 802908 h 6861600"/>
              <a:gd name="connsiteX72" fmla="*/ 11312920 w 12193200"/>
              <a:gd name="connsiteY72" fmla="*/ 751851 h 6861600"/>
              <a:gd name="connsiteX73" fmla="*/ 11309845 w 12193200"/>
              <a:gd name="connsiteY73" fmla="*/ 749671 h 6861600"/>
              <a:gd name="connsiteX74" fmla="*/ 11301634 w 12193200"/>
              <a:gd name="connsiteY74" fmla="*/ 749671 h 6861600"/>
              <a:gd name="connsiteX75" fmla="*/ 11754223 w 12193200"/>
              <a:gd name="connsiteY75" fmla="*/ 748506 h 6861600"/>
              <a:gd name="connsiteX76" fmla="*/ 11731241 w 12193200"/>
              <a:gd name="connsiteY76" fmla="*/ 767625 h 6861600"/>
              <a:gd name="connsiteX77" fmla="*/ 11749346 w 12193200"/>
              <a:gd name="connsiteY77" fmla="*/ 788417 h 6861600"/>
              <a:gd name="connsiteX78" fmla="*/ 11764236 w 12193200"/>
              <a:gd name="connsiteY78" fmla="*/ 801894 h 6861600"/>
              <a:gd name="connsiteX79" fmla="*/ 11750500 w 12193200"/>
              <a:gd name="connsiteY79" fmla="*/ 813698 h 6861600"/>
              <a:gd name="connsiteX80" fmla="*/ 11733679 w 12193200"/>
              <a:gd name="connsiteY80" fmla="*/ 806641 h 6861600"/>
              <a:gd name="connsiteX81" fmla="*/ 11728673 w 12193200"/>
              <a:gd name="connsiteY81" fmla="*/ 811130 h 6861600"/>
              <a:gd name="connsiteX82" fmla="*/ 11750241 w 12193200"/>
              <a:gd name="connsiteY82" fmla="*/ 821402 h 6861600"/>
              <a:gd name="connsiteX83" fmla="*/ 11774896 w 12193200"/>
              <a:gd name="connsiteY83" fmla="*/ 800610 h 6861600"/>
              <a:gd name="connsiteX84" fmla="*/ 11741901 w 12193200"/>
              <a:gd name="connsiteY84" fmla="*/ 766471 h 6861600"/>
              <a:gd name="connsiteX85" fmla="*/ 11753457 w 12193200"/>
              <a:gd name="connsiteY85" fmla="*/ 756199 h 6861600"/>
              <a:gd name="connsiteX86" fmla="*/ 11767322 w 12193200"/>
              <a:gd name="connsiteY86" fmla="*/ 761335 h 6861600"/>
              <a:gd name="connsiteX87" fmla="*/ 11772328 w 12193200"/>
              <a:gd name="connsiteY87" fmla="*/ 756587 h 6861600"/>
              <a:gd name="connsiteX88" fmla="*/ 11754223 w 12193200"/>
              <a:gd name="connsiteY88" fmla="*/ 748506 h 6861600"/>
              <a:gd name="connsiteX89" fmla="*/ 11614257 w 12193200"/>
              <a:gd name="connsiteY89" fmla="*/ 748117 h 6861600"/>
              <a:gd name="connsiteX90" fmla="*/ 11599001 w 12193200"/>
              <a:gd name="connsiteY90" fmla="*/ 750167 h 6861600"/>
              <a:gd name="connsiteX91" fmla="*/ 11592721 w 12193200"/>
              <a:gd name="connsiteY91" fmla="*/ 755660 h 6861600"/>
              <a:gd name="connsiteX92" fmla="*/ 11592721 w 12193200"/>
              <a:gd name="connsiteY92" fmla="*/ 816902 h 6861600"/>
              <a:gd name="connsiteX93" fmla="*/ 11595418 w 12193200"/>
              <a:gd name="connsiteY93" fmla="*/ 819071 h 6861600"/>
              <a:gd name="connsiteX94" fmla="*/ 11602216 w 12193200"/>
              <a:gd name="connsiteY94" fmla="*/ 819071 h 6861600"/>
              <a:gd name="connsiteX95" fmla="*/ 11604654 w 12193200"/>
              <a:gd name="connsiteY95" fmla="*/ 816902 h 6861600"/>
              <a:gd name="connsiteX96" fmla="*/ 11604654 w 12193200"/>
              <a:gd name="connsiteY96" fmla="*/ 760774 h 6861600"/>
              <a:gd name="connsiteX97" fmla="*/ 11611452 w 12193200"/>
              <a:gd name="connsiteY97" fmla="*/ 754764 h 6861600"/>
              <a:gd name="connsiteX98" fmla="*/ 11625943 w 12193200"/>
              <a:gd name="connsiteY98" fmla="*/ 761033 h 6861600"/>
              <a:gd name="connsiteX99" fmla="*/ 11631823 w 12193200"/>
              <a:gd name="connsiteY99" fmla="*/ 755152 h 6861600"/>
              <a:gd name="connsiteX100" fmla="*/ 11614257 w 12193200"/>
              <a:gd name="connsiteY100" fmla="*/ 748117 h 6861600"/>
              <a:gd name="connsiteX101" fmla="*/ 11553619 w 12193200"/>
              <a:gd name="connsiteY101" fmla="*/ 748117 h 6861600"/>
              <a:gd name="connsiteX102" fmla="*/ 11536236 w 12193200"/>
              <a:gd name="connsiteY102" fmla="*/ 753124 h 6861600"/>
              <a:gd name="connsiteX103" fmla="*/ 11523450 w 12193200"/>
              <a:gd name="connsiteY103" fmla="*/ 784954 h 6861600"/>
              <a:gd name="connsiteX104" fmla="*/ 11536236 w 12193200"/>
              <a:gd name="connsiteY104" fmla="*/ 816654 h 6861600"/>
              <a:gd name="connsiteX105" fmla="*/ 11553619 w 12193200"/>
              <a:gd name="connsiteY105" fmla="*/ 821531 h 6861600"/>
              <a:gd name="connsiteX106" fmla="*/ 11571001 w 12193200"/>
              <a:gd name="connsiteY106" fmla="*/ 816654 h 6861600"/>
              <a:gd name="connsiteX107" fmla="*/ 11583917 w 12193200"/>
              <a:gd name="connsiteY107" fmla="*/ 784954 h 6861600"/>
              <a:gd name="connsiteX108" fmla="*/ 11571001 w 12193200"/>
              <a:gd name="connsiteY108" fmla="*/ 753124 h 6861600"/>
              <a:gd name="connsiteX109" fmla="*/ 11553619 w 12193200"/>
              <a:gd name="connsiteY109" fmla="*/ 748117 h 6861600"/>
              <a:gd name="connsiteX110" fmla="*/ 11486031 w 12193200"/>
              <a:gd name="connsiteY110" fmla="*/ 748117 h 6861600"/>
              <a:gd name="connsiteX111" fmla="*/ 11465229 w 12193200"/>
              <a:gd name="connsiteY111" fmla="*/ 751452 h 6861600"/>
              <a:gd name="connsiteX112" fmla="*/ 11459230 w 12193200"/>
              <a:gd name="connsiteY112" fmla="*/ 756965 h 6861600"/>
              <a:gd name="connsiteX113" fmla="*/ 11459230 w 12193200"/>
              <a:gd name="connsiteY113" fmla="*/ 817010 h 6861600"/>
              <a:gd name="connsiteX114" fmla="*/ 11461787 w 12193200"/>
              <a:gd name="connsiteY114" fmla="*/ 819449 h 6861600"/>
              <a:gd name="connsiteX115" fmla="*/ 11468422 w 12193200"/>
              <a:gd name="connsiteY115" fmla="*/ 819449 h 6861600"/>
              <a:gd name="connsiteX116" fmla="*/ 11471228 w 12193200"/>
              <a:gd name="connsiteY116" fmla="*/ 816751 h 6861600"/>
              <a:gd name="connsiteX117" fmla="*/ 11471228 w 12193200"/>
              <a:gd name="connsiteY117" fmla="*/ 761454 h 6861600"/>
              <a:gd name="connsiteX118" fmla="*/ 11485654 w 12193200"/>
              <a:gd name="connsiteY118" fmla="*/ 755422 h 6861600"/>
              <a:gd name="connsiteX119" fmla="*/ 11501223 w 12193200"/>
              <a:gd name="connsiteY119" fmla="*/ 771844 h 6861600"/>
              <a:gd name="connsiteX120" fmla="*/ 11501223 w 12193200"/>
              <a:gd name="connsiteY120" fmla="*/ 816751 h 6861600"/>
              <a:gd name="connsiteX121" fmla="*/ 11504288 w 12193200"/>
              <a:gd name="connsiteY121" fmla="*/ 819449 h 6861600"/>
              <a:gd name="connsiteX122" fmla="*/ 11511690 w 12193200"/>
              <a:gd name="connsiteY122" fmla="*/ 819449 h 6861600"/>
              <a:gd name="connsiteX123" fmla="*/ 11512963 w 12193200"/>
              <a:gd name="connsiteY123" fmla="*/ 816762 h 6861600"/>
              <a:gd name="connsiteX124" fmla="*/ 11512963 w 12193200"/>
              <a:gd name="connsiteY124" fmla="*/ 770312 h 6861600"/>
              <a:gd name="connsiteX125" fmla="*/ 11486031 w 12193200"/>
              <a:gd name="connsiteY125" fmla="*/ 748117 h 6861600"/>
              <a:gd name="connsiteX126" fmla="*/ 11389700 w 12193200"/>
              <a:gd name="connsiteY126" fmla="*/ 748117 h 6861600"/>
              <a:gd name="connsiteX127" fmla="*/ 11372242 w 12193200"/>
              <a:gd name="connsiteY127" fmla="*/ 753124 h 6861600"/>
              <a:gd name="connsiteX128" fmla="*/ 11359402 w 12193200"/>
              <a:gd name="connsiteY128" fmla="*/ 784954 h 6861600"/>
              <a:gd name="connsiteX129" fmla="*/ 11372242 w 12193200"/>
              <a:gd name="connsiteY129" fmla="*/ 816654 h 6861600"/>
              <a:gd name="connsiteX130" fmla="*/ 11389700 w 12193200"/>
              <a:gd name="connsiteY130" fmla="*/ 821531 h 6861600"/>
              <a:gd name="connsiteX131" fmla="*/ 11407158 w 12193200"/>
              <a:gd name="connsiteY131" fmla="*/ 816654 h 6861600"/>
              <a:gd name="connsiteX132" fmla="*/ 11420127 w 12193200"/>
              <a:gd name="connsiteY132" fmla="*/ 784954 h 6861600"/>
              <a:gd name="connsiteX133" fmla="*/ 11407158 w 12193200"/>
              <a:gd name="connsiteY133" fmla="*/ 753124 h 6861600"/>
              <a:gd name="connsiteX134" fmla="*/ 11389700 w 12193200"/>
              <a:gd name="connsiteY134" fmla="*/ 748117 h 6861600"/>
              <a:gd name="connsiteX135" fmla="*/ 11267473 w 12193200"/>
              <a:gd name="connsiteY135" fmla="*/ 748117 h 6861600"/>
              <a:gd name="connsiteX136" fmla="*/ 11250015 w 12193200"/>
              <a:gd name="connsiteY136" fmla="*/ 753124 h 6861600"/>
              <a:gd name="connsiteX137" fmla="*/ 11237046 w 12193200"/>
              <a:gd name="connsiteY137" fmla="*/ 784954 h 6861600"/>
              <a:gd name="connsiteX138" fmla="*/ 11250015 w 12193200"/>
              <a:gd name="connsiteY138" fmla="*/ 816654 h 6861600"/>
              <a:gd name="connsiteX139" fmla="*/ 11267473 w 12193200"/>
              <a:gd name="connsiteY139" fmla="*/ 821531 h 6861600"/>
              <a:gd name="connsiteX140" fmla="*/ 11284931 w 12193200"/>
              <a:gd name="connsiteY140" fmla="*/ 816654 h 6861600"/>
              <a:gd name="connsiteX141" fmla="*/ 11297771 w 12193200"/>
              <a:gd name="connsiteY141" fmla="*/ 784954 h 6861600"/>
              <a:gd name="connsiteX142" fmla="*/ 11284931 w 12193200"/>
              <a:gd name="connsiteY142" fmla="*/ 753124 h 6861600"/>
              <a:gd name="connsiteX143" fmla="*/ 11267473 w 12193200"/>
              <a:gd name="connsiteY143" fmla="*/ 748117 h 6861600"/>
              <a:gd name="connsiteX144" fmla="*/ 11199756 w 12193200"/>
              <a:gd name="connsiteY144" fmla="*/ 748117 h 6861600"/>
              <a:gd name="connsiteX145" fmla="*/ 11178857 w 12193200"/>
              <a:gd name="connsiteY145" fmla="*/ 751452 h 6861600"/>
              <a:gd name="connsiteX146" fmla="*/ 11172825 w 12193200"/>
              <a:gd name="connsiteY146" fmla="*/ 756965 h 6861600"/>
              <a:gd name="connsiteX147" fmla="*/ 11172825 w 12193200"/>
              <a:gd name="connsiteY147" fmla="*/ 817010 h 6861600"/>
              <a:gd name="connsiteX148" fmla="*/ 11175263 w 12193200"/>
              <a:gd name="connsiteY148" fmla="*/ 819449 h 6861600"/>
              <a:gd name="connsiteX149" fmla="*/ 11181932 w 12193200"/>
              <a:gd name="connsiteY149" fmla="*/ 819449 h 6861600"/>
              <a:gd name="connsiteX150" fmla="*/ 11184748 w 12193200"/>
              <a:gd name="connsiteY150" fmla="*/ 816751 h 6861600"/>
              <a:gd name="connsiteX151" fmla="*/ 11184748 w 12193200"/>
              <a:gd name="connsiteY151" fmla="*/ 761454 h 6861600"/>
              <a:gd name="connsiteX152" fmla="*/ 11199238 w 12193200"/>
              <a:gd name="connsiteY152" fmla="*/ 755422 h 6861600"/>
              <a:gd name="connsiteX153" fmla="*/ 11214884 w 12193200"/>
              <a:gd name="connsiteY153" fmla="*/ 771844 h 6861600"/>
              <a:gd name="connsiteX154" fmla="*/ 11214884 w 12193200"/>
              <a:gd name="connsiteY154" fmla="*/ 816751 h 6861600"/>
              <a:gd name="connsiteX155" fmla="*/ 11217959 w 12193200"/>
              <a:gd name="connsiteY155" fmla="*/ 819449 h 6861600"/>
              <a:gd name="connsiteX156" fmla="*/ 11225393 w 12193200"/>
              <a:gd name="connsiteY156" fmla="*/ 819449 h 6861600"/>
              <a:gd name="connsiteX157" fmla="*/ 11226817 w 12193200"/>
              <a:gd name="connsiteY157" fmla="*/ 816762 h 6861600"/>
              <a:gd name="connsiteX158" fmla="*/ 11226817 w 12193200"/>
              <a:gd name="connsiteY158" fmla="*/ 770312 h 6861600"/>
              <a:gd name="connsiteX159" fmla="*/ 11199756 w 12193200"/>
              <a:gd name="connsiteY159" fmla="*/ 748117 h 6861600"/>
              <a:gd name="connsiteX160" fmla="*/ 11681273 w 12193200"/>
              <a:gd name="connsiteY160" fmla="*/ 724801 h 6861600"/>
              <a:gd name="connsiteX161" fmla="*/ 11678845 w 12193200"/>
              <a:gd name="connsiteY161" fmla="*/ 727876 h 6861600"/>
              <a:gd name="connsiteX162" fmla="*/ 11678845 w 12193200"/>
              <a:gd name="connsiteY162" fmla="*/ 752250 h 6861600"/>
              <a:gd name="connsiteX163" fmla="*/ 11664279 w 12193200"/>
              <a:gd name="connsiteY163" fmla="*/ 748527 h 6861600"/>
              <a:gd name="connsiteX164" fmla="*/ 11632848 w 12193200"/>
              <a:gd name="connsiteY164" fmla="*/ 784954 h 6861600"/>
              <a:gd name="connsiteX165" fmla="*/ 11666707 w 12193200"/>
              <a:gd name="connsiteY165" fmla="*/ 821510 h 6861600"/>
              <a:gd name="connsiteX166" fmla="*/ 11690477 w 12193200"/>
              <a:gd name="connsiteY166" fmla="*/ 812036 h 6861600"/>
              <a:gd name="connsiteX167" fmla="*/ 11690477 w 12193200"/>
              <a:gd name="connsiteY167" fmla="*/ 727498 h 6861600"/>
              <a:gd name="connsiteX168" fmla="*/ 11687919 w 12193200"/>
              <a:gd name="connsiteY168" fmla="*/ 724801 h 6861600"/>
              <a:gd name="connsiteX169" fmla="*/ 11681273 w 12193200"/>
              <a:gd name="connsiteY169" fmla="*/ 724801 h 6861600"/>
              <a:gd name="connsiteX170" fmla="*/ 11786797 w 12193200"/>
              <a:gd name="connsiteY170" fmla="*/ 724552 h 6861600"/>
              <a:gd name="connsiteX171" fmla="*/ 11784607 w 12193200"/>
              <a:gd name="connsiteY171" fmla="*/ 726732 h 6861600"/>
              <a:gd name="connsiteX172" fmla="*/ 11784607 w 12193200"/>
              <a:gd name="connsiteY172" fmla="*/ 817280 h 6861600"/>
              <a:gd name="connsiteX173" fmla="*/ 11786797 w 12193200"/>
              <a:gd name="connsiteY173" fmla="*/ 819330 h 6861600"/>
              <a:gd name="connsiteX174" fmla="*/ 11793864 w 12193200"/>
              <a:gd name="connsiteY174" fmla="*/ 819330 h 6861600"/>
              <a:gd name="connsiteX175" fmla="*/ 11796303 w 12193200"/>
              <a:gd name="connsiteY175" fmla="*/ 817409 h 6861600"/>
              <a:gd name="connsiteX176" fmla="*/ 11796303 w 12193200"/>
              <a:gd name="connsiteY176" fmla="*/ 726473 h 6861600"/>
              <a:gd name="connsiteX177" fmla="*/ 11793864 w 12193200"/>
              <a:gd name="connsiteY177" fmla="*/ 724552 h 6861600"/>
              <a:gd name="connsiteX178" fmla="*/ 11786797 w 12193200"/>
              <a:gd name="connsiteY178" fmla="*/ 724552 h 6861600"/>
              <a:gd name="connsiteX179" fmla="*/ 11712617 w 12193200"/>
              <a:gd name="connsiteY179" fmla="*/ 723776 h 6861600"/>
              <a:gd name="connsiteX180" fmla="*/ 11705237 w 12193200"/>
              <a:gd name="connsiteY180" fmla="*/ 730940 h 6861600"/>
              <a:gd name="connsiteX181" fmla="*/ 11712358 w 12193200"/>
              <a:gd name="connsiteY181" fmla="*/ 737975 h 6861600"/>
              <a:gd name="connsiteX182" fmla="*/ 11719609 w 12193200"/>
              <a:gd name="connsiteY182" fmla="*/ 730433 h 6861600"/>
              <a:gd name="connsiteX183" fmla="*/ 11712617 w 12193200"/>
              <a:gd name="connsiteY183" fmla="*/ 723776 h 6861600"/>
              <a:gd name="connsiteX184" fmla="*/ 11855021 w 12193200"/>
              <a:gd name="connsiteY184" fmla="*/ 713601 h 6861600"/>
              <a:gd name="connsiteX185" fmla="*/ 11855284 w 12193200"/>
              <a:gd name="connsiteY185" fmla="*/ 713794 h 6861600"/>
              <a:gd name="connsiteX186" fmla="*/ 11855021 w 12193200"/>
              <a:gd name="connsiteY186" fmla="*/ 713860 h 6861600"/>
              <a:gd name="connsiteX187" fmla="*/ 11855021 w 12193200"/>
              <a:gd name="connsiteY187" fmla="*/ 713601 h 6861600"/>
              <a:gd name="connsiteX188" fmla="*/ 11847209 w 12193200"/>
              <a:gd name="connsiteY188" fmla="*/ 704235 h 6861600"/>
              <a:gd name="connsiteX189" fmla="*/ 11851428 w 12193200"/>
              <a:gd name="connsiteY189" fmla="*/ 704235 h 6861600"/>
              <a:gd name="connsiteX190" fmla="*/ 11857190 w 12193200"/>
              <a:gd name="connsiteY190" fmla="*/ 707699 h 6861600"/>
              <a:gd name="connsiteX191" fmla="*/ 11851817 w 12193200"/>
              <a:gd name="connsiteY191" fmla="*/ 711162 h 6861600"/>
              <a:gd name="connsiteX192" fmla="*/ 11847209 w 12193200"/>
              <a:gd name="connsiteY192" fmla="*/ 711162 h 6861600"/>
              <a:gd name="connsiteX193" fmla="*/ 11843627 w 12193200"/>
              <a:gd name="connsiteY193" fmla="*/ 701020 h 6861600"/>
              <a:gd name="connsiteX194" fmla="*/ 11843627 w 12193200"/>
              <a:gd name="connsiteY194" fmla="*/ 724250 h 6861600"/>
              <a:gd name="connsiteX195" fmla="*/ 11847468 w 12193200"/>
              <a:gd name="connsiteY195" fmla="*/ 724250 h 6861600"/>
              <a:gd name="connsiteX196" fmla="*/ 11847468 w 12193200"/>
              <a:gd name="connsiteY196" fmla="*/ 714367 h 6861600"/>
              <a:gd name="connsiteX197" fmla="*/ 11849648 w 12193200"/>
              <a:gd name="connsiteY197" fmla="*/ 714367 h 6861600"/>
              <a:gd name="connsiteX198" fmla="*/ 11856553 w 12193200"/>
              <a:gd name="connsiteY198" fmla="*/ 720528 h 6861600"/>
              <a:gd name="connsiteX199" fmla="*/ 11858603 w 12193200"/>
              <a:gd name="connsiteY199" fmla="*/ 724121 h 6861600"/>
              <a:gd name="connsiteX200" fmla="*/ 11863081 w 12193200"/>
              <a:gd name="connsiteY200" fmla="*/ 724121 h 6861600"/>
              <a:gd name="connsiteX201" fmla="*/ 11860265 w 12193200"/>
              <a:gd name="connsiteY201" fmla="*/ 719503 h 6861600"/>
              <a:gd name="connsiteX202" fmla="*/ 11857064 w 12193200"/>
              <a:gd name="connsiteY202" fmla="*/ 715107 h 6861600"/>
              <a:gd name="connsiteX203" fmla="*/ 11855284 w 12193200"/>
              <a:gd name="connsiteY203" fmla="*/ 713794 h 6861600"/>
              <a:gd name="connsiteX204" fmla="*/ 11858039 w 12193200"/>
              <a:gd name="connsiteY204" fmla="*/ 713106 h 6861600"/>
              <a:gd name="connsiteX205" fmla="*/ 11861549 w 12193200"/>
              <a:gd name="connsiteY205" fmla="*/ 707310 h 6861600"/>
              <a:gd name="connsiteX206" fmla="*/ 11859370 w 12193200"/>
              <a:gd name="connsiteY206" fmla="*/ 702822 h 6861600"/>
              <a:gd name="connsiteX207" fmla="*/ 11851817 w 12193200"/>
              <a:gd name="connsiteY207" fmla="*/ 701020 h 6861600"/>
              <a:gd name="connsiteX208" fmla="*/ 11843627 w 12193200"/>
              <a:gd name="connsiteY208" fmla="*/ 701020 h 6861600"/>
              <a:gd name="connsiteX209" fmla="*/ 11852712 w 12193200"/>
              <a:gd name="connsiteY209" fmla="*/ 694611 h 6861600"/>
              <a:gd name="connsiteX210" fmla="*/ 11870623 w 12193200"/>
              <a:gd name="connsiteY210" fmla="*/ 712446 h 6861600"/>
              <a:gd name="connsiteX211" fmla="*/ 11852712 w 12193200"/>
              <a:gd name="connsiteY211" fmla="*/ 730541 h 6861600"/>
              <a:gd name="connsiteX212" fmla="*/ 11834931 w 12193200"/>
              <a:gd name="connsiteY212" fmla="*/ 712446 h 6861600"/>
              <a:gd name="connsiteX213" fmla="*/ 11852712 w 12193200"/>
              <a:gd name="connsiteY213" fmla="*/ 694611 h 6861600"/>
              <a:gd name="connsiteX214" fmla="*/ 11852712 w 12193200"/>
              <a:gd name="connsiteY214" fmla="*/ 690888 h 6861600"/>
              <a:gd name="connsiteX215" fmla="*/ 11831348 w 12193200"/>
              <a:gd name="connsiteY215" fmla="*/ 712446 h 6861600"/>
              <a:gd name="connsiteX216" fmla="*/ 11852712 w 12193200"/>
              <a:gd name="connsiteY216" fmla="*/ 734004 h 6861600"/>
              <a:gd name="connsiteX217" fmla="*/ 11874076 w 12193200"/>
              <a:gd name="connsiteY217" fmla="*/ 712446 h 6861600"/>
              <a:gd name="connsiteX218" fmla="*/ 11852712 w 12193200"/>
              <a:gd name="connsiteY218" fmla="*/ 690888 h 6861600"/>
              <a:gd name="connsiteX219" fmla="*/ 11639380 w 12193200"/>
              <a:gd name="connsiteY219" fmla="*/ 551044 h 6861600"/>
              <a:gd name="connsiteX220" fmla="*/ 11641189 w 12193200"/>
              <a:gd name="connsiteY220" fmla="*/ 551862 h 6861600"/>
              <a:gd name="connsiteX221" fmla="*/ 11644652 w 12193200"/>
              <a:gd name="connsiteY221" fmla="*/ 634274 h 6861600"/>
              <a:gd name="connsiteX222" fmla="*/ 11640682 w 12193200"/>
              <a:gd name="connsiteY222" fmla="*/ 633508 h 6861600"/>
              <a:gd name="connsiteX223" fmla="*/ 11634273 w 12193200"/>
              <a:gd name="connsiteY223" fmla="*/ 599671 h 6861600"/>
              <a:gd name="connsiteX224" fmla="*/ 11638243 w 12193200"/>
              <a:gd name="connsiteY224" fmla="*/ 552250 h 6861600"/>
              <a:gd name="connsiteX225" fmla="*/ 11639380 w 12193200"/>
              <a:gd name="connsiteY225" fmla="*/ 551044 h 6861600"/>
              <a:gd name="connsiteX226" fmla="*/ 11490639 w 12193200"/>
              <a:gd name="connsiteY226" fmla="*/ 502002 h 6861600"/>
              <a:gd name="connsiteX227" fmla="*/ 11550015 w 12193200"/>
              <a:gd name="connsiteY227" fmla="*/ 504052 h 6861600"/>
              <a:gd name="connsiteX228" fmla="*/ 11548343 w 12193200"/>
              <a:gd name="connsiteY228" fmla="*/ 536605 h 6861600"/>
              <a:gd name="connsiteX229" fmla="*/ 11499486 w 12193200"/>
              <a:gd name="connsiteY229" fmla="*/ 541094 h 6861600"/>
              <a:gd name="connsiteX230" fmla="*/ 11492948 w 12193200"/>
              <a:gd name="connsiteY230" fmla="*/ 533659 h 6861600"/>
              <a:gd name="connsiteX231" fmla="*/ 11490639 w 12193200"/>
              <a:gd name="connsiteY231" fmla="*/ 502002 h 6861600"/>
              <a:gd name="connsiteX232" fmla="*/ 11594253 w 12193200"/>
              <a:gd name="connsiteY232" fmla="*/ 498797 h 6861600"/>
              <a:gd name="connsiteX233" fmla="*/ 11598612 w 12193200"/>
              <a:gd name="connsiteY233" fmla="*/ 520075 h 6861600"/>
              <a:gd name="connsiteX234" fmla="*/ 11588351 w 12193200"/>
              <a:gd name="connsiteY234" fmla="*/ 527509 h 6861600"/>
              <a:gd name="connsiteX235" fmla="*/ 11580011 w 12193200"/>
              <a:gd name="connsiteY235" fmla="*/ 500718 h 6861600"/>
              <a:gd name="connsiteX236" fmla="*/ 11594253 w 12193200"/>
              <a:gd name="connsiteY236" fmla="*/ 498797 h 6861600"/>
              <a:gd name="connsiteX237" fmla="*/ 11441405 w 12193200"/>
              <a:gd name="connsiteY237" fmla="*/ 491374 h 6861600"/>
              <a:gd name="connsiteX238" fmla="*/ 11460384 w 12193200"/>
              <a:gd name="connsiteY238" fmla="*/ 496499 h 6861600"/>
              <a:gd name="connsiteX239" fmla="*/ 11442948 w 12193200"/>
              <a:gd name="connsiteY239" fmla="*/ 533670 h 6861600"/>
              <a:gd name="connsiteX240" fmla="*/ 11434607 w 12193200"/>
              <a:gd name="connsiteY240" fmla="*/ 527131 h 6861600"/>
              <a:gd name="connsiteX241" fmla="*/ 11441405 w 12193200"/>
              <a:gd name="connsiteY241" fmla="*/ 491374 h 6861600"/>
              <a:gd name="connsiteX242" fmla="*/ 11419441 w 12193200"/>
              <a:gd name="connsiteY242" fmla="*/ 484343 h 6861600"/>
              <a:gd name="connsiteX243" fmla="*/ 11431543 w 12193200"/>
              <a:gd name="connsiteY243" fmla="*/ 488299 h 6861600"/>
              <a:gd name="connsiteX244" fmla="*/ 11423202 w 12193200"/>
              <a:gd name="connsiteY244" fmla="*/ 532257 h 6861600"/>
              <a:gd name="connsiteX245" fmla="*/ 11444102 w 12193200"/>
              <a:gd name="connsiteY245" fmla="*/ 543154 h 6861600"/>
              <a:gd name="connsiteX246" fmla="*/ 11469620 w 12193200"/>
              <a:gd name="connsiteY246" fmla="*/ 498549 h 6861600"/>
              <a:gd name="connsiteX247" fmla="*/ 11481672 w 12193200"/>
              <a:gd name="connsiteY247" fmla="*/ 500729 h 6861600"/>
              <a:gd name="connsiteX248" fmla="*/ 11485395 w 12193200"/>
              <a:gd name="connsiteY248" fmla="*/ 542507 h 6861600"/>
              <a:gd name="connsiteX249" fmla="*/ 11498472 w 12193200"/>
              <a:gd name="connsiteY249" fmla="*/ 550707 h 6861600"/>
              <a:gd name="connsiteX250" fmla="*/ 11555917 w 12193200"/>
              <a:gd name="connsiteY250" fmla="*/ 543532 h 6861600"/>
              <a:gd name="connsiteX251" fmla="*/ 11559122 w 12193200"/>
              <a:gd name="connsiteY251" fmla="*/ 503286 h 6861600"/>
              <a:gd name="connsiteX252" fmla="*/ 11570149 w 12193200"/>
              <a:gd name="connsiteY252" fmla="*/ 502002 h 6861600"/>
              <a:gd name="connsiteX253" fmla="*/ 11579385 w 12193200"/>
              <a:gd name="connsiteY253" fmla="*/ 528405 h 6861600"/>
              <a:gd name="connsiteX254" fmla="*/ 11598752 w 12193200"/>
              <a:gd name="connsiteY254" fmla="*/ 531739 h 6861600"/>
              <a:gd name="connsiteX255" fmla="*/ 11602723 w 12193200"/>
              <a:gd name="connsiteY255" fmla="*/ 497772 h 6861600"/>
              <a:gd name="connsiteX256" fmla="*/ 11625673 w 12193200"/>
              <a:gd name="connsiteY256" fmla="*/ 533282 h 6861600"/>
              <a:gd name="connsiteX257" fmla="*/ 11612855 w 12193200"/>
              <a:gd name="connsiteY257" fmla="*/ 586216 h 6861600"/>
              <a:gd name="connsiteX258" fmla="*/ 11537326 w 12193200"/>
              <a:gd name="connsiteY258" fmla="*/ 569427 h 6861600"/>
              <a:gd name="connsiteX259" fmla="*/ 11459488 w 12193200"/>
              <a:gd name="connsiteY259" fmla="*/ 611465 h 6861600"/>
              <a:gd name="connsiteX260" fmla="*/ 11456154 w 12193200"/>
              <a:gd name="connsiteY260" fmla="*/ 612360 h 6861600"/>
              <a:gd name="connsiteX261" fmla="*/ 11418325 w 12193200"/>
              <a:gd name="connsiteY261" fmla="*/ 585191 h 6861600"/>
              <a:gd name="connsiteX262" fmla="*/ 11388707 w 12193200"/>
              <a:gd name="connsiteY262" fmla="*/ 549434 h 6861600"/>
              <a:gd name="connsiteX263" fmla="*/ 11414743 w 12193200"/>
              <a:gd name="connsiteY263" fmla="*/ 487403 h 6861600"/>
              <a:gd name="connsiteX264" fmla="*/ 11419441 w 12193200"/>
              <a:gd name="connsiteY264" fmla="*/ 484343 h 6861600"/>
              <a:gd name="connsiteX265" fmla="*/ 11358173 w 12193200"/>
              <a:gd name="connsiteY265" fmla="*/ 469801 h 6861600"/>
              <a:gd name="connsiteX266" fmla="*/ 11346260 w 12193200"/>
              <a:gd name="connsiteY266" fmla="*/ 478275 h 6861600"/>
              <a:gd name="connsiteX267" fmla="*/ 11361744 w 12193200"/>
              <a:gd name="connsiteY267" fmla="*/ 470744 h 6861600"/>
              <a:gd name="connsiteX268" fmla="*/ 11358173 w 12193200"/>
              <a:gd name="connsiteY268" fmla="*/ 469801 h 6861600"/>
              <a:gd name="connsiteX269" fmla="*/ 11354455 w 12193200"/>
              <a:gd name="connsiteY269" fmla="*/ 453696 h 6861600"/>
              <a:gd name="connsiteX270" fmla="*/ 11379471 w 12193200"/>
              <a:gd name="connsiteY270" fmla="*/ 464454 h 6861600"/>
              <a:gd name="connsiteX271" fmla="*/ 11401267 w 12193200"/>
              <a:gd name="connsiteY271" fmla="*/ 487522 h 6861600"/>
              <a:gd name="connsiteX272" fmla="*/ 11376515 w 12193200"/>
              <a:gd name="connsiteY272" fmla="*/ 541611 h 6861600"/>
              <a:gd name="connsiteX273" fmla="*/ 11357665 w 12193200"/>
              <a:gd name="connsiteY273" fmla="*/ 511745 h 6861600"/>
              <a:gd name="connsiteX274" fmla="*/ 11330734 w 12193200"/>
              <a:gd name="connsiteY274" fmla="*/ 504052 h 6861600"/>
              <a:gd name="connsiteX275" fmla="*/ 11328166 w 12193200"/>
              <a:gd name="connsiteY275" fmla="*/ 491881 h 6861600"/>
              <a:gd name="connsiteX276" fmla="*/ 11335600 w 12193200"/>
              <a:gd name="connsiteY276" fmla="*/ 481879 h 6861600"/>
              <a:gd name="connsiteX277" fmla="*/ 11338297 w 12193200"/>
              <a:gd name="connsiteY277" fmla="*/ 470604 h 6861600"/>
              <a:gd name="connsiteX278" fmla="*/ 11349972 w 12193200"/>
              <a:gd name="connsiteY278" fmla="*/ 456124 h 6861600"/>
              <a:gd name="connsiteX279" fmla="*/ 11354455 w 12193200"/>
              <a:gd name="connsiteY279" fmla="*/ 453696 h 6861600"/>
              <a:gd name="connsiteX280" fmla="*/ 11324025 w 12193200"/>
              <a:gd name="connsiteY280" fmla="*/ 392924 h 6861600"/>
              <a:gd name="connsiteX281" fmla="*/ 11322134 w 12193200"/>
              <a:gd name="connsiteY281" fmla="*/ 400006 h 6861600"/>
              <a:gd name="connsiteX282" fmla="*/ 11335988 w 12193200"/>
              <a:gd name="connsiteY282" fmla="*/ 441536 h 6861600"/>
              <a:gd name="connsiteX283" fmla="*/ 11339193 w 12193200"/>
              <a:gd name="connsiteY283" fmla="*/ 451786 h 6861600"/>
              <a:gd name="connsiteX284" fmla="*/ 11328425 w 12193200"/>
              <a:gd name="connsiteY284" fmla="*/ 467162 h 6861600"/>
              <a:gd name="connsiteX285" fmla="*/ 11327270 w 12193200"/>
              <a:gd name="connsiteY285" fmla="*/ 474855 h 6861600"/>
              <a:gd name="connsiteX286" fmla="*/ 11315477 w 12193200"/>
              <a:gd name="connsiteY286" fmla="*/ 490748 h 6861600"/>
              <a:gd name="connsiteX287" fmla="*/ 11317268 w 12193200"/>
              <a:gd name="connsiteY287" fmla="*/ 503696 h 6861600"/>
              <a:gd name="connsiteX288" fmla="*/ 11327788 w 12193200"/>
              <a:gd name="connsiteY288" fmla="*/ 514594 h 6861600"/>
              <a:gd name="connsiteX289" fmla="*/ 11341890 w 12193200"/>
              <a:gd name="connsiteY289" fmla="*/ 516137 h 6861600"/>
              <a:gd name="connsiteX290" fmla="*/ 11358561 w 12193200"/>
              <a:gd name="connsiteY290" fmla="*/ 529214 h 6861600"/>
              <a:gd name="connsiteX291" fmla="*/ 11388308 w 12193200"/>
              <a:gd name="connsiteY291" fmla="*/ 580476 h 6861600"/>
              <a:gd name="connsiteX292" fmla="*/ 11394717 w 12193200"/>
              <a:gd name="connsiteY292" fmla="*/ 606490 h 6861600"/>
              <a:gd name="connsiteX293" fmla="*/ 11360611 w 12193200"/>
              <a:gd name="connsiteY293" fmla="*/ 709026 h 6861600"/>
              <a:gd name="connsiteX294" fmla="*/ 11362402 w 12193200"/>
              <a:gd name="connsiteY294" fmla="*/ 719406 h 6861600"/>
              <a:gd name="connsiteX295" fmla="*/ 11388567 w 12193200"/>
              <a:gd name="connsiteY295" fmla="*/ 719406 h 6861600"/>
              <a:gd name="connsiteX296" fmla="*/ 11394210 w 12193200"/>
              <a:gd name="connsiteY296" fmla="*/ 711972 h 6861600"/>
              <a:gd name="connsiteX297" fmla="*/ 11429094 w 12193200"/>
              <a:gd name="connsiteY297" fmla="*/ 608411 h 6861600"/>
              <a:gd name="connsiteX298" fmla="*/ 11464484 w 12193200"/>
              <a:gd name="connsiteY298" fmla="*/ 709921 h 6861600"/>
              <a:gd name="connsiteX299" fmla="*/ 11468207 w 12193200"/>
              <a:gd name="connsiteY299" fmla="*/ 719665 h 6861600"/>
              <a:gd name="connsiteX300" fmla="*/ 11490650 w 12193200"/>
              <a:gd name="connsiteY300" fmla="*/ 719665 h 6861600"/>
              <a:gd name="connsiteX301" fmla="*/ 11497954 w 12193200"/>
              <a:gd name="connsiteY301" fmla="*/ 713126 h 6861600"/>
              <a:gd name="connsiteX302" fmla="*/ 11473979 w 12193200"/>
              <a:gd name="connsiteY302" fmla="*/ 619309 h 6861600"/>
              <a:gd name="connsiteX303" fmla="*/ 11535276 w 12193200"/>
              <a:gd name="connsiteY303" fmla="*/ 595345 h 6861600"/>
              <a:gd name="connsiteX304" fmla="*/ 11569383 w 12193200"/>
              <a:gd name="connsiteY304" fmla="*/ 622136 h 6861600"/>
              <a:gd name="connsiteX305" fmla="*/ 11512315 w 12193200"/>
              <a:gd name="connsiteY305" fmla="*/ 709932 h 6861600"/>
              <a:gd name="connsiteX306" fmla="*/ 11514624 w 12193200"/>
              <a:gd name="connsiteY306" fmla="*/ 719417 h 6861600"/>
              <a:gd name="connsiteX307" fmla="*/ 11538351 w 12193200"/>
              <a:gd name="connsiteY307" fmla="*/ 719417 h 6861600"/>
              <a:gd name="connsiteX308" fmla="*/ 11547069 w 12193200"/>
              <a:gd name="connsiteY308" fmla="*/ 713903 h 6861600"/>
              <a:gd name="connsiteX309" fmla="*/ 11598623 w 12193200"/>
              <a:gd name="connsiteY309" fmla="*/ 630983 h 6861600"/>
              <a:gd name="connsiteX310" fmla="*/ 11608496 w 12193200"/>
              <a:gd name="connsiteY310" fmla="*/ 600869 h 6861600"/>
              <a:gd name="connsiteX311" fmla="*/ 11599130 w 12193200"/>
              <a:gd name="connsiteY311" fmla="*/ 710062 h 6861600"/>
              <a:gd name="connsiteX312" fmla="*/ 11601439 w 12193200"/>
              <a:gd name="connsiteY312" fmla="*/ 719287 h 6861600"/>
              <a:gd name="connsiteX313" fmla="*/ 11622857 w 12193200"/>
              <a:gd name="connsiteY313" fmla="*/ 719287 h 6861600"/>
              <a:gd name="connsiteX314" fmla="*/ 11629525 w 12193200"/>
              <a:gd name="connsiteY314" fmla="*/ 711087 h 6861600"/>
              <a:gd name="connsiteX315" fmla="*/ 11634650 w 12193200"/>
              <a:gd name="connsiteY315" fmla="*/ 693014 h 6861600"/>
              <a:gd name="connsiteX316" fmla="*/ 11654018 w 12193200"/>
              <a:gd name="connsiteY316" fmla="*/ 688018 h 6861600"/>
              <a:gd name="connsiteX317" fmla="*/ 11659024 w 12193200"/>
              <a:gd name="connsiteY317" fmla="*/ 680584 h 6861600"/>
              <a:gd name="connsiteX318" fmla="*/ 11654654 w 12193200"/>
              <a:gd name="connsiteY318" fmla="*/ 520852 h 6861600"/>
              <a:gd name="connsiteX319" fmla="*/ 11603360 w 12193200"/>
              <a:gd name="connsiteY319" fmla="*/ 487533 h 6861600"/>
              <a:gd name="connsiteX320" fmla="*/ 11526547 w 12193200"/>
              <a:gd name="connsiteY320" fmla="*/ 493424 h 6861600"/>
              <a:gd name="connsiteX321" fmla="*/ 11402033 w 12193200"/>
              <a:gd name="connsiteY321" fmla="*/ 464842 h 6861600"/>
              <a:gd name="connsiteX322" fmla="*/ 11401644 w 12193200"/>
              <a:gd name="connsiteY322" fmla="*/ 459199 h 6861600"/>
              <a:gd name="connsiteX323" fmla="*/ 11433960 w 12193200"/>
              <a:gd name="connsiteY323" fmla="*/ 433314 h 6861600"/>
              <a:gd name="connsiteX324" fmla="*/ 11431392 w 12193200"/>
              <a:gd name="connsiteY324" fmla="*/ 426398 h 6861600"/>
              <a:gd name="connsiteX325" fmla="*/ 11365995 w 12193200"/>
              <a:gd name="connsiteY325" fmla="*/ 438191 h 6861600"/>
              <a:gd name="connsiteX326" fmla="*/ 11327648 w 12193200"/>
              <a:gd name="connsiteY326" fmla="*/ 397568 h 6861600"/>
              <a:gd name="connsiteX327" fmla="*/ 11324025 w 12193200"/>
              <a:gd name="connsiteY327" fmla="*/ 392924 h 6861600"/>
              <a:gd name="connsiteX328" fmla="*/ 11391491 w 12193200"/>
              <a:gd name="connsiteY328" fmla="*/ 334037 h 6861600"/>
              <a:gd name="connsiteX329" fmla="*/ 11426364 w 12193200"/>
              <a:gd name="connsiteY329" fmla="*/ 368996 h 6861600"/>
              <a:gd name="connsiteX330" fmla="*/ 11391491 w 12193200"/>
              <a:gd name="connsiteY330" fmla="*/ 403955 h 6861600"/>
              <a:gd name="connsiteX331" fmla="*/ 11356360 w 12193200"/>
              <a:gd name="connsiteY331" fmla="*/ 368996 h 6861600"/>
              <a:gd name="connsiteX332" fmla="*/ 11391491 w 12193200"/>
              <a:gd name="connsiteY332" fmla="*/ 334037 h 6861600"/>
              <a:gd name="connsiteX333" fmla="*/ 11389959 w 12193200"/>
              <a:gd name="connsiteY333" fmla="*/ 321618 h 6861600"/>
              <a:gd name="connsiteX334" fmla="*/ 11337262 w 12193200"/>
              <a:gd name="connsiteY334" fmla="*/ 374510 h 6861600"/>
              <a:gd name="connsiteX335" fmla="*/ 11389959 w 12193200"/>
              <a:gd name="connsiteY335" fmla="*/ 427401 h 6861600"/>
              <a:gd name="connsiteX336" fmla="*/ 11442656 w 12193200"/>
              <a:gd name="connsiteY336" fmla="*/ 374510 h 6861600"/>
              <a:gd name="connsiteX337" fmla="*/ 11389959 w 12193200"/>
              <a:gd name="connsiteY337" fmla="*/ 321618 h 6861600"/>
              <a:gd name="connsiteX338" fmla="*/ 0 w 12193200"/>
              <a:gd name="connsiteY338" fmla="*/ 0 h 6861600"/>
              <a:gd name="connsiteX339" fmla="*/ 12193200 w 12193200"/>
              <a:gd name="connsiteY339" fmla="*/ 0 h 6861600"/>
              <a:gd name="connsiteX340" fmla="*/ 12193200 w 12193200"/>
              <a:gd name="connsiteY340" fmla="*/ 6861600 h 6861600"/>
              <a:gd name="connsiteX341" fmla="*/ 0 w 12193200"/>
              <a:gd name="connsiteY341" fmla="*/ 6861600 h 686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3200" h="6861600">
                <a:moveTo>
                  <a:pt x="11666200" y="756760"/>
                </a:moveTo>
                <a:cubicBezTo>
                  <a:pt x="11673094" y="756760"/>
                  <a:pt x="11676288" y="758939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6"/>
                </a:moveTo>
                <a:cubicBezTo>
                  <a:pt x="11706381" y="750006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6"/>
                  <a:pt x="11715660" y="750006"/>
                </a:cubicBezTo>
                <a:cubicBezTo>
                  <a:pt x="11708668" y="750006"/>
                  <a:pt x="11708668" y="750006"/>
                  <a:pt x="11708668" y="750006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2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60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6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4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1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1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30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2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7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4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7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7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4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8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2"/>
                  <a:pt x="11410848" y="403955"/>
                  <a:pt x="11391491" y="403955"/>
                </a:cubicBezTo>
                <a:cubicBezTo>
                  <a:pt x="11372134" y="403955"/>
                  <a:pt x="11356360" y="388332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3200" y="0"/>
                </a:lnTo>
                <a:lnTo>
                  <a:pt x="12193200" y="6861600"/>
                </a:lnTo>
                <a:lnTo>
                  <a:pt x="0" y="6861600"/>
                </a:lnTo>
                <a:close/>
              </a:path>
            </a:pathLst>
          </a:custGeom>
          <a:solidFill>
            <a:srgbClr val="D4D7DC"/>
          </a:solidFill>
        </p:spPr>
        <p:txBody>
          <a:bodyPr wrap="square" tIns="72000" anchor="t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C3EE7D-BC64-44D4-965B-AAAA5C4BD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6408000" cy="5562000"/>
          </a:xfrm>
        </p:spPr>
        <p:txBody>
          <a:bodyPr anchor="ctr"/>
          <a:lstStyle>
            <a:lvl1pPr>
              <a:lnSpc>
                <a:spcPct val="120000"/>
              </a:lnSpc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E69A22-4168-4C89-915E-68554934A9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80000" y="2781000"/>
            <a:ext cx="4164000" cy="3429000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2E73A1B-874D-4A61-944C-6104EF22B9D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647E0DD-2C7D-48C1-B2F5-8560EDCA454D}" type="datetime3">
              <a:rPr lang="en-US" smtClean="0"/>
              <a:t>21 July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123DF4B-C0EB-448C-B355-2743629DD45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92667E6-AA52-4ED3-B122-113FB4F8CA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agline" descr="{&quot;templafy&quot;:{&quot;id&quot;:&quot;357fc858-2926-4ccb-86bf-1d3b3fbf302c&quot;}}" title="Form.PLogoChoice.PLogoInsertionWhite">
            <a:extLst>
              <a:ext uri="{FF2B5EF4-FFF2-40B4-BE49-F238E27FC236}">
                <a16:creationId xmlns:a16="http://schemas.microsoft.com/office/drawing/2014/main" id="{B6E51AD8-D258-457C-9483-72C95483B714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22408350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itorial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2C40FC-7870-4C1F-9C95-3246AC8AF6C8}"/>
              </a:ext>
            </a:extLst>
          </p:cNvPr>
          <p:cNvSpPr/>
          <p:nvPr userDrawn="1"/>
        </p:nvSpPr>
        <p:spPr bwMode="ltGray">
          <a:xfrm>
            <a:off x="324001" y="3429000"/>
            <a:ext cx="11544001" cy="3105000"/>
          </a:xfrm>
          <a:prstGeom prst="rect">
            <a:avLst/>
          </a:prstGeom>
          <a:solidFill>
            <a:srgbClr val="FCED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1" y="648000"/>
            <a:ext cx="8652001" cy="3105000"/>
          </a:xfrm>
        </p:spPr>
        <p:txBody>
          <a:bodyPr anchor="b"/>
          <a:lstStyle>
            <a:lvl1pPr>
              <a:lnSpc>
                <a:spcPct val="100000"/>
              </a:lnSpc>
              <a:defRPr sz="4400" b="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B6B429-7799-4339-B7CE-2765835DF77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92000" y="4077000"/>
            <a:ext cx="1920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7B2CB86-6590-49D4-96EB-823C6647FE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35999" y="4077000"/>
            <a:ext cx="4164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95E1B88D-BEB4-49A3-83C3-C98DF1AC33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24000" y="4077000"/>
            <a:ext cx="1920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5886000"/>
            <a:ext cx="1920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752CB-4586-4ED8-8DDC-9B3317D94291}" type="datetime3">
              <a:rPr lang="en-US" smtClean="0"/>
              <a:t>21 July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13516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itoria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2C40FC-7870-4C1F-9C95-3246AC8AF6C8}"/>
              </a:ext>
            </a:extLst>
          </p:cNvPr>
          <p:cNvSpPr/>
          <p:nvPr userDrawn="1"/>
        </p:nvSpPr>
        <p:spPr bwMode="ltGray">
          <a:xfrm>
            <a:off x="2892002" y="324000"/>
            <a:ext cx="8975999" cy="6210000"/>
          </a:xfrm>
          <a:prstGeom prst="rect">
            <a:avLst/>
          </a:prstGeom>
          <a:solidFill>
            <a:srgbClr val="D4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4164000" cy="5562000"/>
          </a:xfrm>
        </p:spPr>
        <p:txBody>
          <a:bodyPr anchor="ctr"/>
          <a:lstStyle>
            <a:lvl1pPr>
              <a:lnSpc>
                <a:spcPct val="100000"/>
              </a:lnSpc>
              <a:defRPr sz="4400" b="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210000"/>
            <a:ext cx="4164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5D3A1-1237-4E3F-81F8-A718F0128939}" type="datetime3">
              <a:rPr lang="en-US" smtClean="0"/>
              <a:t>21 July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DAC364-33E1-4E5D-B7FA-E4D38492129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135999" y="648000"/>
            <a:ext cx="4164001" cy="5562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8270947-5EF6-40DC-A2E5-BBCD8A56EE7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9624000" y="648000"/>
            <a:ext cx="1920000" cy="5562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88983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itoria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2C40FC-7870-4C1F-9C95-3246AC8AF6C8}"/>
              </a:ext>
            </a:extLst>
          </p:cNvPr>
          <p:cNvSpPr/>
          <p:nvPr userDrawn="1"/>
        </p:nvSpPr>
        <p:spPr bwMode="ltGray">
          <a:xfrm>
            <a:off x="5136001" y="324000"/>
            <a:ext cx="6732001" cy="6210000"/>
          </a:xfrm>
          <a:prstGeom prst="rect">
            <a:avLst/>
          </a:prstGeom>
          <a:solidFill>
            <a:srgbClr val="D8E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6408000" cy="2133000"/>
          </a:xfrm>
        </p:spPr>
        <p:txBody>
          <a:bodyPr anchor="t"/>
          <a:lstStyle>
            <a:lvl1pPr>
              <a:lnSpc>
                <a:spcPct val="100000"/>
              </a:lnSpc>
              <a:defRPr sz="4400" b="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B6B429-7799-4339-B7CE-2765835DF77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92000" y="3429000"/>
            <a:ext cx="1920000" cy="2781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7B2CB86-6590-49D4-96EB-823C6647FE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80000" y="3429000"/>
            <a:ext cx="4164000" cy="2781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1920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F3AB-868B-4293-B3DE-7B045891B11B}" type="datetime3">
              <a:rPr lang="en-US" smtClean="0"/>
              <a:t>21 July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265023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itorial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2C40FC-7870-4C1F-9C95-3246AC8AF6C8}"/>
              </a:ext>
            </a:extLst>
          </p:cNvPr>
          <p:cNvSpPr/>
          <p:nvPr userDrawn="1"/>
        </p:nvSpPr>
        <p:spPr bwMode="ltGray">
          <a:xfrm>
            <a:off x="2892002" y="324000"/>
            <a:ext cx="8975999" cy="6210000"/>
          </a:xfrm>
          <a:prstGeom prst="rect">
            <a:avLst/>
          </a:prstGeom>
          <a:solidFill>
            <a:srgbClr val="E9EB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4164000" cy="3105000"/>
          </a:xfrm>
        </p:spPr>
        <p:txBody>
          <a:bodyPr anchor="t"/>
          <a:lstStyle>
            <a:lvl1pPr>
              <a:lnSpc>
                <a:spcPct val="100000"/>
              </a:lnSpc>
              <a:defRPr sz="4400" b="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1920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09F60-422C-4C04-9CED-A5F24267A70F}" type="datetime3">
              <a:rPr lang="en-US" smtClean="0"/>
              <a:t>21 July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C40FC7-04A9-4263-9DB4-3DAAFE35D36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47999" y="4077000"/>
            <a:ext cx="1920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3F5C81B-CCBB-449E-A906-622504023D2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136001" y="648000"/>
            <a:ext cx="6408001" cy="3105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4BBF8239-2E8F-4667-916C-3F586A89212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135999" y="4077001"/>
            <a:ext cx="4164000" cy="2133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0901DBFD-EC7A-43B4-895D-0575D5391E8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9623999" y="4076999"/>
            <a:ext cx="1920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8940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 err="1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 err="1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 err="1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9F65B27A-09D4-4045-A1E1-7A255ABBF5A9}" type="datetime3">
              <a:rPr lang="en-US" smtClean="0"/>
              <a:t>21 July 2026</a:t>
            </a:fld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6554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10896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24" y="324000"/>
            <a:ext cx="1113126" cy="125851"/>
          </a:xfrm>
          <a:prstGeom prst="rect">
            <a:avLst/>
          </a:prstGeom>
        </p:spPr>
        <p:txBody>
          <a:bodyPr/>
          <a:lstStyle/>
          <a:p>
            <a:fld id="{E2FB5401-D132-4332-9E73-04C7E65BCC32}" type="datetime3">
              <a:rPr lang="en-US" smtClean="0"/>
              <a:t>21 July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324000"/>
            <a:ext cx="324000" cy="125851"/>
          </a:xfrm>
          <a:prstGeom prst="rect">
            <a:avLst/>
          </a:prstGeom>
        </p:spPr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1903909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D743917-540A-455D-A172-DB1891C852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58"/>
          <a:stretch/>
        </p:blipFill>
        <p:spPr>
          <a:xfrm>
            <a:off x="0" y="0"/>
            <a:ext cx="12192000" cy="6860809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7B36382-944E-4C33-8FB3-30F706DEC864}"/>
              </a:ext>
            </a:extLst>
          </p:cNvPr>
          <p:cNvSpPr/>
          <p:nvPr/>
        </p:nvSpPr>
        <p:spPr>
          <a:xfrm>
            <a:off x="0" y="0"/>
            <a:ext cx="8888467" cy="6858000"/>
          </a:xfrm>
          <a:custGeom>
            <a:avLst/>
            <a:gdLst>
              <a:gd name="connsiteX0" fmla="*/ 0 w 7859767"/>
              <a:gd name="connsiteY0" fmla="*/ 0 h 6858000"/>
              <a:gd name="connsiteX1" fmla="*/ 2935362 w 7859767"/>
              <a:gd name="connsiteY1" fmla="*/ 0 h 6858000"/>
              <a:gd name="connsiteX2" fmla="*/ 7859767 w 7859767"/>
              <a:gd name="connsiteY2" fmla="*/ 6858000 h 6858000"/>
              <a:gd name="connsiteX3" fmla="*/ 0 w 7859767"/>
              <a:gd name="connsiteY3" fmla="*/ 6858000 h 6858000"/>
              <a:gd name="connsiteX0" fmla="*/ 0 w 8888467"/>
              <a:gd name="connsiteY0" fmla="*/ 0 h 6858000"/>
              <a:gd name="connsiteX1" fmla="*/ 2935362 w 8888467"/>
              <a:gd name="connsiteY1" fmla="*/ 0 h 6858000"/>
              <a:gd name="connsiteX2" fmla="*/ 8888467 w 8888467"/>
              <a:gd name="connsiteY2" fmla="*/ 6858000 h 6858000"/>
              <a:gd name="connsiteX3" fmla="*/ 0 w 8888467"/>
              <a:gd name="connsiteY3" fmla="*/ 6858000 h 6858000"/>
              <a:gd name="connsiteX4" fmla="*/ 0 w 8888467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88467" h="6858000">
                <a:moveTo>
                  <a:pt x="0" y="0"/>
                </a:moveTo>
                <a:lnTo>
                  <a:pt x="2935362" y="0"/>
                </a:lnTo>
                <a:lnTo>
                  <a:pt x="888846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304800" dist="38100" algn="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en-US" sz="2000" noProof="0" err="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148367-F388-4618-AA56-4C01ABB53C5F}"/>
              </a:ext>
            </a:extLst>
          </p:cNvPr>
          <p:cNvSpPr txBox="1"/>
          <p:nvPr/>
        </p:nvSpPr>
        <p:spPr>
          <a:xfrm>
            <a:off x="324001" y="2931345"/>
            <a:ext cx="5772000" cy="28315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4400" b="1">
                <a:solidFill>
                  <a:schemeClr val="accent1"/>
                </a:solidFill>
              </a:rPr>
              <a:t>Semaglutide 2.4 mg and ASCVD</a:t>
            </a:r>
            <a:br>
              <a:rPr lang="en-US" sz="4800" b="1">
                <a:solidFill>
                  <a:schemeClr val="accent1"/>
                </a:solidFill>
              </a:rPr>
            </a:br>
            <a:r>
              <a:rPr lang="en-US" sz="4800" b="0">
                <a:solidFill>
                  <a:schemeClr val="accent1"/>
                </a:solidFill>
              </a:rPr>
              <a:t>Core </a:t>
            </a:r>
            <a:r>
              <a:rPr lang="en-US" sz="4800" b="0">
                <a:solidFill>
                  <a:schemeClr val="tx2"/>
                </a:solidFill>
              </a:rPr>
              <a:t>M</a:t>
            </a:r>
            <a:r>
              <a:rPr lang="en-US" sz="4800">
                <a:solidFill>
                  <a:schemeClr val="tx2"/>
                </a:solidFill>
              </a:rPr>
              <a:t>edical Narrative Outline</a:t>
            </a:r>
          </a:p>
        </p:txBody>
      </p:sp>
      <p:sp>
        <p:nvSpPr>
          <p:cNvPr id="18" name="Hexagon 17">
            <a:extLst>
              <a:ext uri="{FF2B5EF4-FFF2-40B4-BE49-F238E27FC236}">
                <a16:creationId xmlns:a16="http://schemas.microsoft.com/office/drawing/2014/main" id="{52C7C79A-8F0F-45DD-9A09-DDD456ABAAE6}"/>
              </a:ext>
            </a:extLst>
          </p:cNvPr>
          <p:cNvSpPr/>
          <p:nvPr/>
        </p:nvSpPr>
        <p:spPr>
          <a:xfrm rot="5400000">
            <a:off x="225612" y="1131232"/>
            <a:ext cx="1513657" cy="1316881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bg1"/>
          </a:solidFill>
          <a:ln w="25400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127000" sx="102000" sy="102000" algn="ctr" rotWithShape="0">
              <a:schemeClr val="tx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3084E-2481-4E6B-8DE9-0CFD902B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324000"/>
            <a:ext cx="4488000" cy="3240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71420AF-1268-4AE1-84DA-164DB71C2C14}"/>
              </a:ext>
            </a:extLst>
          </p:cNvPr>
          <p:cNvSpPr/>
          <p:nvPr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7CC7667B-71FE-473D-AE19-E08F2682B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agline" descr="{&quot;templafy&quot;:{&quot;id&quot;:&quot;237cc8ce-a8bb-493a-8167-0dbb0fdc5d51&quot;}}" title="Form.PLogoChoice.PLogoInsertion">
            <a:extLst>
              <a:ext uri="{FF2B5EF4-FFF2-40B4-BE49-F238E27FC236}">
                <a16:creationId xmlns:a16="http://schemas.microsoft.com/office/drawing/2014/main" id="{8AE78219-5CBB-4760-B800-636AFE0A99A8}"/>
              </a:ext>
            </a:extLst>
          </p:cNvPr>
          <p:cNvSpPr/>
          <p:nvPr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15" name="Date Placeholder 6">
            <a:extLst>
              <a:ext uri="{FF2B5EF4-FFF2-40B4-BE49-F238E27FC236}">
                <a16:creationId xmlns:a16="http://schemas.microsoft.com/office/drawing/2014/main" id="{AA4298F5-860C-4CD1-BA18-36787A8004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92000" y="324000"/>
            <a:ext cx="1920000" cy="125851"/>
          </a:xfrm>
        </p:spPr>
        <p:txBody>
          <a:bodyPr/>
          <a:lstStyle/>
          <a:p>
            <a:fld id="{3406E89B-F1B0-48A4-8827-107446FBFBCE}" type="datetime3">
              <a:rPr lang="en-US" smtClean="0"/>
              <a:t>21 July 2026</a:t>
            </a:fld>
            <a:endParaRPr lang="en-GB"/>
          </a:p>
        </p:txBody>
      </p:sp>
      <p:pic>
        <p:nvPicPr>
          <p:cNvPr id="4" name="Graphic 3" descr="Heart organ outline">
            <a:extLst>
              <a:ext uri="{FF2B5EF4-FFF2-40B4-BE49-F238E27FC236}">
                <a16:creationId xmlns:a16="http://schemas.microsoft.com/office/drawing/2014/main" id="{98E7D0E1-9EF8-49D8-B223-2B23AF68C38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39455" y="1246687"/>
            <a:ext cx="1085969" cy="108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474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0B9B4-7D3D-0A6E-86B7-FD943792C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30640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lines in a white background&#10;&#10;AI-generated content may be incorrect.">
            <a:extLst>
              <a:ext uri="{FF2B5EF4-FFF2-40B4-BE49-F238E27FC236}">
                <a16:creationId xmlns:a16="http://schemas.microsoft.com/office/drawing/2014/main" id="{715320D8-071A-66FF-1F7D-6BD1983987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80D2B6-26B9-84C3-58D8-61AD6880A05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5B59C88-C8DA-8A6D-5244-FBAEC419F58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2987" y="294136"/>
            <a:ext cx="5578658" cy="29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35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2: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C9014B-AE49-D86D-2979-778771441A4F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14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84EF09B7-32FE-0BB0-98DC-5D5A2E09B5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33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4: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C82650-19BC-CD17-A0CA-BB0E75CA8E8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AACCE5AB-31E3-C8FE-CD16-EA8C7D6388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51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tags" Target="../tags/tag19.xml"/><Relationship Id="rId21" Type="http://schemas.openxmlformats.org/officeDocument/2006/relationships/tags" Target="../tags/tag14.xml"/><Relationship Id="rId42" Type="http://schemas.openxmlformats.org/officeDocument/2006/relationships/tags" Target="../tags/tag35.xml"/><Relationship Id="rId47" Type="http://schemas.openxmlformats.org/officeDocument/2006/relationships/tags" Target="../tags/tag40.xml"/><Relationship Id="rId63" Type="http://schemas.openxmlformats.org/officeDocument/2006/relationships/tags" Target="../tags/tag56.xml"/><Relationship Id="rId68" Type="http://schemas.openxmlformats.org/officeDocument/2006/relationships/tags" Target="../tags/tag61.xml"/><Relationship Id="rId84" Type="http://schemas.openxmlformats.org/officeDocument/2006/relationships/tags" Target="../tags/tag77.xml"/><Relationship Id="rId89" Type="http://schemas.openxmlformats.org/officeDocument/2006/relationships/tags" Target="../tags/tag82.xml"/><Relationship Id="rId16" Type="http://schemas.openxmlformats.org/officeDocument/2006/relationships/tags" Target="../tags/tag9.xml"/><Relationship Id="rId11" Type="http://schemas.openxmlformats.org/officeDocument/2006/relationships/tags" Target="../tags/tag4.xml"/><Relationship Id="rId32" Type="http://schemas.openxmlformats.org/officeDocument/2006/relationships/tags" Target="../tags/tag25.xml"/><Relationship Id="rId37" Type="http://schemas.openxmlformats.org/officeDocument/2006/relationships/tags" Target="../tags/tag30.xml"/><Relationship Id="rId53" Type="http://schemas.openxmlformats.org/officeDocument/2006/relationships/tags" Target="../tags/tag46.xml"/><Relationship Id="rId58" Type="http://schemas.openxmlformats.org/officeDocument/2006/relationships/tags" Target="../tags/tag51.xml"/><Relationship Id="rId74" Type="http://schemas.openxmlformats.org/officeDocument/2006/relationships/tags" Target="../tags/tag67.xml"/><Relationship Id="rId79" Type="http://schemas.openxmlformats.org/officeDocument/2006/relationships/tags" Target="../tags/tag72.xml"/><Relationship Id="rId5" Type="http://schemas.openxmlformats.org/officeDocument/2006/relationships/slideLayout" Target="../slideLayouts/slideLayout5.xml"/><Relationship Id="rId90" Type="http://schemas.openxmlformats.org/officeDocument/2006/relationships/tags" Target="../tags/tag83.xml"/><Relationship Id="rId95" Type="http://schemas.openxmlformats.org/officeDocument/2006/relationships/tags" Target="../tags/tag88.xml"/><Relationship Id="rId22" Type="http://schemas.openxmlformats.org/officeDocument/2006/relationships/tags" Target="../tags/tag15.xml"/><Relationship Id="rId27" Type="http://schemas.openxmlformats.org/officeDocument/2006/relationships/tags" Target="../tags/tag20.xml"/><Relationship Id="rId43" Type="http://schemas.openxmlformats.org/officeDocument/2006/relationships/tags" Target="../tags/tag36.xml"/><Relationship Id="rId48" Type="http://schemas.openxmlformats.org/officeDocument/2006/relationships/tags" Target="../tags/tag41.xml"/><Relationship Id="rId64" Type="http://schemas.openxmlformats.org/officeDocument/2006/relationships/tags" Target="../tags/tag57.xml"/><Relationship Id="rId69" Type="http://schemas.openxmlformats.org/officeDocument/2006/relationships/tags" Target="../tags/tag62.xml"/><Relationship Id="rId8" Type="http://schemas.openxmlformats.org/officeDocument/2006/relationships/tags" Target="../tags/tag1.xml"/><Relationship Id="rId51" Type="http://schemas.openxmlformats.org/officeDocument/2006/relationships/tags" Target="../tags/tag44.xml"/><Relationship Id="rId72" Type="http://schemas.openxmlformats.org/officeDocument/2006/relationships/tags" Target="../tags/tag65.xml"/><Relationship Id="rId80" Type="http://schemas.openxmlformats.org/officeDocument/2006/relationships/tags" Target="../tags/tag73.xml"/><Relationship Id="rId85" Type="http://schemas.openxmlformats.org/officeDocument/2006/relationships/tags" Target="../tags/tag78.xml"/><Relationship Id="rId93" Type="http://schemas.openxmlformats.org/officeDocument/2006/relationships/tags" Target="../tags/tag86.xml"/><Relationship Id="rId3" Type="http://schemas.openxmlformats.org/officeDocument/2006/relationships/slideLayout" Target="../slideLayouts/slideLayout3.xml"/><Relationship Id="rId12" Type="http://schemas.openxmlformats.org/officeDocument/2006/relationships/tags" Target="../tags/tag5.xml"/><Relationship Id="rId17" Type="http://schemas.openxmlformats.org/officeDocument/2006/relationships/tags" Target="../tags/tag10.xml"/><Relationship Id="rId25" Type="http://schemas.openxmlformats.org/officeDocument/2006/relationships/tags" Target="../tags/tag18.xml"/><Relationship Id="rId33" Type="http://schemas.openxmlformats.org/officeDocument/2006/relationships/tags" Target="../tags/tag26.xml"/><Relationship Id="rId38" Type="http://schemas.openxmlformats.org/officeDocument/2006/relationships/tags" Target="../tags/tag31.xml"/><Relationship Id="rId46" Type="http://schemas.openxmlformats.org/officeDocument/2006/relationships/tags" Target="../tags/tag39.xml"/><Relationship Id="rId59" Type="http://schemas.openxmlformats.org/officeDocument/2006/relationships/tags" Target="../tags/tag52.xml"/><Relationship Id="rId67" Type="http://schemas.openxmlformats.org/officeDocument/2006/relationships/tags" Target="../tags/tag60.xml"/><Relationship Id="rId20" Type="http://schemas.openxmlformats.org/officeDocument/2006/relationships/tags" Target="../tags/tag13.xml"/><Relationship Id="rId41" Type="http://schemas.openxmlformats.org/officeDocument/2006/relationships/tags" Target="../tags/tag34.xml"/><Relationship Id="rId54" Type="http://schemas.openxmlformats.org/officeDocument/2006/relationships/tags" Target="../tags/tag47.xml"/><Relationship Id="rId62" Type="http://schemas.openxmlformats.org/officeDocument/2006/relationships/tags" Target="../tags/tag55.xml"/><Relationship Id="rId70" Type="http://schemas.openxmlformats.org/officeDocument/2006/relationships/tags" Target="../tags/tag63.xml"/><Relationship Id="rId75" Type="http://schemas.openxmlformats.org/officeDocument/2006/relationships/tags" Target="../tags/tag68.xml"/><Relationship Id="rId83" Type="http://schemas.openxmlformats.org/officeDocument/2006/relationships/tags" Target="../tags/tag76.xml"/><Relationship Id="rId88" Type="http://schemas.openxmlformats.org/officeDocument/2006/relationships/tags" Target="../tags/tag81.xml"/><Relationship Id="rId91" Type="http://schemas.openxmlformats.org/officeDocument/2006/relationships/tags" Target="../tags/tag8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tags" Target="../tags/tag8.xml"/><Relationship Id="rId23" Type="http://schemas.openxmlformats.org/officeDocument/2006/relationships/tags" Target="../tags/tag16.xml"/><Relationship Id="rId28" Type="http://schemas.openxmlformats.org/officeDocument/2006/relationships/tags" Target="../tags/tag21.xml"/><Relationship Id="rId36" Type="http://schemas.openxmlformats.org/officeDocument/2006/relationships/tags" Target="../tags/tag29.xml"/><Relationship Id="rId49" Type="http://schemas.openxmlformats.org/officeDocument/2006/relationships/tags" Target="../tags/tag42.xml"/><Relationship Id="rId57" Type="http://schemas.openxmlformats.org/officeDocument/2006/relationships/tags" Target="../tags/tag50.xml"/><Relationship Id="rId10" Type="http://schemas.openxmlformats.org/officeDocument/2006/relationships/tags" Target="../tags/tag3.xml"/><Relationship Id="rId31" Type="http://schemas.openxmlformats.org/officeDocument/2006/relationships/tags" Target="../tags/tag24.xml"/><Relationship Id="rId44" Type="http://schemas.openxmlformats.org/officeDocument/2006/relationships/tags" Target="../tags/tag37.xml"/><Relationship Id="rId52" Type="http://schemas.openxmlformats.org/officeDocument/2006/relationships/tags" Target="../tags/tag45.xml"/><Relationship Id="rId60" Type="http://schemas.openxmlformats.org/officeDocument/2006/relationships/tags" Target="../tags/tag53.xml"/><Relationship Id="rId65" Type="http://schemas.openxmlformats.org/officeDocument/2006/relationships/tags" Target="../tags/tag58.xml"/><Relationship Id="rId73" Type="http://schemas.openxmlformats.org/officeDocument/2006/relationships/tags" Target="../tags/tag66.xml"/><Relationship Id="rId78" Type="http://schemas.openxmlformats.org/officeDocument/2006/relationships/tags" Target="../tags/tag71.xml"/><Relationship Id="rId81" Type="http://schemas.openxmlformats.org/officeDocument/2006/relationships/tags" Target="../tags/tag74.xml"/><Relationship Id="rId86" Type="http://schemas.openxmlformats.org/officeDocument/2006/relationships/tags" Target="../tags/tag79.xml"/><Relationship Id="rId94" Type="http://schemas.openxmlformats.org/officeDocument/2006/relationships/tags" Target="../tags/tag87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Relationship Id="rId13" Type="http://schemas.openxmlformats.org/officeDocument/2006/relationships/tags" Target="../tags/tag6.xml"/><Relationship Id="rId18" Type="http://schemas.openxmlformats.org/officeDocument/2006/relationships/tags" Target="../tags/tag11.xml"/><Relationship Id="rId39" Type="http://schemas.openxmlformats.org/officeDocument/2006/relationships/tags" Target="../tags/tag32.xml"/><Relationship Id="rId34" Type="http://schemas.openxmlformats.org/officeDocument/2006/relationships/tags" Target="../tags/tag27.xml"/><Relationship Id="rId50" Type="http://schemas.openxmlformats.org/officeDocument/2006/relationships/tags" Target="../tags/tag43.xml"/><Relationship Id="rId55" Type="http://schemas.openxmlformats.org/officeDocument/2006/relationships/tags" Target="../tags/tag48.xml"/><Relationship Id="rId76" Type="http://schemas.openxmlformats.org/officeDocument/2006/relationships/tags" Target="../tags/tag69.xml"/><Relationship Id="rId7" Type="http://schemas.openxmlformats.org/officeDocument/2006/relationships/theme" Target="../theme/theme1.xml"/><Relationship Id="rId71" Type="http://schemas.openxmlformats.org/officeDocument/2006/relationships/tags" Target="../tags/tag64.xml"/><Relationship Id="rId92" Type="http://schemas.openxmlformats.org/officeDocument/2006/relationships/tags" Target="../tags/tag85.xml"/><Relationship Id="rId2" Type="http://schemas.openxmlformats.org/officeDocument/2006/relationships/slideLayout" Target="../slideLayouts/slideLayout2.xml"/><Relationship Id="rId29" Type="http://schemas.openxmlformats.org/officeDocument/2006/relationships/tags" Target="../tags/tag22.xml"/><Relationship Id="rId24" Type="http://schemas.openxmlformats.org/officeDocument/2006/relationships/tags" Target="../tags/tag17.xml"/><Relationship Id="rId40" Type="http://schemas.openxmlformats.org/officeDocument/2006/relationships/tags" Target="../tags/tag33.xml"/><Relationship Id="rId45" Type="http://schemas.openxmlformats.org/officeDocument/2006/relationships/tags" Target="../tags/tag38.xml"/><Relationship Id="rId66" Type="http://schemas.openxmlformats.org/officeDocument/2006/relationships/tags" Target="../tags/tag59.xml"/><Relationship Id="rId87" Type="http://schemas.openxmlformats.org/officeDocument/2006/relationships/tags" Target="../tags/tag80.xml"/><Relationship Id="rId61" Type="http://schemas.openxmlformats.org/officeDocument/2006/relationships/tags" Target="../tags/tag54.xml"/><Relationship Id="rId82" Type="http://schemas.openxmlformats.org/officeDocument/2006/relationships/tags" Target="../tags/tag75.xml"/><Relationship Id="rId19" Type="http://schemas.openxmlformats.org/officeDocument/2006/relationships/tags" Target="../tags/tag12.xml"/><Relationship Id="rId14" Type="http://schemas.openxmlformats.org/officeDocument/2006/relationships/tags" Target="../tags/tag7.xml"/><Relationship Id="rId30" Type="http://schemas.openxmlformats.org/officeDocument/2006/relationships/tags" Target="../tags/tag23.xml"/><Relationship Id="rId35" Type="http://schemas.openxmlformats.org/officeDocument/2006/relationships/tags" Target="../tags/tag28.xml"/><Relationship Id="rId56" Type="http://schemas.openxmlformats.org/officeDocument/2006/relationships/tags" Target="../tags/tag49.xml"/><Relationship Id="rId77" Type="http://schemas.openxmlformats.org/officeDocument/2006/relationships/tags" Target="../tags/tag70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tags" Target="../tags/tag99.xml"/><Relationship Id="rId21" Type="http://schemas.openxmlformats.org/officeDocument/2006/relationships/tags" Target="../tags/tag94.xml"/><Relationship Id="rId42" Type="http://schemas.openxmlformats.org/officeDocument/2006/relationships/tags" Target="../tags/tag115.xml"/><Relationship Id="rId47" Type="http://schemas.openxmlformats.org/officeDocument/2006/relationships/tags" Target="../tags/tag120.xml"/><Relationship Id="rId63" Type="http://schemas.openxmlformats.org/officeDocument/2006/relationships/tags" Target="../tags/tag136.xml"/><Relationship Id="rId68" Type="http://schemas.openxmlformats.org/officeDocument/2006/relationships/tags" Target="../tags/tag141.xml"/><Relationship Id="rId84" Type="http://schemas.openxmlformats.org/officeDocument/2006/relationships/tags" Target="../tags/tag157.xml"/><Relationship Id="rId89" Type="http://schemas.openxmlformats.org/officeDocument/2006/relationships/tags" Target="../tags/tag162.xml"/><Relationship Id="rId16" Type="http://schemas.openxmlformats.org/officeDocument/2006/relationships/tags" Target="../tags/tag89.xml"/><Relationship Id="rId11" Type="http://schemas.openxmlformats.org/officeDocument/2006/relationships/slideLayout" Target="../slideLayouts/slideLayout17.xml"/><Relationship Id="rId32" Type="http://schemas.openxmlformats.org/officeDocument/2006/relationships/tags" Target="../tags/tag105.xml"/><Relationship Id="rId37" Type="http://schemas.openxmlformats.org/officeDocument/2006/relationships/tags" Target="../tags/tag110.xml"/><Relationship Id="rId53" Type="http://schemas.openxmlformats.org/officeDocument/2006/relationships/tags" Target="../tags/tag126.xml"/><Relationship Id="rId58" Type="http://schemas.openxmlformats.org/officeDocument/2006/relationships/tags" Target="../tags/tag131.xml"/><Relationship Id="rId74" Type="http://schemas.openxmlformats.org/officeDocument/2006/relationships/tags" Target="../tags/tag147.xml"/><Relationship Id="rId79" Type="http://schemas.openxmlformats.org/officeDocument/2006/relationships/tags" Target="../tags/tag152.xml"/><Relationship Id="rId102" Type="http://schemas.openxmlformats.org/officeDocument/2006/relationships/tags" Target="../tags/tag175.xml"/><Relationship Id="rId5" Type="http://schemas.openxmlformats.org/officeDocument/2006/relationships/slideLayout" Target="../slideLayouts/slideLayout11.xml"/><Relationship Id="rId90" Type="http://schemas.openxmlformats.org/officeDocument/2006/relationships/tags" Target="../tags/tag163.xml"/><Relationship Id="rId95" Type="http://schemas.openxmlformats.org/officeDocument/2006/relationships/tags" Target="../tags/tag168.xml"/><Relationship Id="rId22" Type="http://schemas.openxmlformats.org/officeDocument/2006/relationships/tags" Target="../tags/tag95.xml"/><Relationship Id="rId27" Type="http://schemas.openxmlformats.org/officeDocument/2006/relationships/tags" Target="../tags/tag100.xml"/><Relationship Id="rId43" Type="http://schemas.openxmlformats.org/officeDocument/2006/relationships/tags" Target="../tags/tag116.xml"/><Relationship Id="rId48" Type="http://schemas.openxmlformats.org/officeDocument/2006/relationships/tags" Target="../tags/tag121.xml"/><Relationship Id="rId64" Type="http://schemas.openxmlformats.org/officeDocument/2006/relationships/tags" Target="../tags/tag137.xml"/><Relationship Id="rId69" Type="http://schemas.openxmlformats.org/officeDocument/2006/relationships/tags" Target="../tags/tag142.xml"/><Relationship Id="rId80" Type="http://schemas.openxmlformats.org/officeDocument/2006/relationships/tags" Target="../tags/tag153.xml"/><Relationship Id="rId85" Type="http://schemas.openxmlformats.org/officeDocument/2006/relationships/tags" Target="../tags/tag158.xml"/><Relationship Id="rId12" Type="http://schemas.openxmlformats.org/officeDocument/2006/relationships/slideLayout" Target="../slideLayouts/slideLayout18.xml"/><Relationship Id="rId17" Type="http://schemas.openxmlformats.org/officeDocument/2006/relationships/tags" Target="../tags/tag90.xml"/><Relationship Id="rId25" Type="http://schemas.openxmlformats.org/officeDocument/2006/relationships/tags" Target="../tags/tag98.xml"/><Relationship Id="rId33" Type="http://schemas.openxmlformats.org/officeDocument/2006/relationships/tags" Target="../tags/tag106.xml"/><Relationship Id="rId38" Type="http://schemas.openxmlformats.org/officeDocument/2006/relationships/tags" Target="../tags/tag111.xml"/><Relationship Id="rId46" Type="http://schemas.openxmlformats.org/officeDocument/2006/relationships/tags" Target="../tags/tag119.xml"/><Relationship Id="rId59" Type="http://schemas.openxmlformats.org/officeDocument/2006/relationships/tags" Target="../tags/tag132.xml"/><Relationship Id="rId67" Type="http://schemas.openxmlformats.org/officeDocument/2006/relationships/tags" Target="../tags/tag140.xml"/><Relationship Id="rId103" Type="http://schemas.openxmlformats.org/officeDocument/2006/relationships/tags" Target="../tags/tag176.xml"/><Relationship Id="rId20" Type="http://schemas.openxmlformats.org/officeDocument/2006/relationships/tags" Target="../tags/tag93.xml"/><Relationship Id="rId41" Type="http://schemas.openxmlformats.org/officeDocument/2006/relationships/tags" Target="../tags/tag114.xml"/><Relationship Id="rId54" Type="http://schemas.openxmlformats.org/officeDocument/2006/relationships/tags" Target="../tags/tag127.xml"/><Relationship Id="rId62" Type="http://schemas.openxmlformats.org/officeDocument/2006/relationships/tags" Target="../tags/tag135.xml"/><Relationship Id="rId70" Type="http://schemas.openxmlformats.org/officeDocument/2006/relationships/tags" Target="../tags/tag143.xml"/><Relationship Id="rId75" Type="http://schemas.openxmlformats.org/officeDocument/2006/relationships/tags" Target="../tags/tag148.xml"/><Relationship Id="rId83" Type="http://schemas.openxmlformats.org/officeDocument/2006/relationships/tags" Target="../tags/tag156.xml"/><Relationship Id="rId88" Type="http://schemas.openxmlformats.org/officeDocument/2006/relationships/tags" Target="../tags/tag161.xml"/><Relationship Id="rId91" Type="http://schemas.openxmlformats.org/officeDocument/2006/relationships/tags" Target="../tags/tag164.xml"/><Relationship Id="rId96" Type="http://schemas.openxmlformats.org/officeDocument/2006/relationships/tags" Target="../tags/tag169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theme" Target="../theme/theme2.xml"/><Relationship Id="rId23" Type="http://schemas.openxmlformats.org/officeDocument/2006/relationships/tags" Target="../tags/tag96.xml"/><Relationship Id="rId28" Type="http://schemas.openxmlformats.org/officeDocument/2006/relationships/tags" Target="../tags/tag101.xml"/><Relationship Id="rId36" Type="http://schemas.openxmlformats.org/officeDocument/2006/relationships/tags" Target="../tags/tag109.xml"/><Relationship Id="rId49" Type="http://schemas.openxmlformats.org/officeDocument/2006/relationships/tags" Target="../tags/tag122.xml"/><Relationship Id="rId57" Type="http://schemas.openxmlformats.org/officeDocument/2006/relationships/tags" Target="../tags/tag130.xml"/><Relationship Id="rId10" Type="http://schemas.openxmlformats.org/officeDocument/2006/relationships/slideLayout" Target="../slideLayouts/slideLayout16.xml"/><Relationship Id="rId31" Type="http://schemas.openxmlformats.org/officeDocument/2006/relationships/tags" Target="../tags/tag104.xml"/><Relationship Id="rId44" Type="http://schemas.openxmlformats.org/officeDocument/2006/relationships/tags" Target="../tags/tag117.xml"/><Relationship Id="rId52" Type="http://schemas.openxmlformats.org/officeDocument/2006/relationships/tags" Target="../tags/tag125.xml"/><Relationship Id="rId60" Type="http://schemas.openxmlformats.org/officeDocument/2006/relationships/tags" Target="../tags/tag133.xml"/><Relationship Id="rId65" Type="http://schemas.openxmlformats.org/officeDocument/2006/relationships/tags" Target="../tags/tag138.xml"/><Relationship Id="rId73" Type="http://schemas.openxmlformats.org/officeDocument/2006/relationships/tags" Target="../tags/tag146.xml"/><Relationship Id="rId78" Type="http://schemas.openxmlformats.org/officeDocument/2006/relationships/tags" Target="../tags/tag151.xml"/><Relationship Id="rId81" Type="http://schemas.openxmlformats.org/officeDocument/2006/relationships/tags" Target="../tags/tag154.xml"/><Relationship Id="rId86" Type="http://schemas.openxmlformats.org/officeDocument/2006/relationships/tags" Target="../tags/tag159.xml"/><Relationship Id="rId94" Type="http://schemas.openxmlformats.org/officeDocument/2006/relationships/tags" Target="../tags/tag167.xml"/><Relationship Id="rId99" Type="http://schemas.openxmlformats.org/officeDocument/2006/relationships/tags" Target="../tags/tag172.xml"/><Relationship Id="rId101" Type="http://schemas.openxmlformats.org/officeDocument/2006/relationships/tags" Target="../tags/tag174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19.xml"/><Relationship Id="rId18" Type="http://schemas.openxmlformats.org/officeDocument/2006/relationships/tags" Target="../tags/tag91.xml"/><Relationship Id="rId39" Type="http://schemas.openxmlformats.org/officeDocument/2006/relationships/tags" Target="../tags/tag112.xml"/><Relationship Id="rId34" Type="http://schemas.openxmlformats.org/officeDocument/2006/relationships/tags" Target="../tags/tag107.xml"/><Relationship Id="rId50" Type="http://schemas.openxmlformats.org/officeDocument/2006/relationships/tags" Target="../tags/tag123.xml"/><Relationship Id="rId55" Type="http://schemas.openxmlformats.org/officeDocument/2006/relationships/tags" Target="../tags/tag128.xml"/><Relationship Id="rId76" Type="http://schemas.openxmlformats.org/officeDocument/2006/relationships/tags" Target="../tags/tag149.xml"/><Relationship Id="rId97" Type="http://schemas.openxmlformats.org/officeDocument/2006/relationships/tags" Target="../tags/tag170.xml"/><Relationship Id="rId104" Type="http://schemas.openxmlformats.org/officeDocument/2006/relationships/image" Target="../media/image1.png"/><Relationship Id="rId7" Type="http://schemas.openxmlformats.org/officeDocument/2006/relationships/slideLayout" Target="../slideLayouts/slideLayout13.xml"/><Relationship Id="rId71" Type="http://schemas.openxmlformats.org/officeDocument/2006/relationships/tags" Target="../tags/tag144.xml"/><Relationship Id="rId92" Type="http://schemas.openxmlformats.org/officeDocument/2006/relationships/tags" Target="../tags/tag165.xml"/><Relationship Id="rId2" Type="http://schemas.openxmlformats.org/officeDocument/2006/relationships/slideLayout" Target="../slideLayouts/slideLayout8.xml"/><Relationship Id="rId29" Type="http://schemas.openxmlformats.org/officeDocument/2006/relationships/tags" Target="../tags/tag102.xml"/><Relationship Id="rId24" Type="http://schemas.openxmlformats.org/officeDocument/2006/relationships/tags" Target="../tags/tag97.xml"/><Relationship Id="rId40" Type="http://schemas.openxmlformats.org/officeDocument/2006/relationships/tags" Target="../tags/tag113.xml"/><Relationship Id="rId45" Type="http://schemas.openxmlformats.org/officeDocument/2006/relationships/tags" Target="../tags/tag118.xml"/><Relationship Id="rId66" Type="http://schemas.openxmlformats.org/officeDocument/2006/relationships/tags" Target="../tags/tag139.xml"/><Relationship Id="rId87" Type="http://schemas.openxmlformats.org/officeDocument/2006/relationships/tags" Target="../tags/tag160.xml"/><Relationship Id="rId61" Type="http://schemas.openxmlformats.org/officeDocument/2006/relationships/tags" Target="../tags/tag134.xml"/><Relationship Id="rId82" Type="http://schemas.openxmlformats.org/officeDocument/2006/relationships/tags" Target="../tags/tag155.xml"/><Relationship Id="rId19" Type="http://schemas.openxmlformats.org/officeDocument/2006/relationships/tags" Target="../tags/tag92.xml"/><Relationship Id="rId14" Type="http://schemas.openxmlformats.org/officeDocument/2006/relationships/slideLayout" Target="../slideLayouts/slideLayout20.xml"/><Relationship Id="rId30" Type="http://schemas.openxmlformats.org/officeDocument/2006/relationships/tags" Target="../tags/tag103.xml"/><Relationship Id="rId35" Type="http://schemas.openxmlformats.org/officeDocument/2006/relationships/tags" Target="../tags/tag108.xml"/><Relationship Id="rId56" Type="http://schemas.openxmlformats.org/officeDocument/2006/relationships/tags" Target="../tags/tag129.xml"/><Relationship Id="rId77" Type="http://schemas.openxmlformats.org/officeDocument/2006/relationships/tags" Target="../tags/tag150.xml"/><Relationship Id="rId100" Type="http://schemas.openxmlformats.org/officeDocument/2006/relationships/tags" Target="../tags/tag173.xml"/><Relationship Id="rId8" Type="http://schemas.openxmlformats.org/officeDocument/2006/relationships/slideLayout" Target="../slideLayouts/slideLayout14.xml"/><Relationship Id="rId51" Type="http://schemas.openxmlformats.org/officeDocument/2006/relationships/tags" Target="../tags/tag124.xml"/><Relationship Id="rId72" Type="http://schemas.openxmlformats.org/officeDocument/2006/relationships/tags" Target="../tags/tag145.xml"/><Relationship Id="rId93" Type="http://schemas.openxmlformats.org/officeDocument/2006/relationships/tags" Target="../tags/tag166.xml"/><Relationship Id="rId98" Type="http://schemas.openxmlformats.org/officeDocument/2006/relationships/tags" Target="../tags/tag171.xml"/><Relationship Id="rId3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46.xml"/><Relationship Id="rId117" Type="http://schemas.openxmlformats.org/officeDocument/2006/relationships/tags" Target="../tags/tag262.xml"/><Relationship Id="rId21" Type="http://schemas.openxmlformats.org/officeDocument/2006/relationships/slideLayout" Target="../slideLayouts/slideLayout41.xml"/><Relationship Id="rId42" Type="http://schemas.openxmlformats.org/officeDocument/2006/relationships/tags" Target="../tags/tag187.xml"/><Relationship Id="rId47" Type="http://schemas.openxmlformats.org/officeDocument/2006/relationships/tags" Target="../tags/tag192.xml"/><Relationship Id="rId63" Type="http://schemas.openxmlformats.org/officeDocument/2006/relationships/tags" Target="../tags/tag208.xml"/><Relationship Id="rId68" Type="http://schemas.openxmlformats.org/officeDocument/2006/relationships/tags" Target="../tags/tag213.xml"/><Relationship Id="rId84" Type="http://schemas.openxmlformats.org/officeDocument/2006/relationships/tags" Target="../tags/tag229.xml"/><Relationship Id="rId89" Type="http://schemas.openxmlformats.org/officeDocument/2006/relationships/tags" Target="../tags/tag234.xml"/><Relationship Id="rId112" Type="http://schemas.openxmlformats.org/officeDocument/2006/relationships/tags" Target="../tags/tag257.xml"/><Relationship Id="rId16" Type="http://schemas.openxmlformats.org/officeDocument/2006/relationships/slideLayout" Target="../slideLayouts/slideLayout36.xml"/><Relationship Id="rId107" Type="http://schemas.openxmlformats.org/officeDocument/2006/relationships/tags" Target="../tags/tag252.xml"/><Relationship Id="rId11" Type="http://schemas.openxmlformats.org/officeDocument/2006/relationships/slideLayout" Target="../slideLayouts/slideLayout31.xml"/><Relationship Id="rId32" Type="http://schemas.openxmlformats.org/officeDocument/2006/relationships/tags" Target="../tags/tag177.xml"/><Relationship Id="rId37" Type="http://schemas.openxmlformats.org/officeDocument/2006/relationships/tags" Target="../tags/tag182.xml"/><Relationship Id="rId53" Type="http://schemas.openxmlformats.org/officeDocument/2006/relationships/tags" Target="../tags/tag198.xml"/><Relationship Id="rId58" Type="http://schemas.openxmlformats.org/officeDocument/2006/relationships/tags" Target="../tags/tag203.xml"/><Relationship Id="rId74" Type="http://schemas.openxmlformats.org/officeDocument/2006/relationships/tags" Target="../tags/tag219.xml"/><Relationship Id="rId79" Type="http://schemas.openxmlformats.org/officeDocument/2006/relationships/tags" Target="../tags/tag224.xml"/><Relationship Id="rId102" Type="http://schemas.openxmlformats.org/officeDocument/2006/relationships/tags" Target="../tags/tag247.xml"/><Relationship Id="rId5" Type="http://schemas.openxmlformats.org/officeDocument/2006/relationships/slideLayout" Target="../slideLayouts/slideLayout25.xml"/><Relationship Id="rId90" Type="http://schemas.openxmlformats.org/officeDocument/2006/relationships/tags" Target="../tags/tag235.xml"/><Relationship Id="rId95" Type="http://schemas.openxmlformats.org/officeDocument/2006/relationships/tags" Target="../tags/tag240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Relationship Id="rId43" Type="http://schemas.openxmlformats.org/officeDocument/2006/relationships/tags" Target="../tags/tag188.xml"/><Relationship Id="rId48" Type="http://schemas.openxmlformats.org/officeDocument/2006/relationships/tags" Target="../tags/tag193.xml"/><Relationship Id="rId64" Type="http://schemas.openxmlformats.org/officeDocument/2006/relationships/tags" Target="../tags/tag209.xml"/><Relationship Id="rId69" Type="http://schemas.openxmlformats.org/officeDocument/2006/relationships/tags" Target="../tags/tag214.xml"/><Relationship Id="rId113" Type="http://schemas.openxmlformats.org/officeDocument/2006/relationships/tags" Target="../tags/tag258.xml"/><Relationship Id="rId118" Type="http://schemas.openxmlformats.org/officeDocument/2006/relationships/tags" Target="../tags/tag263.xml"/><Relationship Id="rId80" Type="http://schemas.openxmlformats.org/officeDocument/2006/relationships/tags" Target="../tags/tag225.xml"/><Relationship Id="rId85" Type="http://schemas.openxmlformats.org/officeDocument/2006/relationships/tags" Target="../tags/tag230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33" Type="http://schemas.openxmlformats.org/officeDocument/2006/relationships/tags" Target="../tags/tag178.xml"/><Relationship Id="rId38" Type="http://schemas.openxmlformats.org/officeDocument/2006/relationships/tags" Target="../tags/tag183.xml"/><Relationship Id="rId59" Type="http://schemas.openxmlformats.org/officeDocument/2006/relationships/tags" Target="../tags/tag204.xml"/><Relationship Id="rId103" Type="http://schemas.openxmlformats.org/officeDocument/2006/relationships/tags" Target="../tags/tag248.xml"/><Relationship Id="rId108" Type="http://schemas.openxmlformats.org/officeDocument/2006/relationships/tags" Target="../tags/tag253.xml"/><Relationship Id="rId54" Type="http://schemas.openxmlformats.org/officeDocument/2006/relationships/tags" Target="../tags/tag199.xml"/><Relationship Id="rId70" Type="http://schemas.openxmlformats.org/officeDocument/2006/relationships/tags" Target="../tags/tag215.xml"/><Relationship Id="rId75" Type="http://schemas.openxmlformats.org/officeDocument/2006/relationships/tags" Target="../tags/tag220.xml"/><Relationship Id="rId91" Type="http://schemas.openxmlformats.org/officeDocument/2006/relationships/tags" Target="../tags/tag236.xml"/><Relationship Id="rId96" Type="http://schemas.openxmlformats.org/officeDocument/2006/relationships/tags" Target="../tags/tag241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49" Type="http://schemas.openxmlformats.org/officeDocument/2006/relationships/tags" Target="../tags/tag194.xml"/><Relationship Id="rId114" Type="http://schemas.openxmlformats.org/officeDocument/2006/relationships/tags" Target="../tags/tag259.xml"/><Relationship Id="rId119" Type="http://schemas.openxmlformats.org/officeDocument/2006/relationships/tags" Target="../tags/tag264.xml"/><Relationship Id="rId10" Type="http://schemas.openxmlformats.org/officeDocument/2006/relationships/slideLayout" Target="../slideLayouts/slideLayout30.xml"/><Relationship Id="rId31" Type="http://schemas.openxmlformats.org/officeDocument/2006/relationships/theme" Target="../theme/theme3.xml"/><Relationship Id="rId44" Type="http://schemas.openxmlformats.org/officeDocument/2006/relationships/tags" Target="../tags/tag189.xml"/><Relationship Id="rId52" Type="http://schemas.openxmlformats.org/officeDocument/2006/relationships/tags" Target="../tags/tag197.xml"/><Relationship Id="rId60" Type="http://schemas.openxmlformats.org/officeDocument/2006/relationships/tags" Target="../tags/tag205.xml"/><Relationship Id="rId65" Type="http://schemas.openxmlformats.org/officeDocument/2006/relationships/tags" Target="../tags/tag210.xml"/><Relationship Id="rId73" Type="http://schemas.openxmlformats.org/officeDocument/2006/relationships/tags" Target="../tags/tag218.xml"/><Relationship Id="rId78" Type="http://schemas.openxmlformats.org/officeDocument/2006/relationships/tags" Target="../tags/tag223.xml"/><Relationship Id="rId81" Type="http://schemas.openxmlformats.org/officeDocument/2006/relationships/tags" Target="../tags/tag226.xml"/><Relationship Id="rId86" Type="http://schemas.openxmlformats.org/officeDocument/2006/relationships/tags" Target="../tags/tag231.xml"/><Relationship Id="rId94" Type="http://schemas.openxmlformats.org/officeDocument/2006/relationships/tags" Target="../tags/tag239.xml"/><Relationship Id="rId99" Type="http://schemas.openxmlformats.org/officeDocument/2006/relationships/tags" Target="../tags/tag244.xml"/><Relationship Id="rId101" Type="http://schemas.openxmlformats.org/officeDocument/2006/relationships/tags" Target="../tags/tag246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9" Type="http://schemas.openxmlformats.org/officeDocument/2006/relationships/tags" Target="../tags/tag184.xml"/><Relationship Id="rId109" Type="http://schemas.openxmlformats.org/officeDocument/2006/relationships/tags" Target="../tags/tag254.xml"/><Relationship Id="rId34" Type="http://schemas.openxmlformats.org/officeDocument/2006/relationships/tags" Target="../tags/tag179.xml"/><Relationship Id="rId50" Type="http://schemas.openxmlformats.org/officeDocument/2006/relationships/tags" Target="../tags/tag195.xml"/><Relationship Id="rId55" Type="http://schemas.openxmlformats.org/officeDocument/2006/relationships/tags" Target="../tags/tag200.xml"/><Relationship Id="rId76" Type="http://schemas.openxmlformats.org/officeDocument/2006/relationships/tags" Target="../tags/tag221.xml"/><Relationship Id="rId97" Type="http://schemas.openxmlformats.org/officeDocument/2006/relationships/tags" Target="../tags/tag242.xml"/><Relationship Id="rId104" Type="http://schemas.openxmlformats.org/officeDocument/2006/relationships/tags" Target="../tags/tag249.xml"/><Relationship Id="rId7" Type="http://schemas.openxmlformats.org/officeDocument/2006/relationships/slideLayout" Target="../slideLayouts/slideLayout27.xml"/><Relationship Id="rId71" Type="http://schemas.openxmlformats.org/officeDocument/2006/relationships/tags" Target="../tags/tag216.xml"/><Relationship Id="rId92" Type="http://schemas.openxmlformats.org/officeDocument/2006/relationships/tags" Target="../tags/tag237.xml"/><Relationship Id="rId2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49.xml"/><Relationship Id="rId24" Type="http://schemas.openxmlformats.org/officeDocument/2006/relationships/slideLayout" Target="../slideLayouts/slideLayout44.xml"/><Relationship Id="rId40" Type="http://schemas.openxmlformats.org/officeDocument/2006/relationships/tags" Target="../tags/tag185.xml"/><Relationship Id="rId45" Type="http://schemas.openxmlformats.org/officeDocument/2006/relationships/tags" Target="../tags/tag190.xml"/><Relationship Id="rId66" Type="http://schemas.openxmlformats.org/officeDocument/2006/relationships/tags" Target="../tags/tag211.xml"/><Relationship Id="rId87" Type="http://schemas.openxmlformats.org/officeDocument/2006/relationships/tags" Target="../tags/tag232.xml"/><Relationship Id="rId110" Type="http://schemas.openxmlformats.org/officeDocument/2006/relationships/tags" Target="../tags/tag255.xml"/><Relationship Id="rId115" Type="http://schemas.openxmlformats.org/officeDocument/2006/relationships/tags" Target="../tags/tag260.xml"/><Relationship Id="rId61" Type="http://schemas.openxmlformats.org/officeDocument/2006/relationships/tags" Target="../tags/tag206.xml"/><Relationship Id="rId82" Type="http://schemas.openxmlformats.org/officeDocument/2006/relationships/tags" Target="../tags/tag227.xml"/><Relationship Id="rId1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34.xml"/><Relationship Id="rId30" Type="http://schemas.openxmlformats.org/officeDocument/2006/relationships/slideLayout" Target="../slideLayouts/slideLayout50.xml"/><Relationship Id="rId35" Type="http://schemas.openxmlformats.org/officeDocument/2006/relationships/tags" Target="../tags/tag180.xml"/><Relationship Id="rId56" Type="http://schemas.openxmlformats.org/officeDocument/2006/relationships/tags" Target="../tags/tag201.xml"/><Relationship Id="rId77" Type="http://schemas.openxmlformats.org/officeDocument/2006/relationships/tags" Target="../tags/tag222.xml"/><Relationship Id="rId100" Type="http://schemas.openxmlformats.org/officeDocument/2006/relationships/tags" Target="../tags/tag245.xml"/><Relationship Id="rId105" Type="http://schemas.openxmlformats.org/officeDocument/2006/relationships/tags" Target="../tags/tag250.xml"/><Relationship Id="rId8" Type="http://schemas.openxmlformats.org/officeDocument/2006/relationships/slideLayout" Target="../slideLayouts/slideLayout28.xml"/><Relationship Id="rId51" Type="http://schemas.openxmlformats.org/officeDocument/2006/relationships/tags" Target="../tags/tag196.xml"/><Relationship Id="rId72" Type="http://schemas.openxmlformats.org/officeDocument/2006/relationships/tags" Target="../tags/tag217.xml"/><Relationship Id="rId93" Type="http://schemas.openxmlformats.org/officeDocument/2006/relationships/tags" Target="../tags/tag238.xml"/><Relationship Id="rId98" Type="http://schemas.openxmlformats.org/officeDocument/2006/relationships/tags" Target="../tags/tag243.xml"/><Relationship Id="rId3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45.xml"/><Relationship Id="rId46" Type="http://schemas.openxmlformats.org/officeDocument/2006/relationships/tags" Target="../tags/tag191.xml"/><Relationship Id="rId67" Type="http://schemas.openxmlformats.org/officeDocument/2006/relationships/tags" Target="../tags/tag212.xml"/><Relationship Id="rId116" Type="http://schemas.openxmlformats.org/officeDocument/2006/relationships/tags" Target="../tags/tag261.xml"/><Relationship Id="rId20" Type="http://schemas.openxmlformats.org/officeDocument/2006/relationships/slideLayout" Target="../slideLayouts/slideLayout40.xml"/><Relationship Id="rId41" Type="http://schemas.openxmlformats.org/officeDocument/2006/relationships/tags" Target="../tags/tag186.xml"/><Relationship Id="rId62" Type="http://schemas.openxmlformats.org/officeDocument/2006/relationships/tags" Target="../tags/tag207.xml"/><Relationship Id="rId83" Type="http://schemas.openxmlformats.org/officeDocument/2006/relationships/tags" Target="../tags/tag228.xml"/><Relationship Id="rId88" Type="http://schemas.openxmlformats.org/officeDocument/2006/relationships/tags" Target="../tags/tag233.xml"/><Relationship Id="rId111" Type="http://schemas.openxmlformats.org/officeDocument/2006/relationships/tags" Target="../tags/tag256.xml"/><Relationship Id="rId15" Type="http://schemas.openxmlformats.org/officeDocument/2006/relationships/slideLayout" Target="../slideLayouts/slideLayout35.xml"/><Relationship Id="rId36" Type="http://schemas.openxmlformats.org/officeDocument/2006/relationships/tags" Target="../tags/tag181.xml"/><Relationship Id="rId57" Type="http://schemas.openxmlformats.org/officeDocument/2006/relationships/tags" Target="../tags/tag202.xml"/><Relationship Id="rId106" Type="http://schemas.openxmlformats.org/officeDocument/2006/relationships/tags" Target="../tags/tag2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000" y="1944000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  <a:p>
            <a:pPr lvl="8"/>
            <a:r>
              <a:rPr lang="en-GB" noProof="0"/>
              <a:t>Level 9, Infographic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0896000" cy="129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8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9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0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1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</p:spTree>
    <p:extLst>
      <p:ext uri="{BB962C8B-B14F-4D97-AF65-F5344CB8AC3E}">
        <p14:creationId xmlns:p14="http://schemas.microsoft.com/office/powerpoint/2010/main" val="1023005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01" r:id="rId2"/>
    <p:sldLayoutId id="2147483745" r:id="rId3"/>
    <p:sldLayoutId id="2147483746" r:id="rId4"/>
    <p:sldLayoutId id="2147483747" r:id="rId5"/>
    <p:sldLayoutId id="2147483749" r:id="rId6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444752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596263" cy="7955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9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100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101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102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103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082CE4-8079-5C62-801D-1A9081D1C97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Picture 28" descr="A blue and black text&#10;&#10;AI-generated content may be incorrect.">
            <a:extLst>
              <a:ext uri="{FF2B5EF4-FFF2-40B4-BE49-F238E27FC236}">
                <a16:creationId xmlns:a16="http://schemas.microsoft.com/office/drawing/2014/main" id="{762705D0-F0E0-E2FC-A614-02EE080E81CC}"/>
              </a:ext>
            </a:extLst>
          </p:cNvPr>
          <p:cNvPicPr>
            <a:picLocks noChangeAspect="1"/>
          </p:cNvPicPr>
          <p:nvPr userDrawn="1"/>
        </p:nvPicPr>
        <p:blipFill>
          <a:blip r:embed="rId10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873" y="5738184"/>
            <a:ext cx="2093271" cy="11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047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8" r:id="rId2"/>
    <p:sldLayoutId id="2147483760" r:id="rId3"/>
    <p:sldLayoutId id="2147483759" r:id="rId4"/>
    <p:sldLayoutId id="2147483752" r:id="rId5"/>
    <p:sldLayoutId id="2147483754" r:id="rId6"/>
    <p:sldLayoutId id="2147483755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000" y="1944000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  <a:p>
            <a:pPr lvl="8"/>
            <a:r>
              <a:rPr lang="en-GB" noProof="0"/>
              <a:t>Level 9, Infographic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0896000" cy="129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43F1B6-0743-4D14-8B95-B030120DE5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92000" y="324000"/>
            <a:ext cx="1920000" cy="12585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3849F413-F251-44C4-B7BA-891C8AB4F5BF}" type="datetime3">
              <a:rPr lang="en-US" smtClean="0"/>
              <a:t>21 July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460BDC-2796-43E8-A075-B3BFBC3B28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8000" y="323851"/>
            <a:ext cx="1919288" cy="126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42516E-ED5A-4F68-B285-E8D0CC42F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324000"/>
            <a:ext cx="324000" cy="12585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78D69B5-2783-4637-A949-A867EE4EFE6B}"/>
              </a:ext>
            </a:extLst>
          </p:cNvPr>
          <p:cNvSpPr txBox="1"/>
          <p:nvPr userDrawn="1"/>
        </p:nvSpPr>
        <p:spPr>
          <a:xfrm>
            <a:off x="11218070" y="324001"/>
            <a:ext cx="648495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700">
                <a:solidFill>
                  <a:schemeClr val="tx2"/>
                </a:solidFill>
              </a:rPr>
              <a:t>Novo Nordisk</a:t>
            </a:r>
            <a:r>
              <a:rPr lang="en-GB" sz="700" baseline="30000">
                <a:solidFill>
                  <a:schemeClr val="tx2"/>
                </a:solidFill>
              </a:rPr>
              <a:t>®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99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100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101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102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103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104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105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106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107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108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109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110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111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112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113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114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115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116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117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118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119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3730271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5" r:id="rId16"/>
    <p:sldLayoutId id="2147483786" r:id="rId17"/>
    <p:sldLayoutId id="2147483787" r:id="rId18"/>
    <p:sldLayoutId id="2147483788" r:id="rId19"/>
    <p:sldLayoutId id="2147483789" r:id="rId20"/>
    <p:sldLayoutId id="2147483790" r:id="rId21"/>
    <p:sldLayoutId id="2147483791" r:id="rId22"/>
    <p:sldLayoutId id="2147483792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</p:sldLayoutIdLst>
  <p:hf sldNum="0" hdr="0" ft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svg"/><Relationship Id="rId4" Type="http://schemas.openxmlformats.org/officeDocument/2006/relationships/image" Target="../media/image2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3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svg"/><Relationship Id="rId5" Type="http://schemas.openxmlformats.org/officeDocument/2006/relationships/image" Target="../media/image19.svg"/><Relationship Id="rId4" Type="http://schemas.openxmlformats.org/officeDocument/2006/relationships/image" Target="../media/image22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svg"/><Relationship Id="rId4" Type="http://schemas.openxmlformats.org/officeDocument/2006/relationships/image" Target="../media/image20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svg"/><Relationship Id="rId4" Type="http://schemas.openxmlformats.org/officeDocument/2006/relationships/image" Target="../media/image19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4aZxVm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svg"/><Relationship Id="rId5" Type="http://schemas.openxmlformats.org/officeDocument/2006/relationships/image" Target="../media/image21.svg"/><Relationship Id="rId4" Type="http://schemas.openxmlformats.org/officeDocument/2006/relationships/image" Target="../media/image2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648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3B9E1-55C7-9536-18A2-059B76628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or: Elbow 16">
            <a:extLst>
              <a:ext uri="{FF2B5EF4-FFF2-40B4-BE49-F238E27FC236}">
                <a16:creationId xmlns:a16="http://schemas.microsoft.com/office/drawing/2014/main" id="{118B6B6C-8821-E71A-799F-6F177AA84B2C}"/>
              </a:ext>
            </a:extLst>
          </p:cNvPr>
          <p:cNvCxnSpPr>
            <a:cxnSpLocks/>
            <a:stCxn id="24" idx="2"/>
          </p:cNvCxnSpPr>
          <p:nvPr/>
        </p:nvCxnSpPr>
        <p:spPr>
          <a:xfrm rot="16200000" flipH="1">
            <a:off x="8513063" y="3526653"/>
            <a:ext cx="319673" cy="446638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or: Elbow 18">
            <a:extLst>
              <a:ext uri="{FF2B5EF4-FFF2-40B4-BE49-F238E27FC236}">
                <a16:creationId xmlns:a16="http://schemas.microsoft.com/office/drawing/2014/main" id="{9FB9859A-7F7A-ACFE-5C0D-0CA38304FFE4}"/>
              </a:ext>
            </a:extLst>
          </p:cNvPr>
          <p:cNvCxnSpPr>
            <a:cxnSpLocks/>
            <a:stCxn id="24" idx="2"/>
          </p:cNvCxnSpPr>
          <p:nvPr/>
        </p:nvCxnSpPr>
        <p:spPr>
          <a:xfrm rot="5400000">
            <a:off x="8073878" y="3534106"/>
            <a:ext cx="319673" cy="431732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or: Elbow 24">
            <a:extLst>
              <a:ext uri="{FF2B5EF4-FFF2-40B4-BE49-F238E27FC236}">
                <a16:creationId xmlns:a16="http://schemas.microsoft.com/office/drawing/2014/main" id="{A66F6862-592A-4D81-9BB1-2CE7CB9E151C}"/>
              </a:ext>
            </a:extLst>
          </p:cNvPr>
          <p:cNvCxnSpPr>
            <a:cxnSpLocks/>
            <a:stCxn id="24" idx="2"/>
          </p:cNvCxnSpPr>
          <p:nvPr/>
        </p:nvCxnSpPr>
        <p:spPr>
          <a:xfrm rot="5400000">
            <a:off x="7957853" y="3650131"/>
            <a:ext cx="551722" cy="431732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Elbow 26">
            <a:extLst>
              <a:ext uri="{FF2B5EF4-FFF2-40B4-BE49-F238E27FC236}">
                <a16:creationId xmlns:a16="http://schemas.microsoft.com/office/drawing/2014/main" id="{543990FB-674A-EBB4-8674-9879C0C7576E}"/>
              </a:ext>
            </a:extLst>
          </p:cNvPr>
          <p:cNvCxnSpPr>
            <a:cxnSpLocks/>
            <a:stCxn id="24" idx="2"/>
          </p:cNvCxnSpPr>
          <p:nvPr/>
        </p:nvCxnSpPr>
        <p:spPr>
          <a:xfrm rot="16200000" flipH="1">
            <a:off x="8397038" y="3642678"/>
            <a:ext cx="551722" cy="446638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4C702101-1B06-60F5-7ECA-656A3B4A699D}"/>
              </a:ext>
            </a:extLst>
          </p:cNvPr>
          <p:cNvSpPr/>
          <p:nvPr/>
        </p:nvSpPr>
        <p:spPr>
          <a:xfrm>
            <a:off x="8241630" y="3807861"/>
            <a:ext cx="430538" cy="436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58EACF-2D22-C544-E5F1-D121F22CB74C}"/>
              </a:ext>
            </a:extLst>
          </p:cNvPr>
          <p:cNvSpPr txBox="1"/>
          <p:nvPr/>
        </p:nvSpPr>
        <p:spPr>
          <a:xfrm>
            <a:off x="5610225" y="1976803"/>
            <a:ext cx="5678711" cy="48305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lvl="0"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Patient at risk for significant fibrosis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D53142B-EC18-42A6-B149-E24DAC861075}"/>
              </a:ext>
            </a:extLst>
          </p:cNvPr>
          <p:cNvCxnSpPr>
            <a:cxnSpLocks/>
            <a:endCxn id="12" idx="0"/>
          </p:cNvCxnSpPr>
          <p:nvPr/>
        </p:nvCxnSpPr>
        <p:spPr>
          <a:xfrm flipH="1">
            <a:off x="6583971" y="2798049"/>
            <a:ext cx="1" cy="17535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3301CA7-A271-F3E8-DB8A-9B66CBCD2DEB}"/>
              </a:ext>
            </a:extLst>
          </p:cNvPr>
          <p:cNvSpPr txBox="1"/>
          <p:nvPr/>
        </p:nvSpPr>
        <p:spPr>
          <a:xfrm>
            <a:off x="6230012" y="3224244"/>
            <a:ext cx="707917" cy="365891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&lt;1.30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8D20BB-8102-9C5C-8517-720860BEAE2C}"/>
              </a:ext>
            </a:extLst>
          </p:cNvPr>
          <p:cNvSpPr txBox="1"/>
          <p:nvPr/>
        </p:nvSpPr>
        <p:spPr>
          <a:xfrm>
            <a:off x="5752438" y="3807861"/>
            <a:ext cx="1663068" cy="429802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lvl="0"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LOW risk of </a:t>
            </a:r>
            <a:b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</a:br>
            <a: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advanced fibrosis</a:t>
            </a:r>
            <a:endParaRPr lang="en-US" sz="1100">
              <a:solidFill>
                <a:srgbClr val="001965"/>
              </a:solidFill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F44383-E581-3BA9-8C4C-5FFC51496B08}"/>
              </a:ext>
            </a:extLst>
          </p:cNvPr>
          <p:cNvSpPr txBox="1"/>
          <p:nvPr/>
        </p:nvSpPr>
        <p:spPr>
          <a:xfrm>
            <a:off x="5615958" y="4334782"/>
            <a:ext cx="2294371" cy="1594472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Manage in </a:t>
            </a:r>
            <a:b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</a:b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primary care</a:t>
            </a: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400" b="1">
              <a:solidFill>
                <a:srgbClr val="001965"/>
              </a:solidFill>
              <a:ea typeface="ＭＳ Ｐゴシック" charset="0"/>
              <a:cs typeface="Apis For Office" panose="020B0504010101010104" pitchFamily="34" charset="0"/>
            </a:endParaRP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2287BA9-4333-B8B5-8E8D-42B56D466707}"/>
              </a:ext>
            </a:extLst>
          </p:cNvPr>
          <p:cNvCxnSpPr>
            <a:cxnSpLocks/>
            <a:stCxn id="12" idx="2"/>
            <a:endCxn id="13" idx="0"/>
          </p:cNvCxnSpPr>
          <p:nvPr/>
        </p:nvCxnSpPr>
        <p:spPr>
          <a:xfrm>
            <a:off x="6583971" y="3590135"/>
            <a:ext cx="1" cy="21772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D0A3584-92CA-2C28-2DC0-3A6043EEC53E}"/>
              </a:ext>
            </a:extLst>
          </p:cNvPr>
          <p:cNvCxnSpPr>
            <a:cxnSpLocks/>
            <a:stCxn id="13" idx="2"/>
          </p:cNvCxnSpPr>
          <p:nvPr/>
        </p:nvCxnSpPr>
        <p:spPr>
          <a:xfrm flipH="1">
            <a:off x="6583971" y="4237663"/>
            <a:ext cx="1" cy="9711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0516F6F-AF56-02E1-94AF-BB40297BA37F}"/>
              </a:ext>
            </a:extLst>
          </p:cNvPr>
          <p:cNvCxnSpPr>
            <a:cxnSpLocks/>
          </p:cNvCxnSpPr>
          <p:nvPr/>
        </p:nvCxnSpPr>
        <p:spPr>
          <a:xfrm flipH="1" flipV="1">
            <a:off x="7398605" y="3909287"/>
            <a:ext cx="137425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44C5EDD-1F72-D129-76E3-00FEF5FBDF6E}"/>
              </a:ext>
            </a:extLst>
          </p:cNvPr>
          <p:cNvCxnSpPr>
            <a:cxnSpLocks/>
          </p:cNvCxnSpPr>
          <p:nvPr/>
        </p:nvCxnSpPr>
        <p:spPr>
          <a:xfrm flipV="1">
            <a:off x="9370509" y="3911300"/>
            <a:ext cx="143162" cy="146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4036F7E-00C1-1B55-6D9F-EC4DDF450C1E}"/>
              </a:ext>
            </a:extLst>
          </p:cNvPr>
          <p:cNvCxnSpPr>
            <a:cxnSpLocks/>
          </p:cNvCxnSpPr>
          <p:nvPr/>
        </p:nvCxnSpPr>
        <p:spPr>
          <a:xfrm>
            <a:off x="8449580" y="2459856"/>
            <a:ext cx="0" cy="21156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CD6A0CE3-07B8-6908-B3CB-166292D1ADBE}"/>
              </a:ext>
            </a:extLst>
          </p:cNvPr>
          <p:cNvSpPr txBox="1"/>
          <p:nvPr/>
        </p:nvSpPr>
        <p:spPr>
          <a:xfrm>
            <a:off x="5610225" y="2671425"/>
            <a:ext cx="5678711" cy="38446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FIB-4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B819208-CECF-52A7-ED10-45D0E77972E7}"/>
              </a:ext>
            </a:extLst>
          </p:cNvPr>
          <p:cNvCxnSpPr>
            <a:cxnSpLocks/>
          </p:cNvCxnSpPr>
          <p:nvPr/>
        </p:nvCxnSpPr>
        <p:spPr>
          <a:xfrm>
            <a:off x="6583971" y="3055887"/>
            <a:ext cx="0" cy="18182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40987798-A1AE-B36A-0F85-337A8D4FEB56}"/>
              </a:ext>
            </a:extLst>
          </p:cNvPr>
          <p:cNvSpPr txBox="1"/>
          <p:nvPr/>
        </p:nvSpPr>
        <p:spPr>
          <a:xfrm>
            <a:off x="7981007" y="3230631"/>
            <a:ext cx="937146" cy="359505"/>
          </a:xfrm>
          <a:prstGeom prst="rect">
            <a:avLst/>
          </a:prstGeom>
          <a:solidFill>
            <a:srgbClr val="EAAB00">
              <a:alpha val="50196"/>
            </a:srgb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1.30-2.67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ABE22C8-950E-B8E3-848C-DD42CD60F132}"/>
              </a:ext>
            </a:extLst>
          </p:cNvPr>
          <p:cNvCxnSpPr>
            <a:cxnSpLocks/>
          </p:cNvCxnSpPr>
          <p:nvPr/>
        </p:nvCxnSpPr>
        <p:spPr>
          <a:xfrm>
            <a:off x="10352029" y="3048887"/>
            <a:ext cx="0" cy="17535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1045DBD-5F68-DAED-AE2C-D2C2229A909D}"/>
              </a:ext>
            </a:extLst>
          </p:cNvPr>
          <p:cNvSpPr txBox="1"/>
          <p:nvPr/>
        </p:nvSpPr>
        <p:spPr>
          <a:xfrm>
            <a:off x="9025812" y="4358120"/>
            <a:ext cx="2294371" cy="1568326"/>
          </a:xfrm>
          <a:prstGeom prst="rect">
            <a:avLst/>
          </a:prstGeom>
          <a:solidFill>
            <a:srgbClr val="E6553F">
              <a:alpha val="50196"/>
            </a:srgb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Refer to hepatologist/</a:t>
            </a:r>
            <a:b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</a:b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gastroenterologist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B0DBFD9-1915-4F5C-9FEF-AE6B4A8A4B45}"/>
              </a:ext>
            </a:extLst>
          </p:cNvPr>
          <p:cNvCxnSpPr>
            <a:cxnSpLocks/>
            <a:stCxn id="29" idx="2"/>
            <a:endCxn id="30" idx="0"/>
          </p:cNvCxnSpPr>
          <p:nvPr/>
        </p:nvCxnSpPr>
        <p:spPr>
          <a:xfrm flipH="1">
            <a:off x="10352029" y="3590135"/>
            <a:ext cx="1" cy="21772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ADEECC4E-0EF6-1A95-079D-644B5040A97F}"/>
              </a:ext>
            </a:extLst>
          </p:cNvPr>
          <p:cNvSpPr txBox="1"/>
          <p:nvPr/>
        </p:nvSpPr>
        <p:spPr>
          <a:xfrm>
            <a:off x="9998071" y="3224244"/>
            <a:ext cx="707917" cy="365891"/>
          </a:xfrm>
          <a:prstGeom prst="rect">
            <a:avLst/>
          </a:prstGeom>
          <a:solidFill>
            <a:srgbClr val="E6553F">
              <a:alpha val="50196"/>
            </a:srgb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&gt;2.67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5F3C138-790A-3B4A-43CC-3FE34AA62B3C}"/>
              </a:ext>
            </a:extLst>
          </p:cNvPr>
          <p:cNvSpPr txBox="1"/>
          <p:nvPr/>
        </p:nvSpPr>
        <p:spPr>
          <a:xfrm>
            <a:off x="9520495" y="3807861"/>
            <a:ext cx="1663068" cy="429802"/>
          </a:xfrm>
          <a:prstGeom prst="rect">
            <a:avLst/>
          </a:prstGeom>
          <a:solidFill>
            <a:srgbClr val="E6553F">
              <a:alpha val="50196"/>
            </a:srgb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lvl="0"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MODERATE/HIGH risk </a:t>
            </a:r>
            <a:b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</a:br>
            <a: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of advanced fibrosis</a:t>
            </a:r>
            <a:endParaRPr lang="en-US" sz="1100">
              <a:solidFill>
                <a:srgbClr val="001965"/>
              </a:solidFill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E9F09A41-F649-33EF-3768-5F6FBE467A0B}"/>
              </a:ext>
            </a:extLst>
          </p:cNvPr>
          <p:cNvCxnSpPr>
            <a:cxnSpLocks/>
          </p:cNvCxnSpPr>
          <p:nvPr/>
        </p:nvCxnSpPr>
        <p:spPr>
          <a:xfrm>
            <a:off x="8449580" y="3048887"/>
            <a:ext cx="0" cy="17535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E306EC42-9789-050C-26A5-61AD110DE67A}"/>
              </a:ext>
            </a:extLst>
          </p:cNvPr>
          <p:cNvSpPr txBox="1"/>
          <p:nvPr/>
        </p:nvSpPr>
        <p:spPr>
          <a:xfrm>
            <a:off x="5669343" y="5263766"/>
            <a:ext cx="2187600" cy="585817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Reassess every 2-3 years if patient has no risk factors</a:t>
            </a: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Reassess every 1-2 years if T2D or ≥2 metabolic risk factors</a:t>
            </a: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9007C66D-24A7-B8AF-4239-0BA196BEFA3B}"/>
              </a:ext>
            </a:extLst>
          </p:cNvPr>
          <p:cNvCxnSpPr>
            <a:cxnSpLocks/>
          </p:cNvCxnSpPr>
          <p:nvPr/>
        </p:nvCxnSpPr>
        <p:spPr>
          <a:xfrm flipH="1" flipV="1">
            <a:off x="7398605" y="4123847"/>
            <a:ext cx="137425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A65BB41A-DFEC-456E-A7D0-6F58B512F3A5}"/>
              </a:ext>
            </a:extLst>
          </p:cNvPr>
          <p:cNvCxnSpPr>
            <a:cxnSpLocks/>
          </p:cNvCxnSpPr>
          <p:nvPr/>
        </p:nvCxnSpPr>
        <p:spPr>
          <a:xfrm flipV="1">
            <a:off x="9370509" y="4125860"/>
            <a:ext cx="143162" cy="146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F71A59A-6712-CF0B-0C10-9D99849F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1999"/>
            <a:ext cx="11283750" cy="992791"/>
          </a:xfrm>
        </p:spPr>
        <p:txBody>
          <a:bodyPr/>
          <a:lstStyle/>
          <a:p>
            <a:r>
              <a:rPr lang="en-US" sz="3200">
                <a:latin typeface="+mn-lt"/>
              </a:rPr>
              <a:t>Initial risk assessment based on FIB-4 informs whether further confirmatory NIT usage should be conducted</a:t>
            </a:r>
            <a:endParaRPr lang="en-CA" sz="3200">
              <a:latin typeface="+mn-lt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84A6B28-2C9C-1087-A9DF-54E2E3275C7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AST, aspartate aminotransferase; ELF™, enhanced liver fibrosis score; EtOH, ethanol; FIB-4, fibrosis-4 index; NIT, non-invasive test; </a:t>
            </a:r>
            <a:r>
              <a:rPr lang="en-US" dirty="0">
                <a:solidFill>
                  <a:srgbClr val="939AA7"/>
                </a:solidFill>
              </a:rPr>
              <a:t>S</a:t>
            </a:r>
            <a:r>
              <a:rPr lang="en-US" dirty="0"/>
              <a:t>LD, steatotic liver </a:t>
            </a:r>
            <a:r>
              <a:rPr lang="en-US" dirty="0">
                <a:solidFill>
                  <a:srgbClr val="939AA7"/>
                </a:solidFill>
              </a:rPr>
              <a:t>disease; T2D, type 2 diabetes; VCTE, vibration-controlled transient elastography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1. </a:t>
            </a:r>
            <a:r>
              <a:rPr lang="en-CA" dirty="0"/>
              <a:t>Rinella ME et al. </a:t>
            </a:r>
            <a:r>
              <a:rPr lang="en-CA" i="1" dirty="0"/>
              <a:t>Hepatology</a:t>
            </a:r>
            <a:r>
              <a:rPr lang="en-CA" dirty="0"/>
              <a:t>. 2023</a:t>
            </a:r>
            <a:r>
              <a:rPr lang="fi-FI" dirty="0"/>
              <a:t>;77(5):1797–1835.  2. </a:t>
            </a:r>
            <a:r>
              <a:rPr lang="en-US" dirty="0"/>
              <a:t>Srivastava A et al. </a:t>
            </a:r>
            <a:r>
              <a:rPr lang="en-US" i="1" dirty="0"/>
              <a:t>J Hepatol</a:t>
            </a:r>
            <a:r>
              <a:rPr lang="en-US" dirty="0"/>
              <a:t>. 2019;71(2):371–378. 3. Kanwal F et al. </a:t>
            </a:r>
            <a:r>
              <a:rPr lang="en-US" i="1" dirty="0"/>
              <a:t>Gastroenterology</a:t>
            </a:r>
            <a:r>
              <a:rPr lang="en-US" dirty="0"/>
              <a:t>. 2021;161(5):1657–1669. </a:t>
            </a:r>
          </a:p>
        </p:txBody>
      </p:sp>
      <p:sp>
        <p:nvSpPr>
          <p:cNvPr id="32" name="Content Placeholder 37">
            <a:extLst>
              <a:ext uri="{FF2B5EF4-FFF2-40B4-BE49-F238E27FC236}">
                <a16:creationId xmlns:a16="http://schemas.microsoft.com/office/drawing/2014/main" id="{7627D8FB-BD94-F5C6-77EF-9D6929E0BBF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0881" y="2893558"/>
            <a:ext cx="4767266" cy="947378"/>
          </a:xfrm>
        </p:spPr>
        <p:txBody>
          <a:bodyPr/>
          <a:lstStyle/>
          <a:p>
            <a:pPr marL="0" indent="0">
              <a:buNone/>
            </a:pPr>
            <a:r>
              <a:rPr lang="en-US" sz="1800"/>
              <a:t>Scores between 1.30-2.67 are </a:t>
            </a:r>
            <a:r>
              <a:rPr lang="en-US" sz="1800" b="1"/>
              <a:t>indeterminate</a:t>
            </a:r>
            <a:r>
              <a:rPr lang="en-US" sz="1800"/>
              <a:t> and confirmatory/secondary NITs are recommended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712892-7719-C3DF-D71D-5629622E8E5B}"/>
              </a:ext>
            </a:extLst>
          </p:cNvPr>
          <p:cNvSpPr/>
          <p:nvPr/>
        </p:nvSpPr>
        <p:spPr>
          <a:xfrm>
            <a:off x="486507" y="3909287"/>
            <a:ext cx="2294370" cy="1942436"/>
          </a:xfrm>
          <a:prstGeom prst="rect">
            <a:avLst/>
          </a:prstGeom>
          <a:solidFill>
            <a:srgbClr val="E9EB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270000" rIns="72000" bIns="36000" rtlCol="0" anchor="t"/>
          <a:lstStyle/>
          <a:p>
            <a:pPr algn="ctr"/>
            <a:r>
              <a:rPr lang="en-US" sz="1600" b="1" noProof="0" dirty="0">
                <a:solidFill>
                  <a:schemeClr val="tx1"/>
                </a:solidFill>
              </a:rPr>
              <a:t>Vibration-controlled transient elastography (VCTE)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3B778D6-B486-716F-B655-3D38B3AC9052}"/>
              </a:ext>
            </a:extLst>
          </p:cNvPr>
          <p:cNvSpPr/>
          <p:nvPr/>
        </p:nvSpPr>
        <p:spPr>
          <a:xfrm>
            <a:off x="486507" y="1783559"/>
            <a:ext cx="4707301" cy="970379"/>
          </a:xfrm>
          <a:prstGeom prst="rect">
            <a:avLst/>
          </a:prstGeom>
          <a:solidFill>
            <a:srgbClr val="CCDE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36000" rIns="274320" bIns="36000" rtlCol="0" anchor="ctr"/>
          <a:lstStyle/>
          <a:p>
            <a:r>
              <a:rPr lang="en-US" b="1" noProof="0">
                <a:solidFill>
                  <a:schemeClr val="tx1"/>
                </a:solidFill>
              </a:rPr>
              <a:t>FIB-4 cut-offs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EBD0A56-0C58-9DB7-8C73-98BC5CD05B8A}"/>
              </a:ext>
            </a:extLst>
          </p:cNvPr>
          <p:cNvSpPr txBox="1"/>
          <p:nvPr/>
        </p:nvSpPr>
        <p:spPr>
          <a:xfrm>
            <a:off x="3568052" y="1955652"/>
            <a:ext cx="1372788" cy="677108"/>
          </a:xfrm>
          <a:prstGeom prst="rect">
            <a:avLst/>
          </a:prstGeom>
          <a:noFill/>
        </p:spPr>
        <p:txBody>
          <a:bodyPr wrap="square" lIns="91440" tIns="91440" rIns="91440" bIns="91440" rtlCol="0" anchor="ctr" anchorCtr="0">
            <a:spAutoFit/>
          </a:bodyPr>
          <a:lstStyle/>
          <a:p>
            <a:pPr algn="ctr"/>
            <a:r>
              <a:rPr lang="en-US" sz="1600" u="sng"/>
              <a:t>High risk</a:t>
            </a:r>
          </a:p>
          <a:p>
            <a:pPr algn="ctr"/>
            <a:r>
              <a:rPr lang="en-US" sz="1600"/>
              <a:t>&gt;2.67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414421C-1B82-F648-0FCF-9AA42710B377}"/>
              </a:ext>
            </a:extLst>
          </p:cNvPr>
          <p:cNvSpPr txBox="1"/>
          <p:nvPr/>
        </p:nvSpPr>
        <p:spPr>
          <a:xfrm>
            <a:off x="2453981" y="1955652"/>
            <a:ext cx="1240237" cy="677108"/>
          </a:xfrm>
          <a:prstGeom prst="rect">
            <a:avLst/>
          </a:prstGeom>
          <a:noFill/>
        </p:spPr>
        <p:txBody>
          <a:bodyPr wrap="square" lIns="91440" tIns="91440" rIns="91440" bIns="91440" rtlCol="0" anchor="ctr" anchorCtr="0">
            <a:spAutoFit/>
          </a:bodyPr>
          <a:lstStyle/>
          <a:p>
            <a:pPr algn="ctr"/>
            <a:r>
              <a:rPr lang="en-US" sz="1600" u="sng"/>
              <a:t>Low risk</a:t>
            </a:r>
          </a:p>
          <a:p>
            <a:pPr algn="ctr"/>
            <a:r>
              <a:rPr lang="en-US" sz="1600"/>
              <a:t>&lt;1.30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B42BFCD-97D2-786A-BC69-314DF3FABC9A}"/>
              </a:ext>
            </a:extLst>
          </p:cNvPr>
          <p:cNvSpPr txBox="1"/>
          <p:nvPr/>
        </p:nvSpPr>
        <p:spPr>
          <a:xfrm>
            <a:off x="1607736" y="4891305"/>
            <a:ext cx="1173136" cy="923330"/>
          </a:xfrm>
          <a:prstGeom prst="rect">
            <a:avLst/>
          </a:prstGeom>
          <a:noFill/>
        </p:spPr>
        <p:txBody>
          <a:bodyPr wrap="square" lIns="91440" tIns="91440" rIns="91440" bIns="91440" rtlCol="0" anchor="t" anchorCtr="0">
            <a:spAutoFit/>
          </a:bodyPr>
          <a:lstStyle/>
          <a:p>
            <a:pPr algn="ctr"/>
            <a:r>
              <a:rPr lang="en-US" sz="1600" u="sng" dirty="0"/>
              <a:t>Moderate/</a:t>
            </a:r>
            <a:br>
              <a:rPr lang="en-US" sz="1600" u="sng" dirty="0"/>
            </a:br>
            <a:r>
              <a:rPr lang="en-US" sz="1600" u="sng" dirty="0"/>
              <a:t>high risk</a:t>
            </a:r>
          </a:p>
          <a:p>
            <a:pPr algn="ctr"/>
            <a:r>
              <a:rPr lang="en-GB" sz="1600" dirty="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≥</a:t>
            </a:r>
            <a:r>
              <a:rPr lang="en-US" sz="1600" dirty="0"/>
              <a:t>8.0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FB344E7-0CF9-62E1-5AAA-A6EBB1A43F4E}"/>
              </a:ext>
            </a:extLst>
          </p:cNvPr>
          <p:cNvSpPr txBox="1"/>
          <p:nvPr/>
        </p:nvSpPr>
        <p:spPr>
          <a:xfrm>
            <a:off x="511050" y="4891305"/>
            <a:ext cx="1096686" cy="677108"/>
          </a:xfrm>
          <a:prstGeom prst="rect">
            <a:avLst/>
          </a:prstGeom>
          <a:noFill/>
        </p:spPr>
        <p:txBody>
          <a:bodyPr wrap="square" lIns="91440" tIns="91440" rIns="91440" bIns="91440" rtlCol="0" anchor="t" anchorCtr="0">
            <a:spAutoFit/>
          </a:bodyPr>
          <a:lstStyle/>
          <a:p>
            <a:pPr algn="ctr"/>
            <a:r>
              <a:rPr lang="en-US" sz="1600" u="sng" dirty="0"/>
              <a:t>Low risk</a:t>
            </a:r>
          </a:p>
          <a:p>
            <a:pPr algn="ctr"/>
            <a:r>
              <a:rPr lang="en-US" sz="1600" dirty="0"/>
              <a:t>&lt;8.0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E24ED61C-DA84-207A-86EF-E7CA9A9CE10F}"/>
              </a:ext>
            </a:extLst>
          </p:cNvPr>
          <p:cNvSpPr/>
          <p:nvPr/>
        </p:nvSpPr>
        <p:spPr>
          <a:xfrm>
            <a:off x="5264103" y="4330067"/>
            <a:ext cx="6370953" cy="161153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1200" noProof="0" err="1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2678E680-7E87-FC51-38F6-4A667FE4BCC7}"/>
              </a:ext>
            </a:extLst>
          </p:cNvPr>
          <p:cNvCxnSpPr>
            <a:cxnSpLocks/>
            <a:stCxn id="30" idx="2"/>
          </p:cNvCxnSpPr>
          <p:nvPr/>
        </p:nvCxnSpPr>
        <p:spPr>
          <a:xfrm>
            <a:off x="10352029" y="4237663"/>
            <a:ext cx="0" cy="12045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DDB90B39-9A98-1070-7666-8EEB8E1A5445}"/>
              </a:ext>
            </a:extLst>
          </p:cNvPr>
          <p:cNvSpPr txBox="1"/>
          <p:nvPr/>
        </p:nvSpPr>
        <p:spPr>
          <a:xfrm>
            <a:off x="7539582" y="3810658"/>
            <a:ext cx="478266" cy="205200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dirty="0"/>
              <a:t>&lt;8.0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F47D684-6109-41FD-4EE2-E388617BF7F4}"/>
              </a:ext>
            </a:extLst>
          </p:cNvPr>
          <p:cNvSpPr txBox="1"/>
          <p:nvPr/>
        </p:nvSpPr>
        <p:spPr>
          <a:xfrm>
            <a:off x="8896218" y="3810658"/>
            <a:ext cx="478800" cy="205200"/>
          </a:xfrm>
          <a:prstGeom prst="rect">
            <a:avLst/>
          </a:prstGeom>
          <a:solidFill>
            <a:srgbClr val="E6553F">
              <a:alpha val="50196"/>
            </a:srgbClr>
          </a:solidFill>
          <a:ln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lvl="0"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dirty="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≥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8.0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381954E-7338-A7B2-C952-49C542E3BB16}"/>
              </a:ext>
            </a:extLst>
          </p:cNvPr>
          <p:cNvSpPr txBox="1"/>
          <p:nvPr/>
        </p:nvSpPr>
        <p:spPr>
          <a:xfrm>
            <a:off x="7539582" y="4045986"/>
            <a:ext cx="478266" cy="203896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&lt;7.7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58F9EF5-C989-38B8-190D-1B1C396A653B}"/>
              </a:ext>
            </a:extLst>
          </p:cNvPr>
          <p:cNvSpPr txBox="1"/>
          <p:nvPr/>
        </p:nvSpPr>
        <p:spPr>
          <a:xfrm>
            <a:off x="8896218" y="4045986"/>
            <a:ext cx="478800" cy="203896"/>
          </a:xfrm>
          <a:prstGeom prst="rect">
            <a:avLst/>
          </a:prstGeom>
          <a:solidFill>
            <a:srgbClr val="E6553F">
              <a:alpha val="50196"/>
            </a:srgbClr>
          </a:solidFill>
          <a:ln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lvl="0"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dirty="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≥7.7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F56E01E-ACF2-8AF4-A20C-039012A000D9}"/>
              </a:ext>
            </a:extLst>
          </p:cNvPr>
          <p:cNvSpPr txBox="1"/>
          <p:nvPr/>
        </p:nvSpPr>
        <p:spPr>
          <a:xfrm>
            <a:off x="8241630" y="4046299"/>
            <a:ext cx="432000" cy="205200"/>
          </a:xfrm>
          <a:prstGeom prst="rect">
            <a:avLst/>
          </a:prstGeom>
          <a:solidFill>
            <a:srgbClr val="EAAB00">
              <a:alpha val="50196"/>
            </a:srgbClr>
          </a:solidFill>
          <a:ln w="19050"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ELF™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B4E397E-CFDB-B11E-503F-EE5C940B4632}"/>
              </a:ext>
            </a:extLst>
          </p:cNvPr>
          <p:cNvSpPr txBox="1"/>
          <p:nvPr/>
        </p:nvSpPr>
        <p:spPr>
          <a:xfrm>
            <a:off x="8241630" y="3810658"/>
            <a:ext cx="432000" cy="205200"/>
          </a:xfrm>
          <a:prstGeom prst="rect">
            <a:avLst/>
          </a:prstGeom>
          <a:solidFill>
            <a:srgbClr val="EAAB00">
              <a:alpha val="50196"/>
            </a:srgbClr>
          </a:solidFill>
          <a:ln w="19050"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VCTE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23BABE8-9EFC-4E86-33A9-34E2918DAFE3}"/>
              </a:ext>
            </a:extLst>
          </p:cNvPr>
          <p:cNvSpPr/>
          <p:nvPr/>
        </p:nvSpPr>
        <p:spPr>
          <a:xfrm>
            <a:off x="2893229" y="3907147"/>
            <a:ext cx="2294370" cy="1942436"/>
          </a:xfrm>
          <a:prstGeom prst="rect">
            <a:avLst/>
          </a:prstGeom>
          <a:solidFill>
            <a:srgbClr val="E9EB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270000" rIns="72000" bIns="36000" rtlCol="0" anchor="t"/>
          <a:lstStyle/>
          <a:p>
            <a:pPr algn="ctr"/>
            <a:r>
              <a:rPr lang="en-US" sz="1600" b="1" noProof="0" dirty="0">
                <a:solidFill>
                  <a:schemeClr val="tx1"/>
                </a:solidFill>
              </a:rPr>
              <a:t>Enhanced liver </a:t>
            </a:r>
            <a:br>
              <a:rPr lang="en-US" sz="1600" b="1" noProof="0" dirty="0">
                <a:solidFill>
                  <a:schemeClr val="tx1"/>
                </a:solidFill>
              </a:rPr>
            </a:br>
            <a:r>
              <a:rPr lang="en-US" sz="1600" b="1" noProof="0" dirty="0">
                <a:solidFill>
                  <a:schemeClr val="tx1"/>
                </a:solidFill>
              </a:rPr>
              <a:t>fibrosis (ELF™)</a:t>
            </a:r>
          </a:p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8C2A82B-7E2C-0F89-05DD-98E154A512EE}"/>
              </a:ext>
            </a:extLst>
          </p:cNvPr>
          <p:cNvSpPr txBox="1"/>
          <p:nvPr/>
        </p:nvSpPr>
        <p:spPr>
          <a:xfrm>
            <a:off x="4017599" y="4889165"/>
            <a:ext cx="1170000" cy="923330"/>
          </a:xfrm>
          <a:prstGeom prst="rect">
            <a:avLst/>
          </a:prstGeom>
          <a:noFill/>
        </p:spPr>
        <p:txBody>
          <a:bodyPr wrap="square" lIns="91440" tIns="91440" rIns="91440" bIns="91440" rtlCol="0" anchor="t" anchorCtr="0">
            <a:spAutoFit/>
          </a:bodyPr>
          <a:lstStyle/>
          <a:p>
            <a:pPr algn="ctr"/>
            <a:r>
              <a:rPr lang="en-US" sz="1600" u="sng" dirty="0"/>
              <a:t>Moderate/</a:t>
            </a:r>
            <a:br>
              <a:rPr lang="en-US" sz="1600" u="sng" dirty="0"/>
            </a:br>
            <a:r>
              <a:rPr lang="en-US" sz="1600" u="sng" dirty="0"/>
              <a:t>high risk</a:t>
            </a:r>
          </a:p>
          <a:p>
            <a:pPr algn="ctr"/>
            <a:r>
              <a:rPr lang="en-GB" sz="1600" dirty="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≥</a:t>
            </a:r>
            <a:r>
              <a:rPr lang="en-US" sz="1600" dirty="0"/>
              <a:t>7.7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FB64648-031B-EF3E-1291-509EC6F7C6E4}"/>
              </a:ext>
            </a:extLst>
          </p:cNvPr>
          <p:cNvSpPr txBox="1"/>
          <p:nvPr/>
        </p:nvSpPr>
        <p:spPr>
          <a:xfrm>
            <a:off x="2847594" y="4889165"/>
            <a:ext cx="1170000" cy="677108"/>
          </a:xfrm>
          <a:prstGeom prst="rect">
            <a:avLst/>
          </a:prstGeom>
          <a:noFill/>
        </p:spPr>
        <p:txBody>
          <a:bodyPr wrap="square" lIns="91440" tIns="91440" rIns="91440" bIns="91440" rtlCol="0" anchor="t" anchorCtr="0">
            <a:spAutoFit/>
          </a:bodyPr>
          <a:lstStyle/>
          <a:p>
            <a:pPr algn="ctr"/>
            <a:r>
              <a:rPr lang="en-US" sz="1600" u="sng"/>
              <a:t>Low risk</a:t>
            </a:r>
          </a:p>
          <a:p>
            <a:pPr algn="ctr"/>
            <a:r>
              <a:rPr lang="en-US" sz="1600"/>
              <a:t>&lt;7.7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BD0F3BF-FE74-3D7F-FF84-4320387CC0BE}"/>
              </a:ext>
            </a:extLst>
          </p:cNvPr>
          <p:cNvSpPr txBox="1"/>
          <p:nvPr/>
        </p:nvSpPr>
        <p:spPr>
          <a:xfrm>
            <a:off x="5610223" y="1576422"/>
            <a:ext cx="5678711" cy="267565"/>
          </a:xfrm>
          <a:prstGeom prst="rect">
            <a:avLst/>
          </a:prstGeom>
          <a:noFill/>
          <a:ln w="19050"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Risk stratification of significant fibrosis</a:t>
            </a: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with FIB-4</a:t>
            </a: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1-3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20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3" name="Table 11">
            <a:extLst>
              <a:ext uri="{FF2B5EF4-FFF2-40B4-BE49-F238E27FC236}">
                <a16:creationId xmlns:a16="http://schemas.microsoft.com/office/drawing/2014/main" id="{85BB5CB8-4C6A-4633-AE40-08E8BD0B8A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5911799"/>
              </p:ext>
            </p:extLst>
          </p:nvPr>
        </p:nvGraphicFramePr>
        <p:xfrm>
          <a:off x="6568656" y="1617600"/>
          <a:ext cx="5283448" cy="3543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8648">
                  <a:extLst>
                    <a:ext uri="{9D8B030D-6E8A-4147-A177-3AD203B41FA5}">
                      <a16:colId xmlns:a16="http://schemas.microsoft.com/office/drawing/2014/main" val="2857747733"/>
                    </a:ext>
                  </a:extLst>
                </a:gridCol>
                <a:gridCol w="1051200">
                  <a:extLst>
                    <a:ext uri="{9D8B030D-6E8A-4147-A177-3AD203B41FA5}">
                      <a16:colId xmlns:a16="http://schemas.microsoft.com/office/drawing/2014/main" val="4179799864"/>
                    </a:ext>
                  </a:extLst>
                </a:gridCol>
                <a:gridCol w="1051200">
                  <a:extLst>
                    <a:ext uri="{9D8B030D-6E8A-4147-A177-3AD203B41FA5}">
                      <a16:colId xmlns:a16="http://schemas.microsoft.com/office/drawing/2014/main" val="1647057664"/>
                    </a:ext>
                  </a:extLst>
                </a:gridCol>
                <a:gridCol w="1051200">
                  <a:extLst>
                    <a:ext uri="{9D8B030D-6E8A-4147-A177-3AD203B41FA5}">
                      <a16:colId xmlns:a16="http://schemas.microsoft.com/office/drawing/2014/main" val="2007858409"/>
                    </a:ext>
                  </a:extLst>
                </a:gridCol>
                <a:gridCol w="1051200">
                  <a:extLst>
                    <a:ext uri="{9D8B030D-6E8A-4147-A177-3AD203B41FA5}">
                      <a16:colId xmlns:a16="http://schemas.microsoft.com/office/drawing/2014/main" val="629296987"/>
                    </a:ext>
                  </a:extLst>
                </a:gridCol>
              </a:tblGrid>
              <a:tr h="1243666">
                <a:tc>
                  <a:txBody>
                    <a:bodyPr/>
                    <a:lstStyle/>
                    <a:p>
                      <a:pPr algn="r"/>
                      <a:endParaRPr lang="en-GB" sz="1400" b="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63068"/>
                  </a:ext>
                </a:extLst>
              </a:tr>
              <a:tr h="499940">
                <a:tc>
                  <a:txBody>
                    <a:bodyPr/>
                    <a:lstStyle/>
                    <a:p>
                      <a:pPr algn="r"/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Fibrosis </a:t>
                      </a:r>
                      <a:br>
                        <a:rPr lang="en-GB" sz="1400" b="0">
                          <a:solidFill>
                            <a:srgbClr val="001965"/>
                          </a:solidFill>
                        </a:rPr>
                      </a:br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stage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>
                          <a:solidFill>
                            <a:srgbClr val="001965"/>
                          </a:solidFill>
                        </a:rPr>
                        <a:t>F0–F1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kern="1200">
                          <a:solidFill>
                            <a:srgbClr val="001965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≥</a:t>
                      </a:r>
                      <a:r>
                        <a:rPr lang="en-GB" sz="1800" b="1">
                          <a:solidFill>
                            <a:srgbClr val="001965"/>
                          </a:solidFill>
                        </a:rPr>
                        <a:t>F2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kern="1200">
                          <a:solidFill>
                            <a:srgbClr val="001965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≥</a:t>
                      </a:r>
                      <a:r>
                        <a:rPr lang="en-GB" sz="1800" b="1">
                          <a:solidFill>
                            <a:srgbClr val="001965"/>
                          </a:solidFill>
                        </a:rPr>
                        <a:t>F3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>
                          <a:solidFill>
                            <a:srgbClr val="001965"/>
                          </a:solidFill>
                        </a:rPr>
                        <a:t>F4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7662570"/>
                  </a:ext>
                </a:extLst>
              </a:tr>
              <a:tr h="705798">
                <a:tc>
                  <a:txBody>
                    <a:bodyPr/>
                    <a:lstStyle/>
                    <a:p>
                      <a:pPr algn="r"/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Definition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No to mild liver scarring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Moderate </a:t>
                      </a:r>
                      <a:br>
                        <a:rPr lang="en-GB" sz="1400" b="0">
                          <a:solidFill>
                            <a:srgbClr val="001965"/>
                          </a:solidFill>
                        </a:rPr>
                      </a:br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liver scarring</a:t>
                      </a:r>
                      <a:endParaRPr lang="en-GB" sz="1400" b="1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Advanced (bridging) fibrosis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Advanced liver scarring (cirrhosis)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6006501"/>
                  </a:ext>
                </a:extLst>
              </a:tr>
              <a:tr h="456421">
                <a:tc>
                  <a:txBody>
                    <a:bodyPr/>
                    <a:lstStyle/>
                    <a:p>
                      <a:pPr algn="r"/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Cut-off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N/A</a:t>
                      </a:r>
                      <a:endParaRPr lang="en-GB" sz="1800" b="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8.2 kPa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9.7 kPa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13.6 kPa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8123311"/>
                  </a:ext>
                </a:extLst>
              </a:tr>
              <a:tr h="379925">
                <a:tc>
                  <a:txBody>
                    <a:bodyPr/>
                    <a:lstStyle/>
                    <a:p>
                      <a:pPr algn="r"/>
                      <a:r>
                        <a:rPr lang="en-GB" sz="1400">
                          <a:solidFill>
                            <a:srgbClr val="001965"/>
                          </a:solidFill>
                        </a:rPr>
                        <a:t>AUROC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solidFill>
                            <a:srgbClr val="001965"/>
                          </a:solidFill>
                        </a:rPr>
                        <a:t>N/A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9EB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solidFill>
                            <a:srgbClr val="001965"/>
                          </a:solidFill>
                        </a:rPr>
                        <a:t>0.77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solidFill>
                            <a:srgbClr val="001965"/>
                          </a:solidFill>
                        </a:rPr>
                        <a:t>0.80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solidFill>
                            <a:srgbClr val="001965"/>
                          </a:solidFill>
                        </a:rPr>
                        <a:t>0.89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4829979"/>
                  </a:ext>
                </a:extLst>
              </a:tr>
            </a:tbl>
          </a:graphicData>
        </a:graphic>
      </p:graphicFrame>
      <p:sp>
        <p:nvSpPr>
          <p:cNvPr id="44" name="Title 4">
            <a:extLst>
              <a:ext uri="{FF2B5EF4-FFF2-40B4-BE49-F238E27FC236}">
                <a16:creationId xmlns:a16="http://schemas.microsoft.com/office/drawing/2014/main" id="{56213267-501F-4125-98BC-380CAAE6D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>
                <a:latin typeface="+mn-lt"/>
              </a:rPr>
              <a:t>VCTE is recommended as a secondary </a:t>
            </a:r>
            <a:br>
              <a:rPr lang="en-GB" sz="3200">
                <a:latin typeface="+mn-lt"/>
              </a:rPr>
            </a:br>
            <a:r>
              <a:rPr lang="en-GB" sz="3200">
                <a:latin typeface="+mn-lt"/>
              </a:rPr>
              <a:t>assessment tool to measure fibrosis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9AC971CF-CBB3-4AC8-A5F8-2F0228BFCA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999" y="6264000"/>
            <a:ext cx="9502575" cy="324000"/>
          </a:xfrm>
        </p:spPr>
        <p:txBody>
          <a:bodyPr vert="horz" lIns="0" tIns="0" rIns="0" bIns="0" rtlCol="0" anchor="b">
            <a:noAutofit/>
          </a:bodyPr>
          <a:lstStyle/>
          <a:p>
            <a:br>
              <a:rPr lang="en-GB" sz="700">
                <a:solidFill>
                  <a:srgbClr val="939AA7"/>
                </a:solidFill>
              </a:rPr>
            </a:br>
            <a:endParaRPr lang="en-GB" sz="700">
              <a:solidFill>
                <a:srgbClr val="939AA7"/>
              </a:solidFill>
            </a:endParaRPr>
          </a:p>
          <a:p>
            <a:r>
              <a:rPr lang="en-GB" sz="700">
                <a:solidFill>
                  <a:srgbClr val="939AA7"/>
                </a:solidFill>
              </a:rPr>
              <a:t>*The XL probe helps with sensitivity in patients with obesity.</a:t>
            </a:r>
            <a:r>
              <a:rPr lang="en-GB" sz="700" baseline="30000">
                <a:solidFill>
                  <a:srgbClr val="939AA7"/>
                </a:solidFill>
              </a:rPr>
              <a:t>2</a:t>
            </a:r>
            <a:br>
              <a:rPr lang="en-GB" sz="700">
                <a:solidFill>
                  <a:srgbClr val="939AA7"/>
                </a:solidFill>
              </a:rPr>
            </a:br>
            <a:r>
              <a:rPr lang="en-GB" sz="700">
                <a:solidFill>
                  <a:srgbClr val="939AA7"/>
                </a:solidFill>
              </a:rPr>
              <a:t>AUROC, area under the receiver operating characteristic curve; F, fibrosis stage; N/A, not applicable; VCTE, vibration-controlled transient elastography; XL, extra-large. </a:t>
            </a:r>
            <a:br>
              <a:rPr lang="en-GB" sz="700">
                <a:solidFill>
                  <a:srgbClr val="939AA7"/>
                </a:solidFill>
              </a:rPr>
            </a:br>
            <a:r>
              <a:rPr lang="en-GB" sz="700">
                <a:solidFill>
                  <a:srgbClr val="939AA7"/>
                </a:solidFill>
              </a:rPr>
              <a:t>1. Eddowes PJ et al. </a:t>
            </a:r>
            <a:r>
              <a:rPr lang="en-GB" sz="700" i="1">
                <a:solidFill>
                  <a:srgbClr val="939AA7"/>
                </a:solidFill>
              </a:rPr>
              <a:t>Gastroenterology</a:t>
            </a:r>
            <a:r>
              <a:rPr lang="en-GB" sz="700">
                <a:solidFill>
                  <a:srgbClr val="939AA7"/>
                </a:solidFill>
              </a:rPr>
              <a:t>. 2019;156(6):1717–1730</a:t>
            </a:r>
            <a:r>
              <a:rPr lang="en-GB">
                <a:solidFill>
                  <a:srgbClr val="939AA7"/>
                </a:solidFill>
              </a:rPr>
              <a:t>.</a:t>
            </a:r>
            <a:r>
              <a:rPr lang="en-GB" sz="700">
                <a:solidFill>
                  <a:srgbClr val="939AA7"/>
                </a:solidFill>
              </a:rPr>
              <a:t> 2. Jiang W et al. </a:t>
            </a:r>
            <a:r>
              <a:rPr lang="en-GB" sz="700" i="1">
                <a:solidFill>
                  <a:srgbClr val="939AA7"/>
                </a:solidFill>
              </a:rPr>
              <a:t>BMJ Open</a:t>
            </a:r>
            <a:r>
              <a:rPr lang="en-GB" sz="700">
                <a:solidFill>
                  <a:srgbClr val="939AA7"/>
                </a:solidFill>
              </a:rPr>
              <a:t>. 2018;8(8):e021787. 3. </a:t>
            </a:r>
            <a:r>
              <a:rPr lang="en-GB" sz="700" err="1">
                <a:solidFill>
                  <a:srgbClr val="939AA7"/>
                </a:solidFill>
              </a:rPr>
              <a:t>Sddiqui</a:t>
            </a:r>
            <a:r>
              <a:rPr lang="en-GB" sz="700">
                <a:solidFill>
                  <a:srgbClr val="939AA7"/>
                </a:solidFill>
              </a:rPr>
              <a:t> MS et al. </a:t>
            </a:r>
            <a:r>
              <a:rPr lang="en-GB" sz="700" i="1">
                <a:solidFill>
                  <a:srgbClr val="939AA7"/>
                </a:solidFill>
              </a:rPr>
              <a:t>Clin Gastroenterol Hepatol. </a:t>
            </a:r>
            <a:r>
              <a:rPr lang="en-GB" sz="700">
                <a:solidFill>
                  <a:srgbClr val="939AA7"/>
                </a:solidFill>
              </a:rPr>
              <a:t>2021;19(2):367</a:t>
            </a:r>
            <a:r>
              <a:rPr lang="en-GB"/>
              <a:t>–</a:t>
            </a:r>
            <a:r>
              <a:rPr lang="en-GB" sz="700">
                <a:solidFill>
                  <a:srgbClr val="939AA7"/>
                </a:solidFill>
              </a:rPr>
              <a:t>374. 4. </a:t>
            </a:r>
            <a:r>
              <a:rPr lang="en-GB" sz="700" err="1">
                <a:solidFill>
                  <a:srgbClr val="939AA7"/>
                </a:solidFill>
              </a:rPr>
              <a:t>Boursier</a:t>
            </a:r>
            <a:r>
              <a:rPr lang="en-GB" sz="700">
                <a:solidFill>
                  <a:srgbClr val="939AA7"/>
                </a:solidFill>
              </a:rPr>
              <a:t> J et al. </a:t>
            </a:r>
            <a:r>
              <a:rPr lang="en-GB" sz="700" i="1">
                <a:solidFill>
                  <a:srgbClr val="939AA7"/>
                </a:solidFill>
              </a:rPr>
              <a:t>Hepatology</a:t>
            </a:r>
            <a:r>
              <a:rPr lang="en-GB" sz="700">
                <a:solidFill>
                  <a:srgbClr val="939AA7"/>
                </a:solidFill>
              </a:rPr>
              <a:t>. 2013;57(3):1182</a:t>
            </a:r>
            <a:r>
              <a:rPr lang="en-GB"/>
              <a:t>–</a:t>
            </a:r>
            <a:r>
              <a:rPr lang="en-GB" sz="700">
                <a:solidFill>
                  <a:srgbClr val="939AA7"/>
                </a:solidFill>
              </a:rPr>
              <a:t>1191. </a:t>
            </a:r>
            <a:endParaRPr lang="en-CA" sz="700">
              <a:solidFill>
                <a:srgbClr val="939AA7"/>
              </a:solidFill>
            </a:endParaRPr>
          </a:p>
        </p:txBody>
      </p:sp>
      <p:grpSp>
        <p:nvGrpSpPr>
          <p:cNvPr id="294" name="Group 324">
            <a:extLst>
              <a:ext uri="{FF2B5EF4-FFF2-40B4-BE49-F238E27FC236}">
                <a16:creationId xmlns:a16="http://schemas.microsoft.com/office/drawing/2014/main" id="{B041E057-C1BD-4487-84FE-3E2463E23E8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89601" y="1948045"/>
            <a:ext cx="756507" cy="546650"/>
            <a:chOff x="1538" y="650"/>
            <a:chExt cx="2682" cy="1938"/>
          </a:xfrm>
          <a:solidFill>
            <a:srgbClr val="001965"/>
          </a:solidFill>
        </p:grpSpPr>
        <p:sp>
          <p:nvSpPr>
            <p:cNvPr id="295" name="Freeform 325">
              <a:extLst>
                <a:ext uri="{FF2B5EF4-FFF2-40B4-BE49-F238E27FC236}">
                  <a16:creationId xmlns:a16="http://schemas.microsoft.com/office/drawing/2014/main" id="{184ADBC8-251D-471B-AC51-276BEEF845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8" y="721"/>
              <a:ext cx="1944" cy="1867"/>
            </a:xfrm>
            <a:custGeom>
              <a:avLst/>
              <a:gdLst>
                <a:gd name="T0" fmla="*/ 0 w 1291"/>
                <a:gd name="T1" fmla="*/ 392 h 1238"/>
                <a:gd name="T2" fmla="*/ 14 w 1291"/>
                <a:gd name="T3" fmla="*/ 314 h 1238"/>
                <a:gd name="T4" fmla="*/ 142 w 1291"/>
                <a:gd name="T5" fmla="*/ 77 h 1238"/>
                <a:gd name="T6" fmla="*/ 272 w 1291"/>
                <a:gd name="T7" fmla="*/ 8 h 1238"/>
                <a:gd name="T8" fmla="*/ 321 w 1291"/>
                <a:gd name="T9" fmla="*/ 30 h 1238"/>
                <a:gd name="T10" fmla="*/ 295 w 1291"/>
                <a:gd name="T11" fmla="*/ 78 h 1238"/>
                <a:gd name="T12" fmla="*/ 83 w 1291"/>
                <a:gd name="T13" fmla="*/ 350 h 1238"/>
                <a:gd name="T14" fmla="*/ 90 w 1291"/>
                <a:gd name="T15" fmla="*/ 674 h 1238"/>
                <a:gd name="T16" fmla="*/ 129 w 1291"/>
                <a:gd name="T17" fmla="*/ 896 h 1238"/>
                <a:gd name="T18" fmla="*/ 309 w 1291"/>
                <a:gd name="T19" fmla="*/ 1141 h 1238"/>
                <a:gd name="T20" fmla="*/ 508 w 1291"/>
                <a:gd name="T21" fmla="*/ 1108 h 1238"/>
                <a:gd name="T22" fmla="*/ 556 w 1291"/>
                <a:gd name="T23" fmla="*/ 1037 h 1238"/>
                <a:gd name="T24" fmla="*/ 669 w 1291"/>
                <a:gd name="T25" fmla="*/ 907 h 1238"/>
                <a:gd name="T26" fmla="*/ 870 w 1291"/>
                <a:gd name="T27" fmla="*/ 791 h 1238"/>
                <a:gd name="T28" fmla="*/ 1002 w 1291"/>
                <a:gd name="T29" fmla="*/ 707 h 1238"/>
                <a:gd name="T30" fmla="*/ 1068 w 1291"/>
                <a:gd name="T31" fmla="*/ 578 h 1238"/>
                <a:gd name="T32" fmla="*/ 1058 w 1291"/>
                <a:gd name="T33" fmla="*/ 418 h 1238"/>
                <a:gd name="T34" fmla="*/ 1088 w 1291"/>
                <a:gd name="T35" fmla="*/ 371 h 1238"/>
                <a:gd name="T36" fmla="*/ 1130 w 1291"/>
                <a:gd name="T37" fmla="*/ 404 h 1238"/>
                <a:gd name="T38" fmla="*/ 1133 w 1291"/>
                <a:gd name="T39" fmla="*/ 419 h 1238"/>
                <a:gd name="T40" fmla="*/ 1148 w 1291"/>
                <a:gd name="T41" fmla="*/ 555 h 1238"/>
                <a:gd name="T42" fmla="*/ 1239 w 1291"/>
                <a:gd name="T43" fmla="*/ 528 h 1238"/>
                <a:gd name="T44" fmla="*/ 1283 w 1291"/>
                <a:gd name="T45" fmla="*/ 571 h 1238"/>
                <a:gd name="T46" fmla="*/ 1254 w 1291"/>
                <a:gd name="T47" fmla="*/ 600 h 1238"/>
                <a:gd name="T48" fmla="*/ 1152 w 1291"/>
                <a:gd name="T49" fmla="*/ 636 h 1238"/>
                <a:gd name="T50" fmla="*/ 1129 w 1291"/>
                <a:gd name="T51" fmla="*/ 659 h 1238"/>
                <a:gd name="T52" fmla="*/ 1071 w 1291"/>
                <a:gd name="T53" fmla="*/ 746 h 1238"/>
                <a:gd name="T54" fmla="*/ 849 w 1291"/>
                <a:gd name="T55" fmla="*/ 887 h 1238"/>
                <a:gd name="T56" fmla="*/ 700 w 1291"/>
                <a:gd name="T57" fmla="*/ 977 h 1238"/>
                <a:gd name="T58" fmla="*/ 624 w 1291"/>
                <a:gd name="T59" fmla="*/ 1068 h 1238"/>
                <a:gd name="T60" fmla="*/ 428 w 1291"/>
                <a:gd name="T61" fmla="*/ 1235 h 1238"/>
                <a:gd name="T62" fmla="*/ 425 w 1291"/>
                <a:gd name="T63" fmla="*/ 1238 h 1238"/>
                <a:gd name="T64" fmla="*/ 350 w 1291"/>
                <a:gd name="T65" fmla="*/ 1238 h 1238"/>
                <a:gd name="T66" fmla="*/ 346 w 1291"/>
                <a:gd name="T67" fmla="*/ 1235 h 1238"/>
                <a:gd name="T68" fmla="*/ 84 w 1291"/>
                <a:gd name="T69" fmla="*/ 997 h 1238"/>
                <a:gd name="T70" fmla="*/ 23 w 1291"/>
                <a:gd name="T71" fmla="*/ 735 h 1238"/>
                <a:gd name="T72" fmla="*/ 0 w 1291"/>
                <a:gd name="T73" fmla="*/ 547 h 1238"/>
                <a:gd name="T74" fmla="*/ 0 w 1291"/>
                <a:gd name="T75" fmla="*/ 392 h 1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91" h="1238">
                  <a:moveTo>
                    <a:pt x="0" y="392"/>
                  </a:moveTo>
                  <a:cubicBezTo>
                    <a:pt x="4" y="366"/>
                    <a:pt x="9" y="340"/>
                    <a:pt x="14" y="314"/>
                  </a:cubicBezTo>
                  <a:cubicBezTo>
                    <a:pt x="33" y="222"/>
                    <a:pt x="70" y="140"/>
                    <a:pt x="142" y="77"/>
                  </a:cubicBezTo>
                  <a:cubicBezTo>
                    <a:pt x="179" y="44"/>
                    <a:pt x="224" y="23"/>
                    <a:pt x="272" y="8"/>
                  </a:cubicBezTo>
                  <a:cubicBezTo>
                    <a:pt x="294" y="0"/>
                    <a:pt x="314" y="10"/>
                    <a:pt x="321" y="30"/>
                  </a:cubicBezTo>
                  <a:cubicBezTo>
                    <a:pt x="328" y="50"/>
                    <a:pt x="318" y="71"/>
                    <a:pt x="295" y="78"/>
                  </a:cubicBezTo>
                  <a:cubicBezTo>
                    <a:pt x="161" y="120"/>
                    <a:pt x="105" y="222"/>
                    <a:pt x="83" y="350"/>
                  </a:cubicBezTo>
                  <a:cubicBezTo>
                    <a:pt x="65" y="458"/>
                    <a:pt x="74" y="566"/>
                    <a:pt x="90" y="674"/>
                  </a:cubicBezTo>
                  <a:cubicBezTo>
                    <a:pt x="100" y="748"/>
                    <a:pt x="112" y="823"/>
                    <a:pt x="129" y="896"/>
                  </a:cubicBezTo>
                  <a:cubicBezTo>
                    <a:pt x="154" y="1002"/>
                    <a:pt x="209" y="1089"/>
                    <a:pt x="309" y="1141"/>
                  </a:cubicBezTo>
                  <a:cubicBezTo>
                    <a:pt x="380" y="1179"/>
                    <a:pt x="454" y="1168"/>
                    <a:pt x="508" y="1108"/>
                  </a:cubicBezTo>
                  <a:cubicBezTo>
                    <a:pt x="527" y="1087"/>
                    <a:pt x="544" y="1063"/>
                    <a:pt x="556" y="1037"/>
                  </a:cubicBezTo>
                  <a:cubicBezTo>
                    <a:pt x="581" y="983"/>
                    <a:pt x="619" y="938"/>
                    <a:pt x="669" y="907"/>
                  </a:cubicBezTo>
                  <a:cubicBezTo>
                    <a:pt x="735" y="866"/>
                    <a:pt x="803" y="830"/>
                    <a:pt x="870" y="791"/>
                  </a:cubicBezTo>
                  <a:cubicBezTo>
                    <a:pt x="915" y="764"/>
                    <a:pt x="958" y="735"/>
                    <a:pt x="1002" y="707"/>
                  </a:cubicBezTo>
                  <a:cubicBezTo>
                    <a:pt x="1049" y="677"/>
                    <a:pt x="1068" y="631"/>
                    <a:pt x="1068" y="578"/>
                  </a:cubicBezTo>
                  <a:cubicBezTo>
                    <a:pt x="1067" y="525"/>
                    <a:pt x="1062" y="471"/>
                    <a:pt x="1058" y="418"/>
                  </a:cubicBezTo>
                  <a:cubicBezTo>
                    <a:pt x="1056" y="393"/>
                    <a:pt x="1066" y="375"/>
                    <a:pt x="1088" y="371"/>
                  </a:cubicBezTo>
                  <a:cubicBezTo>
                    <a:pt x="1108" y="368"/>
                    <a:pt x="1124" y="380"/>
                    <a:pt x="1130" y="404"/>
                  </a:cubicBezTo>
                  <a:cubicBezTo>
                    <a:pt x="1132" y="409"/>
                    <a:pt x="1133" y="414"/>
                    <a:pt x="1133" y="419"/>
                  </a:cubicBezTo>
                  <a:cubicBezTo>
                    <a:pt x="1138" y="464"/>
                    <a:pt x="1143" y="508"/>
                    <a:pt x="1148" y="555"/>
                  </a:cubicBezTo>
                  <a:cubicBezTo>
                    <a:pt x="1177" y="546"/>
                    <a:pt x="1208" y="536"/>
                    <a:pt x="1239" y="528"/>
                  </a:cubicBezTo>
                  <a:cubicBezTo>
                    <a:pt x="1267" y="521"/>
                    <a:pt x="1291" y="544"/>
                    <a:pt x="1283" y="571"/>
                  </a:cubicBezTo>
                  <a:cubicBezTo>
                    <a:pt x="1279" y="583"/>
                    <a:pt x="1266" y="595"/>
                    <a:pt x="1254" y="600"/>
                  </a:cubicBezTo>
                  <a:cubicBezTo>
                    <a:pt x="1220" y="613"/>
                    <a:pt x="1185" y="623"/>
                    <a:pt x="1152" y="636"/>
                  </a:cubicBezTo>
                  <a:cubicBezTo>
                    <a:pt x="1142" y="639"/>
                    <a:pt x="1133" y="650"/>
                    <a:pt x="1129" y="659"/>
                  </a:cubicBezTo>
                  <a:cubicBezTo>
                    <a:pt x="1117" y="694"/>
                    <a:pt x="1099" y="722"/>
                    <a:pt x="1071" y="746"/>
                  </a:cubicBezTo>
                  <a:cubicBezTo>
                    <a:pt x="1004" y="805"/>
                    <a:pt x="926" y="844"/>
                    <a:pt x="849" y="887"/>
                  </a:cubicBezTo>
                  <a:cubicBezTo>
                    <a:pt x="799" y="916"/>
                    <a:pt x="749" y="945"/>
                    <a:pt x="700" y="977"/>
                  </a:cubicBezTo>
                  <a:cubicBezTo>
                    <a:pt x="666" y="999"/>
                    <a:pt x="642" y="1031"/>
                    <a:pt x="624" y="1068"/>
                  </a:cubicBezTo>
                  <a:cubicBezTo>
                    <a:pt x="584" y="1152"/>
                    <a:pt x="523" y="1215"/>
                    <a:pt x="428" y="1235"/>
                  </a:cubicBezTo>
                  <a:cubicBezTo>
                    <a:pt x="427" y="1235"/>
                    <a:pt x="426" y="1237"/>
                    <a:pt x="425" y="1238"/>
                  </a:cubicBezTo>
                  <a:cubicBezTo>
                    <a:pt x="400" y="1238"/>
                    <a:pt x="375" y="1238"/>
                    <a:pt x="350" y="1238"/>
                  </a:cubicBezTo>
                  <a:cubicBezTo>
                    <a:pt x="349" y="1237"/>
                    <a:pt x="348" y="1236"/>
                    <a:pt x="346" y="1235"/>
                  </a:cubicBezTo>
                  <a:cubicBezTo>
                    <a:pt x="220" y="1198"/>
                    <a:pt x="135" y="1116"/>
                    <a:pt x="84" y="997"/>
                  </a:cubicBezTo>
                  <a:cubicBezTo>
                    <a:pt x="49" y="913"/>
                    <a:pt x="35" y="824"/>
                    <a:pt x="23" y="735"/>
                  </a:cubicBezTo>
                  <a:cubicBezTo>
                    <a:pt x="15" y="672"/>
                    <a:pt x="7" y="609"/>
                    <a:pt x="0" y="547"/>
                  </a:cubicBezTo>
                  <a:cubicBezTo>
                    <a:pt x="0" y="495"/>
                    <a:pt x="0" y="443"/>
                    <a:pt x="0" y="3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" name="Freeform 326">
              <a:extLst>
                <a:ext uri="{FF2B5EF4-FFF2-40B4-BE49-F238E27FC236}">
                  <a16:creationId xmlns:a16="http://schemas.microsoft.com/office/drawing/2014/main" id="{D74BDA1F-B695-4B4C-8E0C-977766E221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" y="650"/>
              <a:ext cx="341" cy="115"/>
            </a:xfrm>
            <a:custGeom>
              <a:avLst/>
              <a:gdLst>
                <a:gd name="T0" fmla="*/ 191 w 226"/>
                <a:gd name="T1" fmla="*/ 0 h 76"/>
                <a:gd name="T2" fmla="*/ 205 w 226"/>
                <a:gd name="T3" fmla="*/ 7 h 76"/>
                <a:gd name="T4" fmla="*/ 221 w 226"/>
                <a:gd name="T5" fmla="*/ 49 h 76"/>
                <a:gd name="T6" fmla="*/ 187 w 226"/>
                <a:gd name="T7" fmla="*/ 75 h 76"/>
                <a:gd name="T8" fmla="*/ 37 w 226"/>
                <a:gd name="T9" fmla="*/ 73 h 76"/>
                <a:gd name="T10" fmla="*/ 4 w 226"/>
                <a:gd name="T11" fmla="*/ 49 h 76"/>
                <a:gd name="T12" fmla="*/ 12 w 226"/>
                <a:gd name="T13" fmla="*/ 10 h 76"/>
                <a:gd name="T14" fmla="*/ 23 w 226"/>
                <a:gd name="T15" fmla="*/ 0 h 76"/>
                <a:gd name="T16" fmla="*/ 191 w 226"/>
                <a:gd name="T1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6" h="76">
                  <a:moveTo>
                    <a:pt x="191" y="0"/>
                  </a:moveTo>
                  <a:cubicBezTo>
                    <a:pt x="196" y="2"/>
                    <a:pt x="200" y="4"/>
                    <a:pt x="205" y="7"/>
                  </a:cubicBezTo>
                  <a:cubicBezTo>
                    <a:pt x="220" y="17"/>
                    <a:pt x="226" y="32"/>
                    <a:pt x="221" y="49"/>
                  </a:cubicBezTo>
                  <a:cubicBezTo>
                    <a:pt x="216" y="66"/>
                    <a:pt x="205" y="76"/>
                    <a:pt x="187" y="75"/>
                  </a:cubicBezTo>
                  <a:cubicBezTo>
                    <a:pt x="137" y="75"/>
                    <a:pt x="87" y="76"/>
                    <a:pt x="37" y="73"/>
                  </a:cubicBezTo>
                  <a:cubicBezTo>
                    <a:pt x="25" y="72"/>
                    <a:pt x="9" y="60"/>
                    <a:pt x="4" y="49"/>
                  </a:cubicBezTo>
                  <a:cubicBezTo>
                    <a:pt x="0" y="39"/>
                    <a:pt x="8" y="23"/>
                    <a:pt x="12" y="10"/>
                  </a:cubicBezTo>
                  <a:cubicBezTo>
                    <a:pt x="14" y="6"/>
                    <a:pt x="19" y="3"/>
                    <a:pt x="23" y="0"/>
                  </a:cubicBezTo>
                  <a:cubicBezTo>
                    <a:pt x="79" y="0"/>
                    <a:pt x="135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Freeform 327">
              <a:extLst>
                <a:ext uri="{FF2B5EF4-FFF2-40B4-BE49-F238E27FC236}">
                  <a16:creationId xmlns:a16="http://schemas.microsoft.com/office/drawing/2014/main" id="{F7D1B7E0-CC92-4190-8BDF-406D8D6F3E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8" y="1103"/>
              <a:ext cx="242" cy="310"/>
            </a:xfrm>
            <a:custGeom>
              <a:avLst/>
              <a:gdLst>
                <a:gd name="T0" fmla="*/ 161 w 161"/>
                <a:gd name="T1" fmla="*/ 59 h 206"/>
                <a:gd name="T2" fmla="*/ 79 w 161"/>
                <a:gd name="T3" fmla="*/ 180 h 206"/>
                <a:gd name="T4" fmla="*/ 63 w 161"/>
                <a:gd name="T5" fmla="*/ 195 h 206"/>
                <a:gd name="T6" fmla="*/ 13 w 161"/>
                <a:gd name="T7" fmla="*/ 190 h 206"/>
                <a:gd name="T8" fmla="*/ 14 w 161"/>
                <a:gd name="T9" fmla="*/ 139 h 206"/>
                <a:gd name="T10" fmla="*/ 92 w 161"/>
                <a:gd name="T11" fmla="*/ 29 h 206"/>
                <a:gd name="T12" fmla="*/ 161 w 161"/>
                <a:gd name="T13" fmla="*/ 32 h 206"/>
                <a:gd name="T14" fmla="*/ 161 w 161"/>
                <a:gd name="T15" fmla="*/ 59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206">
                  <a:moveTo>
                    <a:pt x="161" y="59"/>
                  </a:moveTo>
                  <a:cubicBezTo>
                    <a:pt x="142" y="105"/>
                    <a:pt x="117" y="147"/>
                    <a:pt x="79" y="180"/>
                  </a:cubicBezTo>
                  <a:cubicBezTo>
                    <a:pt x="74" y="185"/>
                    <a:pt x="69" y="191"/>
                    <a:pt x="63" y="195"/>
                  </a:cubicBezTo>
                  <a:cubicBezTo>
                    <a:pt x="46" y="206"/>
                    <a:pt x="25" y="204"/>
                    <a:pt x="13" y="190"/>
                  </a:cubicBezTo>
                  <a:cubicBezTo>
                    <a:pt x="0" y="175"/>
                    <a:pt x="0" y="153"/>
                    <a:pt x="14" y="139"/>
                  </a:cubicBezTo>
                  <a:cubicBezTo>
                    <a:pt x="49" y="108"/>
                    <a:pt x="75" y="72"/>
                    <a:pt x="92" y="29"/>
                  </a:cubicBezTo>
                  <a:cubicBezTo>
                    <a:pt x="103" y="0"/>
                    <a:pt x="136" y="3"/>
                    <a:pt x="161" y="32"/>
                  </a:cubicBezTo>
                  <a:cubicBezTo>
                    <a:pt x="161" y="41"/>
                    <a:pt x="161" y="50"/>
                    <a:pt x="161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Freeform 328">
              <a:extLst>
                <a:ext uri="{FF2B5EF4-FFF2-40B4-BE49-F238E27FC236}">
                  <a16:creationId xmlns:a16="http://schemas.microsoft.com/office/drawing/2014/main" id="{C30FD281-714E-4FDE-94EC-BC17DA0E43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6" y="1401"/>
              <a:ext cx="334" cy="187"/>
            </a:xfrm>
            <a:custGeom>
              <a:avLst/>
              <a:gdLst>
                <a:gd name="T0" fmla="*/ 42 w 222"/>
                <a:gd name="T1" fmla="*/ 124 h 124"/>
                <a:gd name="T2" fmla="*/ 3 w 222"/>
                <a:gd name="T3" fmla="*/ 88 h 124"/>
                <a:gd name="T4" fmla="*/ 30 w 222"/>
                <a:gd name="T5" fmla="*/ 46 h 124"/>
                <a:gd name="T6" fmla="*/ 172 w 222"/>
                <a:gd name="T7" fmla="*/ 5 h 124"/>
                <a:gd name="T8" fmla="*/ 215 w 222"/>
                <a:gd name="T9" fmla="*/ 27 h 124"/>
                <a:gd name="T10" fmla="*/ 199 w 222"/>
                <a:gd name="T11" fmla="*/ 73 h 124"/>
                <a:gd name="T12" fmla="*/ 42 w 222"/>
                <a:gd name="T1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" h="124">
                  <a:moveTo>
                    <a:pt x="42" y="124"/>
                  </a:moveTo>
                  <a:cubicBezTo>
                    <a:pt x="20" y="119"/>
                    <a:pt x="6" y="107"/>
                    <a:pt x="3" y="88"/>
                  </a:cubicBezTo>
                  <a:cubicBezTo>
                    <a:pt x="0" y="68"/>
                    <a:pt x="10" y="52"/>
                    <a:pt x="30" y="46"/>
                  </a:cubicBezTo>
                  <a:cubicBezTo>
                    <a:pt x="77" y="32"/>
                    <a:pt x="125" y="19"/>
                    <a:pt x="172" y="5"/>
                  </a:cubicBezTo>
                  <a:cubicBezTo>
                    <a:pt x="190" y="0"/>
                    <a:pt x="208" y="10"/>
                    <a:pt x="215" y="27"/>
                  </a:cubicBezTo>
                  <a:cubicBezTo>
                    <a:pt x="222" y="45"/>
                    <a:pt x="217" y="66"/>
                    <a:pt x="199" y="73"/>
                  </a:cubicBezTo>
                  <a:cubicBezTo>
                    <a:pt x="147" y="91"/>
                    <a:pt x="94" y="107"/>
                    <a:pt x="42" y="1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Freeform 329">
              <a:extLst>
                <a:ext uri="{FF2B5EF4-FFF2-40B4-BE49-F238E27FC236}">
                  <a16:creationId xmlns:a16="http://schemas.microsoft.com/office/drawing/2014/main" id="{EC517990-E2C3-42E6-B63C-B7B27F63B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8" y="696"/>
              <a:ext cx="339" cy="153"/>
            </a:xfrm>
            <a:custGeom>
              <a:avLst/>
              <a:gdLst>
                <a:gd name="T0" fmla="*/ 40 w 225"/>
                <a:gd name="T1" fmla="*/ 0 h 102"/>
                <a:gd name="T2" fmla="*/ 195 w 225"/>
                <a:gd name="T3" fmla="*/ 28 h 102"/>
                <a:gd name="T4" fmla="*/ 221 w 225"/>
                <a:gd name="T5" fmla="*/ 70 h 102"/>
                <a:gd name="T6" fmla="*/ 180 w 225"/>
                <a:gd name="T7" fmla="*/ 99 h 102"/>
                <a:gd name="T8" fmla="*/ 31 w 225"/>
                <a:gd name="T9" fmla="*/ 75 h 102"/>
                <a:gd name="T10" fmla="*/ 2 w 225"/>
                <a:gd name="T11" fmla="*/ 34 h 102"/>
                <a:gd name="T12" fmla="*/ 40 w 225"/>
                <a:gd name="T1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5" h="102">
                  <a:moveTo>
                    <a:pt x="40" y="0"/>
                  </a:moveTo>
                  <a:cubicBezTo>
                    <a:pt x="92" y="9"/>
                    <a:pt x="143" y="17"/>
                    <a:pt x="195" y="28"/>
                  </a:cubicBezTo>
                  <a:cubicBezTo>
                    <a:pt x="214" y="32"/>
                    <a:pt x="225" y="52"/>
                    <a:pt x="221" y="70"/>
                  </a:cubicBezTo>
                  <a:cubicBezTo>
                    <a:pt x="217" y="89"/>
                    <a:pt x="200" y="102"/>
                    <a:pt x="180" y="99"/>
                  </a:cubicBezTo>
                  <a:cubicBezTo>
                    <a:pt x="130" y="92"/>
                    <a:pt x="81" y="84"/>
                    <a:pt x="31" y="75"/>
                  </a:cubicBezTo>
                  <a:cubicBezTo>
                    <a:pt x="11" y="71"/>
                    <a:pt x="0" y="54"/>
                    <a:pt x="2" y="34"/>
                  </a:cubicBezTo>
                  <a:cubicBezTo>
                    <a:pt x="4" y="15"/>
                    <a:pt x="20" y="2"/>
                    <a:pt x="4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Freeform 330">
              <a:extLst>
                <a:ext uri="{FF2B5EF4-FFF2-40B4-BE49-F238E27FC236}">
                  <a16:creationId xmlns:a16="http://schemas.microsoft.com/office/drawing/2014/main" id="{2DEAD6B3-21CF-475A-92AC-F2672C9A7F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8" y="785"/>
              <a:ext cx="307" cy="235"/>
            </a:xfrm>
            <a:custGeom>
              <a:avLst/>
              <a:gdLst>
                <a:gd name="T0" fmla="*/ 172 w 204"/>
                <a:gd name="T1" fmla="*/ 156 h 156"/>
                <a:gd name="T2" fmla="*/ 143 w 204"/>
                <a:gd name="T3" fmla="*/ 142 h 156"/>
                <a:gd name="T4" fmla="*/ 37 w 204"/>
                <a:gd name="T5" fmla="*/ 80 h 156"/>
                <a:gd name="T6" fmla="*/ 7 w 204"/>
                <a:gd name="T7" fmla="*/ 30 h 156"/>
                <a:gd name="T8" fmla="*/ 64 w 204"/>
                <a:gd name="T9" fmla="*/ 10 h 156"/>
                <a:gd name="T10" fmla="*/ 193 w 204"/>
                <a:gd name="T11" fmla="*/ 88 h 156"/>
                <a:gd name="T12" fmla="*/ 201 w 204"/>
                <a:gd name="T13" fmla="*/ 130 h 156"/>
                <a:gd name="T14" fmla="*/ 172 w 204"/>
                <a:gd name="T15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4" h="156">
                  <a:moveTo>
                    <a:pt x="172" y="156"/>
                  </a:moveTo>
                  <a:cubicBezTo>
                    <a:pt x="160" y="150"/>
                    <a:pt x="149" y="148"/>
                    <a:pt x="143" y="142"/>
                  </a:cubicBezTo>
                  <a:cubicBezTo>
                    <a:pt x="114" y="110"/>
                    <a:pt x="76" y="95"/>
                    <a:pt x="37" y="80"/>
                  </a:cubicBezTo>
                  <a:cubicBezTo>
                    <a:pt x="11" y="69"/>
                    <a:pt x="0" y="51"/>
                    <a:pt x="7" y="30"/>
                  </a:cubicBezTo>
                  <a:cubicBezTo>
                    <a:pt x="15" y="8"/>
                    <a:pt x="36" y="0"/>
                    <a:pt x="64" y="10"/>
                  </a:cubicBezTo>
                  <a:cubicBezTo>
                    <a:pt x="111" y="28"/>
                    <a:pt x="159" y="48"/>
                    <a:pt x="193" y="88"/>
                  </a:cubicBezTo>
                  <a:cubicBezTo>
                    <a:pt x="201" y="98"/>
                    <a:pt x="204" y="117"/>
                    <a:pt x="201" y="130"/>
                  </a:cubicBezTo>
                  <a:cubicBezTo>
                    <a:pt x="198" y="140"/>
                    <a:pt x="182" y="147"/>
                    <a:pt x="172" y="1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" name="Freeform 331">
              <a:extLst>
                <a:ext uri="{FF2B5EF4-FFF2-40B4-BE49-F238E27FC236}">
                  <a16:creationId xmlns:a16="http://schemas.microsoft.com/office/drawing/2014/main" id="{2A7625EC-A44F-407C-8470-7E7A91E242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5" y="655"/>
              <a:ext cx="336" cy="139"/>
            </a:xfrm>
            <a:custGeom>
              <a:avLst/>
              <a:gdLst>
                <a:gd name="T0" fmla="*/ 177 w 223"/>
                <a:gd name="T1" fmla="*/ 0 h 92"/>
                <a:gd name="T2" fmla="*/ 210 w 223"/>
                <a:gd name="T3" fmla="*/ 12 h 92"/>
                <a:gd name="T4" fmla="*/ 220 w 223"/>
                <a:gd name="T5" fmla="*/ 49 h 92"/>
                <a:gd name="T6" fmla="*/ 191 w 223"/>
                <a:gd name="T7" fmla="*/ 74 h 92"/>
                <a:gd name="T8" fmla="*/ 44 w 223"/>
                <a:gd name="T9" fmla="*/ 90 h 92"/>
                <a:gd name="T10" fmla="*/ 3 w 223"/>
                <a:gd name="T11" fmla="*/ 59 h 92"/>
                <a:gd name="T12" fmla="*/ 36 w 223"/>
                <a:gd name="T13" fmla="*/ 16 h 92"/>
                <a:gd name="T14" fmla="*/ 177 w 223"/>
                <a:gd name="T1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3" h="92">
                  <a:moveTo>
                    <a:pt x="177" y="0"/>
                  </a:moveTo>
                  <a:cubicBezTo>
                    <a:pt x="186" y="3"/>
                    <a:pt x="202" y="3"/>
                    <a:pt x="210" y="12"/>
                  </a:cubicBezTo>
                  <a:cubicBezTo>
                    <a:pt x="218" y="20"/>
                    <a:pt x="223" y="38"/>
                    <a:pt x="220" y="49"/>
                  </a:cubicBezTo>
                  <a:cubicBezTo>
                    <a:pt x="217" y="60"/>
                    <a:pt x="202" y="73"/>
                    <a:pt x="191" y="74"/>
                  </a:cubicBezTo>
                  <a:cubicBezTo>
                    <a:pt x="143" y="81"/>
                    <a:pt x="93" y="85"/>
                    <a:pt x="44" y="90"/>
                  </a:cubicBezTo>
                  <a:cubicBezTo>
                    <a:pt x="22" y="92"/>
                    <a:pt x="6" y="79"/>
                    <a:pt x="3" y="59"/>
                  </a:cubicBezTo>
                  <a:cubicBezTo>
                    <a:pt x="0" y="38"/>
                    <a:pt x="13" y="19"/>
                    <a:pt x="36" y="16"/>
                  </a:cubicBezTo>
                  <a:cubicBezTo>
                    <a:pt x="81" y="10"/>
                    <a:pt x="126" y="6"/>
                    <a:pt x="17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" name="Freeform 332">
              <a:extLst>
                <a:ext uri="{FF2B5EF4-FFF2-40B4-BE49-F238E27FC236}">
                  <a16:creationId xmlns:a16="http://schemas.microsoft.com/office/drawing/2014/main" id="{F7F2CB1C-1212-435E-B94D-F08738646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" y="661"/>
              <a:ext cx="337" cy="128"/>
            </a:xfrm>
            <a:custGeom>
              <a:avLst/>
              <a:gdLst>
                <a:gd name="T0" fmla="*/ 113 w 224"/>
                <a:gd name="T1" fmla="*/ 76 h 85"/>
                <a:gd name="T2" fmla="*/ 42 w 224"/>
                <a:gd name="T3" fmla="*/ 76 h 85"/>
                <a:gd name="T4" fmla="*/ 0 w 224"/>
                <a:gd name="T5" fmla="*/ 37 h 85"/>
                <a:gd name="T6" fmla="*/ 44 w 224"/>
                <a:gd name="T7" fmla="*/ 2 h 85"/>
                <a:gd name="T8" fmla="*/ 179 w 224"/>
                <a:gd name="T9" fmla="*/ 9 h 85"/>
                <a:gd name="T10" fmla="*/ 222 w 224"/>
                <a:gd name="T11" fmla="*/ 51 h 85"/>
                <a:gd name="T12" fmla="*/ 172 w 224"/>
                <a:gd name="T13" fmla="*/ 83 h 85"/>
                <a:gd name="T14" fmla="*/ 113 w 224"/>
                <a:gd name="T15" fmla="*/ 79 h 85"/>
                <a:gd name="T16" fmla="*/ 113 w 224"/>
                <a:gd name="T17" fmla="*/ 7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4" h="85">
                  <a:moveTo>
                    <a:pt x="113" y="76"/>
                  </a:moveTo>
                  <a:cubicBezTo>
                    <a:pt x="89" y="76"/>
                    <a:pt x="66" y="76"/>
                    <a:pt x="42" y="76"/>
                  </a:cubicBezTo>
                  <a:cubicBezTo>
                    <a:pt x="16" y="75"/>
                    <a:pt x="0" y="60"/>
                    <a:pt x="0" y="37"/>
                  </a:cubicBezTo>
                  <a:cubicBezTo>
                    <a:pt x="1" y="14"/>
                    <a:pt x="17" y="0"/>
                    <a:pt x="44" y="2"/>
                  </a:cubicBezTo>
                  <a:cubicBezTo>
                    <a:pt x="89" y="4"/>
                    <a:pt x="134" y="6"/>
                    <a:pt x="179" y="9"/>
                  </a:cubicBezTo>
                  <a:cubicBezTo>
                    <a:pt x="208" y="11"/>
                    <a:pt x="224" y="27"/>
                    <a:pt x="222" y="51"/>
                  </a:cubicBezTo>
                  <a:cubicBezTo>
                    <a:pt x="219" y="73"/>
                    <a:pt x="201" y="85"/>
                    <a:pt x="172" y="83"/>
                  </a:cubicBezTo>
                  <a:cubicBezTo>
                    <a:pt x="152" y="81"/>
                    <a:pt x="133" y="80"/>
                    <a:pt x="113" y="79"/>
                  </a:cubicBezTo>
                  <a:cubicBezTo>
                    <a:pt x="113" y="78"/>
                    <a:pt x="113" y="77"/>
                    <a:pt x="113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E9A172CE-78FE-428D-A61C-749B2517AADA}"/>
              </a:ext>
            </a:extLst>
          </p:cNvPr>
          <p:cNvGrpSpPr/>
          <p:nvPr/>
        </p:nvGrpSpPr>
        <p:grpSpPr>
          <a:xfrm>
            <a:off x="10952755" y="1948070"/>
            <a:ext cx="756932" cy="546956"/>
            <a:chOff x="10362363" y="2037784"/>
            <a:chExt cx="933969" cy="674883"/>
          </a:xfrm>
        </p:grpSpPr>
        <p:sp>
          <p:nvSpPr>
            <p:cNvPr id="318" name="Freeform 325">
              <a:extLst>
                <a:ext uri="{FF2B5EF4-FFF2-40B4-BE49-F238E27FC236}">
                  <a16:creationId xmlns:a16="http://schemas.microsoft.com/office/drawing/2014/main" id="{1248A8AF-E7CC-449A-AC07-8B76520713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62363" y="2062509"/>
              <a:ext cx="676971" cy="650158"/>
            </a:xfrm>
            <a:custGeom>
              <a:avLst/>
              <a:gdLst>
                <a:gd name="T0" fmla="*/ 0 w 1291"/>
                <a:gd name="T1" fmla="*/ 392 h 1238"/>
                <a:gd name="T2" fmla="*/ 14 w 1291"/>
                <a:gd name="T3" fmla="*/ 314 h 1238"/>
                <a:gd name="T4" fmla="*/ 142 w 1291"/>
                <a:gd name="T5" fmla="*/ 77 h 1238"/>
                <a:gd name="T6" fmla="*/ 272 w 1291"/>
                <a:gd name="T7" fmla="*/ 8 h 1238"/>
                <a:gd name="T8" fmla="*/ 321 w 1291"/>
                <a:gd name="T9" fmla="*/ 30 h 1238"/>
                <a:gd name="T10" fmla="*/ 295 w 1291"/>
                <a:gd name="T11" fmla="*/ 78 h 1238"/>
                <a:gd name="T12" fmla="*/ 83 w 1291"/>
                <a:gd name="T13" fmla="*/ 350 h 1238"/>
                <a:gd name="T14" fmla="*/ 90 w 1291"/>
                <a:gd name="T15" fmla="*/ 674 h 1238"/>
                <a:gd name="T16" fmla="*/ 129 w 1291"/>
                <a:gd name="T17" fmla="*/ 896 h 1238"/>
                <a:gd name="T18" fmla="*/ 309 w 1291"/>
                <a:gd name="T19" fmla="*/ 1141 h 1238"/>
                <a:gd name="T20" fmla="*/ 508 w 1291"/>
                <a:gd name="T21" fmla="*/ 1108 h 1238"/>
                <a:gd name="T22" fmla="*/ 556 w 1291"/>
                <a:gd name="T23" fmla="*/ 1037 h 1238"/>
                <a:gd name="T24" fmla="*/ 669 w 1291"/>
                <a:gd name="T25" fmla="*/ 907 h 1238"/>
                <a:gd name="T26" fmla="*/ 870 w 1291"/>
                <a:gd name="T27" fmla="*/ 791 h 1238"/>
                <a:gd name="T28" fmla="*/ 1002 w 1291"/>
                <a:gd name="T29" fmla="*/ 707 h 1238"/>
                <a:gd name="T30" fmla="*/ 1068 w 1291"/>
                <a:gd name="T31" fmla="*/ 578 h 1238"/>
                <a:gd name="T32" fmla="*/ 1058 w 1291"/>
                <a:gd name="T33" fmla="*/ 418 h 1238"/>
                <a:gd name="T34" fmla="*/ 1088 w 1291"/>
                <a:gd name="T35" fmla="*/ 371 h 1238"/>
                <a:gd name="T36" fmla="*/ 1130 w 1291"/>
                <a:gd name="T37" fmla="*/ 404 h 1238"/>
                <a:gd name="T38" fmla="*/ 1133 w 1291"/>
                <a:gd name="T39" fmla="*/ 419 h 1238"/>
                <a:gd name="T40" fmla="*/ 1148 w 1291"/>
                <a:gd name="T41" fmla="*/ 555 h 1238"/>
                <a:gd name="T42" fmla="*/ 1239 w 1291"/>
                <a:gd name="T43" fmla="*/ 528 h 1238"/>
                <a:gd name="T44" fmla="*/ 1283 w 1291"/>
                <a:gd name="T45" fmla="*/ 571 h 1238"/>
                <a:gd name="T46" fmla="*/ 1254 w 1291"/>
                <a:gd name="T47" fmla="*/ 600 h 1238"/>
                <a:gd name="T48" fmla="*/ 1152 w 1291"/>
                <a:gd name="T49" fmla="*/ 636 h 1238"/>
                <a:gd name="T50" fmla="*/ 1129 w 1291"/>
                <a:gd name="T51" fmla="*/ 659 h 1238"/>
                <a:gd name="T52" fmla="*/ 1071 w 1291"/>
                <a:gd name="T53" fmla="*/ 746 h 1238"/>
                <a:gd name="T54" fmla="*/ 849 w 1291"/>
                <a:gd name="T55" fmla="*/ 887 h 1238"/>
                <a:gd name="T56" fmla="*/ 700 w 1291"/>
                <a:gd name="T57" fmla="*/ 977 h 1238"/>
                <a:gd name="T58" fmla="*/ 624 w 1291"/>
                <a:gd name="T59" fmla="*/ 1068 h 1238"/>
                <a:gd name="T60" fmla="*/ 428 w 1291"/>
                <a:gd name="T61" fmla="*/ 1235 h 1238"/>
                <a:gd name="T62" fmla="*/ 425 w 1291"/>
                <a:gd name="T63" fmla="*/ 1238 h 1238"/>
                <a:gd name="T64" fmla="*/ 350 w 1291"/>
                <a:gd name="T65" fmla="*/ 1238 h 1238"/>
                <a:gd name="T66" fmla="*/ 346 w 1291"/>
                <a:gd name="T67" fmla="*/ 1235 h 1238"/>
                <a:gd name="T68" fmla="*/ 84 w 1291"/>
                <a:gd name="T69" fmla="*/ 997 h 1238"/>
                <a:gd name="T70" fmla="*/ 23 w 1291"/>
                <a:gd name="T71" fmla="*/ 735 h 1238"/>
                <a:gd name="T72" fmla="*/ 0 w 1291"/>
                <a:gd name="T73" fmla="*/ 547 h 1238"/>
                <a:gd name="T74" fmla="*/ 0 w 1291"/>
                <a:gd name="T75" fmla="*/ 392 h 1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91" h="1238">
                  <a:moveTo>
                    <a:pt x="0" y="392"/>
                  </a:moveTo>
                  <a:cubicBezTo>
                    <a:pt x="4" y="366"/>
                    <a:pt x="9" y="340"/>
                    <a:pt x="14" y="314"/>
                  </a:cubicBezTo>
                  <a:cubicBezTo>
                    <a:pt x="33" y="222"/>
                    <a:pt x="70" y="140"/>
                    <a:pt x="142" y="77"/>
                  </a:cubicBezTo>
                  <a:cubicBezTo>
                    <a:pt x="179" y="44"/>
                    <a:pt x="224" y="23"/>
                    <a:pt x="272" y="8"/>
                  </a:cubicBezTo>
                  <a:cubicBezTo>
                    <a:pt x="294" y="0"/>
                    <a:pt x="314" y="10"/>
                    <a:pt x="321" y="30"/>
                  </a:cubicBezTo>
                  <a:cubicBezTo>
                    <a:pt x="328" y="50"/>
                    <a:pt x="318" y="71"/>
                    <a:pt x="295" y="78"/>
                  </a:cubicBezTo>
                  <a:cubicBezTo>
                    <a:pt x="161" y="120"/>
                    <a:pt x="105" y="222"/>
                    <a:pt x="83" y="350"/>
                  </a:cubicBezTo>
                  <a:cubicBezTo>
                    <a:pt x="65" y="458"/>
                    <a:pt x="74" y="566"/>
                    <a:pt x="90" y="674"/>
                  </a:cubicBezTo>
                  <a:cubicBezTo>
                    <a:pt x="100" y="748"/>
                    <a:pt x="112" y="823"/>
                    <a:pt x="129" y="896"/>
                  </a:cubicBezTo>
                  <a:cubicBezTo>
                    <a:pt x="154" y="1002"/>
                    <a:pt x="209" y="1089"/>
                    <a:pt x="309" y="1141"/>
                  </a:cubicBezTo>
                  <a:cubicBezTo>
                    <a:pt x="380" y="1179"/>
                    <a:pt x="454" y="1168"/>
                    <a:pt x="508" y="1108"/>
                  </a:cubicBezTo>
                  <a:cubicBezTo>
                    <a:pt x="527" y="1087"/>
                    <a:pt x="544" y="1063"/>
                    <a:pt x="556" y="1037"/>
                  </a:cubicBezTo>
                  <a:cubicBezTo>
                    <a:pt x="581" y="983"/>
                    <a:pt x="619" y="938"/>
                    <a:pt x="669" y="907"/>
                  </a:cubicBezTo>
                  <a:cubicBezTo>
                    <a:pt x="735" y="866"/>
                    <a:pt x="803" y="830"/>
                    <a:pt x="870" y="791"/>
                  </a:cubicBezTo>
                  <a:cubicBezTo>
                    <a:pt x="915" y="764"/>
                    <a:pt x="958" y="735"/>
                    <a:pt x="1002" y="707"/>
                  </a:cubicBezTo>
                  <a:cubicBezTo>
                    <a:pt x="1049" y="677"/>
                    <a:pt x="1068" y="631"/>
                    <a:pt x="1068" y="578"/>
                  </a:cubicBezTo>
                  <a:cubicBezTo>
                    <a:pt x="1067" y="525"/>
                    <a:pt x="1062" y="471"/>
                    <a:pt x="1058" y="418"/>
                  </a:cubicBezTo>
                  <a:cubicBezTo>
                    <a:pt x="1056" y="393"/>
                    <a:pt x="1066" y="375"/>
                    <a:pt x="1088" y="371"/>
                  </a:cubicBezTo>
                  <a:cubicBezTo>
                    <a:pt x="1108" y="368"/>
                    <a:pt x="1124" y="380"/>
                    <a:pt x="1130" y="404"/>
                  </a:cubicBezTo>
                  <a:cubicBezTo>
                    <a:pt x="1132" y="409"/>
                    <a:pt x="1133" y="414"/>
                    <a:pt x="1133" y="419"/>
                  </a:cubicBezTo>
                  <a:cubicBezTo>
                    <a:pt x="1138" y="464"/>
                    <a:pt x="1143" y="508"/>
                    <a:pt x="1148" y="555"/>
                  </a:cubicBezTo>
                  <a:cubicBezTo>
                    <a:pt x="1177" y="546"/>
                    <a:pt x="1208" y="536"/>
                    <a:pt x="1239" y="528"/>
                  </a:cubicBezTo>
                  <a:cubicBezTo>
                    <a:pt x="1267" y="521"/>
                    <a:pt x="1291" y="544"/>
                    <a:pt x="1283" y="571"/>
                  </a:cubicBezTo>
                  <a:cubicBezTo>
                    <a:pt x="1279" y="583"/>
                    <a:pt x="1266" y="595"/>
                    <a:pt x="1254" y="600"/>
                  </a:cubicBezTo>
                  <a:cubicBezTo>
                    <a:pt x="1220" y="613"/>
                    <a:pt x="1185" y="623"/>
                    <a:pt x="1152" y="636"/>
                  </a:cubicBezTo>
                  <a:cubicBezTo>
                    <a:pt x="1142" y="639"/>
                    <a:pt x="1133" y="650"/>
                    <a:pt x="1129" y="659"/>
                  </a:cubicBezTo>
                  <a:cubicBezTo>
                    <a:pt x="1117" y="694"/>
                    <a:pt x="1099" y="722"/>
                    <a:pt x="1071" y="746"/>
                  </a:cubicBezTo>
                  <a:cubicBezTo>
                    <a:pt x="1004" y="805"/>
                    <a:pt x="926" y="844"/>
                    <a:pt x="849" y="887"/>
                  </a:cubicBezTo>
                  <a:cubicBezTo>
                    <a:pt x="799" y="916"/>
                    <a:pt x="749" y="945"/>
                    <a:pt x="700" y="977"/>
                  </a:cubicBezTo>
                  <a:cubicBezTo>
                    <a:pt x="666" y="999"/>
                    <a:pt x="642" y="1031"/>
                    <a:pt x="624" y="1068"/>
                  </a:cubicBezTo>
                  <a:cubicBezTo>
                    <a:pt x="584" y="1152"/>
                    <a:pt x="523" y="1215"/>
                    <a:pt x="428" y="1235"/>
                  </a:cubicBezTo>
                  <a:cubicBezTo>
                    <a:pt x="427" y="1235"/>
                    <a:pt x="426" y="1237"/>
                    <a:pt x="425" y="1238"/>
                  </a:cubicBezTo>
                  <a:cubicBezTo>
                    <a:pt x="400" y="1238"/>
                    <a:pt x="375" y="1238"/>
                    <a:pt x="350" y="1238"/>
                  </a:cubicBezTo>
                  <a:cubicBezTo>
                    <a:pt x="349" y="1237"/>
                    <a:pt x="348" y="1236"/>
                    <a:pt x="346" y="1235"/>
                  </a:cubicBezTo>
                  <a:cubicBezTo>
                    <a:pt x="220" y="1198"/>
                    <a:pt x="135" y="1116"/>
                    <a:pt x="84" y="997"/>
                  </a:cubicBezTo>
                  <a:cubicBezTo>
                    <a:pt x="49" y="913"/>
                    <a:pt x="35" y="824"/>
                    <a:pt x="23" y="735"/>
                  </a:cubicBezTo>
                  <a:cubicBezTo>
                    <a:pt x="15" y="672"/>
                    <a:pt x="7" y="609"/>
                    <a:pt x="0" y="547"/>
                  </a:cubicBezTo>
                  <a:cubicBezTo>
                    <a:pt x="0" y="495"/>
                    <a:pt x="0" y="443"/>
                    <a:pt x="0" y="392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Freeform 326">
              <a:extLst>
                <a:ext uri="{FF2B5EF4-FFF2-40B4-BE49-F238E27FC236}">
                  <a16:creationId xmlns:a16="http://schemas.microsoft.com/office/drawing/2014/main" id="{82F0D394-A7B4-471F-872E-BB60B6A62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22091" y="2037784"/>
              <a:ext cx="118748" cy="40047"/>
            </a:xfrm>
            <a:custGeom>
              <a:avLst/>
              <a:gdLst>
                <a:gd name="T0" fmla="*/ 191 w 226"/>
                <a:gd name="T1" fmla="*/ 0 h 76"/>
                <a:gd name="T2" fmla="*/ 205 w 226"/>
                <a:gd name="T3" fmla="*/ 7 h 76"/>
                <a:gd name="T4" fmla="*/ 221 w 226"/>
                <a:gd name="T5" fmla="*/ 49 h 76"/>
                <a:gd name="T6" fmla="*/ 187 w 226"/>
                <a:gd name="T7" fmla="*/ 75 h 76"/>
                <a:gd name="T8" fmla="*/ 37 w 226"/>
                <a:gd name="T9" fmla="*/ 73 h 76"/>
                <a:gd name="T10" fmla="*/ 4 w 226"/>
                <a:gd name="T11" fmla="*/ 49 h 76"/>
                <a:gd name="T12" fmla="*/ 12 w 226"/>
                <a:gd name="T13" fmla="*/ 10 h 76"/>
                <a:gd name="T14" fmla="*/ 23 w 226"/>
                <a:gd name="T15" fmla="*/ 0 h 76"/>
                <a:gd name="T16" fmla="*/ 191 w 226"/>
                <a:gd name="T1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6" h="76">
                  <a:moveTo>
                    <a:pt x="191" y="0"/>
                  </a:moveTo>
                  <a:cubicBezTo>
                    <a:pt x="196" y="2"/>
                    <a:pt x="200" y="4"/>
                    <a:pt x="205" y="7"/>
                  </a:cubicBezTo>
                  <a:cubicBezTo>
                    <a:pt x="220" y="17"/>
                    <a:pt x="226" y="32"/>
                    <a:pt x="221" y="49"/>
                  </a:cubicBezTo>
                  <a:cubicBezTo>
                    <a:pt x="216" y="66"/>
                    <a:pt x="205" y="76"/>
                    <a:pt x="187" y="75"/>
                  </a:cubicBezTo>
                  <a:cubicBezTo>
                    <a:pt x="137" y="75"/>
                    <a:pt x="87" y="76"/>
                    <a:pt x="37" y="73"/>
                  </a:cubicBezTo>
                  <a:cubicBezTo>
                    <a:pt x="25" y="72"/>
                    <a:pt x="9" y="60"/>
                    <a:pt x="4" y="49"/>
                  </a:cubicBezTo>
                  <a:cubicBezTo>
                    <a:pt x="0" y="39"/>
                    <a:pt x="8" y="23"/>
                    <a:pt x="12" y="10"/>
                  </a:cubicBezTo>
                  <a:cubicBezTo>
                    <a:pt x="14" y="6"/>
                    <a:pt x="19" y="3"/>
                    <a:pt x="23" y="0"/>
                  </a:cubicBezTo>
                  <a:cubicBezTo>
                    <a:pt x="79" y="0"/>
                    <a:pt x="135" y="0"/>
                    <a:pt x="191" y="0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Freeform 327">
              <a:extLst>
                <a:ext uri="{FF2B5EF4-FFF2-40B4-BE49-F238E27FC236}">
                  <a16:creationId xmlns:a16="http://schemas.microsoft.com/office/drawing/2014/main" id="{22C42E7E-A7BB-4750-88D6-47FFC7323E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2059" y="2195535"/>
              <a:ext cx="84273" cy="107953"/>
            </a:xfrm>
            <a:custGeom>
              <a:avLst/>
              <a:gdLst>
                <a:gd name="T0" fmla="*/ 161 w 161"/>
                <a:gd name="T1" fmla="*/ 59 h 206"/>
                <a:gd name="T2" fmla="*/ 79 w 161"/>
                <a:gd name="T3" fmla="*/ 180 h 206"/>
                <a:gd name="T4" fmla="*/ 63 w 161"/>
                <a:gd name="T5" fmla="*/ 195 h 206"/>
                <a:gd name="T6" fmla="*/ 13 w 161"/>
                <a:gd name="T7" fmla="*/ 190 h 206"/>
                <a:gd name="T8" fmla="*/ 14 w 161"/>
                <a:gd name="T9" fmla="*/ 139 h 206"/>
                <a:gd name="T10" fmla="*/ 92 w 161"/>
                <a:gd name="T11" fmla="*/ 29 h 206"/>
                <a:gd name="T12" fmla="*/ 161 w 161"/>
                <a:gd name="T13" fmla="*/ 32 h 206"/>
                <a:gd name="T14" fmla="*/ 161 w 161"/>
                <a:gd name="T15" fmla="*/ 59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206">
                  <a:moveTo>
                    <a:pt x="161" y="59"/>
                  </a:moveTo>
                  <a:cubicBezTo>
                    <a:pt x="142" y="105"/>
                    <a:pt x="117" y="147"/>
                    <a:pt x="79" y="180"/>
                  </a:cubicBezTo>
                  <a:cubicBezTo>
                    <a:pt x="74" y="185"/>
                    <a:pt x="69" y="191"/>
                    <a:pt x="63" y="195"/>
                  </a:cubicBezTo>
                  <a:cubicBezTo>
                    <a:pt x="46" y="206"/>
                    <a:pt x="25" y="204"/>
                    <a:pt x="13" y="190"/>
                  </a:cubicBezTo>
                  <a:cubicBezTo>
                    <a:pt x="0" y="175"/>
                    <a:pt x="0" y="153"/>
                    <a:pt x="14" y="139"/>
                  </a:cubicBezTo>
                  <a:cubicBezTo>
                    <a:pt x="49" y="108"/>
                    <a:pt x="75" y="72"/>
                    <a:pt x="92" y="29"/>
                  </a:cubicBezTo>
                  <a:cubicBezTo>
                    <a:pt x="103" y="0"/>
                    <a:pt x="136" y="3"/>
                    <a:pt x="161" y="32"/>
                  </a:cubicBezTo>
                  <a:cubicBezTo>
                    <a:pt x="161" y="41"/>
                    <a:pt x="161" y="50"/>
                    <a:pt x="161" y="59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" name="Freeform 328">
              <a:extLst>
                <a:ext uri="{FF2B5EF4-FFF2-40B4-BE49-F238E27FC236}">
                  <a16:creationId xmlns:a16="http://schemas.microsoft.com/office/drawing/2014/main" id="{CAEF8A5A-19CC-44B5-B258-C92816A5C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72068" y="2299310"/>
              <a:ext cx="116311" cy="65120"/>
            </a:xfrm>
            <a:custGeom>
              <a:avLst/>
              <a:gdLst>
                <a:gd name="T0" fmla="*/ 42 w 222"/>
                <a:gd name="T1" fmla="*/ 124 h 124"/>
                <a:gd name="T2" fmla="*/ 3 w 222"/>
                <a:gd name="T3" fmla="*/ 88 h 124"/>
                <a:gd name="T4" fmla="*/ 30 w 222"/>
                <a:gd name="T5" fmla="*/ 46 h 124"/>
                <a:gd name="T6" fmla="*/ 172 w 222"/>
                <a:gd name="T7" fmla="*/ 5 h 124"/>
                <a:gd name="T8" fmla="*/ 215 w 222"/>
                <a:gd name="T9" fmla="*/ 27 h 124"/>
                <a:gd name="T10" fmla="*/ 199 w 222"/>
                <a:gd name="T11" fmla="*/ 73 h 124"/>
                <a:gd name="T12" fmla="*/ 42 w 222"/>
                <a:gd name="T1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" h="124">
                  <a:moveTo>
                    <a:pt x="42" y="124"/>
                  </a:moveTo>
                  <a:cubicBezTo>
                    <a:pt x="20" y="119"/>
                    <a:pt x="6" y="107"/>
                    <a:pt x="3" y="88"/>
                  </a:cubicBezTo>
                  <a:cubicBezTo>
                    <a:pt x="0" y="68"/>
                    <a:pt x="10" y="52"/>
                    <a:pt x="30" y="46"/>
                  </a:cubicBezTo>
                  <a:cubicBezTo>
                    <a:pt x="77" y="32"/>
                    <a:pt x="125" y="19"/>
                    <a:pt x="172" y="5"/>
                  </a:cubicBezTo>
                  <a:cubicBezTo>
                    <a:pt x="190" y="0"/>
                    <a:pt x="208" y="10"/>
                    <a:pt x="215" y="27"/>
                  </a:cubicBezTo>
                  <a:cubicBezTo>
                    <a:pt x="222" y="45"/>
                    <a:pt x="217" y="66"/>
                    <a:pt x="199" y="73"/>
                  </a:cubicBezTo>
                  <a:cubicBezTo>
                    <a:pt x="147" y="91"/>
                    <a:pt x="94" y="107"/>
                    <a:pt x="42" y="124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" name="Freeform 329">
              <a:extLst>
                <a:ext uri="{FF2B5EF4-FFF2-40B4-BE49-F238E27FC236}">
                  <a16:creationId xmlns:a16="http://schemas.microsoft.com/office/drawing/2014/main" id="{CB7C074D-080A-4E9D-B0DD-C33B5B4D94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30976" y="2053803"/>
              <a:ext cx="118052" cy="53280"/>
            </a:xfrm>
            <a:custGeom>
              <a:avLst/>
              <a:gdLst>
                <a:gd name="T0" fmla="*/ 40 w 225"/>
                <a:gd name="T1" fmla="*/ 0 h 102"/>
                <a:gd name="T2" fmla="*/ 195 w 225"/>
                <a:gd name="T3" fmla="*/ 28 h 102"/>
                <a:gd name="T4" fmla="*/ 221 w 225"/>
                <a:gd name="T5" fmla="*/ 70 h 102"/>
                <a:gd name="T6" fmla="*/ 180 w 225"/>
                <a:gd name="T7" fmla="*/ 99 h 102"/>
                <a:gd name="T8" fmla="*/ 31 w 225"/>
                <a:gd name="T9" fmla="*/ 75 h 102"/>
                <a:gd name="T10" fmla="*/ 2 w 225"/>
                <a:gd name="T11" fmla="*/ 34 h 102"/>
                <a:gd name="T12" fmla="*/ 40 w 225"/>
                <a:gd name="T1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5" h="102">
                  <a:moveTo>
                    <a:pt x="40" y="0"/>
                  </a:moveTo>
                  <a:cubicBezTo>
                    <a:pt x="92" y="9"/>
                    <a:pt x="143" y="17"/>
                    <a:pt x="195" y="28"/>
                  </a:cubicBezTo>
                  <a:cubicBezTo>
                    <a:pt x="214" y="32"/>
                    <a:pt x="225" y="52"/>
                    <a:pt x="221" y="70"/>
                  </a:cubicBezTo>
                  <a:cubicBezTo>
                    <a:pt x="217" y="89"/>
                    <a:pt x="200" y="102"/>
                    <a:pt x="180" y="99"/>
                  </a:cubicBezTo>
                  <a:cubicBezTo>
                    <a:pt x="130" y="92"/>
                    <a:pt x="81" y="84"/>
                    <a:pt x="31" y="75"/>
                  </a:cubicBezTo>
                  <a:cubicBezTo>
                    <a:pt x="11" y="71"/>
                    <a:pt x="0" y="54"/>
                    <a:pt x="2" y="34"/>
                  </a:cubicBezTo>
                  <a:cubicBezTo>
                    <a:pt x="4" y="15"/>
                    <a:pt x="20" y="2"/>
                    <a:pt x="40" y="0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" name="Freeform 330">
              <a:extLst>
                <a:ext uri="{FF2B5EF4-FFF2-40B4-BE49-F238E27FC236}">
                  <a16:creationId xmlns:a16="http://schemas.microsoft.com/office/drawing/2014/main" id="{B1B03C4A-4CCF-4A64-AC78-C3C3B3EA21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80718" y="2084796"/>
              <a:ext cx="106908" cy="81836"/>
            </a:xfrm>
            <a:custGeom>
              <a:avLst/>
              <a:gdLst>
                <a:gd name="T0" fmla="*/ 172 w 204"/>
                <a:gd name="T1" fmla="*/ 156 h 156"/>
                <a:gd name="T2" fmla="*/ 143 w 204"/>
                <a:gd name="T3" fmla="*/ 142 h 156"/>
                <a:gd name="T4" fmla="*/ 37 w 204"/>
                <a:gd name="T5" fmla="*/ 80 h 156"/>
                <a:gd name="T6" fmla="*/ 7 w 204"/>
                <a:gd name="T7" fmla="*/ 30 h 156"/>
                <a:gd name="T8" fmla="*/ 64 w 204"/>
                <a:gd name="T9" fmla="*/ 10 h 156"/>
                <a:gd name="T10" fmla="*/ 193 w 204"/>
                <a:gd name="T11" fmla="*/ 88 h 156"/>
                <a:gd name="T12" fmla="*/ 201 w 204"/>
                <a:gd name="T13" fmla="*/ 130 h 156"/>
                <a:gd name="T14" fmla="*/ 172 w 204"/>
                <a:gd name="T15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4" h="156">
                  <a:moveTo>
                    <a:pt x="172" y="156"/>
                  </a:moveTo>
                  <a:cubicBezTo>
                    <a:pt x="160" y="150"/>
                    <a:pt x="149" y="148"/>
                    <a:pt x="143" y="142"/>
                  </a:cubicBezTo>
                  <a:cubicBezTo>
                    <a:pt x="114" y="110"/>
                    <a:pt x="76" y="95"/>
                    <a:pt x="37" y="80"/>
                  </a:cubicBezTo>
                  <a:cubicBezTo>
                    <a:pt x="11" y="69"/>
                    <a:pt x="0" y="51"/>
                    <a:pt x="7" y="30"/>
                  </a:cubicBezTo>
                  <a:cubicBezTo>
                    <a:pt x="15" y="8"/>
                    <a:pt x="36" y="0"/>
                    <a:pt x="64" y="10"/>
                  </a:cubicBezTo>
                  <a:cubicBezTo>
                    <a:pt x="111" y="28"/>
                    <a:pt x="159" y="48"/>
                    <a:pt x="193" y="88"/>
                  </a:cubicBezTo>
                  <a:cubicBezTo>
                    <a:pt x="201" y="98"/>
                    <a:pt x="204" y="117"/>
                    <a:pt x="201" y="130"/>
                  </a:cubicBezTo>
                  <a:cubicBezTo>
                    <a:pt x="198" y="140"/>
                    <a:pt x="182" y="147"/>
                    <a:pt x="172" y="156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" name="Freeform 331">
              <a:extLst>
                <a:ext uri="{FF2B5EF4-FFF2-40B4-BE49-F238E27FC236}">
                  <a16:creationId xmlns:a16="http://schemas.microsoft.com/office/drawing/2014/main" id="{5A132FBC-946F-4887-B1B1-43469ABEA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6778" y="2039525"/>
              <a:ext cx="117007" cy="48405"/>
            </a:xfrm>
            <a:custGeom>
              <a:avLst/>
              <a:gdLst>
                <a:gd name="T0" fmla="*/ 177 w 223"/>
                <a:gd name="T1" fmla="*/ 0 h 92"/>
                <a:gd name="T2" fmla="*/ 210 w 223"/>
                <a:gd name="T3" fmla="*/ 12 h 92"/>
                <a:gd name="T4" fmla="*/ 220 w 223"/>
                <a:gd name="T5" fmla="*/ 49 h 92"/>
                <a:gd name="T6" fmla="*/ 191 w 223"/>
                <a:gd name="T7" fmla="*/ 74 h 92"/>
                <a:gd name="T8" fmla="*/ 44 w 223"/>
                <a:gd name="T9" fmla="*/ 90 h 92"/>
                <a:gd name="T10" fmla="*/ 3 w 223"/>
                <a:gd name="T11" fmla="*/ 59 h 92"/>
                <a:gd name="T12" fmla="*/ 36 w 223"/>
                <a:gd name="T13" fmla="*/ 16 h 92"/>
                <a:gd name="T14" fmla="*/ 177 w 223"/>
                <a:gd name="T1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3" h="92">
                  <a:moveTo>
                    <a:pt x="177" y="0"/>
                  </a:moveTo>
                  <a:cubicBezTo>
                    <a:pt x="186" y="3"/>
                    <a:pt x="202" y="3"/>
                    <a:pt x="210" y="12"/>
                  </a:cubicBezTo>
                  <a:cubicBezTo>
                    <a:pt x="218" y="20"/>
                    <a:pt x="223" y="38"/>
                    <a:pt x="220" y="49"/>
                  </a:cubicBezTo>
                  <a:cubicBezTo>
                    <a:pt x="217" y="60"/>
                    <a:pt x="202" y="73"/>
                    <a:pt x="191" y="74"/>
                  </a:cubicBezTo>
                  <a:cubicBezTo>
                    <a:pt x="143" y="81"/>
                    <a:pt x="93" y="85"/>
                    <a:pt x="44" y="90"/>
                  </a:cubicBezTo>
                  <a:cubicBezTo>
                    <a:pt x="22" y="92"/>
                    <a:pt x="6" y="79"/>
                    <a:pt x="3" y="59"/>
                  </a:cubicBezTo>
                  <a:cubicBezTo>
                    <a:pt x="0" y="38"/>
                    <a:pt x="13" y="19"/>
                    <a:pt x="36" y="16"/>
                  </a:cubicBezTo>
                  <a:cubicBezTo>
                    <a:pt x="81" y="10"/>
                    <a:pt x="126" y="6"/>
                    <a:pt x="177" y="0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" name="Freeform 332">
              <a:extLst>
                <a:ext uri="{FF2B5EF4-FFF2-40B4-BE49-F238E27FC236}">
                  <a16:creationId xmlns:a16="http://schemas.microsoft.com/office/drawing/2014/main" id="{F67672D2-4DF4-466C-A0C3-D6198D64B8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7404" y="2041615"/>
              <a:ext cx="117356" cy="44574"/>
            </a:xfrm>
            <a:custGeom>
              <a:avLst/>
              <a:gdLst>
                <a:gd name="T0" fmla="*/ 113 w 224"/>
                <a:gd name="T1" fmla="*/ 76 h 85"/>
                <a:gd name="T2" fmla="*/ 42 w 224"/>
                <a:gd name="T3" fmla="*/ 76 h 85"/>
                <a:gd name="T4" fmla="*/ 0 w 224"/>
                <a:gd name="T5" fmla="*/ 37 h 85"/>
                <a:gd name="T6" fmla="*/ 44 w 224"/>
                <a:gd name="T7" fmla="*/ 2 h 85"/>
                <a:gd name="T8" fmla="*/ 179 w 224"/>
                <a:gd name="T9" fmla="*/ 9 h 85"/>
                <a:gd name="T10" fmla="*/ 222 w 224"/>
                <a:gd name="T11" fmla="*/ 51 h 85"/>
                <a:gd name="T12" fmla="*/ 172 w 224"/>
                <a:gd name="T13" fmla="*/ 83 h 85"/>
                <a:gd name="T14" fmla="*/ 113 w 224"/>
                <a:gd name="T15" fmla="*/ 79 h 85"/>
                <a:gd name="T16" fmla="*/ 113 w 224"/>
                <a:gd name="T17" fmla="*/ 7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4" h="85">
                  <a:moveTo>
                    <a:pt x="113" y="76"/>
                  </a:moveTo>
                  <a:cubicBezTo>
                    <a:pt x="89" y="76"/>
                    <a:pt x="66" y="76"/>
                    <a:pt x="42" y="76"/>
                  </a:cubicBezTo>
                  <a:cubicBezTo>
                    <a:pt x="16" y="75"/>
                    <a:pt x="0" y="60"/>
                    <a:pt x="0" y="37"/>
                  </a:cubicBezTo>
                  <a:cubicBezTo>
                    <a:pt x="1" y="14"/>
                    <a:pt x="17" y="0"/>
                    <a:pt x="44" y="2"/>
                  </a:cubicBezTo>
                  <a:cubicBezTo>
                    <a:pt x="89" y="4"/>
                    <a:pt x="134" y="6"/>
                    <a:pt x="179" y="9"/>
                  </a:cubicBezTo>
                  <a:cubicBezTo>
                    <a:pt x="208" y="11"/>
                    <a:pt x="224" y="27"/>
                    <a:pt x="222" y="51"/>
                  </a:cubicBezTo>
                  <a:cubicBezTo>
                    <a:pt x="219" y="73"/>
                    <a:pt x="201" y="85"/>
                    <a:pt x="172" y="83"/>
                  </a:cubicBezTo>
                  <a:cubicBezTo>
                    <a:pt x="152" y="81"/>
                    <a:pt x="133" y="80"/>
                    <a:pt x="113" y="79"/>
                  </a:cubicBezTo>
                  <a:cubicBezTo>
                    <a:pt x="113" y="78"/>
                    <a:pt x="113" y="77"/>
                    <a:pt x="113" y="76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2CB409BD-C938-4818-A156-E62BF9E0E9A4}"/>
                </a:ext>
              </a:extLst>
            </p:cNvPr>
            <p:cNvSpPr/>
            <p:nvPr/>
          </p:nvSpPr>
          <p:spPr>
            <a:xfrm rot="4012024">
              <a:off x="10740052" y="2285684"/>
              <a:ext cx="54936" cy="36183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AF2D3A9E-FED3-4FBF-B9E5-36B7A801D6C9}"/>
                </a:ext>
              </a:extLst>
            </p:cNvPr>
            <p:cNvSpPr/>
            <p:nvPr/>
          </p:nvSpPr>
          <p:spPr>
            <a:xfrm rot="9098979">
              <a:off x="10514061" y="2553920"/>
              <a:ext cx="53709" cy="35008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8480BF2C-31FD-4AA0-B38E-C9CF9963E7EC}"/>
                </a:ext>
              </a:extLst>
            </p:cNvPr>
            <p:cNvSpPr/>
            <p:nvPr/>
          </p:nvSpPr>
          <p:spPr>
            <a:xfrm rot="2308165">
              <a:off x="10522693" y="2458953"/>
              <a:ext cx="46904" cy="3931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B39957A9-04D0-41EE-A476-3970E6520744}"/>
                </a:ext>
              </a:extLst>
            </p:cNvPr>
            <p:cNvSpPr/>
            <p:nvPr/>
          </p:nvSpPr>
          <p:spPr>
            <a:xfrm>
              <a:off x="10522229" y="2320222"/>
              <a:ext cx="63891" cy="2075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0C67240A-7990-4400-8E44-A1850F9029FF}"/>
                </a:ext>
              </a:extLst>
            </p:cNvPr>
            <p:cNvSpPr/>
            <p:nvPr/>
          </p:nvSpPr>
          <p:spPr>
            <a:xfrm rot="2308165">
              <a:off x="11083319" y="2209583"/>
              <a:ext cx="46904" cy="3931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DC8AC881-84B2-4F3F-971A-A4D8BA0AE3C7}"/>
                </a:ext>
              </a:extLst>
            </p:cNvPr>
            <p:cNvSpPr/>
            <p:nvPr/>
          </p:nvSpPr>
          <p:spPr>
            <a:xfrm rot="9098979">
              <a:off x="10752635" y="2152364"/>
              <a:ext cx="53709" cy="35008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08340673-231C-4A3B-879F-5FC1089439D0}"/>
                </a:ext>
              </a:extLst>
            </p:cNvPr>
            <p:cNvSpPr/>
            <p:nvPr/>
          </p:nvSpPr>
          <p:spPr>
            <a:xfrm rot="5031585">
              <a:off x="10514197" y="2164625"/>
              <a:ext cx="71888" cy="28720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3F2EEF59-E9E1-4F3F-85AA-F65D0E73DF0C}"/>
                </a:ext>
              </a:extLst>
            </p:cNvPr>
            <p:cNvSpPr/>
            <p:nvPr/>
          </p:nvSpPr>
          <p:spPr>
            <a:xfrm rot="3327726">
              <a:off x="10939253" y="2122052"/>
              <a:ext cx="46904" cy="3931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9894B4F6-42B0-48B7-AB82-E7EF07075C0D}"/>
                </a:ext>
              </a:extLst>
            </p:cNvPr>
            <p:cNvSpPr/>
            <p:nvPr/>
          </p:nvSpPr>
          <p:spPr>
            <a:xfrm rot="21061006">
              <a:off x="10417181" y="2387863"/>
              <a:ext cx="89900" cy="2920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F2F4676C-EAD6-4F90-A34B-7FBE80DB73A2}"/>
                </a:ext>
              </a:extLst>
            </p:cNvPr>
            <p:cNvSpPr/>
            <p:nvPr/>
          </p:nvSpPr>
          <p:spPr>
            <a:xfrm rot="8559985">
              <a:off x="10675287" y="2335338"/>
              <a:ext cx="75572" cy="4925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8C941BD3-C7D2-4172-B57B-655D16316CDB}"/>
                </a:ext>
              </a:extLst>
            </p:cNvPr>
            <p:cNvSpPr/>
            <p:nvPr/>
          </p:nvSpPr>
          <p:spPr>
            <a:xfrm rot="3473030">
              <a:off x="10589584" y="2513014"/>
              <a:ext cx="77300" cy="50913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DA004EC2-9745-4B88-AD2E-C0FF3B955072}"/>
                </a:ext>
              </a:extLst>
            </p:cNvPr>
            <p:cNvSpPr/>
            <p:nvPr/>
          </p:nvSpPr>
          <p:spPr>
            <a:xfrm rot="480567">
              <a:off x="10632483" y="2145874"/>
              <a:ext cx="89900" cy="2920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551C6B33-4AFA-43E7-9A36-0A2EBB2A8C02}"/>
                </a:ext>
              </a:extLst>
            </p:cNvPr>
            <p:cNvSpPr/>
            <p:nvPr/>
          </p:nvSpPr>
          <p:spPr>
            <a:xfrm rot="9579546">
              <a:off x="10820409" y="2200024"/>
              <a:ext cx="75572" cy="4925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5112643A-9131-45C4-BC55-166D83165D21}"/>
                </a:ext>
              </a:extLst>
            </p:cNvPr>
            <p:cNvSpPr/>
            <p:nvPr/>
          </p:nvSpPr>
          <p:spPr>
            <a:xfrm rot="8559985">
              <a:off x="10458963" y="2216060"/>
              <a:ext cx="54091" cy="60851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98E603FC-6DC4-4095-A4B0-E4D73FF56372}"/>
                </a:ext>
              </a:extLst>
            </p:cNvPr>
            <p:cNvSpPr/>
            <p:nvPr/>
          </p:nvSpPr>
          <p:spPr>
            <a:xfrm rot="3473030">
              <a:off x="10553646" y="2387042"/>
              <a:ext cx="101151" cy="40411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61AC3925-24A7-4BAD-A7C2-F68B9B396F11}"/>
                </a:ext>
              </a:extLst>
            </p:cNvPr>
            <p:cNvSpPr/>
            <p:nvPr/>
          </p:nvSpPr>
          <p:spPr>
            <a:xfrm rot="4492591">
              <a:off x="10624774" y="2246521"/>
              <a:ext cx="92412" cy="60867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04AC59A7-E099-47D4-B560-287E2EEF5E99}"/>
                </a:ext>
              </a:extLst>
            </p:cNvPr>
            <p:cNvSpPr/>
            <p:nvPr/>
          </p:nvSpPr>
          <p:spPr>
            <a:xfrm rot="4492591">
              <a:off x="10803734" y="2351964"/>
              <a:ext cx="77300" cy="50913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BD659015-1E32-4745-92F0-91CFD7E0C3DE}"/>
                </a:ext>
              </a:extLst>
            </p:cNvPr>
            <p:cNvSpPr/>
            <p:nvPr/>
          </p:nvSpPr>
          <p:spPr>
            <a:xfrm rot="8425914">
              <a:off x="10462451" y="2295938"/>
              <a:ext cx="129100" cy="51577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82AC837F-DF1D-4A3F-8956-E6EBCE84AD28}"/>
                </a:ext>
              </a:extLst>
            </p:cNvPr>
            <p:cNvSpPr/>
            <p:nvPr/>
          </p:nvSpPr>
          <p:spPr>
            <a:xfrm rot="8425914">
              <a:off x="10650203" y="2448997"/>
              <a:ext cx="129100" cy="51577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F1FDE174-508C-4F97-9B0C-C9BC7282BB1E}"/>
                </a:ext>
              </a:extLst>
            </p:cNvPr>
            <p:cNvSpPr/>
            <p:nvPr/>
          </p:nvSpPr>
          <p:spPr>
            <a:xfrm rot="9579546">
              <a:off x="10982143" y="2246778"/>
              <a:ext cx="75572" cy="4925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EDF9E2E6-00B9-4CF9-97D9-8739F06D96BF}"/>
                </a:ext>
              </a:extLst>
            </p:cNvPr>
            <p:cNvSpPr/>
            <p:nvPr/>
          </p:nvSpPr>
          <p:spPr>
            <a:xfrm rot="16200000">
              <a:off x="11156198" y="2151370"/>
              <a:ext cx="75572" cy="4925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</p:grpSp>
      <p:grpSp>
        <p:nvGrpSpPr>
          <p:cNvPr id="351" name="Group 350">
            <a:extLst>
              <a:ext uri="{FF2B5EF4-FFF2-40B4-BE49-F238E27FC236}">
                <a16:creationId xmlns:a16="http://schemas.microsoft.com/office/drawing/2014/main" id="{D915874B-DC3B-4930-9A75-41DFCC42A466}"/>
              </a:ext>
            </a:extLst>
          </p:cNvPr>
          <p:cNvGrpSpPr/>
          <p:nvPr/>
        </p:nvGrpSpPr>
        <p:grpSpPr>
          <a:xfrm>
            <a:off x="9911481" y="1948070"/>
            <a:ext cx="756932" cy="546956"/>
            <a:chOff x="9082666" y="2037784"/>
            <a:chExt cx="933969" cy="674883"/>
          </a:xfrm>
        </p:grpSpPr>
        <p:sp>
          <p:nvSpPr>
            <p:cNvPr id="352" name="Freeform 325">
              <a:extLst>
                <a:ext uri="{FF2B5EF4-FFF2-40B4-BE49-F238E27FC236}">
                  <a16:creationId xmlns:a16="http://schemas.microsoft.com/office/drawing/2014/main" id="{02B541E4-1070-453F-A1F5-16EC7F04701D}"/>
                </a:ext>
              </a:extLst>
            </p:cNvPr>
            <p:cNvSpPr>
              <a:spLocks/>
            </p:cNvSpPr>
            <p:nvPr/>
          </p:nvSpPr>
          <p:spPr bwMode="auto">
            <a:xfrm>
              <a:off x="9082666" y="2062509"/>
              <a:ext cx="676971" cy="650158"/>
            </a:xfrm>
            <a:custGeom>
              <a:avLst/>
              <a:gdLst>
                <a:gd name="T0" fmla="*/ 0 w 1291"/>
                <a:gd name="T1" fmla="*/ 392 h 1238"/>
                <a:gd name="T2" fmla="*/ 14 w 1291"/>
                <a:gd name="T3" fmla="*/ 314 h 1238"/>
                <a:gd name="T4" fmla="*/ 142 w 1291"/>
                <a:gd name="T5" fmla="*/ 77 h 1238"/>
                <a:gd name="T6" fmla="*/ 272 w 1291"/>
                <a:gd name="T7" fmla="*/ 8 h 1238"/>
                <a:gd name="T8" fmla="*/ 321 w 1291"/>
                <a:gd name="T9" fmla="*/ 30 h 1238"/>
                <a:gd name="T10" fmla="*/ 295 w 1291"/>
                <a:gd name="T11" fmla="*/ 78 h 1238"/>
                <a:gd name="T12" fmla="*/ 83 w 1291"/>
                <a:gd name="T13" fmla="*/ 350 h 1238"/>
                <a:gd name="T14" fmla="*/ 90 w 1291"/>
                <a:gd name="T15" fmla="*/ 674 h 1238"/>
                <a:gd name="T16" fmla="*/ 129 w 1291"/>
                <a:gd name="T17" fmla="*/ 896 h 1238"/>
                <a:gd name="T18" fmla="*/ 309 w 1291"/>
                <a:gd name="T19" fmla="*/ 1141 h 1238"/>
                <a:gd name="T20" fmla="*/ 508 w 1291"/>
                <a:gd name="T21" fmla="*/ 1108 h 1238"/>
                <a:gd name="T22" fmla="*/ 556 w 1291"/>
                <a:gd name="T23" fmla="*/ 1037 h 1238"/>
                <a:gd name="T24" fmla="*/ 669 w 1291"/>
                <a:gd name="T25" fmla="*/ 907 h 1238"/>
                <a:gd name="T26" fmla="*/ 870 w 1291"/>
                <a:gd name="T27" fmla="*/ 791 h 1238"/>
                <a:gd name="T28" fmla="*/ 1002 w 1291"/>
                <a:gd name="T29" fmla="*/ 707 h 1238"/>
                <a:gd name="T30" fmla="*/ 1068 w 1291"/>
                <a:gd name="T31" fmla="*/ 578 h 1238"/>
                <a:gd name="T32" fmla="*/ 1058 w 1291"/>
                <a:gd name="T33" fmla="*/ 418 h 1238"/>
                <a:gd name="T34" fmla="*/ 1088 w 1291"/>
                <a:gd name="T35" fmla="*/ 371 h 1238"/>
                <a:gd name="T36" fmla="*/ 1130 w 1291"/>
                <a:gd name="T37" fmla="*/ 404 h 1238"/>
                <a:gd name="T38" fmla="*/ 1133 w 1291"/>
                <a:gd name="T39" fmla="*/ 419 h 1238"/>
                <a:gd name="T40" fmla="*/ 1148 w 1291"/>
                <a:gd name="T41" fmla="*/ 555 h 1238"/>
                <a:gd name="T42" fmla="*/ 1239 w 1291"/>
                <a:gd name="T43" fmla="*/ 528 h 1238"/>
                <a:gd name="T44" fmla="*/ 1283 w 1291"/>
                <a:gd name="T45" fmla="*/ 571 h 1238"/>
                <a:gd name="T46" fmla="*/ 1254 w 1291"/>
                <a:gd name="T47" fmla="*/ 600 h 1238"/>
                <a:gd name="T48" fmla="*/ 1152 w 1291"/>
                <a:gd name="T49" fmla="*/ 636 h 1238"/>
                <a:gd name="T50" fmla="*/ 1129 w 1291"/>
                <a:gd name="T51" fmla="*/ 659 h 1238"/>
                <a:gd name="T52" fmla="*/ 1071 w 1291"/>
                <a:gd name="T53" fmla="*/ 746 h 1238"/>
                <a:gd name="T54" fmla="*/ 849 w 1291"/>
                <a:gd name="T55" fmla="*/ 887 h 1238"/>
                <a:gd name="T56" fmla="*/ 700 w 1291"/>
                <a:gd name="T57" fmla="*/ 977 h 1238"/>
                <a:gd name="T58" fmla="*/ 624 w 1291"/>
                <a:gd name="T59" fmla="*/ 1068 h 1238"/>
                <a:gd name="T60" fmla="*/ 428 w 1291"/>
                <a:gd name="T61" fmla="*/ 1235 h 1238"/>
                <a:gd name="T62" fmla="*/ 425 w 1291"/>
                <a:gd name="T63" fmla="*/ 1238 h 1238"/>
                <a:gd name="T64" fmla="*/ 350 w 1291"/>
                <a:gd name="T65" fmla="*/ 1238 h 1238"/>
                <a:gd name="T66" fmla="*/ 346 w 1291"/>
                <a:gd name="T67" fmla="*/ 1235 h 1238"/>
                <a:gd name="T68" fmla="*/ 84 w 1291"/>
                <a:gd name="T69" fmla="*/ 997 h 1238"/>
                <a:gd name="T70" fmla="*/ 23 w 1291"/>
                <a:gd name="T71" fmla="*/ 735 h 1238"/>
                <a:gd name="T72" fmla="*/ 0 w 1291"/>
                <a:gd name="T73" fmla="*/ 547 h 1238"/>
                <a:gd name="T74" fmla="*/ 0 w 1291"/>
                <a:gd name="T75" fmla="*/ 392 h 1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91" h="1238">
                  <a:moveTo>
                    <a:pt x="0" y="392"/>
                  </a:moveTo>
                  <a:cubicBezTo>
                    <a:pt x="4" y="366"/>
                    <a:pt x="9" y="340"/>
                    <a:pt x="14" y="314"/>
                  </a:cubicBezTo>
                  <a:cubicBezTo>
                    <a:pt x="33" y="222"/>
                    <a:pt x="70" y="140"/>
                    <a:pt x="142" y="77"/>
                  </a:cubicBezTo>
                  <a:cubicBezTo>
                    <a:pt x="179" y="44"/>
                    <a:pt x="224" y="23"/>
                    <a:pt x="272" y="8"/>
                  </a:cubicBezTo>
                  <a:cubicBezTo>
                    <a:pt x="294" y="0"/>
                    <a:pt x="314" y="10"/>
                    <a:pt x="321" y="30"/>
                  </a:cubicBezTo>
                  <a:cubicBezTo>
                    <a:pt x="328" y="50"/>
                    <a:pt x="318" y="71"/>
                    <a:pt x="295" y="78"/>
                  </a:cubicBezTo>
                  <a:cubicBezTo>
                    <a:pt x="161" y="120"/>
                    <a:pt x="105" y="222"/>
                    <a:pt x="83" y="350"/>
                  </a:cubicBezTo>
                  <a:cubicBezTo>
                    <a:pt x="65" y="458"/>
                    <a:pt x="74" y="566"/>
                    <a:pt x="90" y="674"/>
                  </a:cubicBezTo>
                  <a:cubicBezTo>
                    <a:pt x="100" y="748"/>
                    <a:pt x="112" y="823"/>
                    <a:pt x="129" y="896"/>
                  </a:cubicBezTo>
                  <a:cubicBezTo>
                    <a:pt x="154" y="1002"/>
                    <a:pt x="209" y="1089"/>
                    <a:pt x="309" y="1141"/>
                  </a:cubicBezTo>
                  <a:cubicBezTo>
                    <a:pt x="380" y="1179"/>
                    <a:pt x="454" y="1168"/>
                    <a:pt x="508" y="1108"/>
                  </a:cubicBezTo>
                  <a:cubicBezTo>
                    <a:pt x="527" y="1087"/>
                    <a:pt x="544" y="1063"/>
                    <a:pt x="556" y="1037"/>
                  </a:cubicBezTo>
                  <a:cubicBezTo>
                    <a:pt x="581" y="983"/>
                    <a:pt x="619" y="938"/>
                    <a:pt x="669" y="907"/>
                  </a:cubicBezTo>
                  <a:cubicBezTo>
                    <a:pt x="735" y="866"/>
                    <a:pt x="803" y="830"/>
                    <a:pt x="870" y="791"/>
                  </a:cubicBezTo>
                  <a:cubicBezTo>
                    <a:pt x="915" y="764"/>
                    <a:pt x="958" y="735"/>
                    <a:pt x="1002" y="707"/>
                  </a:cubicBezTo>
                  <a:cubicBezTo>
                    <a:pt x="1049" y="677"/>
                    <a:pt x="1068" y="631"/>
                    <a:pt x="1068" y="578"/>
                  </a:cubicBezTo>
                  <a:cubicBezTo>
                    <a:pt x="1067" y="525"/>
                    <a:pt x="1062" y="471"/>
                    <a:pt x="1058" y="418"/>
                  </a:cubicBezTo>
                  <a:cubicBezTo>
                    <a:pt x="1056" y="393"/>
                    <a:pt x="1066" y="375"/>
                    <a:pt x="1088" y="371"/>
                  </a:cubicBezTo>
                  <a:cubicBezTo>
                    <a:pt x="1108" y="368"/>
                    <a:pt x="1124" y="380"/>
                    <a:pt x="1130" y="404"/>
                  </a:cubicBezTo>
                  <a:cubicBezTo>
                    <a:pt x="1132" y="409"/>
                    <a:pt x="1133" y="414"/>
                    <a:pt x="1133" y="419"/>
                  </a:cubicBezTo>
                  <a:cubicBezTo>
                    <a:pt x="1138" y="464"/>
                    <a:pt x="1143" y="508"/>
                    <a:pt x="1148" y="555"/>
                  </a:cubicBezTo>
                  <a:cubicBezTo>
                    <a:pt x="1177" y="546"/>
                    <a:pt x="1208" y="536"/>
                    <a:pt x="1239" y="528"/>
                  </a:cubicBezTo>
                  <a:cubicBezTo>
                    <a:pt x="1267" y="521"/>
                    <a:pt x="1291" y="544"/>
                    <a:pt x="1283" y="571"/>
                  </a:cubicBezTo>
                  <a:cubicBezTo>
                    <a:pt x="1279" y="583"/>
                    <a:pt x="1266" y="595"/>
                    <a:pt x="1254" y="600"/>
                  </a:cubicBezTo>
                  <a:cubicBezTo>
                    <a:pt x="1220" y="613"/>
                    <a:pt x="1185" y="623"/>
                    <a:pt x="1152" y="636"/>
                  </a:cubicBezTo>
                  <a:cubicBezTo>
                    <a:pt x="1142" y="639"/>
                    <a:pt x="1133" y="650"/>
                    <a:pt x="1129" y="659"/>
                  </a:cubicBezTo>
                  <a:cubicBezTo>
                    <a:pt x="1117" y="694"/>
                    <a:pt x="1099" y="722"/>
                    <a:pt x="1071" y="746"/>
                  </a:cubicBezTo>
                  <a:cubicBezTo>
                    <a:pt x="1004" y="805"/>
                    <a:pt x="926" y="844"/>
                    <a:pt x="849" y="887"/>
                  </a:cubicBezTo>
                  <a:cubicBezTo>
                    <a:pt x="799" y="916"/>
                    <a:pt x="749" y="945"/>
                    <a:pt x="700" y="977"/>
                  </a:cubicBezTo>
                  <a:cubicBezTo>
                    <a:pt x="666" y="999"/>
                    <a:pt x="642" y="1031"/>
                    <a:pt x="624" y="1068"/>
                  </a:cubicBezTo>
                  <a:cubicBezTo>
                    <a:pt x="584" y="1152"/>
                    <a:pt x="523" y="1215"/>
                    <a:pt x="428" y="1235"/>
                  </a:cubicBezTo>
                  <a:cubicBezTo>
                    <a:pt x="427" y="1235"/>
                    <a:pt x="426" y="1237"/>
                    <a:pt x="425" y="1238"/>
                  </a:cubicBezTo>
                  <a:cubicBezTo>
                    <a:pt x="400" y="1238"/>
                    <a:pt x="375" y="1238"/>
                    <a:pt x="350" y="1238"/>
                  </a:cubicBezTo>
                  <a:cubicBezTo>
                    <a:pt x="349" y="1237"/>
                    <a:pt x="348" y="1236"/>
                    <a:pt x="346" y="1235"/>
                  </a:cubicBezTo>
                  <a:cubicBezTo>
                    <a:pt x="220" y="1198"/>
                    <a:pt x="135" y="1116"/>
                    <a:pt x="84" y="997"/>
                  </a:cubicBezTo>
                  <a:cubicBezTo>
                    <a:pt x="49" y="913"/>
                    <a:pt x="35" y="824"/>
                    <a:pt x="23" y="735"/>
                  </a:cubicBezTo>
                  <a:cubicBezTo>
                    <a:pt x="15" y="672"/>
                    <a:pt x="7" y="609"/>
                    <a:pt x="0" y="547"/>
                  </a:cubicBezTo>
                  <a:cubicBezTo>
                    <a:pt x="0" y="495"/>
                    <a:pt x="0" y="443"/>
                    <a:pt x="0" y="392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Freeform 326">
              <a:extLst>
                <a:ext uri="{FF2B5EF4-FFF2-40B4-BE49-F238E27FC236}">
                  <a16:creationId xmlns:a16="http://schemas.microsoft.com/office/drawing/2014/main" id="{3E838CC5-51DB-4BF9-BA84-B56580ECDAB5}"/>
                </a:ext>
              </a:extLst>
            </p:cNvPr>
            <p:cNvSpPr>
              <a:spLocks/>
            </p:cNvSpPr>
            <p:nvPr/>
          </p:nvSpPr>
          <p:spPr bwMode="auto">
            <a:xfrm>
              <a:off x="9442394" y="2037784"/>
              <a:ext cx="118748" cy="40047"/>
            </a:xfrm>
            <a:custGeom>
              <a:avLst/>
              <a:gdLst>
                <a:gd name="T0" fmla="*/ 191 w 226"/>
                <a:gd name="T1" fmla="*/ 0 h 76"/>
                <a:gd name="T2" fmla="*/ 205 w 226"/>
                <a:gd name="T3" fmla="*/ 7 h 76"/>
                <a:gd name="T4" fmla="*/ 221 w 226"/>
                <a:gd name="T5" fmla="*/ 49 h 76"/>
                <a:gd name="T6" fmla="*/ 187 w 226"/>
                <a:gd name="T7" fmla="*/ 75 h 76"/>
                <a:gd name="T8" fmla="*/ 37 w 226"/>
                <a:gd name="T9" fmla="*/ 73 h 76"/>
                <a:gd name="T10" fmla="*/ 4 w 226"/>
                <a:gd name="T11" fmla="*/ 49 h 76"/>
                <a:gd name="T12" fmla="*/ 12 w 226"/>
                <a:gd name="T13" fmla="*/ 10 h 76"/>
                <a:gd name="T14" fmla="*/ 23 w 226"/>
                <a:gd name="T15" fmla="*/ 0 h 76"/>
                <a:gd name="T16" fmla="*/ 191 w 226"/>
                <a:gd name="T1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6" h="76">
                  <a:moveTo>
                    <a:pt x="191" y="0"/>
                  </a:moveTo>
                  <a:cubicBezTo>
                    <a:pt x="196" y="2"/>
                    <a:pt x="200" y="4"/>
                    <a:pt x="205" y="7"/>
                  </a:cubicBezTo>
                  <a:cubicBezTo>
                    <a:pt x="220" y="17"/>
                    <a:pt x="226" y="32"/>
                    <a:pt x="221" y="49"/>
                  </a:cubicBezTo>
                  <a:cubicBezTo>
                    <a:pt x="216" y="66"/>
                    <a:pt x="205" y="76"/>
                    <a:pt x="187" y="75"/>
                  </a:cubicBezTo>
                  <a:cubicBezTo>
                    <a:pt x="137" y="75"/>
                    <a:pt x="87" y="76"/>
                    <a:pt x="37" y="73"/>
                  </a:cubicBezTo>
                  <a:cubicBezTo>
                    <a:pt x="25" y="72"/>
                    <a:pt x="9" y="60"/>
                    <a:pt x="4" y="49"/>
                  </a:cubicBezTo>
                  <a:cubicBezTo>
                    <a:pt x="0" y="39"/>
                    <a:pt x="8" y="23"/>
                    <a:pt x="12" y="10"/>
                  </a:cubicBezTo>
                  <a:cubicBezTo>
                    <a:pt x="14" y="6"/>
                    <a:pt x="19" y="3"/>
                    <a:pt x="23" y="0"/>
                  </a:cubicBezTo>
                  <a:cubicBezTo>
                    <a:pt x="79" y="0"/>
                    <a:pt x="135" y="0"/>
                    <a:pt x="191" y="0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Freeform 327">
              <a:extLst>
                <a:ext uri="{FF2B5EF4-FFF2-40B4-BE49-F238E27FC236}">
                  <a16:creationId xmlns:a16="http://schemas.microsoft.com/office/drawing/2014/main" id="{EA4AFAAB-2A32-4A9B-B040-276C6747C0C1}"/>
                </a:ext>
              </a:extLst>
            </p:cNvPr>
            <p:cNvSpPr>
              <a:spLocks/>
            </p:cNvSpPr>
            <p:nvPr/>
          </p:nvSpPr>
          <p:spPr bwMode="auto">
            <a:xfrm>
              <a:off x="9932362" y="2195535"/>
              <a:ext cx="84273" cy="107953"/>
            </a:xfrm>
            <a:custGeom>
              <a:avLst/>
              <a:gdLst>
                <a:gd name="T0" fmla="*/ 161 w 161"/>
                <a:gd name="T1" fmla="*/ 59 h 206"/>
                <a:gd name="T2" fmla="*/ 79 w 161"/>
                <a:gd name="T3" fmla="*/ 180 h 206"/>
                <a:gd name="T4" fmla="*/ 63 w 161"/>
                <a:gd name="T5" fmla="*/ 195 h 206"/>
                <a:gd name="T6" fmla="*/ 13 w 161"/>
                <a:gd name="T7" fmla="*/ 190 h 206"/>
                <a:gd name="T8" fmla="*/ 14 w 161"/>
                <a:gd name="T9" fmla="*/ 139 h 206"/>
                <a:gd name="T10" fmla="*/ 92 w 161"/>
                <a:gd name="T11" fmla="*/ 29 h 206"/>
                <a:gd name="T12" fmla="*/ 161 w 161"/>
                <a:gd name="T13" fmla="*/ 32 h 206"/>
                <a:gd name="T14" fmla="*/ 161 w 161"/>
                <a:gd name="T15" fmla="*/ 59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206">
                  <a:moveTo>
                    <a:pt x="161" y="59"/>
                  </a:moveTo>
                  <a:cubicBezTo>
                    <a:pt x="142" y="105"/>
                    <a:pt x="117" y="147"/>
                    <a:pt x="79" y="180"/>
                  </a:cubicBezTo>
                  <a:cubicBezTo>
                    <a:pt x="74" y="185"/>
                    <a:pt x="69" y="191"/>
                    <a:pt x="63" y="195"/>
                  </a:cubicBezTo>
                  <a:cubicBezTo>
                    <a:pt x="46" y="206"/>
                    <a:pt x="25" y="204"/>
                    <a:pt x="13" y="190"/>
                  </a:cubicBezTo>
                  <a:cubicBezTo>
                    <a:pt x="0" y="175"/>
                    <a:pt x="0" y="153"/>
                    <a:pt x="14" y="139"/>
                  </a:cubicBezTo>
                  <a:cubicBezTo>
                    <a:pt x="49" y="108"/>
                    <a:pt x="75" y="72"/>
                    <a:pt x="92" y="29"/>
                  </a:cubicBezTo>
                  <a:cubicBezTo>
                    <a:pt x="103" y="0"/>
                    <a:pt x="136" y="3"/>
                    <a:pt x="161" y="32"/>
                  </a:cubicBezTo>
                  <a:cubicBezTo>
                    <a:pt x="161" y="41"/>
                    <a:pt x="161" y="50"/>
                    <a:pt x="161" y="59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Freeform 328">
              <a:extLst>
                <a:ext uri="{FF2B5EF4-FFF2-40B4-BE49-F238E27FC236}">
                  <a16:creationId xmlns:a16="http://schemas.microsoft.com/office/drawing/2014/main" id="{71010A87-1D4E-4E76-9419-62B380565D62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2371" y="2299310"/>
              <a:ext cx="116311" cy="65120"/>
            </a:xfrm>
            <a:custGeom>
              <a:avLst/>
              <a:gdLst>
                <a:gd name="T0" fmla="*/ 42 w 222"/>
                <a:gd name="T1" fmla="*/ 124 h 124"/>
                <a:gd name="T2" fmla="*/ 3 w 222"/>
                <a:gd name="T3" fmla="*/ 88 h 124"/>
                <a:gd name="T4" fmla="*/ 30 w 222"/>
                <a:gd name="T5" fmla="*/ 46 h 124"/>
                <a:gd name="T6" fmla="*/ 172 w 222"/>
                <a:gd name="T7" fmla="*/ 5 h 124"/>
                <a:gd name="T8" fmla="*/ 215 w 222"/>
                <a:gd name="T9" fmla="*/ 27 h 124"/>
                <a:gd name="T10" fmla="*/ 199 w 222"/>
                <a:gd name="T11" fmla="*/ 73 h 124"/>
                <a:gd name="T12" fmla="*/ 42 w 222"/>
                <a:gd name="T1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" h="124">
                  <a:moveTo>
                    <a:pt x="42" y="124"/>
                  </a:moveTo>
                  <a:cubicBezTo>
                    <a:pt x="20" y="119"/>
                    <a:pt x="6" y="107"/>
                    <a:pt x="3" y="88"/>
                  </a:cubicBezTo>
                  <a:cubicBezTo>
                    <a:pt x="0" y="68"/>
                    <a:pt x="10" y="52"/>
                    <a:pt x="30" y="46"/>
                  </a:cubicBezTo>
                  <a:cubicBezTo>
                    <a:pt x="77" y="32"/>
                    <a:pt x="125" y="19"/>
                    <a:pt x="172" y="5"/>
                  </a:cubicBezTo>
                  <a:cubicBezTo>
                    <a:pt x="190" y="0"/>
                    <a:pt x="208" y="10"/>
                    <a:pt x="215" y="27"/>
                  </a:cubicBezTo>
                  <a:cubicBezTo>
                    <a:pt x="222" y="45"/>
                    <a:pt x="217" y="66"/>
                    <a:pt x="199" y="73"/>
                  </a:cubicBezTo>
                  <a:cubicBezTo>
                    <a:pt x="147" y="91"/>
                    <a:pt x="94" y="107"/>
                    <a:pt x="42" y="124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Freeform 329">
              <a:extLst>
                <a:ext uri="{FF2B5EF4-FFF2-40B4-BE49-F238E27FC236}">
                  <a16:creationId xmlns:a16="http://schemas.microsoft.com/office/drawing/2014/main" id="{B225CF36-4CBB-4149-B357-EA6C9164B5D0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1279" y="2053803"/>
              <a:ext cx="118052" cy="53280"/>
            </a:xfrm>
            <a:custGeom>
              <a:avLst/>
              <a:gdLst>
                <a:gd name="T0" fmla="*/ 40 w 225"/>
                <a:gd name="T1" fmla="*/ 0 h 102"/>
                <a:gd name="T2" fmla="*/ 195 w 225"/>
                <a:gd name="T3" fmla="*/ 28 h 102"/>
                <a:gd name="T4" fmla="*/ 221 w 225"/>
                <a:gd name="T5" fmla="*/ 70 h 102"/>
                <a:gd name="T6" fmla="*/ 180 w 225"/>
                <a:gd name="T7" fmla="*/ 99 h 102"/>
                <a:gd name="T8" fmla="*/ 31 w 225"/>
                <a:gd name="T9" fmla="*/ 75 h 102"/>
                <a:gd name="T10" fmla="*/ 2 w 225"/>
                <a:gd name="T11" fmla="*/ 34 h 102"/>
                <a:gd name="T12" fmla="*/ 40 w 225"/>
                <a:gd name="T1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5" h="102">
                  <a:moveTo>
                    <a:pt x="40" y="0"/>
                  </a:moveTo>
                  <a:cubicBezTo>
                    <a:pt x="92" y="9"/>
                    <a:pt x="143" y="17"/>
                    <a:pt x="195" y="28"/>
                  </a:cubicBezTo>
                  <a:cubicBezTo>
                    <a:pt x="214" y="32"/>
                    <a:pt x="225" y="52"/>
                    <a:pt x="221" y="70"/>
                  </a:cubicBezTo>
                  <a:cubicBezTo>
                    <a:pt x="217" y="89"/>
                    <a:pt x="200" y="102"/>
                    <a:pt x="180" y="99"/>
                  </a:cubicBezTo>
                  <a:cubicBezTo>
                    <a:pt x="130" y="92"/>
                    <a:pt x="81" y="84"/>
                    <a:pt x="31" y="75"/>
                  </a:cubicBezTo>
                  <a:cubicBezTo>
                    <a:pt x="11" y="71"/>
                    <a:pt x="0" y="54"/>
                    <a:pt x="2" y="34"/>
                  </a:cubicBezTo>
                  <a:cubicBezTo>
                    <a:pt x="4" y="15"/>
                    <a:pt x="20" y="2"/>
                    <a:pt x="40" y="0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Freeform 330">
              <a:extLst>
                <a:ext uri="{FF2B5EF4-FFF2-40B4-BE49-F238E27FC236}">
                  <a16:creationId xmlns:a16="http://schemas.microsoft.com/office/drawing/2014/main" id="{4C973CEB-A02D-4E93-9887-844CE7D14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9901021" y="2084796"/>
              <a:ext cx="106908" cy="81836"/>
            </a:xfrm>
            <a:custGeom>
              <a:avLst/>
              <a:gdLst>
                <a:gd name="T0" fmla="*/ 172 w 204"/>
                <a:gd name="T1" fmla="*/ 156 h 156"/>
                <a:gd name="T2" fmla="*/ 143 w 204"/>
                <a:gd name="T3" fmla="*/ 142 h 156"/>
                <a:gd name="T4" fmla="*/ 37 w 204"/>
                <a:gd name="T5" fmla="*/ 80 h 156"/>
                <a:gd name="T6" fmla="*/ 7 w 204"/>
                <a:gd name="T7" fmla="*/ 30 h 156"/>
                <a:gd name="T8" fmla="*/ 64 w 204"/>
                <a:gd name="T9" fmla="*/ 10 h 156"/>
                <a:gd name="T10" fmla="*/ 193 w 204"/>
                <a:gd name="T11" fmla="*/ 88 h 156"/>
                <a:gd name="T12" fmla="*/ 201 w 204"/>
                <a:gd name="T13" fmla="*/ 130 h 156"/>
                <a:gd name="T14" fmla="*/ 172 w 204"/>
                <a:gd name="T15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4" h="156">
                  <a:moveTo>
                    <a:pt x="172" y="156"/>
                  </a:moveTo>
                  <a:cubicBezTo>
                    <a:pt x="160" y="150"/>
                    <a:pt x="149" y="148"/>
                    <a:pt x="143" y="142"/>
                  </a:cubicBezTo>
                  <a:cubicBezTo>
                    <a:pt x="114" y="110"/>
                    <a:pt x="76" y="95"/>
                    <a:pt x="37" y="80"/>
                  </a:cubicBezTo>
                  <a:cubicBezTo>
                    <a:pt x="11" y="69"/>
                    <a:pt x="0" y="51"/>
                    <a:pt x="7" y="30"/>
                  </a:cubicBezTo>
                  <a:cubicBezTo>
                    <a:pt x="15" y="8"/>
                    <a:pt x="36" y="0"/>
                    <a:pt x="64" y="10"/>
                  </a:cubicBezTo>
                  <a:cubicBezTo>
                    <a:pt x="111" y="28"/>
                    <a:pt x="159" y="48"/>
                    <a:pt x="193" y="88"/>
                  </a:cubicBezTo>
                  <a:cubicBezTo>
                    <a:pt x="201" y="98"/>
                    <a:pt x="204" y="117"/>
                    <a:pt x="201" y="130"/>
                  </a:cubicBezTo>
                  <a:cubicBezTo>
                    <a:pt x="198" y="140"/>
                    <a:pt x="182" y="147"/>
                    <a:pt x="172" y="156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Freeform 331">
              <a:extLst>
                <a:ext uri="{FF2B5EF4-FFF2-40B4-BE49-F238E27FC236}">
                  <a16:creationId xmlns:a16="http://schemas.microsoft.com/office/drawing/2014/main" id="{64F4FB22-61BC-4455-928B-FC2F5FE7C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7081" y="2039525"/>
              <a:ext cx="117007" cy="48405"/>
            </a:xfrm>
            <a:custGeom>
              <a:avLst/>
              <a:gdLst>
                <a:gd name="T0" fmla="*/ 177 w 223"/>
                <a:gd name="T1" fmla="*/ 0 h 92"/>
                <a:gd name="T2" fmla="*/ 210 w 223"/>
                <a:gd name="T3" fmla="*/ 12 h 92"/>
                <a:gd name="T4" fmla="*/ 220 w 223"/>
                <a:gd name="T5" fmla="*/ 49 h 92"/>
                <a:gd name="T6" fmla="*/ 191 w 223"/>
                <a:gd name="T7" fmla="*/ 74 h 92"/>
                <a:gd name="T8" fmla="*/ 44 w 223"/>
                <a:gd name="T9" fmla="*/ 90 h 92"/>
                <a:gd name="T10" fmla="*/ 3 w 223"/>
                <a:gd name="T11" fmla="*/ 59 h 92"/>
                <a:gd name="T12" fmla="*/ 36 w 223"/>
                <a:gd name="T13" fmla="*/ 16 h 92"/>
                <a:gd name="T14" fmla="*/ 177 w 223"/>
                <a:gd name="T1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3" h="92">
                  <a:moveTo>
                    <a:pt x="177" y="0"/>
                  </a:moveTo>
                  <a:cubicBezTo>
                    <a:pt x="186" y="3"/>
                    <a:pt x="202" y="3"/>
                    <a:pt x="210" y="12"/>
                  </a:cubicBezTo>
                  <a:cubicBezTo>
                    <a:pt x="218" y="20"/>
                    <a:pt x="223" y="38"/>
                    <a:pt x="220" y="49"/>
                  </a:cubicBezTo>
                  <a:cubicBezTo>
                    <a:pt x="217" y="60"/>
                    <a:pt x="202" y="73"/>
                    <a:pt x="191" y="74"/>
                  </a:cubicBezTo>
                  <a:cubicBezTo>
                    <a:pt x="143" y="81"/>
                    <a:pt x="93" y="85"/>
                    <a:pt x="44" y="90"/>
                  </a:cubicBezTo>
                  <a:cubicBezTo>
                    <a:pt x="22" y="92"/>
                    <a:pt x="6" y="79"/>
                    <a:pt x="3" y="59"/>
                  </a:cubicBezTo>
                  <a:cubicBezTo>
                    <a:pt x="0" y="38"/>
                    <a:pt x="13" y="19"/>
                    <a:pt x="36" y="16"/>
                  </a:cubicBezTo>
                  <a:cubicBezTo>
                    <a:pt x="81" y="10"/>
                    <a:pt x="126" y="6"/>
                    <a:pt x="177" y="0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Freeform 332">
              <a:extLst>
                <a:ext uri="{FF2B5EF4-FFF2-40B4-BE49-F238E27FC236}">
                  <a16:creationId xmlns:a16="http://schemas.microsoft.com/office/drawing/2014/main" id="{8270C39A-4484-4FEE-A2C2-260685F0E1A6}"/>
                </a:ext>
              </a:extLst>
            </p:cNvPr>
            <p:cNvSpPr>
              <a:spLocks/>
            </p:cNvSpPr>
            <p:nvPr/>
          </p:nvSpPr>
          <p:spPr bwMode="auto">
            <a:xfrm>
              <a:off x="9597707" y="2041615"/>
              <a:ext cx="117356" cy="44574"/>
            </a:xfrm>
            <a:custGeom>
              <a:avLst/>
              <a:gdLst>
                <a:gd name="T0" fmla="*/ 113 w 224"/>
                <a:gd name="T1" fmla="*/ 76 h 85"/>
                <a:gd name="T2" fmla="*/ 42 w 224"/>
                <a:gd name="T3" fmla="*/ 76 h 85"/>
                <a:gd name="T4" fmla="*/ 0 w 224"/>
                <a:gd name="T5" fmla="*/ 37 h 85"/>
                <a:gd name="T6" fmla="*/ 44 w 224"/>
                <a:gd name="T7" fmla="*/ 2 h 85"/>
                <a:gd name="T8" fmla="*/ 179 w 224"/>
                <a:gd name="T9" fmla="*/ 9 h 85"/>
                <a:gd name="T10" fmla="*/ 222 w 224"/>
                <a:gd name="T11" fmla="*/ 51 h 85"/>
                <a:gd name="T12" fmla="*/ 172 w 224"/>
                <a:gd name="T13" fmla="*/ 83 h 85"/>
                <a:gd name="T14" fmla="*/ 113 w 224"/>
                <a:gd name="T15" fmla="*/ 79 h 85"/>
                <a:gd name="T16" fmla="*/ 113 w 224"/>
                <a:gd name="T17" fmla="*/ 7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4" h="85">
                  <a:moveTo>
                    <a:pt x="113" y="76"/>
                  </a:moveTo>
                  <a:cubicBezTo>
                    <a:pt x="89" y="76"/>
                    <a:pt x="66" y="76"/>
                    <a:pt x="42" y="76"/>
                  </a:cubicBezTo>
                  <a:cubicBezTo>
                    <a:pt x="16" y="75"/>
                    <a:pt x="0" y="60"/>
                    <a:pt x="0" y="37"/>
                  </a:cubicBezTo>
                  <a:cubicBezTo>
                    <a:pt x="1" y="14"/>
                    <a:pt x="17" y="0"/>
                    <a:pt x="44" y="2"/>
                  </a:cubicBezTo>
                  <a:cubicBezTo>
                    <a:pt x="89" y="4"/>
                    <a:pt x="134" y="6"/>
                    <a:pt x="179" y="9"/>
                  </a:cubicBezTo>
                  <a:cubicBezTo>
                    <a:pt x="208" y="11"/>
                    <a:pt x="224" y="27"/>
                    <a:pt x="222" y="51"/>
                  </a:cubicBezTo>
                  <a:cubicBezTo>
                    <a:pt x="219" y="73"/>
                    <a:pt x="201" y="85"/>
                    <a:pt x="172" y="83"/>
                  </a:cubicBezTo>
                  <a:cubicBezTo>
                    <a:pt x="152" y="81"/>
                    <a:pt x="133" y="80"/>
                    <a:pt x="113" y="79"/>
                  </a:cubicBezTo>
                  <a:cubicBezTo>
                    <a:pt x="113" y="78"/>
                    <a:pt x="113" y="77"/>
                    <a:pt x="113" y="76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8A6C8D3B-D4E8-4E82-B9ED-7015A0ABC402}"/>
                </a:ext>
              </a:extLst>
            </p:cNvPr>
            <p:cNvSpPr/>
            <p:nvPr/>
          </p:nvSpPr>
          <p:spPr>
            <a:xfrm rot="4012024">
              <a:off x="9460355" y="2285684"/>
              <a:ext cx="54936" cy="36183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33BD5B20-7D38-4EFF-ADF2-6E7C86DC53C4}"/>
                </a:ext>
              </a:extLst>
            </p:cNvPr>
            <p:cNvSpPr/>
            <p:nvPr/>
          </p:nvSpPr>
          <p:spPr>
            <a:xfrm rot="9098979">
              <a:off x="9234364" y="2553920"/>
              <a:ext cx="53709" cy="35008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0FB57383-6410-4FAC-BEF6-1BD7A80B7CFC}"/>
                </a:ext>
              </a:extLst>
            </p:cNvPr>
            <p:cNvSpPr/>
            <p:nvPr/>
          </p:nvSpPr>
          <p:spPr>
            <a:xfrm rot="2308165">
              <a:off x="9242996" y="2458953"/>
              <a:ext cx="46904" cy="3931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AEBABE7B-73DC-4474-8FE4-60915744AB3E}"/>
                </a:ext>
              </a:extLst>
            </p:cNvPr>
            <p:cNvSpPr/>
            <p:nvPr/>
          </p:nvSpPr>
          <p:spPr>
            <a:xfrm>
              <a:off x="9242532" y="2320222"/>
              <a:ext cx="63891" cy="2075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B074E723-720D-4E2A-B099-3AC28CD13936}"/>
                </a:ext>
              </a:extLst>
            </p:cNvPr>
            <p:cNvSpPr/>
            <p:nvPr/>
          </p:nvSpPr>
          <p:spPr>
            <a:xfrm rot="9098979">
              <a:off x="9472938" y="2152364"/>
              <a:ext cx="53709" cy="35008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082D2A82-38BF-4F2C-9C0D-ECD4F88D728B}"/>
                </a:ext>
              </a:extLst>
            </p:cNvPr>
            <p:cNvSpPr/>
            <p:nvPr/>
          </p:nvSpPr>
          <p:spPr>
            <a:xfrm rot="5031585">
              <a:off x="9234500" y="2164625"/>
              <a:ext cx="71888" cy="28720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4396BBFC-EC16-44A3-9E93-791A9CED6029}"/>
                </a:ext>
              </a:extLst>
            </p:cNvPr>
            <p:cNvSpPr/>
            <p:nvPr/>
          </p:nvSpPr>
          <p:spPr>
            <a:xfrm rot="21061006">
              <a:off x="9137484" y="2387863"/>
              <a:ext cx="89900" cy="2920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03E33A5A-5ABA-458E-9857-FDE31A0EA517}"/>
                </a:ext>
              </a:extLst>
            </p:cNvPr>
            <p:cNvSpPr/>
            <p:nvPr/>
          </p:nvSpPr>
          <p:spPr>
            <a:xfrm rot="8559985">
              <a:off x="9395590" y="2335338"/>
              <a:ext cx="75572" cy="4925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DC2ADD47-6593-4A63-A975-A9206104546E}"/>
                </a:ext>
              </a:extLst>
            </p:cNvPr>
            <p:cNvSpPr/>
            <p:nvPr/>
          </p:nvSpPr>
          <p:spPr>
            <a:xfrm rot="3473030">
              <a:off x="9309887" y="2513014"/>
              <a:ext cx="77300" cy="50913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C91DAA12-5E42-43FD-9F3F-2028CF432339}"/>
                </a:ext>
              </a:extLst>
            </p:cNvPr>
            <p:cNvSpPr/>
            <p:nvPr/>
          </p:nvSpPr>
          <p:spPr>
            <a:xfrm rot="480567">
              <a:off x="9352786" y="2145874"/>
              <a:ext cx="89900" cy="2920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BA0B9E17-E866-4B49-9E7F-BC6BE50CEF31}"/>
                </a:ext>
              </a:extLst>
            </p:cNvPr>
            <p:cNvSpPr/>
            <p:nvPr/>
          </p:nvSpPr>
          <p:spPr>
            <a:xfrm rot="9579546">
              <a:off x="9540712" y="2200024"/>
              <a:ext cx="75572" cy="4925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2419FAB3-CCFF-4F41-BC89-FC5201484081}"/>
                </a:ext>
              </a:extLst>
            </p:cNvPr>
            <p:cNvSpPr/>
            <p:nvPr/>
          </p:nvSpPr>
          <p:spPr>
            <a:xfrm rot="8559985">
              <a:off x="9179266" y="2216060"/>
              <a:ext cx="54091" cy="60851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61B53977-991D-49D0-8C83-7D854F6E9A68}"/>
                </a:ext>
              </a:extLst>
            </p:cNvPr>
            <p:cNvSpPr/>
            <p:nvPr/>
          </p:nvSpPr>
          <p:spPr>
            <a:xfrm rot="3473030">
              <a:off x="9273949" y="2387042"/>
              <a:ext cx="101151" cy="40411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2ECCB8DD-D181-4114-8A36-E648A953DCF1}"/>
                </a:ext>
              </a:extLst>
            </p:cNvPr>
            <p:cNvSpPr/>
            <p:nvPr/>
          </p:nvSpPr>
          <p:spPr>
            <a:xfrm rot="4492591">
              <a:off x="9524037" y="2351964"/>
              <a:ext cx="77300" cy="50913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E8E352D9-1627-4B5F-BDA7-3F66E1CFC49C}"/>
                </a:ext>
              </a:extLst>
            </p:cNvPr>
            <p:cNvSpPr/>
            <p:nvPr/>
          </p:nvSpPr>
          <p:spPr>
            <a:xfrm rot="9579546">
              <a:off x="9702446" y="2246778"/>
              <a:ext cx="75572" cy="4925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E3D2CA85-BC19-43DF-AF31-B2DDAB6E6C4F}"/>
                </a:ext>
              </a:extLst>
            </p:cNvPr>
            <p:cNvSpPr/>
            <p:nvPr/>
          </p:nvSpPr>
          <p:spPr>
            <a:xfrm rot="16200000">
              <a:off x="9876501" y="2151370"/>
              <a:ext cx="75572" cy="4925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</p:grpSp>
      <p:grpSp>
        <p:nvGrpSpPr>
          <p:cNvPr id="376" name="Group 375">
            <a:extLst>
              <a:ext uri="{FF2B5EF4-FFF2-40B4-BE49-F238E27FC236}">
                <a16:creationId xmlns:a16="http://schemas.microsoft.com/office/drawing/2014/main" id="{2C75FD44-3E1B-49D8-9CC1-3420518F40F2}"/>
              </a:ext>
            </a:extLst>
          </p:cNvPr>
          <p:cNvGrpSpPr/>
          <p:nvPr/>
        </p:nvGrpSpPr>
        <p:grpSpPr>
          <a:xfrm>
            <a:off x="8843703" y="1941505"/>
            <a:ext cx="756932" cy="546956"/>
            <a:chOff x="7794832" y="2031219"/>
            <a:chExt cx="933969" cy="674883"/>
          </a:xfrm>
        </p:grpSpPr>
        <p:sp>
          <p:nvSpPr>
            <p:cNvPr id="377" name="Freeform 325">
              <a:extLst>
                <a:ext uri="{FF2B5EF4-FFF2-40B4-BE49-F238E27FC236}">
                  <a16:creationId xmlns:a16="http://schemas.microsoft.com/office/drawing/2014/main" id="{4C95FEEE-B28F-4B19-8709-35F2CF46DF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4832" y="2055944"/>
              <a:ext cx="676971" cy="650158"/>
            </a:xfrm>
            <a:custGeom>
              <a:avLst/>
              <a:gdLst>
                <a:gd name="T0" fmla="*/ 0 w 1291"/>
                <a:gd name="T1" fmla="*/ 392 h 1238"/>
                <a:gd name="T2" fmla="*/ 14 w 1291"/>
                <a:gd name="T3" fmla="*/ 314 h 1238"/>
                <a:gd name="T4" fmla="*/ 142 w 1291"/>
                <a:gd name="T5" fmla="*/ 77 h 1238"/>
                <a:gd name="T6" fmla="*/ 272 w 1291"/>
                <a:gd name="T7" fmla="*/ 8 h 1238"/>
                <a:gd name="T8" fmla="*/ 321 w 1291"/>
                <a:gd name="T9" fmla="*/ 30 h 1238"/>
                <a:gd name="T10" fmla="*/ 295 w 1291"/>
                <a:gd name="T11" fmla="*/ 78 h 1238"/>
                <a:gd name="T12" fmla="*/ 83 w 1291"/>
                <a:gd name="T13" fmla="*/ 350 h 1238"/>
                <a:gd name="T14" fmla="*/ 90 w 1291"/>
                <a:gd name="T15" fmla="*/ 674 h 1238"/>
                <a:gd name="T16" fmla="*/ 129 w 1291"/>
                <a:gd name="T17" fmla="*/ 896 h 1238"/>
                <a:gd name="T18" fmla="*/ 309 w 1291"/>
                <a:gd name="T19" fmla="*/ 1141 h 1238"/>
                <a:gd name="T20" fmla="*/ 508 w 1291"/>
                <a:gd name="T21" fmla="*/ 1108 h 1238"/>
                <a:gd name="T22" fmla="*/ 556 w 1291"/>
                <a:gd name="T23" fmla="*/ 1037 h 1238"/>
                <a:gd name="T24" fmla="*/ 669 w 1291"/>
                <a:gd name="T25" fmla="*/ 907 h 1238"/>
                <a:gd name="T26" fmla="*/ 870 w 1291"/>
                <a:gd name="T27" fmla="*/ 791 h 1238"/>
                <a:gd name="T28" fmla="*/ 1002 w 1291"/>
                <a:gd name="T29" fmla="*/ 707 h 1238"/>
                <a:gd name="T30" fmla="*/ 1068 w 1291"/>
                <a:gd name="T31" fmla="*/ 578 h 1238"/>
                <a:gd name="T32" fmla="*/ 1058 w 1291"/>
                <a:gd name="T33" fmla="*/ 418 h 1238"/>
                <a:gd name="T34" fmla="*/ 1088 w 1291"/>
                <a:gd name="T35" fmla="*/ 371 h 1238"/>
                <a:gd name="T36" fmla="*/ 1130 w 1291"/>
                <a:gd name="T37" fmla="*/ 404 h 1238"/>
                <a:gd name="T38" fmla="*/ 1133 w 1291"/>
                <a:gd name="T39" fmla="*/ 419 h 1238"/>
                <a:gd name="T40" fmla="*/ 1148 w 1291"/>
                <a:gd name="T41" fmla="*/ 555 h 1238"/>
                <a:gd name="T42" fmla="*/ 1239 w 1291"/>
                <a:gd name="T43" fmla="*/ 528 h 1238"/>
                <a:gd name="T44" fmla="*/ 1283 w 1291"/>
                <a:gd name="T45" fmla="*/ 571 h 1238"/>
                <a:gd name="T46" fmla="*/ 1254 w 1291"/>
                <a:gd name="T47" fmla="*/ 600 h 1238"/>
                <a:gd name="T48" fmla="*/ 1152 w 1291"/>
                <a:gd name="T49" fmla="*/ 636 h 1238"/>
                <a:gd name="T50" fmla="*/ 1129 w 1291"/>
                <a:gd name="T51" fmla="*/ 659 h 1238"/>
                <a:gd name="T52" fmla="*/ 1071 w 1291"/>
                <a:gd name="T53" fmla="*/ 746 h 1238"/>
                <a:gd name="T54" fmla="*/ 849 w 1291"/>
                <a:gd name="T55" fmla="*/ 887 h 1238"/>
                <a:gd name="T56" fmla="*/ 700 w 1291"/>
                <a:gd name="T57" fmla="*/ 977 h 1238"/>
                <a:gd name="T58" fmla="*/ 624 w 1291"/>
                <a:gd name="T59" fmla="*/ 1068 h 1238"/>
                <a:gd name="T60" fmla="*/ 428 w 1291"/>
                <a:gd name="T61" fmla="*/ 1235 h 1238"/>
                <a:gd name="T62" fmla="*/ 425 w 1291"/>
                <a:gd name="T63" fmla="*/ 1238 h 1238"/>
                <a:gd name="T64" fmla="*/ 350 w 1291"/>
                <a:gd name="T65" fmla="*/ 1238 h 1238"/>
                <a:gd name="T66" fmla="*/ 346 w 1291"/>
                <a:gd name="T67" fmla="*/ 1235 h 1238"/>
                <a:gd name="T68" fmla="*/ 84 w 1291"/>
                <a:gd name="T69" fmla="*/ 997 h 1238"/>
                <a:gd name="T70" fmla="*/ 23 w 1291"/>
                <a:gd name="T71" fmla="*/ 735 h 1238"/>
                <a:gd name="T72" fmla="*/ 0 w 1291"/>
                <a:gd name="T73" fmla="*/ 547 h 1238"/>
                <a:gd name="T74" fmla="*/ 0 w 1291"/>
                <a:gd name="T75" fmla="*/ 392 h 1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91" h="1238">
                  <a:moveTo>
                    <a:pt x="0" y="392"/>
                  </a:moveTo>
                  <a:cubicBezTo>
                    <a:pt x="4" y="366"/>
                    <a:pt x="9" y="340"/>
                    <a:pt x="14" y="314"/>
                  </a:cubicBezTo>
                  <a:cubicBezTo>
                    <a:pt x="33" y="222"/>
                    <a:pt x="70" y="140"/>
                    <a:pt x="142" y="77"/>
                  </a:cubicBezTo>
                  <a:cubicBezTo>
                    <a:pt x="179" y="44"/>
                    <a:pt x="224" y="23"/>
                    <a:pt x="272" y="8"/>
                  </a:cubicBezTo>
                  <a:cubicBezTo>
                    <a:pt x="294" y="0"/>
                    <a:pt x="314" y="10"/>
                    <a:pt x="321" y="30"/>
                  </a:cubicBezTo>
                  <a:cubicBezTo>
                    <a:pt x="328" y="50"/>
                    <a:pt x="318" y="71"/>
                    <a:pt x="295" y="78"/>
                  </a:cubicBezTo>
                  <a:cubicBezTo>
                    <a:pt x="161" y="120"/>
                    <a:pt x="105" y="222"/>
                    <a:pt x="83" y="350"/>
                  </a:cubicBezTo>
                  <a:cubicBezTo>
                    <a:pt x="65" y="458"/>
                    <a:pt x="74" y="566"/>
                    <a:pt x="90" y="674"/>
                  </a:cubicBezTo>
                  <a:cubicBezTo>
                    <a:pt x="100" y="748"/>
                    <a:pt x="112" y="823"/>
                    <a:pt x="129" y="896"/>
                  </a:cubicBezTo>
                  <a:cubicBezTo>
                    <a:pt x="154" y="1002"/>
                    <a:pt x="209" y="1089"/>
                    <a:pt x="309" y="1141"/>
                  </a:cubicBezTo>
                  <a:cubicBezTo>
                    <a:pt x="380" y="1179"/>
                    <a:pt x="454" y="1168"/>
                    <a:pt x="508" y="1108"/>
                  </a:cubicBezTo>
                  <a:cubicBezTo>
                    <a:pt x="527" y="1087"/>
                    <a:pt x="544" y="1063"/>
                    <a:pt x="556" y="1037"/>
                  </a:cubicBezTo>
                  <a:cubicBezTo>
                    <a:pt x="581" y="983"/>
                    <a:pt x="619" y="938"/>
                    <a:pt x="669" y="907"/>
                  </a:cubicBezTo>
                  <a:cubicBezTo>
                    <a:pt x="735" y="866"/>
                    <a:pt x="803" y="830"/>
                    <a:pt x="870" y="791"/>
                  </a:cubicBezTo>
                  <a:cubicBezTo>
                    <a:pt x="915" y="764"/>
                    <a:pt x="958" y="735"/>
                    <a:pt x="1002" y="707"/>
                  </a:cubicBezTo>
                  <a:cubicBezTo>
                    <a:pt x="1049" y="677"/>
                    <a:pt x="1068" y="631"/>
                    <a:pt x="1068" y="578"/>
                  </a:cubicBezTo>
                  <a:cubicBezTo>
                    <a:pt x="1067" y="525"/>
                    <a:pt x="1062" y="471"/>
                    <a:pt x="1058" y="418"/>
                  </a:cubicBezTo>
                  <a:cubicBezTo>
                    <a:pt x="1056" y="393"/>
                    <a:pt x="1066" y="375"/>
                    <a:pt x="1088" y="371"/>
                  </a:cubicBezTo>
                  <a:cubicBezTo>
                    <a:pt x="1108" y="368"/>
                    <a:pt x="1124" y="380"/>
                    <a:pt x="1130" y="404"/>
                  </a:cubicBezTo>
                  <a:cubicBezTo>
                    <a:pt x="1132" y="409"/>
                    <a:pt x="1133" y="414"/>
                    <a:pt x="1133" y="419"/>
                  </a:cubicBezTo>
                  <a:cubicBezTo>
                    <a:pt x="1138" y="464"/>
                    <a:pt x="1143" y="508"/>
                    <a:pt x="1148" y="555"/>
                  </a:cubicBezTo>
                  <a:cubicBezTo>
                    <a:pt x="1177" y="546"/>
                    <a:pt x="1208" y="536"/>
                    <a:pt x="1239" y="528"/>
                  </a:cubicBezTo>
                  <a:cubicBezTo>
                    <a:pt x="1267" y="521"/>
                    <a:pt x="1291" y="544"/>
                    <a:pt x="1283" y="571"/>
                  </a:cubicBezTo>
                  <a:cubicBezTo>
                    <a:pt x="1279" y="583"/>
                    <a:pt x="1266" y="595"/>
                    <a:pt x="1254" y="600"/>
                  </a:cubicBezTo>
                  <a:cubicBezTo>
                    <a:pt x="1220" y="613"/>
                    <a:pt x="1185" y="623"/>
                    <a:pt x="1152" y="636"/>
                  </a:cubicBezTo>
                  <a:cubicBezTo>
                    <a:pt x="1142" y="639"/>
                    <a:pt x="1133" y="650"/>
                    <a:pt x="1129" y="659"/>
                  </a:cubicBezTo>
                  <a:cubicBezTo>
                    <a:pt x="1117" y="694"/>
                    <a:pt x="1099" y="722"/>
                    <a:pt x="1071" y="746"/>
                  </a:cubicBezTo>
                  <a:cubicBezTo>
                    <a:pt x="1004" y="805"/>
                    <a:pt x="926" y="844"/>
                    <a:pt x="849" y="887"/>
                  </a:cubicBezTo>
                  <a:cubicBezTo>
                    <a:pt x="799" y="916"/>
                    <a:pt x="749" y="945"/>
                    <a:pt x="700" y="977"/>
                  </a:cubicBezTo>
                  <a:cubicBezTo>
                    <a:pt x="666" y="999"/>
                    <a:pt x="642" y="1031"/>
                    <a:pt x="624" y="1068"/>
                  </a:cubicBezTo>
                  <a:cubicBezTo>
                    <a:pt x="584" y="1152"/>
                    <a:pt x="523" y="1215"/>
                    <a:pt x="428" y="1235"/>
                  </a:cubicBezTo>
                  <a:cubicBezTo>
                    <a:pt x="427" y="1235"/>
                    <a:pt x="426" y="1237"/>
                    <a:pt x="425" y="1238"/>
                  </a:cubicBezTo>
                  <a:cubicBezTo>
                    <a:pt x="400" y="1238"/>
                    <a:pt x="375" y="1238"/>
                    <a:pt x="350" y="1238"/>
                  </a:cubicBezTo>
                  <a:cubicBezTo>
                    <a:pt x="349" y="1237"/>
                    <a:pt x="348" y="1236"/>
                    <a:pt x="346" y="1235"/>
                  </a:cubicBezTo>
                  <a:cubicBezTo>
                    <a:pt x="220" y="1198"/>
                    <a:pt x="135" y="1116"/>
                    <a:pt x="84" y="997"/>
                  </a:cubicBezTo>
                  <a:cubicBezTo>
                    <a:pt x="49" y="913"/>
                    <a:pt x="35" y="824"/>
                    <a:pt x="23" y="735"/>
                  </a:cubicBezTo>
                  <a:cubicBezTo>
                    <a:pt x="15" y="672"/>
                    <a:pt x="7" y="609"/>
                    <a:pt x="0" y="547"/>
                  </a:cubicBezTo>
                  <a:cubicBezTo>
                    <a:pt x="0" y="495"/>
                    <a:pt x="0" y="443"/>
                    <a:pt x="0" y="392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8" name="Freeform 326">
              <a:extLst>
                <a:ext uri="{FF2B5EF4-FFF2-40B4-BE49-F238E27FC236}">
                  <a16:creationId xmlns:a16="http://schemas.microsoft.com/office/drawing/2014/main" id="{E88195CD-553A-4D91-A370-748E04F75D06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4560" y="2031219"/>
              <a:ext cx="118748" cy="40047"/>
            </a:xfrm>
            <a:custGeom>
              <a:avLst/>
              <a:gdLst>
                <a:gd name="T0" fmla="*/ 191 w 226"/>
                <a:gd name="T1" fmla="*/ 0 h 76"/>
                <a:gd name="T2" fmla="*/ 205 w 226"/>
                <a:gd name="T3" fmla="*/ 7 h 76"/>
                <a:gd name="T4" fmla="*/ 221 w 226"/>
                <a:gd name="T5" fmla="*/ 49 h 76"/>
                <a:gd name="T6" fmla="*/ 187 w 226"/>
                <a:gd name="T7" fmla="*/ 75 h 76"/>
                <a:gd name="T8" fmla="*/ 37 w 226"/>
                <a:gd name="T9" fmla="*/ 73 h 76"/>
                <a:gd name="T10" fmla="*/ 4 w 226"/>
                <a:gd name="T11" fmla="*/ 49 h 76"/>
                <a:gd name="T12" fmla="*/ 12 w 226"/>
                <a:gd name="T13" fmla="*/ 10 h 76"/>
                <a:gd name="T14" fmla="*/ 23 w 226"/>
                <a:gd name="T15" fmla="*/ 0 h 76"/>
                <a:gd name="T16" fmla="*/ 191 w 226"/>
                <a:gd name="T1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6" h="76">
                  <a:moveTo>
                    <a:pt x="191" y="0"/>
                  </a:moveTo>
                  <a:cubicBezTo>
                    <a:pt x="196" y="2"/>
                    <a:pt x="200" y="4"/>
                    <a:pt x="205" y="7"/>
                  </a:cubicBezTo>
                  <a:cubicBezTo>
                    <a:pt x="220" y="17"/>
                    <a:pt x="226" y="32"/>
                    <a:pt x="221" y="49"/>
                  </a:cubicBezTo>
                  <a:cubicBezTo>
                    <a:pt x="216" y="66"/>
                    <a:pt x="205" y="76"/>
                    <a:pt x="187" y="75"/>
                  </a:cubicBezTo>
                  <a:cubicBezTo>
                    <a:pt x="137" y="75"/>
                    <a:pt x="87" y="76"/>
                    <a:pt x="37" y="73"/>
                  </a:cubicBezTo>
                  <a:cubicBezTo>
                    <a:pt x="25" y="72"/>
                    <a:pt x="9" y="60"/>
                    <a:pt x="4" y="49"/>
                  </a:cubicBezTo>
                  <a:cubicBezTo>
                    <a:pt x="0" y="39"/>
                    <a:pt x="8" y="23"/>
                    <a:pt x="12" y="10"/>
                  </a:cubicBezTo>
                  <a:cubicBezTo>
                    <a:pt x="14" y="6"/>
                    <a:pt x="19" y="3"/>
                    <a:pt x="23" y="0"/>
                  </a:cubicBezTo>
                  <a:cubicBezTo>
                    <a:pt x="79" y="0"/>
                    <a:pt x="135" y="0"/>
                    <a:pt x="191" y="0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" name="Freeform 327">
              <a:extLst>
                <a:ext uri="{FF2B5EF4-FFF2-40B4-BE49-F238E27FC236}">
                  <a16:creationId xmlns:a16="http://schemas.microsoft.com/office/drawing/2014/main" id="{E2CFBE21-5C43-461B-9DE5-DC2152C981B6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4528" y="2188970"/>
              <a:ext cx="84273" cy="107953"/>
            </a:xfrm>
            <a:custGeom>
              <a:avLst/>
              <a:gdLst>
                <a:gd name="T0" fmla="*/ 161 w 161"/>
                <a:gd name="T1" fmla="*/ 59 h 206"/>
                <a:gd name="T2" fmla="*/ 79 w 161"/>
                <a:gd name="T3" fmla="*/ 180 h 206"/>
                <a:gd name="T4" fmla="*/ 63 w 161"/>
                <a:gd name="T5" fmla="*/ 195 h 206"/>
                <a:gd name="T6" fmla="*/ 13 w 161"/>
                <a:gd name="T7" fmla="*/ 190 h 206"/>
                <a:gd name="T8" fmla="*/ 14 w 161"/>
                <a:gd name="T9" fmla="*/ 139 h 206"/>
                <a:gd name="T10" fmla="*/ 92 w 161"/>
                <a:gd name="T11" fmla="*/ 29 h 206"/>
                <a:gd name="T12" fmla="*/ 161 w 161"/>
                <a:gd name="T13" fmla="*/ 32 h 206"/>
                <a:gd name="T14" fmla="*/ 161 w 161"/>
                <a:gd name="T15" fmla="*/ 59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206">
                  <a:moveTo>
                    <a:pt x="161" y="59"/>
                  </a:moveTo>
                  <a:cubicBezTo>
                    <a:pt x="142" y="105"/>
                    <a:pt x="117" y="147"/>
                    <a:pt x="79" y="180"/>
                  </a:cubicBezTo>
                  <a:cubicBezTo>
                    <a:pt x="74" y="185"/>
                    <a:pt x="69" y="191"/>
                    <a:pt x="63" y="195"/>
                  </a:cubicBezTo>
                  <a:cubicBezTo>
                    <a:pt x="46" y="206"/>
                    <a:pt x="25" y="204"/>
                    <a:pt x="13" y="190"/>
                  </a:cubicBezTo>
                  <a:cubicBezTo>
                    <a:pt x="0" y="175"/>
                    <a:pt x="0" y="153"/>
                    <a:pt x="14" y="139"/>
                  </a:cubicBezTo>
                  <a:cubicBezTo>
                    <a:pt x="49" y="108"/>
                    <a:pt x="75" y="72"/>
                    <a:pt x="92" y="29"/>
                  </a:cubicBezTo>
                  <a:cubicBezTo>
                    <a:pt x="103" y="0"/>
                    <a:pt x="136" y="3"/>
                    <a:pt x="161" y="32"/>
                  </a:cubicBezTo>
                  <a:cubicBezTo>
                    <a:pt x="161" y="41"/>
                    <a:pt x="161" y="50"/>
                    <a:pt x="161" y="59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0" name="Freeform 328">
              <a:extLst>
                <a:ext uri="{FF2B5EF4-FFF2-40B4-BE49-F238E27FC236}">
                  <a16:creationId xmlns:a16="http://schemas.microsoft.com/office/drawing/2014/main" id="{364F149B-D266-4C3E-BCA1-EA2DD1B50C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4537" y="2292745"/>
              <a:ext cx="116311" cy="65120"/>
            </a:xfrm>
            <a:custGeom>
              <a:avLst/>
              <a:gdLst>
                <a:gd name="T0" fmla="*/ 42 w 222"/>
                <a:gd name="T1" fmla="*/ 124 h 124"/>
                <a:gd name="T2" fmla="*/ 3 w 222"/>
                <a:gd name="T3" fmla="*/ 88 h 124"/>
                <a:gd name="T4" fmla="*/ 30 w 222"/>
                <a:gd name="T5" fmla="*/ 46 h 124"/>
                <a:gd name="T6" fmla="*/ 172 w 222"/>
                <a:gd name="T7" fmla="*/ 5 h 124"/>
                <a:gd name="T8" fmla="*/ 215 w 222"/>
                <a:gd name="T9" fmla="*/ 27 h 124"/>
                <a:gd name="T10" fmla="*/ 199 w 222"/>
                <a:gd name="T11" fmla="*/ 73 h 124"/>
                <a:gd name="T12" fmla="*/ 42 w 222"/>
                <a:gd name="T1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" h="124">
                  <a:moveTo>
                    <a:pt x="42" y="124"/>
                  </a:moveTo>
                  <a:cubicBezTo>
                    <a:pt x="20" y="119"/>
                    <a:pt x="6" y="107"/>
                    <a:pt x="3" y="88"/>
                  </a:cubicBezTo>
                  <a:cubicBezTo>
                    <a:pt x="0" y="68"/>
                    <a:pt x="10" y="52"/>
                    <a:pt x="30" y="46"/>
                  </a:cubicBezTo>
                  <a:cubicBezTo>
                    <a:pt x="77" y="32"/>
                    <a:pt x="125" y="19"/>
                    <a:pt x="172" y="5"/>
                  </a:cubicBezTo>
                  <a:cubicBezTo>
                    <a:pt x="190" y="0"/>
                    <a:pt x="208" y="10"/>
                    <a:pt x="215" y="27"/>
                  </a:cubicBezTo>
                  <a:cubicBezTo>
                    <a:pt x="222" y="45"/>
                    <a:pt x="217" y="66"/>
                    <a:pt x="199" y="73"/>
                  </a:cubicBezTo>
                  <a:cubicBezTo>
                    <a:pt x="147" y="91"/>
                    <a:pt x="94" y="107"/>
                    <a:pt x="42" y="124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1" name="Freeform 329">
              <a:extLst>
                <a:ext uri="{FF2B5EF4-FFF2-40B4-BE49-F238E27FC236}">
                  <a16:creationId xmlns:a16="http://schemas.microsoft.com/office/drawing/2014/main" id="{88CB125C-BCB4-4E91-85A5-F8CD38D8C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3445" y="2047238"/>
              <a:ext cx="118052" cy="53280"/>
            </a:xfrm>
            <a:custGeom>
              <a:avLst/>
              <a:gdLst>
                <a:gd name="T0" fmla="*/ 40 w 225"/>
                <a:gd name="T1" fmla="*/ 0 h 102"/>
                <a:gd name="T2" fmla="*/ 195 w 225"/>
                <a:gd name="T3" fmla="*/ 28 h 102"/>
                <a:gd name="T4" fmla="*/ 221 w 225"/>
                <a:gd name="T5" fmla="*/ 70 h 102"/>
                <a:gd name="T6" fmla="*/ 180 w 225"/>
                <a:gd name="T7" fmla="*/ 99 h 102"/>
                <a:gd name="T8" fmla="*/ 31 w 225"/>
                <a:gd name="T9" fmla="*/ 75 h 102"/>
                <a:gd name="T10" fmla="*/ 2 w 225"/>
                <a:gd name="T11" fmla="*/ 34 h 102"/>
                <a:gd name="T12" fmla="*/ 40 w 225"/>
                <a:gd name="T1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5" h="102">
                  <a:moveTo>
                    <a:pt x="40" y="0"/>
                  </a:moveTo>
                  <a:cubicBezTo>
                    <a:pt x="92" y="9"/>
                    <a:pt x="143" y="17"/>
                    <a:pt x="195" y="28"/>
                  </a:cubicBezTo>
                  <a:cubicBezTo>
                    <a:pt x="214" y="32"/>
                    <a:pt x="225" y="52"/>
                    <a:pt x="221" y="70"/>
                  </a:cubicBezTo>
                  <a:cubicBezTo>
                    <a:pt x="217" y="89"/>
                    <a:pt x="200" y="102"/>
                    <a:pt x="180" y="99"/>
                  </a:cubicBezTo>
                  <a:cubicBezTo>
                    <a:pt x="130" y="92"/>
                    <a:pt x="81" y="84"/>
                    <a:pt x="31" y="75"/>
                  </a:cubicBezTo>
                  <a:cubicBezTo>
                    <a:pt x="11" y="71"/>
                    <a:pt x="0" y="54"/>
                    <a:pt x="2" y="34"/>
                  </a:cubicBezTo>
                  <a:cubicBezTo>
                    <a:pt x="4" y="15"/>
                    <a:pt x="20" y="2"/>
                    <a:pt x="40" y="0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2" name="Freeform 330">
              <a:extLst>
                <a:ext uri="{FF2B5EF4-FFF2-40B4-BE49-F238E27FC236}">
                  <a16:creationId xmlns:a16="http://schemas.microsoft.com/office/drawing/2014/main" id="{9EB5AE57-0E7C-43F6-B4F4-21014944E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3187" y="2078231"/>
              <a:ext cx="106908" cy="81836"/>
            </a:xfrm>
            <a:custGeom>
              <a:avLst/>
              <a:gdLst>
                <a:gd name="T0" fmla="*/ 172 w 204"/>
                <a:gd name="T1" fmla="*/ 156 h 156"/>
                <a:gd name="T2" fmla="*/ 143 w 204"/>
                <a:gd name="T3" fmla="*/ 142 h 156"/>
                <a:gd name="T4" fmla="*/ 37 w 204"/>
                <a:gd name="T5" fmla="*/ 80 h 156"/>
                <a:gd name="T6" fmla="*/ 7 w 204"/>
                <a:gd name="T7" fmla="*/ 30 h 156"/>
                <a:gd name="T8" fmla="*/ 64 w 204"/>
                <a:gd name="T9" fmla="*/ 10 h 156"/>
                <a:gd name="T10" fmla="*/ 193 w 204"/>
                <a:gd name="T11" fmla="*/ 88 h 156"/>
                <a:gd name="T12" fmla="*/ 201 w 204"/>
                <a:gd name="T13" fmla="*/ 130 h 156"/>
                <a:gd name="T14" fmla="*/ 172 w 204"/>
                <a:gd name="T15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4" h="156">
                  <a:moveTo>
                    <a:pt x="172" y="156"/>
                  </a:moveTo>
                  <a:cubicBezTo>
                    <a:pt x="160" y="150"/>
                    <a:pt x="149" y="148"/>
                    <a:pt x="143" y="142"/>
                  </a:cubicBezTo>
                  <a:cubicBezTo>
                    <a:pt x="114" y="110"/>
                    <a:pt x="76" y="95"/>
                    <a:pt x="37" y="80"/>
                  </a:cubicBezTo>
                  <a:cubicBezTo>
                    <a:pt x="11" y="69"/>
                    <a:pt x="0" y="51"/>
                    <a:pt x="7" y="30"/>
                  </a:cubicBezTo>
                  <a:cubicBezTo>
                    <a:pt x="15" y="8"/>
                    <a:pt x="36" y="0"/>
                    <a:pt x="64" y="10"/>
                  </a:cubicBezTo>
                  <a:cubicBezTo>
                    <a:pt x="111" y="28"/>
                    <a:pt x="159" y="48"/>
                    <a:pt x="193" y="88"/>
                  </a:cubicBezTo>
                  <a:cubicBezTo>
                    <a:pt x="201" y="98"/>
                    <a:pt x="204" y="117"/>
                    <a:pt x="201" y="130"/>
                  </a:cubicBezTo>
                  <a:cubicBezTo>
                    <a:pt x="198" y="140"/>
                    <a:pt x="182" y="147"/>
                    <a:pt x="172" y="156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3" name="Freeform 331">
              <a:extLst>
                <a:ext uri="{FF2B5EF4-FFF2-40B4-BE49-F238E27FC236}">
                  <a16:creationId xmlns:a16="http://schemas.microsoft.com/office/drawing/2014/main" id="{999586EC-9DBD-4ED0-9BE2-397B817DAF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9247" y="2032960"/>
              <a:ext cx="117007" cy="48405"/>
            </a:xfrm>
            <a:custGeom>
              <a:avLst/>
              <a:gdLst>
                <a:gd name="T0" fmla="*/ 177 w 223"/>
                <a:gd name="T1" fmla="*/ 0 h 92"/>
                <a:gd name="T2" fmla="*/ 210 w 223"/>
                <a:gd name="T3" fmla="*/ 12 h 92"/>
                <a:gd name="T4" fmla="*/ 220 w 223"/>
                <a:gd name="T5" fmla="*/ 49 h 92"/>
                <a:gd name="T6" fmla="*/ 191 w 223"/>
                <a:gd name="T7" fmla="*/ 74 h 92"/>
                <a:gd name="T8" fmla="*/ 44 w 223"/>
                <a:gd name="T9" fmla="*/ 90 h 92"/>
                <a:gd name="T10" fmla="*/ 3 w 223"/>
                <a:gd name="T11" fmla="*/ 59 h 92"/>
                <a:gd name="T12" fmla="*/ 36 w 223"/>
                <a:gd name="T13" fmla="*/ 16 h 92"/>
                <a:gd name="T14" fmla="*/ 177 w 223"/>
                <a:gd name="T1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3" h="92">
                  <a:moveTo>
                    <a:pt x="177" y="0"/>
                  </a:moveTo>
                  <a:cubicBezTo>
                    <a:pt x="186" y="3"/>
                    <a:pt x="202" y="3"/>
                    <a:pt x="210" y="12"/>
                  </a:cubicBezTo>
                  <a:cubicBezTo>
                    <a:pt x="218" y="20"/>
                    <a:pt x="223" y="38"/>
                    <a:pt x="220" y="49"/>
                  </a:cubicBezTo>
                  <a:cubicBezTo>
                    <a:pt x="217" y="60"/>
                    <a:pt x="202" y="73"/>
                    <a:pt x="191" y="74"/>
                  </a:cubicBezTo>
                  <a:cubicBezTo>
                    <a:pt x="143" y="81"/>
                    <a:pt x="93" y="85"/>
                    <a:pt x="44" y="90"/>
                  </a:cubicBezTo>
                  <a:cubicBezTo>
                    <a:pt x="22" y="92"/>
                    <a:pt x="6" y="79"/>
                    <a:pt x="3" y="59"/>
                  </a:cubicBezTo>
                  <a:cubicBezTo>
                    <a:pt x="0" y="38"/>
                    <a:pt x="13" y="19"/>
                    <a:pt x="36" y="16"/>
                  </a:cubicBezTo>
                  <a:cubicBezTo>
                    <a:pt x="81" y="10"/>
                    <a:pt x="126" y="6"/>
                    <a:pt x="177" y="0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4" name="Freeform 332">
              <a:extLst>
                <a:ext uri="{FF2B5EF4-FFF2-40B4-BE49-F238E27FC236}">
                  <a16:creationId xmlns:a16="http://schemas.microsoft.com/office/drawing/2014/main" id="{C64AD2A5-1BA4-44DC-B171-9492142F378C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9873" y="2035050"/>
              <a:ext cx="117356" cy="44574"/>
            </a:xfrm>
            <a:custGeom>
              <a:avLst/>
              <a:gdLst>
                <a:gd name="T0" fmla="*/ 113 w 224"/>
                <a:gd name="T1" fmla="*/ 76 h 85"/>
                <a:gd name="T2" fmla="*/ 42 w 224"/>
                <a:gd name="T3" fmla="*/ 76 h 85"/>
                <a:gd name="T4" fmla="*/ 0 w 224"/>
                <a:gd name="T5" fmla="*/ 37 h 85"/>
                <a:gd name="T6" fmla="*/ 44 w 224"/>
                <a:gd name="T7" fmla="*/ 2 h 85"/>
                <a:gd name="T8" fmla="*/ 179 w 224"/>
                <a:gd name="T9" fmla="*/ 9 h 85"/>
                <a:gd name="T10" fmla="*/ 222 w 224"/>
                <a:gd name="T11" fmla="*/ 51 h 85"/>
                <a:gd name="T12" fmla="*/ 172 w 224"/>
                <a:gd name="T13" fmla="*/ 83 h 85"/>
                <a:gd name="T14" fmla="*/ 113 w 224"/>
                <a:gd name="T15" fmla="*/ 79 h 85"/>
                <a:gd name="T16" fmla="*/ 113 w 224"/>
                <a:gd name="T17" fmla="*/ 7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4" h="85">
                  <a:moveTo>
                    <a:pt x="113" y="76"/>
                  </a:moveTo>
                  <a:cubicBezTo>
                    <a:pt x="89" y="76"/>
                    <a:pt x="66" y="76"/>
                    <a:pt x="42" y="76"/>
                  </a:cubicBezTo>
                  <a:cubicBezTo>
                    <a:pt x="16" y="75"/>
                    <a:pt x="0" y="60"/>
                    <a:pt x="0" y="37"/>
                  </a:cubicBezTo>
                  <a:cubicBezTo>
                    <a:pt x="1" y="14"/>
                    <a:pt x="17" y="0"/>
                    <a:pt x="44" y="2"/>
                  </a:cubicBezTo>
                  <a:cubicBezTo>
                    <a:pt x="89" y="4"/>
                    <a:pt x="134" y="6"/>
                    <a:pt x="179" y="9"/>
                  </a:cubicBezTo>
                  <a:cubicBezTo>
                    <a:pt x="208" y="11"/>
                    <a:pt x="224" y="27"/>
                    <a:pt x="222" y="51"/>
                  </a:cubicBezTo>
                  <a:cubicBezTo>
                    <a:pt x="219" y="73"/>
                    <a:pt x="201" y="85"/>
                    <a:pt x="172" y="83"/>
                  </a:cubicBezTo>
                  <a:cubicBezTo>
                    <a:pt x="152" y="81"/>
                    <a:pt x="133" y="80"/>
                    <a:pt x="113" y="79"/>
                  </a:cubicBezTo>
                  <a:cubicBezTo>
                    <a:pt x="113" y="78"/>
                    <a:pt x="113" y="77"/>
                    <a:pt x="113" y="76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11638E6F-2AAA-4C66-A39B-2029C04F07DF}"/>
                </a:ext>
              </a:extLst>
            </p:cNvPr>
            <p:cNvSpPr/>
            <p:nvPr/>
          </p:nvSpPr>
          <p:spPr>
            <a:xfrm rot="4012024">
              <a:off x="8227286" y="2343777"/>
              <a:ext cx="54936" cy="36183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BDB0AA3C-CB6D-4C34-914D-62007EF38620}"/>
                </a:ext>
              </a:extLst>
            </p:cNvPr>
            <p:cNvSpPr/>
            <p:nvPr/>
          </p:nvSpPr>
          <p:spPr>
            <a:xfrm rot="9098979">
              <a:off x="7946530" y="2547355"/>
              <a:ext cx="53709" cy="35008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7E351861-DECA-4EBA-86ED-C03485E19F90}"/>
                </a:ext>
              </a:extLst>
            </p:cNvPr>
            <p:cNvSpPr/>
            <p:nvPr/>
          </p:nvSpPr>
          <p:spPr>
            <a:xfrm rot="2308165">
              <a:off x="7955162" y="2452388"/>
              <a:ext cx="46904" cy="3931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0F45C4EE-77E2-40F6-B066-5306CA6711DA}"/>
                </a:ext>
              </a:extLst>
            </p:cNvPr>
            <p:cNvSpPr/>
            <p:nvPr/>
          </p:nvSpPr>
          <p:spPr>
            <a:xfrm rot="9098979">
              <a:off x="8185104" y="2145799"/>
              <a:ext cx="53709" cy="35008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38AD5825-9209-43C3-A2A6-7AF42F49F3C7}"/>
                </a:ext>
              </a:extLst>
            </p:cNvPr>
            <p:cNvSpPr/>
            <p:nvPr/>
          </p:nvSpPr>
          <p:spPr>
            <a:xfrm rot="8559985">
              <a:off x="8045444" y="2333236"/>
              <a:ext cx="75572" cy="4925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D8F68D0E-D2B8-45FF-85AD-DF80DD673A25}"/>
                </a:ext>
              </a:extLst>
            </p:cNvPr>
            <p:cNvSpPr/>
            <p:nvPr/>
          </p:nvSpPr>
          <p:spPr>
            <a:xfrm rot="480567">
              <a:off x="8064952" y="2139309"/>
              <a:ext cx="89900" cy="2920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B1135027-1FC8-4A98-A23D-7C8D462F87A6}"/>
                </a:ext>
              </a:extLst>
            </p:cNvPr>
            <p:cNvSpPr/>
            <p:nvPr/>
          </p:nvSpPr>
          <p:spPr>
            <a:xfrm rot="8559985">
              <a:off x="7891432" y="2209495"/>
              <a:ext cx="54091" cy="60851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5930F0C4-A8F4-4CD1-981B-FE5AB1E1419B}"/>
                </a:ext>
              </a:extLst>
            </p:cNvPr>
            <p:cNvSpPr/>
            <p:nvPr/>
          </p:nvSpPr>
          <p:spPr>
            <a:xfrm rot="9579546">
              <a:off x="8414612" y="2240213"/>
              <a:ext cx="75572" cy="4925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2122EE86-5155-44C4-90D1-ADF365E81BB4}"/>
                </a:ext>
              </a:extLst>
            </p:cNvPr>
            <p:cNvSpPr/>
            <p:nvPr/>
          </p:nvSpPr>
          <p:spPr>
            <a:xfrm rot="16200000">
              <a:off x="8588667" y="2144805"/>
              <a:ext cx="75572" cy="4925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EDEFDC8E-2C09-E12B-3821-2FCD86104DB2}"/>
              </a:ext>
            </a:extLst>
          </p:cNvPr>
          <p:cNvSpPr/>
          <p:nvPr/>
        </p:nvSpPr>
        <p:spPr>
          <a:xfrm>
            <a:off x="6688476" y="5467133"/>
            <a:ext cx="5165885" cy="4994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 defTabSz="914400"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A51710-1EC8-F3B8-DC7F-B58216709DBB}"/>
              </a:ext>
            </a:extLst>
          </p:cNvPr>
          <p:cNvSpPr txBox="1"/>
          <p:nvPr/>
        </p:nvSpPr>
        <p:spPr>
          <a:xfrm>
            <a:off x="7149159" y="5278133"/>
            <a:ext cx="4702945" cy="553998"/>
          </a:xfrm>
          <a:prstGeom prst="rect">
            <a:avLst/>
          </a:prstGeom>
          <a:noFill/>
        </p:spPr>
        <p:txBody>
          <a:bodyPr wrap="square" lIns="0" tIns="91440" rIns="0" bIns="91440" rtlCol="0" anchor="t" anchorCtr="0">
            <a:spAutoFit/>
          </a:bodyPr>
          <a:lstStyle/>
          <a:p>
            <a:pPr algn="ctr"/>
            <a:r>
              <a:rPr lang="en-GB" sz="1200"/>
              <a:t>The ratio of interquartile range to median can give an indication of reliability. A value &gt;0.30 suggests a repeat scan may be needed</a:t>
            </a:r>
            <a:r>
              <a:rPr lang="en-GB" sz="1200" baseline="30000"/>
              <a:t>4</a:t>
            </a:r>
          </a:p>
        </p:txBody>
      </p:sp>
      <p:sp>
        <p:nvSpPr>
          <p:cNvPr id="5" name="Off-page Connector 4">
            <a:extLst>
              <a:ext uri="{FF2B5EF4-FFF2-40B4-BE49-F238E27FC236}">
                <a16:creationId xmlns:a16="http://schemas.microsoft.com/office/drawing/2014/main" id="{0B4C8D33-AB3D-2792-919E-5FB7F7C898D8}"/>
              </a:ext>
            </a:extLst>
          </p:cNvPr>
          <p:cNvSpPr/>
          <p:nvPr/>
        </p:nvSpPr>
        <p:spPr>
          <a:xfrm>
            <a:off x="10382748" y="0"/>
            <a:ext cx="1471613" cy="1391785"/>
          </a:xfrm>
          <a:prstGeom prst="flowChartOffpage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>
              <a:defRPr/>
            </a:pPr>
            <a:r>
              <a:rPr lang="en-GB" sz="1500">
                <a:solidFill>
                  <a:srgbClr val="FFFFFF"/>
                </a:solidFill>
              </a:rPr>
              <a:t>Guideline- recommended</a:t>
            </a:r>
          </a:p>
          <a:p>
            <a:pPr algn="ctr">
              <a:defRPr/>
            </a:pPr>
            <a:r>
              <a:rPr lang="en-GB" sz="1500">
                <a:solidFill>
                  <a:srgbClr val="FFFFFF"/>
                </a:solidFill>
              </a:rPr>
              <a:t>2</a:t>
            </a:r>
            <a:r>
              <a:rPr lang="en-GB" sz="1500" baseline="30000">
                <a:solidFill>
                  <a:srgbClr val="FFFFFF"/>
                </a:solidFill>
              </a:rPr>
              <a:t>nd</a:t>
            </a:r>
            <a:r>
              <a:rPr lang="en-GB" sz="1500">
                <a:solidFill>
                  <a:srgbClr val="FFFFFF"/>
                </a:solidFill>
              </a:rPr>
              <a:t>-line assessment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7D2240-52AD-EE26-907F-D917B1565BBA}"/>
              </a:ext>
            </a:extLst>
          </p:cNvPr>
          <p:cNvSpPr/>
          <p:nvPr/>
        </p:nvSpPr>
        <p:spPr>
          <a:xfrm>
            <a:off x="431997" y="2683242"/>
            <a:ext cx="6091200" cy="152387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000" tIns="36000" rIns="360000" bIns="36000" rtlCol="0" anchor="ctr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Benefits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</a:endParaRPr>
          </a:p>
          <a:p>
            <a:pPr marL="174625" indent="-174625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Incorporated into guidelines</a:t>
            </a:r>
            <a:r>
              <a:rPr lang="en-US" sz="1200" baseline="30000">
                <a:solidFill>
                  <a:schemeClr val="tx1"/>
                </a:solidFill>
              </a:rPr>
              <a:t>2</a:t>
            </a:r>
            <a:endParaRPr lang="en-US" sz="1200">
              <a:solidFill>
                <a:schemeClr val="tx1"/>
              </a:solidFill>
            </a:endParaRPr>
          </a:p>
          <a:p>
            <a:pPr marL="174625" indent="-174625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Measures liver stiffness and quantifies fibrosis by stage</a:t>
            </a:r>
            <a:r>
              <a:rPr lang="en-US" sz="1200" baseline="30000">
                <a:solidFill>
                  <a:schemeClr val="tx1"/>
                </a:solidFill>
              </a:rPr>
              <a:t>1,2</a:t>
            </a:r>
            <a:endParaRPr lang="en-US" sz="1200">
              <a:solidFill>
                <a:schemeClr val="tx1"/>
              </a:solidFill>
            </a:endParaRPr>
          </a:p>
          <a:p>
            <a:pPr marL="174625" indent="-174625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Accurately predicts cirrhosis (F4), but accuracy may </a:t>
            </a:r>
            <a:br>
              <a:rPr lang="en-US" sz="1200">
                <a:solidFill>
                  <a:schemeClr val="tx1"/>
                </a:solidFill>
              </a:rPr>
            </a:br>
            <a:r>
              <a:rPr lang="en-US" sz="1200">
                <a:solidFill>
                  <a:schemeClr val="tx1"/>
                </a:solidFill>
              </a:rPr>
              <a:t>be limited in patients with obesity</a:t>
            </a:r>
            <a:r>
              <a:rPr lang="en-US" sz="1200" baseline="30000">
                <a:solidFill>
                  <a:schemeClr val="tx1"/>
                </a:solidFill>
              </a:rPr>
              <a:t>2,</a:t>
            </a:r>
            <a:r>
              <a:rPr lang="en-US" sz="120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7A8671-8266-0C51-B434-594F5015BE94}"/>
              </a:ext>
            </a:extLst>
          </p:cNvPr>
          <p:cNvSpPr/>
          <p:nvPr/>
        </p:nvSpPr>
        <p:spPr>
          <a:xfrm>
            <a:off x="431997" y="1617600"/>
            <a:ext cx="6091200" cy="100718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000" tIns="72000" rIns="360000" bIns="72000" rtlCol="0" anchor="ctr">
            <a:noAutofit/>
          </a:bodyPr>
          <a:lstStyle/>
          <a:p>
            <a:pPr>
              <a:spcBef>
                <a:spcPts val="300"/>
              </a:spcBef>
            </a:pPr>
            <a:r>
              <a:rPr lang="en-US" sz="1200" dirty="0">
                <a:solidFill>
                  <a:schemeClr val="tx1"/>
                </a:solidFill>
              </a:rPr>
              <a:t>Vibration-controlled transient elastography (VCTE) is a </a:t>
            </a:r>
            <a:br>
              <a:rPr lang="en-US" sz="1200" dirty="0">
                <a:solidFill>
                  <a:schemeClr val="tx1"/>
                </a:solidFill>
              </a:rPr>
            </a:br>
            <a:r>
              <a:rPr lang="en-US" sz="1200" dirty="0">
                <a:solidFill>
                  <a:schemeClr val="tx1"/>
                </a:solidFill>
              </a:rPr>
              <a:t>special ultrasound technology to assess liver stiffness,</a:t>
            </a:r>
            <a:r>
              <a:rPr lang="en-US" sz="1200" baseline="30000" dirty="0">
                <a:solidFill>
                  <a:schemeClr val="tx1"/>
                </a:solidFill>
              </a:rPr>
              <a:t>1</a:t>
            </a:r>
            <a:r>
              <a:rPr lang="en-US" sz="1200" dirty="0">
                <a:solidFill>
                  <a:schemeClr val="tx1"/>
                </a:solidFill>
              </a:rPr>
              <a:t> measured in kilopascals (kPa),</a:t>
            </a:r>
            <a:r>
              <a:rPr lang="en-US" sz="1200" baseline="30000" dirty="0">
                <a:solidFill>
                  <a:schemeClr val="tx1"/>
                </a:solidFill>
              </a:rPr>
              <a:t> </a:t>
            </a:r>
            <a:r>
              <a:rPr lang="en-US" sz="1200" dirty="0">
                <a:solidFill>
                  <a:schemeClr val="tx1"/>
                </a:solidFill>
              </a:rPr>
              <a:t>with the ability to estimate fibrosis stage with increased accuracy</a:t>
            </a:r>
            <a:r>
              <a:rPr lang="en-US" sz="1200" baseline="30000" dirty="0">
                <a:solidFill>
                  <a:schemeClr val="tx1"/>
                </a:solidFill>
              </a:rPr>
              <a:t>2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02699AF-CF29-8410-C189-3DE0F58C5478}"/>
              </a:ext>
            </a:extLst>
          </p:cNvPr>
          <p:cNvSpPr/>
          <p:nvPr/>
        </p:nvSpPr>
        <p:spPr>
          <a:xfrm>
            <a:off x="431997" y="4262259"/>
            <a:ext cx="6091200" cy="1692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000" tIns="36000" rIns="360000" bIns="36000" rtlCol="0" anchor="ctr"/>
          <a:lstStyle/>
          <a:p>
            <a:pPr marR="0" lvl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Limitations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</a:endParaRPr>
          </a:p>
          <a:p>
            <a:pPr marL="174625" indent="-174625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Can only reliably measure the right lobe of the liver</a:t>
            </a:r>
            <a:r>
              <a:rPr lang="en-US" sz="1200" baseline="30000">
                <a:solidFill>
                  <a:schemeClr val="tx1"/>
                </a:solidFill>
              </a:rPr>
              <a:t>1</a:t>
            </a:r>
            <a:endParaRPr lang="en-US" sz="1200">
              <a:solidFill>
                <a:schemeClr val="tx1"/>
              </a:solidFill>
            </a:endParaRPr>
          </a:p>
          <a:p>
            <a:pPr marL="174625" indent="-174625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Less accurate for stratifying moderate stages of fibrosis</a:t>
            </a:r>
            <a:br>
              <a:rPr lang="en-US" sz="1200">
                <a:solidFill>
                  <a:schemeClr val="tx1"/>
                </a:solidFill>
              </a:rPr>
            </a:br>
            <a:r>
              <a:rPr lang="en-US" sz="1200">
                <a:solidFill>
                  <a:schemeClr val="tx1"/>
                </a:solidFill>
              </a:rPr>
              <a:t>(F2 vs F3)</a:t>
            </a:r>
            <a:r>
              <a:rPr lang="en-US" sz="1200" baseline="30000">
                <a:solidFill>
                  <a:schemeClr val="tx1"/>
                </a:solidFill>
              </a:rPr>
              <a:t>3</a:t>
            </a:r>
            <a:endParaRPr lang="en-US" sz="1200">
              <a:solidFill>
                <a:schemeClr val="tx1"/>
              </a:solidFill>
            </a:endParaRPr>
          </a:p>
          <a:p>
            <a:pPr marL="171446" indent="-171446" fontAlgn="ctr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2 hours fasting required</a:t>
            </a:r>
            <a:r>
              <a:rPr lang="en-US" sz="1200" baseline="30000">
                <a:solidFill>
                  <a:schemeClr val="tx1"/>
                </a:solidFill>
              </a:rPr>
              <a:t>1</a:t>
            </a:r>
            <a:endParaRPr lang="en-US" sz="1200">
              <a:solidFill>
                <a:schemeClr val="tx1"/>
              </a:solidFill>
            </a:endParaRPr>
          </a:p>
          <a:p>
            <a:pPr marL="174625" indent="-174625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Trained technician required</a:t>
            </a:r>
            <a:r>
              <a:rPr lang="en-US" sz="1200" baseline="30000">
                <a:solidFill>
                  <a:schemeClr val="tx1"/>
                </a:solidFill>
              </a:rPr>
              <a:t>1</a:t>
            </a:r>
            <a:endParaRPr lang="en-US" sz="1200">
              <a:solidFill>
                <a:schemeClr val="tx1"/>
              </a:solidFill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84E654FA-69F4-E121-2B8B-024A4D0263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2696" y="3032728"/>
            <a:ext cx="824899" cy="824899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6F14478-24F9-42B0-2AFC-10EFB69C5B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7399" y="1779067"/>
            <a:ext cx="675493" cy="675493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07F43850-6559-964D-F337-2999780092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0580" y="4688421"/>
            <a:ext cx="569131" cy="83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422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1">
            <a:extLst>
              <a:ext uri="{FF2B5EF4-FFF2-40B4-BE49-F238E27FC236}">
                <a16:creationId xmlns:a16="http://schemas.microsoft.com/office/drawing/2014/main" id="{E0815B04-14FD-4B22-B840-D5516A521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latin typeface="+mn-lt"/>
              </a:rPr>
              <a:t>ELF™ score is recommended as a </a:t>
            </a:r>
            <a:br>
              <a:rPr lang="en-GB" sz="3200" dirty="0">
                <a:latin typeface="+mn-lt"/>
              </a:rPr>
            </a:br>
            <a:r>
              <a:rPr lang="en-GB" sz="3200" dirty="0">
                <a:latin typeface="+mn-lt"/>
              </a:rPr>
              <a:t>secondary assessment tool</a:t>
            </a:r>
          </a:p>
        </p:txBody>
      </p:sp>
      <p:sp>
        <p:nvSpPr>
          <p:cNvPr id="43" name="Text Placeholder 6">
            <a:extLst>
              <a:ext uri="{FF2B5EF4-FFF2-40B4-BE49-F238E27FC236}">
                <a16:creationId xmlns:a16="http://schemas.microsoft.com/office/drawing/2014/main" id="{FD1DF5A3-F0C7-4824-84DD-4EAC3A0B15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2000" y="6264000"/>
            <a:ext cx="9439698" cy="324000"/>
          </a:xfrm>
        </p:spPr>
        <p:txBody>
          <a:bodyPr vert="horz" lIns="0" tIns="0" rIns="0" bIns="0" rtlCol="0" anchor="b">
            <a:noAutofit/>
          </a:bodyPr>
          <a:lstStyle/>
          <a:p>
            <a:r>
              <a:rPr lang="en-GB" sz="700" dirty="0">
                <a:solidFill>
                  <a:srgbClr val="939AA7"/>
                </a:solidFill>
              </a:rPr>
              <a:t>AACE, American Association of Clinical Endocrinology; AASLD, American Association for the Study of Liver Diseases; AUROC, area under the receiver operating characteristic curve; </a:t>
            </a:r>
            <a:r>
              <a:rPr lang="en-CA" sz="700" dirty="0">
                <a:solidFill>
                  <a:srgbClr val="939AA7"/>
                </a:solidFill>
              </a:rPr>
              <a:t>ELF™, enhanced liver fibrosis;</a:t>
            </a:r>
            <a:r>
              <a:rPr lang="en-GB" sz="700" dirty="0">
                <a:solidFill>
                  <a:srgbClr val="939AA7"/>
                </a:solidFill>
              </a:rPr>
              <a:t> F, fibrosis stage; </a:t>
            </a:r>
            <a:br>
              <a:rPr lang="en-GB" sz="700" dirty="0">
                <a:solidFill>
                  <a:srgbClr val="939AA7"/>
                </a:solidFill>
              </a:rPr>
            </a:br>
            <a:r>
              <a:rPr lang="en-GB" sz="700" dirty="0">
                <a:solidFill>
                  <a:srgbClr val="939AA7"/>
                </a:solidFill>
              </a:rPr>
              <a:t>HA, hyaluronic acid; MASH, metabolic dysfunction-associated </a:t>
            </a:r>
            <a:r>
              <a:rPr lang="en-GB" sz="700" dirty="0" err="1">
                <a:solidFill>
                  <a:srgbClr val="939AA7"/>
                </a:solidFill>
              </a:rPr>
              <a:t>steatothepatitis</a:t>
            </a:r>
            <a:r>
              <a:rPr lang="en-GB" sz="700" dirty="0">
                <a:solidFill>
                  <a:srgbClr val="939AA7"/>
                </a:solidFill>
              </a:rPr>
              <a:t>; NIT, non-invasive test; PIIINP, procollagen III N-terminal peptide; TIMP, tissue inhibitor of metalloproteinases. </a:t>
            </a:r>
            <a:br>
              <a:rPr lang="en-GB" sz="700" dirty="0">
                <a:solidFill>
                  <a:srgbClr val="939AA7"/>
                </a:solidFill>
              </a:rPr>
            </a:br>
            <a:r>
              <a:rPr lang="en-GB" sz="700" dirty="0">
                <a:solidFill>
                  <a:srgbClr val="939AA7"/>
                </a:solidFill>
              </a:rPr>
              <a:t>1. </a:t>
            </a:r>
            <a:r>
              <a:rPr lang="en-US" dirty="0">
                <a:solidFill>
                  <a:srgbClr val="939AA7"/>
                </a:solidFill>
              </a:rPr>
              <a:t>Patel PJ et al. </a:t>
            </a:r>
            <a:r>
              <a:rPr lang="en-US" i="1" dirty="0">
                <a:solidFill>
                  <a:srgbClr val="939AA7"/>
                </a:solidFill>
              </a:rPr>
              <a:t>Ann Clin </a:t>
            </a:r>
            <a:r>
              <a:rPr lang="en-US" i="1" dirty="0" err="1">
                <a:solidFill>
                  <a:srgbClr val="939AA7"/>
                </a:solidFill>
              </a:rPr>
              <a:t>Biochem</a:t>
            </a:r>
            <a:r>
              <a:rPr lang="en-US" dirty="0">
                <a:solidFill>
                  <a:srgbClr val="939AA7"/>
                </a:solidFill>
              </a:rPr>
              <a:t>. 2020;57(1):36</a:t>
            </a:r>
            <a:r>
              <a:rPr lang="en-GB" dirty="0"/>
              <a:t>–</a:t>
            </a:r>
            <a:r>
              <a:rPr lang="en-US" dirty="0">
                <a:solidFill>
                  <a:srgbClr val="939AA7"/>
                </a:solidFill>
              </a:rPr>
              <a:t>43. 2. Siemens </a:t>
            </a:r>
            <a:r>
              <a:rPr lang="en-US" dirty="0" err="1">
                <a:solidFill>
                  <a:srgbClr val="939AA7"/>
                </a:solidFill>
              </a:rPr>
              <a:t>Healthineers</a:t>
            </a:r>
            <a:r>
              <a:rPr lang="en-US" dirty="0">
                <a:solidFill>
                  <a:srgbClr val="939AA7"/>
                </a:solidFill>
              </a:rPr>
              <a:t>. Enhanced Liver Fibrosis (ELF™) Test. </a:t>
            </a:r>
            <a:r>
              <a:rPr lang="en-GB" dirty="0">
                <a:solidFill>
                  <a:srgbClr val="939AA7"/>
                </a:solidFill>
              </a:rPr>
              <a:t>https://www.siemens-healthineers.com/laboratory-diagnostics/assays-by-diseases-conditions/liver-disease/elf-test. Accessed August 2025.</a:t>
            </a:r>
            <a:r>
              <a:rPr lang="en-US" dirty="0">
                <a:solidFill>
                  <a:srgbClr val="939AA7"/>
                </a:solidFill>
              </a:rPr>
              <a:t> 3. Xie Q et al. </a:t>
            </a:r>
            <a:r>
              <a:rPr lang="en-US" i="1" dirty="0" err="1">
                <a:solidFill>
                  <a:srgbClr val="939AA7"/>
                </a:solidFill>
              </a:rPr>
              <a:t>PLoS</a:t>
            </a:r>
            <a:r>
              <a:rPr lang="en-US" i="1" dirty="0">
                <a:solidFill>
                  <a:srgbClr val="939AA7"/>
                </a:solidFill>
              </a:rPr>
              <a:t> One. </a:t>
            </a:r>
            <a:r>
              <a:rPr lang="en-US" dirty="0">
                <a:solidFill>
                  <a:srgbClr val="939AA7"/>
                </a:solidFill>
              </a:rPr>
              <a:t>2014;9(4):e92772.</a:t>
            </a:r>
            <a:r>
              <a:rPr lang="en-GB" sz="700" dirty="0">
                <a:solidFill>
                  <a:srgbClr val="939AA7"/>
                </a:solidFill>
              </a:rPr>
              <a:t> 4. Nuñez Dubon AG et al. </a:t>
            </a:r>
            <a:r>
              <a:rPr lang="en-GB" sz="700" i="1" dirty="0" err="1">
                <a:solidFill>
                  <a:srgbClr val="939AA7"/>
                </a:solidFill>
              </a:rPr>
              <a:t>Eur</a:t>
            </a:r>
            <a:r>
              <a:rPr lang="en-GB" sz="700" i="1" dirty="0">
                <a:solidFill>
                  <a:srgbClr val="939AA7"/>
                </a:solidFill>
              </a:rPr>
              <a:t> </a:t>
            </a:r>
            <a:r>
              <a:rPr lang="en-GB" sz="700" i="1" dirty="0" err="1">
                <a:solidFill>
                  <a:srgbClr val="939AA7"/>
                </a:solidFill>
              </a:rPr>
              <a:t>Resp</a:t>
            </a:r>
            <a:r>
              <a:rPr lang="en-GB" sz="700" i="1" dirty="0">
                <a:solidFill>
                  <a:srgbClr val="939AA7"/>
                </a:solidFill>
              </a:rPr>
              <a:t> J</a:t>
            </a:r>
            <a:r>
              <a:rPr lang="en-GB" sz="700" dirty="0">
                <a:solidFill>
                  <a:srgbClr val="939AA7"/>
                </a:solidFill>
              </a:rPr>
              <a:t>. 2023;62(suppl67):PA3920. 5.</a:t>
            </a:r>
            <a:r>
              <a:rPr lang="fi-FI" sz="700" dirty="0">
                <a:solidFill>
                  <a:srgbClr val="939AA7"/>
                </a:solidFill>
              </a:rPr>
              <a:t> Rinella ME et al. Hepatology. 2023;77(5):1797–1835. 6</a:t>
            </a:r>
            <a:r>
              <a:rPr lang="en-GB" dirty="0">
                <a:solidFill>
                  <a:srgbClr val="939AA7"/>
                </a:solidFill>
              </a:rPr>
              <a:t>. Srivastava A et al. </a:t>
            </a:r>
            <a:r>
              <a:rPr lang="en-GB" i="1" dirty="0">
                <a:solidFill>
                  <a:srgbClr val="939AA7"/>
                </a:solidFill>
              </a:rPr>
              <a:t>J Hepatol</a:t>
            </a:r>
            <a:r>
              <a:rPr lang="en-GB" dirty="0">
                <a:solidFill>
                  <a:srgbClr val="939AA7"/>
                </a:solidFill>
              </a:rPr>
              <a:t>. 2019;71(2):371–378. 7. Staufer K et al. </a:t>
            </a:r>
            <a:r>
              <a:rPr lang="en-GB" i="1" dirty="0">
                <a:solidFill>
                  <a:srgbClr val="939AA7"/>
                </a:solidFill>
              </a:rPr>
              <a:t>United European Gastroenterol J</a:t>
            </a:r>
            <a:r>
              <a:rPr lang="en-GB" dirty="0">
                <a:solidFill>
                  <a:srgbClr val="939AA7"/>
                </a:solidFill>
              </a:rPr>
              <a:t>. 2019;7(8):1113–1123. </a:t>
            </a:r>
            <a:endParaRPr lang="en-GB" sz="700" dirty="0">
              <a:solidFill>
                <a:srgbClr val="939AA7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274F384-A60B-2116-479D-37F91DDDB2BB}"/>
              </a:ext>
            </a:extLst>
          </p:cNvPr>
          <p:cNvGrpSpPr/>
          <p:nvPr/>
        </p:nvGrpSpPr>
        <p:grpSpPr>
          <a:xfrm>
            <a:off x="6927336" y="1563595"/>
            <a:ext cx="5040811" cy="2289757"/>
            <a:chOff x="7489260" y="1585349"/>
            <a:chExt cx="5040811" cy="228975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C3922BD-CA78-9895-4DC1-D530C0F35333}"/>
                </a:ext>
              </a:extLst>
            </p:cNvPr>
            <p:cNvSpPr/>
            <p:nvPr/>
          </p:nvSpPr>
          <p:spPr>
            <a:xfrm>
              <a:off x="8097120" y="1966263"/>
              <a:ext cx="3795473" cy="41220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≥11.3</a:t>
              </a:r>
              <a:r>
                <a:rPr kumimoji="0" lang="en-GB" sz="1600" b="1" i="0" u="none" strike="noStrike" kern="1200" cap="none" spc="0" normalizeH="0" baseline="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</a:rPr>
                <a:t> </a:t>
              </a:r>
              <a:r>
                <a:rPr kumimoji="0" lang="en-GB" sz="1600" b="0" i="0" u="none" strike="noStrike" kern="1200" cap="none" spc="0" normalizeH="0" baseline="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</a:rPr>
                <a:t>Rule IN fibrosis F4 </a:t>
              </a: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B6ED1674-371D-41F0-A000-0FEB6011A716}"/>
                </a:ext>
              </a:extLst>
            </p:cNvPr>
            <p:cNvSpPr/>
            <p:nvPr/>
          </p:nvSpPr>
          <p:spPr>
            <a:xfrm>
              <a:off x="8092950" y="2378468"/>
              <a:ext cx="3795473" cy="412203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  <a:ea typeface="+mn-ea"/>
                  <a:cs typeface="+mn-cs"/>
                </a:rPr>
                <a:t>&gt;9.8 </a:t>
              </a:r>
              <a:r>
                <a:rPr kumimoji="0" lang="en-GB" sz="1600" b="0" i="0" u="none" strike="noStrike" kern="1200" cap="none" spc="0" normalizeH="0" baseline="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  <a:ea typeface="+mn-ea"/>
                  <a:cs typeface="+mn-cs"/>
                </a:rPr>
                <a:t>Rule IN fibrosis ≥F3 </a:t>
              </a:r>
            </a:p>
          </p:txBody>
        </p: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54C19E26-2B5C-403C-A0A8-C2EE185BF6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894219" y="2418607"/>
              <a:ext cx="167621" cy="0"/>
            </a:xfrm>
            <a:prstGeom prst="line">
              <a:avLst/>
            </a:prstGeom>
            <a:ln w="38100">
              <a:solidFill>
                <a:srgbClr val="005AD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4B396DAF-424F-4568-9048-0EB957F69B0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894219" y="3121722"/>
              <a:ext cx="167621" cy="0"/>
            </a:xfrm>
            <a:prstGeom prst="line">
              <a:avLst/>
            </a:prstGeom>
            <a:ln w="38100">
              <a:solidFill>
                <a:srgbClr val="005AD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7A3607FE-CBF3-4547-89C3-8ADA1DE36F58}"/>
                </a:ext>
              </a:extLst>
            </p:cNvPr>
            <p:cNvSpPr txBox="1"/>
            <p:nvPr/>
          </p:nvSpPr>
          <p:spPr>
            <a:xfrm>
              <a:off x="7489260" y="1585349"/>
              <a:ext cx="5040811" cy="26827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</a:rPr>
                <a:t>ELF™ score</a:t>
              </a:r>
              <a:r>
                <a:rPr lang="en-GB" sz="1600" b="1" baseline="30000" dirty="0">
                  <a:solidFill>
                    <a:srgbClr val="001965"/>
                  </a:solidFill>
                </a:rPr>
                <a:t>1,5</a:t>
              </a:r>
              <a:endParaRPr kumimoji="0" lang="en-GB" sz="1600" b="1" i="0" u="none" strike="noStrike" kern="120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C2E17239-DA67-4446-8E7C-4C84781A72E7}"/>
                </a:ext>
              </a:extLst>
            </p:cNvPr>
            <p:cNvSpPr txBox="1"/>
            <p:nvPr/>
          </p:nvSpPr>
          <p:spPr>
            <a:xfrm>
              <a:off x="7494819" y="2246140"/>
              <a:ext cx="383888" cy="26827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600">
                  <a:solidFill>
                    <a:srgbClr val="001965"/>
                  </a:solidFill>
                </a:rPr>
                <a:t>11.3</a:t>
              </a:r>
              <a:endPara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107053F9-0D68-4746-9B74-E72E787972AA}"/>
                </a:ext>
              </a:extLst>
            </p:cNvPr>
            <p:cNvSpPr/>
            <p:nvPr/>
          </p:nvSpPr>
          <p:spPr>
            <a:xfrm>
              <a:off x="8081829" y="2790671"/>
              <a:ext cx="3808092" cy="51257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  <a:ea typeface="+mn-ea"/>
                  <a:cs typeface="+mn-cs"/>
                </a:rPr>
                <a:t>7.7–9.8 </a:t>
              </a:r>
              <a:r>
                <a:rPr kumimoji="0" lang="en-GB" sz="1600" b="0" i="0" u="none" strike="noStrike" kern="1200" cap="none" spc="0" normalizeH="0" baseline="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  <a:ea typeface="+mn-ea"/>
                  <a:cs typeface="+mn-cs"/>
                </a:rPr>
                <a:t>Rule IN fibrosis ≥F2 </a:t>
              </a: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A718A955-3C42-4B0B-9BAF-C4F024EA57DF}"/>
                </a:ext>
              </a:extLst>
            </p:cNvPr>
            <p:cNvSpPr/>
            <p:nvPr/>
          </p:nvSpPr>
          <p:spPr>
            <a:xfrm>
              <a:off x="8092951" y="3303247"/>
              <a:ext cx="3795472" cy="460474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  <a:ea typeface="+mn-ea"/>
                  <a:cs typeface="+mn-cs"/>
                </a:rPr>
                <a:t>&lt;7.7 </a:t>
              </a:r>
              <a:r>
                <a:rPr kumimoji="0" lang="en-GB" sz="1600" b="0" i="0" u="none" strike="noStrike" kern="1200" cap="none" spc="0" normalizeH="0" baseline="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  <a:ea typeface="+mn-ea"/>
                  <a:cs typeface="+mn-cs"/>
                </a:rPr>
                <a:t>Rule OUT fibrosis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34EB6ECB-50F3-401E-9EF5-BF56CBAA13A4}"/>
                </a:ext>
              </a:extLst>
            </p:cNvPr>
            <p:cNvSpPr txBox="1"/>
            <p:nvPr/>
          </p:nvSpPr>
          <p:spPr>
            <a:xfrm>
              <a:off x="7489355" y="2956437"/>
              <a:ext cx="288541" cy="27456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  <a:ea typeface="+mn-ea"/>
                  <a:cs typeface="+mn-cs"/>
                </a:rPr>
                <a:t>7.7</a:t>
              </a:r>
            </a:p>
          </p:txBody>
        </p: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A8B8533F-D340-4075-93E7-B6CC0183A3B8}"/>
                </a:ext>
              </a:extLst>
            </p:cNvPr>
            <p:cNvCxnSpPr>
              <a:cxnSpLocks/>
            </p:cNvCxnSpPr>
            <p:nvPr/>
          </p:nvCxnSpPr>
          <p:spPr>
            <a:xfrm>
              <a:off x="8082581" y="1856853"/>
              <a:ext cx="0" cy="2018253"/>
            </a:xfrm>
            <a:prstGeom prst="straightConnector1">
              <a:avLst/>
            </a:prstGeom>
            <a:ln w="38100">
              <a:solidFill>
                <a:srgbClr val="005AD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7067CF7D-E2BD-42C1-A11D-B27C512F5DFE}"/>
              </a:ext>
            </a:extLst>
          </p:cNvPr>
          <p:cNvSpPr/>
          <p:nvPr/>
        </p:nvSpPr>
        <p:spPr>
          <a:xfrm>
            <a:off x="6731781" y="4478388"/>
            <a:ext cx="5122580" cy="1370996"/>
          </a:xfrm>
          <a:prstGeom prst="rect">
            <a:avLst/>
          </a:prstGeom>
          <a:solidFill>
            <a:srgbClr val="00196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 defTabSz="914400"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+mn-ea"/>
            </a:endParaRPr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0F806FA8-37CA-4F83-9BBF-2395C1D3E5BB}"/>
              </a:ext>
            </a:extLst>
          </p:cNvPr>
          <p:cNvGrpSpPr/>
          <p:nvPr/>
        </p:nvGrpSpPr>
        <p:grpSpPr>
          <a:xfrm>
            <a:off x="7626000" y="5432650"/>
            <a:ext cx="301124" cy="253687"/>
            <a:chOff x="-467612" y="4621790"/>
            <a:chExt cx="468853" cy="394994"/>
          </a:xfrm>
        </p:grpSpPr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2D100709-F295-4BEE-AE67-43C47C1AEC12}"/>
                </a:ext>
              </a:extLst>
            </p:cNvPr>
            <p:cNvSpPr/>
            <p:nvPr/>
          </p:nvSpPr>
          <p:spPr>
            <a:xfrm>
              <a:off x="-418189" y="4647603"/>
              <a:ext cx="413228" cy="331055"/>
            </a:xfrm>
            <a:custGeom>
              <a:avLst/>
              <a:gdLst>
                <a:gd name="connsiteX0" fmla="*/ 0 w 4867275"/>
                <a:gd name="connsiteY0" fmla="*/ 3571875 h 3571875"/>
                <a:gd name="connsiteX1" fmla="*/ 542925 w 4867275"/>
                <a:gd name="connsiteY1" fmla="*/ 2390775 h 3571875"/>
                <a:gd name="connsiteX2" fmla="*/ 1781175 w 4867275"/>
                <a:gd name="connsiteY2" fmla="*/ 1438275 h 3571875"/>
                <a:gd name="connsiteX3" fmla="*/ 4057650 w 4867275"/>
                <a:gd name="connsiteY3" fmla="*/ 285750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542925 w 4867275"/>
                <a:gd name="connsiteY1" fmla="*/ 2390775 h 3571875"/>
                <a:gd name="connsiteX2" fmla="*/ 1781175 w 4867275"/>
                <a:gd name="connsiteY2" fmla="*/ 1438275 h 3571875"/>
                <a:gd name="connsiteX3" fmla="*/ 4076700 w 4867275"/>
                <a:gd name="connsiteY3" fmla="*/ 2952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781175 w 4867275"/>
                <a:gd name="connsiteY2" fmla="*/ 1438275 h 3571875"/>
                <a:gd name="connsiteX3" fmla="*/ 4076700 w 4867275"/>
                <a:gd name="connsiteY3" fmla="*/ 2952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4076700 w 4867275"/>
                <a:gd name="connsiteY3" fmla="*/ 295275 h 3571875"/>
                <a:gd name="connsiteX4" fmla="*/ 4867275 w 4867275"/>
                <a:gd name="connsiteY4" fmla="*/ 0 h 3571875"/>
                <a:gd name="connsiteX0" fmla="*/ 0 w 4867275"/>
                <a:gd name="connsiteY0" fmla="*/ 3574005 h 3574005"/>
                <a:gd name="connsiteX1" fmla="*/ 228600 w 4867275"/>
                <a:gd name="connsiteY1" fmla="*/ 1678530 h 3574005"/>
                <a:gd name="connsiteX2" fmla="*/ 1533525 w 4867275"/>
                <a:gd name="connsiteY2" fmla="*/ 706980 h 3574005"/>
                <a:gd name="connsiteX3" fmla="*/ 3486150 w 4867275"/>
                <a:gd name="connsiteY3" fmla="*/ 164055 h 3574005"/>
                <a:gd name="connsiteX4" fmla="*/ 4867275 w 4867275"/>
                <a:gd name="connsiteY4" fmla="*/ 2130 h 357400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486150 w 4867275"/>
                <a:gd name="connsiteY3" fmla="*/ 16192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524250 w 4867275"/>
                <a:gd name="connsiteY3" fmla="*/ 1809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524250 w 4867275"/>
                <a:gd name="connsiteY3" fmla="*/ 1809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524250 w 4867275"/>
                <a:gd name="connsiteY3" fmla="*/ 1809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524250 w 4867275"/>
                <a:gd name="connsiteY3" fmla="*/ 1809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524250 w 4867275"/>
                <a:gd name="connsiteY3" fmla="*/ 180975 h 3571875"/>
                <a:gd name="connsiteX4" fmla="*/ 4867275 w 4867275"/>
                <a:gd name="connsiteY4" fmla="*/ 0 h 3571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67275" h="3571875">
                  <a:moveTo>
                    <a:pt x="0" y="3571875"/>
                  </a:moveTo>
                  <a:cubicBezTo>
                    <a:pt x="123031" y="3159125"/>
                    <a:pt x="-26988" y="2154238"/>
                    <a:pt x="228600" y="1676400"/>
                  </a:cubicBezTo>
                  <a:cubicBezTo>
                    <a:pt x="484188" y="1198563"/>
                    <a:pt x="984250" y="954088"/>
                    <a:pt x="1533525" y="704850"/>
                  </a:cubicBezTo>
                  <a:cubicBezTo>
                    <a:pt x="2082800" y="455613"/>
                    <a:pt x="2886075" y="315912"/>
                    <a:pt x="3524250" y="180975"/>
                  </a:cubicBezTo>
                  <a:lnTo>
                    <a:pt x="4867275" y="0"/>
                  </a:lnTo>
                </a:path>
              </a:pathLst>
            </a:custGeom>
            <a:noFill/>
            <a:ln w="19050">
              <a:solidFill>
                <a:srgbClr val="0019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4A4B51B7-A4EB-4C90-BFA5-44D3B012C66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430917" y="4621790"/>
              <a:ext cx="0" cy="361718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DDAB0828-681A-412D-8CAD-24B2A08443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431612" y="4983508"/>
              <a:ext cx="432853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49A173C3-BC3A-4E5E-9306-83586DE5E342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644227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914461A0-8522-43CC-8B3F-B5B65C6D1FD4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980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CDE7B18D-F097-4A02-8805-D7A2E61440FC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711539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ADD9A87-04AC-4AE2-A121-92E12D427053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778850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FE0A1B4D-B0C3-475B-B05D-F0BF8FD05E9E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846161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D412FC73-6549-4BB1-B0E0-10B4D4E892B3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913473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82BB5518-FC3F-4DE3-B9C7-60EF05CD04C8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448331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6A52D56C-1365-4760-8476-D31CBFEAA89B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364898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98CD2DD-DD65-40E9-B3BB-53186A00C91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81465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749FA5AA-26FD-494C-804C-6E731C0E30B7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198033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F7473F17-44B9-4003-AF70-2A89C1EC8D57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114600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C4091F69-6B81-475C-A564-5E1389D6B145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31167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Graphic 5" descr="Badge Unfollow outline">
            <a:extLst>
              <a:ext uri="{FF2B5EF4-FFF2-40B4-BE49-F238E27FC236}">
                <a16:creationId xmlns:a16="http://schemas.microsoft.com/office/drawing/2014/main" id="{0EC77C81-A760-06A2-0FEF-E25B03C59D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63538" y="4636504"/>
            <a:ext cx="466772" cy="4667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2412E21-ED85-8AF7-516C-4DA9A401E765}"/>
              </a:ext>
            </a:extLst>
          </p:cNvPr>
          <p:cNvSpPr txBox="1"/>
          <p:nvPr/>
        </p:nvSpPr>
        <p:spPr>
          <a:xfrm>
            <a:off x="7247502" y="4574792"/>
            <a:ext cx="2093626" cy="738664"/>
          </a:xfrm>
          <a:prstGeom prst="rect">
            <a:avLst/>
          </a:prstGeom>
          <a:noFill/>
        </p:spPr>
        <p:txBody>
          <a:bodyPr wrap="square" lIns="91440" tIns="91440" rIns="91440" bIns="91440" rtlCol="0" anchor="ctr" anchorCtr="0">
            <a:spAutoFit/>
          </a:bodyPr>
          <a:lstStyle/>
          <a:p>
            <a:r>
              <a:rPr lang="en-GB" sz="1200" b="1"/>
              <a:t>Negative predictive value </a:t>
            </a:r>
            <a:r>
              <a:rPr lang="en-GB" sz="1200"/>
              <a:t>for F≥3 is </a:t>
            </a:r>
            <a:r>
              <a:rPr lang="en-GB" sz="1200" b="1"/>
              <a:t>95% </a:t>
            </a:r>
            <a:r>
              <a:rPr lang="en-GB" sz="1200"/>
              <a:t>for scores &lt;9.8 in patients with MASH</a:t>
            </a:r>
            <a:r>
              <a:rPr lang="en-GB" sz="1200" baseline="30000"/>
              <a:t>7</a:t>
            </a:r>
            <a:endParaRPr lang="en-GB" sz="1200"/>
          </a:p>
        </p:txBody>
      </p:sp>
      <p:pic>
        <p:nvPicPr>
          <p:cNvPr id="9" name="Graphic 8" descr="Badge Follow outline">
            <a:extLst>
              <a:ext uri="{FF2B5EF4-FFF2-40B4-BE49-F238E27FC236}">
                <a16:creationId xmlns:a16="http://schemas.microsoft.com/office/drawing/2014/main" id="{D89825D6-C4F0-D724-71A5-FD82014A8D0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362394" y="4629159"/>
            <a:ext cx="466772" cy="4667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F465AE3-6B18-77D4-BCF7-B9E46BCD79D9}"/>
              </a:ext>
            </a:extLst>
          </p:cNvPr>
          <p:cNvSpPr txBox="1"/>
          <p:nvPr/>
        </p:nvSpPr>
        <p:spPr>
          <a:xfrm>
            <a:off x="9744188" y="4578418"/>
            <a:ext cx="2093626" cy="738664"/>
          </a:xfrm>
          <a:prstGeom prst="rect">
            <a:avLst/>
          </a:prstGeom>
          <a:noFill/>
        </p:spPr>
        <p:txBody>
          <a:bodyPr wrap="square" lIns="91440" tIns="91440" rIns="91440" bIns="91440" rtlCol="0" anchor="ctr" anchorCtr="0">
            <a:spAutoFit/>
          </a:bodyPr>
          <a:lstStyle/>
          <a:p>
            <a:r>
              <a:rPr lang="en-GB" sz="1200" b="1"/>
              <a:t>Positive predictive value </a:t>
            </a:r>
            <a:r>
              <a:rPr lang="en-GB" sz="1200"/>
              <a:t>for F≥3 is </a:t>
            </a:r>
            <a:r>
              <a:rPr lang="en-GB" sz="1200" b="1"/>
              <a:t>53% </a:t>
            </a:r>
            <a:r>
              <a:rPr lang="en-GB" sz="1200"/>
              <a:t>for scores &gt;9.8 in patients with MASH</a:t>
            </a:r>
            <a:r>
              <a:rPr lang="en-GB" sz="1200" baseline="30000"/>
              <a:t>7</a:t>
            </a:r>
            <a:endParaRPr lang="en-GB" sz="12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5C4FA7-026C-2BCC-2473-0EDBD7704DCF}"/>
              </a:ext>
            </a:extLst>
          </p:cNvPr>
          <p:cNvSpPr txBox="1"/>
          <p:nvPr/>
        </p:nvSpPr>
        <p:spPr>
          <a:xfrm>
            <a:off x="6813454" y="3891649"/>
            <a:ext cx="5040811" cy="369332"/>
          </a:xfrm>
          <a:prstGeom prst="rect">
            <a:avLst/>
          </a:prstGeom>
          <a:noFill/>
        </p:spPr>
        <p:txBody>
          <a:bodyPr wrap="square" lIns="91440" tIns="91440" rIns="91440" bIns="91440" rtlCol="0" anchor="ctr" anchorCtr="0">
            <a:spAutoFit/>
          </a:bodyPr>
          <a:lstStyle/>
          <a:p>
            <a:pPr algn="ctr"/>
            <a:r>
              <a:rPr lang="en-GB" sz="1200"/>
              <a:t>The use of multiple NITs can increase predictive value</a:t>
            </a:r>
            <a:r>
              <a:rPr lang="en-GB" sz="1200" baseline="30000"/>
              <a:t>6</a:t>
            </a:r>
            <a:endParaRPr lang="en-GB" sz="12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5DF2E1-5F3A-AB86-F75F-81242CBF08ED}"/>
              </a:ext>
            </a:extLst>
          </p:cNvPr>
          <p:cNvSpPr txBox="1"/>
          <p:nvPr/>
        </p:nvSpPr>
        <p:spPr>
          <a:xfrm>
            <a:off x="8156720" y="5388431"/>
            <a:ext cx="31241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</a:rPr>
              <a:t>AUROC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</a:rPr>
              <a:t>0.90 for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Calibri" panose="020F0502020204030204" pitchFamily="34" charset="0"/>
              </a:rPr>
              <a:t>≥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</a:rPr>
              <a:t>F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Calibri" panose="020F0502020204030204" pitchFamily="34" charset="0"/>
              </a:rPr>
              <a:t>3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</a:rPr>
              <a:t>fibrosis</a:t>
            </a:r>
            <a:r>
              <a:rPr kumimoji="0" lang="en-GB" sz="14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</a:rPr>
              <a:t>7</a:t>
            </a: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+mn-ea"/>
            </a:endParaRPr>
          </a:p>
        </p:txBody>
      </p:sp>
      <p:sp>
        <p:nvSpPr>
          <p:cNvPr id="13" name="Off-page Connector 12">
            <a:extLst>
              <a:ext uri="{FF2B5EF4-FFF2-40B4-BE49-F238E27FC236}">
                <a16:creationId xmlns:a16="http://schemas.microsoft.com/office/drawing/2014/main" id="{7A12D6E1-3AF6-E188-F2FA-9272FCB18217}"/>
              </a:ext>
            </a:extLst>
          </p:cNvPr>
          <p:cNvSpPr/>
          <p:nvPr/>
        </p:nvSpPr>
        <p:spPr>
          <a:xfrm>
            <a:off x="10382748" y="0"/>
            <a:ext cx="1471613" cy="1391785"/>
          </a:xfrm>
          <a:prstGeom prst="flowChartOffpage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>
              <a:defRPr/>
            </a:pPr>
            <a:r>
              <a:rPr lang="en-GB" sz="1500">
                <a:solidFill>
                  <a:srgbClr val="FFFFFF"/>
                </a:solidFill>
              </a:rPr>
              <a:t>Guideline- recommended</a:t>
            </a:r>
          </a:p>
          <a:p>
            <a:pPr algn="ctr">
              <a:defRPr/>
            </a:pPr>
            <a:r>
              <a:rPr lang="en-GB" sz="1500">
                <a:solidFill>
                  <a:srgbClr val="FFFFFF"/>
                </a:solidFill>
              </a:rPr>
              <a:t>2</a:t>
            </a:r>
            <a:r>
              <a:rPr lang="en-GB" sz="1500" baseline="30000">
                <a:solidFill>
                  <a:srgbClr val="FFFFFF"/>
                </a:solidFill>
              </a:rPr>
              <a:t>nd</a:t>
            </a:r>
            <a:r>
              <a:rPr lang="en-GB" sz="1500">
                <a:solidFill>
                  <a:srgbClr val="FFFFFF"/>
                </a:solidFill>
              </a:rPr>
              <a:t>-line assessment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F4C35AF-91DB-3657-4D08-7C7B7E152D3D}"/>
              </a:ext>
            </a:extLst>
          </p:cNvPr>
          <p:cNvSpPr/>
          <p:nvPr/>
        </p:nvSpPr>
        <p:spPr>
          <a:xfrm>
            <a:off x="431997" y="4261657"/>
            <a:ext cx="6091200" cy="158772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000" tIns="36000" rIns="360000" bIns="36000" rtlCol="0" anchor="ctr"/>
          <a:lstStyle/>
          <a:p>
            <a:pPr marR="0" lvl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Limitations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</a:endParaRPr>
          </a:p>
          <a:p>
            <a:pPr marL="179388" lvl="0" indent="-179388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1965"/>
                </a:solidFill>
              </a:rPr>
              <a:t>May be relatively expensive (depending on availability)</a:t>
            </a:r>
            <a:r>
              <a:rPr lang="en-US" sz="1200" baseline="30000">
                <a:solidFill>
                  <a:srgbClr val="001965"/>
                </a:solidFill>
              </a:rPr>
              <a:t>1</a:t>
            </a:r>
            <a:endParaRPr lang="en-US" sz="1200">
              <a:solidFill>
                <a:srgbClr val="001965"/>
              </a:solidFill>
            </a:endParaRPr>
          </a:p>
          <a:p>
            <a:pPr marL="179388" lvl="0" indent="-179388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1965"/>
                </a:solidFill>
              </a:rPr>
              <a:t>Suboptimal sensitivity for early stages of fibrosis</a:t>
            </a:r>
            <a:r>
              <a:rPr lang="en-US" sz="1200" baseline="30000">
                <a:solidFill>
                  <a:srgbClr val="001965"/>
                </a:solidFill>
              </a:rPr>
              <a:t>3</a:t>
            </a:r>
            <a:endParaRPr lang="en-US" sz="1200">
              <a:solidFill>
                <a:srgbClr val="001965"/>
              </a:solidFill>
            </a:endParaRPr>
          </a:p>
          <a:p>
            <a:pPr marL="179388" lvl="0" indent="-179388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1965"/>
                </a:solidFill>
              </a:rPr>
              <a:t>Limited at stratifying moderate fibrosis</a:t>
            </a:r>
            <a:r>
              <a:rPr lang="en-US" sz="1200" baseline="30000">
                <a:solidFill>
                  <a:srgbClr val="001965"/>
                </a:solidFill>
              </a:rPr>
              <a:t>1</a:t>
            </a:r>
            <a:endParaRPr lang="en-US" sz="1200">
              <a:solidFill>
                <a:srgbClr val="001965"/>
              </a:solidFill>
            </a:endParaRPr>
          </a:p>
          <a:p>
            <a:pPr marL="179388" lvl="0" indent="-179388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1965"/>
                </a:solidFill>
              </a:rPr>
              <a:t>Can cause false positives in patients with extra-hepatic </a:t>
            </a:r>
            <a:br>
              <a:rPr lang="en-US" sz="1200">
                <a:solidFill>
                  <a:srgbClr val="001965"/>
                </a:solidFill>
              </a:rPr>
            </a:br>
            <a:r>
              <a:rPr lang="en-US" sz="1200">
                <a:solidFill>
                  <a:srgbClr val="001965"/>
                </a:solidFill>
              </a:rPr>
              <a:t>fibrotic conditions</a:t>
            </a:r>
            <a:r>
              <a:rPr lang="en-US" sz="1200" baseline="30000">
                <a:solidFill>
                  <a:srgbClr val="001965"/>
                </a:solidFill>
              </a:rPr>
              <a:t>4</a:t>
            </a:r>
            <a:endParaRPr lang="en-US" sz="1200">
              <a:solidFill>
                <a:schemeClr val="tx1"/>
              </a:solidFill>
            </a:endParaRP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9B4CAB38-A802-E20D-1926-186A9CCBDA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0580" y="4624623"/>
            <a:ext cx="569131" cy="83847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ABE28DB-C69D-777A-A776-83E2B45C43A3}"/>
              </a:ext>
            </a:extLst>
          </p:cNvPr>
          <p:cNvSpPr/>
          <p:nvPr/>
        </p:nvSpPr>
        <p:spPr>
          <a:xfrm>
            <a:off x="431997" y="2683242"/>
            <a:ext cx="6091200" cy="152387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000" tIns="36000" rIns="360000" bIns="3600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Benefits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174625" marR="0" lvl="0" indent="-174625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Discriminates fibrosis granularity and advanced fibrosis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≥F3</a:t>
            </a: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  <a:p>
            <a:pPr marL="174625" marR="0" lvl="0" indent="-174625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Recommended by guidelines (e.g., AASLD, AACE, and ADA)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  <a:p>
            <a:pPr marL="174625" marR="0" lvl="0" indent="-174625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Near-linear relationship to fibrosis severity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49CEACB-F31F-9B98-1FA7-88BD59662446}"/>
              </a:ext>
            </a:extLst>
          </p:cNvPr>
          <p:cNvSpPr/>
          <p:nvPr/>
        </p:nvSpPr>
        <p:spPr>
          <a:xfrm>
            <a:off x="431997" y="1617600"/>
            <a:ext cx="6091200" cy="100718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000" tIns="72000" rIns="396000" bIns="72000" rtlCol="0" anchor="ctr">
            <a:noAutofit/>
          </a:bodyPr>
          <a:lstStyle/>
          <a:p>
            <a:pPr>
              <a:defRPr/>
            </a:pPr>
            <a:r>
              <a:rPr lang="en-US" sz="1200">
                <a:solidFill>
                  <a:srgbClr val="001965"/>
                </a:solidFill>
              </a:rPr>
              <a:t>Logarithmic algorithm combining quantitative serum measurements of three markers of hepatic extracellular matrix metabolism: PIIINP, TIMP and HA</a:t>
            </a:r>
            <a:r>
              <a:rPr lang="en-US" sz="1200" baseline="30000">
                <a:solidFill>
                  <a:srgbClr val="001965"/>
                </a:solidFill>
              </a:rPr>
              <a:t>1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8FE41115-3C3D-62E5-87E0-FB78BF0CADB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2696" y="3032728"/>
            <a:ext cx="824899" cy="824899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4FA5D84F-F280-D47C-09CD-06897E2E58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7399" y="1779067"/>
            <a:ext cx="675493" cy="67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7310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2E1E5-524F-6375-3652-E112C4A05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Connector: Elbow 16">
            <a:extLst>
              <a:ext uri="{FF2B5EF4-FFF2-40B4-BE49-F238E27FC236}">
                <a16:creationId xmlns:a16="http://schemas.microsoft.com/office/drawing/2014/main" id="{3996AC20-EF52-B523-449C-D4419010C459}"/>
              </a:ext>
            </a:extLst>
          </p:cNvPr>
          <p:cNvCxnSpPr>
            <a:cxnSpLocks/>
            <a:stCxn id="55" idx="2"/>
          </p:cNvCxnSpPr>
          <p:nvPr/>
        </p:nvCxnSpPr>
        <p:spPr>
          <a:xfrm rot="16200000" flipH="1">
            <a:off x="8513063" y="3526653"/>
            <a:ext cx="319673" cy="446638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Elbow 18">
            <a:extLst>
              <a:ext uri="{FF2B5EF4-FFF2-40B4-BE49-F238E27FC236}">
                <a16:creationId xmlns:a16="http://schemas.microsoft.com/office/drawing/2014/main" id="{09D3F118-4B34-3285-9D7D-BFE57D102C78}"/>
              </a:ext>
            </a:extLst>
          </p:cNvPr>
          <p:cNvCxnSpPr>
            <a:cxnSpLocks/>
            <a:stCxn id="55" idx="2"/>
          </p:cNvCxnSpPr>
          <p:nvPr/>
        </p:nvCxnSpPr>
        <p:spPr>
          <a:xfrm rot="5400000">
            <a:off x="8073878" y="3534106"/>
            <a:ext cx="319673" cy="431732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24">
            <a:extLst>
              <a:ext uri="{FF2B5EF4-FFF2-40B4-BE49-F238E27FC236}">
                <a16:creationId xmlns:a16="http://schemas.microsoft.com/office/drawing/2014/main" id="{38C9CA3D-6F5B-6B68-3308-D4DC1284FD9B}"/>
              </a:ext>
            </a:extLst>
          </p:cNvPr>
          <p:cNvCxnSpPr>
            <a:cxnSpLocks/>
            <a:stCxn id="55" idx="2"/>
          </p:cNvCxnSpPr>
          <p:nvPr/>
        </p:nvCxnSpPr>
        <p:spPr>
          <a:xfrm rot="5400000">
            <a:off x="7957853" y="3650131"/>
            <a:ext cx="551722" cy="431732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or: Elbow 26">
            <a:extLst>
              <a:ext uri="{FF2B5EF4-FFF2-40B4-BE49-F238E27FC236}">
                <a16:creationId xmlns:a16="http://schemas.microsoft.com/office/drawing/2014/main" id="{A5983BF2-CB38-6F8A-3675-B3297AC4FA0D}"/>
              </a:ext>
            </a:extLst>
          </p:cNvPr>
          <p:cNvCxnSpPr>
            <a:cxnSpLocks/>
            <a:stCxn id="55" idx="2"/>
          </p:cNvCxnSpPr>
          <p:nvPr/>
        </p:nvCxnSpPr>
        <p:spPr>
          <a:xfrm rot="16200000" flipH="1">
            <a:off x="8397038" y="3642678"/>
            <a:ext cx="551722" cy="446638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429B664B-3C0A-70D2-8055-9B240816BF46}"/>
              </a:ext>
            </a:extLst>
          </p:cNvPr>
          <p:cNvSpPr/>
          <p:nvPr/>
        </p:nvSpPr>
        <p:spPr>
          <a:xfrm>
            <a:off x="8241630" y="3807861"/>
            <a:ext cx="430538" cy="436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876759B-38E5-145E-8DFF-EF42256E69FB}"/>
              </a:ext>
            </a:extLst>
          </p:cNvPr>
          <p:cNvSpPr txBox="1"/>
          <p:nvPr/>
        </p:nvSpPr>
        <p:spPr>
          <a:xfrm>
            <a:off x="5610225" y="1976803"/>
            <a:ext cx="5678711" cy="48305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lvl="0"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Patient at risk for significant fibrosis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E6BDB6AB-6F6A-B75B-5359-70E1834DAAA0}"/>
              </a:ext>
            </a:extLst>
          </p:cNvPr>
          <p:cNvCxnSpPr>
            <a:cxnSpLocks/>
            <a:endCxn id="43" idx="0"/>
          </p:cNvCxnSpPr>
          <p:nvPr/>
        </p:nvCxnSpPr>
        <p:spPr>
          <a:xfrm flipH="1">
            <a:off x="6583971" y="2798049"/>
            <a:ext cx="1" cy="17535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3BBDD3F8-8EDA-214C-5539-E4FBFD0EA6FF}"/>
              </a:ext>
            </a:extLst>
          </p:cNvPr>
          <p:cNvSpPr txBox="1"/>
          <p:nvPr/>
        </p:nvSpPr>
        <p:spPr>
          <a:xfrm>
            <a:off x="6230012" y="3224244"/>
            <a:ext cx="707917" cy="365891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&lt;1.30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8CCAEDD-A748-A892-28BA-9D45E0770833}"/>
              </a:ext>
            </a:extLst>
          </p:cNvPr>
          <p:cNvSpPr txBox="1"/>
          <p:nvPr/>
        </p:nvSpPr>
        <p:spPr>
          <a:xfrm>
            <a:off x="5752438" y="3807861"/>
            <a:ext cx="1663068" cy="429802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lvl="0"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LOW risk of </a:t>
            </a:r>
            <a:b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</a:br>
            <a: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advanced fibrosis</a:t>
            </a:r>
            <a:endParaRPr lang="en-US" sz="1100">
              <a:solidFill>
                <a:srgbClr val="001965"/>
              </a:solidFill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C4C31F0-B698-6B62-128A-8CE72E750F9F}"/>
              </a:ext>
            </a:extLst>
          </p:cNvPr>
          <p:cNvSpPr txBox="1"/>
          <p:nvPr/>
        </p:nvSpPr>
        <p:spPr>
          <a:xfrm>
            <a:off x="5615958" y="4334782"/>
            <a:ext cx="2294371" cy="1594472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Manage in </a:t>
            </a:r>
            <a:b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</a:b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primary care</a:t>
            </a: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400" b="1">
              <a:solidFill>
                <a:srgbClr val="001965"/>
              </a:solidFill>
              <a:ea typeface="ＭＳ Ｐゴシック" charset="0"/>
              <a:cs typeface="Apis For Office" panose="020B0504010101010104" pitchFamily="34" charset="0"/>
            </a:endParaRP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EE30F5F8-BF82-0B7D-1A95-A3812EAB806F}"/>
              </a:ext>
            </a:extLst>
          </p:cNvPr>
          <p:cNvCxnSpPr>
            <a:cxnSpLocks/>
            <a:stCxn id="43" idx="2"/>
            <a:endCxn id="44" idx="0"/>
          </p:cNvCxnSpPr>
          <p:nvPr/>
        </p:nvCxnSpPr>
        <p:spPr>
          <a:xfrm>
            <a:off x="6583971" y="3590135"/>
            <a:ext cx="1" cy="21772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2B5ABAA9-876A-743E-28ED-DCE1C02D33A2}"/>
              </a:ext>
            </a:extLst>
          </p:cNvPr>
          <p:cNvCxnSpPr>
            <a:cxnSpLocks/>
            <a:stCxn id="44" idx="2"/>
          </p:cNvCxnSpPr>
          <p:nvPr/>
        </p:nvCxnSpPr>
        <p:spPr>
          <a:xfrm flipH="1">
            <a:off x="6583971" y="4237663"/>
            <a:ext cx="1" cy="9711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7C1E2DB3-B745-51EB-6DA2-0C088A99682F}"/>
              </a:ext>
            </a:extLst>
          </p:cNvPr>
          <p:cNvCxnSpPr>
            <a:cxnSpLocks/>
          </p:cNvCxnSpPr>
          <p:nvPr/>
        </p:nvCxnSpPr>
        <p:spPr>
          <a:xfrm flipH="1" flipV="1">
            <a:off x="7398605" y="3909287"/>
            <a:ext cx="137425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1348CD15-28D2-9967-106B-10091C522D46}"/>
              </a:ext>
            </a:extLst>
          </p:cNvPr>
          <p:cNvCxnSpPr>
            <a:cxnSpLocks/>
          </p:cNvCxnSpPr>
          <p:nvPr/>
        </p:nvCxnSpPr>
        <p:spPr>
          <a:xfrm flipV="1">
            <a:off x="9370509" y="3911300"/>
            <a:ext cx="143162" cy="146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4EB8DC1C-A9D0-0DCB-35E3-16B5700DC8BD}"/>
              </a:ext>
            </a:extLst>
          </p:cNvPr>
          <p:cNvCxnSpPr>
            <a:cxnSpLocks/>
          </p:cNvCxnSpPr>
          <p:nvPr/>
        </p:nvCxnSpPr>
        <p:spPr>
          <a:xfrm>
            <a:off x="8449580" y="2459856"/>
            <a:ext cx="0" cy="21156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5F757377-35CB-2028-AE59-0FE470993136}"/>
              </a:ext>
            </a:extLst>
          </p:cNvPr>
          <p:cNvSpPr txBox="1"/>
          <p:nvPr/>
        </p:nvSpPr>
        <p:spPr>
          <a:xfrm>
            <a:off x="5610225" y="2671425"/>
            <a:ext cx="5678711" cy="38446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FIB-4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3BBAD711-E0F9-4E24-8DFE-5D7F44569161}"/>
              </a:ext>
            </a:extLst>
          </p:cNvPr>
          <p:cNvCxnSpPr>
            <a:cxnSpLocks/>
          </p:cNvCxnSpPr>
          <p:nvPr/>
        </p:nvCxnSpPr>
        <p:spPr>
          <a:xfrm>
            <a:off x="6583971" y="3055887"/>
            <a:ext cx="0" cy="18182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EDD621D3-A98B-B108-4E91-9EA5A82264E3}"/>
              </a:ext>
            </a:extLst>
          </p:cNvPr>
          <p:cNvSpPr txBox="1"/>
          <p:nvPr/>
        </p:nvSpPr>
        <p:spPr>
          <a:xfrm>
            <a:off x="7981007" y="3230631"/>
            <a:ext cx="937146" cy="359505"/>
          </a:xfrm>
          <a:prstGeom prst="rect">
            <a:avLst/>
          </a:prstGeom>
          <a:solidFill>
            <a:srgbClr val="EAAB00">
              <a:alpha val="50196"/>
            </a:srgb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1.30-2.67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01A0C588-0E90-76C5-5648-E820E7C6BA5C}"/>
              </a:ext>
            </a:extLst>
          </p:cNvPr>
          <p:cNvCxnSpPr>
            <a:cxnSpLocks/>
          </p:cNvCxnSpPr>
          <p:nvPr/>
        </p:nvCxnSpPr>
        <p:spPr>
          <a:xfrm>
            <a:off x="10352029" y="3048887"/>
            <a:ext cx="0" cy="17535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0C364F47-1AB4-9DA8-C0AD-28522382A8FF}"/>
              </a:ext>
            </a:extLst>
          </p:cNvPr>
          <p:cNvSpPr txBox="1"/>
          <p:nvPr/>
        </p:nvSpPr>
        <p:spPr>
          <a:xfrm>
            <a:off x="9025812" y="4358120"/>
            <a:ext cx="2294371" cy="1568326"/>
          </a:xfrm>
          <a:prstGeom prst="rect">
            <a:avLst/>
          </a:prstGeom>
          <a:solidFill>
            <a:srgbClr val="E6553F">
              <a:alpha val="50196"/>
            </a:srgb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Refer to hepatologist/</a:t>
            </a:r>
            <a:b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</a:b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gastroenterologist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DC25DF55-E273-F070-B0F9-35E4177F7218}"/>
              </a:ext>
            </a:extLst>
          </p:cNvPr>
          <p:cNvCxnSpPr>
            <a:cxnSpLocks/>
            <a:stCxn id="60" idx="2"/>
            <a:endCxn id="61" idx="0"/>
          </p:cNvCxnSpPr>
          <p:nvPr/>
        </p:nvCxnSpPr>
        <p:spPr>
          <a:xfrm flipH="1">
            <a:off x="10352029" y="3590135"/>
            <a:ext cx="1" cy="21772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54F02F08-8DE6-EECD-5525-26AB2B0EA3E1}"/>
              </a:ext>
            </a:extLst>
          </p:cNvPr>
          <p:cNvCxnSpPr>
            <a:cxnSpLocks/>
            <a:stCxn id="61" idx="2"/>
          </p:cNvCxnSpPr>
          <p:nvPr/>
        </p:nvCxnSpPr>
        <p:spPr>
          <a:xfrm>
            <a:off x="10352029" y="4237663"/>
            <a:ext cx="0" cy="12045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FD15A3C0-FDD5-6008-F6A1-D58F84DE134A}"/>
              </a:ext>
            </a:extLst>
          </p:cNvPr>
          <p:cNvSpPr txBox="1"/>
          <p:nvPr/>
        </p:nvSpPr>
        <p:spPr>
          <a:xfrm>
            <a:off x="9998071" y="3224244"/>
            <a:ext cx="707917" cy="365891"/>
          </a:xfrm>
          <a:prstGeom prst="rect">
            <a:avLst/>
          </a:prstGeom>
          <a:solidFill>
            <a:srgbClr val="E6553F">
              <a:alpha val="50196"/>
            </a:srgb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&gt;2.67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CFFBA9B-69B5-B1D9-45A4-F72B95950208}"/>
              </a:ext>
            </a:extLst>
          </p:cNvPr>
          <p:cNvSpPr txBox="1"/>
          <p:nvPr/>
        </p:nvSpPr>
        <p:spPr>
          <a:xfrm>
            <a:off x="9520495" y="3807861"/>
            <a:ext cx="1663068" cy="429802"/>
          </a:xfrm>
          <a:prstGeom prst="rect">
            <a:avLst/>
          </a:prstGeom>
          <a:solidFill>
            <a:srgbClr val="E6553F">
              <a:alpha val="50196"/>
            </a:srgb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lvl="0"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MODERATE/HIGH risk </a:t>
            </a:r>
            <a:b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</a:br>
            <a: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of advanced fibrosis</a:t>
            </a:r>
            <a:endParaRPr lang="en-US" sz="1100">
              <a:solidFill>
                <a:srgbClr val="001965"/>
              </a:solidFill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F854B6AB-1868-06B8-8487-DA1B7F1C002D}"/>
              </a:ext>
            </a:extLst>
          </p:cNvPr>
          <p:cNvCxnSpPr>
            <a:cxnSpLocks/>
          </p:cNvCxnSpPr>
          <p:nvPr/>
        </p:nvCxnSpPr>
        <p:spPr>
          <a:xfrm>
            <a:off x="8449580" y="3048887"/>
            <a:ext cx="0" cy="17535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A22D48D3-C09B-2459-5F64-86C125CBA135}"/>
              </a:ext>
            </a:extLst>
          </p:cNvPr>
          <p:cNvSpPr txBox="1"/>
          <p:nvPr/>
        </p:nvSpPr>
        <p:spPr>
          <a:xfrm>
            <a:off x="5669343" y="5263766"/>
            <a:ext cx="2187600" cy="585817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Reassess every 2-3 years if patient has no risk factors</a:t>
            </a: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Reassess every 1-2 years if T2D or ≥2 metabolic risk factors</a:t>
            </a: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2D75D055-9606-CE65-2821-633AF5789F7C}"/>
              </a:ext>
            </a:extLst>
          </p:cNvPr>
          <p:cNvCxnSpPr>
            <a:cxnSpLocks/>
          </p:cNvCxnSpPr>
          <p:nvPr/>
        </p:nvCxnSpPr>
        <p:spPr>
          <a:xfrm flipH="1" flipV="1">
            <a:off x="7398605" y="4123847"/>
            <a:ext cx="137425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5094AA6F-DAE2-F624-4C1B-649DB6716F33}"/>
              </a:ext>
            </a:extLst>
          </p:cNvPr>
          <p:cNvCxnSpPr>
            <a:cxnSpLocks/>
          </p:cNvCxnSpPr>
          <p:nvPr/>
        </p:nvCxnSpPr>
        <p:spPr>
          <a:xfrm flipV="1">
            <a:off x="9370509" y="4125860"/>
            <a:ext cx="143162" cy="146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5D24609-74F7-46A2-D8BE-AAFCFA1FD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283750" cy="792000"/>
          </a:xfrm>
        </p:spPr>
        <p:txBody>
          <a:bodyPr/>
          <a:lstStyle/>
          <a:p>
            <a:r>
              <a:rPr lang="en-US" sz="3200" dirty="0">
                <a:latin typeface="+mn-lt"/>
              </a:rPr>
              <a:t>Referral to a specialist may be required based on FIB-4 score</a:t>
            </a:r>
            <a:endParaRPr lang="en-CA" sz="3200" dirty="0">
              <a:latin typeface="+mn-lt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D639A1-5379-3AF0-1D1D-6B3484157C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AST, aspartate aminotransferase; </a:t>
            </a:r>
            <a:r>
              <a:rPr lang="en-US" dirty="0">
                <a:solidFill>
                  <a:srgbClr val="939AA7"/>
                </a:solidFill>
              </a:rPr>
              <a:t>ELF™, enhanced liver fibrosis score; EtOH, ethanol;; FIB-4, fibrosis-4 index; MASLD, metabolic dysfunction-associated steatotic liver disease; NIT, non-invasive test; S</a:t>
            </a:r>
            <a:r>
              <a:rPr lang="en-US" dirty="0"/>
              <a:t>LD, steatotic liver </a:t>
            </a:r>
            <a:r>
              <a:rPr lang="en-US" dirty="0">
                <a:solidFill>
                  <a:srgbClr val="939AA7"/>
                </a:solidFill>
              </a:rPr>
              <a:t>disease; </a:t>
            </a:r>
            <a:br>
              <a:rPr lang="en-US" dirty="0">
                <a:solidFill>
                  <a:srgbClr val="939AA7"/>
                </a:solidFill>
              </a:rPr>
            </a:br>
            <a:r>
              <a:rPr lang="en-US" dirty="0">
                <a:solidFill>
                  <a:srgbClr val="939AA7"/>
                </a:solidFill>
              </a:rPr>
              <a:t>T2D, type 2 diabetes; VCTE, vibration-controlled transient elastography.</a:t>
            </a:r>
            <a:br>
              <a:rPr lang="en-US" dirty="0">
                <a:solidFill>
                  <a:srgbClr val="939AA7"/>
                </a:solidFill>
              </a:rPr>
            </a:br>
            <a:r>
              <a:rPr lang="en-US" dirty="0">
                <a:solidFill>
                  <a:srgbClr val="939AA7"/>
                </a:solidFill>
              </a:rPr>
              <a:t>1. </a:t>
            </a:r>
            <a:r>
              <a:rPr lang="en-CA" dirty="0">
                <a:solidFill>
                  <a:srgbClr val="939AA7"/>
                </a:solidFill>
              </a:rPr>
              <a:t>Rinella ME et al. </a:t>
            </a:r>
            <a:r>
              <a:rPr lang="en-CA" i="1" dirty="0">
                <a:solidFill>
                  <a:srgbClr val="939AA7"/>
                </a:solidFill>
              </a:rPr>
              <a:t>Hepatology</a:t>
            </a:r>
            <a:r>
              <a:rPr lang="en-CA" dirty="0">
                <a:solidFill>
                  <a:srgbClr val="939AA7"/>
                </a:solidFill>
              </a:rPr>
              <a:t>. 2023</a:t>
            </a:r>
            <a:r>
              <a:rPr lang="fi-FI" dirty="0">
                <a:solidFill>
                  <a:srgbClr val="939AA7"/>
                </a:solidFill>
              </a:rPr>
              <a:t>;77(5):1797–1835. </a:t>
            </a:r>
            <a:r>
              <a:rPr lang="nl-NL" dirty="0">
                <a:solidFill>
                  <a:srgbClr val="939AA7"/>
                </a:solidFill>
              </a:rPr>
              <a:t>2. </a:t>
            </a:r>
            <a:r>
              <a:rPr lang="nl-NL" dirty="0" err="1">
                <a:solidFill>
                  <a:srgbClr val="939AA7"/>
                </a:solidFill>
              </a:rPr>
              <a:t>Wattacheril</a:t>
            </a:r>
            <a:r>
              <a:rPr lang="nl-NL" dirty="0">
                <a:solidFill>
                  <a:srgbClr val="939AA7"/>
                </a:solidFill>
              </a:rPr>
              <a:t> JJ et al</a:t>
            </a:r>
            <a:r>
              <a:rPr lang="nl-NL" dirty="0"/>
              <a:t>. </a:t>
            </a:r>
            <a:r>
              <a:rPr lang="nl-NL" i="1" dirty="0" err="1"/>
              <a:t>Gastroenterology</a:t>
            </a:r>
            <a:r>
              <a:rPr lang="nl-NL" dirty="0"/>
              <a:t>. 2023;165:1080–1088. </a:t>
            </a:r>
            <a:r>
              <a:rPr lang="fi-FI" dirty="0"/>
              <a:t>3. </a:t>
            </a:r>
            <a:r>
              <a:rPr lang="en-US" dirty="0"/>
              <a:t>Srivastava A et al. </a:t>
            </a:r>
            <a:r>
              <a:rPr lang="en-US" i="1" dirty="0"/>
              <a:t>J Hepatol. </a:t>
            </a:r>
            <a:r>
              <a:rPr lang="en-US" dirty="0"/>
              <a:t>2019;71(2):371–378. 4. Kanwal F et al. </a:t>
            </a:r>
            <a:r>
              <a:rPr lang="en-US" i="1" dirty="0"/>
              <a:t>Gastroenterology</a:t>
            </a:r>
            <a:r>
              <a:rPr lang="en-US" dirty="0"/>
              <a:t>. 2021;161(5):1657–1669. </a:t>
            </a:r>
          </a:p>
        </p:txBody>
      </p:sp>
      <p:sp>
        <p:nvSpPr>
          <p:cNvPr id="32" name="Content Placeholder 37">
            <a:extLst>
              <a:ext uri="{FF2B5EF4-FFF2-40B4-BE49-F238E27FC236}">
                <a16:creationId xmlns:a16="http://schemas.microsoft.com/office/drawing/2014/main" id="{66E86EDB-E2C2-303E-CE06-932407BAA72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799" y="1648322"/>
            <a:ext cx="4647952" cy="2390936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US" sz="1600" b="1" dirty="0"/>
              <a:t>Low risk: </a:t>
            </a:r>
            <a:r>
              <a:rPr lang="en-US" sz="1600" dirty="0"/>
              <a:t>Manage MASLD in primary care</a:t>
            </a:r>
            <a:r>
              <a:rPr lang="en-US" sz="1600" baseline="30000" dirty="0"/>
              <a:t>1</a:t>
            </a:r>
          </a:p>
          <a:p>
            <a:r>
              <a:rPr lang="en-US" sz="1600" dirty="0"/>
              <a:t>Periodic reassessment should be done depending on the presence of other risk factors</a:t>
            </a:r>
          </a:p>
          <a:p>
            <a:pPr marL="0" indent="0">
              <a:buNone/>
            </a:pPr>
            <a:r>
              <a:rPr lang="en-US" sz="1600" b="1" dirty="0"/>
              <a:t>High risk: </a:t>
            </a:r>
            <a:r>
              <a:rPr lang="en-US" sz="1600" dirty="0"/>
              <a:t>Refer to a hepatologist or gastroenterologist for specialist care</a:t>
            </a:r>
            <a:r>
              <a:rPr lang="en-US" sz="1600" baseline="30000" dirty="0"/>
              <a:t>1</a:t>
            </a:r>
            <a:endParaRPr lang="en-US" sz="1050" dirty="0"/>
          </a:p>
          <a:p>
            <a:pPr marL="0" indent="0">
              <a:buNone/>
            </a:pPr>
            <a:r>
              <a:rPr lang="en-US" sz="1600" b="1" dirty="0"/>
              <a:t>Considerations: </a:t>
            </a:r>
            <a:r>
              <a:rPr lang="en-US" sz="1600" dirty="0"/>
              <a:t>Discordant NITs: further evaluation with additional NIT or liver biopsy </a:t>
            </a:r>
            <a:br>
              <a:rPr lang="en-US" sz="1600" dirty="0"/>
            </a:br>
            <a:r>
              <a:rPr lang="en-US" sz="1600" dirty="0"/>
              <a:t>may be recommended</a:t>
            </a:r>
            <a:r>
              <a:rPr lang="en-US" sz="1600" baseline="30000" dirty="0"/>
              <a:t>1</a:t>
            </a:r>
          </a:p>
        </p:txBody>
      </p:sp>
      <p:sp>
        <p:nvSpPr>
          <p:cNvPr id="34" name="Content Placeholder 37">
            <a:extLst>
              <a:ext uri="{FF2B5EF4-FFF2-40B4-BE49-F238E27FC236}">
                <a16:creationId xmlns:a16="http://schemas.microsoft.com/office/drawing/2014/main" id="{04AB1552-F4AF-7965-439F-BA9D3399D0D0}"/>
              </a:ext>
            </a:extLst>
          </p:cNvPr>
          <p:cNvSpPr txBox="1">
            <a:spLocks/>
          </p:cNvSpPr>
          <p:nvPr/>
        </p:nvSpPr>
        <p:spPr>
          <a:xfrm>
            <a:off x="1489752" y="4394203"/>
            <a:ext cx="3861893" cy="75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vert="horz" lIns="182880" tIns="0" rIns="182880" bIns="0" rtlCol="0" anchor="ctr">
            <a:noAutofit/>
          </a:bodyPr>
          <a:lstStyle>
            <a:lvl1pPr marL="269993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987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9980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377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377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9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996" indent="-179996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4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200"/>
              <a:t>Patients with T2D or ≥2 metabolic risk factors are at higher risk of liver fibrosis, and </a:t>
            </a:r>
            <a:r>
              <a:rPr lang="en-US" sz="1200" b="1"/>
              <a:t>additional screening and follow-up is recommended</a:t>
            </a:r>
            <a:r>
              <a:rPr lang="en-US" sz="1200" baseline="30000"/>
              <a:t>2</a:t>
            </a:r>
            <a:endParaRPr lang="en-US" sz="1200"/>
          </a:p>
        </p:txBody>
      </p:sp>
      <p:sp>
        <p:nvSpPr>
          <p:cNvPr id="73" name="Content Placeholder 37">
            <a:extLst>
              <a:ext uri="{FF2B5EF4-FFF2-40B4-BE49-F238E27FC236}">
                <a16:creationId xmlns:a16="http://schemas.microsoft.com/office/drawing/2014/main" id="{87CB4906-DE7B-D43B-3B99-0A2C722FE7B7}"/>
              </a:ext>
            </a:extLst>
          </p:cNvPr>
          <p:cNvSpPr txBox="1">
            <a:spLocks/>
          </p:cNvSpPr>
          <p:nvPr/>
        </p:nvSpPr>
        <p:spPr>
          <a:xfrm>
            <a:off x="1489751" y="5259465"/>
            <a:ext cx="3861893" cy="72843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vert="horz" lIns="182880" tIns="0" rIns="182880" bIns="0" rtlCol="0" anchor="ctr">
            <a:noAutofit/>
          </a:bodyPr>
          <a:lstStyle>
            <a:lvl1pPr marL="269993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987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9980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377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377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9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996" indent="-179996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4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200"/>
              <a:t>In patients ≥65 years, </a:t>
            </a:r>
            <a:r>
              <a:rPr lang="en-US" sz="1200" b="1"/>
              <a:t>FIB-4</a:t>
            </a:r>
            <a:r>
              <a:rPr lang="en-US" sz="1200"/>
              <a:t> </a:t>
            </a:r>
            <a:br>
              <a:rPr lang="en-US" sz="1200"/>
            </a:br>
            <a:r>
              <a:rPr lang="en-US" sz="1200" b="1"/>
              <a:t>cut-off of 2.0 should be used instead of 1.30</a:t>
            </a:r>
            <a:r>
              <a:rPr lang="en-US" sz="1200"/>
              <a:t>. Scores below this should be treated as low risk</a:t>
            </a:r>
            <a:r>
              <a:rPr lang="en-US" sz="1200" baseline="30000"/>
              <a:t>1</a:t>
            </a:r>
          </a:p>
        </p:txBody>
      </p:sp>
      <p:sp>
        <p:nvSpPr>
          <p:cNvPr id="3" name="Freeform 205">
            <a:extLst>
              <a:ext uri="{FF2B5EF4-FFF2-40B4-BE49-F238E27FC236}">
                <a16:creationId xmlns:a16="http://schemas.microsoft.com/office/drawing/2014/main" id="{0014381B-687C-00D8-DB35-BC4D149314A5}"/>
              </a:ext>
            </a:extLst>
          </p:cNvPr>
          <p:cNvSpPr>
            <a:spLocks noEditPoints="1"/>
          </p:cNvSpPr>
          <p:nvPr/>
        </p:nvSpPr>
        <p:spPr bwMode="auto">
          <a:xfrm>
            <a:off x="624383" y="4459086"/>
            <a:ext cx="658325" cy="540053"/>
          </a:xfrm>
          <a:custGeom>
            <a:avLst/>
            <a:gdLst>
              <a:gd name="T0" fmla="*/ 102 w 179"/>
              <a:gd name="T1" fmla="*/ 49 h 146"/>
              <a:gd name="T2" fmla="*/ 111 w 179"/>
              <a:gd name="T3" fmla="*/ 46 h 146"/>
              <a:gd name="T4" fmla="*/ 123 w 179"/>
              <a:gd name="T5" fmla="*/ 49 h 146"/>
              <a:gd name="T6" fmla="*/ 119 w 179"/>
              <a:gd name="T7" fmla="*/ 69 h 146"/>
              <a:gd name="T8" fmla="*/ 102 w 179"/>
              <a:gd name="T9" fmla="*/ 75 h 146"/>
              <a:gd name="T10" fmla="*/ 96 w 179"/>
              <a:gd name="T11" fmla="*/ 77 h 146"/>
              <a:gd name="T12" fmla="*/ 108 w 179"/>
              <a:gd name="T13" fmla="*/ 73 h 146"/>
              <a:gd name="T14" fmla="*/ 120 w 179"/>
              <a:gd name="T15" fmla="*/ 75 h 146"/>
              <a:gd name="T16" fmla="*/ 116 w 179"/>
              <a:gd name="T17" fmla="*/ 95 h 146"/>
              <a:gd name="T18" fmla="*/ 102 w 179"/>
              <a:gd name="T19" fmla="*/ 100 h 146"/>
              <a:gd name="T20" fmla="*/ 102 w 179"/>
              <a:gd name="T21" fmla="*/ 49 h 146"/>
              <a:gd name="T22" fmla="*/ 169 w 179"/>
              <a:gd name="T23" fmla="*/ 25 h 146"/>
              <a:gd name="T24" fmla="*/ 176 w 179"/>
              <a:gd name="T25" fmla="*/ 10 h 146"/>
              <a:gd name="T26" fmla="*/ 161 w 179"/>
              <a:gd name="T27" fmla="*/ 3 h 146"/>
              <a:gd name="T28" fmla="*/ 38 w 179"/>
              <a:gd name="T29" fmla="*/ 47 h 146"/>
              <a:gd name="T30" fmla="*/ 9 w 179"/>
              <a:gd name="T31" fmla="*/ 109 h 146"/>
              <a:gd name="T32" fmla="*/ 9 w 179"/>
              <a:gd name="T33" fmla="*/ 109 h 146"/>
              <a:gd name="T34" fmla="*/ 71 w 179"/>
              <a:gd name="T35" fmla="*/ 137 h 146"/>
              <a:gd name="T36" fmla="*/ 113 w 179"/>
              <a:gd name="T37" fmla="*/ 122 h 146"/>
              <a:gd name="T38" fmla="*/ 117 w 179"/>
              <a:gd name="T39" fmla="*/ 102 h 146"/>
              <a:gd name="T40" fmla="*/ 105 w 179"/>
              <a:gd name="T41" fmla="*/ 99 h 146"/>
              <a:gd name="T42" fmla="*/ 90 w 179"/>
              <a:gd name="T43" fmla="*/ 104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79" h="146">
                <a:moveTo>
                  <a:pt x="102" y="49"/>
                </a:moveTo>
                <a:cubicBezTo>
                  <a:pt x="111" y="46"/>
                  <a:pt x="111" y="46"/>
                  <a:pt x="111" y="46"/>
                </a:cubicBezTo>
                <a:cubicBezTo>
                  <a:pt x="115" y="45"/>
                  <a:pt x="120" y="46"/>
                  <a:pt x="123" y="49"/>
                </a:cubicBezTo>
                <a:cubicBezTo>
                  <a:pt x="129" y="56"/>
                  <a:pt x="126" y="66"/>
                  <a:pt x="119" y="69"/>
                </a:cubicBezTo>
                <a:cubicBezTo>
                  <a:pt x="102" y="75"/>
                  <a:pt x="102" y="75"/>
                  <a:pt x="102" y="75"/>
                </a:cubicBezTo>
                <a:moveTo>
                  <a:pt x="96" y="77"/>
                </a:moveTo>
                <a:cubicBezTo>
                  <a:pt x="108" y="73"/>
                  <a:pt x="108" y="73"/>
                  <a:pt x="108" y="73"/>
                </a:cubicBezTo>
                <a:cubicBezTo>
                  <a:pt x="112" y="71"/>
                  <a:pt x="117" y="72"/>
                  <a:pt x="120" y="75"/>
                </a:cubicBezTo>
                <a:cubicBezTo>
                  <a:pt x="126" y="82"/>
                  <a:pt x="123" y="92"/>
                  <a:pt x="116" y="95"/>
                </a:cubicBezTo>
                <a:cubicBezTo>
                  <a:pt x="102" y="100"/>
                  <a:pt x="102" y="100"/>
                  <a:pt x="102" y="100"/>
                </a:cubicBezTo>
                <a:moveTo>
                  <a:pt x="102" y="49"/>
                </a:moveTo>
                <a:cubicBezTo>
                  <a:pt x="169" y="25"/>
                  <a:pt x="169" y="25"/>
                  <a:pt x="169" y="25"/>
                </a:cubicBezTo>
                <a:cubicBezTo>
                  <a:pt x="175" y="23"/>
                  <a:pt x="179" y="16"/>
                  <a:pt x="176" y="10"/>
                </a:cubicBezTo>
                <a:cubicBezTo>
                  <a:pt x="174" y="4"/>
                  <a:pt x="167" y="0"/>
                  <a:pt x="161" y="3"/>
                </a:cubicBezTo>
                <a:cubicBezTo>
                  <a:pt x="38" y="47"/>
                  <a:pt x="38" y="47"/>
                  <a:pt x="38" y="47"/>
                </a:cubicBezTo>
                <a:cubicBezTo>
                  <a:pt x="13" y="56"/>
                  <a:pt x="0" y="84"/>
                  <a:pt x="9" y="109"/>
                </a:cubicBezTo>
                <a:cubicBezTo>
                  <a:pt x="9" y="109"/>
                  <a:pt x="9" y="109"/>
                  <a:pt x="9" y="109"/>
                </a:cubicBezTo>
                <a:cubicBezTo>
                  <a:pt x="18" y="133"/>
                  <a:pt x="46" y="146"/>
                  <a:pt x="71" y="137"/>
                </a:cubicBezTo>
                <a:cubicBezTo>
                  <a:pt x="113" y="122"/>
                  <a:pt x="113" y="122"/>
                  <a:pt x="113" y="122"/>
                </a:cubicBezTo>
                <a:cubicBezTo>
                  <a:pt x="120" y="119"/>
                  <a:pt x="123" y="109"/>
                  <a:pt x="117" y="102"/>
                </a:cubicBezTo>
                <a:cubicBezTo>
                  <a:pt x="114" y="99"/>
                  <a:pt x="109" y="98"/>
                  <a:pt x="105" y="99"/>
                </a:cubicBezTo>
                <a:cubicBezTo>
                  <a:pt x="90" y="104"/>
                  <a:pt x="90" y="104"/>
                  <a:pt x="90" y="104"/>
                </a:cubicBezTo>
              </a:path>
            </a:pathLst>
          </a:custGeom>
          <a:noFill/>
          <a:ln w="22225" cap="rnd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128588" tIns="64294" rIns="128588" bIns="64294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7680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" name="Freeform 206">
            <a:extLst>
              <a:ext uri="{FF2B5EF4-FFF2-40B4-BE49-F238E27FC236}">
                <a16:creationId xmlns:a16="http://schemas.microsoft.com/office/drawing/2014/main" id="{A2D2F372-8058-CD9E-9DC3-3D0ABB35108B}"/>
              </a:ext>
            </a:extLst>
          </p:cNvPr>
          <p:cNvSpPr>
            <a:spLocks/>
          </p:cNvSpPr>
          <p:nvPr/>
        </p:nvSpPr>
        <p:spPr bwMode="auto">
          <a:xfrm>
            <a:off x="1217859" y="4625599"/>
            <a:ext cx="85739" cy="146604"/>
          </a:xfrm>
          <a:custGeom>
            <a:avLst/>
            <a:gdLst>
              <a:gd name="T0" fmla="*/ 15 w 30"/>
              <a:gd name="T1" fmla="*/ 47 h 47"/>
              <a:gd name="T2" fmla="*/ 0 w 30"/>
              <a:gd name="T3" fmla="*/ 32 h 47"/>
              <a:gd name="T4" fmla="*/ 12 w 30"/>
              <a:gd name="T5" fmla="*/ 6 h 47"/>
              <a:gd name="T6" fmla="*/ 16 w 30"/>
              <a:gd name="T7" fmla="*/ 0 h 47"/>
              <a:gd name="T8" fmla="*/ 19 w 30"/>
              <a:gd name="T9" fmla="*/ 6 h 47"/>
              <a:gd name="T10" fmla="*/ 30 w 30"/>
              <a:gd name="T11" fmla="*/ 32 h 47"/>
              <a:gd name="T12" fmla="*/ 15 w 30"/>
              <a:gd name="T13" fmla="*/ 4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" h="47">
                <a:moveTo>
                  <a:pt x="15" y="47"/>
                </a:moveTo>
                <a:cubicBezTo>
                  <a:pt x="7" y="47"/>
                  <a:pt x="0" y="40"/>
                  <a:pt x="0" y="32"/>
                </a:cubicBezTo>
                <a:cubicBezTo>
                  <a:pt x="0" y="25"/>
                  <a:pt x="9" y="10"/>
                  <a:pt x="12" y="6"/>
                </a:cubicBezTo>
                <a:cubicBezTo>
                  <a:pt x="16" y="0"/>
                  <a:pt x="16" y="0"/>
                  <a:pt x="16" y="0"/>
                </a:cubicBezTo>
                <a:cubicBezTo>
                  <a:pt x="19" y="6"/>
                  <a:pt x="19" y="6"/>
                  <a:pt x="19" y="6"/>
                </a:cubicBezTo>
                <a:cubicBezTo>
                  <a:pt x="22" y="10"/>
                  <a:pt x="30" y="25"/>
                  <a:pt x="30" y="32"/>
                </a:cubicBezTo>
                <a:cubicBezTo>
                  <a:pt x="30" y="40"/>
                  <a:pt x="24" y="47"/>
                  <a:pt x="15" y="47"/>
                </a:cubicBezTo>
              </a:path>
            </a:pathLst>
          </a:custGeom>
          <a:noFill/>
          <a:ln w="22225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128588" tIns="64294" rIns="128588" bIns="64294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7680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3A052A3-66F5-AD19-F153-39ED1F7A1854}"/>
              </a:ext>
            </a:extLst>
          </p:cNvPr>
          <p:cNvSpPr/>
          <p:nvPr/>
        </p:nvSpPr>
        <p:spPr>
          <a:xfrm>
            <a:off x="569303" y="5253982"/>
            <a:ext cx="734295" cy="728439"/>
          </a:xfrm>
          <a:prstGeom prst="ellipse">
            <a:avLst/>
          </a:prstGeom>
          <a:solidFill>
            <a:srgbClr val="FFFF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1600" noProof="0" err="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8B735C-74FE-0D84-8519-58E581BB9550}"/>
              </a:ext>
            </a:extLst>
          </p:cNvPr>
          <p:cNvSpPr txBox="1"/>
          <p:nvPr/>
        </p:nvSpPr>
        <p:spPr>
          <a:xfrm>
            <a:off x="626164" y="5438786"/>
            <a:ext cx="672091" cy="36933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7680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/>
              <a:t>65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+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5A13AF-A7CC-FD10-73FD-C278F3B35565}"/>
              </a:ext>
            </a:extLst>
          </p:cNvPr>
          <p:cNvSpPr txBox="1"/>
          <p:nvPr/>
        </p:nvSpPr>
        <p:spPr>
          <a:xfrm>
            <a:off x="7539582" y="3810658"/>
            <a:ext cx="478266" cy="205200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dirty="0"/>
              <a:t>&lt;8.0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0D8635-0582-A11A-0C79-386153F92BD9}"/>
              </a:ext>
            </a:extLst>
          </p:cNvPr>
          <p:cNvSpPr txBox="1"/>
          <p:nvPr/>
        </p:nvSpPr>
        <p:spPr>
          <a:xfrm>
            <a:off x="8896218" y="3810658"/>
            <a:ext cx="478800" cy="205200"/>
          </a:xfrm>
          <a:prstGeom prst="rect">
            <a:avLst/>
          </a:prstGeom>
          <a:solidFill>
            <a:srgbClr val="E6553F">
              <a:alpha val="50196"/>
            </a:srgbClr>
          </a:solidFill>
          <a:ln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lvl="0"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dirty="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≥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8.0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2B9CAE-A866-8368-00D2-B27AC78D6919}"/>
              </a:ext>
            </a:extLst>
          </p:cNvPr>
          <p:cNvSpPr txBox="1"/>
          <p:nvPr/>
        </p:nvSpPr>
        <p:spPr>
          <a:xfrm>
            <a:off x="7539582" y="4045986"/>
            <a:ext cx="478266" cy="203896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&lt;7.7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59048B-BA14-DC85-560B-741FAE6A1C71}"/>
              </a:ext>
            </a:extLst>
          </p:cNvPr>
          <p:cNvSpPr txBox="1"/>
          <p:nvPr/>
        </p:nvSpPr>
        <p:spPr>
          <a:xfrm>
            <a:off x="8896218" y="4045986"/>
            <a:ext cx="478800" cy="203896"/>
          </a:xfrm>
          <a:prstGeom prst="rect">
            <a:avLst/>
          </a:prstGeom>
          <a:solidFill>
            <a:srgbClr val="E6553F">
              <a:alpha val="50196"/>
            </a:srgbClr>
          </a:solidFill>
          <a:ln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lvl="0"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dirty="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≥7.7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16EF90-2073-7E86-2363-FF744D9247E0}"/>
              </a:ext>
            </a:extLst>
          </p:cNvPr>
          <p:cNvSpPr txBox="1"/>
          <p:nvPr/>
        </p:nvSpPr>
        <p:spPr>
          <a:xfrm>
            <a:off x="8241630" y="4046299"/>
            <a:ext cx="432000" cy="205200"/>
          </a:xfrm>
          <a:prstGeom prst="rect">
            <a:avLst/>
          </a:prstGeom>
          <a:solidFill>
            <a:srgbClr val="EAAB00">
              <a:alpha val="50196"/>
            </a:srgbClr>
          </a:solidFill>
          <a:ln w="19050"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ELF™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EE9D90-6F25-439C-686A-2F66433990B7}"/>
              </a:ext>
            </a:extLst>
          </p:cNvPr>
          <p:cNvSpPr txBox="1"/>
          <p:nvPr/>
        </p:nvSpPr>
        <p:spPr>
          <a:xfrm>
            <a:off x="8241630" y="3810658"/>
            <a:ext cx="432000" cy="205200"/>
          </a:xfrm>
          <a:prstGeom prst="rect">
            <a:avLst/>
          </a:prstGeom>
          <a:solidFill>
            <a:srgbClr val="EAAB00">
              <a:alpha val="50196"/>
            </a:srgbClr>
          </a:solidFill>
          <a:ln w="19050"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VCTE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AA5559-4BBB-D6C0-B6C0-7AC0B51DA603}"/>
              </a:ext>
            </a:extLst>
          </p:cNvPr>
          <p:cNvSpPr txBox="1"/>
          <p:nvPr/>
        </p:nvSpPr>
        <p:spPr>
          <a:xfrm>
            <a:off x="5610223" y="1576422"/>
            <a:ext cx="5678711" cy="267565"/>
          </a:xfrm>
          <a:prstGeom prst="rect">
            <a:avLst/>
          </a:prstGeom>
          <a:noFill/>
          <a:ln w="19050"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Risk stratification of significant fibrosis</a:t>
            </a: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with FIB-4</a:t>
            </a: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1-3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545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9A3CC-06D3-4E59-B0DC-99349122F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283750" cy="792000"/>
          </a:xfrm>
        </p:spPr>
        <p:txBody>
          <a:bodyPr/>
          <a:lstStyle/>
          <a:p>
            <a:r>
              <a:rPr lang="en-US" sz="3200">
                <a:latin typeface="+mn-lt"/>
              </a:rPr>
              <a:t>AGA NIT clinical guidance recommends secondary screening for those with risk factors even when FIB-4 &lt;1.3</a:t>
            </a:r>
            <a:endParaRPr lang="en-CA" sz="3200">
              <a:latin typeface="+mn-lt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3E1563C-D6B2-439F-B65F-7E0940D720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b">
            <a:noAutofit/>
          </a:bodyPr>
          <a:lstStyle/>
          <a:p>
            <a:r>
              <a:rPr lang="en-US"/>
              <a:t>AGA, American Gastroenterological Association; FIB-4, fibrosis-4 index; MASLD, metabolic dysfunction-associated steatotic liver disease; NIT, non-invasive test.</a:t>
            </a:r>
            <a:br>
              <a:rPr lang="en-US"/>
            </a:br>
            <a:r>
              <a:rPr lang="en-US" err="1"/>
              <a:t>Wattacheril</a:t>
            </a:r>
            <a:r>
              <a:rPr lang="en-US"/>
              <a:t> JJ et al. </a:t>
            </a:r>
            <a:r>
              <a:rPr lang="en-US" i="1"/>
              <a:t>Gastroenterology.</a:t>
            </a:r>
            <a:r>
              <a:rPr lang="en-US"/>
              <a:t> 2023;165:1080–1088.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3B55797-92F2-4EF2-919D-1588001768DD}"/>
              </a:ext>
            </a:extLst>
          </p:cNvPr>
          <p:cNvSpPr txBox="1"/>
          <p:nvPr/>
        </p:nvSpPr>
        <p:spPr>
          <a:xfrm>
            <a:off x="2958351" y="1598464"/>
            <a:ext cx="5946627" cy="274325"/>
          </a:xfrm>
          <a:prstGeom prst="rect">
            <a:avLst/>
          </a:prstGeom>
          <a:noFill/>
          <a:ln w="19050"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Care pathway when MASLD is suspected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DF4DDB-B1EE-FCBC-2364-08C097529188}"/>
              </a:ext>
            </a:extLst>
          </p:cNvPr>
          <p:cNvSpPr txBox="1"/>
          <p:nvPr/>
        </p:nvSpPr>
        <p:spPr>
          <a:xfrm>
            <a:off x="424294" y="5044986"/>
            <a:ext cx="2667480" cy="835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Manage in </a:t>
            </a:r>
            <a:b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</a:b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primary care</a:t>
            </a:r>
            <a:endParaRPr lang="en-GB" sz="1200" b="1">
              <a:solidFill>
                <a:srgbClr val="001965"/>
              </a:solidFill>
              <a:ea typeface="ＭＳ Ｐゴシック" charset="0"/>
              <a:cs typeface="Apis For Office" panose="020B0504010101010104" pitchFamily="34" charset="0"/>
            </a:endParaRP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74DE14-E8ED-4655-B5CE-887B73FDEE41}"/>
              </a:ext>
            </a:extLst>
          </p:cNvPr>
          <p:cNvSpPr txBox="1"/>
          <p:nvPr/>
        </p:nvSpPr>
        <p:spPr>
          <a:xfrm>
            <a:off x="432001" y="1996610"/>
            <a:ext cx="11125000" cy="56990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Perform primary assessment for MASLD and exclude alternative causes of chronic liver disease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4554BF0-C471-40F8-8552-AACFE11E6498}"/>
              </a:ext>
            </a:extLst>
          </p:cNvPr>
          <p:cNvCxnSpPr>
            <a:cxnSpLocks/>
          </p:cNvCxnSpPr>
          <p:nvPr/>
        </p:nvCxnSpPr>
        <p:spPr>
          <a:xfrm flipH="1">
            <a:off x="3254269" y="3188535"/>
            <a:ext cx="1" cy="20688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882A52F-6BE0-44A2-893F-88A540BA564E}"/>
              </a:ext>
            </a:extLst>
          </p:cNvPr>
          <p:cNvSpPr txBox="1"/>
          <p:nvPr/>
        </p:nvSpPr>
        <p:spPr>
          <a:xfrm>
            <a:off x="432001" y="3353886"/>
            <a:ext cx="5663996" cy="246404"/>
          </a:xfrm>
          <a:prstGeom prst="rect">
            <a:avLst/>
          </a:prstGeom>
          <a:solidFill>
            <a:srgbClr val="D8EAF8"/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Yes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54525E-0A8D-402E-B1F6-4BBFA9131BE0}"/>
              </a:ext>
            </a:extLst>
          </p:cNvPr>
          <p:cNvSpPr txBox="1"/>
          <p:nvPr/>
        </p:nvSpPr>
        <p:spPr>
          <a:xfrm>
            <a:off x="424294" y="4060092"/>
            <a:ext cx="2659775" cy="6614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No type 2 diabetes</a:t>
            </a: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No or low metabolic risk factors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CB0BDF-4E91-4622-BBDD-245311749A4E}"/>
              </a:ext>
            </a:extLst>
          </p:cNvPr>
          <p:cNvSpPr txBox="1"/>
          <p:nvPr/>
        </p:nvSpPr>
        <p:spPr>
          <a:xfrm>
            <a:off x="772668" y="5592615"/>
            <a:ext cx="1963026" cy="22755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Reassess every 1-2 years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5D4CC10-4633-49E3-9BD8-984250651281}"/>
              </a:ext>
            </a:extLst>
          </p:cNvPr>
          <p:cNvCxnSpPr>
            <a:cxnSpLocks/>
            <a:stCxn id="4" idx="2"/>
            <a:endCxn id="19" idx="0"/>
          </p:cNvCxnSpPr>
          <p:nvPr/>
        </p:nvCxnSpPr>
        <p:spPr>
          <a:xfrm flipH="1">
            <a:off x="5994496" y="2566515"/>
            <a:ext cx="5" cy="16192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55ECC67-802B-406B-B725-C1D765C8553C}"/>
              </a:ext>
            </a:extLst>
          </p:cNvPr>
          <p:cNvSpPr txBox="1"/>
          <p:nvPr/>
        </p:nvSpPr>
        <p:spPr>
          <a:xfrm>
            <a:off x="432000" y="2728438"/>
            <a:ext cx="11124991" cy="45358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FIB-4 &lt;1.3 (or &lt;2.0 for adults 65+ years old)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CE7A89-AA2F-4F45-8D09-A0A3A7F94545}"/>
              </a:ext>
            </a:extLst>
          </p:cNvPr>
          <p:cNvSpPr txBox="1"/>
          <p:nvPr/>
        </p:nvSpPr>
        <p:spPr>
          <a:xfrm>
            <a:off x="3367091" y="4057262"/>
            <a:ext cx="2728906" cy="649386"/>
          </a:xfrm>
          <a:prstGeom prst="rect">
            <a:avLst/>
          </a:prstGeom>
          <a:solidFill>
            <a:srgbClr val="99BDED"/>
          </a:solidFill>
          <a:ln w="19050"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Type 2 diabetes</a:t>
            </a: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≥2 features of metabolic syndrome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4131C8B-C893-4A5A-866F-E726E1B91396}"/>
              </a:ext>
            </a:extLst>
          </p:cNvPr>
          <p:cNvCxnSpPr>
            <a:cxnSpLocks/>
          </p:cNvCxnSpPr>
          <p:nvPr/>
        </p:nvCxnSpPr>
        <p:spPr>
          <a:xfrm>
            <a:off x="8998728" y="3188535"/>
            <a:ext cx="0" cy="20688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14A484F-FB18-433C-9C73-0D8E575EFE29}"/>
              </a:ext>
            </a:extLst>
          </p:cNvPr>
          <p:cNvCxnSpPr>
            <a:cxnSpLocks/>
            <a:stCxn id="28" idx="2"/>
            <a:endCxn id="83" idx="0"/>
          </p:cNvCxnSpPr>
          <p:nvPr/>
        </p:nvCxnSpPr>
        <p:spPr>
          <a:xfrm>
            <a:off x="8997945" y="3597041"/>
            <a:ext cx="0" cy="144330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DA356E11-426B-4218-9CA8-E34F8F40B081}"/>
              </a:ext>
            </a:extLst>
          </p:cNvPr>
          <p:cNvSpPr txBox="1"/>
          <p:nvPr/>
        </p:nvSpPr>
        <p:spPr>
          <a:xfrm>
            <a:off x="6438900" y="3352847"/>
            <a:ext cx="5118089" cy="244194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No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1871E1E7-53A3-6EE1-9A23-421424A5B0AB}"/>
              </a:ext>
            </a:extLst>
          </p:cNvPr>
          <p:cNvCxnSpPr>
            <a:cxnSpLocks/>
            <a:stCxn id="7" idx="2"/>
            <a:endCxn id="12" idx="0"/>
          </p:cNvCxnSpPr>
          <p:nvPr/>
        </p:nvCxnSpPr>
        <p:spPr>
          <a:xfrm>
            <a:off x="1754182" y="4721500"/>
            <a:ext cx="3852" cy="32348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CD8433EE-284E-4FEB-0742-7CD74D5C9E70}"/>
              </a:ext>
            </a:extLst>
          </p:cNvPr>
          <p:cNvSpPr txBox="1"/>
          <p:nvPr/>
        </p:nvSpPr>
        <p:spPr>
          <a:xfrm>
            <a:off x="6438900" y="5040347"/>
            <a:ext cx="5118089" cy="835659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Refer for secondary risk </a:t>
            </a:r>
            <a:br>
              <a:rPr lang="en-GB" sz="12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</a:br>
            <a:r>
              <a:rPr lang="en-GB" sz="12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assessment as needed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27783307-61FD-262D-3A4A-F0DD76E8C22D}"/>
              </a:ext>
            </a:extLst>
          </p:cNvPr>
          <p:cNvCxnSpPr>
            <a:stCxn id="6" idx="2"/>
            <a:endCxn id="20" idx="0"/>
          </p:cNvCxnSpPr>
          <p:nvPr/>
        </p:nvCxnSpPr>
        <p:spPr>
          <a:xfrm rot="16200000" flipH="1">
            <a:off x="3769285" y="3095003"/>
            <a:ext cx="456972" cy="1467545"/>
          </a:xfrm>
          <a:prstGeom prst="bentConnector3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24832864-CD00-9F8A-D50E-86727AF6D255}"/>
              </a:ext>
            </a:extLst>
          </p:cNvPr>
          <p:cNvCxnSpPr>
            <a:stCxn id="6" idx="2"/>
            <a:endCxn id="7" idx="0"/>
          </p:cNvCxnSpPr>
          <p:nvPr/>
        </p:nvCxnSpPr>
        <p:spPr>
          <a:xfrm rot="5400000">
            <a:off x="2279190" y="3075283"/>
            <a:ext cx="459802" cy="1509817"/>
          </a:xfrm>
          <a:prstGeom prst="bentConnector3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4AB45A3-25E8-7770-B22A-0AD9ED0EE854}"/>
              </a:ext>
            </a:extLst>
          </p:cNvPr>
          <p:cNvCxnSpPr>
            <a:cxnSpLocks/>
            <a:stCxn id="20" idx="2"/>
          </p:cNvCxnSpPr>
          <p:nvPr/>
        </p:nvCxnSpPr>
        <p:spPr>
          <a:xfrm>
            <a:off x="4731544" y="4706648"/>
            <a:ext cx="0" cy="55278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76D0579-87DC-B5DE-5BED-365276BC3C21}"/>
              </a:ext>
            </a:extLst>
          </p:cNvPr>
          <p:cNvSpPr txBox="1"/>
          <p:nvPr/>
        </p:nvSpPr>
        <p:spPr>
          <a:xfrm>
            <a:off x="4130596" y="5243832"/>
            <a:ext cx="120189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91440" rIns="91440" bIns="91440" rtlCol="0" anchor="ctr" anchorCtr="0">
            <a:spAutoFit/>
          </a:bodyPr>
          <a:lstStyle/>
          <a:p>
            <a:pPr algn="ctr"/>
            <a:r>
              <a:rPr lang="en-US" sz="1200" b="1"/>
              <a:t>See next slide</a:t>
            </a:r>
          </a:p>
        </p:txBody>
      </p:sp>
    </p:spTree>
    <p:extLst>
      <p:ext uri="{BB962C8B-B14F-4D97-AF65-F5344CB8AC3E}">
        <p14:creationId xmlns:p14="http://schemas.microsoft.com/office/powerpoint/2010/main" val="159155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B8446-01CC-FBE6-8E57-86AEE6E33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F5F213BC-4F8B-757E-F1ED-A2645BB74146}"/>
              </a:ext>
            </a:extLst>
          </p:cNvPr>
          <p:cNvSpPr/>
          <p:nvPr/>
        </p:nvSpPr>
        <p:spPr>
          <a:xfrm>
            <a:off x="3687480" y="2143574"/>
            <a:ext cx="5756558" cy="36871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182880" rIns="72000" bIns="36000" rtlCol="0" anchor="t"/>
          <a:lstStyle/>
          <a:p>
            <a:pPr algn="ctr"/>
            <a:r>
              <a:rPr lang="en-US" noProof="0">
                <a:solidFill>
                  <a:schemeClr val="tx1"/>
                </a:solidFill>
              </a:rPr>
              <a:t>Secondary risk assessment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D4E525-D863-9723-25A1-84E490A5D9C4}"/>
              </a:ext>
            </a:extLst>
          </p:cNvPr>
          <p:cNvSpPr txBox="1"/>
          <p:nvPr/>
        </p:nvSpPr>
        <p:spPr>
          <a:xfrm>
            <a:off x="438582" y="2143575"/>
            <a:ext cx="2900639" cy="18930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Manage in </a:t>
            </a:r>
            <a:b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</a:b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primary care</a:t>
            </a:r>
            <a:endParaRPr lang="en-GB" sz="2000" b="1">
              <a:solidFill>
                <a:srgbClr val="001965"/>
              </a:solidFill>
              <a:ea typeface="ＭＳ Ｐゴシック" charset="0"/>
              <a:cs typeface="Apis For Office" panose="020B0504010101010104" pitchFamily="34" charset="0"/>
            </a:endParaRP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CC1090-59F0-9EC1-76DC-7E10A9DD2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283750" cy="792000"/>
          </a:xfrm>
        </p:spPr>
        <p:txBody>
          <a:bodyPr/>
          <a:lstStyle/>
          <a:p>
            <a:r>
              <a:rPr lang="en-US" sz="3200">
                <a:latin typeface="+mn-lt"/>
              </a:rPr>
              <a:t>AGA recommended secondary screening for those with risk factors even when FIB-4 &lt;1.3</a:t>
            </a:r>
            <a:endParaRPr lang="en-CA" sz="3200">
              <a:latin typeface="+mn-lt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DFA8ACF-9F49-FCDD-B450-F9027B24BF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AGA, American Gastroenterological Association</a:t>
            </a:r>
            <a:r>
              <a:rPr lang="en-US"/>
              <a:t>; ELF™, </a:t>
            </a:r>
            <a:r>
              <a:rPr lang="en-US" dirty="0"/>
              <a:t>enhanced liver fibrosis score; FIB-4, fibrosis-4 index; HCC, hepatocellular carcinoma; HTN, hypertension; MASLD, metabolic dysfunction-associated steatotic liver disease; </a:t>
            </a:r>
            <a:br>
              <a:rPr lang="en-US" dirty="0"/>
            </a:br>
            <a:r>
              <a:rPr lang="en-US" dirty="0"/>
              <a:t>MRE, magnetic resonance elastography; NIT, non-invasive test; VCTE, vibration-controlled transient elastography.</a:t>
            </a:r>
            <a:br>
              <a:rPr lang="en-US" dirty="0"/>
            </a:br>
            <a:r>
              <a:rPr lang="en-US" dirty="0" err="1"/>
              <a:t>Wattacheril</a:t>
            </a:r>
            <a:r>
              <a:rPr lang="en-US" dirty="0"/>
              <a:t> JJ et al. </a:t>
            </a:r>
            <a:r>
              <a:rPr lang="en-US" i="1" dirty="0"/>
              <a:t>Gastroenterology.</a:t>
            </a:r>
            <a:r>
              <a:rPr lang="en-US" dirty="0"/>
              <a:t> 2023;165:1080–1088.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58F8B8-2103-F08F-FD98-A8AEE48E7C9E}"/>
              </a:ext>
            </a:extLst>
          </p:cNvPr>
          <p:cNvSpPr txBox="1"/>
          <p:nvPr/>
        </p:nvSpPr>
        <p:spPr>
          <a:xfrm>
            <a:off x="753515" y="3429000"/>
            <a:ext cx="2270771" cy="1391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Reassess every 1-2 years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3130520-DDF8-B653-A1B9-35E48986C4DA}"/>
              </a:ext>
            </a:extLst>
          </p:cNvPr>
          <p:cNvSpPr txBox="1"/>
          <p:nvPr/>
        </p:nvSpPr>
        <p:spPr>
          <a:xfrm>
            <a:off x="9760570" y="2143576"/>
            <a:ext cx="1955180" cy="3687204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Serial monitoring with VCTE or MRE annually </a:t>
            </a: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400">
              <a:solidFill>
                <a:srgbClr val="001965"/>
              </a:solidFill>
              <a:ea typeface="ＭＳ Ｐゴシック" charset="0"/>
              <a:cs typeface="Apis For Office" panose="020B0504010101010104" pitchFamily="34" charset="0"/>
            </a:endParaRP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Consider liver biopsy if discordant NITs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D0EFBCF-2CE6-4141-A55B-5F4FF883E49F}"/>
              </a:ext>
            </a:extLst>
          </p:cNvPr>
          <p:cNvSpPr txBox="1"/>
          <p:nvPr/>
        </p:nvSpPr>
        <p:spPr>
          <a:xfrm>
            <a:off x="453993" y="4196944"/>
            <a:ext cx="2892260" cy="1633836"/>
          </a:xfrm>
          <a:prstGeom prst="rect">
            <a:avLst/>
          </a:prstGeom>
          <a:solidFill>
            <a:srgbClr val="99BDED"/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1200" cap="none" spc="0" normalizeH="0" baseline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Consider liver biopsy if </a:t>
            </a:r>
            <a:br>
              <a:rPr kumimoji="0" lang="en-US" sz="1400" i="0" u="none" strike="noStrike" kern="1200" cap="none" spc="0" normalizeH="0" baseline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</a:br>
            <a:r>
              <a:rPr kumimoji="0" lang="en-US" sz="1400" i="0" u="none" strike="noStrike" kern="1200" cap="none" spc="0" normalizeH="0" baseline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discordant NITs</a:t>
            </a:r>
            <a:endParaRPr lang="en-US" sz="1400">
              <a:solidFill>
                <a:srgbClr val="001965"/>
              </a:solidFill>
              <a:ea typeface="ＭＳ Ｐゴシック" charset="0"/>
              <a:cs typeface="Apis For Office" panose="020B0504010101010104" pitchFamily="34" charset="0"/>
            </a:endParaRP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1200" cap="none" spc="0" normalizeH="0" baseline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Monitor and screen for HCC</a:t>
            </a:r>
            <a:br>
              <a:rPr kumimoji="0" lang="en-US" sz="1400" i="0" u="none" strike="noStrike" kern="1200" cap="none" spc="0" normalizeH="0" baseline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</a:br>
            <a:r>
              <a:rPr kumimoji="0" lang="en-US" sz="1400" i="0" u="none" strike="noStrike" kern="1200" cap="none" spc="0" normalizeH="0" baseline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and esophageal varices</a:t>
            </a:r>
          </a:p>
        </p:txBody>
      </p:sp>
      <p:graphicFrame>
        <p:nvGraphicFramePr>
          <p:cNvPr id="60" name="Table 59">
            <a:extLst>
              <a:ext uri="{FF2B5EF4-FFF2-40B4-BE49-F238E27FC236}">
                <a16:creationId xmlns:a16="http://schemas.microsoft.com/office/drawing/2014/main" id="{96665933-4DBB-8D87-ACC3-34F093D5EB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345507"/>
              </p:ext>
            </p:extLst>
          </p:nvPr>
        </p:nvGraphicFramePr>
        <p:xfrm>
          <a:off x="4044892" y="2948084"/>
          <a:ext cx="5240880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0266">
                  <a:extLst>
                    <a:ext uri="{9D8B030D-6E8A-4147-A177-3AD203B41FA5}">
                      <a16:colId xmlns:a16="http://schemas.microsoft.com/office/drawing/2014/main" val="2853088581"/>
                    </a:ext>
                  </a:extLst>
                </a:gridCol>
                <a:gridCol w="1413164">
                  <a:extLst>
                    <a:ext uri="{9D8B030D-6E8A-4147-A177-3AD203B41FA5}">
                      <a16:colId xmlns:a16="http://schemas.microsoft.com/office/drawing/2014/main" val="60208986"/>
                    </a:ext>
                  </a:extLst>
                </a:gridCol>
                <a:gridCol w="1056904">
                  <a:extLst>
                    <a:ext uri="{9D8B030D-6E8A-4147-A177-3AD203B41FA5}">
                      <a16:colId xmlns:a16="http://schemas.microsoft.com/office/drawing/2014/main" val="693350964"/>
                    </a:ext>
                  </a:extLst>
                </a:gridCol>
                <a:gridCol w="1020546">
                  <a:extLst>
                    <a:ext uri="{9D8B030D-6E8A-4147-A177-3AD203B41FA5}">
                      <a16:colId xmlns:a16="http://schemas.microsoft.com/office/drawing/2014/main" val="2371641772"/>
                    </a:ext>
                  </a:extLst>
                </a:gridCol>
              </a:tblGrid>
              <a:tr h="18142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Risk level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ELF™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chemeClr val="tx1"/>
                          </a:solidFill>
                        </a:rPr>
                        <a:t>VCTE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chemeClr val="tx1"/>
                          </a:solidFill>
                        </a:rPr>
                        <a:t>MRE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1281269"/>
                  </a:ext>
                </a:extLst>
              </a:tr>
              <a:tr h="275923">
                <a:tc>
                  <a:txBody>
                    <a:bodyPr/>
                    <a:lstStyle/>
                    <a:p>
                      <a:r>
                        <a:rPr lang="en-US" sz="1800" b="1"/>
                        <a:t>Low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&lt;7.7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&lt;8.0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&lt;2.6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3895367"/>
                  </a:ext>
                </a:extLst>
              </a:tr>
              <a:tr h="275923">
                <a:tc>
                  <a:txBody>
                    <a:bodyPr/>
                    <a:lstStyle/>
                    <a:p>
                      <a:r>
                        <a:rPr lang="en-US" sz="1800" b="1"/>
                        <a:t>Intermediate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7.7-9.8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8.0-12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2.6-3.6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805423"/>
                  </a:ext>
                </a:extLst>
              </a:tr>
              <a:tr h="408215">
                <a:tc>
                  <a:txBody>
                    <a:bodyPr/>
                    <a:lstStyle/>
                    <a:p>
                      <a:r>
                        <a:rPr lang="en-US" sz="1800" b="1"/>
                        <a:t>High</a:t>
                      </a:r>
                    </a:p>
                    <a:p>
                      <a:r>
                        <a:rPr lang="en-US" sz="1800"/>
                        <a:t>Cirrhosis</a:t>
                      </a:r>
                    </a:p>
                    <a:p>
                      <a:r>
                        <a:rPr lang="en-US" sz="1800"/>
                        <a:t>Portal HTN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&gt;9.8</a:t>
                      </a:r>
                    </a:p>
                    <a:p>
                      <a:pPr algn="ctr"/>
                      <a:r>
                        <a:rPr lang="en-US" sz="1800"/>
                        <a:t>&lt;11.3</a:t>
                      </a:r>
                    </a:p>
                    <a:p>
                      <a:pPr algn="ctr"/>
                      <a:r>
                        <a:rPr lang="en-US" sz="1800"/>
                        <a:t>---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&gt;12</a:t>
                      </a:r>
                    </a:p>
                    <a:p>
                      <a:pPr algn="ctr"/>
                      <a:r>
                        <a:rPr lang="en-US" sz="1800"/>
                        <a:t>&gt;15</a:t>
                      </a:r>
                    </a:p>
                    <a:p>
                      <a:pPr algn="ctr"/>
                      <a:r>
                        <a:rPr lang="en-US" sz="1800"/>
                        <a:t>&gt;20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&gt;3.6</a:t>
                      </a:r>
                    </a:p>
                    <a:p>
                      <a:pPr algn="ctr"/>
                      <a:r>
                        <a:rPr lang="en-US" sz="1800" dirty="0"/>
                        <a:t>&gt;4.6</a:t>
                      </a:r>
                    </a:p>
                    <a:p>
                      <a:pPr algn="ctr"/>
                      <a:r>
                        <a:rPr lang="en-US" sz="1800" dirty="0"/>
                        <a:t>≥5.7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192221"/>
                  </a:ext>
                </a:extLst>
              </a:tr>
            </a:tbl>
          </a:graphicData>
        </a:graphic>
      </p:graphicFrame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564B375A-AA56-4892-D4BE-26A1D99CE8CA}"/>
              </a:ext>
            </a:extLst>
          </p:cNvPr>
          <p:cNvCxnSpPr>
            <a:cxnSpLocks/>
          </p:cNvCxnSpPr>
          <p:nvPr/>
        </p:nvCxnSpPr>
        <p:spPr>
          <a:xfrm>
            <a:off x="3346253" y="4539915"/>
            <a:ext cx="656981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DEDFD775-F698-F7F1-24E1-DBE4D2860D13}"/>
              </a:ext>
            </a:extLst>
          </p:cNvPr>
          <p:cNvCxnSpPr>
            <a:cxnSpLocks/>
          </p:cNvCxnSpPr>
          <p:nvPr/>
        </p:nvCxnSpPr>
        <p:spPr>
          <a:xfrm>
            <a:off x="9444038" y="3882618"/>
            <a:ext cx="297309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2BA77A9A-0838-1F51-2BBB-D2DBBECA6F16}"/>
              </a:ext>
            </a:extLst>
          </p:cNvPr>
          <p:cNvCxnSpPr>
            <a:cxnSpLocks/>
          </p:cNvCxnSpPr>
          <p:nvPr/>
        </p:nvCxnSpPr>
        <p:spPr>
          <a:xfrm>
            <a:off x="3339221" y="3497532"/>
            <a:ext cx="622772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C4901C1-1FF3-BA71-32BB-4D1A999D97BD}"/>
              </a:ext>
            </a:extLst>
          </p:cNvPr>
          <p:cNvSpPr txBox="1"/>
          <p:nvPr/>
        </p:nvSpPr>
        <p:spPr>
          <a:xfrm>
            <a:off x="2958351" y="1598464"/>
            <a:ext cx="5946627" cy="274325"/>
          </a:xfrm>
          <a:prstGeom prst="rect">
            <a:avLst/>
          </a:prstGeom>
          <a:noFill/>
          <a:ln w="19050"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Care pathway when MASLD is suspected</a:t>
            </a:r>
          </a:p>
        </p:txBody>
      </p:sp>
    </p:spTree>
    <p:extLst>
      <p:ext uri="{BB962C8B-B14F-4D97-AF65-F5344CB8AC3E}">
        <p14:creationId xmlns:p14="http://schemas.microsoft.com/office/powerpoint/2010/main" val="3828754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80D403-A616-43AF-AEF8-CDD01F982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>
                <a:latin typeface="+mn-lt"/>
              </a:rPr>
              <a:t>NIT usage for the diagnosis and staging of fibrosis is relatively consistent across guidelines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BDEA431-EB89-4EB9-9710-BE53509628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2000" y="5970541"/>
            <a:ext cx="9360000" cy="617459"/>
          </a:xfr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AACE, American Association of Clinical Endocrinology; AASLD, American Association for the Study of Liver Diseases; ADA, American Diabetes Association; AGA, American Gastroenterological Association; CRF, cardiometabolic risk factor; ELF™, enhanced liver fibrosis score; FIB-4, fibrosis-4 index; LSM, liver stiffness measurement; MASH, metabolic dysfunction-associated steatohepatitis; MASLD, metabolic dysfunction-associated steatotic liver disease; </a:t>
            </a:r>
            <a:br>
              <a:rPr lang="en-US" dirty="0"/>
            </a:br>
            <a:r>
              <a:rPr lang="en-US" dirty="0"/>
              <a:t>MRE, magnetic resonance elastography; NIT, non-invasive test; T2D, type 2 diabetes; VCTE, vibration-controlled transient elastography; US, United States. </a:t>
            </a:r>
            <a:br>
              <a:rPr lang="en-US" dirty="0"/>
            </a:br>
            <a:r>
              <a:rPr lang="en-US" dirty="0"/>
              <a:t>1. </a:t>
            </a:r>
            <a:r>
              <a:rPr lang="en-CA" dirty="0"/>
              <a:t>Rinella ME et al. </a:t>
            </a:r>
            <a:r>
              <a:rPr lang="en-CA" i="1" dirty="0"/>
              <a:t>Hepatology</a:t>
            </a:r>
            <a:r>
              <a:rPr lang="en-CA" dirty="0"/>
              <a:t>. 2023</a:t>
            </a:r>
            <a:r>
              <a:rPr lang="fi-FI" dirty="0"/>
              <a:t>;77(5):1797–1835. 2. </a:t>
            </a:r>
            <a:r>
              <a:rPr lang="en-US" dirty="0"/>
              <a:t>ADA Professional Practice Committee. </a:t>
            </a:r>
            <a:r>
              <a:rPr lang="en-US" i="1" dirty="0"/>
              <a:t>Diabetes Care. </a:t>
            </a:r>
            <a:r>
              <a:rPr lang="en-US" dirty="0"/>
              <a:t>2024;47(Suppl 1):S52–S76</a:t>
            </a:r>
            <a:r>
              <a:rPr lang="en-GB" dirty="0"/>
              <a:t>. 3. Cusi K et al. </a:t>
            </a:r>
            <a:r>
              <a:rPr lang="en-GB" i="1" dirty="0" err="1"/>
              <a:t>Endocr</a:t>
            </a:r>
            <a:r>
              <a:rPr lang="en-GB" i="1" dirty="0"/>
              <a:t> </a:t>
            </a:r>
            <a:r>
              <a:rPr lang="en-GB" i="1" dirty="0" err="1"/>
              <a:t>Pract</a:t>
            </a:r>
            <a:r>
              <a:rPr lang="en-GB" dirty="0"/>
              <a:t>. 2022;28(5):528–562</a:t>
            </a:r>
            <a:r>
              <a:rPr lang="it-IT" dirty="0"/>
              <a:t>. 4. </a:t>
            </a:r>
            <a:r>
              <a:rPr lang="en-US" dirty="0"/>
              <a:t>Kanwal F et al. </a:t>
            </a:r>
            <a:r>
              <a:rPr lang="en-US" i="1" dirty="0"/>
              <a:t>Gastroenterology</a:t>
            </a:r>
            <a:r>
              <a:rPr lang="en-US" dirty="0"/>
              <a:t>. 2021;161(5):1657‒1669</a:t>
            </a:r>
            <a:r>
              <a:rPr lang="en-GB" dirty="0"/>
              <a:t>. 5. </a:t>
            </a:r>
            <a:r>
              <a:rPr lang="en-US" dirty="0" err="1"/>
              <a:t>Wattacheril</a:t>
            </a:r>
            <a:r>
              <a:rPr lang="en-US" dirty="0"/>
              <a:t> JJ et al. </a:t>
            </a:r>
            <a:r>
              <a:rPr lang="en-US" i="1" dirty="0"/>
              <a:t>Gastroenterology.</a:t>
            </a:r>
            <a:r>
              <a:rPr lang="en-US" dirty="0"/>
              <a:t> 2023;165(4):1080–1088.</a:t>
            </a:r>
            <a:endParaRPr lang="en-CA" dirty="0"/>
          </a:p>
        </p:txBody>
      </p:sp>
      <p:graphicFrame>
        <p:nvGraphicFramePr>
          <p:cNvPr id="70" name="Table 70">
            <a:extLst>
              <a:ext uri="{FF2B5EF4-FFF2-40B4-BE49-F238E27FC236}">
                <a16:creationId xmlns:a16="http://schemas.microsoft.com/office/drawing/2014/main" id="{5209FD17-B7F0-477A-A104-7210C4E90B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2188801"/>
              </p:ext>
            </p:extLst>
          </p:nvPr>
        </p:nvGraphicFramePr>
        <p:xfrm>
          <a:off x="432000" y="1528758"/>
          <a:ext cx="11426625" cy="379577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788681">
                  <a:extLst>
                    <a:ext uri="{9D8B030D-6E8A-4147-A177-3AD203B41FA5}">
                      <a16:colId xmlns:a16="http://schemas.microsoft.com/office/drawing/2014/main" val="3312127599"/>
                    </a:ext>
                  </a:extLst>
                </a:gridCol>
                <a:gridCol w="4199169">
                  <a:extLst>
                    <a:ext uri="{9D8B030D-6E8A-4147-A177-3AD203B41FA5}">
                      <a16:colId xmlns:a16="http://schemas.microsoft.com/office/drawing/2014/main" val="2955611372"/>
                    </a:ext>
                  </a:extLst>
                </a:gridCol>
                <a:gridCol w="5438775">
                  <a:extLst>
                    <a:ext uri="{9D8B030D-6E8A-4147-A177-3AD203B41FA5}">
                      <a16:colId xmlns:a16="http://schemas.microsoft.com/office/drawing/2014/main" val="2421848654"/>
                    </a:ext>
                  </a:extLst>
                </a:gridCol>
              </a:tblGrid>
              <a:tr h="442970"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Apis For Office Light" panose="020B0404010101010104" pitchFamily="34" charset="0"/>
                          <a:cs typeface="Apis For Office Light" panose="020B0404010101010104" pitchFamily="34" charset="0"/>
                        </a:rPr>
                        <a:t>Organization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Apis For Office Light" panose="020B0404010101010104" pitchFamily="34" charset="0"/>
                          <a:cs typeface="Apis For Office Light" panose="020B0404010101010104" pitchFamily="34" charset="0"/>
                        </a:rPr>
                        <a:t>First-line diagnostic test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CA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Apis For Office Light" panose="020B0404010101010104" pitchFamily="34" charset="0"/>
                          <a:cs typeface="Apis For Office Light" panose="020B0404010101010104" pitchFamily="34" charset="0"/>
                        </a:rPr>
                        <a:t>Assessment of MASH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2096181"/>
                  </a:ext>
                </a:extLst>
              </a:tr>
              <a:tr h="942796"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b="1">
                          <a:solidFill>
                            <a:schemeClr val="tx1"/>
                          </a:solidFill>
                        </a:rPr>
                        <a:t>AASLD 2023</a:t>
                      </a:r>
                      <a:r>
                        <a:rPr lang="en-CA" sz="1600" b="1" baseline="3000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600" b="1" baseline="30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FIB-4</a:t>
                      </a: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to detect fibrosis</a:t>
                      </a: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Routine screening </a:t>
                      </a: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for MASLD in the general population is </a:t>
                      </a:r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not recommended</a:t>
                      </a:r>
                    </a:p>
                  </a:txBody>
                  <a:tcPr anchor="ctr">
                    <a:lnL w="12700" cmpd="sng">
                      <a:noFill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CA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Initial assessment of fibrosis:</a:t>
                      </a:r>
                      <a:r>
                        <a:rPr lang="en-CA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 FIB-4</a:t>
                      </a:r>
                      <a:br>
                        <a:rPr lang="en-CA" sz="1200" b="0" dirty="0">
                          <a:solidFill>
                            <a:schemeClr val="tx1"/>
                          </a:solidFill>
                          <a:latin typeface="+mn-lt"/>
                        </a:rPr>
                      </a:br>
                      <a:r>
                        <a:rPr lang="en-CA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Followed by </a:t>
                      </a:r>
                      <a:r>
                        <a:rPr lang="en-CA" sz="1100" b="1" dirty="0">
                          <a:solidFill>
                            <a:schemeClr val="tx1"/>
                          </a:solidFill>
                          <a:latin typeface="+mn-lt"/>
                        </a:rPr>
                        <a:t>liver stiffness measurement (LSM) or ELF™ </a:t>
                      </a:r>
                      <a:r>
                        <a:rPr lang="en-CA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when </a:t>
                      </a:r>
                      <a:r>
                        <a:rPr lang="en-CA" sz="1100" b="1" dirty="0">
                          <a:solidFill>
                            <a:schemeClr val="tx1"/>
                          </a:solidFill>
                          <a:latin typeface="+mn-lt"/>
                        </a:rPr>
                        <a:t>FIB-4 </a:t>
                      </a:r>
                      <a:r>
                        <a:rPr lang="en-CA" sz="1100" b="1" dirty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≥</a:t>
                      </a:r>
                      <a:r>
                        <a:rPr lang="en-CA" sz="1100" b="1" dirty="0">
                          <a:solidFill>
                            <a:schemeClr val="tx1"/>
                          </a:solidFill>
                          <a:latin typeface="+mn-lt"/>
                        </a:rPr>
                        <a:t>1.3</a:t>
                      </a:r>
                    </a:p>
                    <a:p>
                      <a:pPr algn="l"/>
                      <a:r>
                        <a:rPr lang="en-CA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Diagnosis of MASH</a:t>
                      </a:r>
                      <a:r>
                        <a:rPr lang="en-CA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: liver biopsy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NITs</a:t>
                      </a: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can be used to assess the likelihood of significant liver fibrosis, predict risk of disease progression, and assess response to treatment</a:t>
                      </a:r>
                      <a:endParaRPr lang="en-US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4337689"/>
                  </a:ext>
                </a:extLst>
              </a:tr>
              <a:tr h="628531">
                <a:tc>
                  <a:txBody>
                    <a:bodyPr/>
                    <a:lstStyle/>
                    <a:p>
                      <a:pPr algn="ctr"/>
                      <a:r>
                        <a:rPr lang="en-US" sz="1600" b="1" baseline="0">
                          <a:solidFill>
                            <a:schemeClr val="tx1"/>
                          </a:solidFill>
                        </a:rPr>
                        <a:t>ADA 2025</a:t>
                      </a:r>
                      <a:r>
                        <a:rPr lang="en-US" sz="1600" b="1" baseline="3000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600" b="1" baseline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Screening for MASLD with </a:t>
                      </a:r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FIB-4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 in adults with T2D or prediabetes, particularly those with obesity or other CRFs, </a:t>
                      </a:r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is recommended</a:t>
                      </a:r>
                    </a:p>
                  </a:txBody>
                  <a:tcPr anchor="ctr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CA" sz="1200" b="0" dirty="0">
                          <a:solidFill>
                            <a:schemeClr val="tx1"/>
                          </a:solidFill>
                        </a:rPr>
                        <a:t>Initial assessment of fibrosis:</a:t>
                      </a:r>
                      <a:r>
                        <a:rPr lang="en-CA" sz="1200" b="1" dirty="0">
                          <a:solidFill>
                            <a:schemeClr val="tx1"/>
                          </a:solidFill>
                        </a:rPr>
                        <a:t> FIB-4</a:t>
                      </a:r>
                      <a:r>
                        <a:rPr lang="en-CA" sz="1200" b="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Followed by 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</a:rPr>
                        <a:t>LSM or ELF™</a:t>
                      </a:r>
                      <a:br>
                        <a:rPr lang="en-US" sz="11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Diagnosis of MASH: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liver biopsy</a:t>
                      </a:r>
                      <a:endParaRPr 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8620994"/>
                  </a:ext>
                </a:extLst>
              </a:tr>
              <a:tr h="613566">
                <a:tc>
                  <a:txBody>
                    <a:bodyPr/>
                    <a:lstStyle/>
                    <a:p>
                      <a:pPr algn="ctr"/>
                      <a:r>
                        <a:rPr lang="en-CA" sz="1600" b="1">
                          <a:solidFill>
                            <a:schemeClr val="tx1"/>
                          </a:solidFill>
                        </a:rPr>
                        <a:t>AACE 2022</a:t>
                      </a:r>
                      <a:r>
                        <a:rPr lang="en-CA" sz="1600" b="1" baseline="3000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1600" b="1" baseline="30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FIB-4 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followed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by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VCTE or ELF™ 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to stratify persons in the indeterminate zone</a:t>
                      </a:r>
                    </a:p>
                  </a:txBody>
                  <a:tcPr anchor="ctr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Initial assessment of fibrosis: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FIB-4</a:t>
                      </a:r>
                      <a:br>
                        <a:rPr lang="en-US" sz="1200" b="1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Followed by 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</a:rPr>
                        <a:t>LSM or ELF™</a:t>
                      </a:r>
                      <a:br>
                        <a:rPr lang="en-US" sz="1200" b="1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Diagnosis of MASH: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liver biopsy</a:t>
                      </a:r>
                    </a:p>
                  </a:txBody>
                  <a:tcPr anchor="ctr"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5028122"/>
                  </a:ext>
                </a:extLst>
              </a:tr>
              <a:tr h="1107411">
                <a:tc>
                  <a:txBody>
                    <a:bodyPr/>
                    <a:lstStyle/>
                    <a:p>
                      <a:pPr algn="ctr"/>
                      <a:r>
                        <a:rPr lang="en-US" sz="1600" b="1" baseline="0">
                          <a:solidFill>
                            <a:schemeClr val="tx1"/>
                          </a:solidFill>
                        </a:rPr>
                        <a:t>AGA 2021</a:t>
                      </a:r>
                      <a:r>
                        <a:rPr lang="en-US" sz="1600" b="1" baseline="3000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1600" b="1" baseline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1600" b="1" baseline="0">
                          <a:solidFill>
                            <a:schemeClr val="tx1"/>
                          </a:solidFill>
                        </a:rPr>
                        <a:t>AGA 2023</a:t>
                      </a:r>
                      <a:r>
                        <a:rPr lang="en-US" sz="1600" b="1" baseline="3000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1600" b="1" baseline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Routine screening </a:t>
                      </a: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for MASLD in high-risk groups (patients with T2D, </a:t>
                      </a:r>
                      <a:r>
                        <a:rPr lang="en-CA" sz="1200" b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≥</a:t>
                      </a:r>
                      <a:r>
                        <a:rPr lang="en-CA" sz="1200" b="0">
                          <a:solidFill>
                            <a:schemeClr val="tx1"/>
                          </a:solidFill>
                          <a:latin typeface="+mn-lt"/>
                        </a:rPr>
                        <a:t>2 CRFs, or incident findings of hepatic steatosis or elevated aminotransferases) </a:t>
                      </a:r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is</a:t>
                      </a: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recommended</a:t>
                      </a:r>
                    </a:p>
                  </a:txBody>
                  <a:tcPr anchor="ctr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CA" sz="1200" b="0" dirty="0">
                          <a:solidFill>
                            <a:schemeClr val="tx1"/>
                          </a:solidFill>
                        </a:rPr>
                        <a:t>Initial assessment of fibrosis: </a:t>
                      </a:r>
                      <a:r>
                        <a:rPr lang="en-CA" sz="1200" b="1" dirty="0">
                          <a:solidFill>
                            <a:schemeClr val="tx1"/>
                          </a:solidFill>
                        </a:rPr>
                        <a:t>FIB-4 </a:t>
                      </a:r>
                      <a:br>
                        <a:rPr lang="en-CA" sz="1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en-CA" sz="1100" b="0" dirty="0">
                          <a:solidFill>
                            <a:schemeClr val="tx1"/>
                          </a:solidFill>
                        </a:rPr>
                        <a:t>Followed by </a:t>
                      </a:r>
                      <a:r>
                        <a:rPr lang="en-CA" sz="1100" b="1" dirty="0">
                          <a:solidFill>
                            <a:schemeClr val="tx1"/>
                          </a:solidFill>
                        </a:rPr>
                        <a:t>VCTE, MRE, or ELF™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CA" sz="1100" b="0" dirty="0">
                          <a:solidFill>
                            <a:schemeClr val="tx1"/>
                          </a:solidFill>
                        </a:rPr>
                        <a:t>When </a:t>
                      </a:r>
                      <a:r>
                        <a:rPr lang="en-CA" sz="1100" b="1" dirty="0">
                          <a:solidFill>
                            <a:schemeClr val="tx1"/>
                          </a:solidFill>
                        </a:rPr>
                        <a:t>FIB-4 &gt;1.3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CA" sz="1100" b="0" dirty="0">
                          <a:solidFill>
                            <a:schemeClr val="tx1"/>
                          </a:solidFill>
                        </a:rPr>
                        <a:t>When</a:t>
                      </a:r>
                      <a:r>
                        <a:rPr lang="en-CA" sz="1100" b="1" dirty="0">
                          <a:solidFill>
                            <a:schemeClr val="tx1"/>
                          </a:solidFill>
                        </a:rPr>
                        <a:t> FIB-4 &lt;1.3 and T2D </a:t>
                      </a:r>
                      <a:r>
                        <a:rPr lang="en-CA" sz="1100" b="0" dirty="0">
                          <a:solidFill>
                            <a:schemeClr val="tx1"/>
                          </a:solidFill>
                        </a:rPr>
                        <a:t>or</a:t>
                      </a:r>
                      <a:r>
                        <a:rPr lang="en-CA" sz="1100" b="1" dirty="0">
                          <a:solidFill>
                            <a:schemeClr val="tx1"/>
                          </a:solidFill>
                        </a:rPr>
                        <a:t> 2+ features of metabolic syndrome </a:t>
                      </a:r>
                      <a:r>
                        <a:rPr lang="en-CA" sz="1100" b="0" dirty="0">
                          <a:solidFill>
                            <a:schemeClr val="tx1"/>
                          </a:solidFill>
                        </a:rPr>
                        <a:t>are</a:t>
                      </a:r>
                      <a:r>
                        <a:rPr lang="en-CA" sz="11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CA" sz="1100" b="0" dirty="0">
                          <a:solidFill>
                            <a:schemeClr val="tx1"/>
                          </a:solidFill>
                        </a:rPr>
                        <a:t>present</a:t>
                      </a: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CA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When initial and secondary assessment are discordant, consider liver biopsy</a:t>
                      </a:r>
                      <a:endParaRPr lang="en-CA" sz="1100" b="0" kern="1200" baseline="30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CA" sz="1200" b="0" dirty="0">
                          <a:solidFill>
                            <a:schemeClr val="tx1"/>
                          </a:solidFill>
                        </a:rPr>
                        <a:t>Diagnosis of MASH: </a:t>
                      </a:r>
                      <a:r>
                        <a:rPr lang="en-CA" sz="1200" b="1" dirty="0">
                          <a:solidFill>
                            <a:schemeClr val="tx1"/>
                          </a:solidFill>
                        </a:rPr>
                        <a:t>liver biopsy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3009201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A7BB87A4-BF74-DB48-683A-AACB0E0A77FE}"/>
              </a:ext>
            </a:extLst>
          </p:cNvPr>
          <p:cNvSpPr/>
          <p:nvPr/>
        </p:nvSpPr>
        <p:spPr>
          <a:xfrm>
            <a:off x="432000" y="5326139"/>
            <a:ext cx="11426625" cy="61745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NITs can be used in patients with MASLD or MASH for the diagnosis of fibrosis, </a:t>
            </a:r>
            <a:b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but NITs are not used for the diagnosis of MASH itself</a:t>
            </a:r>
          </a:p>
        </p:txBody>
      </p:sp>
    </p:spTree>
    <p:extLst>
      <p:ext uri="{BB962C8B-B14F-4D97-AF65-F5344CB8AC3E}">
        <p14:creationId xmlns:p14="http://schemas.microsoft.com/office/powerpoint/2010/main" val="36202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4">
            <a:extLst>
              <a:ext uri="{FF2B5EF4-FFF2-40B4-BE49-F238E27FC236}">
                <a16:creationId xmlns:a16="http://schemas.microsoft.com/office/drawing/2014/main" id="{56213267-501F-4125-98BC-380CAAE6D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>
                <a:latin typeface="+mn-lt"/>
              </a:rPr>
              <a:t>Magnetic resonance elastography (MRE)</a:t>
            </a:r>
            <a:r>
              <a:rPr lang="en-GB" sz="3200" baseline="30000">
                <a:latin typeface="+mn-lt"/>
              </a:rPr>
              <a:t>* </a:t>
            </a:r>
            <a:r>
              <a:rPr lang="en-GB" sz="3200">
                <a:latin typeface="+mn-lt"/>
              </a:rPr>
              <a:t>is an </a:t>
            </a:r>
            <a:br>
              <a:rPr lang="en-GB" sz="3200">
                <a:latin typeface="+mn-lt"/>
              </a:rPr>
            </a:br>
            <a:r>
              <a:rPr lang="en-GB" sz="3200">
                <a:latin typeface="+mn-lt"/>
              </a:rPr>
              <a:t>additional tool available to measure liver stiffness</a:t>
            </a:r>
            <a:endParaRPr lang="en-GB" sz="3200" baseline="30000">
              <a:latin typeface="+mn-lt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E0871A6-A6B2-D8F2-8B9E-FF74DFA8C1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b">
            <a:noAutofit/>
          </a:bodyPr>
          <a:lstStyle/>
          <a:p>
            <a:r>
              <a:rPr lang="en-GB" sz="700">
                <a:solidFill>
                  <a:srgbClr val="939AA7"/>
                </a:solidFill>
              </a:rPr>
              <a:t>*LSM obtained from MRE is currently regarded as the most accurate biomarker for non-invasive liver fibrosis </a:t>
            </a:r>
            <a:r>
              <a:rPr lang="en-GB">
                <a:solidFill>
                  <a:srgbClr val="939AA7"/>
                </a:solidFill>
              </a:rPr>
              <a:t>evaluation. </a:t>
            </a:r>
            <a:r>
              <a:rPr lang="en-US" baseline="30000">
                <a:solidFill>
                  <a:srgbClr val="939AA7"/>
                </a:solidFill>
              </a:rPr>
              <a:t>†</a:t>
            </a:r>
            <a:r>
              <a:rPr lang="en-US">
                <a:solidFill>
                  <a:srgbClr val="939AA7"/>
                </a:solidFill>
              </a:rPr>
              <a:t>The shortened version of MRE may be available at lower cost in some centers.</a:t>
            </a:r>
            <a:br>
              <a:rPr lang="en-GB" sz="700">
                <a:solidFill>
                  <a:srgbClr val="939AA7"/>
                </a:solidFill>
              </a:rPr>
            </a:br>
            <a:r>
              <a:rPr lang="en-GB" sz="700">
                <a:solidFill>
                  <a:srgbClr val="939AA7"/>
                </a:solidFill>
              </a:rPr>
              <a:t>AUROC, area under the receiver operating characteristic curve; F, fibrosis stage; LSM, liver stiffness measurement; MR, magnetic resonance;</a:t>
            </a:r>
            <a:br>
              <a:rPr lang="en-GB" sz="700">
                <a:solidFill>
                  <a:srgbClr val="939AA7"/>
                </a:solidFill>
              </a:rPr>
            </a:br>
            <a:r>
              <a:rPr lang="en-GB" sz="700">
                <a:solidFill>
                  <a:srgbClr val="939AA7"/>
                </a:solidFill>
              </a:rPr>
              <a:t>MRE, magnetic resonance elastography; MRI, magnetic resonance imaging.</a:t>
            </a:r>
            <a:br>
              <a:rPr lang="en-GB" sz="700">
                <a:solidFill>
                  <a:srgbClr val="939AA7"/>
                </a:solidFill>
              </a:rPr>
            </a:br>
            <a:r>
              <a:rPr lang="en-GB" sz="700">
                <a:solidFill>
                  <a:srgbClr val="939AA7"/>
                </a:solidFill>
              </a:rPr>
              <a:t>1. </a:t>
            </a:r>
            <a:r>
              <a:rPr lang="en-US">
                <a:solidFill>
                  <a:srgbClr val="939AA7"/>
                </a:solidFill>
              </a:rPr>
              <a:t>Chen J et al. </a:t>
            </a:r>
            <a:r>
              <a:rPr lang="en-US" i="1" err="1">
                <a:solidFill>
                  <a:srgbClr val="939AA7"/>
                </a:solidFill>
              </a:rPr>
              <a:t>Eur</a:t>
            </a:r>
            <a:r>
              <a:rPr lang="en-US" i="1">
                <a:solidFill>
                  <a:srgbClr val="939AA7"/>
                </a:solidFill>
              </a:rPr>
              <a:t> </a:t>
            </a:r>
            <a:r>
              <a:rPr lang="en-US" i="1" err="1">
                <a:solidFill>
                  <a:srgbClr val="939AA7"/>
                </a:solidFill>
              </a:rPr>
              <a:t>Radiol</a:t>
            </a:r>
            <a:r>
              <a:rPr lang="en-US">
                <a:solidFill>
                  <a:srgbClr val="939AA7"/>
                </a:solidFill>
              </a:rPr>
              <a:t>. 2022;32(2):950–958. 2. </a:t>
            </a:r>
            <a:r>
              <a:rPr lang="en-US" sz="700">
                <a:solidFill>
                  <a:srgbClr val="939AA7"/>
                </a:solidFill>
              </a:rPr>
              <a:t>Loomba R et al. </a:t>
            </a:r>
            <a:r>
              <a:rPr lang="en-US" sz="700" i="1">
                <a:solidFill>
                  <a:srgbClr val="939AA7"/>
                </a:solidFill>
              </a:rPr>
              <a:t>Hepatology</a:t>
            </a:r>
            <a:r>
              <a:rPr lang="en-US" sz="700">
                <a:solidFill>
                  <a:srgbClr val="939AA7"/>
                </a:solidFill>
              </a:rPr>
              <a:t>. 2014;60(6):1920–1928. 3.Charoenuchue P et al. </a:t>
            </a:r>
            <a:r>
              <a:rPr lang="en-US" sz="700" i="1">
                <a:solidFill>
                  <a:srgbClr val="939AA7"/>
                </a:solidFill>
              </a:rPr>
              <a:t>Diagnostics. </a:t>
            </a:r>
            <a:r>
              <a:rPr lang="en-US" sz="700">
                <a:solidFill>
                  <a:srgbClr val="939AA7"/>
                </a:solidFill>
              </a:rPr>
              <a:t>2025;15(62):1-15. 4. Ghadimi M, Thomas A. </a:t>
            </a:r>
            <a:r>
              <a:rPr lang="en-US" i="1" err="1">
                <a:solidFill>
                  <a:srgbClr val="939AA7"/>
                </a:solidFill>
              </a:rPr>
              <a:t>StatPearls</a:t>
            </a:r>
            <a:r>
              <a:rPr lang="en-US" i="1">
                <a:solidFill>
                  <a:srgbClr val="939AA7"/>
                </a:solidFill>
              </a:rPr>
              <a:t> [internet]. </a:t>
            </a:r>
            <a:r>
              <a:rPr lang="en-US">
                <a:solidFill>
                  <a:srgbClr val="939AA7"/>
                </a:solidFill>
              </a:rPr>
              <a:t>Updated May 2025. https://www.ncbi.nlm.nih.gov/books/NBK551669/. Accessed December 2025. </a:t>
            </a:r>
            <a:r>
              <a:rPr lang="en-US" sz="700">
                <a:solidFill>
                  <a:srgbClr val="939AA7"/>
                </a:solidFill>
              </a:rPr>
              <a:t>5. </a:t>
            </a:r>
            <a:r>
              <a:rPr lang="en-CA" sz="700">
                <a:solidFill>
                  <a:srgbClr val="939AA7"/>
                </a:solidFill>
              </a:rPr>
              <a:t>Liang J et al. </a:t>
            </a:r>
            <a:r>
              <a:rPr lang="en-CA" sz="700" i="1">
                <a:solidFill>
                  <a:srgbClr val="939AA7"/>
                </a:solidFill>
              </a:rPr>
              <a:t>J Hepatol</a:t>
            </a:r>
            <a:r>
              <a:rPr lang="en-CA" sz="700">
                <a:solidFill>
                  <a:srgbClr val="939AA7"/>
                </a:solidFill>
              </a:rPr>
              <a:t>. 2023;79(3):592–604.</a:t>
            </a:r>
            <a:endParaRPr lang="en-US" sz="700">
              <a:solidFill>
                <a:srgbClr val="939AA7"/>
              </a:solidFill>
            </a:endParaRPr>
          </a:p>
        </p:txBody>
      </p:sp>
      <p:graphicFrame>
        <p:nvGraphicFramePr>
          <p:cNvPr id="48" name="Table 11">
            <a:extLst>
              <a:ext uri="{FF2B5EF4-FFF2-40B4-BE49-F238E27FC236}">
                <a16:creationId xmlns:a16="http://schemas.microsoft.com/office/drawing/2014/main" id="{42361CAD-A946-C6C7-1705-2BAE709A2C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7935460"/>
              </p:ext>
            </p:extLst>
          </p:nvPr>
        </p:nvGraphicFramePr>
        <p:xfrm>
          <a:off x="6911162" y="2359461"/>
          <a:ext cx="4905639" cy="30124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523">
                  <a:extLst>
                    <a:ext uri="{9D8B030D-6E8A-4147-A177-3AD203B41FA5}">
                      <a16:colId xmlns:a16="http://schemas.microsoft.com/office/drawing/2014/main" val="2857747733"/>
                    </a:ext>
                  </a:extLst>
                </a:gridCol>
                <a:gridCol w="1055288">
                  <a:extLst>
                    <a:ext uri="{9D8B030D-6E8A-4147-A177-3AD203B41FA5}">
                      <a16:colId xmlns:a16="http://schemas.microsoft.com/office/drawing/2014/main" val="1647057664"/>
                    </a:ext>
                  </a:extLst>
                </a:gridCol>
                <a:gridCol w="1143229">
                  <a:extLst>
                    <a:ext uri="{9D8B030D-6E8A-4147-A177-3AD203B41FA5}">
                      <a16:colId xmlns:a16="http://schemas.microsoft.com/office/drawing/2014/main" val="2007858409"/>
                    </a:ext>
                  </a:extLst>
                </a:gridCol>
                <a:gridCol w="1072599">
                  <a:extLst>
                    <a:ext uri="{9D8B030D-6E8A-4147-A177-3AD203B41FA5}">
                      <a16:colId xmlns:a16="http://schemas.microsoft.com/office/drawing/2014/main" val="629296987"/>
                    </a:ext>
                  </a:extLst>
                </a:gridCol>
              </a:tblGrid>
              <a:tr h="499940">
                <a:tc>
                  <a:txBody>
                    <a:bodyPr/>
                    <a:lstStyle/>
                    <a:p>
                      <a:pPr algn="r"/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Fibrosis </a:t>
                      </a:r>
                      <a:br>
                        <a:rPr lang="en-GB" sz="1400" b="0">
                          <a:solidFill>
                            <a:srgbClr val="001965"/>
                          </a:solidFill>
                        </a:rPr>
                      </a:br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stage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kern="1200">
                          <a:solidFill>
                            <a:srgbClr val="001965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≥</a:t>
                      </a:r>
                      <a:r>
                        <a:rPr lang="en-GB" sz="1800" b="1">
                          <a:solidFill>
                            <a:srgbClr val="001965"/>
                          </a:solidFill>
                        </a:rPr>
                        <a:t>F2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kern="1200">
                          <a:solidFill>
                            <a:srgbClr val="001965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≥</a:t>
                      </a:r>
                      <a:r>
                        <a:rPr lang="en-GB" sz="1800" b="1">
                          <a:solidFill>
                            <a:srgbClr val="001965"/>
                          </a:solidFill>
                        </a:rPr>
                        <a:t>F3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>
                          <a:solidFill>
                            <a:srgbClr val="001965"/>
                          </a:solidFill>
                        </a:rPr>
                        <a:t>F4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7662570"/>
                  </a:ext>
                </a:extLst>
              </a:tr>
              <a:tr h="499940">
                <a:tc>
                  <a:txBody>
                    <a:bodyPr/>
                    <a:lstStyle/>
                    <a:p>
                      <a:pPr algn="r"/>
                      <a:r>
                        <a:rPr lang="en-US" sz="1400" b="0">
                          <a:solidFill>
                            <a:srgbClr val="001965"/>
                          </a:solidFill>
                        </a:rPr>
                        <a:t>Definition</a:t>
                      </a:r>
                      <a:endParaRPr lang="en-GB" sz="1400" b="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b="0">
                          <a:solidFill>
                            <a:srgbClr val="001965"/>
                          </a:solidFill>
                        </a:rPr>
                        <a:t>Significant fibrosis</a:t>
                      </a:r>
                      <a:endParaRPr lang="en-GB" sz="1400" b="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b="0">
                          <a:solidFill>
                            <a:srgbClr val="001965"/>
                          </a:solidFill>
                        </a:rPr>
                        <a:t>Advanced fibrosis</a:t>
                      </a:r>
                      <a:endParaRPr lang="en-GB" sz="1400" b="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b="0">
                          <a:solidFill>
                            <a:srgbClr val="001965"/>
                          </a:solidFill>
                        </a:rPr>
                        <a:t>Cirrhosis</a:t>
                      </a:r>
                      <a:endParaRPr lang="en-GB" sz="1400" b="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1611082"/>
                  </a:ext>
                </a:extLst>
              </a:tr>
              <a:tr h="456421">
                <a:tc>
                  <a:txBody>
                    <a:bodyPr/>
                    <a:lstStyle/>
                    <a:p>
                      <a:pPr algn="r"/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Cut-off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3.14 kPa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3.53 kPa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4.45 kPa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8123311"/>
                  </a:ext>
                </a:extLst>
              </a:tr>
              <a:tr h="379925">
                <a:tc>
                  <a:txBody>
                    <a:bodyPr/>
                    <a:lstStyle/>
                    <a:p>
                      <a:pPr algn="r"/>
                      <a:r>
                        <a:rPr lang="en-GB" sz="1400">
                          <a:solidFill>
                            <a:srgbClr val="001965"/>
                          </a:solidFill>
                        </a:rPr>
                        <a:t>Pretest probability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solidFill>
                            <a:srgbClr val="001965"/>
                          </a:solidFill>
                        </a:rPr>
                        <a:t>39.4%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solidFill>
                            <a:srgbClr val="001965"/>
                          </a:solidFill>
                        </a:rPr>
                        <a:t>24.1%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solidFill>
                            <a:srgbClr val="001965"/>
                          </a:solidFill>
                        </a:rPr>
                        <a:t>8.7%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4829979"/>
                  </a:ext>
                </a:extLst>
              </a:tr>
              <a:tr h="379925">
                <a:tc>
                  <a:txBody>
                    <a:bodyPr/>
                    <a:lstStyle/>
                    <a:p>
                      <a:pPr algn="r"/>
                      <a:r>
                        <a:rPr lang="en-CA" sz="1400">
                          <a:solidFill>
                            <a:srgbClr val="001965"/>
                          </a:solidFill>
                        </a:rPr>
                        <a:t>AUROC</a:t>
                      </a:r>
                      <a:endParaRPr lang="en-GB" sz="140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>
                          <a:solidFill>
                            <a:srgbClr val="001965"/>
                          </a:solidFill>
                        </a:rPr>
                        <a:t>0.92</a:t>
                      </a:r>
                      <a:endParaRPr lang="en-GB" sz="140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>
                          <a:solidFill>
                            <a:srgbClr val="001965"/>
                          </a:solidFill>
                        </a:rPr>
                        <a:t>0.92</a:t>
                      </a:r>
                      <a:endParaRPr lang="en-GB" sz="140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>
                          <a:solidFill>
                            <a:srgbClr val="001965"/>
                          </a:solidFill>
                        </a:rPr>
                        <a:t>0.94</a:t>
                      </a:r>
                      <a:endParaRPr lang="en-GB" sz="140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0506807"/>
                  </a:ext>
                </a:extLst>
              </a:tr>
              <a:tr h="379925">
                <a:tc>
                  <a:txBody>
                    <a:bodyPr/>
                    <a:lstStyle/>
                    <a:p>
                      <a:pPr algn="r"/>
                      <a:r>
                        <a:rPr lang="en-CA" sz="1400">
                          <a:solidFill>
                            <a:srgbClr val="001965"/>
                          </a:solidFill>
                        </a:rPr>
                        <a:t>Sensitivity</a:t>
                      </a:r>
                      <a:endParaRPr lang="en-GB" sz="140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>
                          <a:solidFill>
                            <a:srgbClr val="001965"/>
                          </a:solidFill>
                        </a:rPr>
                        <a:t>79%</a:t>
                      </a:r>
                      <a:endParaRPr lang="en-GB" sz="140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>
                          <a:solidFill>
                            <a:srgbClr val="001965"/>
                          </a:solidFill>
                        </a:rPr>
                        <a:t>87%</a:t>
                      </a:r>
                      <a:endParaRPr lang="en-GB" sz="140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>
                          <a:solidFill>
                            <a:srgbClr val="001965"/>
                          </a:solidFill>
                        </a:rPr>
                        <a:t>88%</a:t>
                      </a:r>
                      <a:endParaRPr lang="en-GB" sz="140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1663165"/>
                  </a:ext>
                </a:extLst>
              </a:tr>
              <a:tr h="379925">
                <a:tc>
                  <a:txBody>
                    <a:bodyPr/>
                    <a:lstStyle/>
                    <a:p>
                      <a:pPr algn="r"/>
                      <a:r>
                        <a:rPr lang="en-CA" sz="1400">
                          <a:solidFill>
                            <a:srgbClr val="001965"/>
                          </a:solidFill>
                        </a:rPr>
                        <a:t>Specificity</a:t>
                      </a:r>
                      <a:endParaRPr lang="en-GB" sz="140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>
                          <a:solidFill>
                            <a:srgbClr val="001965"/>
                          </a:solidFill>
                        </a:rPr>
                        <a:t>89%</a:t>
                      </a:r>
                      <a:endParaRPr lang="en-GB" sz="140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>
                          <a:solidFill>
                            <a:srgbClr val="001965"/>
                          </a:solidFill>
                        </a:rPr>
                        <a:t>88%</a:t>
                      </a:r>
                      <a:endParaRPr lang="en-GB" sz="140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>
                          <a:solidFill>
                            <a:srgbClr val="001965"/>
                          </a:solidFill>
                        </a:rPr>
                        <a:t>89%</a:t>
                      </a:r>
                      <a:endParaRPr lang="en-GB" sz="140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2675627"/>
                  </a:ext>
                </a:extLst>
              </a:tr>
            </a:tbl>
          </a:graphicData>
        </a:graphic>
      </p:graphicFrame>
      <p:sp>
        <p:nvSpPr>
          <p:cNvPr id="3" name="Off-page Connector 2">
            <a:extLst>
              <a:ext uri="{FF2B5EF4-FFF2-40B4-BE49-F238E27FC236}">
                <a16:creationId xmlns:a16="http://schemas.microsoft.com/office/drawing/2014/main" id="{62F89DDC-AA28-0491-A65E-C8283B3C6BF2}"/>
              </a:ext>
            </a:extLst>
          </p:cNvPr>
          <p:cNvSpPr/>
          <p:nvPr/>
        </p:nvSpPr>
        <p:spPr>
          <a:xfrm>
            <a:off x="10382748" y="0"/>
            <a:ext cx="1471613" cy="1391785"/>
          </a:xfrm>
          <a:prstGeom prst="flowChartOffpage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>
              <a:defRPr/>
            </a:pPr>
            <a:r>
              <a:rPr lang="en-GB" sz="1500">
                <a:solidFill>
                  <a:srgbClr val="FFFFFF"/>
                </a:solidFill>
              </a:rPr>
              <a:t>Additional clinical NITs available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7BF7E89-3FB9-69E9-89ED-4DBEE68CCA56}"/>
              </a:ext>
            </a:extLst>
          </p:cNvPr>
          <p:cNvSpPr/>
          <p:nvPr/>
        </p:nvSpPr>
        <p:spPr>
          <a:xfrm>
            <a:off x="431997" y="2661720"/>
            <a:ext cx="6245250" cy="154255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000" tIns="36000" rIns="360000" bIns="36000" rtlCol="0" anchor="ctr"/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Benefits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Ability to identify fibrosis stage with increased accuracy</a:t>
            </a:r>
            <a:r>
              <a:rPr kumimoji="0" lang="en-US" sz="12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Used in clinical practice and research</a:t>
            </a:r>
            <a:r>
              <a:rPr kumimoji="0" lang="en-US" sz="12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Incorporated into guidelines</a:t>
            </a:r>
            <a:r>
              <a:rPr kumimoji="0" lang="en-US" sz="12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Validated in mixed populations</a:t>
            </a:r>
            <a:r>
              <a:rPr kumimoji="0" lang="en-US" sz="12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05025AD-459D-B067-3852-EF339913AC98}"/>
              </a:ext>
            </a:extLst>
          </p:cNvPr>
          <p:cNvSpPr/>
          <p:nvPr/>
        </p:nvSpPr>
        <p:spPr>
          <a:xfrm>
            <a:off x="431997" y="1619624"/>
            <a:ext cx="6245250" cy="99535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000" tIns="36000" rIns="360000" bIns="36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Quantitative assessment using MR technology to measure 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liver stiffness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EC94E9E-5AF5-441C-294D-56C1216AF09F}"/>
              </a:ext>
            </a:extLst>
          </p:cNvPr>
          <p:cNvSpPr/>
          <p:nvPr/>
        </p:nvSpPr>
        <p:spPr>
          <a:xfrm>
            <a:off x="431997" y="4261657"/>
            <a:ext cx="6245250" cy="1692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000" tIns="36000" rIns="360000" bIns="36000" rtlCol="0" anchor="ctr"/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Limitations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Higher cost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3,†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Dependence on sites that have access to MR scanners and 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special equipment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Time consuming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MRI contraindicated in patients with metallic implants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63975AC7-1E9E-173D-6B25-3915465455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0580" y="4688421"/>
            <a:ext cx="569131" cy="838472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8ED6DF81-CEE0-CAF9-3C13-22407504F3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2696" y="3020547"/>
            <a:ext cx="824899" cy="824899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08F36C3A-1426-69B7-A962-964DD16B02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7399" y="1779067"/>
            <a:ext cx="675493" cy="67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1421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F053C72-1896-69FB-4C25-979463E94AA2}"/>
              </a:ext>
            </a:extLst>
          </p:cNvPr>
          <p:cNvSpPr/>
          <p:nvPr/>
        </p:nvSpPr>
        <p:spPr>
          <a:xfrm>
            <a:off x="431997" y="5050398"/>
            <a:ext cx="6091200" cy="76564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000" tIns="36000" rIns="360000" bIns="36000" rtlCol="0" anchor="ctr"/>
          <a:lstStyle/>
          <a:p>
            <a:r>
              <a:rPr lang="en-GB" sz="1400">
                <a:solidFill>
                  <a:srgbClr val="001965"/>
                </a:solidFill>
              </a:rPr>
              <a:t>AUROC 0.93 for liver steatosis 20–30%</a:t>
            </a:r>
            <a:r>
              <a:rPr lang="en-GB" sz="1400" baseline="30000">
                <a:solidFill>
                  <a:srgbClr val="001965"/>
                </a:solidFill>
              </a:rPr>
              <a:t>1</a:t>
            </a:r>
            <a:endParaRPr lang="en-GB" sz="1400">
              <a:solidFill>
                <a:srgbClr val="001965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6D3EB8-DF7A-BA2C-80DC-F4DCCF74E782}"/>
              </a:ext>
            </a:extLst>
          </p:cNvPr>
          <p:cNvSpPr/>
          <p:nvPr/>
        </p:nvSpPr>
        <p:spPr>
          <a:xfrm>
            <a:off x="431997" y="3293210"/>
            <a:ext cx="6091200" cy="170315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000" tIns="36000" rIns="360000" bIns="36000" rtlCol="0" anchor="ctr"/>
          <a:lstStyle/>
          <a:p>
            <a:pPr marL="171450" indent="-171450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</a:rPr>
              <a:t>BMI may affect accuracy of results</a:t>
            </a:r>
            <a:r>
              <a:rPr lang="en-US" sz="1400" baseline="30000">
                <a:solidFill>
                  <a:schemeClr val="tx1"/>
                </a:solidFill>
              </a:rPr>
              <a:t>4</a:t>
            </a:r>
            <a:r>
              <a:rPr lang="en-US" sz="1400">
                <a:solidFill>
                  <a:schemeClr val="tx1"/>
                </a:solidFill>
              </a:rPr>
              <a:t> </a:t>
            </a:r>
          </a:p>
          <a:p>
            <a:pPr marL="171450" indent="-171450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</a:rPr>
              <a:t>Inter- and intra-observer variability</a:t>
            </a:r>
            <a:r>
              <a:rPr lang="en-US" sz="1400" baseline="30000">
                <a:solidFill>
                  <a:schemeClr val="tx1"/>
                </a:solidFill>
              </a:rPr>
              <a:t>1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A91210-6FCC-4F87-5AF2-DDE9572CF779}"/>
              </a:ext>
            </a:extLst>
          </p:cNvPr>
          <p:cNvSpPr/>
          <p:nvPr/>
        </p:nvSpPr>
        <p:spPr>
          <a:xfrm>
            <a:off x="431997" y="1619625"/>
            <a:ext cx="6091200" cy="162264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000" tIns="36000" rIns="360000" bIns="36000" rtlCol="0" anchor="ctr"/>
          <a:lstStyle/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Can reliably diagnose moderate and severe steatosis but does not exclude lower degrees of steatosis</a:t>
            </a:r>
            <a:r>
              <a:rPr lang="en-US" sz="1400" baseline="30000" dirty="0">
                <a:solidFill>
                  <a:schemeClr val="tx1"/>
                </a:solidFill>
              </a:rPr>
              <a:t>1,*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Commonly used in clinical practice</a:t>
            </a:r>
            <a:r>
              <a:rPr lang="en-US" sz="1400" baseline="30000" dirty="0">
                <a:solidFill>
                  <a:schemeClr val="tx1"/>
                </a:solidFill>
              </a:rPr>
              <a:t>1</a:t>
            </a:r>
            <a:endParaRPr lang="en-US" sz="1400" dirty="0">
              <a:solidFill>
                <a:schemeClr val="tx1"/>
              </a:solidFill>
            </a:endParaRP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Identify steatosis, ascites and masses (e.g., HCC)</a:t>
            </a:r>
            <a:r>
              <a:rPr lang="en-US" sz="1400" baseline="30000" dirty="0">
                <a:solidFill>
                  <a:schemeClr val="tx1"/>
                </a:solidFill>
              </a:rPr>
              <a:t>1-3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B57F299-5BA4-15E3-AD58-FA7FD0786EAD}"/>
              </a:ext>
            </a:extLst>
          </p:cNvPr>
          <p:cNvSpPr/>
          <p:nvPr/>
        </p:nvSpPr>
        <p:spPr>
          <a:xfrm>
            <a:off x="6606386" y="1619626"/>
            <a:ext cx="5088866" cy="2340894"/>
          </a:xfrm>
          <a:prstGeom prst="rect">
            <a:avLst/>
          </a:prstGeom>
          <a:solidFill>
            <a:srgbClr val="E9EB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8D858-CA57-4FEF-9300-D8A121685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>
                <a:latin typeface="+mn-lt"/>
              </a:rPr>
              <a:t>Ultrasound is a commonly used and reliable </a:t>
            </a:r>
            <a:br>
              <a:rPr lang="en-GB" sz="3200">
                <a:latin typeface="+mn-lt"/>
              </a:rPr>
            </a:br>
            <a:r>
              <a:rPr lang="en-GB" sz="3200">
                <a:latin typeface="+mn-lt"/>
              </a:rPr>
              <a:t>clinical NIT used to diagnosis steatosis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103412-3EED-4E2C-A528-EBAD7D2E41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b">
            <a:noAutofit/>
          </a:bodyPr>
          <a:lstStyle/>
          <a:p>
            <a:r>
              <a:rPr lang="en-GB" dirty="0"/>
              <a:t>*Ultrasound is not recommended for routine use by United States Guidelines.</a:t>
            </a:r>
            <a:br>
              <a:rPr lang="en-GB" dirty="0"/>
            </a:br>
            <a:r>
              <a:rPr lang="en-GB" dirty="0"/>
              <a:t>AUROC, area under the receiver operating characteristic curve; BMI, body mass index; HCC, hepatocellular carcinoma. </a:t>
            </a:r>
            <a:br>
              <a:rPr lang="en-GB" dirty="0"/>
            </a:br>
            <a:r>
              <a:rPr lang="en-GB" dirty="0"/>
              <a:t>1. Hernaez R et al. </a:t>
            </a:r>
            <a:r>
              <a:rPr lang="en-GB" i="1" dirty="0"/>
              <a:t>Hepatology</a:t>
            </a:r>
            <a:r>
              <a:rPr lang="en-GB" dirty="0"/>
              <a:t>. 2011;54(3):1082–1090. 2. Getnet W et al. </a:t>
            </a:r>
            <a:r>
              <a:rPr lang="en-GB" i="1" dirty="0"/>
              <a:t>Ethiop J Health Sci. </a:t>
            </a:r>
            <a:r>
              <a:rPr lang="en-GB" dirty="0"/>
              <a:t>2019;29(3):383–390. 3. Hu H et al. </a:t>
            </a:r>
            <a:r>
              <a:rPr lang="en-GB" i="1" dirty="0"/>
              <a:t>J Clin </a:t>
            </a:r>
            <a:r>
              <a:rPr lang="en-GB" i="1" dirty="0" err="1"/>
              <a:t>Transl</a:t>
            </a:r>
            <a:r>
              <a:rPr lang="en-GB" i="1" dirty="0"/>
              <a:t> Hepatol.</a:t>
            </a:r>
            <a:r>
              <a:rPr lang="en-GB" dirty="0"/>
              <a:t> 2024;12(5):516–524. 4.</a:t>
            </a:r>
            <a:r>
              <a:rPr lang="en-CA" dirty="0"/>
              <a:t> </a:t>
            </a:r>
            <a:r>
              <a:rPr lang="en-GB" dirty="0"/>
              <a:t>Li Q et al. </a:t>
            </a:r>
            <a:r>
              <a:rPr lang="en-GB" i="1" dirty="0"/>
              <a:t>World J Hepatol</a:t>
            </a:r>
            <a:r>
              <a:rPr lang="en-GB" dirty="0"/>
              <a:t>. 2018;10(8):530–542. </a:t>
            </a:r>
            <a:endParaRPr lang="en-CA" dirty="0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96CB781-AAD8-4632-B454-2884270A0717}"/>
              </a:ext>
            </a:extLst>
          </p:cNvPr>
          <p:cNvGrpSpPr/>
          <p:nvPr/>
        </p:nvGrpSpPr>
        <p:grpSpPr>
          <a:xfrm>
            <a:off x="6850286" y="2144246"/>
            <a:ext cx="1483025" cy="1381708"/>
            <a:chOff x="6018860" y="6404771"/>
            <a:chExt cx="1869662" cy="1741932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49979694-49B9-441A-B801-F4EC13BE212A}"/>
                </a:ext>
              </a:extLst>
            </p:cNvPr>
            <p:cNvGrpSpPr/>
            <p:nvPr/>
          </p:nvGrpSpPr>
          <p:grpSpPr>
            <a:xfrm>
              <a:off x="6096000" y="6754993"/>
              <a:ext cx="1792522" cy="1197573"/>
              <a:chOff x="-1398648" y="3690880"/>
              <a:chExt cx="1891620" cy="1281570"/>
            </a:xfrm>
            <a:solidFill>
              <a:schemeClr val="accent5">
                <a:lumMod val="60000"/>
                <a:lumOff val="40000"/>
              </a:schemeClr>
            </a:solidFill>
          </p:grpSpPr>
          <p:sp>
            <p:nvSpPr>
              <p:cNvPr id="71" name="Freeform 49">
                <a:extLst>
                  <a:ext uri="{FF2B5EF4-FFF2-40B4-BE49-F238E27FC236}">
                    <a16:creationId xmlns:a16="http://schemas.microsoft.com/office/drawing/2014/main" id="{7E8F3B7C-CA00-42FA-8A67-B37E45BB5C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398648" y="3690880"/>
                <a:ext cx="1891620" cy="1281570"/>
              </a:xfrm>
              <a:custGeom>
                <a:avLst/>
                <a:gdLst>
                  <a:gd name="T0" fmla="*/ 2584 w 4353"/>
                  <a:gd name="T1" fmla="*/ 201 h 2953"/>
                  <a:gd name="T2" fmla="*/ 2512 w 4353"/>
                  <a:gd name="T3" fmla="*/ 201 h 2953"/>
                  <a:gd name="T4" fmla="*/ 2345 w 4353"/>
                  <a:gd name="T5" fmla="*/ 231 h 2953"/>
                  <a:gd name="T6" fmla="*/ 2299 w 4353"/>
                  <a:gd name="T7" fmla="*/ 372 h 2953"/>
                  <a:gd name="T8" fmla="*/ 2325 w 4353"/>
                  <a:gd name="T9" fmla="*/ 396 h 2953"/>
                  <a:gd name="T10" fmla="*/ 2371 w 4353"/>
                  <a:gd name="T11" fmla="*/ 456 h 2953"/>
                  <a:gd name="T12" fmla="*/ 2413 w 4353"/>
                  <a:gd name="T13" fmla="*/ 641 h 2953"/>
                  <a:gd name="T14" fmla="*/ 2467 w 4353"/>
                  <a:gd name="T15" fmla="*/ 1436 h 2953"/>
                  <a:gd name="T16" fmla="*/ 2401 w 4353"/>
                  <a:gd name="T17" fmla="*/ 1582 h 2953"/>
                  <a:gd name="T18" fmla="*/ 2196 w 4353"/>
                  <a:gd name="T19" fmla="*/ 1709 h 2953"/>
                  <a:gd name="T20" fmla="*/ 1887 w 4353"/>
                  <a:gd name="T21" fmla="*/ 1855 h 2953"/>
                  <a:gd name="T22" fmla="*/ 1642 w 4353"/>
                  <a:gd name="T23" fmla="*/ 2035 h 2953"/>
                  <a:gd name="T24" fmla="*/ 1142 w 4353"/>
                  <a:gd name="T25" fmla="*/ 2551 h 2953"/>
                  <a:gd name="T26" fmla="*/ 835 w 4353"/>
                  <a:gd name="T27" fmla="*/ 2866 h 2953"/>
                  <a:gd name="T28" fmla="*/ 551 w 4353"/>
                  <a:gd name="T29" fmla="*/ 2809 h 2953"/>
                  <a:gd name="T30" fmla="*/ 262 w 4353"/>
                  <a:gd name="T31" fmla="*/ 2058 h 2953"/>
                  <a:gd name="T32" fmla="*/ 101 w 4353"/>
                  <a:gd name="T33" fmla="*/ 1623 h 2953"/>
                  <a:gd name="T34" fmla="*/ 17 w 4353"/>
                  <a:gd name="T35" fmla="*/ 1308 h 2953"/>
                  <a:gd name="T36" fmla="*/ 138 w 4353"/>
                  <a:gd name="T37" fmla="*/ 632 h 2953"/>
                  <a:gd name="T38" fmla="*/ 473 w 4353"/>
                  <a:gd name="T39" fmla="*/ 285 h 2953"/>
                  <a:gd name="T40" fmla="*/ 1194 w 4353"/>
                  <a:gd name="T41" fmla="*/ 29 h 2953"/>
                  <a:gd name="T42" fmla="*/ 1900 w 4353"/>
                  <a:gd name="T43" fmla="*/ 41 h 2953"/>
                  <a:gd name="T44" fmla="*/ 2242 w 4353"/>
                  <a:gd name="T45" fmla="*/ 64 h 2953"/>
                  <a:gd name="T46" fmla="*/ 2690 w 4353"/>
                  <a:gd name="T47" fmla="*/ 72 h 2953"/>
                  <a:gd name="T48" fmla="*/ 3364 w 4353"/>
                  <a:gd name="T49" fmla="*/ 95 h 2953"/>
                  <a:gd name="T50" fmla="*/ 3942 w 4353"/>
                  <a:gd name="T51" fmla="*/ 134 h 2953"/>
                  <a:gd name="T52" fmla="*/ 4211 w 4353"/>
                  <a:gd name="T53" fmla="*/ 161 h 2953"/>
                  <a:gd name="T54" fmla="*/ 4318 w 4353"/>
                  <a:gd name="T55" fmla="*/ 337 h 2953"/>
                  <a:gd name="T56" fmla="*/ 4234 w 4353"/>
                  <a:gd name="T57" fmla="*/ 476 h 2953"/>
                  <a:gd name="T58" fmla="*/ 3491 w 4353"/>
                  <a:gd name="T59" fmla="*/ 1137 h 2953"/>
                  <a:gd name="T60" fmla="*/ 2926 w 4353"/>
                  <a:gd name="T61" fmla="*/ 1432 h 2953"/>
                  <a:gd name="T62" fmla="*/ 2706 w 4353"/>
                  <a:gd name="T63" fmla="*/ 1442 h 2953"/>
                  <a:gd name="T64" fmla="*/ 2594 w 4353"/>
                  <a:gd name="T65" fmla="*/ 1354 h 2953"/>
                  <a:gd name="T66" fmla="*/ 2548 w 4353"/>
                  <a:gd name="T67" fmla="*/ 1204 h 2953"/>
                  <a:gd name="T68" fmla="*/ 2494 w 4353"/>
                  <a:gd name="T69" fmla="*/ 607 h 2953"/>
                  <a:gd name="T70" fmla="*/ 2577 w 4353"/>
                  <a:gd name="T71" fmla="*/ 219 h 2953"/>
                  <a:gd name="T72" fmla="*/ 2584 w 4353"/>
                  <a:gd name="T73" fmla="*/ 201 h 29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353" h="2953">
                    <a:moveTo>
                      <a:pt x="2584" y="201"/>
                    </a:moveTo>
                    <a:cubicBezTo>
                      <a:pt x="2558" y="201"/>
                      <a:pt x="2534" y="198"/>
                      <a:pt x="2512" y="201"/>
                    </a:cubicBezTo>
                    <a:cubicBezTo>
                      <a:pt x="2456" y="209"/>
                      <a:pt x="2400" y="218"/>
                      <a:pt x="2345" y="231"/>
                    </a:cubicBezTo>
                    <a:cubicBezTo>
                      <a:pt x="2284" y="245"/>
                      <a:pt x="2260" y="322"/>
                      <a:pt x="2299" y="372"/>
                    </a:cubicBezTo>
                    <a:cubicBezTo>
                      <a:pt x="2306" y="381"/>
                      <a:pt x="2315" y="390"/>
                      <a:pt x="2325" y="396"/>
                    </a:cubicBezTo>
                    <a:cubicBezTo>
                      <a:pt x="2350" y="409"/>
                      <a:pt x="2365" y="430"/>
                      <a:pt x="2371" y="456"/>
                    </a:cubicBezTo>
                    <a:cubicBezTo>
                      <a:pt x="2387" y="517"/>
                      <a:pt x="2404" y="578"/>
                      <a:pt x="2413" y="641"/>
                    </a:cubicBezTo>
                    <a:cubicBezTo>
                      <a:pt x="2451" y="904"/>
                      <a:pt x="2463" y="1170"/>
                      <a:pt x="2467" y="1436"/>
                    </a:cubicBezTo>
                    <a:cubicBezTo>
                      <a:pt x="2468" y="1497"/>
                      <a:pt x="2445" y="1543"/>
                      <a:pt x="2401" y="1582"/>
                    </a:cubicBezTo>
                    <a:cubicBezTo>
                      <a:pt x="2341" y="1637"/>
                      <a:pt x="2269" y="1674"/>
                      <a:pt x="2196" y="1709"/>
                    </a:cubicBezTo>
                    <a:cubicBezTo>
                      <a:pt x="2094" y="1758"/>
                      <a:pt x="1990" y="1806"/>
                      <a:pt x="1887" y="1855"/>
                    </a:cubicBezTo>
                    <a:cubicBezTo>
                      <a:pt x="1794" y="1900"/>
                      <a:pt x="1714" y="1962"/>
                      <a:pt x="1642" y="2035"/>
                    </a:cubicBezTo>
                    <a:cubicBezTo>
                      <a:pt x="1474" y="2206"/>
                      <a:pt x="1309" y="2379"/>
                      <a:pt x="1142" y="2551"/>
                    </a:cubicBezTo>
                    <a:cubicBezTo>
                      <a:pt x="1040" y="2656"/>
                      <a:pt x="940" y="2763"/>
                      <a:pt x="835" y="2866"/>
                    </a:cubicBezTo>
                    <a:cubicBezTo>
                      <a:pt x="745" y="2953"/>
                      <a:pt x="605" y="2924"/>
                      <a:pt x="551" y="2809"/>
                    </a:cubicBezTo>
                    <a:cubicBezTo>
                      <a:pt x="435" y="2566"/>
                      <a:pt x="346" y="2313"/>
                      <a:pt x="262" y="2058"/>
                    </a:cubicBezTo>
                    <a:cubicBezTo>
                      <a:pt x="213" y="1911"/>
                      <a:pt x="155" y="1768"/>
                      <a:pt x="101" y="1623"/>
                    </a:cubicBezTo>
                    <a:cubicBezTo>
                      <a:pt x="62" y="1521"/>
                      <a:pt x="24" y="1418"/>
                      <a:pt x="17" y="1308"/>
                    </a:cubicBezTo>
                    <a:cubicBezTo>
                      <a:pt x="0" y="1073"/>
                      <a:pt x="21" y="844"/>
                      <a:pt x="138" y="632"/>
                    </a:cubicBezTo>
                    <a:cubicBezTo>
                      <a:pt x="218" y="486"/>
                      <a:pt x="335" y="376"/>
                      <a:pt x="473" y="285"/>
                    </a:cubicBezTo>
                    <a:cubicBezTo>
                      <a:pt x="692" y="141"/>
                      <a:pt x="935" y="61"/>
                      <a:pt x="1194" y="29"/>
                    </a:cubicBezTo>
                    <a:cubicBezTo>
                      <a:pt x="1430" y="0"/>
                      <a:pt x="1664" y="9"/>
                      <a:pt x="1900" y="41"/>
                    </a:cubicBezTo>
                    <a:cubicBezTo>
                      <a:pt x="2013" y="57"/>
                      <a:pt x="2128" y="59"/>
                      <a:pt x="2242" y="64"/>
                    </a:cubicBezTo>
                    <a:cubicBezTo>
                      <a:pt x="2392" y="69"/>
                      <a:pt x="2541" y="74"/>
                      <a:pt x="2690" y="72"/>
                    </a:cubicBezTo>
                    <a:cubicBezTo>
                      <a:pt x="2915" y="68"/>
                      <a:pt x="3139" y="83"/>
                      <a:pt x="3364" y="95"/>
                    </a:cubicBezTo>
                    <a:cubicBezTo>
                      <a:pt x="3557" y="106"/>
                      <a:pt x="3749" y="119"/>
                      <a:pt x="3942" y="134"/>
                    </a:cubicBezTo>
                    <a:cubicBezTo>
                      <a:pt x="4032" y="140"/>
                      <a:pt x="4121" y="150"/>
                      <a:pt x="4211" y="161"/>
                    </a:cubicBezTo>
                    <a:cubicBezTo>
                      <a:pt x="4315" y="174"/>
                      <a:pt x="4353" y="237"/>
                      <a:pt x="4318" y="337"/>
                    </a:cubicBezTo>
                    <a:cubicBezTo>
                      <a:pt x="4299" y="389"/>
                      <a:pt x="4272" y="436"/>
                      <a:pt x="4234" y="476"/>
                    </a:cubicBezTo>
                    <a:cubicBezTo>
                      <a:pt x="4009" y="721"/>
                      <a:pt x="3765" y="946"/>
                      <a:pt x="3491" y="1137"/>
                    </a:cubicBezTo>
                    <a:cubicBezTo>
                      <a:pt x="3316" y="1259"/>
                      <a:pt x="3127" y="1358"/>
                      <a:pt x="2926" y="1432"/>
                    </a:cubicBezTo>
                    <a:cubicBezTo>
                      <a:pt x="2854" y="1459"/>
                      <a:pt x="2780" y="1461"/>
                      <a:pt x="2706" y="1442"/>
                    </a:cubicBezTo>
                    <a:cubicBezTo>
                      <a:pt x="2656" y="1428"/>
                      <a:pt x="2619" y="1399"/>
                      <a:pt x="2594" y="1354"/>
                    </a:cubicBezTo>
                    <a:cubicBezTo>
                      <a:pt x="2569" y="1307"/>
                      <a:pt x="2557" y="1256"/>
                      <a:pt x="2548" y="1204"/>
                    </a:cubicBezTo>
                    <a:cubicBezTo>
                      <a:pt x="2516" y="1006"/>
                      <a:pt x="2494" y="808"/>
                      <a:pt x="2494" y="607"/>
                    </a:cubicBezTo>
                    <a:cubicBezTo>
                      <a:pt x="2494" y="472"/>
                      <a:pt x="2523" y="343"/>
                      <a:pt x="2577" y="219"/>
                    </a:cubicBezTo>
                    <a:cubicBezTo>
                      <a:pt x="2579" y="214"/>
                      <a:pt x="2581" y="209"/>
                      <a:pt x="2584" y="201"/>
                    </a:cubicBezTo>
                    <a:close/>
                  </a:path>
                </a:pathLst>
              </a:custGeom>
              <a:solidFill>
                <a:srgbClr val="3B97DE"/>
              </a:solidFill>
              <a:ln>
                <a:solidFill>
                  <a:schemeClr val="tx1"/>
                </a:solidFill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55513170-6B99-4CCE-8046-BC468B79DF53}"/>
                  </a:ext>
                </a:extLst>
              </p:cNvPr>
              <p:cNvSpPr/>
              <p:nvPr/>
            </p:nvSpPr>
            <p:spPr>
              <a:xfrm rot="4012024">
                <a:off x="-1012318" y="4597861"/>
                <a:ext cx="171592" cy="68553"/>
              </a:xfrm>
              <a:custGeom>
                <a:avLst/>
                <a:gdLst>
                  <a:gd name="connsiteX0" fmla="*/ 91440 w 156767"/>
                  <a:gd name="connsiteY0" fmla="*/ 11814 h 103254"/>
                  <a:gd name="connsiteX1" fmla="*/ 45720 w 156767"/>
                  <a:gd name="connsiteY1" fmla="*/ 2670 h 103254"/>
                  <a:gd name="connsiteX2" fmla="*/ 27432 w 156767"/>
                  <a:gd name="connsiteY2" fmla="*/ 57534 h 103254"/>
                  <a:gd name="connsiteX3" fmla="*/ 0 w 156767"/>
                  <a:gd name="connsiteY3" fmla="*/ 66678 h 103254"/>
                  <a:gd name="connsiteX4" fmla="*/ 9144 w 156767"/>
                  <a:gd name="connsiteY4" fmla="*/ 94110 h 103254"/>
                  <a:gd name="connsiteX5" fmla="*/ 36576 w 156767"/>
                  <a:gd name="connsiteY5" fmla="*/ 103254 h 103254"/>
                  <a:gd name="connsiteX6" fmla="*/ 118872 w 156767"/>
                  <a:gd name="connsiteY6" fmla="*/ 94110 h 103254"/>
                  <a:gd name="connsiteX7" fmla="*/ 128016 w 156767"/>
                  <a:gd name="connsiteY7" fmla="*/ 20958 h 103254"/>
                  <a:gd name="connsiteX8" fmla="*/ 155448 w 156767"/>
                  <a:gd name="connsiteY8" fmla="*/ 2670 h 103254"/>
                  <a:gd name="connsiteX9" fmla="*/ 118872 w 156767"/>
                  <a:gd name="connsiteY9" fmla="*/ 11814 h 103254"/>
                  <a:gd name="connsiteX10" fmla="*/ 91440 w 156767"/>
                  <a:gd name="connsiteY10" fmla="*/ 11814 h 103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6767" h="103254">
                    <a:moveTo>
                      <a:pt x="91440" y="11814"/>
                    </a:moveTo>
                    <a:cubicBezTo>
                      <a:pt x="79248" y="10290"/>
                      <a:pt x="58367" y="-6363"/>
                      <a:pt x="45720" y="2670"/>
                    </a:cubicBezTo>
                    <a:cubicBezTo>
                      <a:pt x="30033" y="13875"/>
                      <a:pt x="45720" y="51438"/>
                      <a:pt x="27432" y="57534"/>
                    </a:cubicBezTo>
                    <a:lnTo>
                      <a:pt x="0" y="66678"/>
                    </a:lnTo>
                    <a:cubicBezTo>
                      <a:pt x="3048" y="75822"/>
                      <a:pt x="2328" y="87294"/>
                      <a:pt x="9144" y="94110"/>
                    </a:cubicBezTo>
                    <a:cubicBezTo>
                      <a:pt x="15960" y="100926"/>
                      <a:pt x="26937" y="103254"/>
                      <a:pt x="36576" y="103254"/>
                    </a:cubicBezTo>
                    <a:cubicBezTo>
                      <a:pt x="64177" y="103254"/>
                      <a:pt x="91440" y="97158"/>
                      <a:pt x="118872" y="94110"/>
                    </a:cubicBezTo>
                    <a:cubicBezTo>
                      <a:pt x="107748" y="60737"/>
                      <a:pt x="100681" y="59226"/>
                      <a:pt x="128016" y="20958"/>
                    </a:cubicBezTo>
                    <a:cubicBezTo>
                      <a:pt x="134404" y="12015"/>
                      <a:pt x="163219" y="10441"/>
                      <a:pt x="155448" y="2670"/>
                    </a:cubicBezTo>
                    <a:cubicBezTo>
                      <a:pt x="146562" y="-6216"/>
                      <a:pt x="131342" y="10255"/>
                      <a:pt x="118872" y="11814"/>
                    </a:cubicBezTo>
                    <a:cubicBezTo>
                      <a:pt x="106774" y="13326"/>
                      <a:pt x="103632" y="13338"/>
                      <a:pt x="91440" y="1181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E4035A48-2FAB-4A4C-A239-540FC10810E6}"/>
                  </a:ext>
                </a:extLst>
              </p:cNvPr>
              <p:cNvSpPr/>
              <p:nvPr/>
            </p:nvSpPr>
            <p:spPr>
              <a:xfrm rot="4012024">
                <a:off x="-1076875" y="4702068"/>
                <a:ext cx="131130" cy="86368"/>
              </a:xfrm>
              <a:custGeom>
                <a:avLst/>
                <a:gdLst>
                  <a:gd name="connsiteX0" fmla="*/ 91440 w 156767"/>
                  <a:gd name="connsiteY0" fmla="*/ 11814 h 103254"/>
                  <a:gd name="connsiteX1" fmla="*/ 45720 w 156767"/>
                  <a:gd name="connsiteY1" fmla="*/ 2670 h 103254"/>
                  <a:gd name="connsiteX2" fmla="*/ 27432 w 156767"/>
                  <a:gd name="connsiteY2" fmla="*/ 57534 h 103254"/>
                  <a:gd name="connsiteX3" fmla="*/ 0 w 156767"/>
                  <a:gd name="connsiteY3" fmla="*/ 66678 h 103254"/>
                  <a:gd name="connsiteX4" fmla="*/ 9144 w 156767"/>
                  <a:gd name="connsiteY4" fmla="*/ 94110 h 103254"/>
                  <a:gd name="connsiteX5" fmla="*/ 36576 w 156767"/>
                  <a:gd name="connsiteY5" fmla="*/ 103254 h 103254"/>
                  <a:gd name="connsiteX6" fmla="*/ 118872 w 156767"/>
                  <a:gd name="connsiteY6" fmla="*/ 94110 h 103254"/>
                  <a:gd name="connsiteX7" fmla="*/ 128016 w 156767"/>
                  <a:gd name="connsiteY7" fmla="*/ 20958 h 103254"/>
                  <a:gd name="connsiteX8" fmla="*/ 155448 w 156767"/>
                  <a:gd name="connsiteY8" fmla="*/ 2670 h 103254"/>
                  <a:gd name="connsiteX9" fmla="*/ 118872 w 156767"/>
                  <a:gd name="connsiteY9" fmla="*/ 11814 h 103254"/>
                  <a:gd name="connsiteX10" fmla="*/ 91440 w 156767"/>
                  <a:gd name="connsiteY10" fmla="*/ 11814 h 103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6767" h="103254">
                    <a:moveTo>
                      <a:pt x="91440" y="11814"/>
                    </a:moveTo>
                    <a:cubicBezTo>
                      <a:pt x="79248" y="10290"/>
                      <a:pt x="58367" y="-6363"/>
                      <a:pt x="45720" y="2670"/>
                    </a:cubicBezTo>
                    <a:cubicBezTo>
                      <a:pt x="30033" y="13875"/>
                      <a:pt x="45720" y="51438"/>
                      <a:pt x="27432" y="57534"/>
                    </a:cubicBezTo>
                    <a:lnTo>
                      <a:pt x="0" y="66678"/>
                    </a:lnTo>
                    <a:cubicBezTo>
                      <a:pt x="3048" y="75822"/>
                      <a:pt x="2328" y="87294"/>
                      <a:pt x="9144" y="94110"/>
                    </a:cubicBezTo>
                    <a:cubicBezTo>
                      <a:pt x="15960" y="100926"/>
                      <a:pt x="26937" y="103254"/>
                      <a:pt x="36576" y="103254"/>
                    </a:cubicBezTo>
                    <a:cubicBezTo>
                      <a:pt x="64177" y="103254"/>
                      <a:pt x="91440" y="97158"/>
                      <a:pt x="118872" y="94110"/>
                    </a:cubicBezTo>
                    <a:cubicBezTo>
                      <a:pt x="107748" y="60737"/>
                      <a:pt x="100681" y="59226"/>
                      <a:pt x="128016" y="20958"/>
                    </a:cubicBezTo>
                    <a:cubicBezTo>
                      <a:pt x="134404" y="12015"/>
                      <a:pt x="163219" y="10441"/>
                      <a:pt x="155448" y="2670"/>
                    </a:cubicBezTo>
                    <a:cubicBezTo>
                      <a:pt x="146562" y="-6216"/>
                      <a:pt x="131342" y="10255"/>
                      <a:pt x="118872" y="11814"/>
                    </a:cubicBezTo>
                    <a:cubicBezTo>
                      <a:pt x="106774" y="13326"/>
                      <a:pt x="103632" y="13338"/>
                      <a:pt x="91440" y="1181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6AF9FCE4-6A3B-4013-BA4E-E352D004666C}"/>
                  </a:ext>
                </a:extLst>
              </p:cNvPr>
              <p:cNvSpPr/>
              <p:nvPr/>
            </p:nvSpPr>
            <p:spPr>
              <a:xfrm rot="9098979">
                <a:off x="-276599" y="4121404"/>
                <a:ext cx="156767" cy="103254"/>
              </a:xfrm>
              <a:custGeom>
                <a:avLst/>
                <a:gdLst>
                  <a:gd name="connsiteX0" fmla="*/ 91440 w 156767"/>
                  <a:gd name="connsiteY0" fmla="*/ 11814 h 103254"/>
                  <a:gd name="connsiteX1" fmla="*/ 45720 w 156767"/>
                  <a:gd name="connsiteY1" fmla="*/ 2670 h 103254"/>
                  <a:gd name="connsiteX2" fmla="*/ 27432 w 156767"/>
                  <a:gd name="connsiteY2" fmla="*/ 57534 h 103254"/>
                  <a:gd name="connsiteX3" fmla="*/ 0 w 156767"/>
                  <a:gd name="connsiteY3" fmla="*/ 66678 h 103254"/>
                  <a:gd name="connsiteX4" fmla="*/ 9144 w 156767"/>
                  <a:gd name="connsiteY4" fmla="*/ 94110 h 103254"/>
                  <a:gd name="connsiteX5" fmla="*/ 36576 w 156767"/>
                  <a:gd name="connsiteY5" fmla="*/ 103254 h 103254"/>
                  <a:gd name="connsiteX6" fmla="*/ 118872 w 156767"/>
                  <a:gd name="connsiteY6" fmla="*/ 94110 h 103254"/>
                  <a:gd name="connsiteX7" fmla="*/ 128016 w 156767"/>
                  <a:gd name="connsiteY7" fmla="*/ 20958 h 103254"/>
                  <a:gd name="connsiteX8" fmla="*/ 155448 w 156767"/>
                  <a:gd name="connsiteY8" fmla="*/ 2670 h 103254"/>
                  <a:gd name="connsiteX9" fmla="*/ 118872 w 156767"/>
                  <a:gd name="connsiteY9" fmla="*/ 11814 h 103254"/>
                  <a:gd name="connsiteX10" fmla="*/ 91440 w 156767"/>
                  <a:gd name="connsiteY10" fmla="*/ 11814 h 103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6767" h="103254">
                    <a:moveTo>
                      <a:pt x="91440" y="11814"/>
                    </a:moveTo>
                    <a:cubicBezTo>
                      <a:pt x="79248" y="10290"/>
                      <a:pt x="58367" y="-6363"/>
                      <a:pt x="45720" y="2670"/>
                    </a:cubicBezTo>
                    <a:cubicBezTo>
                      <a:pt x="30033" y="13875"/>
                      <a:pt x="45720" y="51438"/>
                      <a:pt x="27432" y="57534"/>
                    </a:cubicBezTo>
                    <a:lnTo>
                      <a:pt x="0" y="66678"/>
                    </a:lnTo>
                    <a:cubicBezTo>
                      <a:pt x="3048" y="75822"/>
                      <a:pt x="2328" y="87294"/>
                      <a:pt x="9144" y="94110"/>
                    </a:cubicBezTo>
                    <a:cubicBezTo>
                      <a:pt x="15960" y="100926"/>
                      <a:pt x="26937" y="103254"/>
                      <a:pt x="36576" y="103254"/>
                    </a:cubicBezTo>
                    <a:cubicBezTo>
                      <a:pt x="64177" y="103254"/>
                      <a:pt x="91440" y="97158"/>
                      <a:pt x="118872" y="94110"/>
                    </a:cubicBezTo>
                    <a:cubicBezTo>
                      <a:pt x="107748" y="60737"/>
                      <a:pt x="100681" y="59226"/>
                      <a:pt x="128016" y="20958"/>
                    </a:cubicBezTo>
                    <a:cubicBezTo>
                      <a:pt x="134404" y="12015"/>
                      <a:pt x="163219" y="10441"/>
                      <a:pt x="155448" y="2670"/>
                    </a:cubicBezTo>
                    <a:cubicBezTo>
                      <a:pt x="146562" y="-6216"/>
                      <a:pt x="131342" y="10255"/>
                      <a:pt x="118872" y="11814"/>
                    </a:cubicBezTo>
                    <a:cubicBezTo>
                      <a:pt x="106774" y="13326"/>
                      <a:pt x="103632" y="13338"/>
                      <a:pt x="91440" y="1181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ACC9632A-7341-44A3-965C-01F262EF9230}"/>
                  </a:ext>
                </a:extLst>
              </p:cNvPr>
              <p:cNvSpPr/>
              <p:nvPr/>
            </p:nvSpPr>
            <p:spPr>
              <a:xfrm rot="9098979">
                <a:off x="-877275" y="4514401"/>
                <a:ext cx="128201" cy="83563"/>
              </a:xfrm>
              <a:custGeom>
                <a:avLst/>
                <a:gdLst>
                  <a:gd name="connsiteX0" fmla="*/ 91440 w 156767"/>
                  <a:gd name="connsiteY0" fmla="*/ 11814 h 103254"/>
                  <a:gd name="connsiteX1" fmla="*/ 45720 w 156767"/>
                  <a:gd name="connsiteY1" fmla="*/ 2670 h 103254"/>
                  <a:gd name="connsiteX2" fmla="*/ 27432 w 156767"/>
                  <a:gd name="connsiteY2" fmla="*/ 57534 h 103254"/>
                  <a:gd name="connsiteX3" fmla="*/ 0 w 156767"/>
                  <a:gd name="connsiteY3" fmla="*/ 66678 h 103254"/>
                  <a:gd name="connsiteX4" fmla="*/ 9144 w 156767"/>
                  <a:gd name="connsiteY4" fmla="*/ 94110 h 103254"/>
                  <a:gd name="connsiteX5" fmla="*/ 36576 w 156767"/>
                  <a:gd name="connsiteY5" fmla="*/ 103254 h 103254"/>
                  <a:gd name="connsiteX6" fmla="*/ 118872 w 156767"/>
                  <a:gd name="connsiteY6" fmla="*/ 94110 h 103254"/>
                  <a:gd name="connsiteX7" fmla="*/ 128016 w 156767"/>
                  <a:gd name="connsiteY7" fmla="*/ 20958 h 103254"/>
                  <a:gd name="connsiteX8" fmla="*/ 155448 w 156767"/>
                  <a:gd name="connsiteY8" fmla="*/ 2670 h 103254"/>
                  <a:gd name="connsiteX9" fmla="*/ 118872 w 156767"/>
                  <a:gd name="connsiteY9" fmla="*/ 11814 h 103254"/>
                  <a:gd name="connsiteX10" fmla="*/ 91440 w 156767"/>
                  <a:gd name="connsiteY10" fmla="*/ 11814 h 103254"/>
                  <a:gd name="connsiteX0" fmla="*/ 91440 w 156874"/>
                  <a:gd name="connsiteY0" fmla="*/ 11814 h 104942"/>
                  <a:gd name="connsiteX1" fmla="*/ 45720 w 156874"/>
                  <a:gd name="connsiteY1" fmla="*/ 2670 h 104942"/>
                  <a:gd name="connsiteX2" fmla="*/ 27432 w 156874"/>
                  <a:gd name="connsiteY2" fmla="*/ 57534 h 104942"/>
                  <a:gd name="connsiteX3" fmla="*/ 0 w 156874"/>
                  <a:gd name="connsiteY3" fmla="*/ 66678 h 104942"/>
                  <a:gd name="connsiteX4" fmla="*/ 9144 w 156874"/>
                  <a:gd name="connsiteY4" fmla="*/ 94110 h 104942"/>
                  <a:gd name="connsiteX5" fmla="*/ 36576 w 156874"/>
                  <a:gd name="connsiteY5" fmla="*/ 103254 h 104942"/>
                  <a:gd name="connsiteX6" fmla="*/ 100733 w 156874"/>
                  <a:gd name="connsiteY6" fmla="*/ 63542 h 104942"/>
                  <a:gd name="connsiteX7" fmla="*/ 128016 w 156874"/>
                  <a:gd name="connsiteY7" fmla="*/ 20958 h 104942"/>
                  <a:gd name="connsiteX8" fmla="*/ 155448 w 156874"/>
                  <a:gd name="connsiteY8" fmla="*/ 2670 h 104942"/>
                  <a:gd name="connsiteX9" fmla="*/ 118872 w 156874"/>
                  <a:gd name="connsiteY9" fmla="*/ 11814 h 104942"/>
                  <a:gd name="connsiteX10" fmla="*/ 91440 w 156874"/>
                  <a:gd name="connsiteY10" fmla="*/ 11814 h 104942"/>
                  <a:gd name="connsiteX0" fmla="*/ 91440 w 128171"/>
                  <a:gd name="connsiteY0" fmla="*/ 11814 h 104942"/>
                  <a:gd name="connsiteX1" fmla="*/ 45720 w 128171"/>
                  <a:gd name="connsiteY1" fmla="*/ 2670 h 104942"/>
                  <a:gd name="connsiteX2" fmla="*/ 27432 w 128171"/>
                  <a:gd name="connsiteY2" fmla="*/ 57534 h 104942"/>
                  <a:gd name="connsiteX3" fmla="*/ 0 w 128171"/>
                  <a:gd name="connsiteY3" fmla="*/ 66678 h 104942"/>
                  <a:gd name="connsiteX4" fmla="*/ 9144 w 128171"/>
                  <a:gd name="connsiteY4" fmla="*/ 94110 h 104942"/>
                  <a:gd name="connsiteX5" fmla="*/ 36576 w 128171"/>
                  <a:gd name="connsiteY5" fmla="*/ 103254 h 104942"/>
                  <a:gd name="connsiteX6" fmla="*/ 100733 w 128171"/>
                  <a:gd name="connsiteY6" fmla="*/ 63542 h 104942"/>
                  <a:gd name="connsiteX7" fmla="*/ 128016 w 128171"/>
                  <a:gd name="connsiteY7" fmla="*/ 20958 h 104942"/>
                  <a:gd name="connsiteX8" fmla="*/ 82733 w 128171"/>
                  <a:gd name="connsiteY8" fmla="*/ 60409 h 104942"/>
                  <a:gd name="connsiteX9" fmla="*/ 118872 w 128171"/>
                  <a:gd name="connsiteY9" fmla="*/ 11814 h 104942"/>
                  <a:gd name="connsiteX10" fmla="*/ 91440 w 128171"/>
                  <a:gd name="connsiteY10" fmla="*/ 11814 h 104942"/>
                  <a:gd name="connsiteX0" fmla="*/ 91440 w 128171"/>
                  <a:gd name="connsiteY0" fmla="*/ 1093 h 94221"/>
                  <a:gd name="connsiteX1" fmla="*/ 58495 w 128171"/>
                  <a:gd name="connsiteY1" fmla="*/ 19622 h 94221"/>
                  <a:gd name="connsiteX2" fmla="*/ 27432 w 128171"/>
                  <a:gd name="connsiteY2" fmla="*/ 46813 h 94221"/>
                  <a:gd name="connsiteX3" fmla="*/ 0 w 128171"/>
                  <a:gd name="connsiteY3" fmla="*/ 55957 h 94221"/>
                  <a:gd name="connsiteX4" fmla="*/ 9144 w 128171"/>
                  <a:gd name="connsiteY4" fmla="*/ 83389 h 94221"/>
                  <a:gd name="connsiteX5" fmla="*/ 36576 w 128171"/>
                  <a:gd name="connsiteY5" fmla="*/ 92533 h 94221"/>
                  <a:gd name="connsiteX6" fmla="*/ 100733 w 128171"/>
                  <a:gd name="connsiteY6" fmla="*/ 52821 h 94221"/>
                  <a:gd name="connsiteX7" fmla="*/ 128016 w 128171"/>
                  <a:gd name="connsiteY7" fmla="*/ 10237 h 94221"/>
                  <a:gd name="connsiteX8" fmla="*/ 82733 w 128171"/>
                  <a:gd name="connsiteY8" fmla="*/ 49688 h 94221"/>
                  <a:gd name="connsiteX9" fmla="*/ 118872 w 128171"/>
                  <a:gd name="connsiteY9" fmla="*/ 1093 h 94221"/>
                  <a:gd name="connsiteX10" fmla="*/ 91440 w 128171"/>
                  <a:gd name="connsiteY10" fmla="*/ 1093 h 94221"/>
                  <a:gd name="connsiteX0" fmla="*/ 91470 w 128201"/>
                  <a:gd name="connsiteY0" fmla="*/ 1093 h 83563"/>
                  <a:gd name="connsiteX1" fmla="*/ 58525 w 128201"/>
                  <a:gd name="connsiteY1" fmla="*/ 19622 h 83563"/>
                  <a:gd name="connsiteX2" fmla="*/ 27462 w 128201"/>
                  <a:gd name="connsiteY2" fmla="*/ 46813 h 83563"/>
                  <a:gd name="connsiteX3" fmla="*/ 30 w 128201"/>
                  <a:gd name="connsiteY3" fmla="*/ 55957 h 83563"/>
                  <a:gd name="connsiteX4" fmla="*/ 9174 w 128201"/>
                  <a:gd name="connsiteY4" fmla="*/ 83389 h 83563"/>
                  <a:gd name="connsiteX5" fmla="*/ 91952 w 128201"/>
                  <a:gd name="connsiteY5" fmla="*/ 66982 h 83563"/>
                  <a:gd name="connsiteX6" fmla="*/ 100763 w 128201"/>
                  <a:gd name="connsiteY6" fmla="*/ 52821 h 83563"/>
                  <a:gd name="connsiteX7" fmla="*/ 128046 w 128201"/>
                  <a:gd name="connsiteY7" fmla="*/ 10237 h 83563"/>
                  <a:gd name="connsiteX8" fmla="*/ 82763 w 128201"/>
                  <a:gd name="connsiteY8" fmla="*/ 49688 h 83563"/>
                  <a:gd name="connsiteX9" fmla="*/ 118902 w 128201"/>
                  <a:gd name="connsiteY9" fmla="*/ 1093 h 83563"/>
                  <a:gd name="connsiteX10" fmla="*/ 91470 w 128201"/>
                  <a:gd name="connsiteY10" fmla="*/ 1093 h 83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8201" h="83563">
                    <a:moveTo>
                      <a:pt x="91470" y="1093"/>
                    </a:moveTo>
                    <a:cubicBezTo>
                      <a:pt x="81407" y="4181"/>
                      <a:pt x="71172" y="10589"/>
                      <a:pt x="58525" y="19622"/>
                    </a:cubicBezTo>
                    <a:cubicBezTo>
                      <a:pt x="42838" y="30827"/>
                      <a:pt x="37211" y="40757"/>
                      <a:pt x="27462" y="46813"/>
                    </a:cubicBezTo>
                    <a:cubicBezTo>
                      <a:pt x="17713" y="52869"/>
                      <a:pt x="9174" y="52909"/>
                      <a:pt x="30" y="55957"/>
                    </a:cubicBezTo>
                    <a:cubicBezTo>
                      <a:pt x="3078" y="65101"/>
                      <a:pt x="-6146" y="81552"/>
                      <a:pt x="9174" y="83389"/>
                    </a:cubicBezTo>
                    <a:cubicBezTo>
                      <a:pt x="24494" y="85226"/>
                      <a:pt x="76687" y="72077"/>
                      <a:pt x="91952" y="66982"/>
                    </a:cubicBezTo>
                    <a:cubicBezTo>
                      <a:pt x="107217" y="61887"/>
                      <a:pt x="73331" y="55869"/>
                      <a:pt x="100763" y="52821"/>
                    </a:cubicBezTo>
                    <a:cubicBezTo>
                      <a:pt x="89639" y="19448"/>
                      <a:pt x="131046" y="10759"/>
                      <a:pt x="128046" y="10237"/>
                    </a:cubicBezTo>
                    <a:cubicBezTo>
                      <a:pt x="125046" y="9715"/>
                      <a:pt x="90534" y="57459"/>
                      <a:pt x="82763" y="49688"/>
                    </a:cubicBezTo>
                    <a:cubicBezTo>
                      <a:pt x="73877" y="40802"/>
                      <a:pt x="131372" y="-466"/>
                      <a:pt x="118902" y="1093"/>
                    </a:cubicBezTo>
                    <a:cubicBezTo>
                      <a:pt x="106804" y="2605"/>
                      <a:pt x="101533" y="-1995"/>
                      <a:pt x="91470" y="109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C3C586D8-4A19-403D-B17E-D4DEBC13513F}"/>
                  </a:ext>
                </a:extLst>
              </p:cNvPr>
              <p:cNvSpPr/>
              <p:nvPr/>
            </p:nvSpPr>
            <p:spPr>
              <a:xfrm rot="2308165">
                <a:off x="-1058013" y="4383376"/>
                <a:ext cx="111958" cy="93853"/>
              </a:xfrm>
              <a:custGeom>
                <a:avLst/>
                <a:gdLst>
                  <a:gd name="connsiteX0" fmla="*/ 91440 w 156767"/>
                  <a:gd name="connsiteY0" fmla="*/ 11814 h 103254"/>
                  <a:gd name="connsiteX1" fmla="*/ 45720 w 156767"/>
                  <a:gd name="connsiteY1" fmla="*/ 2670 h 103254"/>
                  <a:gd name="connsiteX2" fmla="*/ 27432 w 156767"/>
                  <a:gd name="connsiteY2" fmla="*/ 57534 h 103254"/>
                  <a:gd name="connsiteX3" fmla="*/ 0 w 156767"/>
                  <a:gd name="connsiteY3" fmla="*/ 66678 h 103254"/>
                  <a:gd name="connsiteX4" fmla="*/ 9144 w 156767"/>
                  <a:gd name="connsiteY4" fmla="*/ 94110 h 103254"/>
                  <a:gd name="connsiteX5" fmla="*/ 36576 w 156767"/>
                  <a:gd name="connsiteY5" fmla="*/ 103254 h 103254"/>
                  <a:gd name="connsiteX6" fmla="*/ 118872 w 156767"/>
                  <a:gd name="connsiteY6" fmla="*/ 94110 h 103254"/>
                  <a:gd name="connsiteX7" fmla="*/ 128016 w 156767"/>
                  <a:gd name="connsiteY7" fmla="*/ 20958 h 103254"/>
                  <a:gd name="connsiteX8" fmla="*/ 155448 w 156767"/>
                  <a:gd name="connsiteY8" fmla="*/ 2670 h 103254"/>
                  <a:gd name="connsiteX9" fmla="*/ 118872 w 156767"/>
                  <a:gd name="connsiteY9" fmla="*/ 11814 h 103254"/>
                  <a:gd name="connsiteX10" fmla="*/ 91440 w 156767"/>
                  <a:gd name="connsiteY10" fmla="*/ 11814 h 103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6767" h="103254">
                    <a:moveTo>
                      <a:pt x="91440" y="11814"/>
                    </a:moveTo>
                    <a:cubicBezTo>
                      <a:pt x="79248" y="10290"/>
                      <a:pt x="58367" y="-6363"/>
                      <a:pt x="45720" y="2670"/>
                    </a:cubicBezTo>
                    <a:cubicBezTo>
                      <a:pt x="30033" y="13875"/>
                      <a:pt x="45720" y="51438"/>
                      <a:pt x="27432" y="57534"/>
                    </a:cubicBezTo>
                    <a:lnTo>
                      <a:pt x="0" y="66678"/>
                    </a:lnTo>
                    <a:cubicBezTo>
                      <a:pt x="3048" y="75822"/>
                      <a:pt x="2328" y="87294"/>
                      <a:pt x="9144" y="94110"/>
                    </a:cubicBezTo>
                    <a:cubicBezTo>
                      <a:pt x="15960" y="100926"/>
                      <a:pt x="26937" y="103254"/>
                      <a:pt x="36576" y="103254"/>
                    </a:cubicBezTo>
                    <a:cubicBezTo>
                      <a:pt x="64177" y="103254"/>
                      <a:pt x="91440" y="97158"/>
                      <a:pt x="118872" y="94110"/>
                    </a:cubicBezTo>
                    <a:cubicBezTo>
                      <a:pt x="107748" y="60737"/>
                      <a:pt x="100681" y="59226"/>
                      <a:pt x="128016" y="20958"/>
                    </a:cubicBezTo>
                    <a:cubicBezTo>
                      <a:pt x="134404" y="12015"/>
                      <a:pt x="163219" y="10441"/>
                      <a:pt x="155448" y="2670"/>
                    </a:cubicBezTo>
                    <a:cubicBezTo>
                      <a:pt x="146562" y="-6216"/>
                      <a:pt x="131342" y="10255"/>
                      <a:pt x="118872" y="11814"/>
                    </a:cubicBezTo>
                    <a:cubicBezTo>
                      <a:pt x="106774" y="13326"/>
                      <a:pt x="103632" y="13338"/>
                      <a:pt x="91440" y="1181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CE44E23-5DB5-4BA8-AF2F-6D3CABC3AD43}"/>
                </a:ext>
              </a:extLst>
            </p:cNvPr>
            <p:cNvSpPr/>
            <p:nvPr/>
          </p:nvSpPr>
          <p:spPr>
            <a:xfrm>
              <a:off x="6018860" y="6908986"/>
              <a:ext cx="177713" cy="738437"/>
            </a:xfrm>
            <a:custGeom>
              <a:avLst/>
              <a:gdLst>
                <a:gd name="connsiteX0" fmla="*/ 0 w 160083"/>
                <a:gd name="connsiteY0" fmla="*/ 0 h 601980"/>
                <a:gd name="connsiteX1" fmla="*/ 160020 w 160083"/>
                <a:gd name="connsiteY1" fmla="*/ 312420 h 601980"/>
                <a:gd name="connsiteX2" fmla="*/ 15240 w 160083"/>
                <a:gd name="connsiteY2" fmla="*/ 601980 h 601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083" h="601980">
                  <a:moveTo>
                    <a:pt x="0" y="0"/>
                  </a:moveTo>
                  <a:cubicBezTo>
                    <a:pt x="78740" y="106045"/>
                    <a:pt x="157480" y="212090"/>
                    <a:pt x="160020" y="312420"/>
                  </a:cubicBezTo>
                  <a:cubicBezTo>
                    <a:pt x="162560" y="412750"/>
                    <a:pt x="88900" y="507365"/>
                    <a:pt x="15240" y="60198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670C7EE-86BF-447C-9D16-CD4A8A4A19E6}"/>
                </a:ext>
              </a:extLst>
            </p:cNvPr>
            <p:cNvSpPr/>
            <p:nvPr/>
          </p:nvSpPr>
          <p:spPr>
            <a:xfrm>
              <a:off x="6183198" y="6778995"/>
              <a:ext cx="177713" cy="1019317"/>
            </a:xfrm>
            <a:custGeom>
              <a:avLst/>
              <a:gdLst>
                <a:gd name="connsiteX0" fmla="*/ 0 w 160083"/>
                <a:gd name="connsiteY0" fmla="*/ 0 h 601980"/>
                <a:gd name="connsiteX1" fmla="*/ 160020 w 160083"/>
                <a:gd name="connsiteY1" fmla="*/ 312420 h 601980"/>
                <a:gd name="connsiteX2" fmla="*/ 15240 w 160083"/>
                <a:gd name="connsiteY2" fmla="*/ 601980 h 601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083" h="601980">
                  <a:moveTo>
                    <a:pt x="0" y="0"/>
                  </a:moveTo>
                  <a:cubicBezTo>
                    <a:pt x="78740" y="106045"/>
                    <a:pt x="157480" y="212090"/>
                    <a:pt x="160020" y="312420"/>
                  </a:cubicBezTo>
                  <a:cubicBezTo>
                    <a:pt x="162560" y="412750"/>
                    <a:pt x="88900" y="507365"/>
                    <a:pt x="15240" y="60198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15E1CD33-F0A7-4932-BADE-160DA88D4BFE}"/>
                </a:ext>
              </a:extLst>
            </p:cNvPr>
            <p:cNvSpPr/>
            <p:nvPr/>
          </p:nvSpPr>
          <p:spPr>
            <a:xfrm>
              <a:off x="6373137" y="6676607"/>
              <a:ext cx="177713" cy="1231307"/>
            </a:xfrm>
            <a:custGeom>
              <a:avLst/>
              <a:gdLst>
                <a:gd name="connsiteX0" fmla="*/ 0 w 160083"/>
                <a:gd name="connsiteY0" fmla="*/ 0 h 601980"/>
                <a:gd name="connsiteX1" fmla="*/ 160020 w 160083"/>
                <a:gd name="connsiteY1" fmla="*/ 312420 h 601980"/>
                <a:gd name="connsiteX2" fmla="*/ 15240 w 160083"/>
                <a:gd name="connsiteY2" fmla="*/ 601980 h 601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083" h="601980">
                  <a:moveTo>
                    <a:pt x="0" y="0"/>
                  </a:moveTo>
                  <a:cubicBezTo>
                    <a:pt x="78740" y="106045"/>
                    <a:pt x="157480" y="212090"/>
                    <a:pt x="160020" y="312420"/>
                  </a:cubicBezTo>
                  <a:cubicBezTo>
                    <a:pt x="162560" y="412750"/>
                    <a:pt x="88900" y="507365"/>
                    <a:pt x="15240" y="60198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FE8D07A8-B682-422A-9ACC-CE5F65F5485A}"/>
                </a:ext>
              </a:extLst>
            </p:cNvPr>
            <p:cNvSpPr/>
            <p:nvPr/>
          </p:nvSpPr>
          <p:spPr>
            <a:xfrm>
              <a:off x="6543084" y="6437819"/>
              <a:ext cx="177713" cy="1708884"/>
            </a:xfrm>
            <a:custGeom>
              <a:avLst/>
              <a:gdLst>
                <a:gd name="connsiteX0" fmla="*/ 0 w 160083"/>
                <a:gd name="connsiteY0" fmla="*/ 0 h 601980"/>
                <a:gd name="connsiteX1" fmla="*/ 160020 w 160083"/>
                <a:gd name="connsiteY1" fmla="*/ 312420 h 601980"/>
                <a:gd name="connsiteX2" fmla="*/ 15240 w 160083"/>
                <a:gd name="connsiteY2" fmla="*/ 601980 h 601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083" h="601980">
                  <a:moveTo>
                    <a:pt x="0" y="0"/>
                  </a:moveTo>
                  <a:cubicBezTo>
                    <a:pt x="78740" y="106045"/>
                    <a:pt x="157480" y="212090"/>
                    <a:pt x="160020" y="312420"/>
                  </a:cubicBezTo>
                  <a:cubicBezTo>
                    <a:pt x="162560" y="412750"/>
                    <a:pt x="88900" y="507365"/>
                    <a:pt x="15240" y="60198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06A71953-390F-4331-98EF-772091A63F18}"/>
                </a:ext>
              </a:extLst>
            </p:cNvPr>
            <p:cNvSpPr/>
            <p:nvPr/>
          </p:nvSpPr>
          <p:spPr>
            <a:xfrm flipH="1">
              <a:off x="6903405" y="6404771"/>
              <a:ext cx="177713" cy="1708884"/>
            </a:xfrm>
            <a:custGeom>
              <a:avLst/>
              <a:gdLst>
                <a:gd name="connsiteX0" fmla="*/ 0 w 160083"/>
                <a:gd name="connsiteY0" fmla="*/ 0 h 601980"/>
                <a:gd name="connsiteX1" fmla="*/ 160020 w 160083"/>
                <a:gd name="connsiteY1" fmla="*/ 312420 h 601980"/>
                <a:gd name="connsiteX2" fmla="*/ 15240 w 160083"/>
                <a:gd name="connsiteY2" fmla="*/ 601980 h 601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083" h="601980">
                  <a:moveTo>
                    <a:pt x="0" y="0"/>
                  </a:moveTo>
                  <a:cubicBezTo>
                    <a:pt x="78740" y="106045"/>
                    <a:pt x="157480" y="212090"/>
                    <a:pt x="160020" y="312420"/>
                  </a:cubicBezTo>
                  <a:cubicBezTo>
                    <a:pt x="162560" y="412750"/>
                    <a:pt x="88900" y="507365"/>
                    <a:pt x="15240" y="60198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40F51A21-0523-451D-B89D-053CDD12B707}"/>
                </a:ext>
              </a:extLst>
            </p:cNvPr>
            <p:cNvSpPr/>
            <p:nvPr/>
          </p:nvSpPr>
          <p:spPr>
            <a:xfrm flipH="1">
              <a:off x="6689182" y="6404771"/>
              <a:ext cx="177713" cy="1708884"/>
            </a:xfrm>
            <a:custGeom>
              <a:avLst/>
              <a:gdLst>
                <a:gd name="connsiteX0" fmla="*/ 0 w 160083"/>
                <a:gd name="connsiteY0" fmla="*/ 0 h 601980"/>
                <a:gd name="connsiteX1" fmla="*/ 160020 w 160083"/>
                <a:gd name="connsiteY1" fmla="*/ 312420 h 601980"/>
                <a:gd name="connsiteX2" fmla="*/ 15240 w 160083"/>
                <a:gd name="connsiteY2" fmla="*/ 601980 h 601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083" h="601980">
                  <a:moveTo>
                    <a:pt x="0" y="0"/>
                  </a:moveTo>
                  <a:cubicBezTo>
                    <a:pt x="78740" y="106045"/>
                    <a:pt x="157480" y="212090"/>
                    <a:pt x="160020" y="312420"/>
                  </a:cubicBezTo>
                  <a:cubicBezTo>
                    <a:pt x="162560" y="412750"/>
                    <a:pt x="88900" y="507365"/>
                    <a:pt x="15240" y="60198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E6F137A5-927E-492F-A7EC-41000D95FE4D}"/>
                </a:ext>
              </a:extLst>
            </p:cNvPr>
            <p:cNvSpPr/>
            <p:nvPr/>
          </p:nvSpPr>
          <p:spPr>
            <a:xfrm flipH="1">
              <a:off x="6433197" y="6404771"/>
              <a:ext cx="177713" cy="1708884"/>
            </a:xfrm>
            <a:custGeom>
              <a:avLst/>
              <a:gdLst>
                <a:gd name="connsiteX0" fmla="*/ 0 w 160083"/>
                <a:gd name="connsiteY0" fmla="*/ 0 h 601980"/>
                <a:gd name="connsiteX1" fmla="*/ 160020 w 160083"/>
                <a:gd name="connsiteY1" fmla="*/ 312420 h 601980"/>
                <a:gd name="connsiteX2" fmla="*/ 15240 w 160083"/>
                <a:gd name="connsiteY2" fmla="*/ 601980 h 601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083" h="601980">
                  <a:moveTo>
                    <a:pt x="0" y="0"/>
                  </a:moveTo>
                  <a:cubicBezTo>
                    <a:pt x="78740" y="106045"/>
                    <a:pt x="157480" y="212090"/>
                    <a:pt x="160020" y="312420"/>
                  </a:cubicBezTo>
                  <a:cubicBezTo>
                    <a:pt x="162560" y="412750"/>
                    <a:pt x="88900" y="507365"/>
                    <a:pt x="15240" y="60198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pic>
        <p:nvPicPr>
          <p:cNvPr id="77" name="Picture 76">
            <a:extLst>
              <a:ext uri="{FF2B5EF4-FFF2-40B4-BE49-F238E27FC236}">
                <a16:creationId xmlns:a16="http://schemas.microsoft.com/office/drawing/2014/main" id="{D4868A48-908D-49DA-BF6A-0D016E33BA1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38013" y="1871852"/>
            <a:ext cx="2779437" cy="1873742"/>
          </a:xfrm>
          <a:prstGeom prst="rect">
            <a:avLst/>
          </a:prstGeom>
        </p:spPr>
      </p:pic>
      <p:sp>
        <p:nvSpPr>
          <p:cNvPr id="78" name="Arrow: Right 77">
            <a:extLst>
              <a:ext uri="{FF2B5EF4-FFF2-40B4-BE49-F238E27FC236}">
                <a16:creationId xmlns:a16="http://schemas.microsoft.com/office/drawing/2014/main" id="{E0798951-0E2F-48EB-A184-1EE75429E909}"/>
              </a:ext>
            </a:extLst>
          </p:cNvPr>
          <p:cNvSpPr/>
          <p:nvPr/>
        </p:nvSpPr>
        <p:spPr>
          <a:xfrm>
            <a:off x="8121388" y="2817282"/>
            <a:ext cx="532836" cy="497598"/>
          </a:xfrm>
          <a:prstGeom prst="rightArrow">
            <a:avLst/>
          </a:prstGeom>
          <a:solidFill>
            <a:schemeClr val="tx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E0B641-7EAD-57B9-A03F-4EFA65068865}"/>
              </a:ext>
            </a:extLst>
          </p:cNvPr>
          <p:cNvSpPr/>
          <p:nvPr/>
        </p:nvSpPr>
        <p:spPr>
          <a:xfrm>
            <a:off x="6606387" y="4009855"/>
            <a:ext cx="5088866" cy="1803519"/>
          </a:xfrm>
          <a:prstGeom prst="rect">
            <a:avLst/>
          </a:prstGeom>
          <a:solidFill>
            <a:srgbClr val="E9EB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5D1C675-145F-8A88-1335-A3C01240A7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5122006"/>
              </p:ext>
            </p:extLst>
          </p:nvPr>
        </p:nvGraphicFramePr>
        <p:xfrm>
          <a:off x="6731780" y="4134784"/>
          <a:ext cx="4785670" cy="15638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2835">
                  <a:extLst>
                    <a:ext uri="{9D8B030D-6E8A-4147-A177-3AD203B41FA5}">
                      <a16:colId xmlns:a16="http://schemas.microsoft.com/office/drawing/2014/main" val="3871146883"/>
                    </a:ext>
                  </a:extLst>
                </a:gridCol>
                <a:gridCol w="2392835">
                  <a:extLst>
                    <a:ext uri="{9D8B030D-6E8A-4147-A177-3AD203B41FA5}">
                      <a16:colId xmlns:a16="http://schemas.microsoft.com/office/drawing/2014/main" val="2071982293"/>
                    </a:ext>
                  </a:extLst>
                </a:gridCol>
              </a:tblGrid>
              <a:tr h="621863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Ultrasound</a:t>
                      </a:r>
                    </a:p>
                  </a:txBody>
                  <a:tcPr marL="108000" marT="90000" marB="9000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>
                          <a:solidFill>
                            <a:schemeClr val="tx1"/>
                          </a:solidFill>
                        </a:rPr>
                        <a:t>Can diagnose steatosis</a:t>
                      </a:r>
                    </a:p>
                  </a:txBody>
                  <a:tcPr marT="90000" marB="9000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7552462"/>
                  </a:ext>
                </a:extLst>
              </a:tr>
              <a:tr h="621863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Ultrasound with elastography </a:t>
                      </a:r>
                      <a:br>
                        <a:rPr lang="en-US" b="1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400" b="0" i="1" dirty="0">
                          <a:solidFill>
                            <a:schemeClr val="tx1"/>
                          </a:solidFill>
                        </a:rPr>
                        <a:t>(e.g. </a:t>
                      </a:r>
                      <a:r>
                        <a:rPr lang="en-US" sz="1400" b="0" i="1" dirty="0" err="1">
                          <a:solidFill>
                            <a:schemeClr val="tx1"/>
                          </a:solidFill>
                        </a:rPr>
                        <a:t>Fibroscan</a:t>
                      </a:r>
                      <a:r>
                        <a:rPr lang="en-US" sz="1400" b="0" i="1" baseline="30000" dirty="0">
                          <a:solidFill>
                            <a:schemeClr val="tx1"/>
                          </a:solidFill>
                        </a:rPr>
                        <a:t>®</a:t>
                      </a:r>
                      <a:r>
                        <a:rPr lang="en-US" sz="1400" b="0" i="1" baseline="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US" b="0" i="1" baseline="30000" dirty="0">
                        <a:solidFill>
                          <a:schemeClr val="tx1"/>
                        </a:solidFill>
                      </a:endParaRPr>
                    </a:p>
                  </a:txBody>
                  <a:tcPr marL="108000" marT="90000" marB="9000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Can diagnose steatosis and fibrosis</a:t>
                      </a:r>
                    </a:p>
                  </a:txBody>
                  <a:tcPr marT="90000" marB="9000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2982066"/>
                  </a:ext>
                </a:extLst>
              </a:tr>
            </a:tbl>
          </a:graphicData>
        </a:graphic>
      </p:graphicFrame>
      <p:sp>
        <p:nvSpPr>
          <p:cNvPr id="4" name="Off-page Connector 3">
            <a:extLst>
              <a:ext uri="{FF2B5EF4-FFF2-40B4-BE49-F238E27FC236}">
                <a16:creationId xmlns:a16="http://schemas.microsoft.com/office/drawing/2014/main" id="{84520ADC-0233-FA48-C55D-973910B0DF14}"/>
              </a:ext>
            </a:extLst>
          </p:cNvPr>
          <p:cNvSpPr/>
          <p:nvPr/>
        </p:nvSpPr>
        <p:spPr>
          <a:xfrm>
            <a:off x="10382748" y="0"/>
            <a:ext cx="1471613" cy="1391785"/>
          </a:xfrm>
          <a:prstGeom prst="flowChartOffpage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>
              <a:defRPr/>
            </a:pPr>
            <a:r>
              <a:rPr lang="en-GB" sz="1500">
                <a:solidFill>
                  <a:srgbClr val="FFFFFF"/>
                </a:solidFill>
              </a:rPr>
              <a:t>Additional clinical NITs available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783FCC85-9693-E7DB-2604-3DF21F50C6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580" y="3769630"/>
            <a:ext cx="569131" cy="838472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E7CAF21E-E0D9-E43B-D5C4-50715EAA518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5186" y="2018497"/>
            <a:ext cx="824899" cy="824899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91B60DA7-611F-624D-779E-BDB14A2BBB17}"/>
              </a:ext>
            </a:extLst>
          </p:cNvPr>
          <p:cNvGrpSpPr/>
          <p:nvPr/>
        </p:nvGrpSpPr>
        <p:grpSpPr>
          <a:xfrm>
            <a:off x="656888" y="5202955"/>
            <a:ext cx="609022" cy="513082"/>
            <a:chOff x="-467612" y="4621790"/>
            <a:chExt cx="468853" cy="394994"/>
          </a:xfrm>
        </p:grpSpPr>
        <p:sp>
          <p:nvSpPr>
            <p:cNvPr id="43" name="Freeform: Shape 59">
              <a:extLst>
                <a:ext uri="{FF2B5EF4-FFF2-40B4-BE49-F238E27FC236}">
                  <a16:creationId xmlns:a16="http://schemas.microsoft.com/office/drawing/2014/main" id="{8A9F498A-6772-8851-3967-DBD8BCA92E81}"/>
                </a:ext>
              </a:extLst>
            </p:cNvPr>
            <p:cNvSpPr/>
            <p:nvPr/>
          </p:nvSpPr>
          <p:spPr>
            <a:xfrm>
              <a:off x="-418189" y="4647603"/>
              <a:ext cx="413228" cy="331055"/>
            </a:xfrm>
            <a:custGeom>
              <a:avLst/>
              <a:gdLst>
                <a:gd name="connsiteX0" fmla="*/ 0 w 4867275"/>
                <a:gd name="connsiteY0" fmla="*/ 3571875 h 3571875"/>
                <a:gd name="connsiteX1" fmla="*/ 542925 w 4867275"/>
                <a:gd name="connsiteY1" fmla="*/ 2390775 h 3571875"/>
                <a:gd name="connsiteX2" fmla="*/ 1781175 w 4867275"/>
                <a:gd name="connsiteY2" fmla="*/ 1438275 h 3571875"/>
                <a:gd name="connsiteX3" fmla="*/ 4057650 w 4867275"/>
                <a:gd name="connsiteY3" fmla="*/ 285750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542925 w 4867275"/>
                <a:gd name="connsiteY1" fmla="*/ 2390775 h 3571875"/>
                <a:gd name="connsiteX2" fmla="*/ 1781175 w 4867275"/>
                <a:gd name="connsiteY2" fmla="*/ 1438275 h 3571875"/>
                <a:gd name="connsiteX3" fmla="*/ 4076700 w 4867275"/>
                <a:gd name="connsiteY3" fmla="*/ 2952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781175 w 4867275"/>
                <a:gd name="connsiteY2" fmla="*/ 1438275 h 3571875"/>
                <a:gd name="connsiteX3" fmla="*/ 4076700 w 4867275"/>
                <a:gd name="connsiteY3" fmla="*/ 2952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4076700 w 4867275"/>
                <a:gd name="connsiteY3" fmla="*/ 295275 h 3571875"/>
                <a:gd name="connsiteX4" fmla="*/ 4867275 w 4867275"/>
                <a:gd name="connsiteY4" fmla="*/ 0 h 3571875"/>
                <a:gd name="connsiteX0" fmla="*/ 0 w 4867275"/>
                <a:gd name="connsiteY0" fmla="*/ 3574005 h 3574005"/>
                <a:gd name="connsiteX1" fmla="*/ 228600 w 4867275"/>
                <a:gd name="connsiteY1" fmla="*/ 1678530 h 3574005"/>
                <a:gd name="connsiteX2" fmla="*/ 1533525 w 4867275"/>
                <a:gd name="connsiteY2" fmla="*/ 706980 h 3574005"/>
                <a:gd name="connsiteX3" fmla="*/ 3486150 w 4867275"/>
                <a:gd name="connsiteY3" fmla="*/ 164055 h 3574005"/>
                <a:gd name="connsiteX4" fmla="*/ 4867275 w 4867275"/>
                <a:gd name="connsiteY4" fmla="*/ 2130 h 357400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486150 w 4867275"/>
                <a:gd name="connsiteY3" fmla="*/ 16192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524250 w 4867275"/>
                <a:gd name="connsiteY3" fmla="*/ 1809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524250 w 4867275"/>
                <a:gd name="connsiteY3" fmla="*/ 1809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524250 w 4867275"/>
                <a:gd name="connsiteY3" fmla="*/ 1809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524250 w 4867275"/>
                <a:gd name="connsiteY3" fmla="*/ 1809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524250 w 4867275"/>
                <a:gd name="connsiteY3" fmla="*/ 180975 h 3571875"/>
                <a:gd name="connsiteX4" fmla="*/ 4867275 w 4867275"/>
                <a:gd name="connsiteY4" fmla="*/ 0 h 3571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67275" h="3571875">
                  <a:moveTo>
                    <a:pt x="0" y="3571875"/>
                  </a:moveTo>
                  <a:cubicBezTo>
                    <a:pt x="123031" y="3159125"/>
                    <a:pt x="-26988" y="2154238"/>
                    <a:pt x="228600" y="1676400"/>
                  </a:cubicBezTo>
                  <a:cubicBezTo>
                    <a:pt x="484188" y="1198563"/>
                    <a:pt x="984250" y="954088"/>
                    <a:pt x="1533525" y="704850"/>
                  </a:cubicBezTo>
                  <a:cubicBezTo>
                    <a:pt x="2082800" y="455613"/>
                    <a:pt x="2886075" y="315912"/>
                    <a:pt x="3524250" y="180975"/>
                  </a:cubicBezTo>
                  <a:lnTo>
                    <a:pt x="4867275" y="0"/>
                  </a:lnTo>
                </a:path>
              </a:pathLst>
            </a:custGeom>
            <a:noFill/>
            <a:ln w="19050">
              <a:solidFill>
                <a:srgbClr val="0019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3BDE2562-5BE0-1B09-C8B0-019C502BD0C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430917" y="4621790"/>
              <a:ext cx="0" cy="361718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27F4BCB1-1C0B-C1AC-AF75-F11C7DA2934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431612" y="4983508"/>
              <a:ext cx="432853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EAB56DCD-366D-FF35-EC13-7C323F9D0F28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644227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349CCC20-FA70-49CC-96FC-270A9887F501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980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73024F83-DBC3-FA30-D09C-C80BD08CA57C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711539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80218482-C391-EC2C-E3F2-26F78D14739F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778850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231D791-63BB-0DF4-4F4F-E526AF725049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846161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C484D8AC-8B22-94AB-98DB-B9E9B7295ACD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913473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F5458FB7-7EBC-3E5D-DB1E-E200DCF47410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448331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CFECDA3E-757A-6F96-4BBA-8A783EB27ECF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364898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AA98D84B-1020-655C-0104-562CDC8D08B7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81465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106CE3E1-0429-C07F-B548-AF5CA64DD80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198033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4ABDB67E-E1C8-F0FE-9DE6-3B71B7820289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114600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5836FB7F-071A-7A6A-5F09-4AE926264A8A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31167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211723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64E3C-A2A0-4D46-A766-D6B005584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+mn-lt"/>
              </a:rPr>
              <a:t>Management of MASLD/MASH is determined by the risk of advanced fibrosis</a:t>
            </a:r>
            <a:endParaRPr lang="en-US" sz="1800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9CBE58-62F7-4F31-B921-31D9F20AF9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999" y="6264000"/>
            <a:ext cx="9758375" cy="324000"/>
          </a:xfrm>
        </p:spPr>
        <p:txBody>
          <a:bodyPr/>
          <a:lstStyle/>
          <a:p>
            <a:r>
              <a:rPr lang="en-US" sz="700" baseline="30000" err="1"/>
              <a:t>a</a:t>
            </a:r>
            <a:r>
              <a:rPr lang="en-US" sz="700" err="1"/>
              <a:t>Patients</a:t>
            </a:r>
            <a:r>
              <a:rPr lang="en-US" sz="700"/>
              <a:t> with F4 or cirrhosis (based on biopsy, LSM values based on VCTE or &gt;5.0 kPa on MRE) should undergo HCC surveillance. Varices screening is recommended if LSM &gt;20 kPa or platelet count of &lt;150,000/mm</a:t>
            </a:r>
            <a:r>
              <a:rPr lang="en-US" sz="700" baseline="30000"/>
              <a:t>3</a:t>
            </a:r>
            <a:r>
              <a:rPr lang="en-US" sz="700"/>
              <a:t>. </a:t>
            </a:r>
            <a:r>
              <a:rPr lang="en-US" sz="700" baseline="30000" err="1"/>
              <a:t>b</a:t>
            </a:r>
            <a:r>
              <a:rPr lang="en-US" sz="700" err="1"/>
              <a:t>All</a:t>
            </a:r>
            <a:r>
              <a:rPr lang="en-US" sz="700"/>
              <a:t> patients require regular physical activity, healthy diet, should avoid excess alcohol intake. </a:t>
            </a:r>
            <a:r>
              <a:rPr lang="en-US" sz="700" baseline="30000" err="1"/>
              <a:t>c</a:t>
            </a:r>
            <a:r>
              <a:rPr lang="en-US" sz="700" err="1"/>
              <a:t>Weight</a:t>
            </a:r>
            <a:r>
              <a:rPr lang="en-US" sz="700"/>
              <a:t> loss recommended for cardiometabolic benefit and reversal of steatosis. Greater weight loss is often associated with more benefit, such as reversal of steatohepatitis (usually with weight loss ≥7%) or fibrosis (usually with weight loss ≥10%). </a:t>
            </a:r>
            <a:r>
              <a:rPr lang="en-US" baseline="30000" err="1"/>
              <a:t>d</a:t>
            </a:r>
            <a:r>
              <a:rPr lang="en-US" err="1"/>
              <a:t>Bariatric</a:t>
            </a:r>
            <a:r>
              <a:rPr lang="en-US"/>
              <a:t> surgery to be completed at experienced centers when advanced liver disease is present.</a:t>
            </a:r>
            <a:r>
              <a:rPr lang="en-US" sz="700"/>
              <a:t> </a:t>
            </a:r>
            <a:r>
              <a:rPr lang="en-US" sz="700" baseline="30000" err="1"/>
              <a:t>e</a:t>
            </a:r>
            <a:r>
              <a:rPr lang="en-US" sz="700" err="1"/>
              <a:t>Individualize</a:t>
            </a:r>
            <a:r>
              <a:rPr lang="en-US" sz="700"/>
              <a:t> based on further work-up and efforts to confirm the diagnosis of MASH. A liver biopsy provides helpful information and should be considered for cases where there is a diagnostic doubt such as patients with indeterminate, unreliable, or conflicting non-invasive assessments or as part of Phase 2 or 3 clinical trials. </a:t>
            </a:r>
            <a:r>
              <a:rPr lang="en-US" sz="700" baseline="30000" err="1"/>
              <a:t>f</a:t>
            </a:r>
            <a:r>
              <a:rPr lang="en-US" sz="700" err="1"/>
              <a:t>Patients</a:t>
            </a:r>
            <a:r>
              <a:rPr lang="en-US" sz="700"/>
              <a:t> with T2D may benefit from some diabetes medications, such as pioglitazone and some GLP-1RAs that have reported histological improvement in RCTs in patients with MASH, either with or without diabetes. Among GLP-1RAs, semaglutide has the strongest evidence of liver histological benefit. </a:t>
            </a:r>
            <a:r>
              <a:rPr lang="en-US" sz="700" baseline="30000" err="1"/>
              <a:t>g</a:t>
            </a:r>
            <a:r>
              <a:rPr lang="en-US" sz="700" err="1"/>
              <a:t>Vitamin</a:t>
            </a:r>
            <a:r>
              <a:rPr lang="en-US" sz="700"/>
              <a:t> E improves steatohepatitis in patients with MASH without diabetes, with less evidence in patients with T2D. </a:t>
            </a:r>
            <a:r>
              <a:rPr lang="en-US" sz="700" baseline="30000" err="1"/>
              <a:t>h</a:t>
            </a:r>
            <a:r>
              <a:rPr lang="en-US" sz="700" err="1"/>
              <a:t>Pharmacotherapy</a:t>
            </a:r>
            <a:r>
              <a:rPr lang="en-US" sz="700"/>
              <a:t> in patients with MASH cirrhosis is very limited and should be avoided until more data become available. </a:t>
            </a:r>
            <a:r>
              <a:rPr lang="en-US" sz="700" baseline="30000" err="1"/>
              <a:t>i</a:t>
            </a:r>
            <a:r>
              <a:rPr lang="en-US" sz="700" err="1"/>
              <a:t>Statins</a:t>
            </a:r>
            <a:r>
              <a:rPr lang="en-US" sz="700"/>
              <a:t> can be used safely in patients with steatohepatitis and liver fibrosis; to be avoided in decompensated cirrhosis. </a:t>
            </a:r>
            <a:br>
              <a:rPr lang="en-US" sz="700"/>
            </a:br>
            <a:r>
              <a:rPr lang="en-US" sz="700"/>
              <a:t>CVD, cardiovascular disease; F, fibrosis stage; FIB-4, fibrosis-4 index; GLP-1RA, glucagon-like peptide-1 receptor agonist; HCC, hepatocellular carcinoma; LSM, liver stiffness measurement; MASH, metabolic dysfunction-associated steatohepatitis; MASLD, </a:t>
            </a:r>
            <a:r>
              <a:rPr lang="en-US"/>
              <a:t>metabolic dysfunction-associated steatotic liver disease; </a:t>
            </a:r>
            <a:r>
              <a:rPr lang="en-US" sz="700"/>
              <a:t>MRE, magnetic resonance elastography; PCP, primary care physician; RCT, randomized controlled trial; T2D, type 2 diabetes; VCTE, </a:t>
            </a:r>
            <a:r>
              <a:rPr lang="en-US"/>
              <a:t>v</a:t>
            </a:r>
            <a:r>
              <a:rPr lang="en-US" sz="700"/>
              <a:t>ibration-controlled </a:t>
            </a:r>
            <a:r>
              <a:rPr lang="en-US"/>
              <a:t>t</a:t>
            </a:r>
            <a:r>
              <a:rPr lang="en-US" sz="700"/>
              <a:t>ransient </a:t>
            </a:r>
            <a:r>
              <a:rPr lang="en-US"/>
              <a:t>e</a:t>
            </a:r>
            <a:r>
              <a:rPr lang="en-US" sz="700"/>
              <a:t>lastography. </a:t>
            </a:r>
            <a:br>
              <a:rPr lang="en-US" sz="700"/>
            </a:br>
            <a:r>
              <a:rPr lang="en-US" sz="700"/>
              <a:t>Kanwal F et al. </a:t>
            </a:r>
            <a:r>
              <a:rPr lang="en-US" sz="700" i="1"/>
              <a:t>Gastroenterology</a:t>
            </a:r>
            <a:r>
              <a:rPr lang="en-US" sz="700"/>
              <a:t>. 2021;161(5):1657–1669.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823054C7-4BC1-4E19-8AD7-7E882B6135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934153"/>
              </p:ext>
            </p:extLst>
          </p:nvPr>
        </p:nvGraphicFramePr>
        <p:xfrm>
          <a:off x="431999" y="1648094"/>
          <a:ext cx="11259257" cy="34476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3632">
                  <a:extLst>
                    <a:ext uri="{9D8B030D-6E8A-4147-A177-3AD203B41FA5}">
                      <a16:colId xmlns:a16="http://schemas.microsoft.com/office/drawing/2014/main" val="412997857"/>
                    </a:ext>
                  </a:extLst>
                </a:gridCol>
                <a:gridCol w="3031875">
                  <a:extLst>
                    <a:ext uri="{9D8B030D-6E8A-4147-A177-3AD203B41FA5}">
                      <a16:colId xmlns:a16="http://schemas.microsoft.com/office/drawing/2014/main" val="716820766"/>
                    </a:ext>
                  </a:extLst>
                </a:gridCol>
                <a:gridCol w="3031875">
                  <a:extLst>
                    <a:ext uri="{9D8B030D-6E8A-4147-A177-3AD203B41FA5}">
                      <a16:colId xmlns:a16="http://schemas.microsoft.com/office/drawing/2014/main" val="93762750"/>
                    </a:ext>
                  </a:extLst>
                </a:gridCol>
                <a:gridCol w="3031875">
                  <a:extLst>
                    <a:ext uri="{9D8B030D-6E8A-4147-A177-3AD203B41FA5}">
                      <a16:colId xmlns:a16="http://schemas.microsoft.com/office/drawing/2014/main" val="30782949"/>
                    </a:ext>
                  </a:extLst>
                </a:gridCol>
              </a:tblGrid>
              <a:tr h="708770">
                <a:tc>
                  <a:txBody>
                    <a:bodyPr/>
                    <a:lstStyle/>
                    <a:p>
                      <a:endParaRPr lang="en-US" sz="16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  <a:latin typeface="+mj-lt"/>
                        </a:rPr>
                        <a:t>Low Risk</a:t>
                      </a:r>
                    </a:p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  <a:latin typeface="+mj-lt"/>
                        </a:rPr>
                        <a:t>FIB-4 &lt;1.3 or LSM &lt;8 kPa </a:t>
                      </a:r>
                      <a:br>
                        <a:rPr lang="en-US" sz="1200" b="0">
                          <a:solidFill>
                            <a:schemeClr val="tx1"/>
                          </a:solidFill>
                          <a:latin typeface="+mj-lt"/>
                        </a:rPr>
                      </a:br>
                      <a:r>
                        <a:rPr lang="en-US" sz="1200" b="0">
                          <a:solidFill>
                            <a:schemeClr val="tx1"/>
                          </a:solidFill>
                          <a:latin typeface="+mj-lt"/>
                        </a:rPr>
                        <a:t>or liver biopsy F0</a:t>
                      </a:r>
                      <a:r>
                        <a:rPr lang="en-US" sz="1200" b="0" kern="1200">
                          <a:solidFill>
                            <a:schemeClr val="tx1"/>
                          </a:solidFill>
                          <a:latin typeface="+mj-lt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j-lt"/>
                        </a:rPr>
                        <a:t>F1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AB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  <a:latin typeface="+mj-lt"/>
                        </a:rPr>
                        <a:t>Indeterminate Risk</a:t>
                      </a:r>
                    </a:p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  <a:latin typeface="+mj-lt"/>
                        </a:rPr>
                        <a:t>FIB-4 1.3</a:t>
                      </a:r>
                      <a:r>
                        <a:rPr lang="en-US" sz="1200" b="0" kern="1200">
                          <a:solidFill>
                            <a:schemeClr val="tx1"/>
                          </a:solidFill>
                          <a:latin typeface="+mj-lt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j-lt"/>
                        </a:rPr>
                        <a:t>2.67 and/or LSM 8</a:t>
                      </a:r>
                      <a:r>
                        <a:rPr lang="en-US" sz="1200" b="0" kern="1200">
                          <a:solidFill>
                            <a:schemeClr val="tx1"/>
                          </a:solidFill>
                          <a:latin typeface="+mj-lt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j-lt"/>
                        </a:rPr>
                        <a:t>12 kPa and liver biopsy not available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AB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  <a:latin typeface="+mj-lt"/>
                        </a:rPr>
                        <a:t>High Risk</a:t>
                      </a:r>
                      <a:r>
                        <a:rPr lang="en-US" sz="1400" baseline="30000">
                          <a:solidFill>
                            <a:schemeClr val="tx1"/>
                          </a:solidFill>
                          <a:latin typeface="+mj-lt"/>
                        </a:rPr>
                        <a:t>a</a:t>
                      </a:r>
                    </a:p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  <a:latin typeface="+mj-lt"/>
                        </a:rPr>
                        <a:t>FIB-4 &gt;2.67 or LSM &gt;12 kPa </a:t>
                      </a:r>
                      <a:br>
                        <a:rPr lang="en-US" sz="1200" b="0">
                          <a:solidFill>
                            <a:schemeClr val="tx1"/>
                          </a:solidFill>
                          <a:latin typeface="+mj-lt"/>
                        </a:rPr>
                      </a:br>
                      <a:r>
                        <a:rPr lang="en-US" sz="1200" b="0">
                          <a:solidFill>
                            <a:schemeClr val="tx1"/>
                          </a:solidFill>
                          <a:latin typeface="+mj-lt"/>
                        </a:rPr>
                        <a:t>or liver biopsy F2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j-lt"/>
                          <a:ea typeface="Verdana" panose="020B0604030504040204" pitchFamily="34" charset="0"/>
                        </a:rPr>
                        <a:t>-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j-lt"/>
                        </a:rPr>
                        <a:t>F4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AB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6918165"/>
                  </a:ext>
                </a:extLst>
              </a:tr>
              <a:tr h="384728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Management considerations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  <a:t>Management by PCP, dietician, endocrinologist, cardiologist, others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  <a:t>Management by hepatologist with multidisciplinary team </a:t>
                      </a:r>
                      <a:b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</a:br>
                      <a: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  <a:t>(PCP, dietician, endocrinologist, cardiologist, others)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0182710"/>
                  </a:ext>
                </a:extLst>
              </a:tr>
              <a:tr h="284277">
                <a:tc>
                  <a:txBody>
                    <a:bodyPr/>
                    <a:lstStyle/>
                    <a:p>
                      <a:r>
                        <a:rPr lang="en-CA" sz="1200">
                          <a:solidFill>
                            <a:schemeClr val="tx1"/>
                          </a:solidFill>
                          <a:latin typeface="+mj-lt"/>
                        </a:rPr>
                        <a:t>Lifestyle </a:t>
                      </a:r>
                      <a:r>
                        <a:rPr lang="en-CA" sz="1200" err="1">
                          <a:solidFill>
                            <a:schemeClr val="tx1"/>
                          </a:solidFill>
                          <a:latin typeface="+mj-lt"/>
                        </a:rPr>
                        <a:t>intervention</a:t>
                      </a:r>
                      <a:r>
                        <a:rPr lang="en-CA" sz="1200" baseline="30000" err="1">
                          <a:solidFill>
                            <a:schemeClr val="tx1"/>
                          </a:solidFill>
                          <a:latin typeface="+mj-lt"/>
                        </a:rPr>
                        <a:t>b</a:t>
                      </a:r>
                      <a:endParaRPr lang="en-US" sz="1200" baseline="300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>
                          <a:solidFill>
                            <a:schemeClr val="tx1"/>
                          </a:solidFill>
                          <a:latin typeface="+mj-lt"/>
                        </a:rPr>
                        <a:t>Yes</a:t>
                      </a:r>
                      <a:endParaRPr lang="en-US" sz="12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>
                          <a:solidFill>
                            <a:schemeClr val="tx1"/>
                          </a:solidFill>
                          <a:latin typeface="+mj-lt"/>
                        </a:rPr>
                        <a:t>Yes</a:t>
                      </a:r>
                      <a:endParaRPr lang="en-US" sz="12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>
                          <a:solidFill>
                            <a:schemeClr val="tx1"/>
                          </a:solidFill>
                          <a:latin typeface="+mj-lt"/>
                        </a:rPr>
                        <a:t>Yes</a:t>
                      </a:r>
                      <a:endParaRPr lang="en-US" sz="12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7854704"/>
                  </a:ext>
                </a:extLst>
              </a:tr>
              <a:tr h="621576">
                <a:tc>
                  <a:txBody>
                    <a:bodyPr/>
                    <a:lstStyle/>
                    <a:p>
                      <a:r>
                        <a:rPr lang="en-CA" sz="1200">
                          <a:solidFill>
                            <a:schemeClr val="tx1"/>
                          </a:solidFill>
                          <a:latin typeface="+mj-lt"/>
                        </a:rPr>
                        <a:t>Weight loss recommended if overweight or </a:t>
                      </a:r>
                      <a:r>
                        <a:rPr lang="en-CA" sz="1200" err="1">
                          <a:solidFill>
                            <a:schemeClr val="tx1"/>
                          </a:solidFill>
                          <a:latin typeface="+mj-lt"/>
                        </a:rPr>
                        <a:t>obese</a:t>
                      </a:r>
                      <a:r>
                        <a:rPr lang="en-CA" sz="1200" baseline="30000" err="1">
                          <a:solidFill>
                            <a:schemeClr val="tx1"/>
                          </a:solidFill>
                          <a:latin typeface="+mj-lt"/>
                        </a:rPr>
                        <a:t>c</a:t>
                      </a:r>
                      <a:endParaRPr lang="en-US" sz="1200" baseline="300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  <a:t>Yes</a:t>
                      </a:r>
                      <a:b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</a:br>
                      <a:r>
                        <a:rPr lang="en-US" sz="1050">
                          <a:solidFill>
                            <a:schemeClr val="tx1"/>
                          </a:solidFill>
                          <a:latin typeface="+mj-lt"/>
                        </a:rPr>
                        <a:t>May benefit from structured weight loss programs, anti-obesity medications, </a:t>
                      </a:r>
                      <a:br>
                        <a:rPr lang="en-US" sz="1050">
                          <a:solidFill>
                            <a:schemeClr val="tx1"/>
                          </a:solidFill>
                          <a:latin typeface="+mj-lt"/>
                        </a:rPr>
                      </a:br>
                      <a:r>
                        <a:rPr lang="en-US" sz="1050">
                          <a:solidFill>
                            <a:schemeClr val="tx1"/>
                          </a:solidFill>
                          <a:latin typeface="+mj-lt"/>
                        </a:rPr>
                        <a:t>bariatric </a:t>
                      </a:r>
                      <a:r>
                        <a:rPr lang="en-US" sz="1050" err="1">
                          <a:solidFill>
                            <a:schemeClr val="tx1"/>
                          </a:solidFill>
                          <a:latin typeface="+mj-lt"/>
                        </a:rPr>
                        <a:t>surgery</a:t>
                      </a:r>
                      <a:r>
                        <a:rPr lang="en-US" sz="1050" baseline="30000" err="1">
                          <a:solidFill>
                            <a:schemeClr val="tx1"/>
                          </a:solidFill>
                          <a:latin typeface="+mj-lt"/>
                        </a:rPr>
                        <a:t>d</a:t>
                      </a:r>
                      <a:endParaRPr lang="en-US" sz="12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  <a:t>Yes</a:t>
                      </a:r>
                      <a:b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</a:br>
                      <a:r>
                        <a:rPr lang="en-US" sz="1050">
                          <a:solidFill>
                            <a:schemeClr val="tx1"/>
                          </a:solidFill>
                          <a:latin typeface="+mj-lt"/>
                        </a:rPr>
                        <a:t>Greater need for structured weight loss programs, anti-obesity medications, </a:t>
                      </a:r>
                      <a:br>
                        <a:rPr lang="en-US" sz="1050">
                          <a:solidFill>
                            <a:schemeClr val="tx1"/>
                          </a:solidFill>
                          <a:latin typeface="+mj-lt"/>
                        </a:rPr>
                      </a:br>
                      <a:r>
                        <a:rPr lang="en-US" sz="1050">
                          <a:solidFill>
                            <a:schemeClr val="tx1"/>
                          </a:solidFill>
                          <a:latin typeface="+mj-lt"/>
                        </a:rPr>
                        <a:t>bariatric </a:t>
                      </a:r>
                      <a:r>
                        <a:rPr lang="en-US" sz="1050" err="1">
                          <a:solidFill>
                            <a:schemeClr val="tx1"/>
                          </a:solidFill>
                          <a:latin typeface="+mj-lt"/>
                        </a:rPr>
                        <a:t>surgery</a:t>
                      </a:r>
                      <a:r>
                        <a:rPr lang="en-US" sz="1050" baseline="30000" err="1">
                          <a:solidFill>
                            <a:schemeClr val="tx1"/>
                          </a:solidFill>
                          <a:latin typeface="+mj-lt"/>
                        </a:rPr>
                        <a:t>d</a:t>
                      </a:r>
                      <a:endParaRPr lang="en-US" sz="12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  <a:t>Yes </a:t>
                      </a:r>
                      <a:b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</a:br>
                      <a:r>
                        <a:rPr lang="en-US" sz="1050">
                          <a:solidFill>
                            <a:schemeClr val="tx1"/>
                          </a:solidFill>
                          <a:latin typeface="+mj-lt"/>
                        </a:rPr>
                        <a:t>Strong need for structured weight loss programs, anti-obesity medications, </a:t>
                      </a:r>
                      <a:br>
                        <a:rPr lang="en-US" sz="1050">
                          <a:solidFill>
                            <a:schemeClr val="tx1"/>
                          </a:solidFill>
                          <a:latin typeface="+mj-lt"/>
                        </a:rPr>
                      </a:br>
                      <a:r>
                        <a:rPr lang="en-US" sz="1050">
                          <a:solidFill>
                            <a:schemeClr val="tx1"/>
                          </a:solidFill>
                          <a:latin typeface="+mj-lt"/>
                        </a:rPr>
                        <a:t>bariatric </a:t>
                      </a:r>
                      <a:r>
                        <a:rPr lang="en-US" sz="1050" err="1">
                          <a:solidFill>
                            <a:schemeClr val="tx1"/>
                          </a:solidFill>
                          <a:latin typeface="+mj-lt"/>
                        </a:rPr>
                        <a:t>surgery</a:t>
                      </a:r>
                      <a:r>
                        <a:rPr lang="en-US" sz="1050" baseline="30000" err="1">
                          <a:solidFill>
                            <a:schemeClr val="tx1"/>
                          </a:solidFill>
                          <a:latin typeface="+mj-lt"/>
                        </a:rPr>
                        <a:t>d</a:t>
                      </a:r>
                      <a:endParaRPr lang="en-US" sz="12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7955708"/>
                  </a:ext>
                </a:extLst>
              </a:tr>
              <a:tr h="396911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  <a:t>Pharmacotherapy for </a:t>
                      </a:r>
                      <a:b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</a:br>
                      <a: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  <a:t>MASH (F2-F3)</a:t>
                      </a:r>
                      <a:endParaRPr lang="en-US" sz="1200" baseline="300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>
                          <a:solidFill>
                            <a:schemeClr val="tx1"/>
                          </a:solidFill>
                          <a:latin typeface="+mj-lt"/>
                        </a:rPr>
                        <a:t>Not recommended</a:t>
                      </a:r>
                      <a:endParaRPr lang="en-US" sz="12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err="1">
                          <a:solidFill>
                            <a:schemeClr val="tx1"/>
                          </a:solidFill>
                          <a:latin typeface="+mj-lt"/>
                        </a:rPr>
                        <a:t>Yes</a:t>
                      </a:r>
                      <a:r>
                        <a:rPr lang="it-IT" sz="1200" baseline="30000" err="1">
                          <a:solidFill>
                            <a:schemeClr val="tx1"/>
                          </a:solidFill>
                          <a:latin typeface="+mj-lt"/>
                        </a:rPr>
                        <a:t>e,f,g</a:t>
                      </a:r>
                      <a:endParaRPr lang="en-US" sz="1200" baseline="300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err="1">
                          <a:solidFill>
                            <a:schemeClr val="tx1"/>
                          </a:solidFill>
                          <a:latin typeface="+mj-lt"/>
                        </a:rPr>
                        <a:t>Yes</a:t>
                      </a:r>
                      <a:r>
                        <a:rPr lang="it-IT" sz="1200" baseline="30000" err="1">
                          <a:solidFill>
                            <a:schemeClr val="tx1"/>
                          </a:solidFill>
                          <a:latin typeface="+mj-lt"/>
                        </a:rPr>
                        <a:t>e,f,g,h</a:t>
                      </a:r>
                      <a:endParaRPr lang="en-US" sz="1200" baseline="300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0281312"/>
                  </a:ext>
                </a:extLst>
              </a:tr>
              <a:tr h="284277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  <a:t>CVD risk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latin typeface="+mj-lt"/>
                        </a:rPr>
                        <a:t>reduction</a:t>
                      </a:r>
                      <a:r>
                        <a:rPr lang="en-US" sz="1200" baseline="30000" err="1">
                          <a:solidFill>
                            <a:schemeClr val="tx1"/>
                          </a:solidFill>
                          <a:latin typeface="+mj-lt"/>
                        </a:rPr>
                        <a:t>i</a:t>
                      </a:r>
                      <a:endParaRPr lang="en-US" sz="1200" baseline="300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>
                          <a:solidFill>
                            <a:schemeClr val="tx1"/>
                          </a:solidFill>
                          <a:latin typeface="+mj-lt"/>
                        </a:rPr>
                        <a:t>Yes</a:t>
                      </a:r>
                      <a:endParaRPr lang="en-US" sz="12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>
                          <a:solidFill>
                            <a:schemeClr val="tx1"/>
                          </a:solidFill>
                          <a:latin typeface="+mj-lt"/>
                        </a:rPr>
                        <a:t>Yes</a:t>
                      </a:r>
                      <a:endParaRPr lang="en-US" sz="12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>
                          <a:solidFill>
                            <a:schemeClr val="tx1"/>
                          </a:solidFill>
                          <a:latin typeface="+mj-lt"/>
                        </a:rPr>
                        <a:t>Yes</a:t>
                      </a:r>
                      <a:endParaRPr lang="en-US" sz="12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1819601"/>
                  </a:ext>
                </a:extLst>
              </a:tr>
              <a:tr h="501517">
                <a:tc>
                  <a:txBody>
                    <a:bodyPr/>
                    <a:lstStyle/>
                    <a:p>
                      <a:r>
                        <a:rPr lang="en-CA" sz="1200">
                          <a:solidFill>
                            <a:schemeClr val="tx1"/>
                          </a:solidFill>
                          <a:latin typeface="+mj-lt"/>
                        </a:rPr>
                        <a:t>Diabetes care</a:t>
                      </a:r>
                      <a:endParaRPr lang="en-US" sz="12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  <a:t>Standard of care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  <a:t>Prefer medications with efficacy in MASH (pioglitazone, GLP-1RA)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  <a:t>Prefer medications with efficacy in MASH (pioglitazone, GLP-1RA)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43079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362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CA571-E51B-7B16-7D71-735D75658D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Screening and diagnostics</a:t>
            </a:r>
          </a:p>
        </p:txBody>
      </p:sp>
    </p:spTree>
    <p:extLst>
      <p:ext uri="{BB962C8B-B14F-4D97-AF65-F5344CB8AC3E}">
        <p14:creationId xmlns:p14="http://schemas.microsoft.com/office/powerpoint/2010/main" val="156059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9083C6E-4385-33C8-4ACB-677D9C508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C1808B3-C0B8-D251-7CE8-3EE24D2CC2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ELF™, enhanced liver fibrosis score; FIB-4, fibrosis-4 index; MASH, metabolic dysfunction-associated steatohepatitis; MRE, magnetic resonance elastography; NIT, non-invasive test; VCTE, vibration-controlled transient elastography.</a:t>
            </a:r>
            <a:br>
              <a:rPr lang="en-US" dirty="0"/>
            </a:br>
            <a:r>
              <a:rPr lang="en-US" dirty="0"/>
              <a:t>1. </a:t>
            </a:r>
            <a:r>
              <a:rPr lang="en-CA" dirty="0"/>
              <a:t>Rinella ME et al. </a:t>
            </a:r>
            <a:r>
              <a:rPr lang="en-CA" i="1" dirty="0"/>
              <a:t>Hepatology</a:t>
            </a:r>
            <a:r>
              <a:rPr lang="en-CA" dirty="0"/>
              <a:t>. 2023</a:t>
            </a:r>
            <a:r>
              <a:rPr lang="fi-FI" dirty="0"/>
              <a:t>;77(5):1797–1835. 2. </a:t>
            </a:r>
            <a:r>
              <a:rPr lang="en-US" dirty="0"/>
              <a:t>ADA Professional Practice Committee. </a:t>
            </a:r>
            <a:r>
              <a:rPr lang="en-US" i="1" dirty="0"/>
              <a:t>Diabetes Care. </a:t>
            </a:r>
            <a:r>
              <a:rPr lang="en-US" dirty="0"/>
              <a:t>2024;47(Suppl 1):S52–S76</a:t>
            </a:r>
            <a:r>
              <a:rPr lang="en-GB" dirty="0"/>
              <a:t>. 3. Cusi K et al. </a:t>
            </a:r>
            <a:r>
              <a:rPr lang="en-GB" i="1" dirty="0" err="1"/>
              <a:t>Endocr</a:t>
            </a:r>
            <a:r>
              <a:rPr lang="en-GB" i="1" dirty="0"/>
              <a:t> </a:t>
            </a:r>
            <a:r>
              <a:rPr lang="en-GB" i="1" dirty="0" err="1"/>
              <a:t>Pract</a:t>
            </a:r>
            <a:r>
              <a:rPr lang="en-GB" dirty="0"/>
              <a:t>. 2022;28(5):528–562</a:t>
            </a:r>
            <a:r>
              <a:rPr lang="it-IT" dirty="0"/>
              <a:t>. 4. </a:t>
            </a:r>
            <a:r>
              <a:rPr lang="en-US" dirty="0"/>
              <a:t>Kanwal F et al. </a:t>
            </a:r>
            <a:r>
              <a:rPr lang="en-US" i="1" dirty="0"/>
              <a:t>Gastroenterology</a:t>
            </a:r>
            <a:r>
              <a:rPr lang="en-US" dirty="0"/>
              <a:t>. 2021;161(5):1657‒1669</a:t>
            </a:r>
            <a:r>
              <a:rPr lang="en-GB" dirty="0"/>
              <a:t>. 5. </a:t>
            </a:r>
            <a:r>
              <a:rPr lang="en-GB" dirty="0" err="1"/>
              <a:t>Wattacheril</a:t>
            </a:r>
            <a:r>
              <a:rPr lang="en-GB" dirty="0"/>
              <a:t> JJ et al. </a:t>
            </a:r>
            <a:r>
              <a:rPr lang="en-GB" i="1" dirty="0"/>
              <a:t>Gastroenterology. </a:t>
            </a:r>
            <a:r>
              <a:rPr lang="en-GB" dirty="0"/>
              <a:t>2023;165(4):1080–1088. 6. Gbadamosi SO et al. </a:t>
            </a:r>
            <a:r>
              <a:rPr lang="en-GB" i="1" dirty="0"/>
              <a:t>Hepatology. </a:t>
            </a:r>
            <a:r>
              <a:rPr lang="en-GB" dirty="0"/>
              <a:t>2025;28(1):314</a:t>
            </a:r>
            <a:r>
              <a:rPr lang="fi-FI" dirty="0"/>
              <a:t>–</a:t>
            </a:r>
            <a:r>
              <a:rPr lang="en-GB" dirty="0"/>
              <a:t>322.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1E428-3F36-32A9-7549-3CB4341DBB79}"/>
              </a:ext>
            </a:extLst>
          </p:cNvPr>
          <p:cNvSpPr/>
          <p:nvPr/>
        </p:nvSpPr>
        <p:spPr>
          <a:xfrm>
            <a:off x="467625" y="1224000"/>
            <a:ext cx="3566160" cy="4589946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286000" rIns="182880" bIns="36000" rtlCol="0" anchor="t"/>
          <a:lstStyle/>
          <a:p>
            <a:r>
              <a:rPr lang="en-US" sz="1600">
                <a:solidFill>
                  <a:schemeClr val="tx1"/>
                </a:solidFill>
              </a:rPr>
              <a:t>Guidelines recommend using NITs in sequence to assess fibrosis in low-prevalence populations and patients with at-risk MASH </a:t>
            </a:r>
            <a:br>
              <a:rPr lang="en-US" sz="1600">
                <a:solidFill>
                  <a:schemeClr val="tx1"/>
                </a:solidFill>
              </a:rPr>
            </a:br>
            <a:r>
              <a:rPr lang="en-US" sz="1600">
                <a:solidFill>
                  <a:schemeClr val="tx1"/>
                </a:solidFill>
              </a:rPr>
              <a:t>or cirrhosis</a:t>
            </a:r>
            <a:r>
              <a:rPr lang="en-US" sz="1600" baseline="30000">
                <a:solidFill>
                  <a:schemeClr val="tx1"/>
                </a:solidFill>
              </a:rPr>
              <a:t>1-4</a:t>
            </a:r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D4D39E-C52D-653E-C0C2-D6494E147FD8}"/>
              </a:ext>
            </a:extLst>
          </p:cNvPr>
          <p:cNvSpPr/>
          <p:nvPr/>
        </p:nvSpPr>
        <p:spPr>
          <a:xfrm>
            <a:off x="4293682" y="1224000"/>
            <a:ext cx="3566160" cy="4589946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286000" rIns="182880" bIns="36000" rtlCol="0" anchor="t"/>
          <a:lstStyle/>
          <a:p>
            <a:r>
              <a:rPr lang="en-US" sz="1600" dirty="0">
                <a:solidFill>
                  <a:schemeClr val="tx1"/>
                </a:solidFill>
              </a:rPr>
              <a:t>According to guidelines, FIB-4 should be used as a primary risk assessment NIT, followed by secondary tests such as ELF™, VCTE, and MRE when indicated. Liver biopsies can also be used when necessary</a:t>
            </a:r>
            <a:r>
              <a:rPr lang="en-US" sz="1600" baseline="30000" dirty="0">
                <a:solidFill>
                  <a:schemeClr val="tx1"/>
                </a:solidFill>
              </a:rPr>
              <a:t>1-4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10C4B7-2DD2-F2B5-543F-8411364A6C12}"/>
              </a:ext>
            </a:extLst>
          </p:cNvPr>
          <p:cNvSpPr/>
          <p:nvPr/>
        </p:nvSpPr>
        <p:spPr>
          <a:xfrm>
            <a:off x="8119739" y="1224000"/>
            <a:ext cx="3566160" cy="4589946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286000" rIns="182880" bIns="36000" rtlCol="0" anchor="t"/>
          <a:lstStyle/>
          <a:p>
            <a:r>
              <a:rPr lang="en-US" sz="1600" dirty="0">
                <a:solidFill>
                  <a:schemeClr val="tx1"/>
                </a:solidFill>
              </a:rPr>
              <a:t>Additional diagnostic/risk assessment tools are available. Patients with discordant test results may benefit from the use of additional specialized tests.</a:t>
            </a:r>
            <a:r>
              <a:rPr lang="en-US" sz="1600" baseline="30000" dirty="0">
                <a:solidFill>
                  <a:schemeClr val="tx1"/>
                </a:solidFill>
              </a:rPr>
              <a:t>6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E05C59A2-A9EC-A7A6-7E2D-96775FE938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61300" y="1849196"/>
            <a:ext cx="1463692" cy="1057111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02E32646-D25C-C360-10EE-CC7EA39114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2296" y="1674054"/>
            <a:ext cx="1247574" cy="135468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86C10CF4-D457-6ADC-372B-B5A6ACBC7BA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304187" y="1805800"/>
            <a:ext cx="1135906" cy="113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001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0926E3E-BF1C-21D7-B412-952016CB2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896000" cy="792000"/>
          </a:xfrm>
        </p:spPr>
        <p:txBody>
          <a:bodyPr/>
          <a:lstStyle/>
          <a:p>
            <a:r>
              <a:rPr lang="en-US" dirty="0">
                <a:latin typeface="+mn-lt"/>
              </a:rPr>
              <a:t>Thank you for using the Elivate™: </a:t>
            </a:r>
            <a:r>
              <a:rPr lang="en-US" i="1" dirty="0">
                <a:latin typeface="+mn-lt"/>
              </a:rPr>
              <a:t>Creating Change Through Liver Health Education</a:t>
            </a:r>
            <a:r>
              <a:rPr lang="en-US" dirty="0">
                <a:latin typeface="+mn-lt"/>
              </a:rPr>
              <a:t> curriculum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31D9B6B-5B18-65DE-8D10-D2123427937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799" y="1789923"/>
            <a:ext cx="11328402" cy="3163077"/>
          </a:xfrm>
        </p:spPr>
        <p:txBody>
          <a:bodyPr/>
          <a:lstStyle/>
          <a:p>
            <a:r>
              <a:rPr lang="en-US" sz="1800" dirty="0"/>
              <a:t>Welcome to the Elivate™ curriculum, funded by Novo Nordisk Inc. A third-party provider developed the curriculum content in consultation with Novo Nordisk Inc. and leading liver health clinician experts. Elivate™ relies exclusively on open-source materials available to the general public. </a:t>
            </a:r>
          </a:p>
          <a:p>
            <a:r>
              <a:rPr lang="en-US" sz="1800" dirty="0"/>
              <a:t>The goal of Elivate™ is to present a complete, accurate, non-promotional, and fair-balanced picture of the current state of metabolic dysfunction-associated steatohepatitis (MASH). Elivate™ is intended to educate healthcare providers on the screening, diagnosis, and management of MASH and improve support for patients. By choosing to access and browse this module of Elivate™, you acknowledge that you have read, understand, and agree to the Elivate™ Terms of Use. If you do not agree with the Elivate™ Terms of Use, you are not permitted to further access this module and should immediately discontinue your use. </a:t>
            </a:r>
          </a:p>
          <a:p>
            <a:endParaRPr lang="en-US" sz="2400" dirty="0"/>
          </a:p>
        </p:txBody>
      </p:sp>
      <p:sp>
        <p:nvSpPr>
          <p:cNvPr id="2" name="Rectangle 1">
            <a:hlinkClick r:id="rId3"/>
            <a:extLst>
              <a:ext uri="{FF2B5EF4-FFF2-40B4-BE49-F238E27FC236}">
                <a16:creationId xmlns:a16="http://schemas.microsoft.com/office/drawing/2014/main" id="{981EB22A-F71F-07C1-D7C9-C9EFEE672068}"/>
              </a:ext>
            </a:extLst>
          </p:cNvPr>
          <p:cNvSpPr/>
          <p:nvPr/>
        </p:nvSpPr>
        <p:spPr>
          <a:xfrm>
            <a:off x="431799" y="5133092"/>
            <a:ext cx="11328402" cy="56494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 algn="ctr"/>
            <a:r>
              <a:rPr lang="en-CA" sz="2000" dirty="0">
                <a:solidFill>
                  <a:schemeClr val="tx2"/>
                </a:solidFill>
              </a:rPr>
              <a:t>View the </a:t>
            </a:r>
            <a:r>
              <a:rPr lang="en-CA" sz="2000" dirty="0" err="1">
                <a:solidFill>
                  <a:schemeClr val="tx2"/>
                </a:solidFill>
              </a:rPr>
              <a:t>Elivate</a:t>
            </a:r>
            <a:r>
              <a:rPr lang="en-CA" sz="2000" baseline="30000" dirty="0" err="1">
                <a:solidFill>
                  <a:schemeClr val="tx2"/>
                </a:solidFill>
              </a:rPr>
              <a:t>TM</a:t>
            </a:r>
            <a:r>
              <a:rPr lang="en-CA" sz="2000" dirty="0">
                <a:solidFill>
                  <a:schemeClr val="tx2"/>
                </a:solidFill>
              </a:rPr>
              <a:t> Terms of Use: </a:t>
            </a:r>
            <a:r>
              <a:rPr lang="en-CA" sz="2000" dirty="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https://bit.ly/4aZxVmT</a:t>
            </a:r>
            <a:endParaRPr lang="en-CA" sz="2000" dirty="0">
              <a:solidFill>
                <a:schemeClr val="tx2"/>
              </a:solidFill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B7117B-82C5-ABCE-0136-1026C1EECAA7}"/>
              </a:ext>
            </a:extLst>
          </p:cNvPr>
          <p:cNvSpPr txBox="1">
            <a:spLocks/>
          </p:cNvSpPr>
          <p:nvPr/>
        </p:nvSpPr>
        <p:spPr>
          <a:xfrm>
            <a:off x="4833937" y="6264000"/>
            <a:ext cx="2524125" cy="324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defPPr>
              <a:defRPr lang="en-US"/>
            </a:defPPr>
            <a:lvl1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GB" sz="700" i="0" kern="12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539987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9980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377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377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9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996" indent="-179996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4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dirty="0"/>
              <a:t>Content current as of January 2026.</a:t>
            </a:r>
          </a:p>
        </p:txBody>
      </p:sp>
    </p:spTree>
    <p:extLst>
      <p:ext uri="{BB962C8B-B14F-4D97-AF65-F5344CB8AC3E}">
        <p14:creationId xmlns:p14="http://schemas.microsoft.com/office/powerpoint/2010/main" val="253454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0D98F-40EF-AD21-0BE5-2F829FBE9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9B2DA4A-7D66-0029-3F81-FE0803DCA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7998" cy="792000"/>
          </a:xfrm>
        </p:spPr>
        <p:txBody>
          <a:bodyPr/>
          <a:lstStyle/>
          <a:p>
            <a:r>
              <a:rPr lang="en-US">
                <a:latin typeface="+mn-lt"/>
              </a:rPr>
              <a:t>Module 3 learning outcome</a:t>
            </a:r>
            <a:br>
              <a:rPr lang="en-US">
                <a:latin typeface="+mn-lt"/>
              </a:rPr>
            </a:br>
            <a:r>
              <a:rPr lang="en-US" sz="2400">
                <a:latin typeface="+mn-lt"/>
              </a:rPr>
              <a:t>S</a:t>
            </a:r>
            <a:r>
              <a:rPr lang="en-CA" sz="2400" err="1"/>
              <a:t>creening</a:t>
            </a:r>
            <a:r>
              <a:rPr lang="en-CA" sz="2400"/>
              <a:t> and diagnostics</a:t>
            </a:r>
            <a:r>
              <a:rPr lang="en-US" sz="2400">
                <a:latin typeface="+mn-lt"/>
              </a:rPr>
              <a:t>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DBAD95B-9491-FDB6-5E88-C3B9907959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700" i="0">
                <a:cs typeface="Arial" panose="020B0604020202020204" pitchFamily="34" charset="0"/>
              </a:rPr>
              <a:t>MASH, metabolic dysfunction-associated steatohepatitis; NIT, non-invasive test.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B3FA5ED-01C7-85F5-2DCC-B40A31A99370}"/>
              </a:ext>
            </a:extLst>
          </p:cNvPr>
          <p:cNvSpPr/>
          <p:nvPr/>
        </p:nvSpPr>
        <p:spPr>
          <a:xfrm>
            <a:off x="432000" y="1495425"/>
            <a:ext cx="11327999" cy="42377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83280" tIns="36000" rIns="640080" bIns="36000" rtlCol="0" anchor="ctr"/>
          <a:lstStyle/>
          <a:p>
            <a:r>
              <a:rPr lang="en-US" sz="2400" i="0" dirty="0">
                <a:solidFill>
                  <a:schemeClr val="tx1"/>
                </a:solidFill>
                <a:effectLst/>
              </a:rPr>
              <a:t>Learners will be able to evaluate the </a:t>
            </a:r>
            <a:r>
              <a:rPr lang="en-US" sz="2400" b="1" i="0" dirty="0">
                <a:solidFill>
                  <a:schemeClr val="tx1"/>
                </a:solidFill>
                <a:effectLst/>
              </a:rPr>
              <a:t>role of </a:t>
            </a:r>
            <a:br>
              <a:rPr lang="en-US" sz="2400" b="1" i="0" dirty="0">
                <a:solidFill>
                  <a:schemeClr val="tx1"/>
                </a:solidFill>
                <a:effectLst/>
              </a:rPr>
            </a:br>
            <a:r>
              <a:rPr lang="en-US" sz="2400" b="1" dirty="0">
                <a:solidFill>
                  <a:schemeClr val="tx1"/>
                </a:solidFill>
              </a:rPr>
              <a:t>non-invasive tests (</a:t>
            </a:r>
            <a:r>
              <a:rPr lang="en-US" sz="2400" b="1" i="0" dirty="0">
                <a:solidFill>
                  <a:schemeClr val="tx1"/>
                </a:solidFill>
                <a:effectLst/>
              </a:rPr>
              <a:t>NITs</a:t>
            </a:r>
            <a:r>
              <a:rPr lang="en-US" sz="2400" b="1" dirty="0">
                <a:solidFill>
                  <a:schemeClr val="tx1"/>
                </a:solidFill>
              </a:rPr>
              <a:t>)</a:t>
            </a:r>
            <a:r>
              <a:rPr lang="en-US" sz="2400" b="1" i="0" dirty="0">
                <a:solidFill>
                  <a:schemeClr val="tx1"/>
                </a:solidFill>
                <a:effectLst/>
              </a:rPr>
              <a:t> in the diagnosis and management </a:t>
            </a:r>
            <a:r>
              <a:rPr lang="en-US" sz="2400" i="0" dirty="0">
                <a:solidFill>
                  <a:schemeClr val="tx1"/>
                </a:solidFill>
                <a:effectLst/>
              </a:rPr>
              <a:t>of MASH, including the </a:t>
            </a:r>
            <a:r>
              <a:rPr lang="en-US" sz="2400" b="1" i="0" dirty="0">
                <a:solidFill>
                  <a:schemeClr val="tx1"/>
                </a:solidFill>
                <a:effectLst/>
              </a:rPr>
              <a:t>different types of tests</a:t>
            </a:r>
            <a:r>
              <a:rPr lang="en-US" sz="2400" i="0" dirty="0">
                <a:solidFill>
                  <a:schemeClr val="tx1"/>
                </a:solidFill>
                <a:effectLst/>
              </a:rPr>
              <a:t>, </a:t>
            </a:r>
            <a:r>
              <a:rPr lang="en-US" sz="2400" b="1" i="0" dirty="0">
                <a:solidFill>
                  <a:schemeClr val="tx1"/>
                </a:solidFill>
                <a:effectLst/>
              </a:rPr>
              <a:t>advantages</a:t>
            </a:r>
            <a:r>
              <a:rPr lang="en-US" sz="2400" i="0" dirty="0">
                <a:solidFill>
                  <a:schemeClr val="tx1"/>
                </a:solidFill>
                <a:effectLst/>
              </a:rPr>
              <a:t>, </a:t>
            </a:r>
            <a:r>
              <a:rPr lang="en-US" sz="2400" b="1" i="0" dirty="0">
                <a:solidFill>
                  <a:schemeClr val="tx1"/>
                </a:solidFill>
                <a:effectLst/>
              </a:rPr>
              <a:t>limitations</a:t>
            </a:r>
            <a:r>
              <a:rPr lang="en-US" sz="2400" i="0" dirty="0">
                <a:solidFill>
                  <a:schemeClr val="tx1"/>
                </a:solidFill>
                <a:effectLst/>
              </a:rPr>
              <a:t>, </a:t>
            </a:r>
            <a:r>
              <a:rPr lang="en-US" sz="2400" b="1" i="0" dirty="0">
                <a:solidFill>
                  <a:schemeClr val="tx1"/>
                </a:solidFill>
                <a:effectLst/>
              </a:rPr>
              <a:t>clinical utility</a:t>
            </a:r>
            <a:r>
              <a:rPr lang="en-US" sz="2400" i="0" dirty="0">
                <a:solidFill>
                  <a:schemeClr val="tx1"/>
                </a:solidFill>
                <a:effectLst/>
              </a:rPr>
              <a:t>, </a:t>
            </a:r>
            <a:r>
              <a:rPr lang="en-US" sz="2400" b="1" i="0" dirty="0">
                <a:solidFill>
                  <a:schemeClr val="tx1"/>
                </a:solidFill>
                <a:effectLst/>
              </a:rPr>
              <a:t>interpretation</a:t>
            </a:r>
            <a:r>
              <a:rPr lang="en-US" sz="2400" i="0" dirty="0">
                <a:solidFill>
                  <a:schemeClr val="tx1"/>
                </a:solidFill>
                <a:effectLst/>
              </a:rPr>
              <a:t>, and </a:t>
            </a:r>
            <a:r>
              <a:rPr lang="en-US" sz="2400" b="1" i="0" dirty="0">
                <a:solidFill>
                  <a:schemeClr val="tx1"/>
                </a:solidFill>
                <a:effectLst/>
              </a:rPr>
              <a:t>integration</a:t>
            </a:r>
            <a:r>
              <a:rPr lang="en-US" sz="2400" i="0" dirty="0">
                <a:solidFill>
                  <a:schemeClr val="tx1"/>
                </a:solidFill>
                <a:effectLst/>
              </a:rPr>
              <a:t> into guideline-based care pathways.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9D19AAC-8923-F432-50C7-B2065EC781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831" y="2426446"/>
            <a:ext cx="2024158" cy="202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8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3AB57-BD9D-66E8-9A23-581072830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853FC-3AEF-DF96-53F6-797CDFDF2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>
                <a:latin typeface="+mn-lt"/>
              </a:rPr>
              <a:t>Overview of diagnostic criteria for MASLD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44BF5E-7E08-EA44-E9D5-7828B0A2F9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b">
            <a:noAutofit/>
          </a:bodyPr>
          <a:lstStyle/>
          <a:p>
            <a:br>
              <a:rPr lang="en-US"/>
            </a:br>
            <a:r>
              <a:rPr lang="en-US"/>
              <a:t>ALD, alcohol-related liver disease; BMI, body mass index; DILI, drug-induced liver injury; F, female; HbA1c, glycated hemoglobin; HDL, high-density lipoprotein; M, male; MASLD, metabolic dysfunction-associated </a:t>
            </a:r>
            <a:r>
              <a:rPr lang="en-US" err="1"/>
              <a:t>steatotic</a:t>
            </a:r>
            <a:r>
              <a:rPr lang="en-US"/>
              <a:t> liver disease; </a:t>
            </a:r>
            <a:r>
              <a:rPr lang="en-US" err="1"/>
              <a:t>MetALD</a:t>
            </a:r>
            <a:r>
              <a:rPr lang="en-US"/>
              <a:t>, metabolic dysfunction and alcohol-related </a:t>
            </a:r>
            <a:r>
              <a:rPr lang="en-US" err="1"/>
              <a:t>steatotic</a:t>
            </a:r>
            <a:r>
              <a:rPr lang="en-US"/>
              <a:t> liver disease; SLD, </a:t>
            </a:r>
            <a:r>
              <a:rPr lang="en-US" err="1"/>
              <a:t>steatotic</a:t>
            </a:r>
            <a:r>
              <a:rPr lang="en-US"/>
              <a:t> liver disease; WC, waist circumference. </a:t>
            </a:r>
            <a:br>
              <a:rPr lang="en-US"/>
            </a:br>
            <a:r>
              <a:rPr lang="en-US"/>
              <a:t>Rinella ME et al. </a:t>
            </a:r>
            <a:r>
              <a:rPr lang="en-US" i="1"/>
              <a:t>Hepatology</a:t>
            </a:r>
            <a:r>
              <a:rPr lang="en-US"/>
              <a:t>. 2023;77(5):1797–1835.</a:t>
            </a:r>
            <a:endParaRPr lang="da-DK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265B387-934F-EA56-D6E5-6BD1D764D22F}"/>
              </a:ext>
            </a:extLst>
          </p:cNvPr>
          <p:cNvSpPr/>
          <p:nvPr/>
        </p:nvSpPr>
        <p:spPr>
          <a:xfrm>
            <a:off x="5657754" y="4042925"/>
            <a:ext cx="138514" cy="58916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589161"/>
                </a:lnTo>
                <a:lnTo>
                  <a:pt x="138514" y="589161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35F4041-45A3-02CF-BDC1-A1E8D99347EC}"/>
              </a:ext>
            </a:extLst>
          </p:cNvPr>
          <p:cNvSpPr/>
          <p:nvPr/>
        </p:nvSpPr>
        <p:spPr>
          <a:xfrm>
            <a:off x="5249615" y="3591573"/>
            <a:ext cx="777509" cy="13349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66749"/>
                </a:lnTo>
                <a:lnTo>
                  <a:pt x="777509" y="66749"/>
                </a:lnTo>
                <a:lnTo>
                  <a:pt x="777509" y="13349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28C9759-74F0-9B4E-645D-16B62240A7B1}"/>
              </a:ext>
            </a:extLst>
          </p:cNvPr>
          <p:cNvSpPr/>
          <p:nvPr/>
        </p:nvSpPr>
        <p:spPr>
          <a:xfrm>
            <a:off x="4051807" y="4042925"/>
            <a:ext cx="91440" cy="58546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585460"/>
                </a:lnTo>
                <a:lnTo>
                  <a:pt x="129061" y="58546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2C99B01-F5B6-1377-7884-A33A81089D9A}"/>
              </a:ext>
            </a:extLst>
          </p:cNvPr>
          <p:cNvSpPr/>
          <p:nvPr/>
        </p:nvSpPr>
        <p:spPr>
          <a:xfrm>
            <a:off x="4446064" y="3591573"/>
            <a:ext cx="803551" cy="13349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803551" y="0"/>
                </a:moveTo>
                <a:lnTo>
                  <a:pt x="803551" y="66749"/>
                </a:lnTo>
                <a:lnTo>
                  <a:pt x="0" y="66749"/>
                </a:lnTo>
                <a:lnTo>
                  <a:pt x="0" y="13349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706C5A7-6C3D-6E1A-80FD-DF2EE8E55432}"/>
              </a:ext>
            </a:extLst>
          </p:cNvPr>
          <p:cNvSpPr/>
          <p:nvPr/>
        </p:nvSpPr>
        <p:spPr>
          <a:xfrm>
            <a:off x="5203895" y="3202302"/>
            <a:ext cx="91440" cy="13349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13349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5E60F88-E66D-D1E2-3FD1-A3D1E2E502B3}"/>
              </a:ext>
            </a:extLst>
          </p:cNvPr>
          <p:cNvSpPr/>
          <p:nvPr/>
        </p:nvSpPr>
        <p:spPr>
          <a:xfrm>
            <a:off x="3507336" y="2728815"/>
            <a:ext cx="1742278" cy="13349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66749"/>
                </a:lnTo>
                <a:lnTo>
                  <a:pt x="1742278" y="66749"/>
                </a:lnTo>
                <a:lnTo>
                  <a:pt x="1742278" y="13349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210278A2-D932-2C27-99EC-5FE9C5E25BF8}"/>
              </a:ext>
            </a:extLst>
          </p:cNvPr>
          <p:cNvSpPr/>
          <p:nvPr/>
        </p:nvSpPr>
        <p:spPr>
          <a:xfrm>
            <a:off x="1302189" y="1382900"/>
            <a:ext cx="4404577" cy="658165"/>
          </a:xfrm>
          <a:custGeom>
            <a:avLst/>
            <a:gdLst>
              <a:gd name="csX0" fmla="*/ 0 w 3479570"/>
              <a:gd name="csY0" fmla="*/ 0 h 658165"/>
              <a:gd name="csX1" fmla="*/ 3479570 w 3479570"/>
              <a:gd name="csY1" fmla="*/ 0 h 658165"/>
              <a:gd name="csX2" fmla="*/ 3479570 w 3479570"/>
              <a:gd name="csY2" fmla="*/ 658165 h 658165"/>
              <a:gd name="csX3" fmla="*/ 0 w 3479570"/>
              <a:gd name="csY3" fmla="*/ 658165 h 658165"/>
              <a:gd name="csX4" fmla="*/ 0 w 3479570"/>
              <a:gd name="csY4" fmla="*/ 0 h 6581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479570" h="658165">
                <a:moveTo>
                  <a:pt x="0" y="0"/>
                </a:moveTo>
                <a:lnTo>
                  <a:pt x="3479570" y="0"/>
                </a:lnTo>
                <a:lnTo>
                  <a:pt x="3479570" y="658165"/>
                </a:lnTo>
                <a:lnTo>
                  <a:pt x="0" y="658165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890" tIns="8890" rIns="8890" bIns="889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1" kern="1200" err="1">
                <a:solidFill>
                  <a:schemeClr val="tx1"/>
                </a:solidFill>
              </a:rPr>
              <a:t>Steatotic</a:t>
            </a:r>
            <a:r>
              <a:rPr lang="en-US" sz="1400" b="1" kern="1200">
                <a:solidFill>
                  <a:schemeClr val="tx1"/>
                </a:solidFill>
              </a:rPr>
              <a:t> liver disease </a:t>
            </a:r>
          </a:p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>
                <a:solidFill>
                  <a:schemeClr val="tx1"/>
                </a:solidFill>
              </a:rPr>
              <a:t>(hepatic steatosis identified by imaging or biopsy)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DD7E4E95-E17B-F6F1-4E7F-4EE767080CCC}"/>
              </a:ext>
            </a:extLst>
          </p:cNvPr>
          <p:cNvSpPr/>
          <p:nvPr/>
        </p:nvSpPr>
        <p:spPr>
          <a:xfrm>
            <a:off x="4792463" y="2884448"/>
            <a:ext cx="914304" cy="317853"/>
          </a:xfrm>
          <a:custGeom>
            <a:avLst/>
            <a:gdLst>
              <a:gd name="csX0" fmla="*/ 0 w 914304"/>
              <a:gd name="csY0" fmla="*/ 0 h 317853"/>
              <a:gd name="csX1" fmla="*/ 914304 w 914304"/>
              <a:gd name="csY1" fmla="*/ 0 h 317853"/>
              <a:gd name="csX2" fmla="*/ 914304 w 914304"/>
              <a:gd name="csY2" fmla="*/ 317853 h 317853"/>
              <a:gd name="csX3" fmla="*/ 0 w 914304"/>
              <a:gd name="csY3" fmla="*/ 317853 h 317853"/>
              <a:gd name="csX4" fmla="*/ 0 w 914304"/>
              <a:gd name="csY4" fmla="*/ 0 h 3178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914304" h="317853">
                <a:moveTo>
                  <a:pt x="0" y="0"/>
                </a:moveTo>
                <a:lnTo>
                  <a:pt x="914304" y="0"/>
                </a:lnTo>
                <a:lnTo>
                  <a:pt x="914304" y="317853"/>
                </a:lnTo>
                <a:lnTo>
                  <a:pt x="0" y="3178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890" tIns="8890" rIns="8890" bIns="889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/>
              <a:t>No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89F6B044-A47A-AD4B-06B8-375C4422ED4F}"/>
              </a:ext>
            </a:extLst>
          </p:cNvPr>
          <p:cNvSpPr/>
          <p:nvPr/>
        </p:nvSpPr>
        <p:spPr>
          <a:xfrm>
            <a:off x="3496451" y="3335800"/>
            <a:ext cx="3552174" cy="255773"/>
          </a:xfrm>
          <a:custGeom>
            <a:avLst/>
            <a:gdLst>
              <a:gd name="csX0" fmla="*/ 0 w 3552174"/>
              <a:gd name="csY0" fmla="*/ 0 h 255773"/>
              <a:gd name="csX1" fmla="*/ 3552174 w 3552174"/>
              <a:gd name="csY1" fmla="*/ 0 h 255773"/>
              <a:gd name="csX2" fmla="*/ 3552174 w 3552174"/>
              <a:gd name="csY2" fmla="*/ 255773 h 255773"/>
              <a:gd name="csX3" fmla="*/ 0 w 3552174"/>
              <a:gd name="csY3" fmla="*/ 255773 h 255773"/>
              <a:gd name="csX4" fmla="*/ 0 w 3552174"/>
              <a:gd name="csY4" fmla="*/ 0 h 25577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552174" h="255773">
                <a:moveTo>
                  <a:pt x="0" y="0"/>
                </a:moveTo>
                <a:lnTo>
                  <a:pt x="3552174" y="0"/>
                </a:lnTo>
                <a:lnTo>
                  <a:pt x="3552174" y="255773"/>
                </a:lnTo>
                <a:lnTo>
                  <a:pt x="0" y="255773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0" kern="1200">
                <a:solidFill>
                  <a:srgbClr val="001965"/>
                </a:solidFill>
                <a:ea typeface="+mn-ea"/>
                <a:cs typeface="+mn-cs"/>
              </a:rPr>
              <a:t>Are there known causes of steatosis?</a:t>
            </a: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AF11CE82-FBC8-135B-44A4-CF9CD952A870}"/>
              </a:ext>
            </a:extLst>
          </p:cNvPr>
          <p:cNvSpPr/>
          <p:nvPr/>
        </p:nvSpPr>
        <p:spPr>
          <a:xfrm>
            <a:off x="4010392" y="3725072"/>
            <a:ext cx="871343" cy="317853"/>
          </a:xfrm>
          <a:custGeom>
            <a:avLst/>
            <a:gdLst>
              <a:gd name="csX0" fmla="*/ 0 w 871343"/>
              <a:gd name="csY0" fmla="*/ 0 h 317853"/>
              <a:gd name="csX1" fmla="*/ 871343 w 871343"/>
              <a:gd name="csY1" fmla="*/ 0 h 317853"/>
              <a:gd name="csX2" fmla="*/ 871343 w 871343"/>
              <a:gd name="csY2" fmla="*/ 317853 h 317853"/>
              <a:gd name="csX3" fmla="*/ 0 w 871343"/>
              <a:gd name="csY3" fmla="*/ 317853 h 317853"/>
              <a:gd name="csX4" fmla="*/ 0 w 871343"/>
              <a:gd name="csY4" fmla="*/ 0 h 3178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71343" h="317853">
                <a:moveTo>
                  <a:pt x="0" y="0"/>
                </a:moveTo>
                <a:lnTo>
                  <a:pt x="871343" y="0"/>
                </a:lnTo>
                <a:lnTo>
                  <a:pt x="871343" y="317853"/>
                </a:lnTo>
                <a:lnTo>
                  <a:pt x="0" y="3178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890" tIns="8890" rIns="8890" bIns="889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/>
              <a:t>No</a:t>
            </a: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E29BA7B9-C5B8-3ECA-7B3A-E2A328203885}"/>
              </a:ext>
            </a:extLst>
          </p:cNvPr>
          <p:cNvSpPr/>
          <p:nvPr/>
        </p:nvSpPr>
        <p:spPr>
          <a:xfrm>
            <a:off x="4180868" y="4176423"/>
            <a:ext cx="1434541" cy="903923"/>
          </a:xfrm>
          <a:custGeom>
            <a:avLst/>
            <a:gdLst>
              <a:gd name="csX0" fmla="*/ 0 w 1434541"/>
              <a:gd name="csY0" fmla="*/ 0 h 903923"/>
              <a:gd name="csX1" fmla="*/ 1434541 w 1434541"/>
              <a:gd name="csY1" fmla="*/ 0 h 903923"/>
              <a:gd name="csX2" fmla="*/ 1434541 w 1434541"/>
              <a:gd name="csY2" fmla="*/ 903923 h 903923"/>
              <a:gd name="csX3" fmla="*/ 0 w 1434541"/>
              <a:gd name="csY3" fmla="*/ 903923 h 903923"/>
              <a:gd name="csX4" fmla="*/ 0 w 1434541"/>
              <a:gd name="csY4" fmla="*/ 0 h 90392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434541" h="903923">
                <a:moveTo>
                  <a:pt x="0" y="0"/>
                </a:moveTo>
                <a:lnTo>
                  <a:pt x="1434541" y="0"/>
                </a:lnTo>
                <a:lnTo>
                  <a:pt x="1434541" y="903923"/>
                </a:lnTo>
                <a:lnTo>
                  <a:pt x="0" y="90392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7620" rIns="14400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100" kern="1200">
                <a:solidFill>
                  <a:srgbClr val="001965"/>
                </a:solidFill>
              </a:rPr>
              <a:t>Cryptogenic SLD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B67D63AD-63E5-6014-CAC5-6E6ED88299BE}"/>
              </a:ext>
            </a:extLst>
          </p:cNvPr>
          <p:cNvSpPr/>
          <p:nvPr/>
        </p:nvSpPr>
        <p:spPr>
          <a:xfrm>
            <a:off x="5565411" y="3725072"/>
            <a:ext cx="923427" cy="317853"/>
          </a:xfrm>
          <a:custGeom>
            <a:avLst/>
            <a:gdLst>
              <a:gd name="csX0" fmla="*/ 0 w 923427"/>
              <a:gd name="csY0" fmla="*/ 0 h 317853"/>
              <a:gd name="csX1" fmla="*/ 923427 w 923427"/>
              <a:gd name="csY1" fmla="*/ 0 h 317853"/>
              <a:gd name="csX2" fmla="*/ 923427 w 923427"/>
              <a:gd name="csY2" fmla="*/ 317853 h 317853"/>
              <a:gd name="csX3" fmla="*/ 0 w 923427"/>
              <a:gd name="csY3" fmla="*/ 317853 h 317853"/>
              <a:gd name="csX4" fmla="*/ 0 w 923427"/>
              <a:gd name="csY4" fmla="*/ 0 h 3178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923427" h="317853">
                <a:moveTo>
                  <a:pt x="0" y="0"/>
                </a:moveTo>
                <a:lnTo>
                  <a:pt x="923427" y="0"/>
                </a:lnTo>
                <a:lnTo>
                  <a:pt x="923427" y="317853"/>
                </a:lnTo>
                <a:lnTo>
                  <a:pt x="0" y="3178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890" tIns="8890" rIns="8890" bIns="889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/>
              <a:t>Yes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6D5BDFC-756B-C92E-559C-F309B152C488}"/>
              </a:ext>
            </a:extLst>
          </p:cNvPr>
          <p:cNvSpPr/>
          <p:nvPr/>
        </p:nvSpPr>
        <p:spPr>
          <a:xfrm>
            <a:off x="5796268" y="4176423"/>
            <a:ext cx="1753240" cy="911326"/>
          </a:xfrm>
          <a:custGeom>
            <a:avLst/>
            <a:gdLst>
              <a:gd name="csX0" fmla="*/ 0 w 1753240"/>
              <a:gd name="csY0" fmla="*/ 0 h 911326"/>
              <a:gd name="csX1" fmla="*/ 1753240 w 1753240"/>
              <a:gd name="csY1" fmla="*/ 0 h 911326"/>
              <a:gd name="csX2" fmla="*/ 1753240 w 1753240"/>
              <a:gd name="csY2" fmla="*/ 911326 h 911326"/>
              <a:gd name="csX3" fmla="*/ 0 w 1753240"/>
              <a:gd name="csY3" fmla="*/ 911326 h 911326"/>
              <a:gd name="csX4" fmla="*/ 0 w 1753240"/>
              <a:gd name="csY4" fmla="*/ 0 h 91132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753240" h="911326">
                <a:moveTo>
                  <a:pt x="0" y="0"/>
                </a:moveTo>
                <a:lnTo>
                  <a:pt x="1753240" y="0"/>
                </a:lnTo>
                <a:lnTo>
                  <a:pt x="1753240" y="911326"/>
                </a:lnTo>
                <a:lnTo>
                  <a:pt x="0" y="9113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7620" rIns="14400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100" kern="1200">
                <a:solidFill>
                  <a:srgbClr val="001965"/>
                </a:solidFill>
              </a:rPr>
              <a:t>Other specific etiology SLD (e.g., ALD, DILI, genetic, nutritional, monogenic diseases, viral hepatitis)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42C25A-824D-0CA9-1C91-43B180740426}"/>
              </a:ext>
            </a:extLst>
          </p:cNvPr>
          <p:cNvSpPr/>
          <p:nvPr/>
        </p:nvSpPr>
        <p:spPr>
          <a:xfrm>
            <a:off x="4004401" y="2861038"/>
            <a:ext cx="3670183" cy="226684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>
              <a:solidFill>
                <a:schemeClr val="tx1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C728E11-30E2-65CB-82C9-04F9EE414D00}"/>
              </a:ext>
            </a:extLst>
          </p:cNvPr>
          <p:cNvSpPr/>
          <p:nvPr/>
        </p:nvSpPr>
        <p:spPr>
          <a:xfrm>
            <a:off x="430847" y="5281269"/>
            <a:ext cx="7118661" cy="5861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56000" tIns="36000" rIns="273600" bIns="36000" rtlCol="0" anchor="ctr"/>
          <a:lstStyle/>
          <a:p>
            <a:r>
              <a:rPr lang="en-US" sz="1400" i="1" noProof="0">
                <a:solidFill>
                  <a:schemeClr val="tx1"/>
                </a:solidFill>
              </a:rPr>
              <a:t>For more details on </a:t>
            </a:r>
            <a:r>
              <a:rPr lang="en-US" sz="1400" b="1" i="1" noProof="0">
                <a:solidFill>
                  <a:schemeClr val="tx1"/>
                </a:solidFill>
              </a:rPr>
              <a:t>patient identification and risk factors</a:t>
            </a:r>
            <a:r>
              <a:rPr lang="en-US" sz="1400" i="1" noProof="0">
                <a:solidFill>
                  <a:schemeClr val="tx1"/>
                </a:solidFill>
              </a:rPr>
              <a:t>, see </a:t>
            </a:r>
            <a:r>
              <a:rPr lang="en-US" sz="1400" b="1" i="1" noProof="0">
                <a:solidFill>
                  <a:schemeClr val="tx1"/>
                </a:solidFill>
              </a:rPr>
              <a:t>Module 2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089F50F-A11E-CD80-A428-936D96533D1B}"/>
              </a:ext>
            </a:extLst>
          </p:cNvPr>
          <p:cNvSpPr/>
          <p:nvPr/>
        </p:nvSpPr>
        <p:spPr>
          <a:xfrm>
            <a:off x="1302189" y="2119145"/>
            <a:ext cx="4404577" cy="576385"/>
          </a:xfrm>
          <a:custGeom>
            <a:avLst/>
            <a:gdLst>
              <a:gd name="csX0" fmla="*/ 0 w 3498972"/>
              <a:gd name="csY0" fmla="*/ 0 h 576385"/>
              <a:gd name="csX1" fmla="*/ 3498972 w 3498972"/>
              <a:gd name="csY1" fmla="*/ 0 h 576385"/>
              <a:gd name="csX2" fmla="*/ 3498972 w 3498972"/>
              <a:gd name="csY2" fmla="*/ 576385 h 576385"/>
              <a:gd name="csX3" fmla="*/ 0 w 3498972"/>
              <a:gd name="csY3" fmla="*/ 576385 h 576385"/>
              <a:gd name="csX4" fmla="*/ 0 w 3498972"/>
              <a:gd name="csY4" fmla="*/ 0 h 5763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498972" h="576385">
                <a:moveTo>
                  <a:pt x="0" y="0"/>
                </a:moveTo>
                <a:lnTo>
                  <a:pt x="3498972" y="0"/>
                </a:lnTo>
                <a:lnTo>
                  <a:pt x="3498972" y="576385"/>
                </a:lnTo>
                <a:lnTo>
                  <a:pt x="0" y="576385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>
                <a:solidFill>
                  <a:schemeClr val="tx1"/>
                </a:solidFill>
              </a:rPr>
              <a:t>Does the patient meet any of the </a:t>
            </a:r>
            <a:br>
              <a:rPr lang="en-US" sz="1400" b="0" kern="1200">
                <a:solidFill>
                  <a:schemeClr val="tx1"/>
                </a:solidFill>
              </a:rPr>
            </a:br>
            <a:r>
              <a:rPr lang="en-US" sz="1400" b="1" kern="1200">
                <a:solidFill>
                  <a:schemeClr val="tx1"/>
                </a:solidFill>
              </a:rPr>
              <a:t>cardiometabolic criteria?</a:t>
            </a:r>
            <a:endParaRPr lang="en-US" sz="1400" b="1" kern="1200" baseline="30000">
              <a:solidFill>
                <a:schemeClr val="tx1"/>
              </a:solidFill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FDD81EA-958D-FEA9-57FE-C49215E16C00}"/>
              </a:ext>
            </a:extLst>
          </p:cNvPr>
          <p:cNvCxnSpPr>
            <a:cxnSpLocks/>
          </p:cNvCxnSpPr>
          <p:nvPr/>
        </p:nvCxnSpPr>
        <p:spPr>
          <a:xfrm flipV="1">
            <a:off x="3501621" y="2041065"/>
            <a:ext cx="0" cy="7808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Graphic 39" descr="Magnifying glass outline">
            <a:extLst>
              <a:ext uri="{FF2B5EF4-FFF2-40B4-BE49-F238E27FC236}">
                <a16:creationId xmlns:a16="http://schemas.microsoft.com/office/drawing/2014/main" id="{C7B21325-5B75-D3CB-9C0F-51752CFC7B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0915" y="5383508"/>
            <a:ext cx="399889" cy="3998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C4F966B-D8A9-DD79-85AF-4EAC1AAA725D}"/>
              </a:ext>
            </a:extLst>
          </p:cNvPr>
          <p:cNvSpPr txBox="1"/>
          <p:nvPr/>
        </p:nvSpPr>
        <p:spPr>
          <a:xfrm>
            <a:off x="7785490" y="2002025"/>
            <a:ext cx="3984752" cy="385844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lIns="360000" tIns="91440" rIns="360000" bIns="91440" rtlCol="0" anchor="t">
            <a:noAutofit/>
          </a:bodyPr>
          <a:lstStyle/>
          <a:p>
            <a:pPr algn="l">
              <a:spcBef>
                <a:spcPts val="600"/>
              </a:spcBef>
              <a:spcAft>
                <a:spcPts val="1200"/>
              </a:spcAft>
            </a:pPr>
            <a:r>
              <a:rPr lang="en-US" sz="1100" b="1" dirty="0"/>
              <a:t>Ethnically adjusted BMI: </a:t>
            </a:r>
            <a:r>
              <a:rPr lang="en-US" sz="1100" dirty="0"/>
              <a:t>Non-Asian: ≥25 kg/m</a:t>
            </a:r>
            <a:r>
              <a:rPr lang="en-US" sz="1100" baseline="30000" dirty="0"/>
              <a:t>2 </a:t>
            </a:r>
            <a:r>
              <a:rPr lang="en-US" sz="1100" dirty="0"/>
              <a:t>; Asian: ≥23 kg/m</a:t>
            </a:r>
            <a:r>
              <a:rPr lang="en-US" sz="1100" baseline="30000" dirty="0"/>
              <a:t>2</a:t>
            </a:r>
          </a:p>
          <a:p>
            <a:pPr algn="l">
              <a:spcAft>
                <a:spcPts val="1200"/>
              </a:spcAft>
            </a:pPr>
            <a:r>
              <a:rPr lang="en-US" sz="1100" b="1" dirty="0"/>
              <a:t>Waist circumference: </a:t>
            </a:r>
            <a:r>
              <a:rPr lang="en-US" sz="1100" dirty="0"/>
              <a:t>&gt;37” (M); &gt;31.5” (F)</a:t>
            </a:r>
          </a:p>
          <a:p>
            <a:pPr algn="l">
              <a:spcAft>
                <a:spcPts val="1200"/>
              </a:spcAft>
            </a:pPr>
            <a:r>
              <a:rPr lang="en-US" sz="1100" b="1" dirty="0"/>
              <a:t>Fasting serum glucose: </a:t>
            </a:r>
            <a:r>
              <a:rPr lang="en-US" sz="1100" dirty="0"/>
              <a:t> ≥5.6 mmol/L [100 mg/dL] </a:t>
            </a:r>
          </a:p>
          <a:p>
            <a:pPr algn="l">
              <a:spcAft>
                <a:spcPts val="1200"/>
              </a:spcAft>
            </a:pPr>
            <a:r>
              <a:rPr lang="en-US" sz="1100" b="1" dirty="0"/>
              <a:t>2-hour post-load glucose levels: </a:t>
            </a:r>
            <a:r>
              <a:rPr lang="en-US" sz="1100" dirty="0"/>
              <a:t>≥7.8 mmol/L [≥140 mg/dL] </a:t>
            </a:r>
          </a:p>
          <a:p>
            <a:pPr algn="l">
              <a:spcAft>
                <a:spcPts val="1200"/>
              </a:spcAft>
            </a:pPr>
            <a:r>
              <a:rPr lang="en-US" sz="1100" b="1" dirty="0"/>
              <a:t>Prediabetes: </a:t>
            </a:r>
            <a:r>
              <a:rPr lang="en-US" sz="1100" dirty="0"/>
              <a:t>HbA1c ≥5.7% [39 mmol/L]</a:t>
            </a:r>
          </a:p>
          <a:p>
            <a:pPr algn="l">
              <a:spcAft>
                <a:spcPts val="1200"/>
              </a:spcAft>
            </a:pPr>
            <a:r>
              <a:rPr lang="en-US" sz="1100" b="1" dirty="0"/>
              <a:t>Type 2 diabetes </a:t>
            </a:r>
            <a:r>
              <a:rPr lang="en-US" sz="1100" dirty="0"/>
              <a:t>or treated with diabetes medication</a:t>
            </a:r>
          </a:p>
          <a:p>
            <a:pPr algn="l">
              <a:spcAft>
                <a:spcPts val="1200"/>
              </a:spcAft>
            </a:pPr>
            <a:r>
              <a:rPr lang="en-US" sz="1100" b="1" dirty="0"/>
              <a:t>Blood pressure: </a:t>
            </a:r>
            <a:r>
              <a:rPr lang="en-US" sz="1100" dirty="0"/>
              <a:t>≥130/85 mmHg or treated with hypertension medication </a:t>
            </a:r>
          </a:p>
          <a:p>
            <a:pPr algn="l">
              <a:spcAft>
                <a:spcPts val="1200"/>
              </a:spcAft>
            </a:pPr>
            <a:r>
              <a:rPr lang="en-US" sz="1100" b="1" dirty="0"/>
              <a:t>Triglycerides: </a:t>
            </a:r>
            <a:r>
              <a:rPr lang="en-US" sz="1100" dirty="0"/>
              <a:t>≥1.70 mmol/L [150 mg/dL] or treated with lipid-lowering medication</a:t>
            </a:r>
          </a:p>
          <a:p>
            <a:pPr algn="l">
              <a:spcAft>
                <a:spcPts val="1200"/>
              </a:spcAft>
            </a:pPr>
            <a:r>
              <a:rPr lang="en-US" sz="1100" b="1" dirty="0"/>
              <a:t>HDL: </a:t>
            </a:r>
            <a:r>
              <a:rPr lang="en-US" sz="1100" dirty="0"/>
              <a:t>&lt;40 mg/dL in men or &lt;50 mg/dL in women or treated with lipid-lowering medications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C882A4-96CD-F689-D024-F8268C27784E}"/>
              </a:ext>
            </a:extLst>
          </p:cNvPr>
          <p:cNvSpPr txBox="1"/>
          <p:nvPr/>
        </p:nvSpPr>
        <p:spPr>
          <a:xfrm>
            <a:off x="7785491" y="1340062"/>
            <a:ext cx="3984752" cy="388642"/>
          </a:xfrm>
          <a:prstGeom prst="rect">
            <a:avLst/>
          </a:prstGeom>
          <a:solidFill>
            <a:schemeClr val="accent2"/>
          </a:solidFill>
        </p:spPr>
        <p:txBody>
          <a:bodyPr wrap="square" lIns="91440" tIns="91440" rIns="91440" bIns="9144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400" b="1"/>
              <a:t>Adult cardiometabolic criteria for MASLD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BEE368-25D8-1F68-469D-542DE2CAB926}"/>
              </a:ext>
            </a:extLst>
          </p:cNvPr>
          <p:cNvSpPr txBox="1"/>
          <p:nvPr/>
        </p:nvSpPr>
        <p:spPr>
          <a:xfrm>
            <a:off x="7785491" y="1717859"/>
            <a:ext cx="3984752" cy="28416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lIns="91440" tIns="91440" rIns="91440" bIns="9144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400" b="1"/>
              <a:t> At least 1 out of 5: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D541AB6-E053-29FA-E0B2-1FD601337F72}"/>
              </a:ext>
            </a:extLst>
          </p:cNvPr>
          <p:cNvSpPr/>
          <p:nvPr/>
        </p:nvSpPr>
        <p:spPr>
          <a:xfrm>
            <a:off x="1724026" y="3573506"/>
            <a:ext cx="852785" cy="13349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66749"/>
                </a:lnTo>
                <a:lnTo>
                  <a:pt x="852785" y="66749"/>
                </a:lnTo>
                <a:lnTo>
                  <a:pt x="852785" y="13349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5B7935B-D912-FB3A-E2D4-AC727306981B}"/>
              </a:ext>
            </a:extLst>
          </p:cNvPr>
          <p:cNvSpPr/>
          <p:nvPr/>
        </p:nvSpPr>
        <p:spPr>
          <a:xfrm>
            <a:off x="523750" y="4026969"/>
            <a:ext cx="104677" cy="58401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584015"/>
                </a:lnTo>
                <a:lnTo>
                  <a:pt x="104677" y="584015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AD7DCAD-BF70-16E4-C9E0-75EC80A8E046}"/>
              </a:ext>
            </a:extLst>
          </p:cNvPr>
          <p:cNvSpPr/>
          <p:nvPr/>
        </p:nvSpPr>
        <p:spPr>
          <a:xfrm>
            <a:off x="863698" y="3573506"/>
            <a:ext cx="860327" cy="13560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860327" y="0"/>
                </a:moveTo>
                <a:lnTo>
                  <a:pt x="860327" y="68859"/>
                </a:lnTo>
                <a:lnTo>
                  <a:pt x="0" y="68859"/>
                </a:lnTo>
                <a:lnTo>
                  <a:pt x="0" y="13560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009022D-5647-CABA-35CE-98810944DAA4}"/>
              </a:ext>
            </a:extLst>
          </p:cNvPr>
          <p:cNvSpPr/>
          <p:nvPr/>
        </p:nvSpPr>
        <p:spPr>
          <a:xfrm>
            <a:off x="1678306" y="3202302"/>
            <a:ext cx="91440" cy="13349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13349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1F80BC89-D729-7E6A-96EF-862FE87524C3}"/>
              </a:ext>
            </a:extLst>
          </p:cNvPr>
          <p:cNvSpPr/>
          <p:nvPr/>
        </p:nvSpPr>
        <p:spPr>
          <a:xfrm>
            <a:off x="1724026" y="2728815"/>
            <a:ext cx="1777595" cy="132223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777595" y="0"/>
                </a:moveTo>
                <a:lnTo>
                  <a:pt x="1777595" y="66749"/>
                </a:lnTo>
                <a:lnTo>
                  <a:pt x="0" y="66749"/>
                </a:lnTo>
                <a:lnTo>
                  <a:pt x="0" y="13349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445A848-EFA1-1B2A-8799-463A169E0E0C}"/>
              </a:ext>
            </a:extLst>
          </p:cNvPr>
          <p:cNvSpPr/>
          <p:nvPr/>
        </p:nvSpPr>
        <p:spPr>
          <a:xfrm>
            <a:off x="1302190" y="2884448"/>
            <a:ext cx="843671" cy="317853"/>
          </a:xfrm>
          <a:custGeom>
            <a:avLst/>
            <a:gdLst>
              <a:gd name="csX0" fmla="*/ 0 w 843671"/>
              <a:gd name="csY0" fmla="*/ 0 h 317853"/>
              <a:gd name="csX1" fmla="*/ 843671 w 843671"/>
              <a:gd name="csY1" fmla="*/ 0 h 317853"/>
              <a:gd name="csX2" fmla="*/ 843671 w 843671"/>
              <a:gd name="csY2" fmla="*/ 317853 h 317853"/>
              <a:gd name="csX3" fmla="*/ 0 w 843671"/>
              <a:gd name="csY3" fmla="*/ 317853 h 317853"/>
              <a:gd name="csX4" fmla="*/ 0 w 843671"/>
              <a:gd name="csY4" fmla="*/ 0 h 3178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43671" h="317853">
                <a:moveTo>
                  <a:pt x="0" y="0"/>
                </a:moveTo>
                <a:lnTo>
                  <a:pt x="843671" y="0"/>
                </a:lnTo>
                <a:lnTo>
                  <a:pt x="843671" y="317853"/>
                </a:lnTo>
                <a:lnTo>
                  <a:pt x="0" y="3178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890" tIns="8890" rIns="8890" bIns="889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/>
              <a:t>Yes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5537C80D-3F35-7680-4D6D-4803BC09137D}"/>
              </a:ext>
            </a:extLst>
          </p:cNvPr>
          <p:cNvSpPr/>
          <p:nvPr/>
        </p:nvSpPr>
        <p:spPr>
          <a:xfrm>
            <a:off x="130363" y="3335800"/>
            <a:ext cx="3220577" cy="237706"/>
          </a:xfrm>
          <a:custGeom>
            <a:avLst/>
            <a:gdLst>
              <a:gd name="csX0" fmla="*/ 0 w 3220577"/>
              <a:gd name="csY0" fmla="*/ 0 h 237706"/>
              <a:gd name="csX1" fmla="*/ 3220577 w 3220577"/>
              <a:gd name="csY1" fmla="*/ 0 h 237706"/>
              <a:gd name="csX2" fmla="*/ 3220577 w 3220577"/>
              <a:gd name="csY2" fmla="*/ 237706 h 237706"/>
              <a:gd name="csX3" fmla="*/ 0 w 3220577"/>
              <a:gd name="csY3" fmla="*/ 237706 h 237706"/>
              <a:gd name="csX4" fmla="*/ 0 w 3220577"/>
              <a:gd name="csY4" fmla="*/ 0 h 23770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220577" h="237706">
                <a:moveTo>
                  <a:pt x="0" y="0"/>
                </a:moveTo>
                <a:lnTo>
                  <a:pt x="3220577" y="0"/>
                </a:lnTo>
                <a:lnTo>
                  <a:pt x="3220577" y="237706"/>
                </a:lnTo>
                <a:lnTo>
                  <a:pt x="0" y="23770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0" kern="1200">
                <a:solidFill>
                  <a:schemeClr val="tx1"/>
                </a:solidFill>
                <a:ea typeface="+mn-ea"/>
                <a:cs typeface="+mn-cs"/>
              </a:rPr>
              <a:t>Are there known causes of steatosis?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E9DB547-A634-71A0-1284-AC5F0A95548F}"/>
              </a:ext>
            </a:extLst>
          </p:cNvPr>
          <p:cNvSpPr/>
          <p:nvPr/>
        </p:nvSpPr>
        <p:spPr>
          <a:xfrm>
            <a:off x="438763" y="3709115"/>
            <a:ext cx="849869" cy="317853"/>
          </a:xfrm>
          <a:custGeom>
            <a:avLst/>
            <a:gdLst>
              <a:gd name="csX0" fmla="*/ 0 w 849869"/>
              <a:gd name="csY0" fmla="*/ 0 h 317853"/>
              <a:gd name="csX1" fmla="*/ 849869 w 849869"/>
              <a:gd name="csY1" fmla="*/ 0 h 317853"/>
              <a:gd name="csX2" fmla="*/ 849869 w 849869"/>
              <a:gd name="csY2" fmla="*/ 317853 h 317853"/>
              <a:gd name="csX3" fmla="*/ 0 w 849869"/>
              <a:gd name="csY3" fmla="*/ 317853 h 317853"/>
              <a:gd name="csX4" fmla="*/ 0 w 849869"/>
              <a:gd name="csY4" fmla="*/ 0 h 3178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49869" h="317853">
                <a:moveTo>
                  <a:pt x="0" y="0"/>
                </a:moveTo>
                <a:lnTo>
                  <a:pt x="849869" y="0"/>
                </a:lnTo>
                <a:lnTo>
                  <a:pt x="849869" y="317853"/>
                </a:lnTo>
                <a:lnTo>
                  <a:pt x="0" y="317853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890" tIns="8890" rIns="8890" bIns="889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/>
              <a:t>No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51894D5E-2F74-5E4D-D228-927A7E9A75A2}"/>
              </a:ext>
            </a:extLst>
          </p:cNvPr>
          <p:cNvSpPr/>
          <p:nvPr/>
        </p:nvSpPr>
        <p:spPr>
          <a:xfrm>
            <a:off x="628428" y="4158356"/>
            <a:ext cx="1573036" cy="905255"/>
          </a:xfrm>
          <a:custGeom>
            <a:avLst/>
            <a:gdLst>
              <a:gd name="csX0" fmla="*/ 0 w 1573036"/>
              <a:gd name="csY0" fmla="*/ 0 h 905255"/>
              <a:gd name="csX1" fmla="*/ 1573036 w 1573036"/>
              <a:gd name="csY1" fmla="*/ 0 h 905255"/>
              <a:gd name="csX2" fmla="*/ 1573036 w 1573036"/>
              <a:gd name="csY2" fmla="*/ 905255 h 905255"/>
              <a:gd name="csX3" fmla="*/ 0 w 1573036"/>
              <a:gd name="csY3" fmla="*/ 905255 h 905255"/>
              <a:gd name="csX4" fmla="*/ 0 w 1573036"/>
              <a:gd name="csY4" fmla="*/ 0 h 9052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573036" h="905255">
                <a:moveTo>
                  <a:pt x="0" y="0"/>
                </a:moveTo>
                <a:lnTo>
                  <a:pt x="1573036" y="0"/>
                </a:lnTo>
                <a:lnTo>
                  <a:pt x="1573036" y="905255"/>
                </a:lnTo>
                <a:lnTo>
                  <a:pt x="0" y="905255"/>
                </a:lnTo>
                <a:lnTo>
                  <a:pt x="0" y="0"/>
                </a:lnTo>
                <a:close/>
              </a:path>
            </a:pathLst>
          </a:custGeom>
          <a:solidFill>
            <a:srgbClr val="3B97DE">
              <a:alpha val="20392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7620" rIns="14400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100" kern="1200" dirty="0">
                <a:solidFill>
                  <a:schemeClr val="tx1"/>
                </a:solidFill>
              </a:rPr>
              <a:t>MASLD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39E07A4-D1DA-D910-9F46-EACDAF88C736}"/>
              </a:ext>
            </a:extLst>
          </p:cNvPr>
          <p:cNvSpPr/>
          <p:nvPr/>
        </p:nvSpPr>
        <p:spPr>
          <a:xfrm>
            <a:off x="2149947" y="3707005"/>
            <a:ext cx="853728" cy="317853"/>
          </a:xfrm>
          <a:custGeom>
            <a:avLst/>
            <a:gdLst>
              <a:gd name="csX0" fmla="*/ 0 w 853728"/>
              <a:gd name="csY0" fmla="*/ 0 h 317853"/>
              <a:gd name="csX1" fmla="*/ 853728 w 853728"/>
              <a:gd name="csY1" fmla="*/ 0 h 317853"/>
              <a:gd name="csX2" fmla="*/ 853728 w 853728"/>
              <a:gd name="csY2" fmla="*/ 317853 h 317853"/>
              <a:gd name="csX3" fmla="*/ 0 w 853728"/>
              <a:gd name="csY3" fmla="*/ 317853 h 317853"/>
              <a:gd name="csX4" fmla="*/ 0 w 853728"/>
              <a:gd name="csY4" fmla="*/ 0 h 3178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53728" h="317853">
                <a:moveTo>
                  <a:pt x="0" y="0"/>
                </a:moveTo>
                <a:lnTo>
                  <a:pt x="853728" y="0"/>
                </a:lnTo>
                <a:lnTo>
                  <a:pt x="853728" y="317853"/>
                </a:lnTo>
                <a:lnTo>
                  <a:pt x="0" y="317853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890" tIns="8890" rIns="8890" bIns="889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/>
              <a:t>Yes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D1F717CB-577E-7BB9-9A21-7F7AAFC12FC0}"/>
              </a:ext>
            </a:extLst>
          </p:cNvPr>
          <p:cNvSpPr/>
          <p:nvPr/>
        </p:nvSpPr>
        <p:spPr>
          <a:xfrm>
            <a:off x="2363379" y="4158356"/>
            <a:ext cx="1637757" cy="905255"/>
          </a:xfrm>
          <a:custGeom>
            <a:avLst/>
            <a:gdLst>
              <a:gd name="csX0" fmla="*/ 0 w 1637757"/>
              <a:gd name="csY0" fmla="*/ 0 h 905255"/>
              <a:gd name="csX1" fmla="*/ 1637757 w 1637757"/>
              <a:gd name="csY1" fmla="*/ 0 h 905255"/>
              <a:gd name="csX2" fmla="*/ 1637757 w 1637757"/>
              <a:gd name="csY2" fmla="*/ 905255 h 905255"/>
              <a:gd name="csX3" fmla="*/ 0 w 1637757"/>
              <a:gd name="csY3" fmla="*/ 905255 h 905255"/>
              <a:gd name="csX4" fmla="*/ 0 w 1637757"/>
              <a:gd name="csY4" fmla="*/ 0 h 9052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637757" h="905255">
                <a:moveTo>
                  <a:pt x="0" y="0"/>
                </a:moveTo>
                <a:lnTo>
                  <a:pt x="1637757" y="0"/>
                </a:lnTo>
                <a:lnTo>
                  <a:pt x="1637757" y="905255"/>
                </a:lnTo>
                <a:lnTo>
                  <a:pt x="0" y="905255"/>
                </a:lnTo>
                <a:lnTo>
                  <a:pt x="0" y="0"/>
                </a:lnTo>
                <a:close/>
              </a:path>
            </a:pathLst>
          </a:custGeom>
          <a:solidFill>
            <a:srgbClr val="3B97DE">
              <a:alpha val="20392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8000" tIns="7620" rIns="14400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100" kern="1200" err="1">
                <a:solidFill>
                  <a:schemeClr val="tx1"/>
                </a:solidFill>
              </a:rPr>
              <a:t>MetALD</a:t>
            </a:r>
            <a:r>
              <a:rPr lang="en-US" sz="1100" kern="1200">
                <a:solidFill>
                  <a:schemeClr val="tx1"/>
                </a:solidFill>
              </a:rPr>
              <a:t> or ALD (depending on extent of alcohol intake) </a:t>
            </a:r>
            <a:br>
              <a:rPr lang="en-US" sz="1100" kern="1200">
                <a:solidFill>
                  <a:schemeClr val="tx1"/>
                </a:solidFill>
              </a:rPr>
            </a:br>
            <a:r>
              <a:rPr lang="en-US" sz="1100" kern="1200">
                <a:solidFill>
                  <a:schemeClr val="tx1"/>
                </a:solidFill>
              </a:rPr>
              <a:t>or other combination etiology</a:t>
            </a:r>
          </a:p>
        </p:txBody>
      </p:sp>
      <p:sp>
        <p:nvSpPr>
          <p:cNvPr id="46" name="Freeform: Shape 16">
            <a:extLst>
              <a:ext uri="{FF2B5EF4-FFF2-40B4-BE49-F238E27FC236}">
                <a16:creationId xmlns:a16="http://schemas.microsoft.com/office/drawing/2014/main" id="{0B4B4EFF-1721-9911-2D89-28C2281DA30F}"/>
              </a:ext>
            </a:extLst>
          </p:cNvPr>
          <p:cNvSpPr/>
          <p:nvPr/>
        </p:nvSpPr>
        <p:spPr>
          <a:xfrm>
            <a:off x="2267489" y="4026969"/>
            <a:ext cx="104677" cy="58401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584015"/>
                </a:lnTo>
                <a:lnTo>
                  <a:pt x="104677" y="584015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00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ABF0767-CCAE-0A20-C21E-894133CD7848}"/>
              </a:ext>
            </a:extLst>
          </p:cNvPr>
          <p:cNvSpPr/>
          <p:nvPr/>
        </p:nvSpPr>
        <p:spPr>
          <a:xfrm>
            <a:off x="520638" y="4370350"/>
            <a:ext cx="2439747" cy="1519970"/>
          </a:xfrm>
          <a:prstGeom prst="rect">
            <a:avLst/>
          </a:prstGeom>
          <a:solidFill>
            <a:srgbClr val="F5F3F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144000" rtlCol="0" anchor="b" anchorCtr="0"/>
          <a:lstStyle/>
          <a:p>
            <a:pPr marL="0" marR="0" lvl="0" indent="0" algn="ctr" defTabSz="7680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Costly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C395425-CF71-251E-432D-F0804C2DCD06}"/>
              </a:ext>
            </a:extLst>
          </p:cNvPr>
          <p:cNvSpPr/>
          <p:nvPr/>
        </p:nvSpPr>
        <p:spPr>
          <a:xfrm>
            <a:off x="3129700" y="4370350"/>
            <a:ext cx="2439747" cy="1519970"/>
          </a:xfrm>
          <a:prstGeom prst="rect">
            <a:avLst/>
          </a:prstGeom>
          <a:solidFill>
            <a:srgbClr val="F5F3F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144000" rtlCol="0" anchor="b" anchorCtr="0"/>
          <a:lstStyle/>
          <a:p>
            <a:pPr marL="0" marR="0" lvl="0" indent="0" algn="ctr" defTabSz="7680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Higher risk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FBE64F6-575D-9FC2-E2F8-651FD5621BDD}"/>
              </a:ext>
            </a:extLst>
          </p:cNvPr>
          <p:cNvSpPr/>
          <p:nvPr/>
        </p:nvSpPr>
        <p:spPr>
          <a:xfrm>
            <a:off x="520638" y="2713703"/>
            <a:ext cx="2439747" cy="1519970"/>
          </a:xfrm>
          <a:prstGeom prst="rect">
            <a:avLst/>
          </a:prstGeom>
          <a:solidFill>
            <a:srgbClr val="F5F3F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144000" rtlCol="0" anchor="b" anchorCtr="0"/>
          <a:lstStyle/>
          <a:p>
            <a:pPr marL="0" marR="0" lvl="0" indent="0" algn="ctr" defTabSz="7680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Invasive</a:t>
            </a: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32A705B-027B-13EB-46B6-A55C8132D72B}"/>
              </a:ext>
            </a:extLst>
          </p:cNvPr>
          <p:cNvSpPr/>
          <p:nvPr/>
        </p:nvSpPr>
        <p:spPr>
          <a:xfrm>
            <a:off x="3129700" y="2713703"/>
            <a:ext cx="2439747" cy="1519970"/>
          </a:xfrm>
          <a:prstGeom prst="rect">
            <a:avLst/>
          </a:prstGeom>
          <a:solidFill>
            <a:srgbClr val="F5F3F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144000" rtlCol="0" anchor="b" anchorCtr="0"/>
          <a:lstStyle/>
          <a:p>
            <a:pPr marL="0" marR="0" lvl="0" indent="0" algn="ctr" defTabSz="7680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Specialist training </a:t>
            </a:r>
            <a:b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required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3BA28DD-90B7-C411-9783-4DD5551DAEA2}"/>
              </a:ext>
            </a:extLst>
          </p:cNvPr>
          <p:cNvSpPr/>
          <p:nvPr/>
        </p:nvSpPr>
        <p:spPr>
          <a:xfrm>
            <a:off x="6213255" y="1432599"/>
            <a:ext cx="5434726" cy="44633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0" rIns="540000" rtlCol="0" anchor="ctr"/>
          <a:lstStyle/>
          <a:p>
            <a:pPr lvl="0">
              <a:defRPr/>
            </a:pPr>
            <a:endParaRPr lang="en-US" b="1">
              <a:solidFill>
                <a:schemeClr val="tx1"/>
              </a:solidFill>
            </a:endParaRPr>
          </a:p>
          <a:p>
            <a:pPr lvl="0">
              <a:defRPr/>
            </a:pPr>
            <a:endParaRPr lang="en-US" b="1">
              <a:solidFill>
                <a:schemeClr val="tx1"/>
              </a:solidFill>
            </a:endParaRPr>
          </a:p>
          <a:p>
            <a:pPr lvl="0">
              <a:defRPr/>
            </a:pPr>
            <a:endParaRPr lang="en-US" b="1">
              <a:solidFill>
                <a:schemeClr val="tx1"/>
              </a:solidFill>
            </a:endParaRPr>
          </a:p>
          <a:p>
            <a:pPr lvl="0">
              <a:defRPr/>
            </a:pPr>
            <a:endParaRPr lang="en-US" b="1">
              <a:solidFill>
                <a:schemeClr val="tx1"/>
              </a:solidFill>
            </a:endParaRPr>
          </a:p>
          <a:p>
            <a:pPr lvl="0">
              <a:defRPr/>
            </a:pPr>
            <a:br>
              <a:rPr lang="en-US" b="1">
                <a:solidFill>
                  <a:schemeClr val="tx1"/>
                </a:solidFill>
              </a:rPr>
            </a:br>
            <a:endParaRPr lang="en-US" b="1">
              <a:solidFill>
                <a:schemeClr val="tx1"/>
              </a:solidFill>
            </a:endParaRPr>
          </a:p>
          <a:p>
            <a:pPr lvl="0">
              <a:defRPr/>
            </a:pPr>
            <a:endParaRPr lang="en-US" b="1">
              <a:solidFill>
                <a:schemeClr val="tx1"/>
              </a:solidFill>
            </a:endParaRPr>
          </a:p>
          <a:p>
            <a:pPr lvl="0">
              <a:defRPr/>
            </a:pPr>
            <a:r>
              <a:rPr lang="en-US" b="1">
                <a:solidFill>
                  <a:schemeClr val="tx1"/>
                </a:solidFill>
              </a:rPr>
              <a:t>Non-invasive tests (NITs) </a:t>
            </a:r>
            <a:r>
              <a:rPr lang="en-US">
                <a:solidFill>
                  <a:schemeClr val="tx1"/>
                </a:solidFill>
              </a:rPr>
              <a:t>are recommended to facilitate screening and diagnosing MASH to </a:t>
            </a:r>
            <a:r>
              <a:rPr lang="en-US" b="1">
                <a:solidFill>
                  <a:schemeClr val="tx1"/>
                </a:solidFill>
              </a:rPr>
              <a:t>reduce the risk of disease progression and minimize the need for liver biopsies</a:t>
            </a:r>
            <a:r>
              <a:rPr lang="en-US" baseline="30000">
                <a:solidFill>
                  <a:schemeClr val="tx1"/>
                </a:solidFill>
              </a:rPr>
              <a:t>2-5,</a:t>
            </a:r>
            <a:r>
              <a:rPr lang="en-US">
                <a:solidFill>
                  <a:schemeClr val="tx1"/>
                </a:solidFill>
              </a:rPr>
              <a:t>*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chemeClr val="tx1"/>
                </a:solidFill>
              </a:rPr>
              <a:t>NITs can include both blood- and imaging-based biomarkers</a:t>
            </a:r>
            <a:r>
              <a:rPr lang="en-US" sz="1400" baseline="30000">
                <a:solidFill>
                  <a:schemeClr val="tx1"/>
                </a:solidFill>
              </a:rPr>
              <a:t>5</a:t>
            </a:r>
            <a:endParaRPr lang="en-US" sz="1400">
              <a:solidFill>
                <a:schemeClr val="tx1"/>
              </a:solidFill>
            </a:endParaRPr>
          </a:p>
          <a:p>
            <a:pPr lvl="0">
              <a:defRPr/>
            </a:pPr>
            <a:endParaRPr lang="en-US">
              <a:solidFill>
                <a:schemeClr val="tx1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596F30-8FBF-B0F9-A683-6D43A4FB5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+mn-lt"/>
              </a:rPr>
              <a:t>Non-invasive tests are recommended for screening and diagnosis of MASLD/MASH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7083159-F31D-BDDE-EA5E-E59F0FBC18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*</a:t>
            </a:r>
            <a:r>
              <a:rPr lang="en-US" noProof="0"/>
              <a:t>Biopsies may be necessary when there is diagnostic uncertainty such as indeterminate or unreliable results from non-invasive tests or when there are conflicting test results.</a:t>
            </a:r>
            <a:r>
              <a:rPr lang="en-US" baseline="30000" noProof="0"/>
              <a:t>5</a:t>
            </a:r>
            <a:br>
              <a:rPr lang="en-US" noProof="0"/>
            </a:br>
            <a:r>
              <a:rPr lang="en-US" noProof="0"/>
              <a:t>MASH, metabolic dysfunction-associated steatohepatitis; MASLD, metabolic dysfunction-associated steatotic liver disease; NIT, non-invasive test.</a:t>
            </a:r>
            <a:br>
              <a:rPr lang="en-US" noProof="0"/>
            </a:br>
            <a:r>
              <a:rPr lang="en-US" noProof="0"/>
              <a:t>1. Chalasani N et al. </a:t>
            </a:r>
            <a:r>
              <a:rPr lang="en-US" i="1" noProof="0"/>
              <a:t>Hepatology</a:t>
            </a:r>
            <a:r>
              <a:rPr lang="en-US" noProof="0"/>
              <a:t>. 2018;67(1):328–335. 2. Patel PJ</a:t>
            </a:r>
            <a:r>
              <a:rPr lang="en-US"/>
              <a:t> </a:t>
            </a:r>
            <a:r>
              <a:rPr lang="en-US" noProof="0"/>
              <a:t>et al. </a:t>
            </a:r>
            <a:r>
              <a:rPr lang="en-US" i="1" noProof="0"/>
              <a:t>Ann Clin </a:t>
            </a:r>
            <a:r>
              <a:rPr lang="en-US" i="1" noProof="0" err="1"/>
              <a:t>Biochem</a:t>
            </a:r>
            <a:r>
              <a:rPr lang="en-US" i="1" noProof="0"/>
              <a:t>. </a:t>
            </a:r>
            <a:r>
              <a:rPr lang="en-US" noProof="0"/>
              <a:t>2020;57(1):36–43. 3. EASL-EASD-EASO</a:t>
            </a:r>
            <a:r>
              <a:rPr lang="en-US" i="1" noProof="0"/>
              <a:t>. J Hepatol. </a:t>
            </a:r>
            <a:r>
              <a:rPr lang="en-US" noProof="0"/>
              <a:t>2024;81(3):492–542. 4. Kanwal F et al. </a:t>
            </a:r>
            <a:r>
              <a:rPr lang="en-US" i="1" noProof="0"/>
              <a:t>Gastroenterology</a:t>
            </a:r>
            <a:r>
              <a:rPr lang="en-US" noProof="0"/>
              <a:t>. 2021:161(5):1657–1669. </a:t>
            </a:r>
            <a:br>
              <a:rPr lang="en-US" noProof="0"/>
            </a:br>
            <a:r>
              <a:rPr lang="en-US" noProof="0"/>
              <a:t>5. Rinella ME et al. </a:t>
            </a:r>
            <a:r>
              <a:rPr lang="en-US" i="1" noProof="0"/>
              <a:t>Hepatology</a:t>
            </a:r>
            <a:r>
              <a:rPr lang="en-US" noProof="0"/>
              <a:t>. 2023;77(5):1797–1835.</a:t>
            </a:r>
          </a:p>
        </p:txBody>
      </p:sp>
      <p:pic>
        <p:nvPicPr>
          <p:cNvPr id="12" name="Graphic 11" descr="Warning with solid fill">
            <a:extLst>
              <a:ext uri="{FF2B5EF4-FFF2-40B4-BE49-F238E27FC236}">
                <a16:creationId xmlns:a16="http://schemas.microsoft.com/office/drawing/2014/main" id="{883FA6B3-3759-9E2B-2733-B097AEBDAE77}"/>
              </a:ext>
            </a:extLst>
          </p:cNvPr>
          <p:cNvPicPr>
            <a:picLocks noChangeAspect="1"/>
          </p:cNvPicPr>
          <p:nvPr/>
        </p:nvPicPr>
        <p:blipFill>
          <a:blip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78572" y="4502677"/>
            <a:ext cx="942002" cy="856689"/>
          </a:xfrm>
          <a:prstGeom prst="rect">
            <a:avLst/>
          </a:prstGeom>
        </p:spPr>
      </p:pic>
      <p:pic>
        <p:nvPicPr>
          <p:cNvPr id="116" name="Graphic 115" descr="Money outline">
            <a:extLst>
              <a:ext uri="{FF2B5EF4-FFF2-40B4-BE49-F238E27FC236}">
                <a16:creationId xmlns:a16="http://schemas.microsoft.com/office/drawing/2014/main" id="{22EE7243-AF8F-E340-9986-06D64ED67A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92245" y="4382755"/>
            <a:ext cx="1096532" cy="1096532"/>
          </a:xfrm>
          <a:prstGeom prst="rect">
            <a:avLst/>
          </a:prstGeom>
        </p:spPr>
      </p:pic>
      <p:pic>
        <p:nvPicPr>
          <p:cNvPr id="135" name="Graphic 134" descr="Teacher outline">
            <a:extLst>
              <a:ext uri="{FF2B5EF4-FFF2-40B4-BE49-F238E27FC236}">
                <a16:creationId xmlns:a16="http://schemas.microsoft.com/office/drawing/2014/main" id="{FB409900-F7D7-D42A-DCAB-EF643DEABD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01307" y="2630621"/>
            <a:ext cx="1096532" cy="109653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3D7F847-F5D1-6AC5-B002-973B88610C7C}"/>
              </a:ext>
            </a:extLst>
          </p:cNvPr>
          <p:cNvSpPr txBox="1">
            <a:spLocks/>
          </p:cNvSpPr>
          <p:nvPr/>
        </p:nvSpPr>
        <p:spPr>
          <a:xfrm>
            <a:off x="405970" y="1596246"/>
            <a:ext cx="5572776" cy="10580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78C4B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Liver biopsy is the traditional gold standard for MASH diagnosis</a:t>
            </a:r>
            <a:r>
              <a:rPr kumimoji="0" lang="en-US" sz="2000" b="1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1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;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 however, biopsies are associated with limitations and challenges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2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:</a:t>
            </a:r>
          </a:p>
        </p:txBody>
      </p:sp>
      <p:pic>
        <p:nvPicPr>
          <p:cNvPr id="5" name="Picture 4" descr="A blue line drawing of a clipboard and a test tube&#10;&#10;AI-generated content may be incorrect.">
            <a:extLst>
              <a:ext uri="{FF2B5EF4-FFF2-40B4-BE49-F238E27FC236}">
                <a16:creationId xmlns:a16="http://schemas.microsoft.com/office/drawing/2014/main" id="{B6B7C253-1BCB-141B-14D4-25E2EF2158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488" y="1726664"/>
            <a:ext cx="1234260" cy="1338198"/>
          </a:xfrm>
          <a:prstGeom prst="rect">
            <a:avLst/>
          </a:prstGeom>
        </p:spPr>
      </p:pic>
      <p:pic>
        <p:nvPicPr>
          <p:cNvPr id="9" name="Picture 8" descr="A blue neon sign with a pair of golf clubs and a knife&#10;&#10;AI-generated content may be incorrect.">
            <a:extLst>
              <a:ext uri="{FF2B5EF4-FFF2-40B4-BE49-F238E27FC236}">
                <a16:creationId xmlns:a16="http://schemas.microsoft.com/office/drawing/2014/main" id="{BFFD209D-A1FB-17A2-0785-EB2947791D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161" y="2861322"/>
            <a:ext cx="774700" cy="90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74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CBE8A-F086-7CA0-E2FC-B3692AEDC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D35668AC-FEA7-65B5-8E50-BEDCF33D31D0}"/>
              </a:ext>
            </a:extLst>
          </p:cNvPr>
          <p:cNvSpPr/>
          <p:nvPr/>
        </p:nvSpPr>
        <p:spPr>
          <a:xfrm>
            <a:off x="5713157" y="1702524"/>
            <a:ext cx="1355820" cy="1355820"/>
          </a:xfrm>
          <a:prstGeom prst="ellipse">
            <a:avLst/>
          </a:prstGeom>
          <a:solidFill>
            <a:srgbClr val="FFFF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</a:rPr>
              <a:t>≥30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D01FE50-D64A-A9CC-337F-A1AFDA218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896000" cy="492443"/>
          </a:xfrm>
        </p:spPr>
        <p:txBody>
          <a:bodyPr wrap="square">
            <a:spAutoFit/>
          </a:bodyPr>
          <a:lstStyle/>
          <a:p>
            <a:r>
              <a:rPr lang="en-GB" sz="3200">
                <a:latin typeface="+mn-lt"/>
              </a:rPr>
              <a:t>Screening and risk stratification with liver enzymes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E1E62A8-D3D4-D92E-A345-27C5272C3E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 defTabSz="914400">
              <a:spcBef>
                <a:spcPts val="0"/>
              </a:spcBef>
              <a:spcAft>
                <a:spcPts val="0"/>
              </a:spcAft>
              <a:defRPr/>
            </a:pPr>
            <a:r>
              <a:rPr lang="en-US">
                <a:solidFill>
                  <a:srgbClr val="939AA7"/>
                </a:solidFill>
              </a:rPr>
              <a:t>AASLD, American Association for the Study of Liver Diseases; ALT, alanine aminotransferase, AST, aspartate aminotransferase; MASLD, metabolic dysfunction-associated liver disease.</a:t>
            </a:r>
          </a:p>
          <a:p>
            <a:pPr lvl="0" defTabSz="914400">
              <a:spcBef>
                <a:spcPts val="0"/>
              </a:spcBef>
              <a:spcAft>
                <a:spcPts val="0"/>
              </a:spcAft>
              <a:defRPr/>
            </a:pPr>
            <a:r>
              <a:rPr lang="en-US">
                <a:solidFill>
                  <a:srgbClr val="939AA7"/>
                </a:solidFill>
              </a:rPr>
              <a:t>1. Bayard M et al. </a:t>
            </a:r>
            <a:r>
              <a:rPr lang="en-US" i="1">
                <a:solidFill>
                  <a:srgbClr val="939AA7"/>
                </a:solidFill>
              </a:rPr>
              <a:t>Am Fam Physician. </a:t>
            </a:r>
            <a:r>
              <a:rPr lang="en-US">
                <a:solidFill>
                  <a:srgbClr val="939AA7"/>
                </a:solidFill>
              </a:rPr>
              <a:t>2006;73:1961</a:t>
            </a:r>
            <a:r>
              <a:rPr lang="en-GB"/>
              <a:t>–</a:t>
            </a:r>
            <a:r>
              <a:rPr lang="en-US">
                <a:solidFill>
                  <a:srgbClr val="939AA7"/>
                </a:solidFill>
              </a:rPr>
              <a:t>1968. 2. Rinella ME et al. </a:t>
            </a:r>
            <a:r>
              <a:rPr lang="en-US" i="1">
                <a:solidFill>
                  <a:srgbClr val="939AA7"/>
                </a:solidFill>
              </a:rPr>
              <a:t>Hepatology</a:t>
            </a:r>
            <a:r>
              <a:rPr lang="en-US">
                <a:solidFill>
                  <a:srgbClr val="939AA7"/>
                </a:solidFill>
              </a:rPr>
              <a:t>. 2023;77:1797–1835. 3. </a:t>
            </a:r>
            <a:r>
              <a:rPr lang="en-US" err="1">
                <a:solidFill>
                  <a:srgbClr val="939AA7"/>
                </a:solidFill>
              </a:rPr>
              <a:t>Berzigotti</a:t>
            </a:r>
            <a:r>
              <a:rPr lang="en-US">
                <a:solidFill>
                  <a:srgbClr val="939AA7"/>
                </a:solidFill>
              </a:rPr>
              <a:t> A et al. </a:t>
            </a:r>
            <a:r>
              <a:rPr lang="en-US" i="1">
                <a:solidFill>
                  <a:srgbClr val="939AA7"/>
                </a:solidFill>
              </a:rPr>
              <a:t>J Hepatol. </a:t>
            </a:r>
            <a:r>
              <a:rPr lang="en-US">
                <a:solidFill>
                  <a:srgbClr val="939AA7"/>
                </a:solidFill>
              </a:rPr>
              <a:t>2021;75:659‒689. 4. Cusi et al. </a:t>
            </a:r>
            <a:r>
              <a:rPr lang="en-US" i="1" err="1">
                <a:solidFill>
                  <a:srgbClr val="939AA7"/>
                </a:solidFill>
              </a:rPr>
              <a:t>Endocr</a:t>
            </a:r>
            <a:r>
              <a:rPr lang="en-US" i="1">
                <a:solidFill>
                  <a:srgbClr val="939AA7"/>
                </a:solidFill>
              </a:rPr>
              <a:t> </a:t>
            </a:r>
            <a:r>
              <a:rPr lang="en-US" i="1" err="1">
                <a:solidFill>
                  <a:srgbClr val="939AA7"/>
                </a:solidFill>
              </a:rPr>
              <a:t>Pract</a:t>
            </a:r>
            <a:r>
              <a:rPr lang="en-US" i="1">
                <a:solidFill>
                  <a:srgbClr val="939AA7"/>
                </a:solidFill>
              </a:rPr>
              <a:t>. </a:t>
            </a:r>
            <a:r>
              <a:rPr lang="en-US">
                <a:solidFill>
                  <a:srgbClr val="939AA7"/>
                </a:solidFill>
              </a:rPr>
              <a:t>2022;28:528–562. 5. </a:t>
            </a:r>
            <a:r>
              <a:rPr lang="en-US" err="1"/>
              <a:t>Wattacheril</a:t>
            </a:r>
            <a:r>
              <a:rPr lang="en-US"/>
              <a:t> JJ et al. </a:t>
            </a:r>
            <a:r>
              <a:rPr lang="en-US" i="1"/>
              <a:t>Gastroenterology.</a:t>
            </a:r>
            <a:r>
              <a:rPr lang="en-US"/>
              <a:t> 2023;165:1080–1088.</a:t>
            </a:r>
            <a:r>
              <a:rPr lang="en-US">
                <a:solidFill>
                  <a:srgbClr val="939AA7"/>
                </a:solidFill>
              </a:rPr>
              <a:t>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48F36ED-5540-C670-FB8B-2E4398ACDDC7}"/>
              </a:ext>
            </a:extLst>
          </p:cNvPr>
          <p:cNvGrpSpPr/>
          <p:nvPr/>
        </p:nvGrpSpPr>
        <p:grpSpPr>
          <a:xfrm>
            <a:off x="5780913" y="3451225"/>
            <a:ext cx="6008107" cy="1921205"/>
            <a:chOff x="5273026" y="4183020"/>
            <a:chExt cx="6561126" cy="1921205"/>
          </a:xfrm>
        </p:grpSpPr>
        <p:sp>
          <p:nvSpPr>
            <p:cNvPr id="4" name="Isosceles Triangle 83">
              <a:extLst>
                <a:ext uri="{FF2B5EF4-FFF2-40B4-BE49-F238E27FC236}">
                  <a16:creationId xmlns:a16="http://schemas.microsoft.com/office/drawing/2014/main" id="{C13E0042-2105-70F9-70ED-0009D2B54C58}"/>
                </a:ext>
              </a:extLst>
            </p:cNvPr>
            <p:cNvSpPr/>
            <p:nvPr/>
          </p:nvSpPr>
          <p:spPr>
            <a:xfrm rot="10800000">
              <a:off x="5304905" y="5186626"/>
              <a:ext cx="1631860" cy="233462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7" name="Isosceles Triangle 84">
              <a:extLst>
                <a:ext uri="{FF2B5EF4-FFF2-40B4-BE49-F238E27FC236}">
                  <a16:creationId xmlns:a16="http://schemas.microsoft.com/office/drawing/2014/main" id="{ECDD828D-DD1C-AF5A-53EC-926E6CA08977}"/>
                </a:ext>
              </a:extLst>
            </p:cNvPr>
            <p:cNvSpPr/>
            <p:nvPr/>
          </p:nvSpPr>
          <p:spPr>
            <a:xfrm rot="10800000">
              <a:off x="9787463" y="5186626"/>
              <a:ext cx="1741009" cy="221692"/>
            </a:xfrm>
            <a:prstGeom prst="triangle">
              <a:avLst>
                <a:gd name="adj" fmla="val 48813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67DD744-DA7C-5F15-230C-1AEF01673B76}"/>
                </a:ext>
              </a:extLst>
            </p:cNvPr>
            <p:cNvSpPr txBox="1"/>
            <p:nvPr/>
          </p:nvSpPr>
          <p:spPr>
            <a:xfrm>
              <a:off x="5304903" y="4183020"/>
              <a:ext cx="6280786" cy="2402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Cut-offs for risk stratification</a:t>
              </a:r>
              <a:r>
                <a:rPr kumimoji="0" lang="en-CA" sz="1400" b="1" i="0" u="none" strike="noStrike" kern="1200" cap="none" spc="0" normalizeH="0" baseline="30000" noProof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2</a:t>
              </a:r>
              <a:endParaRPr kumimoji="0" lang="en-CA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9A11EF6-3AF1-BB4F-14C3-3CC5FBDD1A27}"/>
                </a:ext>
              </a:extLst>
            </p:cNvPr>
            <p:cNvSpPr/>
            <p:nvPr/>
          </p:nvSpPr>
          <p:spPr>
            <a:xfrm>
              <a:off x="5273026" y="4445435"/>
              <a:ext cx="6280786" cy="738664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50000">
                  <a:schemeClr val="accent2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7EFD59A-67BC-5155-0644-6F5D7D32C816}"/>
                </a:ext>
              </a:extLst>
            </p:cNvPr>
            <p:cNvSpPr txBox="1"/>
            <p:nvPr/>
          </p:nvSpPr>
          <p:spPr>
            <a:xfrm>
              <a:off x="5605516" y="4599324"/>
              <a:ext cx="1030637" cy="430887"/>
            </a:xfrm>
            <a:prstGeom prst="rect">
              <a:avLst/>
            </a:prstGeom>
            <a:noFill/>
          </p:spPr>
          <p:txBody>
            <a:bodyPr wrap="square" lIns="0" tIns="0" rIns="0" bIns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+mn-ea"/>
                  <a:cs typeface="+mn-cs"/>
                  <a:sym typeface="Wingdings" panose="05000000000000000000" pitchFamily="2" charset="2"/>
                </a:rPr>
                <a:t>&lt;30 U/L</a:t>
              </a:r>
              <a:br>
                <a:rPr kumimoji="0" lang="da-DK" sz="1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+mn-ea"/>
                  <a:cs typeface="+mn-cs"/>
                  <a:sym typeface="Wingdings" panose="05000000000000000000" pitchFamily="2" charset="2"/>
                </a:rPr>
              </a:br>
              <a:r>
                <a:rPr kumimoji="0" lang="da-DK" sz="1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+mn-ea"/>
                  <a:cs typeface="+mn-cs"/>
                  <a:sym typeface="Wingdings" panose="05000000000000000000" pitchFamily="2" charset="2"/>
                </a:rPr>
                <a:t>Low </a:t>
              </a:r>
              <a:r>
                <a:rPr kumimoji="0" lang="da-DK" sz="1400" b="1" i="0" u="none" strike="noStrike" kern="1200" cap="none" spc="0" normalizeH="0" baseline="0" noProof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+mn-ea"/>
                  <a:cs typeface="+mn-cs"/>
                  <a:sym typeface="Wingdings" panose="05000000000000000000" pitchFamily="2" charset="2"/>
                </a:rPr>
                <a:t>risk</a:t>
              </a:r>
              <a:endParaRPr kumimoji="0" lang="da-DK" sz="1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87FDECE-03A0-A4BA-93A4-E408BD326DCC}"/>
                </a:ext>
              </a:extLst>
            </p:cNvPr>
            <p:cNvSpPr txBox="1"/>
            <p:nvPr/>
          </p:nvSpPr>
          <p:spPr>
            <a:xfrm>
              <a:off x="10070995" y="4599324"/>
              <a:ext cx="1173946" cy="430887"/>
            </a:xfrm>
            <a:prstGeom prst="rect">
              <a:avLst/>
            </a:prstGeom>
            <a:noFill/>
          </p:spPr>
          <p:txBody>
            <a:bodyPr wrap="square" lIns="0" tIns="0" rIns="0" bIns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+mn-ea"/>
                  <a:cs typeface="+mn-cs"/>
                </a:rPr>
                <a:t>≥30 U/L</a:t>
              </a:r>
              <a:br>
                <a:rPr kumimoji="0" lang="da-DK" sz="1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+mn-ea"/>
                  <a:cs typeface="+mn-cs"/>
                </a:rPr>
              </a:br>
              <a:r>
                <a:rPr kumimoji="0" lang="da-DK" sz="1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+mn-ea"/>
                  <a:cs typeface="+mn-cs"/>
                </a:rPr>
                <a:t>High </a:t>
              </a:r>
              <a:r>
                <a:rPr kumimoji="0" lang="da-DK" sz="1400" b="1" i="0" u="none" strike="noStrike" kern="1200" cap="none" spc="0" normalizeH="0" baseline="0" noProof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+mn-ea"/>
                  <a:cs typeface="+mn-cs"/>
                </a:rPr>
                <a:t>risk</a:t>
              </a:r>
              <a:endParaRPr kumimoji="0" lang="da-DK" sz="1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  <a:sym typeface="Wingdings" panose="05000000000000000000" pitchFamily="2" charset="2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2FC654B-B95A-FD9C-EA6F-6B40C5287556}"/>
                </a:ext>
              </a:extLst>
            </p:cNvPr>
            <p:cNvSpPr txBox="1"/>
            <p:nvPr/>
          </p:nvSpPr>
          <p:spPr>
            <a:xfrm>
              <a:off x="5351744" y="5481301"/>
              <a:ext cx="1525995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Manage in primary care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2C2BF71-2928-4A65-BCEA-B6294838A598}"/>
                </a:ext>
              </a:extLst>
            </p:cNvPr>
            <p:cNvSpPr txBox="1"/>
            <p:nvPr/>
          </p:nvSpPr>
          <p:spPr>
            <a:xfrm>
              <a:off x="9481784" y="5457894"/>
              <a:ext cx="2352368" cy="6463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When persistently elevated, further investigation is required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9C8683B-B14F-4306-B63D-798BF2443B80}"/>
              </a:ext>
            </a:extLst>
          </p:cNvPr>
          <p:cNvSpPr txBox="1"/>
          <p:nvPr/>
        </p:nvSpPr>
        <p:spPr>
          <a:xfrm>
            <a:off x="5713157" y="5622304"/>
            <a:ext cx="584354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Note that these thresholds are lower than those usually provided as the normal reference range by most laboratories</a:t>
            </a:r>
            <a:r>
              <a:rPr kumimoji="0" lang="en-US" sz="1100" b="0" i="0" u="none" strike="noStrike" kern="1200" cap="none" spc="0" normalizeH="0" baseline="3000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FEABA52-DAD9-B063-B450-BC9AC97192F3}"/>
              </a:ext>
            </a:extLst>
          </p:cNvPr>
          <p:cNvSpPr txBox="1"/>
          <p:nvPr/>
        </p:nvSpPr>
        <p:spPr>
          <a:xfrm>
            <a:off x="7229330" y="1744659"/>
            <a:ext cx="4516438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According to AASLD guidelines, persistently elevated ALT or AST above a threshold of 30 U/L may suggest the presence of chronic liver injury</a:t>
            </a:r>
            <a:r>
              <a:rPr kumimoji="0" lang="en-US" sz="2000" b="0" i="0" u="none" strike="noStrike" kern="1200" cap="none" spc="0" normalizeH="0" baseline="3000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2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10BD9CE7-456C-B84D-2A34-489A9A704897}"/>
              </a:ext>
            </a:extLst>
          </p:cNvPr>
          <p:cNvSpPr/>
          <p:nvPr/>
        </p:nvSpPr>
        <p:spPr>
          <a:xfrm>
            <a:off x="446232" y="1224001"/>
            <a:ext cx="4960532" cy="4808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512000" rIns="274320" bIns="91440" rtlCol="0" anchor="t" anchorCtr="0"/>
          <a:lstStyle/>
          <a:p>
            <a:pPr lvl="0">
              <a:spcAft>
                <a:spcPts val="600"/>
              </a:spcAft>
              <a:defRPr/>
            </a:pPr>
            <a:r>
              <a:rPr lang="en-US" sz="1600" dirty="0">
                <a:solidFill>
                  <a:schemeClr val="tx1"/>
                </a:solidFill>
              </a:rPr>
              <a:t>ALT and AST, liver enzymes that may be elevated in the presence of hepatic damage, can serve as an early indicator for further testing</a:t>
            </a:r>
            <a:r>
              <a:rPr lang="en-US" sz="1600" baseline="30000" dirty="0">
                <a:solidFill>
                  <a:schemeClr val="tx1"/>
                </a:solidFill>
              </a:rPr>
              <a:t>1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</a:rPr>
              <a:t>Elevated ALT and/or AST may often be the only sign of MASLD</a:t>
            </a:r>
            <a:r>
              <a:rPr lang="en-US" sz="1600" baseline="30000" dirty="0">
                <a:solidFill>
                  <a:schemeClr val="tx1"/>
                </a:solidFill>
              </a:rPr>
              <a:t>1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</a:rPr>
              <a:t>ALT and AST should be part of routine investigations in primary care in high-risk patients with suspected liver disease</a:t>
            </a:r>
            <a:r>
              <a:rPr lang="en-US" sz="1600" baseline="30000" dirty="0">
                <a:solidFill>
                  <a:schemeClr val="tx1"/>
                </a:solidFill>
              </a:rPr>
              <a:t>2-4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</a:rPr>
              <a:t>Patients with cardiometabolic risk factors should be screened for MASLD with advanced fibrosis if ALT and AST are normal</a:t>
            </a:r>
            <a:r>
              <a:rPr lang="en-US" sz="1600" baseline="30000" dirty="0">
                <a:solidFill>
                  <a:schemeClr val="tx1"/>
                </a:solidFill>
              </a:rPr>
              <a:t>5</a:t>
            </a:r>
            <a:endParaRPr lang="en-US" sz="1600" dirty="0">
              <a:solidFill>
                <a:schemeClr val="tx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7CD97AE-EEFD-1657-57CA-AC34FA0C3F1C}"/>
              </a:ext>
            </a:extLst>
          </p:cNvPr>
          <p:cNvGrpSpPr/>
          <p:nvPr/>
        </p:nvGrpSpPr>
        <p:grpSpPr>
          <a:xfrm>
            <a:off x="1982280" y="1418293"/>
            <a:ext cx="1646745" cy="1058207"/>
            <a:chOff x="1772762" y="1754860"/>
            <a:chExt cx="1616838" cy="1117824"/>
          </a:xfrm>
        </p:grpSpPr>
        <p:sp>
          <p:nvSpPr>
            <p:cNvPr id="38" name="Down Arrow 14">
              <a:extLst>
                <a:ext uri="{FF2B5EF4-FFF2-40B4-BE49-F238E27FC236}">
                  <a16:creationId xmlns:a16="http://schemas.microsoft.com/office/drawing/2014/main" id="{2CF7ED04-1E52-7998-2A50-5DFE0CF2F085}"/>
                </a:ext>
              </a:extLst>
            </p:cNvPr>
            <p:cNvSpPr/>
            <p:nvPr/>
          </p:nvSpPr>
          <p:spPr>
            <a:xfrm rot="10800000">
              <a:off x="2966983" y="1754860"/>
              <a:ext cx="418041" cy="869307"/>
            </a:xfrm>
            <a:prstGeom prst="downArrow">
              <a:avLst/>
            </a:prstGeom>
            <a:solidFill>
              <a:srgbClr val="3B97DE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9" name="Freeform 49">
              <a:extLst>
                <a:ext uri="{FF2B5EF4-FFF2-40B4-BE49-F238E27FC236}">
                  <a16:creationId xmlns:a16="http://schemas.microsoft.com/office/drawing/2014/main" id="{3BC29A92-658D-B9E1-44A4-71B7F20DF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161" y="2089046"/>
              <a:ext cx="1181439" cy="783638"/>
            </a:xfrm>
            <a:custGeom>
              <a:avLst/>
              <a:gdLst>
                <a:gd name="T0" fmla="*/ 2584 w 4353"/>
                <a:gd name="T1" fmla="*/ 201 h 2953"/>
                <a:gd name="T2" fmla="*/ 2512 w 4353"/>
                <a:gd name="T3" fmla="*/ 201 h 2953"/>
                <a:gd name="T4" fmla="*/ 2345 w 4353"/>
                <a:gd name="T5" fmla="*/ 231 h 2953"/>
                <a:gd name="T6" fmla="*/ 2299 w 4353"/>
                <a:gd name="T7" fmla="*/ 372 h 2953"/>
                <a:gd name="T8" fmla="*/ 2325 w 4353"/>
                <a:gd name="T9" fmla="*/ 396 h 2953"/>
                <a:gd name="T10" fmla="*/ 2371 w 4353"/>
                <a:gd name="T11" fmla="*/ 456 h 2953"/>
                <a:gd name="T12" fmla="*/ 2413 w 4353"/>
                <a:gd name="T13" fmla="*/ 641 h 2953"/>
                <a:gd name="T14" fmla="*/ 2467 w 4353"/>
                <a:gd name="T15" fmla="*/ 1436 h 2953"/>
                <a:gd name="T16" fmla="*/ 2401 w 4353"/>
                <a:gd name="T17" fmla="*/ 1582 h 2953"/>
                <a:gd name="T18" fmla="*/ 2196 w 4353"/>
                <a:gd name="T19" fmla="*/ 1709 h 2953"/>
                <a:gd name="T20" fmla="*/ 1887 w 4353"/>
                <a:gd name="T21" fmla="*/ 1855 h 2953"/>
                <a:gd name="T22" fmla="*/ 1642 w 4353"/>
                <a:gd name="T23" fmla="*/ 2035 h 2953"/>
                <a:gd name="T24" fmla="*/ 1142 w 4353"/>
                <a:gd name="T25" fmla="*/ 2551 h 2953"/>
                <a:gd name="T26" fmla="*/ 835 w 4353"/>
                <a:gd name="T27" fmla="*/ 2866 h 2953"/>
                <a:gd name="T28" fmla="*/ 551 w 4353"/>
                <a:gd name="T29" fmla="*/ 2809 h 2953"/>
                <a:gd name="T30" fmla="*/ 262 w 4353"/>
                <a:gd name="T31" fmla="*/ 2058 h 2953"/>
                <a:gd name="T32" fmla="*/ 101 w 4353"/>
                <a:gd name="T33" fmla="*/ 1623 h 2953"/>
                <a:gd name="T34" fmla="*/ 17 w 4353"/>
                <a:gd name="T35" fmla="*/ 1308 h 2953"/>
                <a:gd name="T36" fmla="*/ 138 w 4353"/>
                <a:gd name="T37" fmla="*/ 632 h 2953"/>
                <a:gd name="T38" fmla="*/ 473 w 4353"/>
                <a:gd name="T39" fmla="*/ 285 h 2953"/>
                <a:gd name="T40" fmla="*/ 1194 w 4353"/>
                <a:gd name="T41" fmla="*/ 29 h 2953"/>
                <a:gd name="T42" fmla="*/ 1900 w 4353"/>
                <a:gd name="T43" fmla="*/ 41 h 2953"/>
                <a:gd name="T44" fmla="*/ 2242 w 4353"/>
                <a:gd name="T45" fmla="*/ 64 h 2953"/>
                <a:gd name="T46" fmla="*/ 2690 w 4353"/>
                <a:gd name="T47" fmla="*/ 72 h 2953"/>
                <a:gd name="T48" fmla="*/ 3364 w 4353"/>
                <a:gd name="T49" fmla="*/ 95 h 2953"/>
                <a:gd name="T50" fmla="*/ 3942 w 4353"/>
                <a:gd name="T51" fmla="*/ 134 h 2953"/>
                <a:gd name="T52" fmla="*/ 4211 w 4353"/>
                <a:gd name="T53" fmla="*/ 161 h 2953"/>
                <a:gd name="T54" fmla="*/ 4318 w 4353"/>
                <a:gd name="T55" fmla="*/ 337 h 2953"/>
                <a:gd name="T56" fmla="*/ 4234 w 4353"/>
                <a:gd name="T57" fmla="*/ 476 h 2953"/>
                <a:gd name="T58" fmla="*/ 3491 w 4353"/>
                <a:gd name="T59" fmla="*/ 1137 h 2953"/>
                <a:gd name="T60" fmla="*/ 2926 w 4353"/>
                <a:gd name="T61" fmla="*/ 1432 h 2953"/>
                <a:gd name="T62" fmla="*/ 2706 w 4353"/>
                <a:gd name="T63" fmla="*/ 1442 h 2953"/>
                <a:gd name="T64" fmla="*/ 2594 w 4353"/>
                <a:gd name="T65" fmla="*/ 1354 h 2953"/>
                <a:gd name="T66" fmla="*/ 2548 w 4353"/>
                <a:gd name="T67" fmla="*/ 1204 h 2953"/>
                <a:gd name="T68" fmla="*/ 2494 w 4353"/>
                <a:gd name="T69" fmla="*/ 607 h 2953"/>
                <a:gd name="T70" fmla="*/ 2577 w 4353"/>
                <a:gd name="T71" fmla="*/ 219 h 2953"/>
                <a:gd name="T72" fmla="*/ 2584 w 4353"/>
                <a:gd name="T73" fmla="*/ 201 h 2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353" h="2953">
                  <a:moveTo>
                    <a:pt x="2584" y="201"/>
                  </a:moveTo>
                  <a:cubicBezTo>
                    <a:pt x="2558" y="201"/>
                    <a:pt x="2534" y="198"/>
                    <a:pt x="2512" y="201"/>
                  </a:cubicBezTo>
                  <a:cubicBezTo>
                    <a:pt x="2456" y="209"/>
                    <a:pt x="2400" y="218"/>
                    <a:pt x="2345" y="231"/>
                  </a:cubicBezTo>
                  <a:cubicBezTo>
                    <a:pt x="2284" y="245"/>
                    <a:pt x="2260" y="322"/>
                    <a:pt x="2299" y="372"/>
                  </a:cubicBezTo>
                  <a:cubicBezTo>
                    <a:pt x="2306" y="381"/>
                    <a:pt x="2315" y="390"/>
                    <a:pt x="2325" y="396"/>
                  </a:cubicBezTo>
                  <a:cubicBezTo>
                    <a:pt x="2350" y="409"/>
                    <a:pt x="2365" y="430"/>
                    <a:pt x="2371" y="456"/>
                  </a:cubicBezTo>
                  <a:cubicBezTo>
                    <a:pt x="2387" y="517"/>
                    <a:pt x="2404" y="578"/>
                    <a:pt x="2413" y="641"/>
                  </a:cubicBezTo>
                  <a:cubicBezTo>
                    <a:pt x="2451" y="904"/>
                    <a:pt x="2463" y="1170"/>
                    <a:pt x="2467" y="1436"/>
                  </a:cubicBezTo>
                  <a:cubicBezTo>
                    <a:pt x="2468" y="1497"/>
                    <a:pt x="2445" y="1543"/>
                    <a:pt x="2401" y="1582"/>
                  </a:cubicBezTo>
                  <a:cubicBezTo>
                    <a:pt x="2341" y="1637"/>
                    <a:pt x="2269" y="1674"/>
                    <a:pt x="2196" y="1709"/>
                  </a:cubicBezTo>
                  <a:cubicBezTo>
                    <a:pt x="2094" y="1758"/>
                    <a:pt x="1990" y="1806"/>
                    <a:pt x="1887" y="1855"/>
                  </a:cubicBezTo>
                  <a:cubicBezTo>
                    <a:pt x="1794" y="1900"/>
                    <a:pt x="1714" y="1962"/>
                    <a:pt x="1642" y="2035"/>
                  </a:cubicBezTo>
                  <a:cubicBezTo>
                    <a:pt x="1474" y="2206"/>
                    <a:pt x="1309" y="2379"/>
                    <a:pt x="1142" y="2551"/>
                  </a:cubicBezTo>
                  <a:cubicBezTo>
                    <a:pt x="1040" y="2656"/>
                    <a:pt x="940" y="2763"/>
                    <a:pt x="835" y="2866"/>
                  </a:cubicBezTo>
                  <a:cubicBezTo>
                    <a:pt x="745" y="2953"/>
                    <a:pt x="605" y="2924"/>
                    <a:pt x="551" y="2809"/>
                  </a:cubicBezTo>
                  <a:cubicBezTo>
                    <a:pt x="435" y="2566"/>
                    <a:pt x="346" y="2313"/>
                    <a:pt x="262" y="2058"/>
                  </a:cubicBezTo>
                  <a:cubicBezTo>
                    <a:pt x="213" y="1911"/>
                    <a:pt x="155" y="1768"/>
                    <a:pt x="101" y="1623"/>
                  </a:cubicBezTo>
                  <a:cubicBezTo>
                    <a:pt x="62" y="1521"/>
                    <a:pt x="24" y="1418"/>
                    <a:pt x="17" y="1308"/>
                  </a:cubicBezTo>
                  <a:cubicBezTo>
                    <a:pt x="0" y="1073"/>
                    <a:pt x="21" y="844"/>
                    <a:pt x="138" y="632"/>
                  </a:cubicBezTo>
                  <a:cubicBezTo>
                    <a:pt x="218" y="486"/>
                    <a:pt x="335" y="376"/>
                    <a:pt x="473" y="285"/>
                  </a:cubicBezTo>
                  <a:cubicBezTo>
                    <a:pt x="692" y="141"/>
                    <a:pt x="935" y="61"/>
                    <a:pt x="1194" y="29"/>
                  </a:cubicBezTo>
                  <a:cubicBezTo>
                    <a:pt x="1430" y="0"/>
                    <a:pt x="1664" y="9"/>
                    <a:pt x="1900" y="41"/>
                  </a:cubicBezTo>
                  <a:cubicBezTo>
                    <a:pt x="2013" y="57"/>
                    <a:pt x="2128" y="59"/>
                    <a:pt x="2242" y="64"/>
                  </a:cubicBezTo>
                  <a:cubicBezTo>
                    <a:pt x="2392" y="69"/>
                    <a:pt x="2541" y="74"/>
                    <a:pt x="2690" y="72"/>
                  </a:cubicBezTo>
                  <a:cubicBezTo>
                    <a:pt x="2915" y="68"/>
                    <a:pt x="3139" y="83"/>
                    <a:pt x="3364" y="95"/>
                  </a:cubicBezTo>
                  <a:cubicBezTo>
                    <a:pt x="3557" y="106"/>
                    <a:pt x="3749" y="119"/>
                    <a:pt x="3942" y="134"/>
                  </a:cubicBezTo>
                  <a:cubicBezTo>
                    <a:pt x="4032" y="140"/>
                    <a:pt x="4121" y="150"/>
                    <a:pt x="4211" y="161"/>
                  </a:cubicBezTo>
                  <a:cubicBezTo>
                    <a:pt x="4315" y="174"/>
                    <a:pt x="4353" y="237"/>
                    <a:pt x="4318" y="337"/>
                  </a:cubicBezTo>
                  <a:cubicBezTo>
                    <a:pt x="4299" y="389"/>
                    <a:pt x="4272" y="436"/>
                    <a:pt x="4234" y="476"/>
                  </a:cubicBezTo>
                  <a:cubicBezTo>
                    <a:pt x="4009" y="721"/>
                    <a:pt x="3765" y="946"/>
                    <a:pt x="3491" y="1137"/>
                  </a:cubicBezTo>
                  <a:cubicBezTo>
                    <a:pt x="3316" y="1259"/>
                    <a:pt x="3127" y="1358"/>
                    <a:pt x="2926" y="1432"/>
                  </a:cubicBezTo>
                  <a:cubicBezTo>
                    <a:pt x="2854" y="1459"/>
                    <a:pt x="2780" y="1461"/>
                    <a:pt x="2706" y="1442"/>
                  </a:cubicBezTo>
                  <a:cubicBezTo>
                    <a:pt x="2656" y="1428"/>
                    <a:pt x="2619" y="1399"/>
                    <a:pt x="2594" y="1354"/>
                  </a:cubicBezTo>
                  <a:cubicBezTo>
                    <a:pt x="2569" y="1307"/>
                    <a:pt x="2557" y="1256"/>
                    <a:pt x="2548" y="1204"/>
                  </a:cubicBezTo>
                  <a:cubicBezTo>
                    <a:pt x="2516" y="1006"/>
                    <a:pt x="2494" y="808"/>
                    <a:pt x="2494" y="607"/>
                  </a:cubicBezTo>
                  <a:cubicBezTo>
                    <a:pt x="2494" y="472"/>
                    <a:pt x="2523" y="343"/>
                    <a:pt x="2577" y="219"/>
                  </a:cubicBezTo>
                  <a:cubicBezTo>
                    <a:pt x="2579" y="214"/>
                    <a:pt x="2581" y="209"/>
                    <a:pt x="2584" y="201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40" name="Rounded Rectangle 10">
              <a:extLst>
                <a:ext uri="{FF2B5EF4-FFF2-40B4-BE49-F238E27FC236}">
                  <a16:creationId xmlns:a16="http://schemas.microsoft.com/office/drawing/2014/main" id="{C19D8F96-8357-F5AB-1B5A-01E2DD03BCD2}"/>
                </a:ext>
              </a:extLst>
            </p:cNvPr>
            <p:cNvSpPr/>
            <p:nvPr/>
          </p:nvSpPr>
          <p:spPr>
            <a:xfrm>
              <a:off x="1772762" y="1956261"/>
              <a:ext cx="657271" cy="31071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marL="0" marR="0" lvl="0" indent="0" algn="ctr" defTabSz="914377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ALT</a:t>
              </a:r>
            </a:p>
          </p:txBody>
        </p:sp>
        <p:sp>
          <p:nvSpPr>
            <p:cNvPr id="41" name="Rounded Rectangle 11">
              <a:extLst>
                <a:ext uri="{FF2B5EF4-FFF2-40B4-BE49-F238E27FC236}">
                  <a16:creationId xmlns:a16="http://schemas.microsoft.com/office/drawing/2014/main" id="{102D5103-39CD-1418-8EDB-B097DA6906B6}"/>
                </a:ext>
              </a:extLst>
            </p:cNvPr>
            <p:cNvSpPr/>
            <p:nvPr/>
          </p:nvSpPr>
          <p:spPr>
            <a:xfrm>
              <a:off x="1774269" y="2349730"/>
              <a:ext cx="657271" cy="31071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marL="0" marR="0" lvl="0" indent="0" algn="ctr" defTabSz="914377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AST</a:t>
              </a:r>
              <a:endPara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0617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B2482-63E6-BC6E-D33C-5F29886EB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6DF98A8B-ADE5-3F5F-1AFD-5EF075A43000}"/>
              </a:ext>
            </a:extLst>
          </p:cNvPr>
          <p:cNvCxnSpPr>
            <a:cxnSpLocks/>
            <a:stCxn id="54" idx="2"/>
            <a:endCxn id="5" idx="1"/>
          </p:cNvCxnSpPr>
          <p:nvPr/>
        </p:nvCxnSpPr>
        <p:spPr>
          <a:xfrm rot="16200000" flipH="1">
            <a:off x="8394000" y="3645716"/>
            <a:ext cx="557798" cy="446638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9B8C96E1-3B00-EAC1-31FE-EF0EB8B20CF6}"/>
              </a:ext>
            </a:extLst>
          </p:cNvPr>
          <p:cNvCxnSpPr>
            <a:cxnSpLocks/>
            <a:stCxn id="54" idx="2"/>
            <a:endCxn id="4" idx="3"/>
          </p:cNvCxnSpPr>
          <p:nvPr/>
        </p:nvCxnSpPr>
        <p:spPr>
          <a:xfrm rot="5400000">
            <a:off x="7954815" y="3653169"/>
            <a:ext cx="557798" cy="431732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99B4DD62-692A-5C08-B79C-435F8BE3578F}"/>
              </a:ext>
            </a:extLst>
          </p:cNvPr>
          <p:cNvCxnSpPr>
            <a:cxnSpLocks/>
            <a:stCxn id="54" idx="2"/>
            <a:endCxn id="43" idx="3"/>
          </p:cNvCxnSpPr>
          <p:nvPr/>
        </p:nvCxnSpPr>
        <p:spPr>
          <a:xfrm rot="5400000">
            <a:off x="8072153" y="3535831"/>
            <a:ext cx="323122" cy="431732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5231EC57-31C2-3861-876B-11BCD0891A8B}"/>
              </a:ext>
            </a:extLst>
          </p:cNvPr>
          <p:cNvCxnSpPr>
            <a:cxnSpLocks/>
            <a:stCxn id="54" idx="2"/>
            <a:endCxn id="46" idx="1"/>
          </p:cNvCxnSpPr>
          <p:nvPr/>
        </p:nvCxnSpPr>
        <p:spPr>
          <a:xfrm rot="16200000" flipH="1">
            <a:off x="8511338" y="3528378"/>
            <a:ext cx="323122" cy="446638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8E7C96C7-570E-18C5-6DF8-8A12D1E2FCBA}"/>
              </a:ext>
            </a:extLst>
          </p:cNvPr>
          <p:cNvSpPr/>
          <p:nvPr/>
        </p:nvSpPr>
        <p:spPr>
          <a:xfrm>
            <a:off x="8241630" y="3807861"/>
            <a:ext cx="430538" cy="436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4D09BEF-F8DF-A78F-9A12-BBC3AFD2461C}"/>
              </a:ext>
            </a:extLst>
          </p:cNvPr>
          <p:cNvSpPr txBox="1"/>
          <p:nvPr/>
        </p:nvSpPr>
        <p:spPr>
          <a:xfrm>
            <a:off x="5610225" y="1976803"/>
            <a:ext cx="5678711" cy="48305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Patient at risk for significant fibrosis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288A49A-B267-E671-AA20-2D1099148EAA}"/>
              </a:ext>
            </a:extLst>
          </p:cNvPr>
          <p:cNvCxnSpPr>
            <a:cxnSpLocks/>
            <a:endCxn id="37" idx="0"/>
          </p:cNvCxnSpPr>
          <p:nvPr/>
        </p:nvCxnSpPr>
        <p:spPr>
          <a:xfrm flipH="1">
            <a:off x="6583971" y="2798049"/>
            <a:ext cx="1" cy="17535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73499E53-D817-1516-112E-8FC64B8F2026}"/>
              </a:ext>
            </a:extLst>
          </p:cNvPr>
          <p:cNvSpPr txBox="1"/>
          <p:nvPr/>
        </p:nvSpPr>
        <p:spPr>
          <a:xfrm>
            <a:off x="6230012" y="3224244"/>
            <a:ext cx="707917" cy="365891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&lt;1.30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1F540E8-8CCE-F35B-D682-344ADFCB73D5}"/>
              </a:ext>
            </a:extLst>
          </p:cNvPr>
          <p:cNvSpPr txBox="1"/>
          <p:nvPr/>
        </p:nvSpPr>
        <p:spPr>
          <a:xfrm>
            <a:off x="5752438" y="3807861"/>
            <a:ext cx="1663068" cy="429802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lvl="0"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LOW risk of </a:t>
            </a:r>
            <a:b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</a:br>
            <a: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advanced fibrosis</a:t>
            </a:r>
            <a:endParaRPr lang="en-US" sz="1100">
              <a:solidFill>
                <a:srgbClr val="001965"/>
              </a:solidFill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930C015-30D5-3244-92A3-68D65AA2357B}"/>
              </a:ext>
            </a:extLst>
          </p:cNvPr>
          <p:cNvSpPr txBox="1"/>
          <p:nvPr/>
        </p:nvSpPr>
        <p:spPr>
          <a:xfrm>
            <a:off x="5615958" y="4334782"/>
            <a:ext cx="2294371" cy="1594472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Manage in </a:t>
            </a:r>
            <a:b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</a:b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primary care</a:t>
            </a: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400" b="1">
              <a:solidFill>
                <a:srgbClr val="001965"/>
              </a:solidFill>
              <a:ea typeface="ＭＳ Ｐゴシック" charset="0"/>
              <a:cs typeface="Apis For Office" panose="020B0504010101010104" pitchFamily="34" charset="0"/>
            </a:endParaRP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7F8095B2-F59E-4AC7-614E-63B490E21A22}"/>
              </a:ext>
            </a:extLst>
          </p:cNvPr>
          <p:cNvCxnSpPr>
            <a:cxnSpLocks/>
            <a:stCxn id="37" idx="2"/>
            <a:endCxn id="39" idx="0"/>
          </p:cNvCxnSpPr>
          <p:nvPr/>
        </p:nvCxnSpPr>
        <p:spPr>
          <a:xfrm>
            <a:off x="6583971" y="3590135"/>
            <a:ext cx="1" cy="21772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2A616943-0F29-AFD8-99D9-F3CDA6652E9C}"/>
              </a:ext>
            </a:extLst>
          </p:cNvPr>
          <p:cNvCxnSpPr>
            <a:cxnSpLocks/>
            <a:stCxn id="39" idx="2"/>
          </p:cNvCxnSpPr>
          <p:nvPr/>
        </p:nvCxnSpPr>
        <p:spPr>
          <a:xfrm flipH="1">
            <a:off x="6583971" y="4237663"/>
            <a:ext cx="1" cy="9711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BADDC819-489B-4723-6941-656881BEF4C3}"/>
              </a:ext>
            </a:extLst>
          </p:cNvPr>
          <p:cNvSpPr txBox="1"/>
          <p:nvPr/>
        </p:nvSpPr>
        <p:spPr>
          <a:xfrm>
            <a:off x="7539582" y="3810658"/>
            <a:ext cx="478266" cy="205200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dirty="0"/>
              <a:t>&lt;8.0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7CAFAD3C-C561-1065-293C-541463FCF814}"/>
              </a:ext>
            </a:extLst>
          </p:cNvPr>
          <p:cNvCxnSpPr>
            <a:cxnSpLocks/>
          </p:cNvCxnSpPr>
          <p:nvPr/>
        </p:nvCxnSpPr>
        <p:spPr>
          <a:xfrm flipH="1" flipV="1">
            <a:off x="7398605" y="3909287"/>
            <a:ext cx="137425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DB98A887-B817-61FD-69EE-3D17EA74E705}"/>
              </a:ext>
            </a:extLst>
          </p:cNvPr>
          <p:cNvSpPr txBox="1"/>
          <p:nvPr/>
        </p:nvSpPr>
        <p:spPr>
          <a:xfrm>
            <a:off x="8896218" y="3810658"/>
            <a:ext cx="478800" cy="205200"/>
          </a:xfrm>
          <a:prstGeom prst="rect">
            <a:avLst/>
          </a:prstGeom>
          <a:solidFill>
            <a:srgbClr val="E6553F">
              <a:alpha val="50196"/>
            </a:srgbClr>
          </a:solidFill>
          <a:ln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≥8.0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C4ED28E-A4F5-AB5E-F29B-55163DDC625B}"/>
              </a:ext>
            </a:extLst>
          </p:cNvPr>
          <p:cNvCxnSpPr>
            <a:cxnSpLocks/>
          </p:cNvCxnSpPr>
          <p:nvPr/>
        </p:nvCxnSpPr>
        <p:spPr>
          <a:xfrm flipV="1">
            <a:off x="9370509" y="3911300"/>
            <a:ext cx="143162" cy="146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82009D47-BAA0-88F0-2A0C-3184569D5056}"/>
              </a:ext>
            </a:extLst>
          </p:cNvPr>
          <p:cNvCxnSpPr>
            <a:cxnSpLocks/>
          </p:cNvCxnSpPr>
          <p:nvPr/>
        </p:nvCxnSpPr>
        <p:spPr>
          <a:xfrm>
            <a:off x="8449580" y="2459856"/>
            <a:ext cx="0" cy="21156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D9DDA318-1C9D-B50A-C776-FFB53C01BACE}"/>
              </a:ext>
            </a:extLst>
          </p:cNvPr>
          <p:cNvSpPr txBox="1"/>
          <p:nvPr/>
        </p:nvSpPr>
        <p:spPr>
          <a:xfrm>
            <a:off x="5610225" y="2671425"/>
            <a:ext cx="5678711" cy="38446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FIB-4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3A93438A-135D-968F-2343-6722B4A168B8}"/>
              </a:ext>
            </a:extLst>
          </p:cNvPr>
          <p:cNvCxnSpPr>
            <a:cxnSpLocks/>
          </p:cNvCxnSpPr>
          <p:nvPr/>
        </p:nvCxnSpPr>
        <p:spPr>
          <a:xfrm>
            <a:off x="6583971" y="3055887"/>
            <a:ext cx="0" cy="18182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C5C5835B-1014-0BDE-9B64-D29ADAA335A3}"/>
              </a:ext>
            </a:extLst>
          </p:cNvPr>
          <p:cNvSpPr txBox="1"/>
          <p:nvPr/>
        </p:nvSpPr>
        <p:spPr>
          <a:xfrm>
            <a:off x="7981007" y="3230631"/>
            <a:ext cx="937146" cy="359505"/>
          </a:xfrm>
          <a:prstGeom prst="rect">
            <a:avLst/>
          </a:prstGeom>
          <a:solidFill>
            <a:srgbClr val="EAAB00">
              <a:alpha val="50196"/>
            </a:srgb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1.30-2.67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D28C1B6-75AE-BB08-2ADC-B714227C0B2C}"/>
              </a:ext>
            </a:extLst>
          </p:cNvPr>
          <p:cNvCxnSpPr>
            <a:cxnSpLocks/>
          </p:cNvCxnSpPr>
          <p:nvPr/>
        </p:nvCxnSpPr>
        <p:spPr>
          <a:xfrm>
            <a:off x="10352029" y="3048887"/>
            <a:ext cx="0" cy="17535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5EBCC7B5-7A1C-5892-CD17-42A7FAE83640}"/>
              </a:ext>
            </a:extLst>
          </p:cNvPr>
          <p:cNvSpPr txBox="1"/>
          <p:nvPr/>
        </p:nvSpPr>
        <p:spPr>
          <a:xfrm>
            <a:off x="9025812" y="4358120"/>
            <a:ext cx="2294371" cy="1568326"/>
          </a:xfrm>
          <a:prstGeom prst="rect">
            <a:avLst/>
          </a:prstGeom>
          <a:solidFill>
            <a:srgbClr val="E6553F">
              <a:alpha val="50196"/>
            </a:srgb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Refer to hepatologist/</a:t>
            </a:r>
            <a:b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</a:b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gastroenterologist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42C85B62-ACBD-132B-6351-A50DCC0ABC75}"/>
              </a:ext>
            </a:extLst>
          </p:cNvPr>
          <p:cNvCxnSpPr>
            <a:cxnSpLocks/>
            <a:stCxn id="59" idx="2"/>
            <a:endCxn id="60" idx="0"/>
          </p:cNvCxnSpPr>
          <p:nvPr/>
        </p:nvCxnSpPr>
        <p:spPr>
          <a:xfrm flipH="1">
            <a:off x="10352029" y="3590135"/>
            <a:ext cx="1" cy="21772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8B6735B2-1D6C-132B-A680-32E1A0C510EA}"/>
              </a:ext>
            </a:extLst>
          </p:cNvPr>
          <p:cNvCxnSpPr>
            <a:cxnSpLocks/>
            <a:stCxn id="60" idx="2"/>
          </p:cNvCxnSpPr>
          <p:nvPr/>
        </p:nvCxnSpPr>
        <p:spPr>
          <a:xfrm>
            <a:off x="10352029" y="4237663"/>
            <a:ext cx="0" cy="12045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EB4D504F-A537-081E-2021-43232AB8726D}"/>
              </a:ext>
            </a:extLst>
          </p:cNvPr>
          <p:cNvSpPr txBox="1"/>
          <p:nvPr/>
        </p:nvSpPr>
        <p:spPr>
          <a:xfrm>
            <a:off x="9998071" y="3224244"/>
            <a:ext cx="707917" cy="365891"/>
          </a:xfrm>
          <a:prstGeom prst="rect">
            <a:avLst/>
          </a:prstGeom>
          <a:solidFill>
            <a:srgbClr val="E6553F">
              <a:alpha val="50196"/>
            </a:srgb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&gt;2.67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C59D59D-1060-3768-FD9F-BACA0F5B59DB}"/>
              </a:ext>
            </a:extLst>
          </p:cNvPr>
          <p:cNvSpPr txBox="1"/>
          <p:nvPr/>
        </p:nvSpPr>
        <p:spPr>
          <a:xfrm>
            <a:off x="9520495" y="3807861"/>
            <a:ext cx="1663068" cy="429802"/>
          </a:xfrm>
          <a:prstGeom prst="rect">
            <a:avLst/>
          </a:prstGeom>
          <a:solidFill>
            <a:srgbClr val="E6553F">
              <a:alpha val="50196"/>
            </a:srgb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lvl="0"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MODERATE/HIGH risk </a:t>
            </a:r>
            <a:b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</a:br>
            <a: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of advanced fibrosis</a:t>
            </a:r>
            <a:endParaRPr lang="en-US" sz="1100">
              <a:solidFill>
                <a:srgbClr val="001965"/>
              </a:solidFill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C7BFE0-6A19-297C-309C-736BE30F9BC2}"/>
              </a:ext>
            </a:extLst>
          </p:cNvPr>
          <p:cNvSpPr txBox="1"/>
          <p:nvPr/>
        </p:nvSpPr>
        <p:spPr>
          <a:xfrm>
            <a:off x="5610223" y="1576422"/>
            <a:ext cx="5678711" cy="267565"/>
          </a:xfrm>
          <a:prstGeom prst="rect">
            <a:avLst/>
          </a:prstGeom>
          <a:noFill/>
          <a:ln w="19050"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Risk stratification of significant fibrosis</a:t>
            </a: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with FIB-4</a:t>
            </a: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1-3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11C3C0B4-DAE0-0DDB-D402-54032A48A1E4}"/>
              </a:ext>
            </a:extLst>
          </p:cNvPr>
          <p:cNvCxnSpPr>
            <a:cxnSpLocks/>
          </p:cNvCxnSpPr>
          <p:nvPr/>
        </p:nvCxnSpPr>
        <p:spPr>
          <a:xfrm>
            <a:off x="8449580" y="3048887"/>
            <a:ext cx="0" cy="17535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8C4E8F4D-F3DC-7333-C00B-2815F18B305C}"/>
              </a:ext>
            </a:extLst>
          </p:cNvPr>
          <p:cNvSpPr txBox="1"/>
          <p:nvPr/>
        </p:nvSpPr>
        <p:spPr>
          <a:xfrm>
            <a:off x="5669343" y="5263766"/>
            <a:ext cx="2187600" cy="585817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Reassess every 2-3 years if patient has no risk factors</a:t>
            </a: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Reassess every 1-2 years if T2D or ≥2 metabolic risk factors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866F4F-AFB9-8957-8B56-90EC35B94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896000" cy="792000"/>
          </a:xfrm>
        </p:spPr>
        <p:txBody>
          <a:bodyPr/>
          <a:lstStyle/>
          <a:p>
            <a:r>
              <a:rPr lang="en-US" sz="3200">
                <a:latin typeface="+mn-lt"/>
              </a:rPr>
              <a:t>FIB-4 is the recommended primary screening tool to identify MASLD with risk of advanced fibrosis</a:t>
            </a:r>
            <a:endParaRPr lang="en-CA" sz="3200">
              <a:latin typeface="+mn-lt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94C91E2-9F09-5F71-37AF-6F54571CDD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2000" y="6264000"/>
            <a:ext cx="9360000" cy="324000"/>
          </a:xfr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ALT, alanine aminotransferase; AST, aspartate aminotransferase; ELF™, enhanced liver fibrosis score; EtOH, ethanol; F, fibrosis stage; FIB-4, fibrosis-4 index; MASLD, metabolic dysfunction-associated steatotic liver disease; PCP, primary care physician; </a:t>
            </a:r>
            <a:r>
              <a:rPr lang="en-US" dirty="0">
                <a:solidFill>
                  <a:srgbClr val="939AA7"/>
                </a:solidFill>
              </a:rPr>
              <a:t>S</a:t>
            </a:r>
            <a:r>
              <a:rPr lang="en-US" dirty="0"/>
              <a:t>LD, steatotic liver </a:t>
            </a:r>
            <a:r>
              <a:rPr lang="en-US" dirty="0">
                <a:solidFill>
                  <a:srgbClr val="939AA7"/>
                </a:solidFill>
              </a:rPr>
              <a:t>disease; T2D, type 2 diabetes; VCTE, vibration-controlled transient elastography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1. </a:t>
            </a:r>
            <a:r>
              <a:rPr lang="en-CA" dirty="0"/>
              <a:t>Rinella ME et al. </a:t>
            </a:r>
            <a:r>
              <a:rPr lang="en-CA" i="1" dirty="0"/>
              <a:t>Hepatology</a:t>
            </a:r>
            <a:r>
              <a:rPr lang="en-CA" dirty="0"/>
              <a:t>. 2023</a:t>
            </a:r>
            <a:r>
              <a:rPr lang="fi-FI" dirty="0"/>
              <a:t>;77(5):1797–1835.  2. </a:t>
            </a:r>
            <a:r>
              <a:rPr lang="en-US" dirty="0"/>
              <a:t>Srivastava A et al. </a:t>
            </a:r>
            <a:r>
              <a:rPr lang="en-US" i="1" dirty="0"/>
              <a:t>J Hepatol</a:t>
            </a:r>
            <a:r>
              <a:rPr lang="en-US" dirty="0"/>
              <a:t>. 2019;71(2):371–378. 3. Kanwal F et al. </a:t>
            </a:r>
            <a:r>
              <a:rPr lang="en-US" i="1" dirty="0"/>
              <a:t>Gastroenterology</a:t>
            </a:r>
            <a:r>
              <a:rPr lang="en-US" dirty="0"/>
              <a:t>. 2021;161(5):1657–1669. </a:t>
            </a:r>
          </a:p>
        </p:txBody>
      </p:sp>
      <p:sp>
        <p:nvSpPr>
          <p:cNvPr id="38" name="Content Placeholder 37">
            <a:extLst>
              <a:ext uri="{FF2B5EF4-FFF2-40B4-BE49-F238E27FC236}">
                <a16:creationId xmlns:a16="http://schemas.microsoft.com/office/drawing/2014/main" id="{5FF7526D-B0D7-1DFA-FEEE-FC777040513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800" y="1648322"/>
            <a:ext cx="4410030" cy="2445211"/>
          </a:xfrm>
        </p:spPr>
        <p:txBody>
          <a:bodyPr/>
          <a:lstStyle/>
          <a:p>
            <a:r>
              <a:rPr lang="en-US" sz="1800" dirty="0"/>
              <a:t>Fibrosis-4 (FIB-4) is the recommended primary screening tool for assessing risk of advanced fibrosis</a:t>
            </a:r>
            <a:r>
              <a:rPr lang="en-US" sz="1800" baseline="30000" dirty="0"/>
              <a:t>1</a:t>
            </a:r>
          </a:p>
          <a:p>
            <a:r>
              <a:rPr lang="en-US" sz="1800" dirty="0"/>
              <a:t>FIB-4 is a blood-based NIT using age, liver enzymes (AST &amp; ALT), and platelet count to calculate risk, making it accessible for primary care and cost-effective</a:t>
            </a:r>
            <a:r>
              <a:rPr lang="en-US" sz="1800" baseline="30000" dirty="0"/>
              <a:t>1</a:t>
            </a:r>
            <a:endParaRPr lang="en-US" sz="1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26ECA7-7B09-937A-7C3E-665279885D41}"/>
              </a:ext>
            </a:extLst>
          </p:cNvPr>
          <p:cNvSpPr txBox="1"/>
          <p:nvPr/>
        </p:nvSpPr>
        <p:spPr>
          <a:xfrm>
            <a:off x="7539582" y="4045986"/>
            <a:ext cx="478266" cy="203896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&lt;7.7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A14539-B08A-EA54-9644-0E7284EA5778}"/>
              </a:ext>
            </a:extLst>
          </p:cNvPr>
          <p:cNvSpPr txBox="1"/>
          <p:nvPr/>
        </p:nvSpPr>
        <p:spPr>
          <a:xfrm>
            <a:off x="8896218" y="4045986"/>
            <a:ext cx="478800" cy="203896"/>
          </a:xfrm>
          <a:prstGeom prst="rect">
            <a:avLst/>
          </a:prstGeom>
          <a:solidFill>
            <a:srgbClr val="E6553F">
              <a:alpha val="50196"/>
            </a:srgbClr>
          </a:solidFill>
          <a:ln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≥</a:t>
            </a:r>
            <a:r>
              <a:rPr lang="en-GB" sz="1100" dirty="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7.7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A8A23F1-403D-8F6A-CB84-89054F3AA544}"/>
              </a:ext>
            </a:extLst>
          </p:cNvPr>
          <p:cNvCxnSpPr>
            <a:cxnSpLocks/>
          </p:cNvCxnSpPr>
          <p:nvPr/>
        </p:nvCxnSpPr>
        <p:spPr>
          <a:xfrm flipH="1" flipV="1">
            <a:off x="7398605" y="4123847"/>
            <a:ext cx="137425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553C975-2A02-42CF-AC4E-044FB44A699D}"/>
              </a:ext>
            </a:extLst>
          </p:cNvPr>
          <p:cNvCxnSpPr>
            <a:cxnSpLocks/>
          </p:cNvCxnSpPr>
          <p:nvPr/>
        </p:nvCxnSpPr>
        <p:spPr>
          <a:xfrm flipV="1">
            <a:off x="9370509" y="4125860"/>
            <a:ext cx="143162" cy="146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F46E8020-78B6-79AC-557C-B9013AEA0D0B}"/>
              </a:ext>
            </a:extLst>
          </p:cNvPr>
          <p:cNvSpPr txBox="1"/>
          <p:nvPr/>
        </p:nvSpPr>
        <p:spPr>
          <a:xfrm>
            <a:off x="8241630" y="4046299"/>
            <a:ext cx="432000" cy="205200"/>
          </a:xfrm>
          <a:prstGeom prst="rect">
            <a:avLst/>
          </a:prstGeom>
          <a:solidFill>
            <a:srgbClr val="EAAB00">
              <a:alpha val="50196"/>
            </a:srgbClr>
          </a:solidFill>
          <a:ln w="19050"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ELF™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530FB45-CD92-405A-4C34-D9D3E0497144}"/>
              </a:ext>
            </a:extLst>
          </p:cNvPr>
          <p:cNvSpPr txBox="1"/>
          <p:nvPr/>
        </p:nvSpPr>
        <p:spPr>
          <a:xfrm>
            <a:off x="8241630" y="3810658"/>
            <a:ext cx="432000" cy="205200"/>
          </a:xfrm>
          <a:prstGeom prst="rect">
            <a:avLst/>
          </a:prstGeom>
          <a:solidFill>
            <a:srgbClr val="EAAB00">
              <a:alpha val="50196"/>
            </a:srgbClr>
          </a:solidFill>
          <a:ln w="19050"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VCTE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4305ED4E-D209-D362-7069-9A5FAD11E733}"/>
              </a:ext>
            </a:extLst>
          </p:cNvPr>
          <p:cNvSpPr/>
          <p:nvPr/>
        </p:nvSpPr>
        <p:spPr>
          <a:xfrm>
            <a:off x="5264103" y="3048887"/>
            <a:ext cx="6370953" cy="2899587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1200" noProof="0" err="1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D12A08-86FD-95A8-3815-14E667F8AAA7}"/>
              </a:ext>
            </a:extLst>
          </p:cNvPr>
          <p:cNvSpPr/>
          <p:nvPr/>
        </p:nvSpPr>
        <p:spPr>
          <a:xfrm>
            <a:off x="451988" y="4374974"/>
            <a:ext cx="4812116" cy="1236115"/>
          </a:xfrm>
          <a:prstGeom prst="rect">
            <a:avLst/>
          </a:prstGeom>
          <a:solidFill>
            <a:schemeClr val="accent2">
              <a:lumMod val="20000"/>
              <a:lumOff val="80000"/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250" tIns="50625" rIns="101250" bIns="50625" rtlCol="0" anchor="ctr"/>
          <a:lstStyle/>
          <a:p>
            <a:pPr marL="0" marR="0" lvl="0" indent="0" algn="ctr" defTabSz="12859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9E3F92-C3B2-1136-C8AE-D0A09F022D54}"/>
              </a:ext>
            </a:extLst>
          </p:cNvPr>
          <p:cNvSpPr txBox="1"/>
          <p:nvPr/>
        </p:nvSpPr>
        <p:spPr>
          <a:xfrm>
            <a:off x="786306" y="4824066"/>
            <a:ext cx="116615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12859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FIB-4</a:t>
            </a:r>
            <a:r>
              <a:rPr kumimoji="0" lang="en-US" b="0" i="0" u="none" strike="noStrike" kern="1200" cap="none" spc="0" normalizeH="0" baseline="3000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=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02BF6E-EF95-7C2B-2E9D-75FE0ABAD231}"/>
              </a:ext>
            </a:extLst>
          </p:cNvPr>
          <p:cNvSpPr txBox="1"/>
          <p:nvPr/>
        </p:nvSpPr>
        <p:spPr>
          <a:xfrm>
            <a:off x="1822868" y="4571192"/>
            <a:ext cx="131736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12859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Age (years)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E2B49E-9FF2-38C9-002F-5E12DB24B28E}"/>
              </a:ext>
            </a:extLst>
          </p:cNvPr>
          <p:cNvSpPr txBox="1"/>
          <p:nvPr/>
        </p:nvSpPr>
        <p:spPr>
          <a:xfrm>
            <a:off x="1901789" y="5009046"/>
            <a:ext cx="1166159" cy="4326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12859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Platelet count (10</a:t>
            </a:r>
            <a:r>
              <a:rPr kumimoji="0" lang="en-US" sz="1400" b="0" i="0" u="none" strike="noStrike" kern="1200" cap="none" spc="0" normalizeH="0" baseline="3000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9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/L)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3976FE-D56D-6548-C7F0-D2B8DB9FDE55}"/>
              </a:ext>
            </a:extLst>
          </p:cNvPr>
          <p:cNvSpPr txBox="1"/>
          <p:nvPr/>
        </p:nvSpPr>
        <p:spPr>
          <a:xfrm>
            <a:off x="3668023" y="4571192"/>
            <a:ext cx="146832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12859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AST level (U/L)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744FE3-E756-2449-4FE0-C45EF89D9444}"/>
              </a:ext>
            </a:extLst>
          </p:cNvPr>
          <p:cNvSpPr txBox="1"/>
          <p:nvPr/>
        </p:nvSpPr>
        <p:spPr>
          <a:xfrm>
            <a:off x="3607721" y="5097569"/>
            <a:ext cx="151269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12859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√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ALT level (U/L)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1D1137B-C04E-4AB4-63E5-50D7E0BB5841}"/>
              </a:ext>
            </a:extLst>
          </p:cNvPr>
          <p:cNvSpPr txBox="1"/>
          <p:nvPr/>
        </p:nvSpPr>
        <p:spPr>
          <a:xfrm>
            <a:off x="2995299" y="4570744"/>
            <a:ext cx="865915" cy="2163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12859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x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BAFE05D-B543-9416-B289-3F64D4E99104}"/>
              </a:ext>
            </a:extLst>
          </p:cNvPr>
          <p:cNvSpPr txBox="1"/>
          <p:nvPr/>
        </p:nvSpPr>
        <p:spPr>
          <a:xfrm>
            <a:off x="2979681" y="5117217"/>
            <a:ext cx="865915" cy="2163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12859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78A5F52-9B2F-417E-E1DD-53C59F91A739}"/>
              </a:ext>
            </a:extLst>
          </p:cNvPr>
          <p:cNvCxnSpPr>
            <a:cxnSpLocks/>
          </p:cNvCxnSpPr>
          <p:nvPr/>
        </p:nvCxnSpPr>
        <p:spPr>
          <a:xfrm flipH="1">
            <a:off x="3805328" y="5094567"/>
            <a:ext cx="1220442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4A8E244-CBD9-063F-CCE7-7513C509AFE7}"/>
              </a:ext>
            </a:extLst>
          </p:cNvPr>
          <p:cNvCxnSpPr>
            <a:cxnSpLocks/>
          </p:cNvCxnSpPr>
          <p:nvPr/>
        </p:nvCxnSpPr>
        <p:spPr>
          <a:xfrm flipH="1">
            <a:off x="1822868" y="4944069"/>
            <a:ext cx="324309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4016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le 9">
            <a:extLst>
              <a:ext uri="{FF2B5EF4-FFF2-40B4-BE49-F238E27FC236}">
                <a16:creationId xmlns:a16="http://schemas.microsoft.com/office/drawing/2014/main" id="{38B71C4E-1E09-4B5F-8582-539E3CFE0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0">
                <a:latin typeface="+mn-lt"/>
              </a:rPr>
              <a:t>FIB-4 is recommended by guidelines as the </a:t>
            </a:r>
            <a:br>
              <a:rPr lang="en-GB" sz="3200" b="0">
                <a:latin typeface="+mn-lt"/>
              </a:rPr>
            </a:br>
            <a:r>
              <a:rPr lang="en-GB" sz="3200" b="0">
                <a:latin typeface="+mn-lt"/>
              </a:rPr>
              <a:t>primary assessment for advanced fibrosis</a:t>
            </a:r>
            <a:endParaRPr lang="en-GB" sz="3200">
              <a:latin typeface="+mn-lt"/>
            </a:endParaRPr>
          </a:p>
        </p:txBody>
      </p:sp>
      <p:sp>
        <p:nvSpPr>
          <p:cNvPr id="55" name="Text Placeholder 3">
            <a:extLst>
              <a:ext uri="{FF2B5EF4-FFF2-40B4-BE49-F238E27FC236}">
                <a16:creationId xmlns:a16="http://schemas.microsoft.com/office/drawing/2014/main" id="{7A386213-B0EE-499D-B3F8-18C4C5C555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2000" y="6264000"/>
            <a:ext cx="9439698" cy="324000"/>
          </a:xfrm>
        </p:spPr>
        <p:txBody>
          <a:bodyPr vert="horz" lIns="0" tIns="0" rIns="0" bIns="0" rtlCol="0" anchor="b">
            <a:noAutofit/>
          </a:bodyPr>
          <a:lstStyle/>
          <a:p>
            <a:br>
              <a:rPr lang="en-GB" sz="700">
                <a:solidFill>
                  <a:srgbClr val="939AA7"/>
                </a:solidFill>
              </a:rPr>
            </a:br>
            <a:r>
              <a:rPr lang="en-GB" sz="700">
                <a:solidFill>
                  <a:srgbClr val="939AA7"/>
                </a:solidFill>
              </a:rPr>
              <a:t>*Advanced fibrosis stage F3. </a:t>
            </a:r>
            <a:r>
              <a:rPr lang="en-GB" sz="700" baseline="30000">
                <a:solidFill>
                  <a:srgbClr val="939AA7"/>
                </a:solidFill>
              </a:rPr>
              <a:t>†</a:t>
            </a:r>
            <a:r>
              <a:rPr lang="en-GB" sz="700">
                <a:solidFill>
                  <a:srgbClr val="939AA7"/>
                </a:solidFill>
              </a:rPr>
              <a:t>Advanced fibrosis ≥F3 (bridging fibrosis) and cirrhosis. </a:t>
            </a:r>
            <a:r>
              <a:rPr lang="en-US" sz="700" baseline="30000">
                <a:solidFill>
                  <a:srgbClr val="939AA7"/>
                </a:solidFill>
              </a:rPr>
              <a:t>‡</a:t>
            </a:r>
            <a:r>
              <a:rPr lang="en-GB" sz="700">
                <a:solidFill>
                  <a:srgbClr val="939AA7"/>
                </a:solidFill>
              </a:rPr>
              <a:t>FIB-4 &gt;3.35 has been cited in some studies as the optimal cut-off point to indicate presence of advanced fibrosis.</a:t>
            </a:r>
            <a:br>
              <a:rPr lang="en-GB" sz="700">
                <a:solidFill>
                  <a:srgbClr val="939AA7"/>
                </a:solidFill>
              </a:rPr>
            </a:br>
            <a:r>
              <a:rPr lang="en-GB" sz="700">
                <a:solidFill>
                  <a:srgbClr val="939AA7"/>
                </a:solidFill>
              </a:rPr>
              <a:t>AUROC, area under the receiver operating characteristic curve; BMI, body mass index; F, fibrosis stage; </a:t>
            </a:r>
            <a:r>
              <a:rPr lang="en-CA" sz="700">
                <a:solidFill>
                  <a:srgbClr val="939AA7"/>
                </a:solidFill>
              </a:rPr>
              <a:t>FIB-4, fibrosis-4 index; MACE, major adverse cardiovascular events; </a:t>
            </a:r>
            <a:r>
              <a:rPr lang="en-GB" sz="700">
                <a:solidFill>
                  <a:srgbClr val="939AA7"/>
                </a:solidFill>
              </a:rPr>
              <a:t>MASLD, </a:t>
            </a:r>
            <a:r>
              <a:rPr lang="en-US" sz="700">
                <a:solidFill>
                  <a:srgbClr val="939AA7"/>
                </a:solidFill>
              </a:rPr>
              <a:t>metabolic dysfunction-associated </a:t>
            </a:r>
            <a:r>
              <a:rPr lang="en-US" sz="700" err="1">
                <a:solidFill>
                  <a:srgbClr val="939AA7"/>
                </a:solidFill>
              </a:rPr>
              <a:t>steatotic</a:t>
            </a:r>
            <a:r>
              <a:rPr lang="en-US" sz="700">
                <a:solidFill>
                  <a:srgbClr val="939AA7"/>
                </a:solidFill>
              </a:rPr>
              <a:t> liver disease</a:t>
            </a:r>
            <a:r>
              <a:rPr lang="en-GB" sz="700">
                <a:solidFill>
                  <a:srgbClr val="939AA7"/>
                </a:solidFill>
              </a:rPr>
              <a:t>.</a:t>
            </a:r>
            <a:br>
              <a:rPr lang="en-GB" sz="700">
                <a:solidFill>
                  <a:srgbClr val="939AA7"/>
                </a:solidFill>
              </a:rPr>
            </a:br>
            <a:r>
              <a:rPr lang="en-GB" sz="700">
                <a:solidFill>
                  <a:srgbClr val="939AA7"/>
                </a:solidFill>
              </a:rPr>
              <a:t>1. Rinella ME et al. </a:t>
            </a:r>
            <a:r>
              <a:rPr lang="en-GB" sz="700" i="1">
                <a:solidFill>
                  <a:srgbClr val="939AA7"/>
                </a:solidFill>
              </a:rPr>
              <a:t>Hepatology</a:t>
            </a:r>
            <a:r>
              <a:rPr lang="en-GB" sz="700">
                <a:solidFill>
                  <a:srgbClr val="939AA7"/>
                </a:solidFill>
              </a:rPr>
              <a:t>. 2023;77(5):1797–1835. 2. </a:t>
            </a:r>
            <a:r>
              <a:rPr lang="en-GB">
                <a:solidFill>
                  <a:srgbClr val="939AA7"/>
                </a:solidFill>
              </a:rPr>
              <a:t>Shah AG et al. </a:t>
            </a:r>
            <a:r>
              <a:rPr lang="en-GB" i="1">
                <a:solidFill>
                  <a:srgbClr val="939AA7"/>
                </a:solidFill>
              </a:rPr>
              <a:t>Clin Gastroenterol Hepatol</a:t>
            </a:r>
            <a:r>
              <a:rPr lang="en-GB">
                <a:solidFill>
                  <a:srgbClr val="939AA7"/>
                </a:solidFill>
              </a:rPr>
              <a:t>. 2009;7(10):1104–1112. 3. </a:t>
            </a:r>
            <a:r>
              <a:rPr lang="en-GB" sz="700">
                <a:solidFill>
                  <a:srgbClr val="939AA7"/>
                </a:solidFill>
              </a:rPr>
              <a:t>Srivastava A et al. </a:t>
            </a:r>
            <a:r>
              <a:rPr lang="en-GB" sz="700" i="1">
                <a:solidFill>
                  <a:srgbClr val="939AA7"/>
                </a:solidFill>
              </a:rPr>
              <a:t>J Hepatol</a:t>
            </a:r>
            <a:r>
              <a:rPr lang="en-GB" sz="700">
                <a:solidFill>
                  <a:srgbClr val="939AA7"/>
                </a:solidFill>
              </a:rPr>
              <a:t>. 2019;71(2):371–378. </a:t>
            </a:r>
            <a:r>
              <a:rPr lang="en-GB">
                <a:solidFill>
                  <a:srgbClr val="939AA7"/>
                </a:solidFill>
              </a:rPr>
              <a:t>4</a:t>
            </a:r>
            <a:r>
              <a:rPr lang="en-GB" sz="700">
                <a:solidFill>
                  <a:srgbClr val="939AA7"/>
                </a:solidFill>
              </a:rPr>
              <a:t>.</a:t>
            </a:r>
            <a:r>
              <a:rPr lang="en-CA">
                <a:solidFill>
                  <a:srgbClr val="939AA7"/>
                </a:solidFill>
              </a:rPr>
              <a:t> Abdu FA et al. </a:t>
            </a:r>
            <a:r>
              <a:rPr lang="en-CA" i="1">
                <a:solidFill>
                  <a:srgbClr val="939AA7"/>
                </a:solidFill>
              </a:rPr>
              <a:t>ESC Heart Fail.</a:t>
            </a:r>
            <a:r>
              <a:rPr lang="en-CA">
                <a:solidFill>
                  <a:srgbClr val="939AA7"/>
                </a:solidFill>
              </a:rPr>
              <a:t> 2024;11(6):3934</a:t>
            </a:r>
            <a:r>
              <a:rPr lang="en-GB"/>
              <a:t>–</a:t>
            </a:r>
            <a:r>
              <a:rPr lang="en-CA">
                <a:solidFill>
                  <a:srgbClr val="939AA7"/>
                </a:solidFill>
              </a:rPr>
              <a:t>3945. 5. </a:t>
            </a:r>
            <a:r>
              <a:rPr lang="en-CA" sz="700">
                <a:solidFill>
                  <a:srgbClr val="939AA7"/>
                </a:solidFill>
              </a:rPr>
              <a:t>McPherson S et al. </a:t>
            </a:r>
            <a:r>
              <a:rPr lang="en-CA" sz="700" i="1">
                <a:solidFill>
                  <a:srgbClr val="939AA7"/>
                </a:solidFill>
              </a:rPr>
              <a:t>Am J Gastroenterol</a:t>
            </a:r>
            <a:r>
              <a:rPr lang="en-CA" sz="700">
                <a:solidFill>
                  <a:srgbClr val="939AA7"/>
                </a:solidFill>
              </a:rPr>
              <a:t>. 2017;112(5):740–751. 6. </a:t>
            </a:r>
            <a:r>
              <a:rPr lang="en-CA">
                <a:solidFill>
                  <a:srgbClr val="939AA7"/>
                </a:solidFill>
              </a:rPr>
              <a:t>Powell EE et al. </a:t>
            </a:r>
            <a:r>
              <a:rPr lang="en-CA" i="1">
                <a:solidFill>
                  <a:srgbClr val="939AA7"/>
                </a:solidFill>
              </a:rPr>
              <a:t>Gastro Hep Advances. </a:t>
            </a:r>
            <a:r>
              <a:rPr lang="en-CA">
                <a:solidFill>
                  <a:srgbClr val="939AA7"/>
                </a:solidFill>
              </a:rPr>
              <a:t>2025;4(4):1</a:t>
            </a:r>
            <a:r>
              <a:rPr lang="en-GB"/>
              <a:t>–</a:t>
            </a:r>
            <a:r>
              <a:rPr lang="en-CA">
                <a:solidFill>
                  <a:srgbClr val="939AA7"/>
                </a:solidFill>
              </a:rPr>
              <a:t>3. 7.</a:t>
            </a:r>
            <a:r>
              <a:rPr lang="en-CA" sz="700">
                <a:solidFill>
                  <a:srgbClr val="939AA7"/>
                </a:solidFill>
              </a:rPr>
              <a:t> Kim RG et al. </a:t>
            </a:r>
            <a:r>
              <a:rPr lang="en-CA" sz="700" i="1">
                <a:solidFill>
                  <a:srgbClr val="939AA7"/>
                </a:solidFill>
              </a:rPr>
              <a:t>Diabetes Care</a:t>
            </a:r>
            <a:r>
              <a:rPr lang="en-CA" sz="700">
                <a:solidFill>
                  <a:srgbClr val="939AA7"/>
                </a:solidFill>
              </a:rPr>
              <a:t>. 2022;45(10):2449–2451.</a:t>
            </a:r>
            <a:endParaRPr lang="en-GB" sz="700">
              <a:solidFill>
                <a:srgbClr val="939AA7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C40AEA5-15C6-4119-8E55-60C1A3F8C688}"/>
              </a:ext>
            </a:extLst>
          </p:cNvPr>
          <p:cNvSpPr/>
          <p:nvPr/>
        </p:nvSpPr>
        <p:spPr>
          <a:xfrm>
            <a:off x="431997" y="2607736"/>
            <a:ext cx="6091200" cy="189380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000" tIns="36000" rIns="72000" bIns="36000" rtlCol="0" anchor="ctr"/>
          <a:lstStyle/>
          <a:p>
            <a:pPr marR="0" lvl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Benefits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Low cost</a:t>
            </a:r>
            <a:r>
              <a:rPr kumimoji="0" lang="en-US" sz="12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1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Uses standard blood samples</a:t>
            </a:r>
            <a:r>
              <a:rPr kumimoji="0" lang="en-US" sz="12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1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Relatively high accuracy</a:t>
            </a:r>
            <a:r>
              <a:rPr kumimoji="0" lang="en-US" sz="12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2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 </a:t>
            </a:r>
          </a:p>
          <a:p>
            <a:pPr marL="171450" indent="-171450" defTabSz="91440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Suitable for clinical use as a first-stage screening of 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MASLD patients to exclude advanced fibrosis</a:t>
            </a:r>
            <a:r>
              <a:rPr kumimoji="0" lang="en-US" sz="12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3,*</a:t>
            </a:r>
          </a:p>
          <a:p>
            <a:pPr marL="628650" lvl="1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1965"/>
                </a:solidFill>
              </a:rPr>
              <a:t>Independent predictor of MACE</a:t>
            </a:r>
            <a:r>
              <a:rPr lang="en-US" sz="1200" baseline="30000">
                <a:solidFill>
                  <a:srgbClr val="001965"/>
                </a:solidFill>
              </a:rPr>
              <a:t>4</a:t>
            </a:r>
            <a:endParaRPr kumimoji="0" lang="en-US" sz="1200" b="0" i="0" u="none" strike="noStrike" kern="1200" cap="none" spc="0" normalizeH="0" baseline="30000" noProof="0">
              <a:ln>
                <a:noFill/>
              </a:ln>
              <a:solidFill>
                <a:srgbClr val="001965"/>
              </a:solidFill>
              <a:effectLst/>
              <a:uLnTx/>
              <a:uFillTx/>
            </a:endParaRPr>
          </a:p>
          <a:p>
            <a:pPr marL="171450" indent="-171450" defTabSz="91440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1965"/>
                </a:solidFill>
              </a:rPr>
              <a:t>Incorporated into guidelines</a:t>
            </a:r>
            <a:r>
              <a:rPr lang="en-US" sz="1200" baseline="30000">
                <a:solidFill>
                  <a:srgbClr val="001965"/>
                </a:solidFill>
              </a:rPr>
              <a:t>5,6</a:t>
            </a:r>
            <a:endParaRPr lang="en-US" sz="1200">
              <a:solidFill>
                <a:srgbClr val="001965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EFF4F89-D81D-4129-BDC3-C6586410B2A1}"/>
              </a:ext>
            </a:extLst>
          </p:cNvPr>
          <p:cNvSpPr/>
          <p:nvPr/>
        </p:nvSpPr>
        <p:spPr>
          <a:xfrm>
            <a:off x="431997" y="1619625"/>
            <a:ext cx="6091200" cy="88664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000" tIns="36000" rIns="72000" bIns="36000" rtlCol="0" anchor="ctr"/>
          <a:lstStyle/>
          <a:p>
            <a:pPr defTabSz="914400"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rPr>
              <a:t>Algorithm based on a composite of age and routinely 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rPr>
              <a:t>tested blood parameters</a:t>
            </a:r>
            <a:r>
              <a:rPr kumimoji="0" lang="en-US" sz="12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rPr>
              <a:t>1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258923F-FBD6-4FC9-9CEF-2C13676DCFFE}"/>
              </a:ext>
            </a:extLst>
          </p:cNvPr>
          <p:cNvSpPr/>
          <p:nvPr/>
        </p:nvSpPr>
        <p:spPr>
          <a:xfrm>
            <a:off x="431997" y="4590396"/>
            <a:ext cx="6091200" cy="125457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000" tIns="36000" rIns="72000" bIns="36000" rtlCol="0" anchor="ctr"/>
          <a:lstStyle/>
          <a:p>
            <a:pPr marR="0" lvl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Limitations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Reliably excludes advanced hepatic fibrosis</a:t>
            </a:r>
            <a:r>
              <a:rPr kumimoji="0" lang="en-US" sz="12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1,</a:t>
            </a:r>
            <a:r>
              <a:rPr lang="en-GB" sz="1200" baseline="30000">
                <a:solidFill>
                  <a:srgbClr val="001965"/>
                </a:solidFill>
                <a:cs typeface="Times New Roman" panose="02020603050405020304" pitchFamily="18" charset="0"/>
              </a:rPr>
              <a:t>†</a:t>
            </a:r>
            <a:endParaRPr kumimoji="0" lang="en-US" sz="1200" b="0" i="0" u="none" strike="noStrike" kern="1200" cap="none" spc="0" normalizeH="0" baseline="30000" noProof="0">
              <a:ln>
                <a:noFill/>
              </a:ln>
              <a:solidFill>
                <a:srgbClr val="001965"/>
              </a:solidFill>
              <a:effectLst/>
              <a:uLnTx/>
              <a:uFillTx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Limited accuracy in predicting moderate fibrosis</a:t>
            </a:r>
            <a:r>
              <a:rPr kumimoji="0" lang="en-US" sz="12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3</a:t>
            </a:r>
            <a:endParaRPr lang="en-US" sz="1200">
              <a:solidFill>
                <a:srgbClr val="001965"/>
              </a:solidFill>
            </a:endParaRPr>
          </a:p>
          <a:p>
            <a:pPr marL="171450" indent="-171450" defTabSz="91440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Accuracy of FIB-</a:t>
            </a:r>
            <a:r>
              <a:rPr lang="en-US" sz="1200">
                <a:solidFill>
                  <a:srgbClr val="001965"/>
                </a:solidFill>
              </a:rPr>
              <a:t>4 varies by BMI and diabetes status</a:t>
            </a:r>
            <a:r>
              <a:rPr lang="en-US" sz="1200" baseline="30000">
                <a:solidFill>
                  <a:srgbClr val="001965"/>
                </a:solidFill>
              </a:rPr>
              <a:t>7</a:t>
            </a:r>
          </a:p>
          <a:p>
            <a:pPr marL="171450" indent="-171450" defTabSz="91440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kumimoji="0" lang="en-CA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FIB-4 is less reliable in patients &lt;35 or &gt;65 years</a:t>
            </a:r>
            <a:r>
              <a:rPr kumimoji="0" lang="en-CA" sz="12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5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E6A15DDA-B18E-4779-948C-D7947855191D}"/>
              </a:ext>
            </a:extLst>
          </p:cNvPr>
          <p:cNvGrpSpPr/>
          <p:nvPr/>
        </p:nvGrpSpPr>
        <p:grpSpPr>
          <a:xfrm>
            <a:off x="6810290" y="1622837"/>
            <a:ext cx="5040811" cy="2430497"/>
            <a:chOff x="6780391" y="2229198"/>
            <a:chExt cx="4946928" cy="1850674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5DBA799C-DB42-43E3-BDBC-85D00B0DB4C0}"/>
                </a:ext>
              </a:extLst>
            </p:cNvPr>
            <p:cNvSpPr/>
            <p:nvPr/>
          </p:nvSpPr>
          <p:spPr>
            <a:xfrm>
              <a:off x="6780392" y="2229198"/>
              <a:ext cx="4946927" cy="394560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2000" b="1" i="0" u="none" strike="noStrike" kern="1200" cap="none" spc="0" normalizeH="0" baseline="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  <a:ea typeface="+mn-ea"/>
                  <a:cs typeface="+mn-cs"/>
                </a:rPr>
                <a:t>FIB-4</a:t>
              </a:r>
              <a:r>
                <a:rPr kumimoji="0" lang="en-CA" sz="2000" b="1" i="0" u="none" strike="noStrike" kern="1200" cap="none" spc="0" normalizeH="0" baseline="3000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  <a:ea typeface="+mn-ea"/>
                  <a:cs typeface="+mn-cs"/>
                </a:rPr>
                <a:t>1,3</a:t>
              </a: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CBDB11BE-1E57-44AE-99C8-0063EF12D86F}"/>
                </a:ext>
              </a:extLst>
            </p:cNvPr>
            <p:cNvGrpSpPr/>
            <p:nvPr/>
          </p:nvGrpSpPr>
          <p:grpSpPr>
            <a:xfrm>
              <a:off x="6780391" y="2621942"/>
              <a:ext cx="2349746" cy="1457930"/>
              <a:chOff x="2192336" y="2514957"/>
              <a:chExt cx="4280847" cy="2047567"/>
            </a:xfrm>
            <a:solidFill>
              <a:srgbClr val="99BDED"/>
            </a:solidFill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820E4F93-BDA4-4C4B-9F9D-1A4A55DE0676}"/>
                  </a:ext>
                </a:extLst>
              </p:cNvPr>
              <p:cNvSpPr/>
              <p:nvPr/>
            </p:nvSpPr>
            <p:spPr>
              <a:xfrm>
                <a:off x="2192336" y="2718461"/>
                <a:ext cx="4280847" cy="527139"/>
              </a:xfrm>
              <a:prstGeom prst="rect">
                <a:avLst/>
              </a:prstGeom>
              <a:solidFill>
                <a:srgbClr val="AAD3D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1965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&lt;1.30 (&lt;2.0 for 65+)</a:t>
                </a: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cxnSp>
            <p:nvCxnSpPr>
              <p:cNvPr id="86" name="Straight Arrow Connector 85">
                <a:extLst>
                  <a:ext uri="{FF2B5EF4-FFF2-40B4-BE49-F238E27FC236}">
                    <a16:creationId xmlns:a16="http://schemas.microsoft.com/office/drawing/2014/main" id="{F5AE5132-349E-41A9-AF99-C8771B16C0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32759" y="2514957"/>
                <a:ext cx="2" cy="218357"/>
              </a:xfrm>
              <a:prstGeom prst="straightConnector1">
                <a:avLst/>
              </a:prstGeom>
              <a:grpFill/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1CF1EA41-D675-40A3-90C2-C2CA4026B7F8}"/>
                  </a:ext>
                </a:extLst>
              </p:cNvPr>
              <p:cNvSpPr/>
              <p:nvPr/>
            </p:nvSpPr>
            <p:spPr>
              <a:xfrm>
                <a:off x="2192336" y="3489359"/>
                <a:ext cx="4280847" cy="1073165"/>
              </a:xfrm>
              <a:prstGeom prst="rect">
                <a:avLst/>
              </a:prstGeom>
              <a:solidFill>
                <a:srgbClr val="AAD3D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600" b="1" i="0" u="none" strike="noStrike" kern="1200" cap="none" spc="0" normalizeH="0" baseline="0" noProof="0">
                    <a:ln>
                      <a:noFill/>
                    </a:ln>
                    <a:solidFill>
                      <a:srgbClr val="001965"/>
                    </a:solidFill>
                    <a:effectLst/>
                    <a:uLnTx/>
                    <a:uFillTx/>
                  </a:rPr>
                  <a:t>LOW</a:t>
                </a:r>
                <a:r>
                  <a:rPr kumimoji="0" lang="en-CA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1965"/>
                    </a:solidFill>
                    <a:effectLst/>
                    <a:uLnTx/>
                    <a:uFillTx/>
                  </a:rPr>
                  <a:t> risk of </a:t>
                </a:r>
                <a:br>
                  <a:rPr kumimoji="0" lang="en-CA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1965"/>
                    </a:solidFill>
                    <a:effectLst/>
                    <a:uLnTx/>
                    <a:uFillTx/>
                  </a:rPr>
                </a:br>
                <a:r>
                  <a:rPr kumimoji="0" lang="en-GB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1965"/>
                    </a:solidFill>
                    <a:effectLst/>
                    <a:uLnTx/>
                    <a:uFillTx/>
                    <a:ea typeface="ＭＳ Ｐゴシック" charset="0"/>
                    <a:cs typeface="Apis For Office" panose="020B0504010101010104" pitchFamily="34" charset="0"/>
                  </a:rPr>
                  <a:t>≥F3 fibrosis</a:t>
                </a:r>
                <a:endParaRPr kumimoji="0" lang="en-US" sz="1600" b="0" i="0" u="none" strike="noStrike" kern="1200" cap="none" spc="0" normalizeH="0" baseline="0" noProof="0" err="1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</a:endParaRPr>
              </a:p>
            </p:txBody>
          </p:sp>
          <p:cxnSp>
            <p:nvCxnSpPr>
              <p:cNvPr id="89" name="Straight Arrow Connector 88">
                <a:extLst>
                  <a:ext uri="{FF2B5EF4-FFF2-40B4-BE49-F238E27FC236}">
                    <a16:creationId xmlns:a16="http://schemas.microsoft.com/office/drawing/2014/main" id="{ED966F88-C3F9-4AFA-A5A0-70DBD3557B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32759" y="3245600"/>
                <a:ext cx="0" cy="243759"/>
              </a:xfrm>
              <a:prstGeom prst="straightConnector1">
                <a:avLst/>
              </a:prstGeom>
              <a:grpFill/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271A9CD3-C7FB-43E9-BDD9-CEF549DECE5D}"/>
                </a:ext>
              </a:extLst>
            </p:cNvPr>
            <p:cNvGrpSpPr/>
            <p:nvPr/>
          </p:nvGrpSpPr>
          <p:grpSpPr>
            <a:xfrm>
              <a:off x="9377570" y="2628149"/>
              <a:ext cx="2349748" cy="1451718"/>
              <a:chOff x="1348137" y="2514960"/>
              <a:chExt cx="4281138" cy="2038843"/>
            </a:xfrm>
            <a:solidFill>
              <a:srgbClr val="D8EAF8"/>
            </a:solidFill>
          </p:grpSpPr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60784273-E49D-463E-8C6D-A4EF310D469B}"/>
                  </a:ext>
                </a:extLst>
              </p:cNvPr>
              <p:cNvSpPr/>
              <p:nvPr/>
            </p:nvSpPr>
            <p:spPr>
              <a:xfrm>
                <a:off x="1348137" y="2718461"/>
                <a:ext cx="4281138" cy="527139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  <a:alpha val="50196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CA" sz="2000">
                    <a:solidFill>
                      <a:srgbClr val="001965"/>
                    </a:solidFill>
                    <a:cs typeface="Times New Roman" panose="02020603050405020304" pitchFamily="18" charset="0"/>
                  </a:rPr>
                  <a:t>&gt;</a:t>
                </a:r>
                <a:r>
                  <a:rPr kumimoji="0" lang="en-CA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1965"/>
                    </a:solidFill>
                    <a:effectLst/>
                    <a:uLnTx/>
                    <a:uFillTx/>
                  </a:rPr>
                  <a:t>2.67</a:t>
                </a:r>
                <a:r>
                  <a:rPr kumimoji="0" lang="en-US" sz="2000" b="0" i="0" u="none" strike="noStrike" kern="1200" cap="none" spc="0" normalizeH="0" baseline="30000" noProof="0">
                    <a:ln>
                      <a:noFill/>
                    </a:ln>
                    <a:solidFill>
                      <a:srgbClr val="001965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‡</a:t>
                </a:r>
                <a:endParaRPr kumimoji="0" lang="en-US" sz="2000" b="0" i="0" u="none" strike="noStrike" kern="1200" cap="none" spc="0" normalizeH="0" baseline="3000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</a:endParaRPr>
              </a:p>
            </p:txBody>
          </p:sp>
          <p:cxnSp>
            <p:nvCxnSpPr>
              <p:cNvPr id="81" name="Straight Arrow Connector 80">
                <a:extLst>
                  <a:ext uri="{FF2B5EF4-FFF2-40B4-BE49-F238E27FC236}">
                    <a16:creationId xmlns:a16="http://schemas.microsoft.com/office/drawing/2014/main" id="{ABD7C4E1-48DE-47FA-B24D-F037827131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88705" y="2514960"/>
                <a:ext cx="2" cy="218358"/>
              </a:xfrm>
              <a:prstGeom prst="straightConnector1">
                <a:avLst/>
              </a:prstGeom>
              <a:grpFill/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FC5214C4-5E7F-4295-BF11-FA5243062BF6}"/>
                  </a:ext>
                </a:extLst>
              </p:cNvPr>
              <p:cNvSpPr/>
              <p:nvPr/>
            </p:nvSpPr>
            <p:spPr>
              <a:xfrm>
                <a:off x="1348137" y="3489359"/>
                <a:ext cx="4281138" cy="1064444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  <a:alpha val="50196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600" b="1" i="0" u="none" strike="noStrike" kern="1200" cap="none" spc="0" normalizeH="0" baseline="0" noProof="0">
                    <a:ln>
                      <a:noFill/>
                    </a:ln>
                    <a:solidFill>
                      <a:srgbClr val="001965"/>
                    </a:solidFill>
                    <a:effectLst/>
                    <a:uLnTx/>
                    <a:uFillTx/>
                  </a:rPr>
                  <a:t>HIGH</a:t>
                </a:r>
                <a:r>
                  <a:rPr kumimoji="0" lang="en-CA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1965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CA" sz="16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risk of </a:t>
                </a:r>
                <a:br>
                  <a:rPr kumimoji="0" lang="en-CA" sz="16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</a:br>
                <a:r>
                  <a:rPr kumimoji="0" lang="en-GB" sz="16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ea typeface="ＭＳ Ｐゴシック" charset="0"/>
                    <a:cs typeface="Apis For Office" panose="020B0504010101010104" pitchFamily="34" charset="0"/>
                  </a:rPr>
                  <a:t>≥F3 fibrosis</a:t>
                </a: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endParaRPr>
              </a:p>
            </p:txBody>
          </p:sp>
          <p:cxnSp>
            <p:nvCxnSpPr>
              <p:cNvPr id="83" name="Straight Arrow Connector 82">
                <a:extLst>
                  <a:ext uri="{FF2B5EF4-FFF2-40B4-BE49-F238E27FC236}">
                    <a16:creationId xmlns:a16="http://schemas.microsoft.com/office/drawing/2014/main" id="{2E58932C-0E8A-4E29-AB3C-834D1269CB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88703" y="3245600"/>
                <a:ext cx="2" cy="243759"/>
              </a:xfrm>
              <a:prstGeom prst="straightConnector1">
                <a:avLst/>
              </a:prstGeom>
              <a:grpFill/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22E677E-81F2-7D1E-C65B-457D49962DC2}"/>
              </a:ext>
            </a:extLst>
          </p:cNvPr>
          <p:cNvSpPr txBox="1"/>
          <p:nvPr/>
        </p:nvSpPr>
        <p:spPr>
          <a:xfrm>
            <a:off x="6810289" y="4079493"/>
            <a:ext cx="5040811" cy="369332"/>
          </a:xfrm>
          <a:prstGeom prst="rect">
            <a:avLst/>
          </a:prstGeom>
          <a:noFill/>
        </p:spPr>
        <p:txBody>
          <a:bodyPr wrap="square" lIns="91440" tIns="91440" rIns="91440" bIns="91440" rtlCol="0" anchor="ctr" anchorCtr="0">
            <a:spAutoFit/>
          </a:bodyPr>
          <a:lstStyle/>
          <a:p>
            <a:pPr algn="ctr"/>
            <a:r>
              <a:rPr lang="en-GB" sz="1200"/>
              <a:t>The use of multiple NITs can increase predictive value</a:t>
            </a:r>
            <a:r>
              <a:rPr lang="en-GB" sz="1200" baseline="30000"/>
              <a:t>3</a:t>
            </a:r>
            <a:endParaRPr lang="en-GB" sz="1200"/>
          </a:p>
        </p:txBody>
      </p:sp>
      <p:sp>
        <p:nvSpPr>
          <p:cNvPr id="8" name="Off-page Connector 7">
            <a:extLst>
              <a:ext uri="{FF2B5EF4-FFF2-40B4-BE49-F238E27FC236}">
                <a16:creationId xmlns:a16="http://schemas.microsoft.com/office/drawing/2014/main" id="{E697797A-07B6-19EF-74D3-9BAE2B5F9AE2}"/>
              </a:ext>
            </a:extLst>
          </p:cNvPr>
          <p:cNvSpPr/>
          <p:nvPr/>
        </p:nvSpPr>
        <p:spPr>
          <a:xfrm>
            <a:off x="10382748" y="0"/>
            <a:ext cx="1471613" cy="1391785"/>
          </a:xfrm>
          <a:prstGeom prst="flowChartOffpage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>
              <a:defRPr/>
            </a:pPr>
            <a:r>
              <a:rPr lang="en-GB" sz="1500">
                <a:solidFill>
                  <a:srgbClr val="FFFFFF"/>
                </a:solidFill>
              </a:rPr>
              <a:t>Guideline- recommended</a:t>
            </a:r>
          </a:p>
          <a:p>
            <a:pPr algn="ctr">
              <a:defRPr/>
            </a:pPr>
            <a:r>
              <a:rPr lang="en-GB" sz="1500">
                <a:solidFill>
                  <a:srgbClr val="FFFFFF"/>
                </a:solidFill>
              </a:rPr>
              <a:t>1</a:t>
            </a:r>
            <a:r>
              <a:rPr lang="en-GB" sz="1500" baseline="30000">
                <a:solidFill>
                  <a:srgbClr val="FFFFFF"/>
                </a:solidFill>
              </a:rPr>
              <a:t>st</a:t>
            </a:r>
            <a:r>
              <a:rPr lang="en-GB" sz="1500">
                <a:solidFill>
                  <a:srgbClr val="FFFFFF"/>
                </a:solidFill>
              </a:rPr>
              <a:t>-line assessment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C96FD162-F00C-72F2-97B8-9B657A6331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0580" y="4783977"/>
            <a:ext cx="569131" cy="83847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B73CEB2B-B745-6D88-1AA4-34A31FB320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2696" y="3142189"/>
            <a:ext cx="824899" cy="82489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1E1973B-D79A-63AD-6890-80BD4A969B7B}"/>
              </a:ext>
            </a:extLst>
          </p:cNvPr>
          <p:cNvSpPr/>
          <p:nvPr/>
        </p:nvSpPr>
        <p:spPr>
          <a:xfrm>
            <a:off x="6813549" y="4592470"/>
            <a:ext cx="5040811" cy="1252497"/>
          </a:xfrm>
          <a:prstGeom prst="rect">
            <a:avLst/>
          </a:prstGeom>
          <a:solidFill>
            <a:srgbClr val="00196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 defTabSz="914400"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+mn-ea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59B3A80-2D07-47EA-2EBD-EC3090386754}"/>
              </a:ext>
            </a:extLst>
          </p:cNvPr>
          <p:cNvGrpSpPr/>
          <p:nvPr/>
        </p:nvGrpSpPr>
        <p:grpSpPr>
          <a:xfrm>
            <a:off x="7626000" y="5400751"/>
            <a:ext cx="301124" cy="253687"/>
            <a:chOff x="-467612" y="4621790"/>
            <a:chExt cx="468853" cy="394994"/>
          </a:xfrm>
        </p:grpSpPr>
        <p:sp>
          <p:nvSpPr>
            <p:cNvPr id="16" name="Freeform: Shape 103">
              <a:extLst>
                <a:ext uri="{FF2B5EF4-FFF2-40B4-BE49-F238E27FC236}">
                  <a16:creationId xmlns:a16="http://schemas.microsoft.com/office/drawing/2014/main" id="{B5C2F23A-3F4C-5157-987A-F61D1EFF8D6F}"/>
                </a:ext>
              </a:extLst>
            </p:cNvPr>
            <p:cNvSpPr/>
            <p:nvPr/>
          </p:nvSpPr>
          <p:spPr>
            <a:xfrm>
              <a:off x="-418189" y="4647603"/>
              <a:ext cx="413228" cy="331055"/>
            </a:xfrm>
            <a:custGeom>
              <a:avLst/>
              <a:gdLst>
                <a:gd name="connsiteX0" fmla="*/ 0 w 4867275"/>
                <a:gd name="connsiteY0" fmla="*/ 3571875 h 3571875"/>
                <a:gd name="connsiteX1" fmla="*/ 542925 w 4867275"/>
                <a:gd name="connsiteY1" fmla="*/ 2390775 h 3571875"/>
                <a:gd name="connsiteX2" fmla="*/ 1781175 w 4867275"/>
                <a:gd name="connsiteY2" fmla="*/ 1438275 h 3571875"/>
                <a:gd name="connsiteX3" fmla="*/ 4057650 w 4867275"/>
                <a:gd name="connsiteY3" fmla="*/ 285750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542925 w 4867275"/>
                <a:gd name="connsiteY1" fmla="*/ 2390775 h 3571875"/>
                <a:gd name="connsiteX2" fmla="*/ 1781175 w 4867275"/>
                <a:gd name="connsiteY2" fmla="*/ 1438275 h 3571875"/>
                <a:gd name="connsiteX3" fmla="*/ 4076700 w 4867275"/>
                <a:gd name="connsiteY3" fmla="*/ 2952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781175 w 4867275"/>
                <a:gd name="connsiteY2" fmla="*/ 1438275 h 3571875"/>
                <a:gd name="connsiteX3" fmla="*/ 4076700 w 4867275"/>
                <a:gd name="connsiteY3" fmla="*/ 2952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4076700 w 4867275"/>
                <a:gd name="connsiteY3" fmla="*/ 295275 h 3571875"/>
                <a:gd name="connsiteX4" fmla="*/ 4867275 w 4867275"/>
                <a:gd name="connsiteY4" fmla="*/ 0 h 3571875"/>
                <a:gd name="connsiteX0" fmla="*/ 0 w 4867275"/>
                <a:gd name="connsiteY0" fmla="*/ 3574005 h 3574005"/>
                <a:gd name="connsiteX1" fmla="*/ 228600 w 4867275"/>
                <a:gd name="connsiteY1" fmla="*/ 1678530 h 3574005"/>
                <a:gd name="connsiteX2" fmla="*/ 1533525 w 4867275"/>
                <a:gd name="connsiteY2" fmla="*/ 706980 h 3574005"/>
                <a:gd name="connsiteX3" fmla="*/ 3486150 w 4867275"/>
                <a:gd name="connsiteY3" fmla="*/ 164055 h 3574005"/>
                <a:gd name="connsiteX4" fmla="*/ 4867275 w 4867275"/>
                <a:gd name="connsiteY4" fmla="*/ 2130 h 357400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486150 w 4867275"/>
                <a:gd name="connsiteY3" fmla="*/ 16192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524250 w 4867275"/>
                <a:gd name="connsiteY3" fmla="*/ 1809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524250 w 4867275"/>
                <a:gd name="connsiteY3" fmla="*/ 1809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524250 w 4867275"/>
                <a:gd name="connsiteY3" fmla="*/ 1809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524250 w 4867275"/>
                <a:gd name="connsiteY3" fmla="*/ 1809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524250 w 4867275"/>
                <a:gd name="connsiteY3" fmla="*/ 180975 h 3571875"/>
                <a:gd name="connsiteX4" fmla="*/ 4867275 w 4867275"/>
                <a:gd name="connsiteY4" fmla="*/ 0 h 3571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67275" h="3571875">
                  <a:moveTo>
                    <a:pt x="0" y="3571875"/>
                  </a:moveTo>
                  <a:cubicBezTo>
                    <a:pt x="123031" y="3159125"/>
                    <a:pt x="-26988" y="2154238"/>
                    <a:pt x="228600" y="1676400"/>
                  </a:cubicBezTo>
                  <a:cubicBezTo>
                    <a:pt x="484188" y="1198563"/>
                    <a:pt x="984250" y="954088"/>
                    <a:pt x="1533525" y="704850"/>
                  </a:cubicBezTo>
                  <a:cubicBezTo>
                    <a:pt x="2082800" y="455613"/>
                    <a:pt x="2886075" y="315912"/>
                    <a:pt x="3524250" y="180975"/>
                  </a:cubicBezTo>
                  <a:lnTo>
                    <a:pt x="4867275" y="0"/>
                  </a:lnTo>
                </a:path>
              </a:pathLst>
            </a:custGeom>
            <a:noFill/>
            <a:ln w="19050">
              <a:solidFill>
                <a:srgbClr val="0019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E53D7318-3396-6E9D-04A1-E155306211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430917" y="4621790"/>
              <a:ext cx="0" cy="361718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3C165D6-96A9-3529-C04F-47C506E6F7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431612" y="4983508"/>
              <a:ext cx="432853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601DAF2-09DF-70F3-FDE7-17BA0EC278FB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644227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511F880-1BCC-E205-8C95-13B5DD52904F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980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68B3229-185E-021B-F4B7-BE83AF247A0A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711539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EA81054-5BFE-426A-0939-65BFA354CFB0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778850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1AB7E3B-343A-2A04-E76D-2C5880D1BCFC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846161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A2CA04B1-5995-343F-F69C-F1BFAF4C590A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913473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0AFC4028-C2AF-16B9-943F-8CB48E933F2D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448331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5E915DC6-A4C9-91A4-FD7B-7C9371AB4996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364898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7ECBDC8-1AC5-8CD0-7D28-83628E1E4BD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81465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4390F9C9-0EE0-FDE0-E89F-F265319A542D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198033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0D2F5DB9-4281-238B-A21B-6DEC07AAFFB2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114600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44467D8-7C17-CCCA-7C45-5E68AF96F766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31167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3" name="Graphic 52" descr="Badge Unfollow outline">
            <a:extLst>
              <a:ext uri="{FF2B5EF4-FFF2-40B4-BE49-F238E27FC236}">
                <a16:creationId xmlns:a16="http://schemas.microsoft.com/office/drawing/2014/main" id="{C64D92A6-7503-6862-D9C7-73AD7EBDA8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27336" y="4753467"/>
            <a:ext cx="466772" cy="466772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55C7C476-4397-9BB4-8B0C-15B233BADAF0}"/>
              </a:ext>
            </a:extLst>
          </p:cNvPr>
          <p:cNvSpPr txBox="1"/>
          <p:nvPr/>
        </p:nvSpPr>
        <p:spPr>
          <a:xfrm>
            <a:off x="7311300" y="4694302"/>
            <a:ext cx="2093626" cy="553998"/>
          </a:xfrm>
          <a:prstGeom prst="rect">
            <a:avLst/>
          </a:prstGeom>
          <a:noFill/>
        </p:spPr>
        <p:txBody>
          <a:bodyPr wrap="square" lIns="91440" tIns="91440" rIns="91440" bIns="91440" rtlCol="0" anchor="ctr" anchorCtr="0">
            <a:spAutoFit/>
          </a:bodyPr>
          <a:lstStyle/>
          <a:p>
            <a:r>
              <a:rPr lang="en-GB" sz="1200" b="1"/>
              <a:t>Negative predictive value </a:t>
            </a:r>
            <a:r>
              <a:rPr lang="en-GB" sz="1200"/>
              <a:t>is </a:t>
            </a:r>
            <a:r>
              <a:rPr lang="en-GB" sz="1200" b="1"/>
              <a:t>90% </a:t>
            </a:r>
            <a:r>
              <a:rPr lang="en-GB" sz="1200"/>
              <a:t>for scores &lt;1.3</a:t>
            </a:r>
            <a:r>
              <a:rPr lang="en-GB" sz="1200" baseline="30000"/>
              <a:t>2</a:t>
            </a:r>
            <a:endParaRPr lang="en-GB" sz="1200"/>
          </a:p>
        </p:txBody>
      </p:sp>
      <p:pic>
        <p:nvPicPr>
          <p:cNvPr id="57" name="Graphic 56" descr="Badge Follow outline">
            <a:extLst>
              <a:ext uri="{FF2B5EF4-FFF2-40B4-BE49-F238E27FC236}">
                <a16:creationId xmlns:a16="http://schemas.microsoft.com/office/drawing/2014/main" id="{FCF62555-19E6-CB37-85FB-53C5439A6D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404926" y="4746122"/>
            <a:ext cx="466772" cy="466772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00F5B867-883E-10C7-2D81-79FBAD145DF1}"/>
              </a:ext>
            </a:extLst>
          </p:cNvPr>
          <p:cNvSpPr txBox="1"/>
          <p:nvPr/>
        </p:nvSpPr>
        <p:spPr>
          <a:xfrm>
            <a:off x="9786720" y="4697928"/>
            <a:ext cx="2067640" cy="553998"/>
          </a:xfrm>
          <a:prstGeom prst="rect">
            <a:avLst/>
          </a:prstGeom>
          <a:noFill/>
        </p:spPr>
        <p:txBody>
          <a:bodyPr wrap="square" lIns="91440" tIns="91440" rIns="91440" bIns="91440" rtlCol="0" anchor="ctr" anchorCtr="0">
            <a:spAutoFit/>
          </a:bodyPr>
          <a:lstStyle/>
          <a:p>
            <a:r>
              <a:rPr lang="en-GB" sz="1200" b="1"/>
              <a:t>Positive predictive value </a:t>
            </a:r>
            <a:r>
              <a:rPr lang="en-GB" sz="1200"/>
              <a:t>is </a:t>
            </a:r>
            <a:r>
              <a:rPr lang="en-GB" sz="1200" b="1"/>
              <a:t>80% </a:t>
            </a:r>
            <a:r>
              <a:rPr lang="en-GB" sz="1200"/>
              <a:t>for scores &gt;2.67</a:t>
            </a:r>
            <a:r>
              <a:rPr lang="en-GB" sz="1200" baseline="30000"/>
              <a:t>2</a:t>
            </a:r>
            <a:endParaRPr lang="en-GB" sz="120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0C48593-825B-0F55-14D3-946513AD3CE7}"/>
              </a:ext>
            </a:extLst>
          </p:cNvPr>
          <p:cNvSpPr txBox="1"/>
          <p:nvPr/>
        </p:nvSpPr>
        <p:spPr>
          <a:xfrm>
            <a:off x="8156720" y="5356532"/>
            <a:ext cx="31241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</a:rPr>
              <a:t>AUROC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</a:rPr>
              <a:t>0.79 for advanced fibrosis</a:t>
            </a:r>
            <a:r>
              <a:rPr kumimoji="0" lang="en-GB" sz="14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</a:rPr>
              <a:t>2</a:t>
            </a: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+mn-ea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C0ECB6B-70C0-8178-5DD4-0A9903AD63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7399" y="1720659"/>
            <a:ext cx="675493" cy="67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0300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heme/theme1.xml><?xml version="1.0" encoding="utf-8"?>
<a:theme xmlns:a="http://schemas.openxmlformats.org/drawingml/2006/main" name="2020 Novo Nordisk widescreen_NNI">
  <a:themeElements>
    <a:clrScheme name="NN 2020 Rebrand">
      <a:dk1>
        <a:srgbClr val="000000"/>
      </a:dk1>
      <a:lt1>
        <a:srgbClr val="FFFFFF"/>
      </a:lt1>
      <a:dk2>
        <a:srgbClr val="001965"/>
      </a:dk2>
      <a:lt2>
        <a:srgbClr val="CCC5BD"/>
      </a:lt2>
      <a:accent1>
        <a:srgbClr val="001965"/>
      </a:accent1>
      <a:accent2>
        <a:srgbClr val="005AD2"/>
      </a:accent2>
      <a:accent3>
        <a:srgbClr val="2A918B"/>
      </a:accent3>
      <a:accent4>
        <a:srgbClr val="EEA7BF"/>
      </a:accent4>
      <a:accent5>
        <a:srgbClr val="3B97DE"/>
      </a:accent5>
      <a:accent6>
        <a:srgbClr val="939AA7"/>
      </a:accent6>
      <a:hlink>
        <a:srgbClr val="005AD2"/>
      </a:hlink>
      <a:folHlink>
        <a:srgbClr val="3B97DE"/>
      </a:folHlink>
    </a:clrScheme>
    <a:fontScheme name="Apis for Office">
      <a:majorFont>
        <a:latin typeface="Apis For Office"/>
        <a:ea typeface=""/>
        <a:cs typeface=""/>
      </a:majorFont>
      <a:minorFont>
        <a:latin typeface="Apis For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2.xml><?xml version="1.0" encoding="utf-8"?>
<a:theme xmlns:a="http://schemas.openxmlformats.org/drawingml/2006/main" name="1_2020 Novo Nordisk widescreen_NNI">
  <a:themeElements>
    <a:clrScheme name="Elivate">
      <a:dk1>
        <a:srgbClr val="001965"/>
      </a:dk1>
      <a:lt1>
        <a:srgbClr val="FFFFFF"/>
      </a:lt1>
      <a:dk2>
        <a:srgbClr val="3B97DE"/>
      </a:dk2>
      <a:lt2>
        <a:srgbClr val="939AA7"/>
      </a:lt2>
      <a:accent1>
        <a:srgbClr val="E6553F"/>
      </a:accent1>
      <a:accent2>
        <a:srgbClr val="EAAB00"/>
      </a:accent2>
      <a:accent3>
        <a:srgbClr val="0059D2"/>
      </a:accent3>
      <a:accent4>
        <a:srgbClr val="3B97DE"/>
      </a:accent4>
      <a:accent5>
        <a:srgbClr val="3B97DE"/>
      </a:accent5>
      <a:accent6>
        <a:srgbClr val="4EA72E"/>
      </a:accent6>
      <a:hlink>
        <a:srgbClr val="0059D2"/>
      </a:hlink>
      <a:folHlink>
        <a:srgbClr val="965C8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3.xml><?xml version="1.0" encoding="utf-8"?>
<a:theme xmlns:a="http://schemas.openxmlformats.org/drawingml/2006/main" name="2020 Novo Nordisk 16:9">
  <a:themeElements>
    <a:clrScheme name="NN 2020 Rebrand">
      <a:dk1>
        <a:srgbClr val="000000"/>
      </a:dk1>
      <a:lt1>
        <a:srgbClr val="FFFFFF"/>
      </a:lt1>
      <a:dk2>
        <a:srgbClr val="001965"/>
      </a:dk2>
      <a:lt2>
        <a:srgbClr val="CCC5BD"/>
      </a:lt2>
      <a:accent1>
        <a:srgbClr val="001965"/>
      </a:accent1>
      <a:accent2>
        <a:srgbClr val="005AD2"/>
      </a:accent2>
      <a:accent3>
        <a:srgbClr val="2A918B"/>
      </a:accent3>
      <a:accent4>
        <a:srgbClr val="EEA7BF"/>
      </a:accent4>
      <a:accent5>
        <a:srgbClr val="3B97DE"/>
      </a:accent5>
      <a:accent6>
        <a:srgbClr val="939AA7"/>
      </a:accent6>
      <a:hlink>
        <a:srgbClr val="005AD2"/>
      </a:hlink>
      <a:folHlink>
        <a:srgbClr val="3B97DE"/>
      </a:folHlink>
    </a:clrScheme>
    <a:fontScheme name="Apis for Office">
      <a:majorFont>
        <a:latin typeface="Apis For Office"/>
        <a:ea typeface=""/>
        <a:cs typeface=""/>
      </a:majorFont>
      <a:minorFont>
        <a:latin typeface="Apis For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lnSpc>
            <a:spcPct val="120000"/>
          </a:lnSpc>
          <a:defRPr sz="2000" dirty="0" err="1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E2A301C5D52D4CB3521A0DADB98D30" ma:contentTypeVersion="3" ma:contentTypeDescription="Create a new document." ma:contentTypeScope="" ma:versionID="1ac113da3df0049c42c3a2c53fd0178e">
  <xsd:schema xmlns:xsd="http://www.w3.org/2001/XMLSchema" xmlns:xs="http://www.w3.org/2001/XMLSchema" xmlns:p="http://schemas.microsoft.com/office/2006/metadata/properties" xmlns:ns2="dbaa0b84-04f5-4665-89b4-d072b4ec7c3a" targetNamespace="http://schemas.microsoft.com/office/2006/metadata/properties" ma:root="true" ma:fieldsID="1ebe4446521fb89c1f1f5583d7b3f4b7" ns2:_="">
    <xsd:import namespace="dbaa0b84-04f5-4665-89b4-d072b4ec7c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aa0b84-04f5-4665-89b4-d072b4ec7c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F552090-01F2-45BE-B109-D93F4F27C9D2}">
  <ds:schemaRefs>
    <ds:schemaRef ds:uri="dbaa0b84-04f5-4665-89b4-d072b4ec7c3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6F27DC3-C003-447D-8CE8-564C6E244E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21E9A22-96A3-41AA-BB76-4B20CB9CF21B}">
  <ds:schemaRefs>
    <ds:schemaRef ds:uri="dbaa0b84-04f5-4665-89b4-d072b4ec7c3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f743b317-4758-44cb-8b65-8b43e4619766}" enabled="1" method="Standard" siteId="{fdfed7bd-9f6a-44a1-b694-6e39c468c15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4886</Words>
  <Application>Microsoft Macintosh PowerPoint</Application>
  <PresentationFormat>Widescreen</PresentationFormat>
  <Paragraphs>440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ＭＳ Ｐゴシック</vt:lpstr>
      <vt:lpstr>Apis For Office</vt:lpstr>
      <vt:lpstr>Apis For Office Light</vt:lpstr>
      <vt:lpstr>Arial</vt:lpstr>
      <vt:lpstr>Calibri</vt:lpstr>
      <vt:lpstr>Times New Roman</vt:lpstr>
      <vt:lpstr>Verdana</vt:lpstr>
      <vt:lpstr>Wingdings</vt:lpstr>
      <vt:lpstr>2020 Novo Nordisk widescreen_NNI</vt:lpstr>
      <vt:lpstr>1_2020 Novo Nordisk widescreen_NNI</vt:lpstr>
      <vt:lpstr>2020 Novo Nordisk 16:9</vt:lpstr>
      <vt:lpstr>PowerPoint Presentation</vt:lpstr>
      <vt:lpstr>Screening and diagnostics</vt:lpstr>
      <vt:lpstr>Thank you for using the Elivate™: Creating Change Through Liver Health Education curriculum</vt:lpstr>
      <vt:lpstr>Module 3 learning outcome Screening and diagnostics </vt:lpstr>
      <vt:lpstr>Overview of diagnostic criteria for MASLD</vt:lpstr>
      <vt:lpstr>Non-invasive tests are recommended for screening and diagnosis of MASLD/MASH</vt:lpstr>
      <vt:lpstr>Screening and risk stratification with liver enzymes</vt:lpstr>
      <vt:lpstr>FIB-4 is the recommended primary screening tool to identify MASLD with risk of advanced fibrosis</vt:lpstr>
      <vt:lpstr>FIB-4 is recommended by guidelines as the  primary assessment for advanced fibrosis</vt:lpstr>
      <vt:lpstr>Initial risk assessment based on FIB-4 informs whether further confirmatory NIT usage should be conducted</vt:lpstr>
      <vt:lpstr>VCTE is recommended as a secondary  assessment tool to measure fibrosis</vt:lpstr>
      <vt:lpstr>ELF™ score is recommended as a  secondary assessment tool</vt:lpstr>
      <vt:lpstr>Referral to a specialist may be required based on FIB-4 score</vt:lpstr>
      <vt:lpstr>AGA NIT clinical guidance recommends secondary screening for those with risk factors even when FIB-4 &lt;1.3</vt:lpstr>
      <vt:lpstr>AGA recommended secondary screening for those with risk factors even when FIB-4 &lt;1.3</vt:lpstr>
      <vt:lpstr>NIT usage for the diagnosis and staging of fibrosis is relatively consistent across guidelines</vt:lpstr>
      <vt:lpstr>Magnetic resonance elastography (MRE)* is an  additional tool available to measure liver stiffness</vt:lpstr>
      <vt:lpstr>Ultrasound is a commonly used and reliable  clinical NIT used to diagnosis steatosis</vt:lpstr>
      <vt:lpstr>Management of MASLD/MASH is determined by the risk of advanced fibrosis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Obermeyer, Jackie</dc:creator>
  <cp:lastModifiedBy>Karim, Samiya</cp:lastModifiedBy>
  <cp:revision>1</cp:revision>
  <dcterms:created xsi:type="dcterms:W3CDTF">2024-12-20T16:58:29Z</dcterms:created>
  <dcterms:modified xsi:type="dcterms:W3CDTF">2026-07-21T16:39:39Z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ibliographyPresentationMultiline">
    <vt:lpwstr>False</vt:lpwstr>
  </property>
  <property fmtid="{D5CDD505-2E9C-101B-9397-08002B2CF9AE}" pid="3" name="BibliographyInNotes">
    <vt:lpwstr>False</vt:lpwstr>
  </property>
  <property fmtid="{D5CDD505-2E9C-101B-9397-08002B2CF9AE}" pid="4" name="ContentTypeId">
    <vt:lpwstr>0x01010060E2A301C5D52D4CB3521A0DADB98D30</vt:lpwstr>
  </property>
  <property fmtid="{D5CDD505-2E9C-101B-9397-08002B2CF9AE}" pid="5" name="ContinuousBibliography">
    <vt:lpwstr>False</vt:lpwstr>
  </property>
  <property fmtid="{D5CDD505-2E9C-101B-9397-08002B2CF9AE}" pid="6" name="MediaServiceImageTags">
    <vt:lpwstr/>
  </property>
</Properties>
</file>