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3" r:id="rId6"/>
    <p:sldMasterId id="2147483778" r:id="rId7"/>
  </p:sldMasterIdLst>
  <p:notesMasterIdLst>
    <p:notesMasterId r:id="rId14"/>
  </p:notesMasterIdLst>
  <p:sldIdLst>
    <p:sldId id="2147482499" r:id="rId8"/>
    <p:sldId id="2147483205" r:id="rId9"/>
    <p:sldId id="2147480775" r:id="rId10"/>
    <p:sldId id="2147483223" r:id="rId11"/>
    <p:sldId id="2147483225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4" id="{59925BD9-AF52-4923-9E76-C9849B6970E9}">
          <p14:sldIdLst>
            <p14:sldId id="2147482499"/>
            <p14:sldId id="2147483205"/>
            <p14:sldId id="2147480775"/>
            <p14:sldId id="2147483223"/>
            <p14:sldId id="2147483225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68D7594D-630C-9D22-64FB-4BFDEBCEAA08}" name="chaneya2@ccf.org" initials="ch" userId="S::urn:spo:guest#chaneya2@ccf.org::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0BE6E56B-5FA6-BE70-0492-E53473A2DFE1}" name="laiques2@ccf.org" initials="la" userId="S::urn:spo:guest#laiques2@ccf.org::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3D1"/>
    <a:srgbClr val="E6553F"/>
    <a:srgbClr val="EAAB00"/>
    <a:srgbClr val="F8CDC6"/>
    <a:srgbClr val="FFF7E3"/>
    <a:srgbClr val="F5C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7FCFBB-D813-431D-B029-1BF45C3D4117}" v="1" dt="2026-02-02T16:48:35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8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Abramczuk" userId="557.rednucleus.egnyte.com_tp_egnyte_plus" providerId="OAuth2" clId="{229BECFC-A234-4040-8776-BD0152C8D98B}"/>
    <pc:docChg chg="custSel delSld modSld modSection">
      <pc:chgData name="Rachel Abramczuk" userId="557.rednucleus.egnyte.com_tp_egnyte_plus" providerId="OAuth2" clId="{229BECFC-A234-4040-8776-BD0152C8D98B}" dt="2026-01-27T19:34:37.144" v="427" actId="47"/>
      <pc:docMkLst>
        <pc:docMk/>
      </pc:docMkLst>
      <pc:sldChg chg="modSp mod">
        <pc:chgData name="Rachel Abramczuk" userId="557.rednucleus.egnyte.com_tp_egnyte_plus" providerId="OAuth2" clId="{229BECFC-A234-4040-8776-BD0152C8D98B}" dt="2026-01-13T20:29:12.572" v="308" actId="13926"/>
        <pc:sldMkLst>
          <pc:docMk/>
          <pc:sldMk cId="2473482190" sldId="261"/>
        </pc:sldMkLst>
        <pc:spChg chg="mod">
          <ac:chgData name="Rachel Abramczuk" userId="557.rednucleus.egnyte.com_tp_egnyte_plus" providerId="OAuth2" clId="{229BECFC-A234-4040-8776-BD0152C8D98B}" dt="2026-01-13T20:29:12.572" v="308" actId="13926"/>
          <ac:spMkLst>
            <pc:docMk/>
            <pc:sldMk cId="2473482190" sldId="261"/>
            <ac:spMk id="7" creationId="{331D9B6B-5B18-65DE-8D10-D21234279374}"/>
          </ac:spMkLst>
        </pc:spChg>
      </pc:sldChg>
      <pc:sldChg chg="del">
        <pc:chgData name="Rachel Abramczuk" userId="557.rednucleus.egnyte.com_tp_egnyte_plus" providerId="OAuth2" clId="{229BECFC-A234-4040-8776-BD0152C8D98B}" dt="2026-01-27T19:34:36.014" v="424" actId="47"/>
        <pc:sldMkLst>
          <pc:docMk/>
          <pc:sldMk cId="2947270385" sldId="282"/>
        </pc:sldMkLst>
      </pc:sldChg>
      <pc:sldChg chg="modSp mod">
        <pc:chgData name="Rachel Abramczuk" userId="557.rednucleus.egnyte.com_tp_egnyte_plus" providerId="OAuth2" clId="{229BECFC-A234-4040-8776-BD0152C8D98B}" dt="2026-01-13T20:29:38.611" v="314" actId="13926"/>
        <pc:sldMkLst>
          <pc:docMk/>
          <pc:sldMk cId="924984683" sldId="2147480775"/>
        </pc:sldMkLst>
        <pc:spChg chg="mod">
          <ac:chgData name="Rachel Abramczuk" userId="557.rednucleus.egnyte.com_tp_egnyte_plus" providerId="OAuth2" clId="{229BECFC-A234-4040-8776-BD0152C8D98B}" dt="2026-01-13T20:29:36.713" v="313" actId="13926"/>
          <ac:spMkLst>
            <pc:docMk/>
            <pc:sldMk cId="924984683" sldId="2147480775"/>
            <ac:spMk id="2" creationId="{1713C98B-55C4-C48D-15E1-FA35F4247B71}"/>
          </ac:spMkLst>
        </pc:spChg>
        <pc:spChg chg="mod">
          <ac:chgData name="Rachel Abramczuk" userId="557.rednucleus.egnyte.com_tp_egnyte_plus" providerId="OAuth2" clId="{229BECFC-A234-4040-8776-BD0152C8D98B}" dt="2026-01-13T20:29:38.611" v="314" actId="13926"/>
          <ac:spMkLst>
            <pc:docMk/>
            <pc:sldMk cId="924984683" sldId="2147480775"/>
            <ac:spMk id="3" creationId="{4F0E3A0A-11D5-3622-838D-73771DED4207}"/>
          </ac:spMkLst>
        </pc:spChg>
      </pc:sldChg>
      <pc:sldChg chg="modSp mod">
        <pc:chgData name="Rachel Abramczuk" userId="557.rednucleus.egnyte.com_tp_egnyte_plus" providerId="OAuth2" clId="{229BECFC-A234-4040-8776-BD0152C8D98B}" dt="2026-01-23T13:55:45.221" v="414" actId="20577"/>
        <pc:sldMkLst>
          <pc:docMk/>
          <pc:sldMk cId="2408044704" sldId="2147483205"/>
        </pc:sldMkLst>
        <pc:spChg chg="mod">
          <ac:chgData name="Rachel Abramczuk" userId="557.rednucleus.egnyte.com_tp_egnyte_plus" providerId="OAuth2" clId="{229BECFC-A234-4040-8776-BD0152C8D98B}" dt="2026-01-13T20:29:25.305" v="311" actId="13926"/>
          <ac:spMkLst>
            <pc:docMk/>
            <pc:sldMk cId="2408044704" sldId="2147483205"/>
            <ac:spMk id="2" creationId="{1713C98B-55C4-C48D-15E1-FA35F4247B71}"/>
          </ac:spMkLst>
        </pc:spChg>
        <pc:spChg chg="mod">
          <ac:chgData name="Rachel Abramczuk" userId="557.rednucleus.egnyte.com_tp_egnyte_plus" providerId="OAuth2" clId="{229BECFC-A234-4040-8776-BD0152C8D98B}" dt="2026-01-13T20:29:27.048" v="312" actId="13926"/>
          <ac:spMkLst>
            <pc:docMk/>
            <pc:sldMk cId="2408044704" sldId="2147483205"/>
            <ac:spMk id="8" creationId="{4A1C2768-3C8C-FDD3-1E54-3B99D67C2222}"/>
          </ac:spMkLst>
        </pc:spChg>
        <pc:spChg chg="mod">
          <ac:chgData name="Rachel Abramczuk" userId="557.rednucleus.egnyte.com_tp_egnyte_plus" providerId="OAuth2" clId="{229BECFC-A234-4040-8776-BD0152C8D98B}" dt="2026-01-23T13:55:45.221" v="414" actId="20577"/>
          <ac:spMkLst>
            <pc:docMk/>
            <pc:sldMk cId="2408044704" sldId="2147483205"/>
            <ac:spMk id="12" creationId="{661C99C2-3A74-4869-0E9E-962388DCBD41}"/>
          </ac:spMkLst>
        </pc:spChg>
      </pc:sldChg>
      <pc:sldChg chg="modSp mod">
        <pc:chgData name="Rachel Abramczuk" userId="557.rednucleus.egnyte.com_tp_egnyte_plus" providerId="OAuth2" clId="{229BECFC-A234-4040-8776-BD0152C8D98B}" dt="2026-01-13T20:29:14.932" v="309" actId="13926"/>
        <pc:sldMkLst>
          <pc:docMk/>
          <pc:sldMk cId="33948851" sldId="2147483222"/>
        </pc:sldMkLst>
        <pc:spChg chg="mod">
          <ac:chgData name="Rachel Abramczuk" userId="557.rednucleus.egnyte.com_tp_egnyte_plus" providerId="OAuth2" clId="{229BECFC-A234-4040-8776-BD0152C8D98B}" dt="2026-01-13T20:29:14.932" v="309" actId="13926"/>
          <ac:spMkLst>
            <pc:docMk/>
            <pc:sldMk cId="33948851" sldId="2147483222"/>
            <ac:spMk id="6" creationId="{2B3FA5ED-01C7-85F5-2DCC-B40A31A99370}"/>
          </ac:spMkLst>
        </pc:spChg>
      </pc:sldChg>
      <pc:sldChg chg="modSp mod">
        <pc:chgData name="Rachel Abramczuk" userId="557.rednucleus.egnyte.com_tp_egnyte_plus" providerId="OAuth2" clId="{229BECFC-A234-4040-8776-BD0152C8D98B}" dt="2026-01-13T20:29:43.548" v="317" actId="13926"/>
        <pc:sldMkLst>
          <pc:docMk/>
          <pc:sldMk cId="3623684419" sldId="2147483223"/>
        </pc:sldMkLst>
        <pc:spChg chg="mod">
          <ac:chgData name="Rachel Abramczuk" userId="557.rednucleus.egnyte.com_tp_egnyte_plus" providerId="OAuth2" clId="{229BECFC-A234-4040-8776-BD0152C8D98B}" dt="2026-01-13T20:29:40.730" v="315" actId="13926"/>
          <ac:spMkLst>
            <pc:docMk/>
            <pc:sldMk cId="3623684419" sldId="2147483223"/>
            <ac:spMk id="2" creationId="{17030BEF-B0F6-59D2-6990-214D5BDF82DF}"/>
          </ac:spMkLst>
        </pc:spChg>
        <pc:spChg chg="mod">
          <ac:chgData name="Rachel Abramczuk" userId="557.rednucleus.egnyte.com_tp_egnyte_plus" providerId="OAuth2" clId="{229BECFC-A234-4040-8776-BD0152C8D98B}" dt="2026-01-13T20:29:43.548" v="317" actId="13926"/>
          <ac:spMkLst>
            <pc:docMk/>
            <pc:sldMk cId="3623684419" sldId="2147483223"/>
            <ac:spMk id="8" creationId="{52BA0F7A-34D4-A8B5-6CE2-31A95415EDDA}"/>
          </ac:spMkLst>
        </pc:spChg>
        <pc:spChg chg="mod">
          <ac:chgData name="Rachel Abramczuk" userId="557.rednucleus.egnyte.com_tp_egnyte_plus" providerId="OAuth2" clId="{229BECFC-A234-4040-8776-BD0152C8D98B}" dt="2026-01-13T20:29:42.007" v="316" actId="13926"/>
          <ac:spMkLst>
            <pc:docMk/>
            <pc:sldMk cId="3623684419" sldId="2147483223"/>
            <ac:spMk id="12" creationId="{6DED8126-9009-15A5-CB78-C80152A0C0BC}"/>
          </ac:spMkLst>
        </pc:spChg>
        <pc:spChg chg="mod">
          <ac:chgData name="Rachel Abramczuk" userId="557.rednucleus.egnyte.com_tp_egnyte_plus" providerId="OAuth2" clId="{229BECFC-A234-4040-8776-BD0152C8D98B}" dt="2026-01-13T14:42:26.309" v="14" actId="5793"/>
          <ac:spMkLst>
            <pc:docMk/>
            <pc:sldMk cId="3623684419" sldId="2147483223"/>
            <ac:spMk id="15" creationId="{64730CF4-EB01-2C65-FDCE-FC3703F855B6}"/>
          </ac:spMkLst>
        </pc:spChg>
      </pc:sldChg>
      <pc:sldChg chg="modSp mod">
        <pc:chgData name="Rachel Abramczuk" userId="557.rednucleus.egnyte.com_tp_egnyte_plus" providerId="OAuth2" clId="{229BECFC-A234-4040-8776-BD0152C8D98B}" dt="2026-01-13T20:29:59.218" v="322" actId="13926"/>
        <pc:sldMkLst>
          <pc:docMk/>
          <pc:sldMk cId="4195413367" sldId="2147483225"/>
        </pc:sldMkLst>
        <pc:spChg chg="mod">
          <ac:chgData name="Rachel Abramczuk" userId="557.rednucleus.egnyte.com_tp_egnyte_plus" providerId="OAuth2" clId="{229BECFC-A234-4040-8776-BD0152C8D98B}" dt="2026-01-13T20:29:47.339" v="318" actId="13926"/>
          <ac:spMkLst>
            <pc:docMk/>
            <pc:sldMk cId="4195413367" sldId="2147483225"/>
            <ac:spMk id="2" creationId="{AA5B192C-5152-559B-1BA2-39A5802EC88D}"/>
          </ac:spMkLst>
        </pc:spChg>
        <pc:spChg chg="mod">
          <ac:chgData name="Rachel Abramczuk" userId="557.rednucleus.egnyte.com_tp_egnyte_plus" providerId="OAuth2" clId="{229BECFC-A234-4040-8776-BD0152C8D98B}" dt="2026-01-13T20:29:59.218" v="322" actId="13926"/>
          <ac:spMkLst>
            <pc:docMk/>
            <pc:sldMk cId="4195413367" sldId="2147483225"/>
            <ac:spMk id="3" creationId="{C57047DA-A802-ABDC-4FBE-5A375342D43E}"/>
          </ac:spMkLst>
        </pc:spChg>
        <pc:spChg chg="mod">
          <ac:chgData name="Rachel Abramczuk" userId="557.rednucleus.egnyte.com_tp_egnyte_plus" providerId="OAuth2" clId="{229BECFC-A234-4040-8776-BD0152C8D98B}" dt="2026-01-13T17:16:28.216" v="237" actId="14100"/>
          <ac:spMkLst>
            <pc:docMk/>
            <pc:sldMk cId="4195413367" sldId="2147483225"/>
            <ac:spMk id="159" creationId="{10DFCA2E-412E-6CEF-D684-A1A2DD2A508E}"/>
          </ac:spMkLst>
        </pc:spChg>
        <pc:graphicFrameChg chg="modGraphic">
          <ac:chgData name="Rachel Abramczuk" userId="557.rednucleus.egnyte.com_tp_egnyte_plus" providerId="OAuth2" clId="{229BECFC-A234-4040-8776-BD0152C8D98B}" dt="2026-01-13T20:29:51.820" v="321" actId="13926"/>
          <ac:graphicFrameMkLst>
            <pc:docMk/>
            <pc:sldMk cId="4195413367" sldId="2147483225"/>
            <ac:graphicFrameMk id="8" creationId="{41AB7F5E-6A1F-3F19-B654-5DB9F8F560CA}"/>
          </ac:graphicFrameMkLst>
        </pc:graphicFrameChg>
        <pc:graphicFrameChg chg="modGraphic">
          <ac:chgData name="Rachel Abramczuk" userId="557.rednucleus.egnyte.com_tp_egnyte_plus" providerId="OAuth2" clId="{229BECFC-A234-4040-8776-BD0152C8D98B}" dt="2026-01-13T20:29:48.583" v="319" actId="13926"/>
          <ac:graphicFrameMkLst>
            <pc:docMk/>
            <pc:sldMk cId="4195413367" sldId="2147483225"/>
            <ac:graphicFrameMk id="181" creationId="{3AFCDCC1-3365-FDBB-DA44-86613131514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620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146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2528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815B-0B08-B117-389D-984876958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EBA2F-46FC-9883-44D9-2302CE8F8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4BDB8-11AD-6D33-8330-9B649790B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4BDF4-F58C-3612-1410-F5C12CE6E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27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BC2CF-12FD-5CD8-E945-AE4ADB423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96E5C1-278D-881B-2DA8-20D6DE398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C604FC-F7CC-4CD1-33FB-51828F38F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4EC60-F231-1E0D-639B-94605744B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3415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3CFD7-13E9-3708-875A-F60DAB4E9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EF9C9-8E89-9F7E-59F7-DEAE85EC1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F3334-F573-B265-0411-5A38A70BA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04807-1ACD-D72E-095E-52E627E97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7796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571C909D-9D28-86EC-6396-7EAD7FCC21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D5440FF-7FB3-DFD6-FE48-4D21BAE07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48744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39966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4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8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2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9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414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57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0840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058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50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346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49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307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52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3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2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8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7158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03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0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9219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787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29505A3-171B-AF48-3577-089C84E3CD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7EECAA9-D3CB-8057-1278-AFD5FAA7C3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05969BA-B7F8-8816-881D-AC6E0F4303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9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6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20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7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5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8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22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7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9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23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tags" Target="../tags/tag279.xml"/><Relationship Id="rId21" Type="http://schemas.openxmlformats.org/officeDocument/2006/relationships/tags" Target="../tags/tag274.xml"/><Relationship Id="rId42" Type="http://schemas.openxmlformats.org/officeDocument/2006/relationships/tags" Target="../tags/tag295.xml"/><Relationship Id="rId47" Type="http://schemas.openxmlformats.org/officeDocument/2006/relationships/tags" Target="../tags/tag300.xml"/><Relationship Id="rId63" Type="http://schemas.openxmlformats.org/officeDocument/2006/relationships/tags" Target="../tags/tag316.xml"/><Relationship Id="rId68" Type="http://schemas.openxmlformats.org/officeDocument/2006/relationships/tags" Target="../tags/tag321.xml"/><Relationship Id="rId84" Type="http://schemas.openxmlformats.org/officeDocument/2006/relationships/tags" Target="../tags/tag337.xml"/><Relationship Id="rId89" Type="http://schemas.openxmlformats.org/officeDocument/2006/relationships/tags" Target="../tags/tag342.xml"/><Relationship Id="rId16" Type="http://schemas.openxmlformats.org/officeDocument/2006/relationships/tags" Target="../tags/tag269.xml"/><Relationship Id="rId11" Type="http://schemas.openxmlformats.org/officeDocument/2006/relationships/theme" Target="../theme/theme4.xml"/><Relationship Id="rId32" Type="http://schemas.openxmlformats.org/officeDocument/2006/relationships/tags" Target="../tags/tag285.xml"/><Relationship Id="rId37" Type="http://schemas.openxmlformats.org/officeDocument/2006/relationships/tags" Target="../tags/tag290.xml"/><Relationship Id="rId53" Type="http://schemas.openxmlformats.org/officeDocument/2006/relationships/tags" Target="../tags/tag306.xml"/><Relationship Id="rId58" Type="http://schemas.openxmlformats.org/officeDocument/2006/relationships/tags" Target="../tags/tag311.xml"/><Relationship Id="rId74" Type="http://schemas.openxmlformats.org/officeDocument/2006/relationships/tags" Target="../tags/tag327.xml"/><Relationship Id="rId79" Type="http://schemas.openxmlformats.org/officeDocument/2006/relationships/tags" Target="../tags/tag332.xml"/><Relationship Id="rId5" Type="http://schemas.openxmlformats.org/officeDocument/2006/relationships/slideLayout" Target="../slideLayouts/slideLayout34.xml"/><Relationship Id="rId90" Type="http://schemas.openxmlformats.org/officeDocument/2006/relationships/tags" Target="../tags/tag343.xml"/><Relationship Id="rId95" Type="http://schemas.openxmlformats.org/officeDocument/2006/relationships/tags" Target="../tags/tag348.xml"/><Relationship Id="rId22" Type="http://schemas.openxmlformats.org/officeDocument/2006/relationships/tags" Target="../tags/tag275.xml"/><Relationship Id="rId27" Type="http://schemas.openxmlformats.org/officeDocument/2006/relationships/tags" Target="../tags/tag280.xml"/><Relationship Id="rId43" Type="http://schemas.openxmlformats.org/officeDocument/2006/relationships/tags" Target="../tags/tag296.xml"/><Relationship Id="rId48" Type="http://schemas.openxmlformats.org/officeDocument/2006/relationships/tags" Target="../tags/tag301.xml"/><Relationship Id="rId64" Type="http://schemas.openxmlformats.org/officeDocument/2006/relationships/tags" Target="../tags/tag317.xml"/><Relationship Id="rId69" Type="http://schemas.openxmlformats.org/officeDocument/2006/relationships/tags" Target="../tags/tag322.xml"/><Relationship Id="rId80" Type="http://schemas.openxmlformats.org/officeDocument/2006/relationships/tags" Target="../tags/tag333.xml"/><Relationship Id="rId85" Type="http://schemas.openxmlformats.org/officeDocument/2006/relationships/tags" Target="../tags/tag338.xml"/><Relationship Id="rId3" Type="http://schemas.openxmlformats.org/officeDocument/2006/relationships/slideLayout" Target="../slideLayouts/slideLayout32.xml"/><Relationship Id="rId12" Type="http://schemas.openxmlformats.org/officeDocument/2006/relationships/tags" Target="../tags/tag265.xml"/><Relationship Id="rId17" Type="http://schemas.openxmlformats.org/officeDocument/2006/relationships/tags" Target="../tags/tag270.xml"/><Relationship Id="rId25" Type="http://schemas.openxmlformats.org/officeDocument/2006/relationships/tags" Target="../tags/tag278.xml"/><Relationship Id="rId33" Type="http://schemas.openxmlformats.org/officeDocument/2006/relationships/tags" Target="../tags/tag286.xml"/><Relationship Id="rId38" Type="http://schemas.openxmlformats.org/officeDocument/2006/relationships/tags" Target="../tags/tag291.xml"/><Relationship Id="rId46" Type="http://schemas.openxmlformats.org/officeDocument/2006/relationships/tags" Target="../tags/tag299.xml"/><Relationship Id="rId59" Type="http://schemas.openxmlformats.org/officeDocument/2006/relationships/tags" Target="../tags/tag312.xml"/><Relationship Id="rId67" Type="http://schemas.openxmlformats.org/officeDocument/2006/relationships/tags" Target="../tags/tag320.xml"/><Relationship Id="rId20" Type="http://schemas.openxmlformats.org/officeDocument/2006/relationships/tags" Target="../tags/tag273.xml"/><Relationship Id="rId41" Type="http://schemas.openxmlformats.org/officeDocument/2006/relationships/tags" Target="../tags/tag294.xml"/><Relationship Id="rId54" Type="http://schemas.openxmlformats.org/officeDocument/2006/relationships/tags" Target="../tags/tag307.xml"/><Relationship Id="rId62" Type="http://schemas.openxmlformats.org/officeDocument/2006/relationships/tags" Target="../tags/tag315.xml"/><Relationship Id="rId70" Type="http://schemas.openxmlformats.org/officeDocument/2006/relationships/tags" Target="../tags/tag323.xml"/><Relationship Id="rId75" Type="http://schemas.openxmlformats.org/officeDocument/2006/relationships/tags" Target="../tags/tag328.xml"/><Relationship Id="rId83" Type="http://schemas.openxmlformats.org/officeDocument/2006/relationships/tags" Target="../tags/tag336.xml"/><Relationship Id="rId88" Type="http://schemas.openxmlformats.org/officeDocument/2006/relationships/tags" Target="../tags/tag341.xml"/><Relationship Id="rId91" Type="http://schemas.openxmlformats.org/officeDocument/2006/relationships/tags" Target="../tags/tag344.xml"/><Relationship Id="rId96" Type="http://schemas.openxmlformats.org/officeDocument/2006/relationships/tags" Target="../tags/tag3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5" Type="http://schemas.openxmlformats.org/officeDocument/2006/relationships/tags" Target="../tags/tag268.xml"/><Relationship Id="rId23" Type="http://schemas.openxmlformats.org/officeDocument/2006/relationships/tags" Target="../tags/tag276.xml"/><Relationship Id="rId28" Type="http://schemas.openxmlformats.org/officeDocument/2006/relationships/tags" Target="../tags/tag281.xml"/><Relationship Id="rId36" Type="http://schemas.openxmlformats.org/officeDocument/2006/relationships/tags" Target="../tags/tag289.xml"/><Relationship Id="rId49" Type="http://schemas.openxmlformats.org/officeDocument/2006/relationships/tags" Target="../tags/tag302.xml"/><Relationship Id="rId57" Type="http://schemas.openxmlformats.org/officeDocument/2006/relationships/tags" Target="../tags/tag310.xml"/><Relationship Id="rId10" Type="http://schemas.openxmlformats.org/officeDocument/2006/relationships/slideLayout" Target="../slideLayouts/slideLayout39.xml"/><Relationship Id="rId31" Type="http://schemas.openxmlformats.org/officeDocument/2006/relationships/tags" Target="../tags/tag284.xml"/><Relationship Id="rId44" Type="http://schemas.openxmlformats.org/officeDocument/2006/relationships/tags" Target="../tags/tag297.xml"/><Relationship Id="rId52" Type="http://schemas.openxmlformats.org/officeDocument/2006/relationships/tags" Target="../tags/tag305.xml"/><Relationship Id="rId60" Type="http://schemas.openxmlformats.org/officeDocument/2006/relationships/tags" Target="../tags/tag313.xml"/><Relationship Id="rId65" Type="http://schemas.openxmlformats.org/officeDocument/2006/relationships/tags" Target="../tags/tag318.xml"/><Relationship Id="rId73" Type="http://schemas.openxmlformats.org/officeDocument/2006/relationships/tags" Target="../tags/tag326.xml"/><Relationship Id="rId78" Type="http://schemas.openxmlformats.org/officeDocument/2006/relationships/tags" Target="../tags/tag331.xml"/><Relationship Id="rId81" Type="http://schemas.openxmlformats.org/officeDocument/2006/relationships/tags" Target="../tags/tag334.xml"/><Relationship Id="rId86" Type="http://schemas.openxmlformats.org/officeDocument/2006/relationships/tags" Target="../tags/tag339.xml"/><Relationship Id="rId94" Type="http://schemas.openxmlformats.org/officeDocument/2006/relationships/tags" Target="../tags/tag347.xml"/><Relationship Id="rId99" Type="http://schemas.openxmlformats.org/officeDocument/2006/relationships/tags" Target="../tags/tag35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3" Type="http://schemas.openxmlformats.org/officeDocument/2006/relationships/tags" Target="../tags/tag266.xml"/><Relationship Id="rId18" Type="http://schemas.openxmlformats.org/officeDocument/2006/relationships/tags" Target="../tags/tag271.xml"/><Relationship Id="rId39" Type="http://schemas.openxmlformats.org/officeDocument/2006/relationships/tags" Target="../tags/tag292.xml"/><Relationship Id="rId34" Type="http://schemas.openxmlformats.org/officeDocument/2006/relationships/tags" Target="../tags/tag287.xml"/><Relationship Id="rId50" Type="http://schemas.openxmlformats.org/officeDocument/2006/relationships/tags" Target="../tags/tag303.xml"/><Relationship Id="rId55" Type="http://schemas.openxmlformats.org/officeDocument/2006/relationships/tags" Target="../tags/tag308.xml"/><Relationship Id="rId76" Type="http://schemas.openxmlformats.org/officeDocument/2006/relationships/tags" Target="../tags/tag329.xml"/><Relationship Id="rId97" Type="http://schemas.openxmlformats.org/officeDocument/2006/relationships/tags" Target="../tags/tag350.xml"/><Relationship Id="rId7" Type="http://schemas.openxmlformats.org/officeDocument/2006/relationships/slideLayout" Target="../slideLayouts/slideLayout36.xml"/><Relationship Id="rId71" Type="http://schemas.openxmlformats.org/officeDocument/2006/relationships/tags" Target="../tags/tag324.xml"/><Relationship Id="rId92" Type="http://schemas.openxmlformats.org/officeDocument/2006/relationships/tags" Target="../tags/tag345.xml"/><Relationship Id="rId2" Type="http://schemas.openxmlformats.org/officeDocument/2006/relationships/slideLayout" Target="../slideLayouts/slideLayout31.xml"/><Relationship Id="rId29" Type="http://schemas.openxmlformats.org/officeDocument/2006/relationships/tags" Target="../tags/tag282.xml"/><Relationship Id="rId24" Type="http://schemas.openxmlformats.org/officeDocument/2006/relationships/tags" Target="../tags/tag277.xml"/><Relationship Id="rId40" Type="http://schemas.openxmlformats.org/officeDocument/2006/relationships/tags" Target="../tags/tag293.xml"/><Relationship Id="rId45" Type="http://schemas.openxmlformats.org/officeDocument/2006/relationships/tags" Target="../tags/tag298.xml"/><Relationship Id="rId66" Type="http://schemas.openxmlformats.org/officeDocument/2006/relationships/tags" Target="../tags/tag319.xml"/><Relationship Id="rId87" Type="http://schemas.openxmlformats.org/officeDocument/2006/relationships/tags" Target="../tags/tag340.xml"/><Relationship Id="rId61" Type="http://schemas.openxmlformats.org/officeDocument/2006/relationships/tags" Target="../tags/tag314.xml"/><Relationship Id="rId82" Type="http://schemas.openxmlformats.org/officeDocument/2006/relationships/tags" Target="../tags/tag335.xml"/><Relationship Id="rId19" Type="http://schemas.openxmlformats.org/officeDocument/2006/relationships/tags" Target="../tags/tag272.xml"/><Relationship Id="rId14" Type="http://schemas.openxmlformats.org/officeDocument/2006/relationships/tags" Target="../tags/tag267.xml"/><Relationship Id="rId30" Type="http://schemas.openxmlformats.org/officeDocument/2006/relationships/tags" Target="../tags/tag283.xml"/><Relationship Id="rId35" Type="http://schemas.openxmlformats.org/officeDocument/2006/relationships/tags" Target="../tags/tag288.xml"/><Relationship Id="rId56" Type="http://schemas.openxmlformats.org/officeDocument/2006/relationships/tags" Target="../tags/tag309.xml"/><Relationship Id="rId77" Type="http://schemas.openxmlformats.org/officeDocument/2006/relationships/tags" Target="../tags/tag330.xml"/><Relationship Id="rId100" Type="http://schemas.openxmlformats.org/officeDocument/2006/relationships/image" Target="../media/image1.png"/><Relationship Id="rId8" Type="http://schemas.openxmlformats.org/officeDocument/2006/relationships/slideLayout" Target="../slideLayouts/slideLayout37.xml"/><Relationship Id="rId51" Type="http://schemas.openxmlformats.org/officeDocument/2006/relationships/tags" Target="../tags/tag304.xml"/><Relationship Id="rId72" Type="http://schemas.openxmlformats.org/officeDocument/2006/relationships/tags" Target="../tags/tag325.xml"/><Relationship Id="rId93" Type="http://schemas.openxmlformats.org/officeDocument/2006/relationships/tags" Target="../tags/tag346.xml"/><Relationship Id="rId98" Type="http://schemas.openxmlformats.org/officeDocument/2006/relationships/tags" Target="../tags/tag3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9BB81EB5-8049-A947-05C2-A17E64114164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1" r:id="rId8"/>
    <p:sldLayoutId id="2147483762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9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MASH management</a:t>
            </a:r>
          </a:p>
        </p:txBody>
      </p:sp>
    </p:spTree>
    <p:extLst>
      <p:ext uri="{BB962C8B-B14F-4D97-AF65-F5344CB8AC3E}">
        <p14:creationId xmlns:p14="http://schemas.microsoft.com/office/powerpoint/2010/main" val="13164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C98B-55C4-C48D-15E1-FA35F4247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Identifying patients for use of resmetirom</a:t>
            </a:r>
            <a:r>
              <a:rPr lang="en-CA" baseline="30000">
                <a:latin typeface="+mn-lt"/>
              </a:rPr>
              <a:t>1,2</a:t>
            </a:r>
            <a:endParaRPr lang="en-CA">
              <a:latin typeface="+mn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1C2768-3C8C-FDD3-1E54-3B99D67C22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sz="700" i="0">
                <a:solidFill>
                  <a:schemeClr val="bg2"/>
                </a:solidFill>
              </a:rPr>
              <a:t>F, fibrosis stage; LSM, liver stiffness measurement; MASH, metabolic dysfunction-associated steatohepatitis; NILDA, non-invasive liver disease assessment; VCTE, vibration-controlled transient elastography. </a:t>
            </a:r>
            <a:br>
              <a:rPr lang="en-CA" sz="700" i="0">
                <a:solidFill>
                  <a:schemeClr val="bg2"/>
                </a:solidFill>
              </a:rPr>
            </a:br>
            <a:r>
              <a:rPr lang="en-CA" sz="700" i="0">
                <a:solidFill>
                  <a:schemeClr val="bg2"/>
                </a:solidFill>
              </a:rPr>
              <a:t>1. Chen VL et al. </a:t>
            </a:r>
            <a:r>
              <a:rPr lang="en-CA" sz="700" i="1">
                <a:solidFill>
                  <a:schemeClr val="bg2"/>
                </a:solidFill>
              </a:rPr>
              <a:t>Hepatology</a:t>
            </a:r>
            <a:r>
              <a:rPr lang="en-CA" sz="700" i="0">
                <a:solidFill>
                  <a:schemeClr val="bg2"/>
                </a:solidFill>
              </a:rPr>
              <a:t>. 2025;81:312–320. 2. </a:t>
            </a:r>
            <a:r>
              <a:rPr lang="en-US" err="1"/>
              <a:t>Rezdiffra</a:t>
            </a:r>
            <a:r>
              <a:rPr lang="en-US"/>
              <a:t> (resmetirom). Package insert. Madrigal Pharmaceuticals, Inc.; March 2024. </a:t>
            </a:r>
            <a:endParaRPr lang="en-CA" sz="700" i="0">
              <a:solidFill>
                <a:schemeClr val="bg2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61C99C2-3A74-4869-0E9E-962388DCBD41}"/>
              </a:ext>
            </a:extLst>
          </p:cNvPr>
          <p:cNvSpPr/>
          <p:nvPr/>
        </p:nvSpPr>
        <p:spPr>
          <a:xfrm>
            <a:off x="8052001" y="2144438"/>
            <a:ext cx="3708000" cy="3672227"/>
          </a:xfrm>
          <a:prstGeom prst="roundRect">
            <a:avLst>
              <a:gd name="adj" fmla="val 0"/>
            </a:avLst>
          </a:prstGeom>
          <a:solidFill>
            <a:srgbClr val="E6553F">
              <a:alpha val="3483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216000" bIns="36000" rtlCol="0" anchor="t"/>
          <a:lstStyle/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Compensated or decompensated cirrhosis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Concomitant uncontrolled active autoimmune liver disease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Ongoing alcohol consumption exceeding the daily average 20 g (women</a:t>
            </a: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) or 30 g (men)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Untreated hyperthyroidism or hypothyroidism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Symptomatic gallstone-related conditions (e.g., acute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cholecystitis)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F98FF3-14DF-DD71-0CEE-CC5E5FEA6618}"/>
              </a:ext>
            </a:extLst>
          </p:cNvPr>
          <p:cNvSpPr/>
          <p:nvPr/>
        </p:nvSpPr>
        <p:spPr>
          <a:xfrm>
            <a:off x="8044377" y="1496439"/>
            <a:ext cx="371562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Resmetirom initiation is not </a:t>
            </a:r>
            <a:br>
              <a:rPr lang="en-US" sz="1400" b="1" noProof="0"/>
            </a:br>
            <a:r>
              <a:rPr lang="en-US" sz="1400" b="1" noProof="0"/>
              <a:t>recommended for persons with…</a:t>
            </a:r>
            <a:endParaRPr lang="en-CA" sz="1400" b="1" noProof="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2D58331D-DB51-DAEA-31FE-92C5DBCCE71B}"/>
              </a:ext>
            </a:extLst>
          </p:cNvPr>
          <p:cNvSpPr/>
          <p:nvPr/>
        </p:nvSpPr>
        <p:spPr>
          <a:xfrm>
            <a:off x="4237374" y="2144439"/>
            <a:ext cx="3704959" cy="3672227"/>
          </a:xfrm>
          <a:prstGeom prst="roundRect">
            <a:avLst>
              <a:gd name="adj" fmla="val 0"/>
            </a:avLst>
          </a:prstGeom>
          <a:solidFill>
            <a:srgbClr val="EAAB00">
              <a:alpha val="2960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t"/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Expanded noninvasive criteria in making treatment decisions (e.g., LSM by VCTE outside recommended ranges)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Ultimately, it is the prescriber’s prerogative and responsibility to adjudicate patient’s fibrosis status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DC17DE-3E87-0036-1538-A7D13CBD67F6}"/>
              </a:ext>
            </a:extLst>
          </p:cNvPr>
          <p:cNvSpPr/>
          <p:nvPr/>
        </p:nvSpPr>
        <p:spPr>
          <a:xfrm>
            <a:off x="4234333" y="1496440"/>
            <a:ext cx="3708000" cy="648000"/>
          </a:xfrm>
          <a:prstGeom prst="rect">
            <a:avLst/>
          </a:prstGeom>
          <a:solidFill>
            <a:srgbClr val="EA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Practitioners may consider…</a:t>
            </a:r>
            <a:endParaRPr lang="en-CA" sz="1400" b="1" noProof="0"/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2DA38994-47AD-074C-EDCD-4F9F32AC0422}"/>
              </a:ext>
            </a:extLst>
          </p:cNvPr>
          <p:cNvSpPr/>
          <p:nvPr/>
        </p:nvSpPr>
        <p:spPr>
          <a:xfrm>
            <a:off x="422661" y="2151783"/>
            <a:ext cx="3712668" cy="3672227"/>
          </a:xfrm>
          <a:prstGeom prst="roundRect">
            <a:avLst>
              <a:gd name="adj" fmla="val 0"/>
            </a:avLst>
          </a:prstGeom>
          <a:solidFill>
            <a:srgbClr val="AAD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t"/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Adults with MASH and moderate to advanced liver fibrosis (F2-F3), evaluated by: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NILDA (imaging-based such as VCTE, MRE preferred over blood-based)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OR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Histological liver biopsy</a:t>
            </a:r>
          </a:p>
          <a:p>
            <a:pPr marL="781035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8DD9E3-5B07-4709-88DE-C7F4FD221443}"/>
              </a:ext>
            </a:extLst>
          </p:cNvPr>
          <p:cNvSpPr/>
          <p:nvPr/>
        </p:nvSpPr>
        <p:spPr>
          <a:xfrm>
            <a:off x="427330" y="1503784"/>
            <a:ext cx="3708000" cy="648000"/>
          </a:xfrm>
          <a:prstGeom prst="rect">
            <a:avLst/>
          </a:prstGeom>
          <a:solidFill>
            <a:srgbClr val="2A9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Resmetirom </a:t>
            </a:r>
            <a:r>
              <a:rPr lang="en-US" sz="1400" b="1"/>
              <a:t>can be considered for</a:t>
            </a:r>
            <a:r>
              <a:rPr lang="en-US" sz="1400" b="1" noProof="0"/>
              <a:t>…</a:t>
            </a:r>
            <a:endParaRPr lang="en-CA" sz="1400" b="1" noProof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0FEC807-D0CC-8411-3D96-B1679D2B06F4}"/>
              </a:ext>
            </a:extLst>
          </p:cNvPr>
          <p:cNvGrpSpPr/>
          <p:nvPr/>
        </p:nvGrpSpPr>
        <p:grpSpPr>
          <a:xfrm>
            <a:off x="7215521" y="4889683"/>
            <a:ext cx="604641" cy="921565"/>
            <a:chOff x="6798969" y="2139853"/>
            <a:chExt cx="1717529" cy="2617775"/>
          </a:xfrm>
        </p:grpSpPr>
        <p:sp>
          <p:nvSpPr>
            <p:cNvPr id="52" name="Freeform: Shape 850">
              <a:extLst>
                <a:ext uri="{FF2B5EF4-FFF2-40B4-BE49-F238E27FC236}">
                  <a16:creationId xmlns:a16="http://schemas.microsoft.com/office/drawing/2014/main" id="{3D30F971-66CA-4A49-1608-42F058453A16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6">
              <a:extLst>
                <a:ext uri="{FF2B5EF4-FFF2-40B4-BE49-F238E27FC236}">
                  <a16:creationId xmlns:a16="http://schemas.microsoft.com/office/drawing/2014/main" id="{AF58305F-61FE-7A1B-27D8-EDE58B42F22F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67B4140F-CD67-1788-AD58-9D87C7289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9209D10D-3420-CB6E-DC19-13E8CFACA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EE1029E2-5271-EDAC-3D45-C78F6EFF6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9B2C434D-C175-5630-3FFF-770201EA1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523E92B2-26E4-6254-95B4-AA6031901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694A4CCA-E2E3-9159-58FB-1E85A6B32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EF3C256-6D9A-F525-41B0-A45AF5D2F148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DF32FF2-4E34-8E34-4585-91EE98ACFADA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rgbClr val="EAAB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8121287-4A9D-5E0C-0372-6596C6A9EC05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DD8DA2-6B7D-40CB-1EC5-7CB227AA07E4}"/>
              </a:ext>
            </a:extLst>
          </p:cNvPr>
          <p:cNvGrpSpPr/>
          <p:nvPr/>
        </p:nvGrpSpPr>
        <p:grpSpPr>
          <a:xfrm>
            <a:off x="11049429" y="4889683"/>
            <a:ext cx="604641" cy="921565"/>
            <a:chOff x="6798969" y="2139853"/>
            <a:chExt cx="1717529" cy="2617775"/>
          </a:xfrm>
        </p:grpSpPr>
        <p:sp>
          <p:nvSpPr>
            <p:cNvPr id="64" name="Freeform: Shape 850">
              <a:extLst>
                <a:ext uri="{FF2B5EF4-FFF2-40B4-BE49-F238E27FC236}">
                  <a16:creationId xmlns:a16="http://schemas.microsoft.com/office/drawing/2014/main" id="{4E524767-3989-33E6-5764-E42C2D49C301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25">
              <a:extLst>
                <a:ext uri="{FF2B5EF4-FFF2-40B4-BE49-F238E27FC236}">
                  <a16:creationId xmlns:a16="http://schemas.microsoft.com/office/drawing/2014/main" id="{D53208B5-9FA8-C5C3-2340-E4DA1B9F71E7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542AEFC8-8665-02D4-5606-B518D6928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">
              <a:extLst>
                <a:ext uri="{FF2B5EF4-FFF2-40B4-BE49-F238E27FC236}">
                  <a16:creationId xmlns:a16="http://schemas.microsoft.com/office/drawing/2014/main" id="{F9F47FD7-8B8F-47AF-3B07-8723E0270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447C33A5-3CF4-F21A-73B3-031A70568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9">
              <a:extLst>
                <a:ext uri="{FF2B5EF4-FFF2-40B4-BE49-F238E27FC236}">
                  <a16:creationId xmlns:a16="http://schemas.microsoft.com/office/drawing/2014/main" id="{F40078F4-9FD9-7F42-B0FD-D1F8EBEF5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C920D1C0-1322-4997-3D44-4334EE584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">
              <a:extLst>
                <a:ext uri="{FF2B5EF4-FFF2-40B4-BE49-F238E27FC236}">
                  <a16:creationId xmlns:a16="http://schemas.microsoft.com/office/drawing/2014/main" id="{A8707EAC-F727-FBF7-0604-FAFFAB71F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33741D90-DF72-07AF-C2CB-5515567E9836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rgbClr val="E6553F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5F71B63-A763-385A-7A80-C696EFBC1C53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1F0DB5D-D199-D7B5-CE17-72E107FDA12C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C12B1AF-A950-CD11-C9AC-7E2F1A688BDD}"/>
              </a:ext>
            </a:extLst>
          </p:cNvPr>
          <p:cNvGrpSpPr/>
          <p:nvPr/>
        </p:nvGrpSpPr>
        <p:grpSpPr>
          <a:xfrm>
            <a:off x="3364743" y="4889683"/>
            <a:ext cx="604641" cy="921565"/>
            <a:chOff x="6798969" y="2139853"/>
            <a:chExt cx="1717529" cy="2617775"/>
          </a:xfrm>
        </p:grpSpPr>
        <p:sp>
          <p:nvSpPr>
            <p:cNvPr id="76" name="Freeform: Shape 850">
              <a:extLst>
                <a:ext uri="{FF2B5EF4-FFF2-40B4-BE49-F238E27FC236}">
                  <a16:creationId xmlns:a16="http://schemas.microsoft.com/office/drawing/2014/main" id="{7133CC79-5D0B-856C-C935-43714C0147D1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: Rounded Corners 37">
              <a:extLst>
                <a:ext uri="{FF2B5EF4-FFF2-40B4-BE49-F238E27FC236}">
                  <a16:creationId xmlns:a16="http://schemas.microsoft.com/office/drawing/2014/main" id="{E89E6F41-7AE4-2B69-611E-A6D5623622F9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039A9E62-41C5-A8D0-663B-8EEF0A237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B429DF92-FD91-E339-7C00-367ADA61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D4649B73-4697-F3EF-11C1-704F94D2F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0AE474D7-D7C4-076B-2973-8DA0CEBB5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13AE7B2A-9FAE-0434-ADFD-476B5B2B6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B530EA9E-2B29-099C-4EA0-5FF38D74E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4CB1AB3-9FBD-488E-9BC5-BA345893435A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B50B0E21-5055-77B5-11D3-D3E4153C4C22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rgbClr val="001965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805662C-C18A-F91A-218E-F7BBD426C084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rgbClr val="2A918B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804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2CE8FD8C-7B7A-5DBB-462B-4E910E667719}"/>
              </a:ext>
            </a:extLst>
          </p:cNvPr>
          <p:cNvSpPr/>
          <p:nvPr/>
        </p:nvSpPr>
        <p:spPr>
          <a:xfrm>
            <a:off x="432000" y="1812079"/>
            <a:ext cx="4010895" cy="4107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1400" b="1" noProof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CF1A3428-EB2A-B069-C7D6-D8DA103F91D0}"/>
              </a:ext>
            </a:extLst>
          </p:cNvPr>
          <p:cNvSpPr/>
          <p:nvPr/>
        </p:nvSpPr>
        <p:spPr>
          <a:xfrm>
            <a:off x="432001" y="1545164"/>
            <a:ext cx="4010895" cy="2704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On-treatment monitoring</a:t>
            </a:r>
            <a:endParaRPr lang="en-CA" sz="1400" b="1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13C98B-55C4-C48D-15E1-FA35F4247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Resmetirom treatment monitoring and response assessment</a:t>
            </a:r>
            <a:r>
              <a:rPr lang="en-CA" baseline="30000"/>
              <a:t>1,2</a:t>
            </a:r>
            <a:endParaRPr lang="en-CA" sz="2400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E3A0A-11D5-3622-838D-73771DED4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sz="700">
                <a:cs typeface="Times New Roman" panose="02020603050405020304" pitchFamily="18" charset="0"/>
              </a:rPr>
              <a:t>*There are insufficient data to make a recommendation on monitoring after 12 months of resmetirom treatment</a:t>
            </a:r>
            <a:r>
              <a:rPr lang="en-CA">
                <a:cs typeface="Times New Roman" panose="02020603050405020304" pitchFamily="18" charset="0"/>
              </a:rPr>
              <a:t>, b</a:t>
            </a:r>
            <a:r>
              <a:rPr lang="en-CA" sz="700">
                <a:cs typeface="Times New Roman" panose="02020603050405020304" pitchFamily="18" charset="0"/>
              </a:rPr>
              <a:t>ut continued monitoring with hepatic function panel testing every 6 months is suggested. </a:t>
            </a:r>
            <a:r>
              <a:rPr lang="en-US" sz="700" baseline="30000"/>
              <a:t>†</a:t>
            </a:r>
            <a:r>
              <a:rPr lang="en-US" sz="700"/>
              <a:t>As defined by the AASLD drug-induced liver injury practice guidelines.</a:t>
            </a:r>
            <a:br>
              <a:rPr lang="en-CA" sz="700" baseline="30000">
                <a:cs typeface="Times New Roman" panose="02020603050405020304" pitchFamily="18" charset="0"/>
              </a:rPr>
            </a:br>
            <a:r>
              <a:rPr lang="en-CA" sz="700">
                <a:cs typeface="Times New Roman" panose="02020603050405020304" pitchFamily="18" charset="0"/>
              </a:rPr>
              <a:t>AASLD, </a:t>
            </a:r>
            <a:r>
              <a:rPr lang="en-US" sz="700">
                <a:cs typeface="Times New Roman" panose="02020603050405020304" pitchFamily="18" charset="0"/>
              </a:rPr>
              <a:t>American Association for the Study of Liver Diseases; </a:t>
            </a:r>
            <a:r>
              <a:rPr lang="en-CA" sz="700">
                <a:cs typeface="Times New Roman" panose="02020603050405020304" pitchFamily="18" charset="0"/>
              </a:rPr>
              <a:t>ALT, alanine aminotransferase; MRE, magnetic resonance elastography; NILDA, noninvasive liver disease assessment; VCTE, vibration-controlled transient elastography.</a:t>
            </a:r>
            <a:br>
              <a:rPr lang="en-CA" sz="700"/>
            </a:br>
            <a:r>
              <a:rPr lang="en-CA"/>
              <a:t>1. Chen VL et al. </a:t>
            </a:r>
            <a:r>
              <a:rPr lang="en-CA" i="1"/>
              <a:t>Hepatology</a:t>
            </a:r>
            <a:r>
              <a:rPr lang="en-CA"/>
              <a:t>. 2025;81:312–320. 2. </a:t>
            </a:r>
            <a:r>
              <a:rPr lang="en-US" err="1"/>
              <a:t>Rezdiffra</a:t>
            </a:r>
            <a:r>
              <a:rPr lang="en-US"/>
              <a:t> (resmetirom). Package insert. Madrigal Pharmaceuticals, Inc.; March 2024.</a:t>
            </a:r>
            <a:endParaRPr lang="en-CA" sz="70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C6C49A1-4B6D-7CDD-31A5-17FFD72DAC1F}"/>
              </a:ext>
            </a:extLst>
          </p:cNvPr>
          <p:cNvSpPr/>
          <p:nvPr/>
        </p:nvSpPr>
        <p:spPr>
          <a:xfrm>
            <a:off x="4614204" y="1812079"/>
            <a:ext cx="7206322" cy="4107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1400" b="1" noProof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7B78AB53-F224-EF51-6D58-69B9F5349912}"/>
              </a:ext>
            </a:extLst>
          </p:cNvPr>
          <p:cNvSpPr/>
          <p:nvPr/>
        </p:nvSpPr>
        <p:spPr>
          <a:xfrm>
            <a:off x="4614204" y="1545164"/>
            <a:ext cx="7206322" cy="2704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Determining efficacy and futility at 12 months</a:t>
            </a:r>
            <a:endParaRPr lang="en-CA" sz="1400" b="1" noProof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C98A31AD-9177-2ACC-D2FB-B87BE80225B8}"/>
              </a:ext>
            </a:extLst>
          </p:cNvPr>
          <p:cNvSpPr/>
          <p:nvPr/>
        </p:nvSpPr>
        <p:spPr>
          <a:xfrm>
            <a:off x="4796866" y="3557768"/>
            <a:ext cx="6858899" cy="500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400" b="1"/>
              <a:t>Among persons without clear evidence of liver disease improvement/worsening, consider…</a:t>
            </a:r>
            <a:endParaRPr lang="en-CA" sz="1400" b="1" noProof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17F587-6221-B1AD-8DC0-98326906C3FE}"/>
              </a:ext>
            </a:extLst>
          </p:cNvPr>
          <p:cNvGrpSpPr/>
          <p:nvPr/>
        </p:nvGrpSpPr>
        <p:grpSpPr>
          <a:xfrm>
            <a:off x="624002" y="2020711"/>
            <a:ext cx="3626890" cy="3767928"/>
            <a:chOff x="567820" y="2020711"/>
            <a:chExt cx="3825504" cy="37679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63B83B-F01D-C778-A51F-A521DC04CCA8}"/>
                </a:ext>
              </a:extLst>
            </p:cNvPr>
            <p:cNvSpPr/>
            <p:nvPr/>
          </p:nvSpPr>
          <p:spPr>
            <a:xfrm>
              <a:off x="567820" y="2020711"/>
              <a:ext cx="3825504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Hepatic function panel testing at </a:t>
              </a:r>
              <a:br>
                <a:rPr lang="en-US" sz="1200" b="1" noProof="0">
                  <a:solidFill>
                    <a:schemeClr val="tx1"/>
                  </a:solidFill>
                </a:rPr>
              </a:br>
              <a:r>
                <a:rPr lang="en-US" sz="1200" b="1" noProof="0">
                  <a:solidFill>
                    <a:schemeClr val="tx1"/>
                  </a:solidFill>
                </a:rPr>
                <a:t>3, 6 and 12 months* </a:t>
              </a:r>
              <a:endParaRPr lang="en-CA" sz="1200" b="1" noProof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A169C75-1A70-E80F-1784-9D7579C70C77}"/>
                </a:ext>
              </a:extLst>
            </p:cNvPr>
            <p:cNvSpPr/>
            <p:nvPr/>
          </p:nvSpPr>
          <p:spPr>
            <a:xfrm>
              <a:off x="567820" y="2482627"/>
              <a:ext cx="3825504" cy="55909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noProof="0">
                  <a:solidFill>
                    <a:schemeClr val="tx1"/>
                  </a:solidFill>
                </a:rPr>
                <a:t>To determine response and adverse events while </a:t>
              </a:r>
              <a:br>
                <a:rPr lang="en-US" sz="1200" noProof="0">
                  <a:solidFill>
                    <a:schemeClr val="tx1"/>
                  </a:solidFill>
                </a:rPr>
              </a:br>
              <a:r>
                <a:rPr lang="en-US" sz="1200" noProof="0">
                  <a:solidFill>
                    <a:schemeClr val="tx1"/>
                  </a:solidFill>
                </a:rPr>
                <a:t>on resmetirom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4232D96-A634-8DF3-CA29-B044BAF884B6}"/>
                </a:ext>
              </a:extLst>
            </p:cNvPr>
            <p:cNvSpPr/>
            <p:nvPr/>
          </p:nvSpPr>
          <p:spPr>
            <a:xfrm>
              <a:off x="574332" y="3200563"/>
              <a:ext cx="3818992" cy="3523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/>
                <a:t>Discontinue if hepatotoxicity develops</a:t>
              </a:r>
              <a:r>
                <a:rPr lang="en-US" sz="1200" b="1" baseline="30000"/>
                <a:t>†</a:t>
              </a:r>
              <a:endParaRPr lang="en-CA" sz="1200" b="1" baseline="30000" noProof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D3AC7F53-9F0E-00D0-EA5A-119653237E18}"/>
                </a:ext>
              </a:extLst>
            </p:cNvPr>
            <p:cNvSpPr/>
            <p:nvPr/>
          </p:nvSpPr>
          <p:spPr>
            <a:xfrm>
              <a:off x="574331" y="3647284"/>
              <a:ext cx="3818992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Standard laboratory monitoring </a:t>
              </a:r>
              <a:br>
                <a:rPr lang="en-US" sz="1200" b="1" noProof="0">
                  <a:solidFill>
                    <a:schemeClr val="tx1"/>
                  </a:solidFill>
                </a:rPr>
              </a:br>
              <a:r>
                <a:rPr lang="en-US" sz="1200" noProof="0">
                  <a:solidFill>
                    <a:schemeClr val="tx1"/>
                  </a:solidFill>
                </a:rPr>
                <a:t>(per established guidelines) 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38919230-C585-8B0E-6215-B086A40E8EA9}"/>
                </a:ext>
              </a:extLst>
            </p:cNvPr>
            <p:cNvSpPr/>
            <p:nvPr/>
          </p:nvSpPr>
          <p:spPr>
            <a:xfrm>
              <a:off x="574332" y="4119164"/>
              <a:ext cx="3818991" cy="45358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noProof="0">
                  <a:solidFill>
                    <a:schemeClr val="tx1"/>
                  </a:solidFill>
                </a:rPr>
                <a:t>For persons with known thyroid disease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C60DD38-6443-6795-C83C-DCB437E91A88}"/>
                </a:ext>
              </a:extLst>
            </p:cNvPr>
            <p:cNvSpPr/>
            <p:nvPr/>
          </p:nvSpPr>
          <p:spPr>
            <a:xfrm>
              <a:off x="574331" y="4736877"/>
              <a:ext cx="3818991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Comorbidity management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0FDA0154-E819-56CB-4E0F-13EC7CF74D34}"/>
                </a:ext>
              </a:extLst>
            </p:cNvPr>
            <p:cNvSpPr/>
            <p:nvPr/>
          </p:nvSpPr>
          <p:spPr>
            <a:xfrm>
              <a:off x="574332" y="5202133"/>
              <a:ext cx="3818990" cy="58650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Including hyperlipidemia, particularly if statin dose is modified at the outset of resmetirom therapy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</p:grpSp>
      <p:sp>
        <p:nvSpPr>
          <p:cNvPr id="182" name="Rectangle 181">
            <a:extLst>
              <a:ext uri="{FF2B5EF4-FFF2-40B4-BE49-F238E27FC236}">
                <a16:creationId xmlns:a16="http://schemas.microsoft.com/office/drawing/2014/main" id="{07A6B316-71B5-40F3-5BDD-19A1B341A30A}"/>
              </a:ext>
            </a:extLst>
          </p:cNvPr>
          <p:cNvSpPr/>
          <p:nvPr/>
        </p:nvSpPr>
        <p:spPr>
          <a:xfrm>
            <a:off x="4796866" y="4039269"/>
            <a:ext cx="6858899" cy="17493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1400" b="1" noProof="0">
              <a:solidFill>
                <a:schemeClr val="tx1"/>
              </a:solidFill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AF71A30F-061C-192A-DD34-B75DE8B546A9}"/>
              </a:ext>
            </a:extLst>
          </p:cNvPr>
          <p:cNvSpPr/>
          <p:nvPr/>
        </p:nvSpPr>
        <p:spPr>
          <a:xfrm>
            <a:off x="4919738" y="4183961"/>
            <a:ext cx="6631138" cy="343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200" noProof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Baseline fibrosis status and potential benefit of slowing or stabilizing liver fibrosis even if no regression is noted</a:t>
            </a:r>
            <a:endParaRPr lang="en-CA" sz="1200" noProof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7A8BAE0-0C31-F5C8-00FB-502FEA3DB58E}"/>
              </a:ext>
            </a:extLst>
          </p:cNvPr>
          <p:cNvSpPr/>
          <p:nvPr/>
        </p:nvSpPr>
        <p:spPr>
          <a:xfrm>
            <a:off x="4919738" y="4537636"/>
            <a:ext cx="6631200" cy="28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2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Individual comorbidity profile associated with progressive liver disease</a:t>
            </a:r>
            <a:endParaRPr lang="en-CA" sz="120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08158AA-E33B-CAAA-54D4-86BBF2F1FF9B}"/>
              </a:ext>
            </a:extLst>
          </p:cNvPr>
          <p:cNvSpPr/>
          <p:nvPr/>
        </p:nvSpPr>
        <p:spPr>
          <a:xfrm>
            <a:off x="4919738" y="4838974"/>
            <a:ext cx="6631200" cy="28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2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Concomitant therapy including adherence and response to lifestyle interventions</a:t>
            </a:r>
            <a:endParaRPr lang="en-CA" sz="120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64D52421-244C-EB71-59BF-31EDE4FED73B}"/>
              </a:ext>
            </a:extLst>
          </p:cNvPr>
          <p:cNvSpPr/>
          <p:nvPr/>
        </p:nvSpPr>
        <p:spPr>
          <a:xfrm>
            <a:off x="4919738" y="5140312"/>
            <a:ext cx="6631200" cy="28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2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Changes in liver biochemical and NILDA parameters</a:t>
            </a:r>
            <a:endParaRPr lang="en-CA" sz="120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A685014-30D2-27E7-4E54-74CD17E68D3A}"/>
              </a:ext>
            </a:extLst>
          </p:cNvPr>
          <p:cNvSpPr/>
          <p:nvPr/>
        </p:nvSpPr>
        <p:spPr>
          <a:xfrm>
            <a:off x="4919738" y="5453525"/>
            <a:ext cx="6631200" cy="28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US" sz="12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Any adverse events during resmetirom therapy</a:t>
            </a:r>
            <a:endParaRPr lang="en-CA" sz="120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EA4ED497-3847-48B8-F01F-413876E99174}"/>
              </a:ext>
            </a:extLst>
          </p:cNvPr>
          <p:cNvCxnSpPr>
            <a:cxnSpLocks/>
          </p:cNvCxnSpPr>
          <p:nvPr/>
        </p:nvCxnSpPr>
        <p:spPr>
          <a:xfrm>
            <a:off x="2338141" y="3041717"/>
            <a:ext cx="3087" cy="158846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203715-3071-5655-A80B-67F45FE65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715141"/>
              </p:ext>
            </p:extLst>
          </p:nvPr>
        </p:nvGraphicFramePr>
        <p:xfrm>
          <a:off x="4796866" y="1848814"/>
          <a:ext cx="6838442" cy="789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7258">
                  <a:extLst>
                    <a:ext uri="{9D8B030D-6E8A-4147-A177-3AD203B41FA5}">
                      <a16:colId xmlns:a16="http://schemas.microsoft.com/office/drawing/2014/main" val="3410035765"/>
                    </a:ext>
                  </a:extLst>
                </a:gridCol>
                <a:gridCol w="3751184">
                  <a:extLst>
                    <a:ext uri="{9D8B030D-6E8A-4147-A177-3AD203B41FA5}">
                      <a16:colId xmlns:a16="http://schemas.microsoft.com/office/drawing/2014/main" val="3069346326"/>
                    </a:ext>
                  </a:extLst>
                </a:gridCol>
              </a:tblGrid>
              <a:tr h="289193">
                <a:tc gridSpan="2">
                  <a:txBody>
                    <a:bodyPr/>
                    <a:lstStyle/>
                    <a:p>
                      <a:r>
                        <a:rPr lang="en-US" sz="1400"/>
                        <a:t>Continue resmetirom if…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2A91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79559"/>
                  </a:ext>
                </a:extLst>
              </a:tr>
              <a:tr h="485141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≥ 25% VCTE improvement, or </a:t>
                      </a:r>
                      <a:b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≥ 20% MRE improvement</a:t>
                      </a:r>
                      <a:endParaRPr lang="en-CA" sz="1200" b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D3D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Significant fibrosis improvement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D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8999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873E37B-282D-7DE1-89DB-7D58DD8A1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398733"/>
              </p:ext>
            </p:extLst>
          </p:nvPr>
        </p:nvGraphicFramePr>
        <p:xfrm>
          <a:off x="4796865" y="2709646"/>
          <a:ext cx="6838441" cy="771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7258">
                  <a:extLst>
                    <a:ext uri="{9D8B030D-6E8A-4147-A177-3AD203B41FA5}">
                      <a16:colId xmlns:a16="http://schemas.microsoft.com/office/drawing/2014/main" val="3410035765"/>
                    </a:ext>
                  </a:extLst>
                </a:gridCol>
                <a:gridCol w="3751183">
                  <a:extLst>
                    <a:ext uri="{9D8B030D-6E8A-4147-A177-3AD203B41FA5}">
                      <a16:colId xmlns:a16="http://schemas.microsoft.com/office/drawing/2014/main" val="3069346326"/>
                    </a:ext>
                  </a:extLst>
                </a:gridCol>
              </a:tblGrid>
              <a:tr h="273614">
                <a:tc gridSpan="2">
                  <a:txBody>
                    <a:bodyPr/>
                    <a:lstStyle/>
                    <a:p>
                      <a:r>
                        <a:rPr lang="en-US" sz="1400"/>
                        <a:t>Stop resmetirom if…</a:t>
                      </a:r>
                    </a:p>
                  </a:txBody>
                  <a:tcPr marT="50292" marB="50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79559"/>
                  </a:ext>
                </a:extLst>
              </a:tr>
              <a:tr h="41221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≥ 25% VCTE worsening, or </a:t>
                      </a:r>
                      <a:b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≥ 20% MRE worsening</a:t>
                      </a:r>
                      <a:endParaRPr lang="en-CA" sz="1200" b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CD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Consistent increase in ALT or fibrosis progression (as assessed by NILDA)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C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8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98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C66A3-75AC-E290-EB1B-B0C9027B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30BEF-B0F6-59D2-6990-214D5BDF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Identifying patients for use of semaglutide</a:t>
            </a:r>
            <a:r>
              <a:rPr lang="en-CA" baseline="30000">
                <a:latin typeface="+mn-lt"/>
              </a:rPr>
              <a:t>1,2</a:t>
            </a:r>
            <a:endParaRPr lang="en-CA">
              <a:latin typeface="+mn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BA0F7A-34D4-A8B5-6CE2-31A95415ED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934368"/>
            <a:ext cx="9360000" cy="653632"/>
          </a:xfrm>
        </p:spPr>
        <p:txBody>
          <a:bodyPr/>
          <a:lstStyle/>
          <a:p>
            <a:r>
              <a:rPr lang="en-CA" sz="700" i="0">
                <a:solidFill>
                  <a:schemeClr val="bg2"/>
                </a:solidFill>
              </a:rPr>
              <a:t>*Patients with compensated cirrhosis who are receiving semaglutide for another FDA-approved indication should be monitored carefully. </a:t>
            </a:r>
            <a:r>
              <a:rPr lang="en-CA" sz="700" i="0" baseline="30000">
                <a:solidFill>
                  <a:schemeClr val="bg2"/>
                </a:solidFill>
              </a:rPr>
              <a:t>†</a:t>
            </a:r>
            <a:r>
              <a:rPr lang="en-CA" sz="700" i="0">
                <a:solidFill>
                  <a:schemeClr val="bg2"/>
                </a:solidFill>
              </a:rPr>
              <a:t>This is not an absolute contraindication. </a:t>
            </a:r>
            <a:r>
              <a:rPr lang="en-CA"/>
              <a:t>Caution is warranted, and patients should be educated on symptoms concerning for biliary complications. </a:t>
            </a:r>
            <a:br>
              <a:rPr lang="en-CA" sz="700" i="0">
                <a:solidFill>
                  <a:schemeClr val="bg2"/>
                </a:solidFill>
              </a:rPr>
            </a:br>
            <a:r>
              <a:rPr lang="en-CA">
                <a:cs typeface="Times New Roman" panose="02020603050405020304" pitchFamily="18" charset="0"/>
              </a:rPr>
              <a:t>ELF™, enhanced liver function score; </a:t>
            </a:r>
            <a:r>
              <a:rPr lang="en-CA" sz="700" i="0">
                <a:solidFill>
                  <a:schemeClr val="bg2"/>
                </a:solidFill>
              </a:rPr>
              <a:t>F, fibrosis stage; LSM, liver stiffness measurement; MASH, metabolic dysfunction-associated steatohepatitis; MRE, magnetic resonance </a:t>
            </a:r>
            <a:r>
              <a:rPr lang="en-CA"/>
              <a:t>elastography; </a:t>
            </a:r>
            <a:r>
              <a:rPr lang="en-CA" sz="700" i="0">
                <a:solidFill>
                  <a:schemeClr val="bg2"/>
                </a:solidFill>
              </a:rPr>
              <a:t>NIT, non-invasive test; VCTE, vibration-controlled transient elastography. </a:t>
            </a:r>
            <a:br>
              <a:rPr lang="en-CA" sz="700" i="0">
                <a:solidFill>
                  <a:schemeClr val="bg2"/>
                </a:solidFill>
              </a:rPr>
            </a:br>
            <a:r>
              <a:rPr lang="en-CA" sz="700" i="0">
                <a:solidFill>
                  <a:schemeClr val="bg2"/>
                </a:solidFill>
              </a:rPr>
              <a:t>1. </a:t>
            </a:r>
            <a:r>
              <a:rPr lang="fi-FI"/>
              <a:t>Bansal MB et al. </a:t>
            </a:r>
            <a:r>
              <a:rPr lang="fi-FI" i="1"/>
              <a:t>Hepatology.</a:t>
            </a:r>
            <a:r>
              <a:rPr lang="fi-FI"/>
              <a:t> 2025. doi:10.1097/HEP.0000000000001608. 2. </a:t>
            </a:r>
            <a:r>
              <a:rPr lang="en-US" err="1"/>
              <a:t>Wegovy</a:t>
            </a:r>
            <a:r>
              <a:rPr lang="en-US"/>
              <a:t> (semaglutide). Package insert. Novo Nordisk Inc.; August 2025.</a:t>
            </a:r>
            <a:endParaRPr lang="en-CA" sz="700" i="0">
              <a:solidFill>
                <a:schemeClr val="bg2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DED8126-9009-15A5-CB78-C80152A0C0BC}"/>
              </a:ext>
            </a:extLst>
          </p:cNvPr>
          <p:cNvSpPr/>
          <p:nvPr/>
        </p:nvSpPr>
        <p:spPr>
          <a:xfrm>
            <a:off x="8046006" y="2144440"/>
            <a:ext cx="3713994" cy="3672225"/>
          </a:xfrm>
          <a:prstGeom prst="roundRect">
            <a:avLst>
              <a:gd name="adj" fmla="val 0"/>
            </a:avLst>
          </a:prstGeom>
          <a:solidFill>
            <a:srgbClr val="E6553F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t"/>
          <a:lstStyle/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Compensated or decompensated cirrhosis*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Personal or family history of medullary thyroid cancer (MTC)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Multiple endocrine neoplasia syndrome type 2 (MEN2)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Severe gastroparesis</a:t>
            </a:r>
          </a:p>
          <a:p>
            <a:pPr marL="171450" indent="-171450" algn="l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History of gallbladder disease</a:t>
            </a:r>
            <a:br>
              <a:rPr lang="en-US" sz="1400">
                <a:solidFill>
                  <a:schemeClr val="tx1"/>
                </a:solidFill>
              </a:rPr>
            </a:br>
            <a:r>
              <a:rPr lang="en-US" sz="1400">
                <a:solidFill>
                  <a:schemeClr val="tx1"/>
                </a:solidFill>
              </a:rPr>
              <a:t>(e.g., acute cholecystitis)</a:t>
            </a:r>
            <a:r>
              <a:rPr lang="en-US" sz="1400" baseline="30000">
                <a:solidFill>
                  <a:schemeClr val="tx1"/>
                </a:solidFill>
              </a:rPr>
              <a:t>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86C624-84D0-7C3E-AF47-5EFE8ABC1125}"/>
              </a:ext>
            </a:extLst>
          </p:cNvPr>
          <p:cNvSpPr/>
          <p:nvPr/>
        </p:nvSpPr>
        <p:spPr>
          <a:xfrm>
            <a:off x="8046005" y="1496441"/>
            <a:ext cx="3713995" cy="648000"/>
          </a:xfrm>
          <a:prstGeom prst="rect">
            <a:avLst/>
          </a:prstGeom>
          <a:solidFill>
            <a:srgbClr val="E65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Semaglutide initiation is </a:t>
            </a:r>
            <a:br>
              <a:rPr lang="en-US" sz="1400" b="1" noProof="0"/>
            </a:br>
            <a:r>
              <a:rPr lang="en-US" sz="1400" b="1" noProof="0"/>
              <a:t>not recommended for persons with…</a:t>
            </a:r>
            <a:endParaRPr lang="en-CA" sz="1400" b="1" noProof="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B8978DC1-D115-A899-C893-4EFF6AA8D13C}"/>
              </a:ext>
            </a:extLst>
          </p:cNvPr>
          <p:cNvSpPr/>
          <p:nvPr/>
        </p:nvSpPr>
        <p:spPr>
          <a:xfrm>
            <a:off x="4239003" y="2144441"/>
            <a:ext cx="3708000" cy="3672225"/>
          </a:xfrm>
          <a:prstGeom prst="roundRect">
            <a:avLst>
              <a:gd name="adj" fmla="val 0"/>
            </a:avLst>
          </a:prstGeom>
          <a:solidFill>
            <a:srgbClr val="EAAB0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t"/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An individualized decision to treat based on exclusion of cirrhosis with another confirmatory NIT, or cross-sectional imaging excluding nodular-appearing liver contour and signs of portal hypertension, or a platelet count of &lt;150,000/mm</a:t>
            </a:r>
            <a:r>
              <a:rPr lang="en-US" sz="1400" baseline="300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5AAD8F-C0C8-C77D-672E-1F07BD9A5A59}"/>
              </a:ext>
            </a:extLst>
          </p:cNvPr>
          <p:cNvSpPr/>
          <p:nvPr/>
        </p:nvSpPr>
        <p:spPr>
          <a:xfrm>
            <a:off x="4239002" y="1496442"/>
            <a:ext cx="3708000" cy="648000"/>
          </a:xfrm>
          <a:prstGeom prst="rect">
            <a:avLst/>
          </a:prstGeom>
          <a:solidFill>
            <a:srgbClr val="EA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Practitioners may consider…</a:t>
            </a:r>
            <a:endParaRPr lang="en-CA" sz="1400" b="1" noProof="0"/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64730CF4-EB01-2C65-FDCE-FC3703F855B6}"/>
              </a:ext>
            </a:extLst>
          </p:cNvPr>
          <p:cNvSpPr/>
          <p:nvPr/>
        </p:nvSpPr>
        <p:spPr>
          <a:xfrm>
            <a:off x="431999" y="2151785"/>
            <a:ext cx="3708000" cy="3672225"/>
          </a:xfrm>
          <a:prstGeom prst="roundRect">
            <a:avLst>
              <a:gd name="adj" fmla="val 0"/>
            </a:avLst>
          </a:prstGeom>
          <a:solidFill>
            <a:srgbClr val="AAD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t"/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Adults with MASH and moderate to advanced liver fibrosis (F2-F3), evaluated by: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NIT (such as VCTE, MRE, or ELF™)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OR</a:t>
            </a:r>
          </a:p>
          <a:p>
            <a:pPr marL="171450" indent="-1714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ea typeface="Apis For Office" panose="020B0504010101010104" pitchFamily="34" charset="0"/>
                <a:cs typeface="Apis For Office" panose="020B0504010101010104" pitchFamily="34" charset="0"/>
              </a:rPr>
              <a:t>Liver biopsy</a:t>
            </a:r>
          </a:p>
          <a:p>
            <a:pPr marL="781035" lvl="1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E13CCC-18A4-79D5-0C8E-659EE2A63BAA}"/>
              </a:ext>
            </a:extLst>
          </p:cNvPr>
          <p:cNvSpPr/>
          <p:nvPr/>
        </p:nvSpPr>
        <p:spPr>
          <a:xfrm>
            <a:off x="431999" y="1503786"/>
            <a:ext cx="3708000" cy="648000"/>
          </a:xfrm>
          <a:prstGeom prst="rect">
            <a:avLst/>
          </a:prstGeom>
          <a:solidFill>
            <a:srgbClr val="2A9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Semaglutide </a:t>
            </a:r>
            <a:r>
              <a:rPr lang="en-US" sz="1400" b="1"/>
              <a:t>can be considered for</a:t>
            </a:r>
            <a:r>
              <a:rPr lang="en-US" sz="1400" b="1" noProof="0"/>
              <a:t>…</a:t>
            </a:r>
            <a:endParaRPr lang="en-CA" sz="1400" b="1" noProof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9A269E7-C21A-BDC1-4E3F-8140D5838BAD}"/>
              </a:ext>
            </a:extLst>
          </p:cNvPr>
          <p:cNvGrpSpPr/>
          <p:nvPr/>
        </p:nvGrpSpPr>
        <p:grpSpPr>
          <a:xfrm>
            <a:off x="7215521" y="4889683"/>
            <a:ext cx="604641" cy="921565"/>
            <a:chOff x="6798969" y="2139853"/>
            <a:chExt cx="1717529" cy="2617775"/>
          </a:xfrm>
        </p:grpSpPr>
        <p:sp>
          <p:nvSpPr>
            <p:cNvPr id="50" name="Freeform: Shape 850">
              <a:extLst>
                <a:ext uri="{FF2B5EF4-FFF2-40B4-BE49-F238E27FC236}">
                  <a16:creationId xmlns:a16="http://schemas.microsoft.com/office/drawing/2014/main" id="{F369FBC5-4B6C-3478-9FB5-C71E7F819E6A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6">
              <a:extLst>
                <a:ext uri="{FF2B5EF4-FFF2-40B4-BE49-F238E27FC236}">
                  <a16:creationId xmlns:a16="http://schemas.microsoft.com/office/drawing/2014/main" id="{7034E960-0204-B61C-21C8-BF01FB88A915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257FF787-9419-04BD-9D0D-F2761F15F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FADA13E-3D06-14F9-9CC1-81B90AA8B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A3C6B354-0737-4183-F927-A9A0165A3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36BD647F-594A-1967-4B8E-B509D0848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A732D6F9-B0FB-DFF8-11D3-D0131C329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84B72ED5-DCA7-3A35-D606-B877D90CD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50FCEB8-FE54-F96A-DE91-D67AF7C2E601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0842CE6-A6C0-F8E4-62F4-07EBAEB0A251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rgbClr val="EAAB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6974BE7-97EA-62BD-70AA-F12F2FA3A43C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C018C5-2EEF-FAE6-DB41-E91969781567}"/>
              </a:ext>
            </a:extLst>
          </p:cNvPr>
          <p:cNvGrpSpPr/>
          <p:nvPr/>
        </p:nvGrpSpPr>
        <p:grpSpPr>
          <a:xfrm>
            <a:off x="11049429" y="4889683"/>
            <a:ext cx="604641" cy="921565"/>
            <a:chOff x="6798969" y="2139853"/>
            <a:chExt cx="1717529" cy="2617775"/>
          </a:xfrm>
        </p:grpSpPr>
        <p:sp>
          <p:nvSpPr>
            <p:cNvPr id="62" name="Freeform: Shape 850">
              <a:extLst>
                <a:ext uri="{FF2B5EF4-FFF2-40B4-BE49-F238E27FC236}">
                  <a16:creationId xmlns:a16="http://schemas.microsoft.com/office/drawing/2014/main" id="{878DCF41-DFCB-4435-23B9-136218DF45D8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25">
              <a:extLst>
                <a:ext uri="{FF2B5EF4-FFF2-40B4-BE49-F238E27FC236}">
                  <a16:creationId xmlns:a16="http://schemas.microsoft.com/office/drawing/2014/main" id="{80499CB7-85E2-F914-E9C0-82F1CEDBF702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4FA1CC1E-C4D6-3E5B-1359-EC45706F7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4727EA02-82AE-6D6E-708E-CAFB7F75A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4BB7DB06-2B6A-AF7F-9B14-CFFFA700E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A50E68F6-1657-A0EF-AF32-2F67CB372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D4BC565A-E346-A0E0-7D5F-A61445B76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1">
              <a:extLst>
                <a:ext uri="{FF2B5EF4-FFF2-40B4-BE49-F238E27FC236}">
                  <a16:creationId xmlns:a16="http://schemas.microsoft.com/office/drawing/2014/main" id="{708D686C-03E4-389F-5812-7D79891F5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C4FE33D-A393-DF59-7EB8-F0ACAC93272B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rgbClr val="E6553F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CD65FCF-0750-EC84-DE2F-5DD15C99409F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3A1CC82-ED78-32A3-92D7-96A0CB671CFB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9DE62DE-5FC3-C404-D95C-AC312D7B0F5B}"/>
              </a:ext>
            </a:extLst>
          </p:cNvPr>
          <p:cNvGrpSpPr/>
          <p:nvPr/>
        </p:nvGrpSpPr>
        <p:grpSpPr>
          <a:xfrm>
            <a:off x="3364743" y="4889683"/>
            <a:ext cx="604641" cy="921565"/>
            <a:chOff x="6798969" y="2139853"/>
            <a:chExt cx="1717529" cy="2617775"/>
          </a:xfrm>
        </p:grpSpPr>
        <p:sp>
          <p:nvSpPr>
            <p:cNvPr id="74" name="Freeform: Shape 850">
              <a:extLst>
                <a:ext uri="{FF2B5EF4-FFF2-40B4-BE49-F238E27FC236}">
                  <a16:creationId xmlns:a16="http://schemas.microsoft.com/office/drawing/2014/main" id="{8536B5BD-89B3-537F-B2E2-94CC7FA3BAA7}"/>
                </a:ext>
              </a:extLst>
            </p:cNvPr>
            <p:cNvSpPr/>
            <p:nvPr/>
          </p:nvSpPr>
          <p:spPr>
            <a:xfrm>
              <a:off x="7191627" y="2139853"/>
              <a:ext cx="928620" cy="2617775"/>
            </a:xfrm>
            <a:custGeom>
              <a:avLst/>
              <a:gdLst>
                <a:gd name="connsiteX0" fmla="*/ 88785 w 928620"/>
                <a:gd name="connsiteY0" fmla="*/ 0 h 2617775"/>
                <a:gd name="connsiteX1" fmla="*/ 839835 w 928620"/>
                <a:gd name="connsiteY1" fmla="*/ 0 h 2617775"/>
                <a:gd name="connsiteX2" fmla="*/ 928620 w 928620"/>
                <a:gd name="connsiteY2" fmla="*/ 88785 h 2617775"/>
                <a:gd name="connsiteX3" fmla="*/ 928620 w 928620"/>
                <a:gd name="connsiteY3" fmla="*/ 2028584 h 2617775"/>
                <a:gd name="connsiteX4" fmla="*/ 839835 w 928620"/>
                <a:gd name="connsiteY4" fmla="*/ 2117369 h 2617775"/>
                <a:gd name="connsiteX5" fmla="*/ 535283 w 928620"/>
                <a:gd name="connsiteY5" fmla="*/ 2117369 h 2617775"/>
                <a:gd name="connsiteX6" fmla="*/ 535283 w 928620"/>
                <a:gd name="connsiteY6" fmla="*/ 2617775 h 2617775"/>
                <a:gd name="connsiteX7" fmla="*/ 393337 w 928620"/>
                <a:gd name="connsiteY7" fmla="*/ 2617775 h 2617775"/>
                <a:gd name="connsiteX8" fmla="*/ 393337 w 928620"/>
                <a:gd name="connsiteY8" fmla="*/ 2117369 h 2617775"/>
                <a:gd name="connsiteX9" fmla="*/ 88785 w 928620"/>
                <a:gd name="connsiteY9" fmla="*/ 2117369 h 2617775"/>
                <a:gd name="connsiteX10" fmla="*/ 0 w 928620"/>
                <a:gd name="connsiteY10" fmla="*/ 2028584 h 2617775"/>
                <a:gd name="connsiteX11" fmla="*/ 0 w 928620"/>
                <a:gd name="connsiteY11" fmla="*/ 88785 h 2617775"/>
                <a:gd name="connsiteX12" fmla="*/ 88785 w 928620"/>
                <a:gd name="connsiteY12" fmla="*/ 0 h 26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8620" h="2617775">
                  <a:moveTo>
                    <a:pt x="88785" y="0"/>
                  </a:moveTo>
                  <a:lnTo>
                    <a:pt x="839835" y="0"/>
                  </a:lnTo>
                  <a:cubicBezTo>
                    <a:pt x="888870" y="0"/>
                    <a:pt x="928620" y="39750"/>
                    <a:pt x="928620" y="88785"/>
                  </a:cubicBezTo>
                  <a:lnTo>
                    <a:pt x="928620" y="2028584"/>
                  </a:lnTo>
                  <a:cubicBezTo>
                    <a:pt x="928620" y="2077619"/>
                    <a:pt x="888870" y="2117369"/>
                    <a:pt x="839835" y="2117369"/>
                  </a:cubicBezTo>
                  <a:lnTo>
                    <a:pt x="535283" y="2117369"/>
                  </a:lnTo>
                  <a:lnTo>
                    <a:pt x="535283" y="2617775"/>
                  </a:lnTo>
                  <a:lnTo>
                    <a:pt x="393337" y="2617775"/>
                  </a:lnTo>
                  <a:lnTo>
                    <a:pt x="393337" y="2117369"/>
                  </a:lnTo>
                  <a:lnTo>
                    <a:pt x="88785" y="2117369"/>
                  </a:lnTo>
                  <a:cubicBezTo>
                    <a:pt x="39750" y="2117369"/>
                    <a:pt x="0" y="2077619"/>
                    <a:pt x="0" y="2028584"/>
                  </a:cubicBezTo>
                  <a:lnTo>
                    <a:pt x="0" y="88785"/>
                  </a:lnTo>
                  <a:cubicBezTo>
                    <a:pt x="0" y="39750"/>
                    <a:pt x="39750" y="0"/>
                    <a:pt x="88785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: Rounded Corners 37">
              <a:extLst>
                <a:ext uri="{FF2B5EF4-FFF2-40B4-BE49-F238E27FC236}">
                  <a16:creationId xmlns:a16="http://schemas.microsoft.com/office/drawing/2014/main" id="{D69ED68C-2054-D64E-DC1C-91CC6F85A7C0}"/>
                </a:ext>
              </a:extLst>
            </p:cNvPr>
            <p:cNvSpPr/>
            <p:nvPr/>
          </p:nvSpPr>
          <p:spPr>
            <a:xfrm>
              <a:off x="7272688" y="2234705"/>
              <a:ext cx="761580" cy="1904896"/>
            </a:xfrm>
            <a:prstGeom prst="roundRect">
              <a:avLst>
                <a:gd name="adj" fmla="val 7384"/>
              </a:avLst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2715D99A-E44C-881A-8A25-B8D1EF018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333193"/>
              <a:ext cx="356718" cy="266637"/>
            </a:xfrm>
            <a:custGeom>
              <a:avLst/>
              <a:gdLst>
                <a:gd name="T0" fmla="*/ 197 w 197"/>
                <a:gd name="T1" fmla="*/ 0 h 147"/>
                <a:gd name="T2" fmla="*/ 181 w 197"/>
                <a:gd name="T3" fmla="*/ 29 h 147"/>
                <a:gd name="T4" fmla="*/ 114 w 197"/>
                <a:gd name="T5" fmla="*/ 80 h 147"/>
                <a:gd name="T6" fmla="*/ 52 w 197"/>
                <a:gd name="T7" fmla="*/ 110 h 147"/>
                <a:gd name="T8" fmla="*/ 0 w 197"/>
                <a:gd name="T9" fmla="*/ 147 h 147"/>
                <a:gd name="T10" fmla="*/ 0 w 197"/>
                <a:gd name="T11" fmla="*/ 0 h 147"/>
                <a:gd name="T12" fmla="*/ 197 w 197"/>
                <a:gd name="T13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7">
                  <a:moveTo>
                    <a:pt x="197" y="0"/>
                  </a:moveTo>
                  <a:cubicBezTo>
                    <a:pt x="191" y="11"/>
                    <a:pt x="184" y="19"/>
                    <a:pt x="181" y="29"/>
                  </a:cubicBezTo>
                  <a:cubicBezTo>
                    <a:pt x="168" y="59"/>
                    <a:pt x="148" y="75"/>
                    <a:pt x="114" y="80"/>
                  </a:cubicBezTo>
                  <a:cubicBezTo>
                    <a:pt x="92" y="84"/>
                    <a:pt x="72" y="99"/>
                    <a:pt x="52" y="110"/>
                  </a:cubicBezTo>
                  <a:cubicBezTo>
                    <a:pt x="35" y="121"/>
                    <a:pt x="19" y="134"/>
                    <a:pt x="0" y="147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5" y="0"/>
                    <a:pt x="130" y="0"/>
                    <a:pt x="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546CE7C6-3FF7-5CE2-9D5C-471481AE6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969" y="2333193"/>
              <a:ext cx="357919" cy="265436"/>
            </a:xfrm>
            <a:custGeom>
              <a:avLst/>
              <a:gdLst>
                <a:gd name="T0" fmla="*/ 197 w 197"/>
                <a:gd name="T1" fmla="*/ 146 h 146"/>
                <a:gd name="T2" fmla="*/ 138 w 197"/>
                <a:gd name="T3" fmla="*/ 106 h 146"/>
                <a:gd name="T4" fmla="*/ 67 w 197"/>
                <a:gd name="T5" fmla="*/ 77 h 146"/>
                <a:gd name="T6" fmla="*/ 26 w 197"/>
                <a:gd name="T7" fmla="*/ 46 h 146"/>
                <a:gd name="T8" fmla="*/ 0 w 197"/>
                <a:gd name="T9" fmla="*/ 0 h 146"/>
                <a:gd name="T10" fmla="*/ 197 w 197"/>
                <a:gd name="T11" fmla="*/ 0 h 146"/>
                <a:gd name="T12" fmla="*/ 197 w 197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146">
                  <a:moveTo>
                    <a:pt x="197" y="146"/>
                  </a:moveTo>
                  <a:cubicBezTo>
                    <a:pt x="176" y="132"/>
                    <a:pt x="158" y="117"/>
                    <a:pt x="138" y="106"/>
                  </a:cubicBezTo>
                  <a:cubicBezTo>
                    <a:pt x="116" y="94"/>
                    <a:pt x="92" y="84"/>
                    <a:pt x="67" y="77"/>
                  </a:cubicBezTo>
                  <a:cubicBezTo>
                    <a:pt x="48" y="72"/>
                    <a:pt x="35" y="63"/>
                    <a:pt x="26" y="46"/>
                  </a:cubicBezTo>
                  <a:cubicBezTo>
                    <a:pt x="17" y="31"/>
                    <a:pt x="9" y="16"/>
                    <a:pt x="0" y="0"/>
                  </a:cubicBezTo>
                  <a:cubicBezTo>
                    <a:pt x="66" y="0"/>
                    <a:pt x="130" y="0"/>
                    <a:pt x="197" y="0"/>
                  </a:cubicBezTo>
                  <a:cubicBezTo>
                    <a:pt x="197" y="48"/>
                    <a:pt x="197" y="96"/>
                    <a:pt x="197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D48DEFBF-930B-3E46-4A66-F0EC69124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974" y="2913309"/>
              <a:ext cx="351913" cy="264235"/>
            </a:xfrm>
            <a:custGeom>
              <a:avLst/>
              <a:gdLst>
                <a:gd name="T0" fmla="*/ 194 w 194"/>
                <a:gd name="T1" fmla="*/ 146 h 146"/>
                <a:gd name="T2" fmla="*/ 130 w 194"/>
                <a:gd name="T3" fmla="*/ 102 h 146"/>
                <a:gd name="T4" fmla="*/ 68 w 194"/>
                <a:gd name="T5" fmla="*/ 77 h 146"/>
                <a:gd name="T6" fmla="*/ 23 w 194"/>
                <a:gd name="T7" fmla="*/ 44 h 146"/>
                <a:gd name="T8" fmla="*/ 0 w 194"/>
                <a:gd name="T9" fmla="*/ 0 h 146"/>
                <a:gd name="T10" fmla="*/ 194 w 194"/>
                <a:gd name="T11" fmla="*/ 0 h 146"/>
                <a:gd name="T12" fmla="*/ 194 w 194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146">
                  <a:moveTo>
                    <a:pt x="194" y="146"/>
                  </a:moveTo>
                  <a:cubicBezTo>
                    <a:pt x="171" y="130"/>
                    <a:pt x="152" y="114"/>
                    <a:pt x="130" y="102"/>
                  </a:cubicBezTo>
                  <a:cubicBezTo>
                    <a:pt x="111" y="91"/>
                    <a:pt x="90" y="82"/>
                    <a:pt x="68" y="77"/>
                  </a:cubicBezTo>
                  <a:cubicBezTo>
                    <a:pt x="48" y="72"/>
                    <a:pt x="33" y="63"/>
                    <a:pt x="23" y="44"/>
                  </a:cubicBezTo>
                  <a:cubicBezTo>
                    <a:pt x="16" y="30"/>
                    <a:pt x="8" y="16"/>
                    <a:pt x="0" y="0"/>
                  </a:cubicBezTo>
                  <a:cubicBezTo>
                    <a:pt x="64" y="0"/>
                    <a:pt x="128" y="0"/>
                    <a:pt x="194" y="0"/>
                  </a:cubicBezTo>
                  <a:cubicBezTo>
                    <a:pt x="194" y="48"/>
                    <a:pt x="194" y="95"/>
                    <a:pt x="194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91BF5B4B-A372-C73C-BFEB-B7EEF5BB0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2913309"/>
              <a:ext cx="353114" cy="260632"/>
            </a:xfrm>
            <a:custGeom>
              <a:avLst/>
              <a:gdLst>
                <a:gd name="T0" fmla="*/ 195 w 195"/>
                <a:gd name="T1" fmla="*/ 0 h 144"/>
                <a:gd name="T2" fmla="*/ 167 w 195"/>
                <a:gd name="T3" fmla="*/ 49 h 144"/>
                <a:gd name="T4" fmla="*/ 137 w 195"/>
                <a:gd name="T5" fmla="*/ 73 h 144"/>
                <a:gd name="T6" fmla="*/ 20 w 195"/>
                <a:gd name="T7" fmla="*/ 132 h 144"/>
                <a:gd name="T8" fmla="*/ 5 w 195"/>
                <a:gd name="T9" fmla="*/ 143 h 144"/>
                <a:gd name="T10" fmla="*/ 0 w 195"/>
                <a:gd name="T11" fmla="*/ 144 h 144"/>
                <a:gd name="T12" fmla="*/ 0 w 195"/>
                <a:gd name="T13" fmla="*/ 0 h 144"/>
                <a:gd name="T14" fmla="*/ 195 w 195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144">
                  <a:moveTo>
                    <a:pt x="195" y="0"/>
                  </a:moveTo>
                  <a:cubicBezTo>
                    <a:pt x="185" y="17"/>
                    <a:pt x="178" y="35"/>
                    <a:pt x="167" y="49"/>
                  </a:cubicBezTo>
                  <a:cubicBezTo>
                    <a:pt x="160" y="59"/>
                    <a:pt x="148" y="72"/>
                    <a:pt x="137" y="73"/>
                  </a:cubicBezTo>
                  <a:cubicBezTo>
                    <a:pt x="90" y="79"/>
                    <a:pt x="56" y="107"/>
                    <a:pt x="20" y="132"/>
                  </a:cubicBezTo>
                  <a:cubicBezTo>
                    <a:pt x="15" y="136"/>
                    <a:pt x="10" y="140"/>
                    <a:pt x="5" y="143"/>
                  </a:cubicBezTo>
                  <a:cubicBezTo>
                    <a:pt x="4" y="144"/>
                    <a:pt x="3" y="143"/>
                    <a:pt x="0" y="144"/>
                  </a:cubicBezTo>
                  <a:cubicBezTo>
                    <a:pt x="0" y="96"/>
                    <a:pt x="0" y="49"/>
                    <a:pt x="0" y="0"/>
                  </a:cubicBezTo>
                  <a:cubicBezTo>
                    <a:pt x="64" y="0"/>
                    <a:pt x="129" y="0"/>
                    <a:pt x="1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008A4506-2C33-EA1F-16A7-0733DD0EE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80" y="3499431"/>
              <a:ext cx="344707" cy="264235"/>
            </a:xfrm>
            <a:custGeom>
              <a:avLst/>
              <a:gdLst>
                <a:gd name="T0" fmla="*/ 0 w 190"/>
                <a:gd name="T1" fmla="*/ 146 h 146"/>
                <a:gd name="T2" fmla="*/ 0 w 190"/>
                <a:gd name="T3" fmla="*/ 0 h 146"/>
                <a:gd name="T4" fmla="*/ 190 w 190"/>
                <a:gd name="T5" fmla="*/ 0 h 146"/>
                <a:gd name="T6" fmla="*/ 162 w 190"/>
                <a:gd name="T7" fmla="*/ 52 h 146"/>
                <a:gd name="T8" fmla="*/ 137 w 190"/>
                <a:gd name="T9" fmla="*/ 73 h 146"/>
                <a:gd name="T10" fmla="*/ 11 w 190"/>
                <a:gd name="T11" fmla="*/ 139 h 146"/>
                <a:gd name="T12" fmla="*/ 0 w 190"/>
                <a:gd name="T13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0" y="146"/>
                  </a:moveTo>
                  <a:cubicBezTo>
                    <a:pt x="0" y="96"/>
                    <a:pt x="0" y="49"/>
                    <a:pt x="0" y="0"/>
                  </a:cubicBezTo>
                  <a:cubicBezTo>
                    <a:pt x="63" y="0"/>
                    <a:pt x="126" y="0"/>
                    <a:pt x="190" y="0"/>
                  </a:cubicBezTo>
                  <a:cubicBezTo>
                    <a:pt x="181" y="18"/>
                    <a:pt x="173" y="36"/>
                    <a:pt x="162" y="52"/>
                  </a:cubicBezTo>
                  <a:cubicBezTo>
                    <a:pt x="156" y="61"/>
                    <a:pt x="146" y="72"/>
                    <a:pt x="137" y="73"/>
                  </a:cubicBezTo>
                  <a:cubicBezTo>
                    <a:pt x="86" y="79"/>
                    <a:pt x="49" y="110"/>
                    <a:pt x="11" y="139"/>
                  </a:cubicBezTo>
                  <a:cubicBezTo>
                    <a:pt x="8" y="141"/>
                    <a:pt x="6" y="142"/>
                    <a:pt x="0" y="1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2656FD5B-6B21-28F2-CA1B-6B3C32A72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181" y="3499431"/>
              <a:ext cx="344707" cy="264235"/>
            </a:xfrm>
            <a:custGeom>
              <a:avLst/>
              <a:gdLst>
                <a:gd name="T0" fmla="*/ 190 w 190"/>
                <a:gd name="T1" fmla="*/ 0 h 146"/>
                <a:gd name="T2" fmla="*/ 190 w 190"/>
                <a:gd name="T3" fmla="*/ 146 h 146"/>
                <a:gd name="T4" fmla="*/ 134 w 190"/>
                <a:gd name="T5" fmla="*/ 106 h 146"/>
                <a:gd name="T6" fmla="*/ 67 w 190"/>
                <a:gd name="T7" fmla="*/ 77 h 146"/>
                <a:gd name="T8" fmla="*/ 23 w 190"/>
                <a:gd name="T9" fmla="*/ 44 h 146"/>
                <a:gd name="T10" fmla="*/ 0 w 190"/>
                <a:gd name="T11" fmla="*/ 0 h 146"/>
                <a:gd name="T12" fmla="*/ 190 w 190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146">
                  <a:moveTo>
                    <a:pt x="190" y="0"/>
                  </a:moveTo>
                  <a:cubicBezTo>
                    <a:pt x="190" y="49"/>
                    <a:pt x="190" y="96"/>
                    <a:pt x="190" y="146"/>
                  </a:cubicBezTo>
                  <a:cubicBezTo>
                    <a:pt x="170" y="132"/>
                    <a:pt x="153" y="117"/>
                    <a:pt x="134" y="106"/>
                  </a:cubicBezTo>
                  <a:cubicBezTo>
                    <a:pt x="112" y="94"/>
                    <a:pt x="90" y="84"/>
                    <a:pt x="67" y="77"/>
                  </a:cubicBezTo>
                  <a:cubicBezTo>
                    <a:pt x="46" y="72"/>
                    <a:pt x="32" y="62"/>
                    <a:pt x="23" y="44"/>
                  </a:cubicBezTo>
                  <a:cubicBezTo>
                    <a:pt x="15" y="30"/>
                    <a:pt x="8" y="16"/>
                    <a:pt x="0" y="0"/>
                  </a:cubicBezTo>
                  <a:cubicBezTo>
                    <a:pt x="63" y="0"/>
                    <a:pt x="127" y="0"/>
                    <a:pt x="1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DC89476-803A-C926-EA65-656EFCDB63CB}"/>
                </a:ext>
              </a:extLst>
            </p:cNvPr>
            <p:cNvSpPr/>
            <p:nvPr/>
          </p:nvSpPr>
          <p:spPr>
            <a:xfrm>
              <a:off x="7411349" y="2376972"/>
              <a:ext cx="490823" cy="5026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3507C6B-5246-1F9F-95A2-D9D3FC0BE7A6}"/>
                </a:ext>
              </a:extLst>
            </p:cNvPr>
            <p:cNvSpPr/>
            <p:nvPr/>
          </p:nvSpPr>
          <p:spPr>
            <a:xfrm>
              <a:off x="7411349" y="2959428"/>
              <a:ext cx="490823" cy="502629"/>
            </a:xfrm>
            <a:prstGeom prst="ellipse">
              <a:avLst/>
            </a:prstGeom>
            <a:solidFill>
              <a:srgbClr val="001965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770FD12-2407-F46A-C9FA-91B071718B04}"/>
                </a:ext>
              </a:extLst>
            </p:cNvPr>
            <p:cNvSpPr/>
            <p:nvPr/>
          </p:nvSpPr>
          <p:spPr>
            <a:xfrm>
              <a:off x="7411349" y="3541885"/>
              <a:ext cx="490823" cy="502629"/>
            </a:xfrm>
            <a:prstGeom prst="ellipse">
              <a:avLst/>
            </a:prstGeom>
            <a:solidFill>
              <a:srgbClr val="2A918B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368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7E617-0B75-46F6-712A-CA2357618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74E704-EA21-C834-9107-3E68A6874BEE}"/>
              </a:ext>
            </a:extLst>
          </p:cNvPr>
          <p:cNvSpPr/>
          <p:nvPr/>
        </p:nvSpPr>
        <p:spPr>
          <a:xfrm>
            <a:off x="432000" y="1812079"/>
            <a:ext cx="4010895" cy="4107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1400" b="1" noProof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41AC87C0-DDB6-2910-80E3-09FB674FA392}"/>
              </a:ext>
            </a:extLst>
          </p:cNvPr>
          <p:cNvSpPr/>
          <p:nvPr/>
        </p:nvSpPr>
        <p:spPr>
          <a:xfrm>
            <a:off x="431999" y="1652398"/>
            <a:ext cx="4010895" cy="2704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On-treatment monitoring</a:t>
            </a:r>
            <a:endParaRPr lang="en-CA" sz="1400" b="1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5B192C-5152-559B-1BA2-39A5802EC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576296" cy="792000"/>
          </a:xfrm>
        </p:spPr>
        <p:txBody>
          <a:bodyPr/>
          <a:lstStyle/>
          <a:p>
            <a:r>
              <a:rPr lang="en-CA"/>
              <a:t>Semaglutide treatment monitoring and response assessment</a:t>
            </a:r>
            <a:r>
              <a:rPr lang="en-CA" baseline="30000"/>
              <a:t>1,2</a:t>
            </a:r>
            <a:endParaRPr lang="en-CA" sz="2400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7047DA-A802-ABDC-4FBE-5A375342D4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sz="700">
                <a:cs typeface="Times New Roman" panose="02020603050405020304" pitchFamily="18" charset="0"/>
              </a:rPr>
              <a:t>ALT, alanine aminotransferase; ELF™, enhanced </a:t>
            </a:r>
            <a:r>
              <a:rPr lang="en-CA">
                <a:cs typeface="Times New Roman" panose="02020603050405020304" pitchFamily="18" charset="0"/>
              </a:rPr>
              <a:t>l</a:t>
            </a:r>
            <a:r>
              <a:rPr lang="en-CA" sz="700">
                <a:cs typeface="Times New Roman" panose="02020603050405020304" pitchFamily="18" charset="0"/>
              </a:rPr>
              <a:t>iver function score; LSM, liver </a:t>
            </a:r>
            <a:r>
              <a:rPr lang="en-CA">
                <a:cs typeface="Times New Roman" panose="02020603050405020304" pitchFamily="18" charset="0"/>
              </a:rPr>
              <a:t>stiffness measurement; </a:t>
            </a:r>
            <a:r>
              <a:rPr lang="en-CA" sz="700">
                <a:cs typeface="Times New Roman" panose="02020603050405020304" pitchFamily="18" charset="0"/>
              </a:rPr>
              <a:t>MASH, </a:t>
            </a:r>
            <a:r>
              <a:rPr lang="en-CA">
                <a:cs typeface="Times New Roman" panose="02020603050405020304" pitchFamily="18" charset="0"/>
              </a:rPr>
              <a:t>metabolic dysfunction-associated steatohepatitis; MASLD, metabolic dysfunction-associated steatotic liver disease; </a:t>
            </a:r>
            <a:r>
              <a:rPr lang="en-CA" sz="700">
                <a:cs typeface="Times New Roman" panose="02020603050405020304" pitchFamily="18" charset="0"/>
              </a:rPr>
              <a:t>MRE, magnetic resonance elastography; MRI-PDFF, magnetic resonance imaging-proton density fat fraction; NIT, non-invasive test; U/L, units/liter; VCTE, vibration-controlled transient elastography.</a:t>
            </a:r>
            <a:br>
              <a:rPr lang="en-CA" sz="700"/>
            </a:br>
            <a:r>
              <a:rPr lang="en-CA"/>
              <a:t>1. </a:t>
            </a:r>
            <a:r>
              <a:rPr lang="fi-FI"/>
              <a:t>Bansal MB et al. </a:t>
            </a:r>
            <a:r>
              <a:rPr lang="fi-FI" i="1"/>
              <a:t>Hepatology.</a:t>
            </a:r>
            <a:r>
              <a:rPr lang="fi-FI"/>
              <a:t> 2025. doi:10.1097/HEP.0000000000001608. 2. </a:t>
            </a:r>
            <a:r>
              <a:rPr lang="en-US" err="1"/>
              <a:t>Wegovy</a:t>
            </a:r>
            <a:r>
              <a:rPr lang="en-US"/>
              <a:t> (semaglutide). Package insert. Novo Nordisk Inc.; August 2025.</a:t>
            </a:r>
            <a:endParaRPr lang="en-CA" sz="70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10DFCA2E-412E-6CEF-D684-A1A2DD2A508E}"/>
              </a:ext>
            </a:extLst>
          </p:cNvPr>
          <p:cNvSpPr/>
          <p:nvPr/>
        </p:nvSpPr>
        <p:spPr>
          <a:xfrm>
            <a:off x="4614202" y="1919313"/>
            <a:ext cx="7206322" cy="39999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1400" b="1" noProof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F3497F2-2035-2AD2-3A1B-3E861DDE3A7C}"/>
              </a:ext>
            </a:extLst>
          </p:cNvPr>
          <p:cNvSpPr/>
          <p:nvPr/>
        </p:nvSpPr>
        <p:spPr>
          <a:xfrm>
            <a:off x="4614203" y="1652398"/>
            <a:ext cx="7206322" cy="2704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1400" b="1" noProof="0"/>
              <a:t>Determining efficacy and futility at </a:t>
            </a:r>
            <a:r>
              <a:rPr lang="en-US" sz="1400" b="1"/>
              <a:t>72 weeks</a:t>
            </a:r>
            <a:endParaRPr lang="en-CA" sz="1400" b="1" noProof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F7215F3-1B70-D9EF-110A-55FBB3AADB2A}"/>
              </a:ext>
            </a:extLst>
          </p:cNvPr>
          <p:cNvGrpSpPr/>
          <p:nvPr/>
        </p:nvGrpSpPr>
        <p:grpSpPr>
          <a:xfrm>
            <a:off x="554442" y="1983183"/>
            <a:ext cx="3740467" cy="3767928"/>
            <a:chOff x="554442" y="1983183"/>
            <a:chExt cx="4454369" cy="37679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0E64E3-8F2C-E60B-DD31-B61C028C7604}"/>
                </a:ext>
              </a:extLst>
            </p:cNvPr>
            <p:cNvSpPr/>
            <p:nvPr/>
          </p:nvSpPr>
          <p:spPr>
            <a:xfrm>
              <a:off x="557669" y="1983183"/>
              <a:ext cx="4451142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Hepatic function panel testing as clinically indicated</a:t>
              </a:r>
              <a:endParaRPr lang="en-CA" sz="1200" b="1" noProof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ACDEA77F-B26B-2FBB-394B-A4E3DC8348EC}"/>
                </a:ext>
              </a:extLst>
            </p:cNvPr>
            <p:cNvSpPr/>
            <p:nvPr/>
          </p:nvSpPr>
          <p:spPr>
            <a:xfrm>
              <a:off x="557669" y="2445099"/>
              <a:ext cx="4451142" cy="92470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>
                <a:spcAft>
                  <a:spcPts val="600"/>
                </a:spcAft>
              </a:pPr>
              <a:r>
                <a:rPr lang="en-US" sz="1200" noProof="0">
                  <a:solidFill>
                    <a:schemeClr val="tx1"/>
                  </a:solidFill>
                </a:rPr>
                <a:t>To determine response and adverse events while </a:t>
              </a:r>
              <a:br>
                <a:rPr lang="en-US" sz="1200" noProof="0">
                  <a:solidFill>
                    <a:schemeClr val="tx1"/>
                  </a:solidFill>
                </a:rPr>
              </a:br>
              <a:r>
                <a:rPr lang="en-US" sz="1200" noProof="0">
                  <a:solidFill>
                    <a:schemeClr val="tx1"/>
                  </a:solidFill>
                </a:rPr>
                <a:t>on semaglutide</a:t>
              </a:r>
            </a:p>
            <a:p>
              <a:pPr algn="ctr"/>
              <a:r>
                <a:rPr lang="en-US" sz="1100">
                  <a:solidFill>
                    <a:schemeClr val="tx1"/>
                  </a:solidFill>
                </a:rPr>
                <a:t>No strict monitoring plan is needed for patients receiving semaglutide for the treatment of MASH</a:t>
              </a:r>
              <a:endParaRPr lang="en-CA" sz="1100" noProof="0">
                <a:solidFill>
                  <a:schemeClr val="tx1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81BFBBE-C3B3-7D08-DE68-DE97D104B8A1}"/>
                </a:ext>
              </a:extLst>
            </p:cNvPr>
            <p:cNvSpPr/>
            <p:nvPr/>
          </p:nvSpPr>
          <p:spPr>
            <a:xfrm>
              <a:off x="554442" y="3475173"/>
              <a:ext cx="4436446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Concomitant therapy</a:t>
              </a:r>
              <a:r>
                <a:rPr lang="en-US" sz="1200" noProof="0">
                  <a:solidFill>
                    <a:schemeClr val="tx1"/>
                  </a:solidFill>
                </a:rPr>
                <a:t> 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CBB8C3BA-5A01-DA1B-A91B-CF8C36399DA3}"/>
                </a:ext>
              </a:extLst>
            </p:cNvPr>
            <p:cNvSpPr/>
            <p:nvPr/>
          </p:nvSpPr>
          <p:spPr>
            <a:xfrm>
              <a:off x="564181" y="3943173"/>
              <a:ext cx="4436444" cy="65257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Comprehensive MASLD management should include lifestyle modification and optimal control of comorbid metabolic conditions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F90EEF24-6BA7-A1B2-5F46-0ABFA5ACD349}"/>
                </a:ext>
              </a:extLst>
            </p:cNvPr>
            <p:cNvSpPr/>
            <p:nvPr/>
          </p:nvSpPr>
          <p:spPr>
            <a:xfrm>
              <a:off x="564180" y="4699349"/>
              <a:ext cx="4436446" cy="46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 b="1" noProof="0">
                  <a:solidFill>
                    <a:schemeClr val="tx1"/>
                  </a:solidFill>
                </a:rPr>
                <a:t>Comorbidity management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3FA51C35-0B25-C9FA-16AF-425BC2280AE4}"/>
                </a:ext>
              </a:extLst>
            </p:cNvPr>
            <p:cNvSpPr/>
            <p:nvPr/>
          </p:nvSpPr>
          <p:spPr>
            <a:xfrm>
              <a:off x="564181" y="5164605"/>
              <a:ext cx="4436444" cy="58650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Including hyperlipidemia, particularly if statin dose is modified at the outset of semaglutide therapy</a:t>
              </a:r>
              <a:endParaRPr lang="en-CA" sz="1200" noProof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81" name="Table 180">
            <a:extLst>
              <a:ext uri="{FF2B5EF4-FFF2-40B4-BE49-F238E27FC236}">
                <a16:creationId xmlns:a16="http://schemas.microsoft.com/office/drawing/2014/main" id="{3AFCDCC1-3365-FDBB-DA44-866131315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252767"/>
              </p:ext>
            </p:extLst>
          </p:nvPr>
        </p:nvGraphicFramePr>
        <p:xfrm>
          <a:off x="4796864" y="1983183"/>
          <a:ext cx="6837983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7051">
                  <a:extLst>
                    <a:ext uri="{9D8B030D-6E8A-4147-A177-3AD203B41FA5}">
                      <a16:colId xmlns:a16="http://schemas.microsoft.com/office/drawing/2014/main" val="3410035765"/>
                    </a:ext>
                  </a:extLst>
                </a:gridCol>
                <a:gridCol w="3750932">
                  <a:extLst>
                    <a:ext uri="{9D8B030D-6E8A-4147-A177-3AD203B41FA5}">
                      <a16:colId xmlns:a16="http://schemas.microsoft.com/office/drawing/2014/main" val="3069346326"/>
                    </a:ext>
                  </a:extLst>
                </a:gridCol>
              </a:tblGrid>
              <a:tr h="266760">
                <a:tc gridSpan="2">
                  <a:txBody>
                    <a:bodyPr/>
                    <a:lstStyle/>
                    <a:p>
                      <a:r>
                        <a:rPr lang="en-US" sz="1400"/>
                        <a:t>Continue semaglutide if…</a:t>
                      </a:r>
                    </a:p>
                  </a:txBody>
                  <a:tcPr>
                    <a:lnB w="38100" cmpd="sng">
                      <a:noFill/>
                    </a:lnB>
                    <a:solidFill>
                      <a:srgbClr val="2A91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7955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27432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VCTE LSM: ≥ 30% decrease, or </a:t>
                      </a:r>
                      <a:b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MRE LSM: ≥ 20% decrease, or</a:t>
                      </a:r>
                    </a:p>
                    <a:p>
                      <a:pPr marL="27432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MRI-PDFF: ≥ 30% decrease, or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D3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ALT: ≥ 17 U/L or ≥ 20% decrease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ELF™: ≥ 0.5 decrease</a:t>
                      </a:r>
                      <a:endParaRPr lang="en-CA" sz="1200" b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D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8999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630983-36A2-42A0-6849-05E161DBF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70744"/>
              </p:ext>
            </p:extLst>
          </p:nvPr>
        </p:nvGraphicFramePr>
        <p:xfrm>
          <a:off x="4790938" y="3237227"/>
          <a:ext cx="6838441" cy="1138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8441">
                  <a:extLst>
                    <a:ext uri="{9D8B030D-6E8A-4147-A177-3AD203B41FA5}">
                      <a16:colId xmlns:a16="http://schemas.microsoft.com/office/drawing/2014/main" val="1197600239"/>
                    </a:ext>
                  </a:extLst>
                </a:gridCol>
              </a:tblGrid>
              <a:tr h="315598">
                <a:tc>
                  <a:txBody>
                    <a:bodyPr/>
                    <a:lstStyle/>
                    <a:p>
                      <a:r>
                        <a:rPr lang="en-US" sz="1400"/>
                        <a:t>Stop semaglutide if…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57955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27432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NITs suggest worsening or progression to cirrhosis</a:t>
                      </a:r>
                      <a:endParaRPr lang="en-CA" sz="1200" b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8999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1AB7F5E-6A1F-3F19-B654-5DB9F8F56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589838"/>
              </p:ext>
            </p:extLst>
          </p:nvPr>
        </p:nvGraphicFramePr>
        <p:xfrm>
          <a:off x="4790938" y="4557311"/>
          <a:ext cx="6838441" cy="1250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8441">
                  <a:extLst>
                    <a:ext uri="{9D8B030D-6E8A-4147-A177-3AD203B41FA5}">
                      <a16:colId xmlns:a16="http://schemas.microsoft.com/office/drawing/2014/main" val="3410035765"/>
                    </a:ext>
                  </a:extLst>
                </a:gridCol>
              </a:tblGrid>
              <a:tr h="461241">
                <a:tc>
                  <a:txBody>
                    <a:bodyPr/>
                    <a:lstStyle/>
                    <a:p>
                      <a:pPr algn="l"/>
                      <a:r>
                        <a:rPr lang="en-US" sz="1400" b="1"/>
                        <a:t>If improvements in NITs are below thresholds and/or no evidence of progression to cirrhosis,</a:t>
                      </a: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 consider…</a:t>
                      </a:r>
                      <a:endParaRPr lang="en-CA" sz="1400" b="1" noProof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579559"/>
                  </a:ext>
                </a:extLst>
              </a:tr>
              <a:tr h="732559">
                <a:tc>
                  <a:txBody>
                    <a:bodyPr/>
                    <a:lstStyle/>
                    <a:p>
                      <a:pPr marL="27432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/>
                        <a:t>Re-evaluation of strategy; including re-optimization of lifestyle interventions and considering other therapy, with or without stopping semaglutide</a:t>
                      </a:r>
                      <a:endParaRPr lang="en-CA" sz="1200" b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8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41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0FB48-AF02-49F7-4392-98D8E3ACF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4A03E94-A230-9023-33AE-551F525F89B0}"/>
              </a:ext>
            </a:extLst>
          </p:cNvPr>
          <p:cNvSpPr/>
          <p:nvPr/>
        </p:nvSpPr>
        <p:spPr>
          <a:xfrm>
            <a:off x="8132374" y="1224000"/>
            <a:ext cx="3611576" cy="4589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2052000" rIns="144000" bIns="0" rtlCol="0" anchor="t"/>
          <a:lstStyle/>
          <a:p>
            <a:r>
              <a:rPr lang="en-US" sz="2000">
                <a:solidFill>
                  <a:schemeClr val="tx1"/>
                </a:solidFill>
              </a:rPr>
              <a:t>There are currently two FDA-approved pharmacotherapy options to manage MASH, resmetirom</a:t>
            </a:r>
            <a:r>
              <a:rPr lang="en-US" sz="2000" baseline="30000">
                <a:solidFill>
                  <a:schemeClr val="tx1"/>
                </a:solidFill>
              </a:rPr>
              <a:t>2</a:t>
            </a:r>
            <a:r>
              <a:rPr lang="en-US" sz="2000">
                <a:solidFill>
                  <a:schemeClr val="tx1"/>
                </a:solidFill>
              </a:rPr>
              <a:t> and semaglutide,</a:t>
            </a:r>
            <a:r>
              <a:rPr lang="en-US" sz="2000" baseline="30000">
                <a:solidFill>
                  <a:schemeClr val="tx1"/>
                </a:solidFill>
              </a:rPr>
              <a:t>3</a:t>
            </a:r>
            <a:r>
              <a:rPr lang="en-US" sz="2000">
                <a:solidFill>
                  <a:schemeClr val="tx1"/>
                </a:solidFill>
              </a:rPr>
              <a:t> with others being investigated</a:t>
            </a:r>
            <a:r>
              <a:rPr lang="en-US" sz="2000" baseline="30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835844-651C-88EA-FFE1-B1EB056CF5EC}"/>
              </a:ext>
            </a:extLst>
          </p:cNvPr>
          <p:cNvSpPr/>
          <p:nvPr/>
        </p:nvSpPr>
        <p:spPr>
          <a:xfrm>
            <a:off x="4290212" y="1224000"/>
            <a:ext cx="3611576" cy="4589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2052000" rIns="180000" bIns="0" rtlCol="0" anchor="t"/>
          <a:lstStyle/>
          <a:p>
            <a:r>
              <a:rPr lang="en-US" sz="2000">
                <a:solidFill>
                  <a:schemeClr val="tx1"/>
                </a:solidFill>
              </a:rPr>
              <a:t>Treatment options for MASH include lifestyle modifications, bariatric surgery, and pharmacotherapy</a:t>
            </a:r>
            <a:r>
              <a:rPr lang="en-GB" sz="2000" baseline="30000">
                <a:solidFill>
                  <a:schemeClr val="tx1"/>
                </a:solidFill>
              </a:rPr>
              <a:t>1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C5B6A2-3A4D-1A38-BF73-B0190682E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DBB86C-01B1-AEDA-8E23-4A7D757C49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548579" cy="324000"/>
          </a:xfrm>
        </p:spPr>
        <p:txBody>
          <a:bodyPr/>
          <a:lstStyle/>
          <a:p>
            <a:r>
              <a:rPr lang="en-US"/>
              <a:t>FDA, United States Federal Drug Administration; MASH, metabolic dysfunction-associated steatohepatitis.</a:t>
            </a:r>
            <a:br>
              <a:rPr lang="en-US"/>
            </a:br>
            <a:r>
              <a:rPr lang="en-US"/>
              <a:t>1. Rinella ME et al. </a:t>
            </a:r>
            <a:r>
              <a:rPr lang="en-US" i="1"/>
              <a:t>Hepatology</a:t>
            </a:r>
            <a:r>
              <a:rPr lang="en-US"/>
              <a:t>. 2023;77(5):1797–1835. 2. Rezdiffra (resmetirom). Package insert. Madrigal Pharmaceuticals, Inc.; March 2024. 3 Wegovy (semaglutide). Package insert. Novo Nordisk Inc.; August 2025. 4. </a:t>
            </a:r>
            <a:r>
              <a:rPr lang="da-DK"/>
              <a:t>Xie Z, et al. </a:t>
            </a:r>
            <a:r>
              <a:rPr lang="da-DK" i="1"/>
              <a:t>Life Metabolism</a:t>
            </a:r>
            <a:r>
              <a:rPr lang="da-DK"/>
              <a:t>. 2024;3(5):loae029. 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168F1B-DF6A-59DA-A904-4317867D63B3}"/>
              </a:ext>
            </a:extLst>
          </p:cNvPr>
          <p:cNvSpPr/>
          <p:nvPr/>
        </p:nvSpPr>
        <p:spPr>
          <a:xfrm>
            <a:off x="439934" y="1224000"/>
            <a:ext cx="3611576" cy="4589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2052000" rIns="180000" bIns="0" rtlCol="0" anchor="t"/>
          <a:lstStyle/>
          <a:p>
            <a:r>
              <a:rPr lang="en-US" sz="2000" kern="0">
                <a:solidFill>
                  <a:schemeClr val="tx1"/>
                </a:solidFill>
              </a:rPr>
              <a:t>Optimized MASLD/MASH management is quick, individualized, and includes a multidisciplinary team to address comorbidities</a:t>
            </a:r>
            <a:r>
              <a:rPr lang="en-US" sz="2000" kern="0" baseline="30000">
                <a:solidFill>
                  <a:schemeClr val="tx1"/>
                </a:solidFill>
              </a:rPr>
              <a:t>1</a:t>
            </a:r>
            <a:endParaRPr lang="en-US" sz="2000" kern="0">
              <a:solidFill>
                <a:schemeClr val="tx1"/>
              </a:solidFill>
            </a:endParaRPr>
          </a:p>
        </p:txBody>
      </p:sp>
      <p:pic>
        <p:nvPicPr>
          <p:cNvPr id="9" name="Graphic 8" descr="Care outline">
            <a:extLst>
              <a:ext uri="{FF2B5EF4-FFF2-40B4-BE49-F238E27FC236}">
                <a16:creationId xmlns:a16="http://schemas.microsoft.com/office/drawing/2014/main" id="{17F3B306-C4D7-A8C3-1B7D-EFD4F2E6A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27810" y="1674054"/>
            <a:ext cx="1408917" cy="1408917"/>
          </a:xfrm>
          <a:prstGeom prst="rect">
            <a:avLst/>
          </a:prstGeom>
        </p:spPr>
      </p:pic>
      <p:pic>
        <p:nvPicPr>
          <p:cNvPr id="10" name="Graphic 9" descr="Medicine outline">
            <a:extLst>
              <a:ext uri="{FF2B5EF4-FFF2-40B4-BE49-F238E27FC236}">
                <a16:creationId xmlns:a16="http://schemas.microsoft.com/office/drawing/2014/main" id="{06B975CD-3220-E482-DF4B-D85A8A9B5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62870" y="1647555"/>
            <a:ext cx="1435416" cy="1435416"/>
          </a:xfrm>
          <a:prstGeom prst="rect">
            <a:avLst/>
          </a:prstGeom>
        </p:spPr>
      </p:pic>
      <p:pic>
        <p:nvPicPr>
          <p:cNvPr id="17" name="Graphic 16" descr="Medical with solid fill">
            <a:extLst>
              <a:ext uri="{FF2B5EF4-FFF2-40B4-BE49-F238E27FC236}">
                <a16:creationId xmlns:a16="http://schemas.microsoft.com/office/drawing/2014/main" id="{9A8BF570-BD48-D1E9-EE1D-78E3BAD75B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3335" y="1741128"/>
            <a:ext cx="1245329" cy="124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7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3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B4E57D-6287-437D-A5D8-80B297CC7BBE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Application>Microsoft Office PowerPoint</Application>
  <PresentationFormat>Widescreen</PresentationFormat>
  <Paragraphs>86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Apis For Office</vt:lpstr>
      <vt:lpstr>Arial</vt:lpstr>
      <vt:lpstr>Calibri</vt:lpstr>
      <vt:lpstr>Times New Roman</vt:lpstr>
      <vt:lpstr>2020 Novo Nordisk widescreen_NNI</vt:lpstr>
      <vt:lpstr>1_2020 Novo Nordisk widescreen_NNI</vt:lpstr>
      <vt:lpstr>2_2020 Novo Nordisk widescreen_NNI</vt:lpstr>
      <vt:lpstr>3_2020 Novo Nordisk widescreen_NNI</vt:lpstr>
      <vt:lpstr>MASH management</vt:lpstr>
      <vt:lpstr>Identifying patients for use of resmetirom1,2</vt:lpstr>
      <vt:lpstr>Resmetirom treatment monitoring and response assessment1,2</vt:lpstr>
      <vt:lpstr>Identifying patients for use of semaglutide1,2</vt:lpstr>
      <vt:lpstr>Semaglutide treatment monitoring and response assessment1,2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2026-02-02T16:48:54Z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