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tags/tag92.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tags/tag93.xml" ContentType="application/vnd.openxmlformats-officedocument.presentationml.tags+xml"/>
  <Override PartName="/ppt/notesSlides/notesSlide9.xml" ContentType="application/vnd.openxmlformats-officedocument.presentationml.notesSlide+xml"/>
  <Override PartName="/ppt/tags/tag94.xml" ContentType="application/vnd.openxmlformats-officedocument.presentationml.tags+xml"/>
  <Override PartName="/ppt/notesSlides/notesSlide10.xml" ContentType="application/vnd.openxmlformats-officedocument.presentationml.notesSlide+xml"/>
  <Override PartName="/ppt/tags/tag95.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ags/tag96.xml" ContentType="application/vnd.openxmlformats-officedocument.presentationml.tags+xml"/>
  <Override PartName="/ppt/notesSlides/notesSlide12.xml" ContentType="application/vnd.openxmlformats-officedocument.presentationml.notesSlide+xml"/>
  <Override PartName="/ppt/tags/tag97.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tags/tag98.xml" ContentType="application/vnd.openxmlformats-officedocument.presentationml.tags+xml"/>
  <Override PartName="/ppt/notesSlides/notesSlide1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notesSlides/notesSlide19.xml" ContentType="application/vnd.openxmlformats-officedocument.presentationml.notesSlide+xml"/>
  <Override PartName="/ppt/tags/tag104.xml" ContentType="application/vnd.openxmlformats-officedocument.presentationml.tags+xml"/>
  <Override PartName="/ppt/notesSlides/notesSlide20.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8.xml" ContentType="application/vnd.openxmlformats-officedocument.presentationml.tags+xml"/>
  <Override PartName="/ppt/notesSlides/notesSlide27.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ags/tag109.xml" ContentType="application/vnd.openxmlformats-officedocument.presentationml.tags+xml"/>
  <Override PartName="/ppt/notesSlides/notesSlide28.xml" ContentType="application/vnd.openxmlformats-officedocument.presentationml.notesSlide+xml"/>
  <Override PartName="/ppt/tags/tag110.xml" ContentType="application/vnd.openxmlformats-officedocument.presentationml.tags+xml"/>
  <Override PartName="/ppt/notesSlides/notesSlide2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30.xml" ContentType="application/vnd.openxmlformats-officedocument.presentationml.notesSlide+xml"/>
  <Override PartName="/ppt/tags/tag111.xml" ContentType="application/vnd.openxmlformats-officedocument.presentationml.tags+xml"/>
  <Override PartName="/ppt/notesSlides/notesSlide31.xml" ContentType="application/vnd.openxmlformats-officedocument.presentationml.notesSlide+xml"/>
  <Override PartName="/ppt/tags/tag1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3.xml" ContentType="application/vnd.openxmlformats-officedocument.presentationml.tags+xml"/>
  <Override PartName="/ppt/notesSlides/notesSlide35.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ags/tag114.xml" ContentType="application/vnd.openxmlformats-officedocument.presentationml.tags+xml"/>
  <Override PartName="/ppt/notesSlides/notesSlide36.xml" ContentType="application/vnd.openxmlformats-officedocument.presentationml.notesSl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697" r:id="rId5"/>
  </p:sldMasterIdLst>
  <p:notesMasterIdLst>
    <p:notesMasterId r:id="rId53"/>
  </p:notesMasterIdLst>
  <p:handoutMasterIdLst>
    <p:handoutMasterId r:id="rId54"/>
  </p:handoutMasterIdLst>
  <p:sldIdLst>
    <p:sldId id="271" r:id="rId6"/>
    <p:sldId id="2147374470" r:id="rId7"/>
    <p:sldId id="257" r:id="rId8"/>
    <p:sldId id="5819" r:id="rId9"/>
    <p:sldId id="2147374514" r:id="rId10"/>
    <p:sldId id="2147374488" r:id="rId11"/>
    <p:sldId id="5824" r:id="rId12"/>
    <p:sldId id="2147374506" r:id="rId13"/>
    <p:sldId id="2147374487" r:id="rId14"/>
    <p:sldId id="5822" r:id="rId15"/>
    <p:sldId id="5821" r:id="rId16"/>
    <p:sldId id="2147374515" r:id="rId17"/>
    <p:sldId id="5826" r:id="rId18"/>
    <p:sldId id="5827" r:id="rId19"/>
    <p:sldId id="5830" r:id="rId20"/>
    <p:sldId id="2147374519" r:id="rId21"/>
    <p:sldId id="2096975745" r:id="rId22"/>
    <p:sldId id="5844" r:id="rId23"/>
    <p:sldId id="5843" r:id="rId24"/>
    <p:sldId id="2147374490" r:id="rId25"/>
    <p:sldId id="5837" r:id="rId26"/>
    <p:sldId id="5839" r:id="rId27"/>
    <p:sldId id="5841" r:id="rId28"/>
    <p:sldId id="2147374516" r:id="rId29"/>
    <p:sldId id="2147374493" r:id="rId30"/>
    <p:sldId id="2147374495" r:id="rId31"/>
    <p:sldId id="2147374509" r:id="rId32"/>
    <p:sldId id="2147374510" r:id="rId33"/>
    <p:sldId id="2147374496" r:id="rId34"/>
    <p:sldId id="5852" r:id="rId35"/>
    <p:sldId id="5854" r:id="rId36"/>
    <p:sldId id="2147374518" r:id="rId37"/>
    <p:sldId id="2147374497" r:id="rId38"/>
    <p:sldId id="2147374498" r:id="rId39"/>
    <p:sldId id="2147374502" r:id="rId40"/>
    <p:sldId id="2147374520" r:id="rId41"/>
    <p:sldId id="2147374500" r:id="rId42"/>
    <p:sldId id="2147374511" r:id="rId43"/>
    <p:sldId id="5846" r:id="rId44"/>
    <p:sldId id="5849" r:id="rId45"/>
    <p:sldId id="2147374521" r:id="rId46"/>
    <p:sldId id="2147374522" r:id="rId47"/>
    <p:sldId id="2147374523" r:id="rId48"/>
    <p:sldId id="2147374501" r:id="rId49"/>
    <p:sldId id="2147374512" r:id="rId50"/>
    <p:sldId id="2147374513" r:id="rId51"/>
    <p:sldId id="213480496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7E5D12F0-2938-440C-B078-1351C1A4210E}">
          <p14:sldIdLst>
            <p14:sldId id="271"/>
            <p14:sldId id="2147374470"/>
            <p14:sldId id="257"/>
          </p14:sldIdLst>
        </p14:section>
        <p14:section name="Introduction" id="{1655343F-7F6E-42C3-89F8-A04AA0983B1C}">
          <p14:sldIdLst>
            <p14:sldId id="5819"/>
            <p14:sldId id="2147374514"/>
            <p14:sldId id="2147374488"/>
            <p14:sldId id="5824"/>
            <p14:sldId id="2147374506"/>
          </p14:sldIdLst>
        </p14:section>
        <p14:section name="Metabolic conditions" id="{791C48CC-FA5D-4E1F-9E24-C6B8552B2234}">
          <p14:sldIdLst>
            <p14:sldId id="2147374487"/>
            <p14:sldId id="5822"/>
            <p14:sldId id="5821"/>
            <p14:sldId id="2147374515"/>
            <p14:sldId id="5826"/>
            <p14:sldId id="5827"/>
            <p14:sldId id="5830"/>
            <p14:sldId id="2147374519"/>
            <p14:sldId id="2096975745"/>
            <p14:sldId id="5844"/>
            <p14:sldId id="5843"/>
          </p14:sldIdLst>
        </p14:section>
        <p14:section name="Cardiovascular disease" id="{46B2C717-6F47-4733-B72E-F685934E2BE6}">
          <p14:sldIdLst>
            <p14:sldId id="2147374490"/>
            <p14:sldId id="5837"/>
            <p14:sldId id="5839"/>
            <p14:sldId id="5841"/>
            <p14:sldId id="2147374516"/>
            <p14:sldId id="2147374493"/>
            <p14:sldId id="2147374495"/>
            <p14:sldId id="2147374509"/>
            <p14:sldId id="2147374510"/>
          </p14:sldIdLst>
        </p14:section>
        <p14:section name="Respiratory conditions" id="{1F3F3F70-2DE2-486D-91A8-DF7AA894202A}">
          <p14:sldIdLst>
            <p14:sldId id="2147374496"/>
            <p14:sldId id="5852"/>
            <p14:sldId id="5854"/>
            <p14:sldId id="2147374518"/>
          </p14:sldIdLst>
        </p14:section>
        <p14:section name="Musculoskletal conditions" id="{24F3659C-C7C3-40F7-8F45-DAA4AFADA3F4}">
          <p14:sldIdLst>
            <p14:sldId id="2147374497"/>
            <p14:sldId id="2147374498"/>
            <p14:sldId id="2147374502"/>
            <p14:sldId id="2147374520"/>
          </p14:sldIdLst>
        </p14:section>
        <p14:section name="Fertility" id="{95188BA4-AF46-4D0A-A2EC-605DDA168602}">
          <p14:sldIdLst>
            <p14:sldId id="2147374500"/>
            <p14:sldId id="2147374511"/>
            <p14:sldId id="5846"/>
            <p14:sldId id="5849"/>
          </p14:sldIdLst>
        </p14:section>
        <p14:section name="Mental health" id="{C24640F1-2481-44FE-8D0A-4FDBB0D0E30C}">
          <p14:sldIdLst>
            <p14:sldId id="2147374521"/>
            <p14:sldId id="2147374522"/>
            <p14:sldId id="2147374523"/>
            <p14:sldId id="2147374501"/>
          </p14:sldIdLst>
        </p14:section>
        <p14:section name="Assessments" id="{A68B3CA5-99A7-45C6-8E0B-C16B963F466B}">
          <p14:sldIdLst>
            <p14:sldId id="2147374512"/>
            <p14:sldId id="2147374513"/>
            <p14:sldId id="2134804967"/>
          </p14:sldIdLst>
        </p14:section>
      </p14:sectionLst>
    </p:ext>
    <p:ext uri="{EFAFB233-063F-42B5-8137-9DF3F51BA10A}">
      <p15:sldGuideLst xmlns:p15="http://schemas.microsoft.com/office/powerpoint/2012/main">
        <p15:guide id="1" orient="horz" pos="4104" userDrawn="1">
          <p15:clr>
            <a:srgbClr val="A4A3A4"/>
          </p15:clr>
        </p15:guide>
        <p15:guide id="2" pos="408" userDrawn="1">
          <p15:clr>
            <a:srgbClr val="A4A3A4"/>
          </p15:clr>
        </p15:guide>
        <p15:guide id="3" orient="horz" pos="576" userDrawn="1">
          <p15:clr>
            <a:srgbClr val="A4A3A4"/>
          </p15:clr>
        </p15:guide>
        <p15:guide id="4" pos="600" userDrawn="1">
          <p15:clr>
            <a:srgbClr val="A4A3A4"/>
          </p15:clr>
        </p15:guide>
        <p15:guide id="5" orient="horz" pos="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43F28D17-3300-17F8-5146-83AABCF72AD9}" name="octavia.pickett-blakely@pennmedicine.upenn.edu" initials="oc" userId="S::urn:spo:guest#octavia.pickett-blakely@pennmedicine.upenn.edu::" providerId="AD"/>
  <p188:author id="{30D2AF1C-972C-331F-4446-0D38A947512A}" name="Sally Johnson-Majewski" initials="SJM" userId="Sally Johnson-Majewski" providerId="None"/>
  <p188:author id="{E4FE064D-6AB6-C3FB-0A7A-2DFEDC5135E2}" name="cxmo@novonordisk.com" initials="cx" userId="S::urn:spo:guest#cxmo@novonordisk.com::" providerId="AD"/>
  <p188:author id="{76490B51-10AA-19A5-2347-FF88038A64AE}" name="daniel.bessesen@cuanschutz.edu" initials="da" userId="S::urn:spo:guest#daniel.bessesen@cuanschutz.edu::" providerId="AD"/>
  <p188:author id="{5681AC69-2D96-BD7A-58A4-AF57D8298DE7}" name="BRSZ (Gabriel Smolarz)" initials="BS" userId="S::brsz_novonordisk.com#ext#@sixdegreesmed.com::fe3a2788-a25e-430b-ab55-086b4040e359" providerId="AD"/>
  <p188:author id="{68050096-EF50-AAD9-D5EA-22BBBF4B54E0}" name="butschw@ccf.org" initials="bu" userId="S::urn:spo:guest#butschw@ccf.org::"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1BD"/>
    <a:srgbClr val="2E75B6"/>
    <a:srgbClr val="595959"/>
    <a:srgbClr val="8FAADC"/>
    <a:srgbClr val="4472C4"/>
    <a:srgbClr val="CAD7EE"/>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6A647-F48D-46DD-A30C-F7377C97CD9D}" v="1" dt="2024-03-25T22:03:39.011"/>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0" autoAdjust="0"/>
  </p:normalViewPr>
  <p:slideViewPr>
    <p:cSldViewPr snapToGrid="0">
      <p:cViewPr varScale="1">
        <p:scale>
          <a:sx n="107" d="100"/>
          <a:sy n="107" d="100"/>
        </p:scale>
        <p:origin x="714" y="102"/>
      </p:cViewPr>
      <p:guideLst>
        <p:guide orient="horz" pos="4104"/>
        <p:guide pos="408"/>
        <p:guide orient="horz" pos="576"/>
        <p:guide pos="600"/>
        <p:guide orient="horz" pos="7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D3DBE65F-0D3F-412C-9DE9-00EA53AF53A3}"/>
    <pc:docChg chg="custSel modSld">
      <pc:chgData name="Elisha Shin" userId="19c3a70e-67e8-41a3-a3bb-c5e7a71219d8" providerId="ADAL" clId="{D3DBE65F-0D3F-412C-9DE9-00EA53AF53A3}" dt="2024-02-16T19:47:36.207" v="2" actId="313"/>
      <pc:docMkLst>
        <pc:docMk/>
      </pc:docMkLst>
      <pc:sldChg chg="modNotesTx">
        <pc:chgData name="Elisha Shin" userId="19c3a70e-67e8-41a3-a3bb-c5e7a71219d8" providerId="ADAL" clId="{D3DBE65F-0D3F-412C-9DE9-00EA53AF53A3}" dt="2024-02-16T19:47:36.207" v="2" actId="313"/>
        <pc:sldMkLst>
          <pc:docMk/>
          <pc:sldMk cId="2635563942" sldId="5822"/>
        </pc:sldMkLst>
      </pc:sldChg>
      <pc:sldChg chg="modSp">
        <pc:chgData name="Elisha Shin" userId="19c3a70e-67e8-41a3-a3bb-c5e7a71219d8" providerId="ADAL" clId="{D3DBE65F-0D3F-412C-9DE9-00EA53AF53A3}" dt="2024-02-16T19:46:55.818" v="0"/>
        <pc:sldMkLst>
          <pc:docMk/>
          <pc:sldMk cId="4088368589" sldId="2147374470"/>
        </pc:sldMkLst>
        <pc:graphicFrameChg chg="mod">
          <ac:chgData name="Elisha Shin" userId="19c3a70e-67e8-41a3-a3bb-c5e7a71219d8" providerId="ADAL" clId="{D3DBE65F-0D3F-412C-9DE9-00EA53AF53A3}" dt="2024-02-16T19:46:55.818" v="0"/>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9406A647-F48D-46DD-A30C-F7377C97CD9D}"/>
    <pc:docChg chg="custSel modSld">
      <pc:chgData name="Elisha Shin" userId="19c3a70e-67e8-41a3-a3bb-c5e7a71219d8" providerId="ADAL" clId="{9406A647-F48D-46DD-A30C-F7377C97CD9D}" dt="2024-03-25T22:03:41.515" v="2" actId="1076"/>
      <pc:docMkLst>
        <pc:docMk/>
      </pc:docMkLst>
      <pc:sldChg chg="addSp delSp modSp mod">
        <pc:chgData name="Elisha Shin" userId="19c3a70e-67e8-41a3-a3bb-c5e7a71219d8" providerId="ADAL" clId="{9406A647-F48D-46DD-A30C-F7377C97CD9D}" dt="2024-03-25T22:03:41.515" v="2" actId="1076"/>
        <pc:sldMkLst>
          <pc:docMk/>
          <pc:sldMk cId="4088368589" sldId="2147374470"/>
        </pc:sldMkLst>
        <pc:graphicFrameChg chg="add mod">
          <ac:chgData name="Elisha Shin" userId="19c3a70e-67e8-41a3-a3bb-c5e7a71219d8" providerId="ADAL" clId="{9406A647-F48D-46DD-A30C-F7377C97CD9D}" dt="2024-03-25T22:03:41.515" v="2" actId="1076"/>
          <ac:graphicFrameMkLst>
            <pc:docMk/>
            <pc:sldMk cId="4088368589" sldId="2147374470"/>
            <ac:graphicFrameMk id="5" creationId="{45AC67A0-6FEA-4A37-2AB9-85D33946D6B9}"/>
          </ac:graphicFrameMkLst>
        </pc:graphicFrameChg>
        <pc:graphicFrameChg chg="del">
          <ac:chgData name="Elisha Shin" userId="19c3a70e-67e8-41a3-a3bb-c5e7a71219d8" providerId="ADAL" clId="{9406A647-F48D-46DD-A30C-F7377C97CD9D}" dt="2024-03-25T22:03:13.658" v="0" actId="478"/>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i="0" u="none" strike="noStrike" baseline="0">
                <a:solidFill>
                  <a:schemeClr val="tx1"/>
                </a:solidFill>
                <a:effectLst/>
                <a:latin typeface="Arial" panose="020B0604020202020204" pitchFamily="34" charset="0"/>
                <a:cs typeface="Arial" panose="020B0604020202020204" pitchFamily="34" charset="0"/>
              </a:rPr>
              <a:t>Estimated reduction in life expectancy* compared with an individual of healthy weight (18.5–24.9 kg/m</a:t>
            </a:r>
            <a:r>
              <a:rPr lang="en-US" sz="1400" b="1" i="0" u="none" strike="noStrike" baseline="30000">
                <a:solidFill>
                  <a:schemeClr val="tx1"/>
                </a:solidFill>
                <a:effectLst/>
                <a:latin typeface="Arial" panose="020B0604020202020204" pitchFamily="34" charset="0"/>
                <a:cs typeface="Arial" panose="020B0604020202020204" pitchFamily="34" charset="0"/>
              </a:rPr>
              <a:t>2</a:t>
            </a:r>
            <a:r>
              <a:rPr lang="en-US" sz="1400" b="1" i="0" u="none" strike="noStrike" baseline="0">
                <a:solidFill>
                  <a:schemeClr val="tx1"/>
                </a:solidFill>
                <a:effectLst/>
                <a:latin typeface="Arial" panose="020B0604020202020204" pitchFamily="34" charset="0"/>
                <a:cs typeface="Arial" panose="020B0604020202020204" pitchFamily="34" charset="0"/>
              </a:rPr>
              <a:t>)</a:t>
            </a:r>
          </a:p>
          <a:p>
            <a:pPr>
              <a:defRPr lang="en-US" sz="1400">
                <a:solidFill>
                  <a:schemeClr val="tx1"/>
                </a:solidFill>
                <a:latin typeface="Arial" panose="020B0604020202020204" pitchFamily="34" charset="0"/>
                <a:cs typeface="Arial" panose="020B0604020202020204" pitchFamily="34" charset="0"/>
              </a:defRPr>
            </a:pPr>
            <a:r>
              <a:rPr lang="en-US" sz="1400" b="1" i="0" u="none" strike="noStrike" baseline="0">
                <a:solidFill>
                  <a:schemeClr val="tx1"/>
                </a:solidFill>
                <a:effectLst/>
                <a:latin typeface="Arial" panose="020B0604020202020204" pitchFamily="34" charset="0"/>
                <a:cs typeface="Arial" panose="020B0604020202020204" pitchFamily="34" charset="0"/>
              </a:rPr>
              <a:t>Never-smokers, N = 1,969,648</a:t>
            </a:r>
            <a:r>
              <a:rPr lang="en-US" sz="1400" b="1" i="0" u="none" strike="noStrike" baseline="30000">
                <a:solidFill>
                  <a:schemeClr val="tx1"/>
                </a:solidFill>
                <a:effectLst/>
                <a:latin typeface="Arial" panose="020B0604020202020204" pitchFamily="34" charset="0"/>
                <a:cs typeface="Arial" panose="020B0604020202020204" pitchFamily="34" charset="0"/>
              </a:rPr>
              <a:t>2</a:t>
            </a:r>
            <a:endParaRPr lang="en-US" sz="1400" baseline="300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cat>
            <c:strRef>
              <c:f>Sheet1!$A$2:$A$6</c:f>
              <c:strCache>
                <c:ptCount val="5"/>
                <c:pt idx="0">
                  <c:v>&lt;18.5</c:v>
                </c:pt>
                <c:pt idx="1">
                  <c:v>25.0–29.9</c:v>
                </c:pt>
                <c:pt idx="2">
                  <c:v>30.0–34.9</c:v>
                </c:pt>
                <c:pt idx="3">
                  <c:v>35.0–39.9</c:v>
                </c:pt>
                <c:pt idx="4">
                  <c:v>≥40.0</c:v>
                </c:pt>
              </c:strCache>
            </c:strRef>
          </c:cat>
          <c:val>
            <c:numRef>
              <c:f>Sheet1!$B$2:$B$6</c:f>
              <c:numCache>
                <c:formatCode>General</c:formatCode>
                <c:ptCount val="5"/>
                <c:pt idx="0">
                  <c:v>4.3</c:v>
                </c:pt>
                <c:pt idx="1">
                  <c:v>1</c:v>
                </c:pt>
                <c:pt idx="2">
                  <c:v>3.4</c:v>
                </c:pt>
                <c:pt idx="3">
                  <c:v>5.9</c:v>
                </c:pt>
                <c:pt idx="4">
                  <c:v>9.1</c:v>
                </c:pt>
              </c:numCache>
            </c:numRef>
          </c:val>
          <c:extLst>
            <c:ext xmlns:c16="http://schemas.microsoft.com/office/drawing/2014/chart" uri="{C3380CC4-5D6E-409C-BE32-E72D297353CC}">
              <c16:uniqueId val="{00000000-0F47-484F-8C48-32AF20E8744E}"/>
            </c:ext>
          </c:extLst>
        </c:ser>
        <c:ser>
          <c:idx val="1"/>
          <c:order val="1"/>
          <c:tx>
            <c:strRef>
              <c:f>Sheet1!$C$1</c:f>
              <c:strCache>
                <c:ptCount val="1"/>
                <c:pt idx="0">
                  <c:v>Women</c:v>
                </c:pt>
              </c:strCache>
            </c:strRef>
          </c:tx>
          <c:spPr>
            <a:solidFill>
              <a:schemeClr val="tx1">
                <a:lumMod val="65000"/>
                <a:lumOff val="35000"/>
              </a:schemeClr>
            </a:solidFill>
            <a:ln>
              <a:noFill/>
            </a:ln>
            <a:effectLst/>
          </c:spPr>
          <c:invertIfNegative val="0"/>
          <c:cat>
            <c:strRef>
              <c:f>Sheet1!$A$2:$A$6</c:f>
              <c:strCache>
                <c:ptCount val="5"/>
                <c:pt idx="0">
                  <c:v>&lt;18.5</c:v>
                </c:pt>
                <c:pt idx="1">
                  <c:v>25.0–29.9</c:v>
                </c:pt>
                <c:pt idx="2">
                  <c:v>30.0–34.9</c:v>
                </c:pt>
                <c:pt idx="3">
                  <c:v>35.0–39.9</c:v>
                </c:pt>
                <c:pt idx="4">
                  <c:v>≥40.0</c:v>
                </c:pt>
              </c:strCache>
            </c:strRef>
          </c:cat>
          <c:val>
            <c:numRef>
              <c:f>Sheet1!$C$2:$C$6</c:f>
              <c:numCache>
                <c:formatCode>General</c:formatCode>
                <c:ptCount val="5"/>
                <c:pt idx="0">
                  <c:v>4.5</c:v>
                </c:pt>
                <c:pt idx="1">
                  <c:v>0.8</c:v>
                </c:pt>
                <c:pt idx="2">
                  <c:v>2.4</c:v>
                </c:pt>
                <c:pt idx="3">
                  <c:v>4.7</c:v>
                </c:pt>
                <c:pt idx="4">
                  <c:v>7.7</c:v>
                </c:pt>
              </c:numCache>
            </c:numRef>
          </c:val>
          <c:extLst>
            <c:ext xmlns:c16="http://schemas.microsoft.com/office/drawing/2014/chart" uri="{C3380CC4-5D6E-409C-BE32-E72D297353CC}">
              <c16:uniqueId val="{00000001-0F47-484F-8C48-32AF20E8744E}"/>
            </c:ext>
          </c:extLst>
        </c:ser>
        <c:dLbls>
          <c:showLegendKey val="0"/>
          <c:showVal val="0"/>
          <c:showCatName val="0"/>
          <c:showSerName val="0"/>
          <c:showPercent val="0"/>
          <c:showBubbleSize val="0"/>
        </c:dLbls>
        <c:gapWidth val="219"/>
        <c:overlap val="-27"/>
        <c:axId val="1559426768"/>
        <c:axId val="1559418896"/>
      </c:barChart>
      <c:catAx>
        <c:axId val="1559426768"/>
        <c:scaling>
          <c:orientation val="minMax"/>
        </c:scaling>
        <c:delete val="0"/>
        <c:axPos val="b"/>
        <c:title>
          <c:tx>
            <c:rich>
              <a:bodyPr rot="0" spcFirstLastPara="1" vertOverflow="ellipsis" vert="horz" wrap="square" anchor="ctr" anchorCtr="1"/>
              <a:lstStyle/>
              <a:p>
                <a:pPr>
                  <a:defRPr lang="en-US" sz="1330" b="0" i="0" u="none" strike="noStrike" kern="1200" baseline="0">
                    <a:solidFill>
                      <a:schemeClr val="tx1"/>
                    </a:solidFill>
                    <a:latin typeface="+mn-lt"/>
                    <a:ea typeface="+mn-ea"/>
                    <a:cs typeface="+mn-cs"/>
                  </a:defRPr>
                </a:pPr>
                <a:r>
                  <a:rPr lang="en-US" sz="1200">
                    <a:solidFill>
                      <a:schemeClr val="tx1"/>
                    </a:solidFill>
                    <a:latin typeface="Arial" panose="020B0604020202020204" pitchFamily="34" charset="0"/>
                    <a:cs typeface="Arial" panose="020B0604020202020204" pitchFamily="34" charset="0"/>
                  </a:rPr>
                  <a:t>BMI (kg/m</a:t>
                </a:r>
                <a:r>
                  <a:rPr lang="en-US" sz="1200" baseline="30000">
                    <a:solidFill>
                      <a:schemeClr val="tx1"/>
                    </a:solidFill>
                    <a:latin typeface="Arial" panose="020B0604020202020204" pitchFamily="34" charset="0"/>
                    <a:cs typeface="Arial" panose="020B0604020202020204" pitchFamily="34" charset="0"/>
                  </a:rPr>
                  <a:t>2</a:t>
                </a:r>
                <a:r>
                  <a:rPr lang="en-US" sz="1200">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418896"/>
        <c:crosses val="autoZero"/>
        <c:auto val="1"/>
        <c:lblAlgn val="ctr"/>
        <c:lblOffset val="100"/>
        <c:noMultiLvlLbl val="0"/>
      </c:catAx>
      <c:valAx>
        <c:axId val="1559418896"/>
        <c:scaling>
          <c:orientation val="minMax"/>
        </c:scaling>
        <c:delete val="0"/>
        <c:axPos val="l"/>
        <c:title>
          <c:tx>
            <c:rich>
              <a:bodyPr rot="-54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Reduction in life expectancy </a:t>
                </a:r>
              </a:p>
              <a:p>
                <a:pPr>
                  <a:defRPr lang="en-US" sz="120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(years)</a:t>
                </a:r>
              </a:p>
            </c:rich>
          </c:tx>
          <c:overlay val="0"/>
          <c:spPr>
            <a:noFill/>
            <a:ln>
              <a:noFill/>
            </a:ln>
            <a:effectLst/>
          </c:spPr>
          <c:txPr>
            <a:bodyPr rot="-54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426768"/>
        <c:crosses val="autoZero"/>
        <c:crossBetween val="between"/>
      </c:valAx>
      <c:spPr>
        <a:noFill/>
        <a:ln>
          <a:noFill/>
        </a:ln>
        <a:effectLst/>
      </c:spPr>
    </c:plotArea>
    <c:legend>
      <c:legendPos val="t"/>
      <c:layout>
        <c:manualLayout>
          <c:xMode val="edge"/>
          <c:yMode val="edge"/>
          <c:x val="0.77416509022493485"/>
          <c:y val="0.16750786646558305"/>
          <c:w val="0.20523025663825845"/>
          <c:h val="6.9793144538159338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688023234632301E-2"/>
          <c:y val="6.3019690949420004E-2"/>
          <c:w val="0.93087222235050604"/>
          <c:h val="0.756132675865544"/>
        </c:manualLayout>
      </c:layout>
      <c:lineChart>
        <c:grouping val="standard"/>
        <c:varyColors val="0"/>
        <c:ser>
          <c:idx val="1"/>
          <c:order val="0"/>
          <c:tx>
            <c:strRef>
              <c:f>Sheet1!$B$1</c:f>
              <c:strCache>
                <c:ptCount val="1"/>
              </c:strCache>
            </c:strRef>
          </c:tx>
          <c:marker>
            <c:symbol val="none"/>
          </c:marker>
          <c:cat>
            <c:strRef>
              <c:f>Sheet1!$A$2:$A$7</c:f>
              <c:strCache>
                <c:ptCount val="6"/>
                <c:pt idx="0">
                  <c:v>Gained &gt;2%</c:v>
                </c:pt>
                <c:pt idx="1">
                  <c:v>Gained ≤2%~
Lost &lt;2%</c:v>
                </c:pt>
                <c:pt idx="2">
                  <c:v>Lost ≥2%~
Lost &lt;5%</c:v>
                </c:pt>
                <c:pt idx="3">
                  <c:v>Lost ≥5%~
Lost &lt;10</c:v>
                </c:pt>
                <c:pt idx="4">
                  <c:v>Lost ≥10%~
Lost &lt;15%</c:v>
                </c:pt>
                <c:pt idx="5">
                  <c:v>Lost 
≥15%</c:v>
                </c:pt>
              </c:strCache>
            </c:strRef>
          </c:cat>
          <c:val>
            <c:numRef>
              <c:f>Sheet1!$B$2:$B$7</c:f>
              <c:numCache>
                <c:formatCode>General</c:formatCode>
                <c:ptCount val="6"/>
              </c:numCache>
            </c:numRef>
          </c:val>
          <c:smooth val="0"/>
          <c:extLst>
            <c:ext xmlns:c16="http://schemas.microsoft.com/office/drawing/2014/chart" uri="{C3380CC4-5D6E-409C-BE32-E72D297353CC}">
              <c16:uniqueId val="{00000000-B5F3-433E-AFD0-060BBAD7B260}"/>
            </c:ext>
          </c:extLst>
        </c:ser>
        <c:dLbls>
          <c:showLegendKey val="0"/>
          <c:showVal val="0"/>
          <c:showCatName val="0"/>
          <c:showSerName val="0"/>
          <c:showPercent val="0"/>
          <c:showBubbleSize val="0"/>
        </c:dLbls>
        <c:smooth val="0"/>
        <c:axId val="-1157672240"/>
        <c:axId val="-1157670192"/>
      </c:lineChart>
      <c:catAx>
        <c:axId val="-1157672240"/>
        <c:scaling>
          <c:orientation val="minMax"/>
        </c:scaling>
        <c:delete val="0"/>
        <c:axPos val="b"/>
        <c:numFmt formatCode="General" sourceLinked="0"/>
        <c:majorTickMark val="none"/>
        <c:minorTickMark val="none"/>
        <c:tickLblPos val="none"/>
        <c:spPr>
          <a:ln w="19050">
            <a:noFill/>
            <a:prstDash val="solid"/>
          </a:ln>
        </c:spPr>
        <c:txPr>
          <a:bodyPr rot="0" vert="horz"/>
          <a:lstStyle/>
          <a:p>
            <a:pPr>
              <a:defRPr/>
            </a:pPr>
            <a:endParaRPr lang="en-US"/>
          </a:p>
        </c:txPr>
        <c:crossAx val="-1157670192"/>
        <c:crossesAt val="-100"/>
        <c:auto val="1"/>
        <c:lblAlgn val="ctr"/>
        <c:lblOffset val="100"/>
        <c:tickLblSkip val="1"/>
        <c:tickMarkSkip val="1"/>
        <c:noMultiLvlLbl val="0"/>
      </c:catAx>
      <c:valAx>
        <c:axId val="-1157670192"/>
        <c:scaling>
          <c:orientation val="minMax"/>
          <c:max val="0"/>
          <c:min val="-14"/>
        </c:scaling>
        <c:delete val="0"/>
        <c:axPos val="l"/>
        <c:numFmt formatCode="#,##0" sourceLinked="0"/>
        <c:majorTickMark val="out"/>
        <c:minorTickMark val="none"/>
        <c:tickLblPos val="nextTo"/>
        <c:spPr>
          <a:ln w="19050">
            <a:solidFill>
              <a:sysClr val="windowText" lastClr="000000"/>
            </a:solidFill>
            <a:prstDash val="solid"/>
          </a:ln>
        </c:spPr>
        <c:txPr>
          <a:bodyPr rot="0" vert="horz"/>
          <a:lstStyle/>
          <a:p>
            <a:pPr>
              <a:defRPr b="0">
                <a:solidFill>
                  <a:schemeClr val="bg2">
                    <a:lumMod val="10000"/>
                  </a:schemeClr>
                </a:solidFill>
                <a:latin typeface="Arial" panose="020B0604020202020204" pitchFamily="34" charset="0"/>
                <a:cs typeface="Arial" panose="020B0604020202020204" pitchFamily="34" charset="0"/>
              </a:defRPr>
            </a:pPr>
            <a:endParaRPr lang="en-US"/>
          </a:p>
        </c:txPr>
        <c:crossAx val="-1157672240"/>
        <c:crosses val="autoZero"/>
        <c:crossBetween val="between"/>
        <c:majorUnit val="2"/>
      </c:valAx>
      <c:spPr>
        <a:noFill/>
        <a:ln w="25400">
          <a:noFill/>
        </a:ln>
      </c:spPr>
    </c:plotArea>
    <c:legend>
      <c:legendPos val="r"/>
      <c:overlay val="0"/>
    </c:legend>
    <c:plotVisOnly val="1"/>
    <c:dispBlanksAs val="gap"/>
    <c:showDLblsOverMax val="0"/>
  </c:chart>
  <c:spPr>
    <a:noFill/>
    <a:ln>
      <a:noFill/>
    </a:ln>
  </c:spPr>
  <c:txPr>
    <a:bodyPr/>
    <a:lstStyle/>
    <a:p>
      <a:pPr>
        <a:defRPr sz="1000" b="1" i="0" u="none" strike="noStrike" baseline="0">
          <a:solidFill>
            <a:schemeClr val="accent2"/>
          </a:solidFill>
          <a:latin typeface="+mj-lt"/>
          <a:ea typeface="Verdana"/>
          <a:cs typeface="Verdana"/>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solidFill>
                  <a:schemeClr val="tx1"/>
                </a:solidFill>
              </a:rPr>
              <a:t>Prevalence of OSA</a:t>
            </a:r>
          </a:p>
        </c:rich>
      </c:tx>
      <c:layout>
        <c:manualLayout>
          <c:xMode val="edge"/>
          <c:yMode val="edge"/>
          <c:x val="0.24805555555555556"/>
          <c:y val="5.883569342939653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787-4674-963A-026F2F1C7D16}"/>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D787-4674-963A-026F2F1C7D16}"/>
              </c:ext>
            </c:extLst>
          </c:dPt>
          <c:dPt>
            <c:idx val="2"/>
            <c:bubble3D val="0"/>
            <c:spPr>
              <a:solidFill>
                <a:schemeClr val="accent3"/>
              </a:solidFill>
              <a:ln w="19050">
                <a:noFill/>
              </a:ln>
              <a:effectLst/>
            </c:spPr>
            <c:extLst>
              <c:ext xmlns:c16="http://schemas.microsoft.com/office/drawing/2014/chart" uri="{C3380CC4-5D6E-409C-BE32-E72D297353CC}">
                <c16:uniqueId val="{00000005-D787-4674-963A-026F2F1C7D16}"/>
              </c:ext>
            </c:extLst>
          </c:dPt>
          <c:dPt>
            <c:idx val="3"/>
            <c:bubble3D val="0"/>
            <c:spPr>
              <a:solidFill>
                <a:schemeClr val="accent4"/>
              </a:solidFill>
              <a:ln w="19050">
                <a:noFill/>
              </a:ln>
              <a:effectLst/>
            </c:spPr>
            <c:extLst>
              <c:ext xmlns:c16="http://schemas.microsoft.com/office/drawing/2014/chart" uri="{C3380CC4-5D6E-409C-BE32-E72D297353CC}">
                <c16:uniqueId val="{00000007-D787-4674-963A-026F2F1C7D16}"/>
              </c:ext>
            </c:extLst>
          </c:dPt>
          <c:dLbls>
            <c:dLbl>
              <c:idx val="0"/>
              <c:tx>
                <c:rich>
                  <a:bodyPr/>
                  <a:lstStyle/>
                  <a:p>
                    <a:r>
                      <a:rPr lang="en-US"/>
                      <a:t>85.7%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87-4674-963A-026F2F1C7D16}"/>
                </c:ext>
              </c:extLst>
            </c:dLbl>
            <c:dLbl>
              <c:idx val="1"/>
              <c:layout>
                <c:manualLayout>
                  <c:x val="-4.2437781360066642E-17"/>
                  <c:y val="1.0697398805344824E-2"/>
                </c:manualLayout>
              </c:layout>
              <c:tx>
                <c:rich>
                  <a:bodyPr/>
                  <a:lstStyle/>
                  <a:p>
                    <a:r>
                      <a:rPr lang="en-US"/>
                      <a:t>14.3%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87-4674-963A-026F2F1C7D1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OSA</c:v>
                </c:pt>
                <c:pt idx="1">
                  <c:v>No OSA</c:v>
                </c:pt>
              </c:strCache>
            </c:strRef>
          </c:cat>
          <c:val>
            <c:numRef>
              <c:f>Sheet1!$B$2:$B$5</c:f>
              <c:numCache>
                <c:formatCode>General</c:formatCode>
                <c:ptCount val="4"/>
                <c:pt idx="0">
                  <c:v>85.7</c:v>
                </c:pt>
                <c:pt idx="1">
                  <c:v>14.3</c:v>
                </c:pt>
              </c:numCache>
            </c:numRef>
          </c:val>
          <c:extLst>
            <c:ext xmlns:c16="http://schemas.microsoft.com/office/drawing/2014/chart" uri="{C3380CC4-5D6E-409C-BE32-E72D297353CC}">
              <c16:uniqueId val="{00000008-D787-4674-963A-026F2F1C7D1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2"/>
        <c:delete val="1"/>
      </c:legendEntry>
      <c:legendEntry>
        <c:idx val="3"/>
        <c:delete val="1"/>
      </c:legendEntry>
      <c:layout>
        <c:manualLayout>
          <c:xMode val="edge"/>
          <c:yMode val="edge"/>
          <c:x val="0.28131707494896474"/>
          <c:y val="0.78881355318312896"/>
          <c:w val="0.44525481189851268"/>
          <c:h val="0.104212458763422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b="1">
                <a:solidFill>
                  <a:schemeClr val="tx1"/>
                </a:solidFill>
                <a:latin typeface="Arial" panose="020B0604020202020204" pitchFamily="34" charset="0"/>
                <a:cs typeface="Arial" panose="020B0604020202020204" pitchFamily="34" charset="0"/>
              </a:rPr>
              <a:t>OSA severity</a:t>
            </a:r>
          </a:p>
        </c:rich>
      </c:tx>
      <c:layout>
        <c:manualLayout>
          <c:xMode val="edge"/>
          <c:yMode val="edge"/>
          <c:x val="0.26729336784290847"/>
          <c:y val="4.76541285860982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69082192559385"/>
          <c:y val="0.10177438578393232"/>
          <c:w val="0.36688815745522241"/>
          <c:h val="0.536122257482639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AAB2-4E66-87B1-9FA71F9760CE}"/>
              </c:ext>
            </c:extLst>
          </c:dPt>
          <c:dPt>
            <c:idx val="1"/>
            <c:bubble3D val="0"/>
            <c:spPr>
              <a:solidFill>
                <a:schemeClr val="accent3"/>
              </a:solidFill>
              <a:ln w="19050">
                <a:noFill/>
              </a:ln>
              <a:effectLst/>
            </c:spPr>
            <c:extLst>
              <c:ext xmlns:c16="http://schemas.microsoft.com/office/drawing/2014/chart" uri="{C3380CC4-5D6E-409C-BE32-E72D297353CC}">
                <c16:uniqueId val="{00000003-AAB2-4E66-87B1-9FA71F9760CE}"/>
              </c:ext>
            </c:extLst>
          </c:dPt>
          <c:dPt>
            <c:idx val="2"/>
            <c:bubble3D val="0"/>
            <c:spPr>
              <a:solidFill>
                <a:schemeClr val="accent3">
                  <a:lumMod val="75000"/>
                </a:schemeClr>
              </a:solidFill>
              <a:ln w="19050">
                <a:noFill/>
              </a:ln>
              <a:effectLst/>
            </c:spPr>
            <c:extLst>
              <c:ext xmlns:c16="http://schemas.microsoft.com/office/drawing/2014/chart" uri="{C3380CC4-5D6E-409C-BE32-E72D297353CC}">
                <c16:uniqueId val="{00000005-AAB2-4E66-87B1-9FA71F9760CE}"/>
              </c:ext>
            </c:extLst>
          </c:dPt>
          <c:dPt>
            <c:idx val="3"/>
            <c:bubble3D val="0"/>
            <c:spPr>
              <a:solidFill>
                <a:schemeClr val="accent4"/>
              </a:solidFill>
              <a:ln w="19050">
                <a:noFill/>
              </a:ln>
              <a:effectLst/>
            </c:spPr>
            <c:extLst>
              <c:ext xmlns:c16="http://schemas.microsoft.com/office/drawing/2014/chart" uri="{C3380CC4-5D6E-409C-BE32-E72D297353CC}">
                <c16:uniqueId val="{00000007-AAB2-4E66-87B1-9FA71F9760CE}"/>
              </c:ext>
            </c:extLst>
          </c:dPt>
          <c:dLbls>
            <c:dLbl>
              <c:idx val="0"/>
              <c:layout>
                <c:manualLayout>
                  <c:x val="3.8580246913579538E-3"/>
                  <c:y val="-1.5884709528699418E-2"/>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B2-4E66-87B1-9FA71F9760CE}"/>
                </c:ext>
              </c:extLst>
            </c:dLbl>
            <c:dLbl>
              <c:idx val="1"/>
              <c:tx>
                <c:rich>
                  <a:bodyPr/>
                  <a:lstStyle/>
                  <a:p>
                    <a:r>
                      <a:rPr lang="en-US"/>
                      <a:t>15.3%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B2-4E66-87B1-9FA71F9760CE}"/>
                </c:ext>
              </c:extLst>
            </c:dLbl>
            <c:dLbl>
              <c:idx val="2"/>
              <c:tx>
                <c:rich>
                  <a:bodyPr/>
                  <a:lstStyle/>
                  <a:p>
                    <a:r>
                      <a:rPr lang="en-US"/>
                      <a:t>75.9%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B2-4E66-87B1-9FA71F9760C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Mild</c:v>
                </c:pt>
                <c:pt idx="1">
                  <c:v>Moderate</c:v>
                </c:pt>
                <c:pt idx="2">
                  <c:v>Severe</c:v>
                </c:pt>
              </c:strCache>
            </c:strRef>
          </c:cat>
          <c:val>
            <c:numRef>
              <c:f>Sheet1!$B$2:$B$4</c:f>
              <c:numCache>
                <c:formatCode>General</c:formatCode>
                <c:ptCount val="3"/>
                <c:pt idx="0">
                  <c:v>8.8000000000000007</c:v>
                </c:pt>
                <c:pt idx="1">
                  <c:v>15.3</c:v>
                </c:pt>
                <c:pt idx="2">
                  <c:v>75.900000000000006</c:v>
                </c:pt>
              </c:numCache>
            </c:numRef>
          </c:val>
          <c:extLst>
            <c:ext xmlns:c16="http://schemas.microsoft.com/office/drawing/2014/chart" uri="{C3380CC4-5D6E-409C-BE32-E72D297353CC}">
              <c16:uniqueId val="{00000008-AAB2-4E66-87B1-9FA71F9760C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1591055458345483"/>
          <c:y val="0.57088176397823176"/>
          <c:w val="0.62348990230387868"/>
          <c:h val="7.7373231887991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60074702200695E-2"/>
          <c:y val="3.55533377876638E-2"/>
          <c:w val="0.90203992529779897"/>
          <c:h val="0.834361987646281"/>
        </c:manualLayout>
      </c:layout>
      <c:barChart>
        <c:barDir val="col"/>
        <c:grouping val="clustered"/>
        <c:varyColors val="0"/>
        <c:ser>
          <c:idx val="0"/>
          <c:order val="0"/>
          <c:tx>
            <c:strRef>
              <c:f>Sheet1!$B$1</c:f>
              <c:strCache>
                <c:ptCount val="1"/>
                <c:pt idx="0">
                  <c:v>Intensive lifestyle intervention group</c:v>
                </c:pt>
              </c:strCache>
            </c:strRef>
          </c:tx>
          <c:spPr>
            <a:solidFill>
              <a:schemeClr val="accent5"/>
            </a:solidFill>
            <a:ln w="28575" cap="rnd">
              <a:noFill/>
              <a:round/>
            </a:ln>
            <a:effectLst/>
          </c:spPr>
          <c:invertIfNegative val="0"/>
          <c:dLbls>
            <c:spPr>
              <a:noFill/>
              <a:ln>
                <a:noFill/>
              </a:ln>
              <a:effectLst/>
            </c:spPr>
            <c:txPr>
              <a:bodyPr wrap="square" lIns="38100" tIns="19050" rIns="38100" bIns="19050" anchor="ctr">
                <a:spAutoFit/>
              </a:bodyPr>
              <a:lstStyle/>
              <a:p>
                <a:pPr>
                  <a:defRPr sz="1100" b="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&gt;0</c:v>
                </c:pt>
                <c:pt idx="1">
                  <c:v>-5 to 0</c:v>
                </c:pt>
                <c:pt idx="2">
                  <c:v>-15 to -5</c:v>
                </c:pt>
                <c:pt idx="3">
                  <c:v>&lt;-15</c:v>
                </c:pt>
              </c:strCache>
            </c:strRef>
          </c:cat>
          <c:val>
            <c:numRef>
              <c:f>Sheet1!$B$2:$B$5</c:f>
              <c:numCache>
                <c:formatCode>General</c:formatCode>
                <c:ptCount val="4"/>
                <c:pt idx="0">
                  <c:v>3</c:v>
                </c:pt>
                <c:pt idx="1">
                  <c:v>0</c:v>
                </c:pt>
                <c:pt idx="2">
                  <c:v>-4</c:v>
                </c:pt>
                <c:pt idx="3">
                  <c:v>-7</c:v>
                </c:pt>
              </c:numCache>
            </c:numRef>
          </c:val>
          <c:extLst>
            <c:ext xmlns:c16="http://schemas.microsoft.com/office/drawing/2014/chart" uri="{C3380CC4-5D6E-409C-BE32-E72D297353CC}">
              <c16:uniqueId val="{00000000-ED92-4C0F-94A3-CA6AAA8037FF}"/>
            </c:ext>
          </c:extLst>
        </c:ser>
        <c:dLbls>
          <c:showLegendKey val="0"/>
          <c:showVal val="0"/>
          <c:showCatName val="0"/>
          <c:showSerName val="0"/>
          <c:showPercent val="0"/>
          <c:showBubbleSize val="0"/>
        </c:dLbls>
        <c:gapWidth val="150"/>
        <c:axId val="-1549110768"/>
        <c:axId val="-1549108016"/>
      </c:barChart>
      <c:catAx>
        <c:axId val="-1549110768"/>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9108016"/>
        <c:crosses val="autoZero"/>
        <c:auto val="1"/>
        <c:lblAlgn val="ctr"/>
        <c:lblOffset val="100"/>
        <c:noMultiLvlLbl val="0"/>
      </c:catAx>
      <c:valAx>
        <c:axId val="-1549108016"/>
        <c:scaling>
          <c:orientation val="minMax"/>
          <c:max val="4"/>
          <c:min val="-8"/>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crossAx val="-1549110768"/>
        <c:crosses val="autoZero"/>
        <c:crossBetween val="between"/>
        <c:majorUnit val="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60074702200695E-2"/>
          <c:y val="3.55533377876638E-2"/>
          <c:w val="0.90203992529779897"/>
          <c:h val="0.834361987646281"/>
        </c:manualLayout>
      </c:layout>
      <c:barChart>
        <c:barDir val="col"/>
        <c:grouping val="clustered"/>
        <c:varyColors val="0"/>
        <c:ser>
          <c:idx val="0"/>
          <c:order val="0"/>
          <c:tx>
            <c:strRef>
              <c:f>Sheet1!$B$1</c:f>
              <c:strCache>
                <c:ptCount val="1"/>
                <c:pt idx="0">
                  <c:v>Intensive lifestyle intervention group</c:v>
                </c:pt>
              </c:strCache>
            </c:strRef>
          </c:tx>
          <c:spPr>
            <a:solidFill>
              <a:schemeClr val="accent5"/>
            </a:solidFill>
            <a:ln w="28575" cap="rnd">
              <a:noFill/>
              <a:round/>
            </a:ln>
            <a:effectLst/>
          </c:spPr>
          <c:invertIfNegative val="0"/>
          <c:dLbls>
            <c:spPr>
              <a:noFill/>
              <a:ln>
                <a:noFill/>
              </a:ln>
              <a:effectLst/>
            </c:spPr>
            <c:txPr>
              <a:bodyPr wrap="square" lIns="38100" tIns="19050" rIns="38100" bIns="19050" anchor="ctr">
                <a:spAutoFit/>
              </a:bodyPr>
              <a:lstStyle/>
              <a:p>
                <a:pPr>
                  <a:defRPr sz="1100" b="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&gt;0</c:v>
                </c:pt>
                <c:pt idx="1">
                  <c:v>-5 to 0</c:v>
                </c:pt>
                <c:pt idx="2">
                  <c:v>-15 to -5</c:v>
                </c:pt>
                <c:pt idx="3">
                  <c:v>&lt;-15</c:v>
                </c:pt>
              </c:strCache>
            </c:strRef>
          </c:cat>
          <c:val>
            <c:numRef>
              <c:f>Sheet1!$B$2:$B$5</c:f>
              <c:numCache>
                <c:formatCode>0%</c:formatCode>
                <c:ptCount val="4"/>
                <c:pt idx="0">
                  <c:v>0.11</c:v>
                </c:pt>
                <c:pt idx="1">
                  <c:v>0.38</c:v>
                </c:pt>
                <c:pt idx="2">
                  <c:v>0.62</c:v>
                </c:pt>
                <c:pt idx="3">
                  <c:v>0.88</c:v>
                </c:pt>
              </c:numCache>
            </c:numRef>
          </c:val>
          <c:extLst>
            <c:ext xmlns:c16="http://schemas.microsoft.com/office/drawing/2014/chart" uri="{C3380CC4-5D6E-409C-BE32-E72D297353CC}">
              <c16:uniqueId val="{00000000-A4DC-4D13-8753-35C6AFB9E7EF}"/>
            </c:ext>
          </c:extLst>
        </c:ser>
        <c:dLbls>
          <c:showLegendKey val="0"/>
          <c:showVal val="0"/>
          <c:showCatName val="0"/>
          <c:showSerName val="0"/>
          <c:showPercent val="0"/>
          <c:showBubbleSize val="0"/>
        </c:dLbls>
        <c:gapWidth val="150"/>
        <c:axId val="-1549085872"/>
        <c:axId val="-1549083120"/>
      </c:barChart>
      <c:catAx>
        <c:axId val="-1549085872"/>
        <c:scaling>
          <c:orientation val="minMax"/>
        </c:scaling>
        <c:delete val="0"/>
        <c:axPos val="b"/>
        <c:numFmt formatCode="General" sourceLinked="1"/>
        <c:majorTickMark val="none"/>
        <c:minorTickMark val="none"/>
        <c:tickLblPos val="low"/>
        <c:spPr>
          <a:noFill/>
          <a:ln w="19050" cap="flat" cmpd="sng" algn="ctr">
            <a:solidFill>
              <a:srgbClr val="001965"/>
            </a:solidFill>
            <a:round/>
          </a:ln>
          <a:effectLst/>
        </c:spPr>
        <c:txPr>
          <a:bodyPr rot="-60000000" vert="horz"/>
          <a:lstStyle/>
          <a:p>
            <a:pPr>
              <a:defRPr sz="1000" b="0">
                <a:solidFill>
                  <a:schemeClr val="tx1"/>
                </a:solidFill>
                <a:latin typeface="Arial" panose="020B0604020202020204" pitchFamily="34" charset="0"/>
                <a:cs typeface="Arial" panose="020B0604020202020204" pitchFamily="34" charset="0"/>
              </a:defRPr>
            </a:pPr>
            <a:endParaRPr lang="en-US"/>
          </a:p>
        </c:txPr>
        <c:crossAx val="-1549083120"/>
        <c:crosses val="autoZero"/>
        <c:auto val="1"/>
        <c:lblAlgn val="ctr"/>
        <c:lblOffset val="100"/>
        <c:noMultiLvlLbl val="0"/>
      </c:catAx>
      <c:valAx>
        <c:axId val="-1549083120"/>
        <c:scaling>
          <c:orientation val="minMax"/>
          <c:max val="1"/>
          <c:min val="0"/>
        </c:scaling>
        <c:delete val="0"/>
        <c:axPos val="l"/>
        <c:numFmt formatCode="0%" sourceLinked="0"/>
        <c:majorTickMark val="out"/>
        <c:minorTickMark val="none"/>
        <c:tickLblPos val="nextTo"/>
        <c:spPr>
          <a:noFill/>
          <a:ln w="19050">
            <a:solidFill>
              <a:schemeClr val="tx1"/>
            </a:solidFill>
          </a:ln>
          <a:effectLst/>
        </c:spPr>
        <c:txPr>
          <a:bodyPr rot="-60000000" vert="horz"/>
          <a:lstStyle/>
          <a:p>
            <a:pPr>
              <a:defRPr sz="1050" b="0">
                <a:solidFill>
                  <a:schemeClr val="tx1"/>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1549085872"/>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800"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Prevalence of PCOS according to BMI among adolescents (Aged 15–19 years; n = 137,502)</a:t>
            </a:r>
            <a:r>
              <a:rPr lang="en-US" sz="1200" b="1" baseline="30000">
                <a:latin typeface="Arial" panose="020B0604020202020204" pitchFamily="34" charset="0"/>
                <a:cs typeface="Arial" panose="020B0604020202020204" pitchFamily="34" charset="0"/>
              </a:rPr>
              <a:t>a,1</a:t>
            </a:r>
            <a:endParaRPr lang="en-GB" sz="1200" b="1" baseline="300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Underweight</c:v>
                </c:pt>
                <c:pt idx="1">
                  <c:v>Normal</c:v>
                </c:pt>
                <c:pt idx="2">
                  <c:v>Overweight</c:v>
                </c:pt>
                <c:pt idx="3">
                  <c:v>Moderately obese</c:v>
                </c:pt>
                <c:pt idx="4">
                  <c:v>Extremely obese</c:v>
                </c:pt>
              </c:strCache>
            </c:strRef>
          </c:cat>
          <c:val>
            <c:numRef>
              <c:f>Sheet1!$B$2:$B$6</c:f>
              <c:numCache>
                <c:formatCode>General</c:formatCode>
                <c:ptCount val="5"/>
                <c:pt idx="0">
                  <c:v>0.4</c:v>
                </c:pt>
                <c:pt idx="1">
                  <c:v>0.39</c:v>
                </c:pt>
                <c:pt idx="2">
                  <c:v>1.18</c:v>
                </c:pt>
                <c:pt idx="3">
                  <c:v>2.58</c:v>
                </c:pt>
                <c:pt idx="4">
                  <c:v>5.69</c:v>
                </c:pt>
              </c:numCache>
            </c:numRef>
          </c:val>
          <c:extLst>
            <c:ext xmlns:c16="http://schemas.microsoft.com/office/drawing/2014/chart" uri="{C3380CC4-5D6E-409C-BE32-E72D297353CC}">
              <c16:uniqueId val="{00000000-FCA1-42A2-86E0-872AD628BB3C}"/>
            </c:ext>
          </c:extLst>
        </c:ser>
        <c:dLbls>
          <c:dLblPos val="outEnd"/>
          <c:showLegendKey val="0"/>
          <c:showVal val="1"/>
          <c:showCatName val="0"/>
          <c:showSerName val="0"/>
          <c:showPercent val="0"/>
          <c:showBubbleSize val="0"/>
        </c:dLbls>
        <c:gapWidth val="140"/>
        <c:overlap val="-27"/>
        <c:axId val="1552039528"/>
        <c:axId val="1552044448"/>
      </c:barChart>
      <c:catAx>
        <c:axId val="155203952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2044448"/>
        <c:crosses val="autoZero"/>
        <c:auto val="1"/>
        <c:lblAlgn val="ctr"/>
        <c:lblOffset val="100"/>
        <c:noMultiLvlLbl val="0"/>
      </c:catAx>
      <c:valAx>
        <c:axId val="155204444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Prevalence of PCOS (%)</a:t>
                </a:r>
                <a:endParaRPr lang="en-GB">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5203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a:latin typeface="Arial" panose="020B0604020202020204" pitchFamily="34" charset="0"/>
                <a:cs typeface="Arial" panose="020B0604020202020204" pitchFamily="34" charset="0"/>
              </a:rPr>
              <a:t>Prevalence of PCOS according to BMI among</a:t>
            </a:r>
          </a:p>
          <a:p>
            <a:pPr>
              <a:defRPr sz="1200" b="1"/>
            </a:pPr>
            <a:r>
              <a:rPr lang="en-US" sz="1200" b="1">
                <a:latin typeface="Arial" panose="020B0604020202020204" pitchFamily="34" charset="0"/>
                <a:cs typeface="Arial" panose="020B0604020202020204" pitchFamily="34" charset="0"/>
              </a:rPr>
              <a:t>adults (Aged 18-45 years; n = 675)</a:t>
            </a:r>
            <a:r>
              <a:rPr lang="en-US" sz="1200" b="1" baseline="30000">
                <a:latin typeface="Arial" panose="020B0604020202020204" pitchFamily="34" charset="0"/>
                <a:cs typeface="Arial" panose="020B0604020202020204" pitchFamily="34" charset="0"/>
              </a:rPr>
              <a:t>2</a:t>
            </a:r>
            <a:endParaRPr lang="en-GB" sz="1200" b="1" baseline="300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8.2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A6-454D-B229-8BCAF2771F7A}"/>
                </c:ext>
              </c:extLst>
            </c:dLbl>
            <c:dLbl>
              <c:idx val="1"/>
              <c:tx>
                <c:rich>
                  <a:bodyPr/>
                  <a:lstStyle/>
                  <a:p>
                    <a:r>
                      <a:rPr lang="en-US"/>
                      <a:t>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A6-454D-B229-8BCAF2771F7A}"/>
                </c:ext>
              </c:extLst>
            </c:dLbl>
            <c:dLbl>
              <c:idx val="2"/>
              <c:tx>
                <c:rich>
                  <a:bodyPr/>
                  <a:lstStyle/>
                  <a:p>
                    <a:r>
                      <a:rPr lang="en-US"/>
                      <a:t>9.9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A6-454D-B229-8BCAF2771F7A}"/>
                </c:ext>
              </c:extLst>
            </c:dLbl>
            <c:dLbl>
              <c:idx val="3"/>
              <c:tx>
                <c:rich>
                  <a:bodyPr/>
                  <a:lstStyle/>
                  <a:p>
                    <a:r>
                      <a:rPr lang="en-US"/>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A6-454D-B229-8BCAF2771F7A}"/>
                </c:ext>
              </c:extLst>
            </c:dLbl>
            <c:dLbl>
              <c:idx val="4"/>
              <c:tx>
                <c:rich>
                  <a:bodyPr/>
                  <a:lstStyle/>
                  <a:p>
                    <a:r>
                      <a:rPr lang="en-US"/>
                      <a:t>12.4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6A6-454D-B229-8BCAF2771F7A}"/>
                </c:ext>
              </c:extLst>
            </c:dLbl>
            <c:dLbl>
              <c:idx val="5"/>
              <c:tx>
                <c:rich>
                  <a:bodyPr/>
                  <a:lstStyle/>
                  <a:p>
                    <a:r>
                      <a:rPr lang="en-US"/>
                      <a:t>11.5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A6-454D-B229-8BCAF2771F7A}"/>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Underweight</c:v>
                </c:pt>
                <c:pt idx="1">
                  <c:v>Normal</c:v>
                </c:pt>
                <c:pt idx="2">
                  <c:v>Overweight</c:v>
                </c:pt>
                <c:pt idx="3">
                  <c:v>Class I</c:v>
                </c:pt>
                <c:pt idx="4">
                  <c:v>Class II</c:v>
                </c:pt>
                <c:pt idx="5">
                  <c:v>Class III</c:v>
                </c:pt>
              </c:strCache>
            </c:strRef>
          </c:cat>
          <c:val>
            <c:numRef>
              <c:f>Sheet1!$B$2:$B$7</c:f>
              <c:numCache>
                <c:formatCode>General</c:formatCode>
                <c:ptCount val="6"/>
                <c:pt idx="0">
                  <c:v>8.1999999999999993</c:v>
                </c:pt>
                <c:pt idx="1">
                  <c:v>9.8000000000000007</c:v>
                </c:pt>
                <c:pt idx="2">
                  <c:v>9.9</c:v>
                </c:pt>
                <c:pt idx="3">
                  <c:v>5.2</c:v>
                </c:pt>
                <c:pt idx="4">
                  <c:v>12.4</c:v>
                </c:pt>
                <c:pt idx="5">
                  <c:v>11.5</c:v>
                </c:pt>
              </c:numCache>
            </c:numRef>
          </c:val>
          <c:extLst>
            <c:ext xmlns:c16="http://schemas.microsoft.com/office/drawing/2014/chart" uri="{C3380CC4-5D6E-409C-BE32-E72D297353CC}">
              <c16:uniqueId val="{00000006-B6A6-454D-B229-8BCAF2771F7A}"/>
            </c:ext>
          </c:extLst>
        </c:ser>
        <c:dLbls>
          <c:dLblPos val="outEnd"/>
          <c:showLegendKey val="0"/>
          <c:showVal val="1"/>
          <c:showCatName val="0"/>
          <c:showSerName val="0"/>
          <c:showPercent val="0"/>
          <c:showBubbleSize val="0"/>
        </c:dLbls>
        <c:gapWidth val="140"/>
        <c:overlap val="-27"/>
        <c:axId val="1552039528"/>
        <c:axId val="1552044448"/>
      </c:barChart>
      <c:catAx>
        <c:axId val="155203952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2044448"/>
        <c:crosses val="autoZero"/>
        <c:auto val="1"/>
        <c:lblAlgn val="ctr"/>
        <c:lblOffset val="100"/>
        <c:noMultiLvlLbl val="0"/>
      </c:catAx>
      <c:valAx>
        <c:axId val="155204444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Prevalence of PCOS (%)*</a:t>
                </a:r>
                <a:endParaRPr lang="en-GB">
                  <a:latin typeface="Arial" panose="020B0604020202020204" pitchFamily="34" charset="0"/>
                  <a:cs typeface="Arial" panose="020B0604020202020204" pitchFamily="34" charset="0"/>
                </a:endParaRPr>
              </a:p>
            </c:rich>
          </c:tx>
          <c:layout>
            <c:manualLayout>
              <c:xMode val="edge"/>
              <c:yMode val="edge"/>
              <c:x val="2.3871527777777776E-2"/>
              <c:y val="0.261738778864763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5203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it-IT"/>
              <a:t>Free testosterone</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Sheet1!$A$2</c:f>
              <c:strCache>
                <c:ptCount val="1"/>
                <c:pt idx="0">
                  <c:v>Before diet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Sheet1!$B$2:$C$2</c:f>
              <c:numCache>
                <c:formatCode>General</c:formatCode>
                <c:ptCount val="2"/>
                <c:pt idx="0">
                  <c:v>80</c:v>
                </c:pt>
                <c:pt idx="1">
                  <c:v>80</c:v>
                </c:pt>
              </c:numCache>
            </c:numRef>
          </c:val>
          <c:extLst>
            <c:ext xmlns:c16="http://schemas.microsoft.com/office/drawing/2014/chart" uri="{C3380CC4-5D6E-409C-BE32-E72D297353CC}">
              <c16:uniqueId val="{00000000-C44B-43AB-92AE-1D73AC47AEBB}"/>
            </c:ext>
          </c:extLst>
        </c:ser>
        <c:ser>
          <c:idx val="1"/>
          <c:order val="1"/>
          <c:tx>
            <c:strRef>
              <c:f>Sheet1!$A$3</c:f>
              <c:strCache>
                <c:ptCount val="1"/>
                <c:pt idx="0">
                  <c:v>After diet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Sheet1!$B$3:$C$3</c:f>
              <c:numCache>
                <c:formatCode>General</c:formatCode>
                <c:ptCount val="2"/>
                <c:pt idx="0">
                  <c:v>60</c:v>
                </c:pt>
                <c:pt idx="1">
                  <c:v>75</c:v>
                </c:pt>
              </c:numCache>
            </c:numRef>
          </c:val>
          <c:extLst>
            <c:ext xmlns:c16="http://schemas.microsoft.com/office/drawing/2014/chart" uri="{C3380CC4-5D6E-409C-BE32-E72D297353CC}">
              <c16:uniqueId val="{00000001-C44B-43AB-92AE-1D73AC47AEBB}"/>
            </c:ext>
          </c:extLst>
        </c:ser>
        <c:dLbls>
          <c:dLblPos val="outEnd"/>
          <c:showLegendKey val="0"/>
          <c:showVal val="1"/>
          <c:showCatName val="0"/>
          <c:showSerName val="0"/>
          <c:showPercent val="0"/>
          <c:showBubbleSize val="0"/>
        </c:dLbls>
        <c:gapWidth val="219"/>
        <c:axId val="944806672"/>
        <c:axId val="944801424"/>
      </c:barChart>
      <c:catAx>
        <c:axId val="94480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Weight loss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1424"/>
        <c:crosses val="autoZero"/>
        <c:auto val="1"/>
        <c:lblAlgn val="ctr"/>
        <c:lblOffset val="100"/>
        <c:noMultiLvlLbl val="0"/>
      </c:catAx>
      <c:valAx>
        <c:axId val="944801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it-IT"/>
                  <a:t>Free testosterone, pmol/l</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de-DE"/>
              <a:t>Fasting insulin</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Sheet1!$A$2</c:f>
              <c:strCache>
                <c:ptCount val="1"/>
                <c:pt idx="0">
                  <c:v>Before diet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Sheet1!$B$2:$C$2</c:f>
              <c:numCache>
                <c:formatCode>General</c:formatCode>
                <c:ptCount val="2"/>
                <c:pt idx="0">
                  <c:v>12.3</c:v>
                </c:pt>
                <c:pt idx="1">
                  <c:v>8.1</c:v>
                </c:pt>
              </c:numCache>
            </c:numRef>
          </c:val>
          <c:extLst>
            <c:ext xmlns:c16="http://schemas.microsoft.com/office/drawing/2014/chart" uri="{C3380CC4-5D6E-409C-BE32-E72D297353CC}">
              <c16:uniqueId val="{00000000-DE97-4D63-8FC0-2A979779C8EF}"/>
            </c:ext>
          </c:extLst>
        </c:ser>
        <c:ser>
          <c:idx val="1"/>
          <c:order val="1"/>
          <c:tx>
            <c:strRef>
              <c:f>Sheet1!$A$3</c:f>
              <c:strCache>
                <c:ptCount val="1"/>
                <c:pt idx="0">
                  <c:v>After diet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Sheet1!$B$3:$C$3</c:f>
              <c:numCache>
                <c:formatCode>General</c:formatCode>
                <c:ptCount val="2"/>
                <c:pt idx="0">
                  <c:v>3.4</c:v>
                </c:pt>
                <c:pt idx="1">
                  <c:v>8</c:v>
                </c:pt>
              </c:numCache>
            </c:numRef>
          </c:val>
          <c:extLst>
            <c:ext xmlns:c16="http://schemas.microsoft.com/office/drawing/2014/chart" uri="{C3380CC4-5D6E-409C-BE32-E72D297353CC}">
              <c16:uniqueId val="{00000001-DE97-4D63-8FC0-2A979779C8EF}"/>
            </c:ext>
          </c:extLst>
        </c:ser>
        <c:dLbls>
          <c:dLblPos val="outEnd"/>
          <c:showLegendKey val="0"/>
          <c:showVal val="1"/>
          <c:showCatName val="0"/>
          <c:showSerName val="0"/>
          <c:showPercent val="0"/>
          <c:showBubbleSize val="0"/>
        </c:dLbls>
        <c:gapWidth val="219"/>
        <c:axId val="944806672"/>
        <c:axId val="944801424"/>
      </c:barChart>
      <c:catAx>
        <c:axId val="94480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Weight loss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1424"/>
        <c:crosses val="autoZero"/>
        <c:auto val="1"/>
        <c:lblAlgn val="ctr"/>
        <c:lblOffset val="100"/>
        <c:noMultiLvlLbl val="0"/>
      </c:catAx>
      <c:valAx>
        <c:axId val="944801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de-DE"/>
                  <a:t>Fasting insulin, </a:t>
                </a:r>
                <a:r>
                  <a:rPr lang="en-US"/>
                  <a:t>mU/l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nn-NO"/>
              <a:t>SHBG</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Sheet1!$A$2</c:f>
              <c:strCache>
                <c:ptCount val="1"/>
                <c:pt idx="0">
                  <c:v>Before diet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Sheet1!$B$2:$C$2</c:f>
              <c:numCache>
                <c:formatCode>General</c:formatCode>
                <c:ptCount val="2"/>
                <c:pt idx="0">
                  <c:v>26.5</c:v>
                </c:pt>
                <c:pt idx="1">
                  <c:v>33.4</c:v>
                </c:pt>
              </c:numCache>
            </c:numRef>
          </c:val>
          <c:extLst>
            <c:ext xmlns:c16="http://schemas.microsoft.com/office/drawing/2014/chart" uri="{C3380CC4-5D6E-409C-BE32-E72D297353CC}">
              <c16:uniqueId val="{00000000-5C83-444E-9F8B-E357596929B2}"/>
            </c:ext>
          </c:extLst>
        </c:ser>
        <c:ser>
          <c:idx val="1"/>
          <c:order val="1"/>
          <c:tx>
            <c:strRef>
              <c:f>Sheet1!$A$3</c:f>
              <c:strCache>
                <c:ptCount val="1"/>
                <c:pt idx="0">
                  <c:v>After diet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Sheet1!$B$3:$C$3</c:f>
              <c:numCache>
                <c:formatCode>General</c:formatCode>
                <c:ptCount val="2"/>
                <c:pt idx="0">
                  <c:v>36.4</c:v>
                </c:pt>
                <c:pt idx="1">
                  <c:v>28.3</c:v>
                </c:pt>
              </c:numCache>
            </c:numRef>
          </c:val>
          <c:extLst>
            <c:ext xmlns:c16="http://schemas.microsoft.com/office/drawing/2014/chart" uri="{C3380CC4-5D6E-409C-BE32-E72D297353CC}">
              <c16:uniqueId val="{00000001-5C83-444E-9F8B-E357596929B2}"/>
            </c:ext>
          </c:extLst>
        </c:ser>
        <c:dLbls>
          <c:dLblPos val="outEnd"/>
          <c:showLegendKey val="0"/>
          <c:showVal val="1"/>
          <c:showCatName val="0"/>
          <c:showSerName val="0"/>
          <c:showPercent val="0"/>
          <c:showBubbleSize val="0"/>
        </c:dLbls>
        <c:gapWidth val="219"/>
        <c:axId val="944806672"/>
        <c:axId val="944801424"/>
      </c:barChart>
      <c:catAx>
        <c:axId val="94480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Weight loss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1424"/>
        <c:crosses val="autoZero"/>
        <c:auto val="1"/>
        <c:lblAlgn val="ctr"/>
        <c:lblOffset val="100"/>
        <c:noMultiLvlLbl val="0"/>
      </c:catAx>
      <c:valAx>
        <c:axId val="944801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nn-NO"/>
                  <a:t>SHBG, nmol/l</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28446838104906E-2"/>
          <c:y val="0.11310573976151241"/>
          <c:w val="0.96373283585041236"/>
          <c:h val="0.61812197279566972"/>
        </c:manualLayout>
      </c:layout>
      <c:barChart>
        <c:barDir val="col"/>
        <c:grouping val="clustered"/>
        <c:varyColors val="0"/>
        <c:ser>
          <c:idx val="0"/>
          <c:order val="0"/>
          <c:tx>
            <c:strRef>
              <c:f>Sheet1!$B$1</c:f>
              <c:strCache>
                <c:ptCount val="1"/>
                <c:pt idx="0">
                  <c:v>&lt;25</c:v>
                </c:pt>
              </c:strCache>
            </c:strRef>
          </c:tx>
          <c:spPr>
            <a:solidFill>
              <a:schemeClr val="bg2">
                <a:lumMod val="75000"/>
              </a:schemeClr>
            </a:solidFill>
          </c:spPr>
          <c:invertIfNegative val="0"/>
          <c:dPt>
            <c:idx val="0"/>
            <c:invertIfNegative val="0"/>
            <c:bubble3D val="0"/>
            <c:spPr>
              <a:solidFill>
                <a:schemeClr val="bg2">
                  <a:lumMod val="50000"/>
                </a:schemeClr>
              </a:solidFill>
            </c:spPr>
            <c:extLst>
              <c:ext xmlns:c16="http://schemas.microsoft.com/office/drawing/2014/chart" uri="{C3380CC4-5D6E-409C-BE32-E72D297353CC}">
                <c16:uniqueId val="{00000000-A037-470A-8725-165332E3C836}"/>
              </c:ext>
            </c:extLst>
          </c:dPt>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1F0A-4BCC-ADE6-C6532A401649}"/>
            </c:ext>
          </c:extLst>
        </c:ser>
        <c:ser>
          <c:idx val="1"/>
          <c:order val="1"/>
          <c:tx>
            <c:strRef>
              <c:f>Sheet1!$C$1</c:f>
              <c:strCache>
                <c:ptCount val="1"/>
                <c:pt idx="0">
                  <c:v>25–29</c:v>
                </c:pt>
              </c:strCache>
            </c:strRef>
          </c:tx>
          <c:spPr>
            <a:solidFill>
              <a:schemeClr val="accent1"/>
            </a:solidFill>
          </c:spPr>
          <c:invertIfNegative val="0"/>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Sheet1!$C$2:$C$7</c:f>
              <c:numCache>
                <c:formatCode>General</c:formatCode>
                <c:ptCount val="6"/>
                <c:pt idx="0">
                  <c:v>1.55</c:v>
                </c:pt>
                <c:pt idx="1">
                  <c:v>1.18</c:v>
                </c:pt>
                <c:pt idx="2">
                  <c:v>1.1399999999999999</c:v>
                </c:pt>
                <c:pt idx="3">
                  <c:v>1.31</c:v>
                </c:pt>
                <c:pt idx="4">
                  <c:v>1.1299999999999999</c:v>
                </c:pt>
                <c:pt idx="5">
                  <c:v>1.6</c:v>
                </c:pt>
              </c:numCache>
            </c:numRef>
          </c:val>
          <c:extLst>
            <c:ext xmlns:c16="http://schemas.microsoft.com/office/drawing/2014/chart" uri="{C3380CC4-5D6E-409C-BE32-E72D297353CC}">
              <c16:uniqueId val="{00000001-1F0A-4BCC-ADE6-C6532A401649}"/>
            </c:ext>
          </c:extLst>
        </c:ser>
        <c:ser>
          <c:idx val="2"/>
          <c:order val="2"/>
          <c:tx>
            <c:strRef>
              <c:f>Sheet1!$D$1</c:f>
              <c:strCache>
                <c:ptCount val="1"/>
                <c:pt idx="0">
                  <c:v>≥30</c:v>
                </c:pt>
              </c:strCache>
            </c:strRef>
          </c:tx>
          <c:spPr>
            <a:solidFill>
              <a:schemeClr val="tx2">
                <a:lumMod val="20000"/>
                <a:lumOff val="80000"/>
              </a:schemeClr>
            </a:solidFill>
          </c:spPr>
          <c:invertIfNegative val="0"/>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Sheet1!$D$2:$D$7</c:f>
              <c:numCache>
                <c:formatCode>General</c:formatCode>
                <c:ptCount val="6"/>
                <c:pt idx="0">
                  <c:v>2.1</c:v>
                </c:pt>
                <c:pt idx="1">
                  <c:v>1.36</c:v>
                </c:pt>
                <c:pt idx="2">
                  <c:v>1.28</c:v>
                </c:pt>
                <c:pt idx="3">
                  <c:v>1.62</c:v>
                </c:pt>
                <c:pt idx="4">
                  <c:v>1.25</c:v>
                </c:pt>
                <c:pt idx="5">
                  <c:v>2.2000000000000002</c:v>
                </c:pt>
              </c:numCache>
            </c:numRef>
          </c:val>
          <c:extLst>
            <c:ext xmlns:c16="http://schemas.microsoft.com/office/drawing/2014/chart" uri="{C3380CC4-5D6E-409C-BE32-E72D297353CC}">
              <c16:uniqueId val="{00000002-1F0A-4BCC-ADE6-C6532A401649}"/>
            </c:ext>
          </c:extLst>
        </c:ser>
        <c:dLbls>
          <c:showLegendKey val="0"/>
          <c:showVal val="0"/>
          <c:showCatName val="0"/>
          <c:showSerName val="0"/>
          <c:showPercent val="0"/>
          <c:showBubbleSize val="0"/>
        </c:dLbls>
        <c:gapWidth val="100"/>
        <c:axId val="113615616"/>
        <c:axId val="113617152"/>
      </c:barChart>
      <c:catAx>
        <c:axId val="113615616"/>
        <c:scaling>
          <c:orientation val="minMax"/>
        </c:scaling>
        <c:delete val="0"/>
        <c:axPos val="b"/>
        <c:numFmt formatCode="General" sourceLinked="1"/>
        <c:majorTickMark val="out"/>
        <c:minorTickMark val="none"/>
        <c:tickLblPos val="none"/>
        <c:spPr>
          <a:ln w="28472">
            <a:solidFill>
              <a:schemeClr val="tx1"/>
            </a:solidFill>
          </a:ln>
        </c:spPr>
        <c:txPr>
          <a:bodyPr rot="0" vert="horz"/>
          <a:lstStyle/>
          <a:p>
            <a:pPr>
              <a:defRPr sz="1400">
                <a:solidFill>
                  <a:srgbClr val="002060"/>
                </a:solidFill>
                <a:latin typeface="+mj-lt"/>
                <a:ea typeface="Verdana" panose="020B0604030504040204" pitchFamily="34" charset="0"/>
                <a:cs typeface="Verdana" panose="020B0604030504040204" pitchFamily="34" charset="0"/>
              </a:defRPr>
            </a:pPr>
            <a:endParaRPr lang="en-US"/>
          </a:p>
        </c:txPr>
        <c:crossAx val="113617152"/>
        <c:crosses val="autoZero"/>
        <c:auto val="0"/>
        <c:lblAlgn val="ctr"/>
        <c:lblOffset val="100"/>
        <c:noMultiLvlLbl val="0"/>
      </c:catAx>
      <c:valAx>
        <c:axId val="113617152"/>
        <c:scaling>
          <c:orientation val="minMax"/>
        </c:scaling>
        <c:delete val="0"/>
        <c:axPos val="l"/>
        <c:numFmt formatCode="General" sourceLinked="1"/>
        <c:majorTickMark val="out"/>
        <c:minorTickMark val="none"/>
        <c:tickLblPos val="nextTo"/>
        <c:spPr>
          <a:ln w="28472">
            <a:solidFill>
              <a:schemeClr val="tx1"/>
            </a:solidFill>
          </a:ln>
        </c:spPr>
        <c:txPr>
          <a:bodyPr/>
          <a:lstStyle/>
          <a:p>
            <a:pPr>
              <a:defRPr sz="20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crossAx val="113615616"/>
        <c:crosses val="autoZero"/>
        <c:crossBetween val="between"/>
        <c:majorUnit val="1"/>
      </c:valAx>
      <c:spPr>
        <a:solidFill>
          <a:schemeClr val="bg1"/>
        </a:solidFill>
        <a:ln w="25400">
          <a:noFill/>
        </a:ln>
      </c:spPr>
    </c:plotArea>
    <c:legend>
      <c:legendPos val="t"/>
      <c:layout>
        <c:manualLayout>
          <c:xMode val="edge"/>
          <c:yMode val="edge"/>
          <c:x val="0.34956298903613753"/>
          <c:y val="0.12190405156153078"/>
          <c:w val="0.2928758801701512"/>
          <c:h val="9.0941688668738349E-2"/>
        </c:manualLayout>
      </c:layout>
      <c:overlay val="0"/>
      <c:txPr>
        <a:bodyPr/>
        <a:lstStyle/>
        <a:p>
          <a:pPr>
            <a:defRPr sz="16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548"/>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Insulin during OGTT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Sheet1!$A$2</c:f>
              <c:strCache>
                <c:ptCount val="1"/>
                <c:pt idx="0">
                  <c:v>Before diet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Sheet1!$B$2:$C$2</c:f>
              <c:numCache>
                <c:formatCode>General</c:formatCode>
                <c:ptCount val="2"/>
                <c:pt idx="0">
                  <c:v>427</c:v>
                </c:pt>
                <c:pt idx="1">
                  <c:v>400</c:v>
                </c:pt>
              </c:numCache>
            </c:numRef>
          </c:val>
          <c:extLst>
            <c:ext xmlns:c16="http://schemas.microsoft.com/office/drawing/2014/chart" uri="{C3380CC4-5D6E-409C-BE32-E72D297353CC}">
              <c16:uniqueId val="{00000000-45DA-4FD6-8018-1930EADEFBD3}"/>
            </c:ext>
          </c:extLst>
        </c:ser>
        <c:ser>
          <c:idx val="1"/>
          <c:order val="1"/>
          <c:tx>
            <c:strRef>
              <c:f>Sheet1!$A$3</c:f>
              <c:strCache>
                <c:ptCount val="1"/>
                <c:pt idx="0">
                  <c:v>After diet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&gt;5%</c:v>
                </c:pt>
                <c:pt idx="1">
                  <c:v>&lt;5%</c:v>
                </c:pt>
              </c:strCache>
            </c:strRef>
          </c:cat>
          <c:val>
            <c:numRef>
              <c:f>Sheet1!$B$3:$C$3</c:f>
              <c:numCache>
                <c:formatCode>General</c:formatCode>
                <c:ptCount val="2"/>
                <c:pt idx="0">
                  <c:v>142</c:v>
                </c:pt>
                <c:pt idx="1">
                  <c:v>350</c:v>
                </c:pt>
              </c:numCache>
            </c:numRef>
          </c:val>
          <c:extLst>
            <c:ext xmlns:c16="http://schemas.microsoft.com/office/drawing/2014/chart" uri="{C3380CC4-5D6E-409C-BE32-E72D297353CC}">
              <c16:uniqueId val="{00000001-45DA-4FD6-8018-1930EADEFBD3}"/>
            </c:ext>
          </c:extLst>
        </c:ser>
        <c:dLbls>
          <c:dLblPos val="outEnd"/>
          <c:showLegendKey val="0"/>
          <c:showVal val="1"/>
          <c:showCatName val="0"/>
          <c:showSerName val="0"/>
          <c:showPercent val="0"/>
          <c:showBubbleSize val="0"/>
        </c:dLbls>
        <c:gapWidth val="219"/>
        <c:axId val="944806672"/>
        <c:axId val="944801424"/>
      </c:barChart>
      <c:catAx>
        <c:axId val="94480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Weight loss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1424"/>
        <c:crosses val="autoZero"/>
        <c:auto val="1"/>
        <c:lblAlgn val="ctr"/>
        <c:lblOffset val="100"/>
        <c:noMultiLvlLbl val="0"/>
      </c:catAx>
      <c:valAx>
        <c:axId val="944801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Insulin during OGTT, mU/l</a:t>
                </a:r>
              </a:p>
            </c:rich>
          </c:tx>
          <c:layout>
            <c:manualLayout>
              <c:xMode val="edge"/>
              <c:yMode val="edge"/>
              <c:x val="4.1666666666666664E-2"/>
              <c:y val="0.219064179477565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80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0588519259027"/>
          <c:y val="0.16017885491043579"/>
          <c:w val="0.82096169312796907"/>
          <c:h val="0.65656043003710407"/>
        </c:manualLayout>
      </c:layout>
      <c:barChart>
        <c:barDir val="col"/>
        <c:grouping val="clustered"/>
        <c:varyColors val="0"/>
        <c:ser>
          <c:idx val="0"/>
          <c:order val="0"/>
          <c:tx>
            <c:strRef>
              <c:f>'Prevalence incl BMI-group 35'!$A$55</c:f>
              <c:strCache>
                <c:ptCount val="1"/>
                <c:pt idx="0">
                  <c:v>HbA1c</c:v>
                </c:pt>
              </c:strCache>
            </c:strRef>
          </c:tx>
          <c:spPr>
            <a:solidFill>
              <a:srgbClr val="4472C4"/>
            </a:solidFill>
            <a:ln>
              <a:noFill/>
            </a:ln>
            <a:effectLst/>
          </c:spPr>
          <c:invertIfNegative val="0"/>
          <c:dLbls>
            <c:dLbl>
              <c:idx val="0"/>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17.7</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B80-4F47-B3B1-8AA12D017ED1}"/>
                </c:ext>
              </c:extLst>
            </c:dLbl>
            <c:dLbl>
              <c:idx val="1"/>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25.3</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80-4F47-B3B1-8AA12D017ED1}"/>
                </c:ext>
              </c:extLst>
            </c:dLbl>
            <c:dLbl>
              <c:idx val="2"/>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28.1</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80-4F47-B3B1-8AA12D017ED1}"/>
                </c:ext>
              </c:extLst>
            </c:dLbl>
            <c:dLbl>
              <c:idx val="3"/>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34.0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80-4F47-B3B1-8AA12D017ED1}"/>
                </c:ext>
              </c:extLst>
            </c:dLbl>
            <c:dLbl>
              <c:idx val="4"/>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36.3</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80-4F47-B3B1-8AA12D017ED1}"/>
                </c:ext>
              </c:extLst>
            </c:dLbl>
            <c:spPr>
              <a:noFill/>
              <a:ln>
                <a:noFill/>
              </a:ln>
              <a:effectLst/>
            </c:spPr>
            <c:txPr>
              <a:bodyPr wrap="square" lIns="38100" tIns="19050" rIns="38100" bIns="19050" anchor="ctr">
                <a:spAutoFit/>
              </a:bodyPr>
              <a:lstStyle/>
              <a:p>
                <a:pPr>
                  <a:defRPr sz="9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35'!$B$55:$F$55</c:f>
              <c:numCache>
                <c:formatCode>0.0</c:formatCode>
                <c:ptCount val="5"/>
                <c:pt idx="0" formatCode="General">
                  <c:v>17.7</c:v>
                </c:pt>
                <c:pt idx="1">
                  <c:v>25.3</c:v>
                </c:pt>
                <c:pt idx="2">
                  <c:v>28.1</c:v>
                </c:pt>
                <c:pt idx="3">
                  <c:v>34</c:v>
                </c:pt>
                <c:pt idx="4">
                  <c:v>36.299999999999997</c:v>
                </c:pt>
              </c:numCache>
            </c:numRef>
          </c:val>
          <c:extLst>
            <c:ext xmlns:c16="http://schemas.microsoft.com/office/drawing/2014/chart" uri="{C3380CC4-5D6E-409C-BE32-E72D297353CC}">
              <c16:uniqueId val="{00000005-1B80-4F47-B3B1-8AA12D017ED1}"/>
            </c:ext>
          </c:extLst>
        </c:ser>
        <c:ser>
          <c:idx val="1"/>
          <c:order val="1"/>
          <c:tx>
            <c:strRef>
              <c:f>'Prevalence incl BMI-group 35'!$A$56</c:f>
              <c:strCache>
                <c:ptCount val="1"/>
                <c:pt idx="0">
                  <c:v>Fasting plasma glucose</c:v>
                </c:pt>
              </c:strCache>
            </c:strRef>
          </c:tx>
          <c:spPr>
            <a:solidFill>
              <a:srgbClr val="4472C4">
                <a:lumMod val="60000"/>
                <a:lumOff val="40000"/>
              </a:srgbClr>
            </a:solidFill>
            <a:ln>
              <a:noFill/>
            </a:ln>
            <a:effectLst/>
          </c:spPr>
          <c:invertIfNegative val="0"/>
          <c:dLbls>
            <c:dLbl>
              <c:idx val="0"/>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25.0</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B80-4F47-B3B1-8AA12D017ED1}"/>
                </c:ext>
              </c:extLst>
            </c:dLbl>
            <c:dLbl>
              <c:idx val="1"/>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38.9</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B80-4F47-B3B1-8AA12D017ED1}"/>
                </c:ext>
              </c:extLst>
            </c:dLbl>
            <c:dLbl>
              <c:idx val="2"/>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47.8</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B80-4F47-B3B1-8AA12D017ED1}"/>
                </c:ext>
              </c:extLst>
            </c:dLbl>
            <c:dLbl>
              <c:idx val="3"/>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46.8</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B80-4F47-B3B1-8AA12D017ED1}"/>
                </c:ext>
              </c:extLst>
            </c:dLbl>
            <c:dLbl>
              <c:idx val="4"/>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44.0</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B80-4F47-B3B1-8AA12D017ED1}"/>
                </c:ext>
              </c:extLst>
            </c:dLbl>
            <c:numFmt formatCode="#,##0.0" sourceLinked="0"/>
            <c:spPr>
              <a:noFill/>
              <a:ln>
                <a:noFill/>
              </a:ln>
              <a:effectLst/>
            </c:spPr>
            <c:txPr>
              <a:bodyPr wrap="square" lIns="38100" tIns="19050" rIns="38100" bIns="19050" anchor="ctr">
                <a:spAutoFit/>
              </a:bodyPr>
              <a:lstStyle/>
              <a:p>
                <a:pPr>
                  <a:defRPr sz="9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35'!$B$56:$F$56</c:f>
              <c:numCache>
                <c:formatCode>0.0</c:formatCode>
                <c:ptCount val="5"/>
                <c:pt idx="0" formatCode="General">
                  <c:v>25</c:v>
                </c:pt>
                <c:pt idx="1">
                  <c:v>38.9</c:v>
                </c:pt>
                <c:pt idx="2">
                  <c:v>47.8</c:v>
                </c:pt>
                <c:pt idx="3">
                  <c:v>46.8</c:v>
                </c:pt>
                <c:pt idx="4">
                  <c:v>44</c:v>
                </c:pt>
              </c:numCache>
            </c:numRef>
          </c:val>
          <c:extLst>
            <c:ext xmlns:c16="http://schemas.microsoft.com/office/drawing/2014/chart" uri="{C3380CC4-5D6E-409C-BE32-E72D297353CC}">
              <c16:uniqueId val="{0000000B-1B80-4F47-B3B1-8AA12D017ED1}"/>
            </c:ext>
          </c:extLst>
        </c:ser>
        <c:ser>
          <c:idx val="2"/>
          <c:order val="2"/>
          <c:tx>
            <c:strRef>
              <c:f>'Prevalence incl BMI-group 35'!$A$57</c:f>
              <c:strCache>
                <c:ptCount val="1"/>
                <c:pt idx="0">
                  <c:v>2-hour glucose</c:v>
                </c:pt>
              </c:strCache>
            </c:strRef>
          </c:tx>
          <c:spPr>
            <a:solidFill>
              <a:sysClr val="windowText" lastClr="000000">
                <a:lumMod val="65000"/>
                <a:lumOff val="35000"/>
              </a:sysClr>
            </a:solidFill>
            <a:ln>
              <a:noFill/>
            </a:ln>
            <a:effectLst/>
          </c:spPr>
          <c:invertIfNegative val="0"/>
          <c:dLbls>
            <c:dLbl>
              <c:idx val="0"/>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9.5</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B80-4F47-B3B1-8AA12D017ED1}"/>
                </c:ext>
              </c:extLst>
            </c:dLbl>
            <c:dLbl>
              <c:idx val="1"/>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12.0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B80-4F47-B3B1-8AA12D017ED1}"/>
                </c:ext>
              </c:extLst>
            </c:dLbl>
            <c:dLbl>
              <c:idx val="2"/>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16.7</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B80-4F47-B3B1-8AA12D017ED1}"/>
                </c:ext>
              </c:extLst>
            </c:dLbl>
            <c:dLbl>
              <c:idx val="3"/>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22.4</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B80-4F47-B3B1-8AA12D017ED1}"/>
                </c:ext>
              </c:extLst>
            </c:dLbl>
            <c:dLbl>
              <c:idx val="4"/>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22.2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B80-4F47-B3B1-8AA12D017ED1}"/>
                </c:ext>
              </c:extLst>
            </c:dLbl>
            <c:spPr>
              <a:noFill/>
              <a:ln>
                <a:noFill/>
              </a:ln>
              <a:effectLst/>
            </c:spPr>
            <c:txPr>
              <a:bodyPr wrap="square" lIns="38100" tIns="19050" rIns="38100" bIns="19050" anchor="ctr">
                <a:spAutoFit/>
              </a:bodyPr>
              <a:lstStyle/>
              <a:p>
                <a:pPr>
                  <a:defRPr sz="9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35'!$B$57:$F$57</c:f>
              <c:numCache>
                <c:formatCode>0.0</c:formatCode>
                <c:ptCount val="5"/>
                <c:pt idx="0" formatCode="General">
                  <c:v>9.5</c:v>
                </c:pt>
                <c:pt idx="1">
                  <c:v>12</c:v>
                </c:pt>
                <c:pt idx="2">
                  <c:v>16.7</c:v>
                </c:pt>
                <c:pt idx="3">
                  <c:v>22.4</c:v>
                </c:pt>
                <c:pt idx="4">
                  <c:v>22.2</c:v>
                </c:pt>
              </c:numCache>
            </c:numRef>
          </c:val>
          <c:extLst>
            <c:ext xmlns:c16="http://schemas.microsoft.com/office/drawing/2014/chart" uri="{C3380CC4-5D6E-409C-BE32-E72D297353CC}">
              <c16:uniqueId val="{00000011-1B80-4F47-B3B1-8AA12D017ED1}"/>
            </c:ext>
          </c:extLst>
        </c:ser>
        <c:dLbls>
          <c:dLblPos val="outEnd"/>
          <c:showLegendKey val="0"/>
          <c:showVal val="1"/>
          <c:showCatName val="0"/>
          <c:showSerName val="0"/>
          <c:showPercent val="0"/>
          <c:showBubbleSize val="0"/>
        </c:dLbls>
        <c:gapWidth val="100"/>
        <c:overlap val="-10"/>
        <c:axId val="409286144"/>
        <c:axId val="409287680"/>
      </c:barChart>
      <c:catAx>
        <c:axId val="409286144"/>
        <c:scaling>
          <c:orientation val="minMax"/>
        </c:scaling>
        <c:delete val="0"/>
        <c:axPos val="b"/>
        <c:numFmt formatCode="General" sourceLinked="1"/>
        <c:majorTickMark val="none"/>
        <c:minorTickMark val="none"/>
        <c:tickLblPos val="none"/>
        <c:spPr>
          <a:noFill/>
          <a:ln w="19050" cap="sq" cmpd="sng" algn="ctr">
            <a:solidFill>
              <a:srgbClr val="001965"/>
            </a:solidFill>
            <a:miter lim="800000"/>
          </a:ln>
          <a:effectLst/>
        </c:spPr>
        <c:txPr>
          <a:bodyPr rot="-60000000" spcFirstLastPara="1" vertOverflow="ellipsis" vert="horz" wrap="square" anchor="ctr" anchorCtr="1"/>
          <a:lstStyle/>
          <a:p>
            <a:pPr>
              <a:defRPr sz="1800" b="0" i="0" u="none" strike="noStrike" kern="1200" baseline="0">
                <a:solidFill>
                  <a:srgbClr val="001965"/>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09287680"/>
        <c:crosses val="autoZero"/>
        <c:auto val="1"/>
        <c:lblAlgn val="ctr"/>
        <c:lblOffset val="100"/>
        <c:noMultiLvlLbl val="0"/>
      </c:catAx>
      <c:valAx>
        <c:axId val="409287680"/>
        <c:scaling>
          <c:orientation val="minMax"/>
        </c:scaling>
        <c:delete val="0"/>
        <c:axPos val="l"/>
        <c:numFmt formatCode="#,##0" sourceLinked="0"/>
        <c:majorTickMark val="none"/>
        <c:minorTickMark val="none"/>
        <c:tickLblPos val="none"/>
        <c:spPr>
          <a:noFill/>
          <a:ln w="19050" cap="sq">
            <a:solidFill>
              <a:srgbClr val="001965"/>
            </a:solidFill>
            <a:miter lim="800000"/>
          </a:ln>
          <a:effectLst/>
        </c:spPr>
        <c:txPr>
          <a:bodyPr rot="-60000000" spcFirstLastPara="1" vertOverflow="ellipsis" vert="horz" wrap="square" anchor="ctr" anchorCtr="1"/>
          <a:lstStyle/>
          <a:p>
            <a:pPr>
              <a:defRPr sz="1800" b="0" i="0" u="none" strike="noStrike" kern="1200" baseline="0">
                <a:solidFill>
                  <a:srgbClr val="001965"/>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09286144"/>
        <c:crosses val="autoZero"/>
        <c:crossBetween val="between"/>
        <c:majorUnit val="20"/>
      </c:valAx>
      <c:spPr>
        <a:noFill/>
        <a:ln w="25400">
          <a:noFill/>
        </a:ln>
        <a:effectLst/>
      </c:spPr>
    </c:plotArea>
    <c:plotVisOnly val="1"/>
    <c:dispBlanksAs val="gap"/>
    <c:showDLblsOverMax val="0"/>
  </c:chart>
  <c:spPr>
    <a:noFill/>
    <a:ln w="19050" cap="flat" cmpd="sng" algn="ctr">
      <a:noFill/>
      <a:round/>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0588519259027"/>
          <c:y val="0.16017885491043579"/>
          <c:w val="0.67710392853473877"/>
          <c:h val="0.65656043003710407"/>
        </c:manualLayout>
      </c:layout>
      <c:barChart>
        <c:barDir val="col"/>
        <c:grouping val="clustered"/>
        <c:varyColors val="0"/>
        <c:ser>
          <c:idx val="0"/>
          <c:order val="0"/>
          <c:tx>
            <c:strRef>
              <c:f>'Prevalence incl BMI-group 35'!$A$55</c:f>
              <c:strCache>
                <c:ptCount val="1"/>
                <c:pt idx="0">
                  <c:v>HbA1c</c:v>
                </c:pt>
              </c:strCache>
            </c:strRef>
          </c:tx>
          <c:spPr>
            <a:solidFill>
              <a:srgbClr val="4472C4"/>
            </a:solidFill>
            <a:ln w="25403">
              <a:noFill/>
            </a:ln>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35'!$B$55:$F$55</c:f>
              <c:numCache>
                <c:formatCode>0.0</c:formatCode>
                <c:ptCount val="5"/>
                <c:pt idx="0" formatCode="General">
                  <c:v>2.7</c:v>
                </c:pt>
                <c:pt idx="1">
                  <c:v>5.2</c:v>
                </c:pt>
                <c:pt idx="2">
                  <c:v>11.2</c:v>
                </c:pt>
                <c:pt idx="3">
                  <c:v>15.9</c:v>
                </c:pt>
                <c:pt idx="4">
                  <c:v>23.9</c:v>
                </c:pt>
              </c:numCache>
            </c:numRef>
          </c:val>
          <c:extLst>
            <c:ext xmlns:c16="http://schemas.microsoft.com/office/drawing/2014/chart" uri="{C3380CC4-5D6E-409C-BE32-E72D297353CC}">
              <c16:uniqueId val="{00000000-ED7A-4076-BB8E-0F06229E8974}"/>
            </c:ext>
          </c:extLst>
        </c:ser>
        <c:ser>
          <c:idx val="1"/>
          <c:order val="1"/>
          <c:tx>
            <c:strRef>
              <c:f>'Prevalence incl BMI-group 35'!$A$56</c:f>
              <c:strCache>
                <c:ptCount val="1"/>
                <c:pt idx="0">
                  <c:v>Fasting plasma glucose</c:v>
                </c:pt>
              </c:strCache>
            </c:strRef>
          </c:tx>
          <c:spPr>
            <a:solidFill>
              <a:srgbClr val="8FAADC"/>
            </a:solidFill>
            <a:ln w="25403">
              <a:noFill/>
            </a:ln>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35'!$B$56:$F$56</c:f>
              <c:numCache>
                <c:formatCode>0.0</c:formatCode>
                <c:ptCount val="5"/>
                <c:pt idx="0" formatCode="General">
                  <c:v>3.6</c:v>
                </c:pt>
                <c:pt idx="1">
                  <c:v>6.5</c:v>
                </c:pt>
                <c:pt idx="2">
                  <c:v>12</c:v>
                </c:pt>
                <c:pt idx="3">
                  <c:v>15.2</c:v>
                </c:pt>
                <c:pt idx="4">
                  <c:v>22.5</c:v>
                </c:pt>
              </c:numCache>
            </c:numRef>
          </c:val>
          <c:extLst>
            <c:ext xmlns:c16="http://schemas.microsoft.com/office/drawing/2014/chart" uri="{C3380CC4-5D6E-409C-BE32-E72D297353CC}">
              <c16:uniqueId val="{00000001-ED7A-4076-BB8E-0F06229E8974}"/>
            </c:ext>
          </c:extLst>
        </c:ser>
        <c:ser>
          <c:idx val="2"/>
          <c:order val="2"/>
          <c:tx>
            <c:strRef>
              <c:f>'Prevalence incl BMI-group 35'!$A$57</c:f>
              <c:strCache>
                <c:ptCount val="1"/>
                <c:pt idx="0">
                  <c:v>2-hour glucose</c:v>
                </c:pt>
              </c:strCache>
            </c:strRef>
          </c:tx>
          <c:spPr>
            <a:solidFill>
              <a:srgbClr val="595959"/>
            </a:solidFill>
            <a:ln w="25403">
              <a:noFill/>
            </a:ln>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35'!$B$57:$F$57</c:f>
              <c:numCache>
                <c:formatCode>0.0</c:formatCode>
                <c:ptCount val="5"/>
                <c:pt idx="0" formatCode="General">
                  <c:v>2.4</c:v>
                </c:pt>
                <c:pt idx="1">
                  <c:v>5</c:v>
                </c:pt>
                <c:pt idx="2">
                  <c:v>6.9</c:v>
                </c:pt>
                <c:pt idx="3">
                  <c:v>12.2</c:v>
                </c:pt>
                <c:pt idx="4">
                  <c:v>13</c:v>
                </c:pt>
              </c:numCache>
            </c:numRef>
          </c:val>
          <c:extLst>
            <c:ext xmlns:c16="http://schemas.microsoft.com/office/drawing/2014/chart" uri="{C3380CC4-5D6E-409C-BE32-E72D297353CC}">
              <c16:uniqueId val="{00000002-ED7A-4076-BB8E-0F06229E8974}"/>
            </c:ext>
          </c:extLst>
        </c:ser>
        <c:dLbls>
          <c:dLblPos val="outEnd"/>
          <c:showLegendKey val="0"/>
          <c:showVal val="1"/>
          <c:showCatName val="0"/>
          <c:showSerName val="0"/>
          <c:showPercent val="0"/>
          <c:showBubbleSize val="0"/>
        </c:dLbls>
        <c:gapWidth val="100"/>
        <c:overlap val="-10"/>
        <c:axId val="483533871"/>
        <c:axId val="1"/>
      </c:barChart>
      <c:catAx>
        <c:axId val="483533871"/>
        <c:scaling>
          <c:orientation val="minMax"/>
        </c:scaling>
        <c:delete val="0"/>
        <c:axPos val="b"/>
        <c:numFmt formatCode="General" sourceLinked="1"/>
        <c:majorTickMark val="out"/>
        <c:minorTickMark val="none"/>
        <c:tickLblPos val="nextTo"/>
        <c:spPr>
          <a:noFill/>
          <a:ln w="19053"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defRPr>
            </a:pPr>
            <a:endParaRPr lang="en-US"/>
          </a:p>
        </c:txPr>
        <c:crossAx val="1"/>
        <c:crosses val="autoZero"/>
        <c:auto val="1"/>
        <c:lblAlgn val="ctr"/>
        <c:lblOffset val="100"/>
        <c:noMultiLvlLbl val="0"/>
      </c:catAx>
      <c:valAx>
        <c:axId val="1"/>
        <c:scaling>
          <c:orientation val="minMax"/>
          <c:max val="60"/>
        </c:scaling>
        <c:delete val="0"/>
        <c:axPos val="l"/>
        <c:numFmt formatCode="#,##0" sourceLinked="0"/>
        <c:majorTickMark val="out"/>
        <c:minorTickMark val="none"/>
        <c:tickLblPos val="nextTo"/>
        <c:spPr>
          <a:noFill/>
          <a:ln w="19053">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defRPr>
            </a:pPr>
            <a:endParaRPr lang="en-US"/>
          </a:p>
        </c:txPr>
        <c:crossAx val="483533871"/>
        <c:crosses val="autoZero"/>
        <c:crossBetween val="between"/>
        <c:majorUnit val="20"/>
      </c:valAx>
      <c:spPr>
        <a:noFill/>
        <a:ln w="25403">
          <a:noFill/>
        </a:ln>
      </c:spPr>
    </c:plotArea>
    <c:plotVisOnly val="1"/>
    <c:dispBlanksAs val="gap"/>
    <c:showDLblsOverMax val="0"/>
  </c:chart>
  <c:spPr>
    <a:noFill/>
    <a:ln>
      <a:noFill/>
    </a:ln>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71396405579836E-2"/>
          <c:y val="6.3019627229822531E-2"/>
          <c:w val="0.90806349263095798"/>
          <c:h val="0.80230520917066495"/>
        </c:manualLayout>
      </c:layout>
      <c:lineChart>
        <c:grouping val="standard"/>
        <c:varyColors val="0"/>
        <c:ser>
          <c:idx val="1"/>
          <c:order val="0"/>
          <c:tx>
            <c:strRef>
              <c:f>Sheet1!$B$1</c:f>
              <c:strCache>
                <c:ptCount val="1"/>
              </c:strCache>
            </c:strRef>
          </c:tx>
          <c:marker>
            <c:symbol val="none"/>
          </c:marker>
          <c:cat>
            <c:strRef>
              <c:f>Sheet1!$A$2:$A$7</c:f>
              <c:strCache>
                <c:ptCount val="6"/>
                <c:pt idx="0">
                  <c:v>Gained &gt;2%</c:v>
                </c:pt>
                <c:pt idx="1">
                  <c:v>Gained 
≤2%~
Lost &lt;2%</c:v>
                </c:pt>
                <c:pt idx="2">
                  <c:v>Lost 
≥2%~
Lost &lt;5%</c:v>
                </c:pt>
                <c:pt idx="3">
                  <c:v>Lost 
≥5%~
Lost &lt;10</c:v>
                </c:pt>
                <c:pt idx="4">
                  <c:v>Lost 
≥10%~
Lost &lt;15%</c:v>
                </c:pt>
                <c:pt idx="5">
                  <c:v>Lost 
≥15%</c:v>
                </c:pt>
              </c:strCache>
            </c:strRef>
          </c:cat>
          <c:val>
            <c:numRef>
              <c:f>Sheet1!$B$2:$B$7</c:f>
              <c:numCache>
                <c:formatCode>General</c:formatCode>
                <c:ptCount val="6"/>
              </c:numCache>
            </c:numRef>
          </c:val>
          <c:smooth val="0"/>
          <c:extLst>
            <c:ext xmlns:c16="http://schemas.microsoft.com/office/drawing/2014/chart" uri="{C3380CC4-5D6E-409C-BE32-E72D297353CC}">
              <c16:uniqueId val="{00000000-E2D5-4820-A43B-0D2DB2EB3E8E}"/>
            </c:ext>
          </c:extLst>
        </c:ser>
        <c:dLbls>
          <c:showLegendKey val="0"/>
          <c:showVal val="0"/>
          <c:showCatName val="0"/>
          <c:showSerName val="0"/>
          <c:showPercent val="0"/>
          <c:showBubbleSize val="0"/>
        </c:dLbls>
        <c:smooth val="0"/>
        <c:axId val="-1551604368"/>
        <c:axId val="-1551602048"/>
      </c:lineChart>
      <c:catAx>
        <c:axId val="-1551604368"/>
        <c:scaling>
          <c:orientation val="minMax"/>
        </c:scaling>
        <c:delete val="0"/>
        <c:axPos val="b"/>
        <c:numFmt formatCode="General" sourceLinked="0"/>
        <c:majorTickMark val="none"/>
        <c:minorTickMark val="none"/>
        <c:tickLblPos val="none"/>
        <c:spPr>
          <a:ln w="12627">
            <a:noFill/>
            <a:prstDash val="solid"/>
          </a:ln>
        </c:spPr>
        <c:txPr>
          <a:bodyPr rot="0" vert="horz"/>
          <a:lstStyle/>
          <a:p>
            <a:pPr>
              <a:defRPr sz="800" baseline="0">
                <a:solidFill>
                  <a:schemeClr val="tx2"/>
                </a:solidFill>
                <a:latin typeface="+mj-lt"/>
              </a:defRPr>
            </a:pPr>
            <a:endParaRPr lang="en-US"/>
          </a:p>
        </c:txPr>
        <c:crossAx val="-1551602048"/>
        <c:crossesAt val="-8"/>
        <c:auto val="1"/>
        <c:lblAlgn val="ctr"/>
        <c:lblOffset val="100"/>
        <c:tickLblSkip val="1"/>
        <c:tickMarkSkip val="1"/>
        <c:noMultiLvlLbl val="0"/>
      </c:catAx>
      <c:valAx>
        <c:axId val="-1551602048"/>
        <c:scaling>
          <c:orientation val="minMax"/>
          <c:max val="0"/>
          <c:min val="-1"/>
        </c:scaling>
        <c:delete val="0"/>
        <c:axPos val="l"/>
        <c:numFmt formatCode="#,##0.0" sourceLinked="0"/>
        <c:majorTickMark val="out"/>
        <c:minorTickMark val="out"/>
        <c:tickLblPos val="nextTo"/>
        <c:spPr>
          <a:ln w="19050">
            <a:solidFill>
              <a:schemeClr val="tx1"/>
            </a:solidFill>
            <a:prstDash val="solid"/>
          </a:ln>
        </c:spPr>
        <c:txPr>
          <a:bodyPr rot="0" vert="horz"/>
          <a:lstStyle/>
          <a:p>
            <a:pPr>
              <a:defRPr sz="1200" b="0" baseline="0">
                <a:solidFill>
                  <a:schemeClr val="tx1"/>
                </a:solidFill>
                <a:latin typeface="Arial" panose="020B0604020202020204" pitchFamily="34" charset="0"/>
                <a:cs typeface="Arial" panose="020B0604020202020204" pitchFamily="34" charset="0"/>
              </a:defRPr>
            </a:pPr>
            <a:endParaRPr lang="en-US"/>
          </a:p>
        </c:txPr>
        <c:crossAx val="-1551604368"/>
        <c:crosses val="autoZero"/>
        <c:crossBetween val="between"/>
        <c:majorUnit val="0.2"/>
        <c:minorUnit val="0.1"/>
      </c:valAx>
      <c:spPr>
        <a:noFill/>
        <a:ln w="25400">
          <a:noFill/>
        </a:ln>
      </c:spPr>
    </c:plotArea>
    <c:plotVisOnly val="1"/>
    <c:dispBlanksAs val="gap"/>
    <c:showDLblsOverMax val="0"/>
  </c:chart>
  <c:spPr>
    <a:noFill/>
    <a:ln>
      <a:noFill/>
    </a:ln>
  </c:spPr>
  <c:txPr>
    <a:bodyPr/>
    <a:lstStyle/>
    <a:p>
      <a:pPr rtl="0">
        <a:defRPr sz="1000" b="1" i="0" u="none" strike="noStrike" baseline="0">
          <a:solidFill>
            <a:schemeClr val="accent2"/>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7072008370101"/>
          <c:y val="6.3019690949420004E-2"/>
          <c:w val="0.86582927991629899"/>
          <c:h val="0.80230520917066495"/>
        </c:manualLayout>
      </c:layout>
      <c:lineChart>
        <c:grouping val="standard"/>
        <c:varyColors val="0"/>
        <c:ser>
          <c:idx val="1"/>
          <c:order val="0"/>
          <c:tx>
            <c:strRef>
              <c:f>Sheet1!$B$1</c:f>
              <c:strCache>
                <c:ptCount val="1"/>
              </c:strCache>
            </c:strRef>
          </c:tx>
          <c:spPr>
            <a:ln w="28575" cap="rnd" cmpd="sng" algn="ctr">
              <a:solidFill>
                <a:schemeClr val="accent4">
                  <a:shade val="95000"/>
                  <a:satMod val="105000"/>
                </a:schemeClr>
              </a:solidFill>
              <a:prstDash val="solid"/>
              <a:round/>
            </a:ln>
            <a:effectLst/>
          </c:spPr>
          <c:marker>
            <c:symbol val="none"/>
          </c:marker>
          <c:cat>
            <c:strRef>
              <c:f>Sheet1!$A$2:$A$7</c:f>
              <c:strCache>
                <c:ptCount val="6"/>
                <c:pt idx="0">
                  <c:v>Gained &gt;2%</c:v>
                </c:pt>
                <c:pt idx="1">
                  <c:v>Gained 
≤2%~
Lost &lt;2%</c:v>
                </c:pt>
                <c:pt idx="2">
                  <c:v>Lost 
≥2%~
Lost &lt;5%</c:v>
                </c:pt>
                <c:pt idx="3">
                  <c:v>Lost 
≥5%~
Lost &lt;10</c:v>
                </c:pt>
                <c:pt idx="4">
                  <c:v>Lost 
≥10%~
Lost &lt;15%</c:v>
                </c:pt>
                <c:pt idx="5">
                  <c:v>Lost 
≥15%</c:v>
                </c:pt>
              </c:strCache>
            </c:strRef>
          </c:cat>
          <c:val>
            <c:numRef>
              <c:f>Sheet1!$B$2:$B$7</c:f>
              <c:numCache>
                <c:formatCode>General</c:formatCode>
                <c:ptCount val="6"/>
              </c:numCache>
            </c:numRef>
          </c:val>
          <c:smooth val="0"/>
          <c:extLst>
            <c:ext xmlns:c16="http://schemas.microsoft.com/office/drawing/2014/chart" uri="{C3380CC4-5D6E-409C-BE32-E72D297353CC}">
              <c16:uniqueId val="{00000000-6B38-49AC-B334-E56C370CFF5E}"/>
            </c:ext>
          </c:extLst>
        </c:ser>
        <c:dLbls>
          <c:showLegendKey val="0"/>
          <c:showVal val="0"/>
          <c:showCatName val="0"/>
          <c:showSerName val="0"/>
          <c:showPercent val="0"/>
          <c:showBubbleSize val="0"/>
        </c:dLbls>
        <c:smooth val="0"/>
        <c:axId val="-1551687584"/>
        <c:axId val="-1551678928"/>
      </c:lineChart>
      <c:catAx>
        <c:axId val="-1551687584"/>
        <c:scaling>
          <c:orientation val="minMax"/>
        </c:scaling>
        <c:delete val="0"/>
        <c:axPos val="b"/>
        <c:numFmt formatCode="General" sourceLinked="0"/>
        <c:majorTickMark val="none"/>
        <c:minorTickMark val="none"/>
        <c:tickLblPos val="none"/>
        <c:spPr>
          <a:solidFill>
            <a:srgbClr val="FFFFFF"/>
          </a:solidFill>
          <a:ln w="12627" cap="flat" cmpd="sng" algn="ctr">
            <a:noFill/>
            <a:prstDash val="solid"/>
            <a:round/>
          </a:ln>
          <a:effectLst/>
        </c:spPr>
        <c:txPr>
          <a:bodyPr rot="0" spcFirstLastPara="1" vertOverflow="ellipsis" wrap="square" anchor="ctr" anchorCtr="1"/>
          <a:lstStyle/>
          <a:p>
            <a:pPr>
              <a:defRPr sz="800" b="1" i="0" u="none" strike="noStrike" kern="1200" baseline="0">
                <a:solidFill>
                  <a:schemeClr val="tx2"/>
                </a:solidFill>
                <a:latin typeface="+mj-lt"/>
                <a:ea typeface="Verdana"/>
                <a:cs typeface="Verdana"/>
              </a:defRPr>
            </a:pPr>
            <a:endParaRPr lang="en-US"/>
          </a:p>
        </c:txPr>
        <c:crossAx val="-1551678928"/>
        <c:crossesAt val="-50"/>
        <c:auto val="1"/>
        <c:lblAlgn val="ctr"/>
        <c:lblOffset val="100"/>
        <c:tickLblSkip val="1"/>
        <c:tickMarkSkip val="1"/>
        <c:noMultiLvlLbl val="0"/>
      </c:catAx>
      <c:valAx>
        <c:axId val="-1551678928"/>
        <c:scaling>
          <c:orientation val="minMax"/>
          <c:max val="0"/>
          <c:min val="-50"/>
        </c:scaling>
        <c:delete val="0"/>
        <c:axPos val="l"/>
        <c:numFmt formatCode="#,##0" sourceLinked="0"/>
        <c:majorTickMark val="out"/>
        <c:minorTickMark val="out"/>
        <c:tickLblPos val="nextTo"/>
        <c:spPr>
          <a:noFill/>
          <a:ln w="19050" cap="flat"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Verdana"/>
                <a:cs typeface="Arial" panose="020B0604020202020204" pitchFamily="34" charset="0"/>
              </a:defRPr>
            </a:pPr>
            <a:endParaRPr lang="en-US"/>
          </a:p>
        </c:txPr>
        <c:crossAx val="-1551687584"/>
        <c:crosses val="autoZero"/>
        <c:crossBetween val="between"/>
        <c:majorUnit val="10"/>
        <c:minorUnit val="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000" b="1" i="0" u="none" strike="noStrike" baseline="0">
          <a:solidFill>
            <a:schemeClr val="accent2"/>
          </a:solidFill>
          <a:latin typeface="Verdana"/>
          <a:ea typeface="Verdana"/>
          <a:cs typeface="Verdana"/>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58106575963712E-2"/>
          <c:y val="5.7846210448859459E-2"/>
          <c:w val="0.91464314058956919"/>
          <c:h val="0.80630684326710822"/>
        </c:manualLayout>
      </c:layout>
      <c:barChart>
        <c:barDir val="col"/>
        <c:grouping val="clustered"/>
        <c:varyColors val="0"/>
        <c:ser>
          <c:idx val="0"/>
          <c:order val="0"/>
          <c:tx>
            <c:strRef>
              <c:f>Sheet1!$B$1</c:f>
              <c:strCache>
                <c:ptCount val="1"/>
                <c:pt idx="0">
                  <c:v>Liraglutide 3.0 mg</c:v>
                </c:pt>
              </c:strCache>
            </c:strRef>
          </c:tx>
          <c:spPr>
            <a:solidFill>
              <a:srgbClr val="00196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0-470A-40D8-9E0E-72A5C6F2A95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11-470A-40D8-9E0E-72A5C6F2A955}"/>
              </c:ext>
            </c:extLst>
          </c:dPt>
          <c:dPt>
            <c:idx val="2"/>
            <c:invertIfNegative val="0"/>
            <c:bubble3D val="0"/>
            <c:spPr>
              <a:solidFill>
                <a:schemeClr val="bg2">
                  <a:lumMod val="25000"/>
                </a:schemeClr>
              </a:solidFill>
              <a:ln>
                <a:noFill/>
              </a:ln>
              <a:effectLst/>
            </c:spPr>
            <c:extLst>
              <c:ext xmlns:c16="http://schemas.microsoft.com/office/drawing/2014/chart" uri="{C3380CC4-5D6E-409C-BE32-E72D297353CC}">
                <c16:uniqueId val="{00000001-470A-40D8-9E0E-72A5C6F2A955}"/>
              </c:ext>
            </c:extLst>
          </c:dPt>
          <c:dPt>
            <c:idx val="3"/>
            <c:invertIfNegative val="0"/>
            <c:bubble3D val="0"/>
            <c:spPr>
              <a:solidFill>
                <a:schemeClr val="bg2">
                  <a:lumMod val="25000"/>
                </a:schemeClr>
              </a:solidFill>
              <a:ln>
                <a:noFill/>
              </a:ln>
              <a:effectLst/>
            </c:spPr>
            <c:extLst>
              <c:ext xmlns:c16="http://schemas.microsoft.com/office/drawing/2014/chart" uri="{C3380CC4-5D6E-409C-BE32-E72D297353CC}">
                <c16:uniqueId val="{00000003-470A-40D8-9E0E-72A5C6F2A955}"/>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470A-40D8-9E0E-72A5C6F2A955}"/>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470A-40D8-9E0E-72A5C6F2A955}"/>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470A-40D8-9E0E-72A5C6F2A95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470A-40D8-9E0E-72A5C6F2A955}"/>
              </c:ext>
            </c:extLst>
          </c:dPt>
          <c:dPt>
            <c:idx val="8"/>
            <c:invertIfNegative val="0"/>
            <c:bubble3D val="0"/>
            <c:spPr>
              <a:solidFill>
                <a:srgbClr val="A6CFE4"/>
              </a:solidFill>
              <a:ln>
                <a:noFill/>
              </a:ln>
              <a:effectLst/>
            </c:spPr>
            <c:extLst>
              <c:ext xmlns:c16="http://schemas.microsoft.com/office/drawing/2014/chart" uri="{C3380CC4-5D6E-409C-BE32-E72D297353CC}">
                <c16:uniqueId val="{0000000D-470A-40D8-9E0E-72A5C6F2A955}"/>
              </c:ext>
            </c:extLst>
          </c:dPt>
          <c:dPt>
            <c:idx val="9"/>
            <c:invertIfNegative val="0"/>
            <c:bubble3D val="0"/>
            <c:spPr>
              <a:solidFill>
                <a:srgbClr val="C2DEEA"/>
              </a:solidFill>
              <a:ln>
                <a:noFill/>
              </a:ln>
              <a:effectLst/>
            </c:spPr>
            <c:extLst>
              <c:ext xmlns:c16="http://schemas.microsoft.com/office/drawing/2014/chart" uri="{C3380CC4-5D6E-409C-BE32-E72D297353CC}">
                <c16:uniqueId val="{0000000F-470A-40D8-9E0E-72A5C6F2A955}"/>
              </c:ext>
            </c:extLst>
          </c:dPt>
          <c:dLbls>
            <c:dLbl>
              <c:idx val="0"/>
              <c:tx>
                <c:rich>
                  <a:bodyPr/>
                  <a:lstStyle/>
                  <a:p>
                    <a:r>
                      <a:rPr lang="en-US"/>
                      <a:t>72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70A-40D8-9E0E-72A5C6F2A955}"/>
                </c:ext>
              </c:extLst>
            </c:dLbl>
            <c:dLbl>
              <c:idx val="1"/>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70A-40D8-9E0E-72A5C6F2A955}"/>
                </c:ext>
              </c:extLst>
            </c:dLbl>
            <c:dLbl>
              <c:idx val="2"/>
              <c:tx>
                <c:rich>
                  <a:bodyPr/>
                  <a:lstStyle/>
                  <a:p>
                    <a:r>
                      <a:rPr lang="en-US"/>
                      <a:t>75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70A-40D8-9E0E-72A5C6F2A955}"/>
                </c:ext>
              </c:extLst>
            </c:dLbl>
            <c:dLbl>
              <c:idx val="3"/>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70A-40D8-9E0E-72A5C6F2A955}"/>
                </c:ext>
              </c:extLst>
            </c:dLbl>
            <c:dLbl>
              <c:idx val="4"/>
              <c:tx>
                <c:rich>
                  <a:bodyPr/>
                  <a:lstStyle/>
                  <a:p>
                    <a:r>
                      <a:rPr lang="en-US"/>
                      <a:t>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70A-40D8-9E0E-72A5C6F2A955}"/>
                </c:ext>
              </c:extLst>
            </c:dLbl>
            <c:dLbl>
              <c:idx val="5"/>
              <c:tx>
                <c:rich>
                  <a:bodyPr/>
                  <a:lstStyle/>
                  <a:p>
                    <a:r>
                      <a:rPr lang="en-US"/>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70A-40D8-9E0E-72A5C6F2A955}"/>
                </c:ext>
              </c:extLst>
            </c:dLbl>
            <c:dLbl>
              <c:idx val="6"/>
              <c:tx>
                <c:rich>
                  <a:bodyPr/>
                  <a:lstStyle/>
                  <a:p>
                    <a:r>
                      <a:rPr lang="en-US"/>
                      <a:t>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70A-40D8-9E0E-72A5C6F2A955}"/>
                </c:ext>
              </c:extLst>
            </c:dLbl>
            <c:dLbl>
              <c:idx val="7"/>
              <c:tx>
                <c:rich>
                  <a:bodyPr/>
                  <a:lstStyle/>
                  <a:p>
                    <a:r>
                      <a:rPr lang="en-US"/>
                      <a:t>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70A-40D8-9E0E-72A5C6F2A95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2y FU
(n = 342)</c:v>
                </c:pt>
                <c:pt idx="1">
                  <c:v>10y FU
(n = 118)</c:v>
                </c:pt>
                <c:pt idx="2">
                  <c:v>2y FU
(n = 410)</c:v>
                </c:pt>
                <c:pt idx="3">
                  <c:v>6y FU
(n = 387)</c:v>
                </c:pt>
                <c:pt idx="4">
                  <c:v>5y FU
(N = 3,006)</c:v>
                </c:pt>
                <c:pt idx="5">
                  <c:v>10y FU
(N = 2,254)</c:v>
                </c:pt>
                <c:pt idx="6">
                  <c:v>2y FU
(n = 34)</c:v>
                </c:pt>
                <c:pt idx="7">
                  <c:v>5y FU
(n = 19)</c:v>
                </c:pt>
              </c:strCache>
            </c:strRef>
          </c:cat>
          <c:val>
            <c:numRef>
              <c:f>Sheet1!$B$2:$B$9</c:f>
              <c:numCache>
                <c:formatCode>General</c:formatCode>
                <c:ptCount val="8"/>
                <c:pt idx="0">
                  <c:v>72</c:v>
                </c:pt>
                <c:pt idx="1">
                  <c:v>36</c:v>
                </c:pt>
                <c:pt idx="2">
                  <c:v>75</c:v>
                </c:pt>
                <c:pt idx="3">
                  <c:v>62</c:v>
                </c:pt>
                <c:pt idx="4">
                  <c:v>68</c:v>
                </c:pt>
                <c:pt idx="5">
                  <c:v>35</c:v>
                </c:pt>
                <c:pt idx="6">
                  <c:v>85</c:v>
                </c:pt>
                <c:pt idx="7">
                  <c:v>50</c:v>
                </c:pt>
              </c:numCache>
            </c:numRef>
          </c:val>
          <c:extLst>
            <c:ext xmlns:c16="http://schemas.microsoft.com/office/drawing/2014/chart" uri="{C3380CC4-5D6E-409C-BE32-E72D297353CC}">
              <c16:uniqueId val="{00000012-470A-40D8-9E0E-72A5C6F2A955}"/>
            </c:ext>
          </c:extLst>
        </c:ser>
        <c:dLbls>
          <c:showLegendKey val="0"/>
          <c:showVal val="0"/>
          <c:showCatName val="0"/>
          <c:showSerName val="0"/>
          <c:showPercent val="0"/>
          <c:showBubbleSize val="0"/>
        </c:dLbls>
        <c:gapWidth val="74"/>
        <c:axId val="511679104"/>
        <c:axId val="511713664"/>
      </c:barChart>
      <c:catAx>
        <c:axId val="511679104"/>
        <c:scaling>
          <c:orientation val="minMax"/>
        </c:scaling>
        <c:delete val="0"/>
        <c:axPos val="b"/>
        <c:numFmt formatCode="General" sourceLinked="1"/>
        <c:majorTickMark val="out"/>
        <c:minorTickMark val="none"/>
        <c:tickLblPos val="nextTo"/>
        <c:spPr>
          <a:noFill/>
          <a:ln w="19050" cap="flat" cmpd="sng" algn="ctr">
            <a:solidFill>
              <a:srgbClr val="001965"/>
            </a:solidFill>
            <a:round/>
          </a:ln>
          <a:effectLst/>
        </c:spPr>
        <c:txPr>
          <a:bodyPr rot="-60000000" vert="horz"/>
          <a:lstStyle/>
          <a:p>
            <a:pPr>
              <a:defRPr/>
            </a:pPr>
            <a:endParaRPr lang="en-US"/>
          </a:p>
        </c:txPr>
        <c:crossAx val="511713664"/>
        <c:crosses val="autoZero"/>
        <c:auto val="1"/>
        <c:lblAlgn val="ctr"/>
        <c:lblOffset val="100"/>
        <c:noMultiLvlLbl val="0"/>
      </c:catAx>
      <c:valAx>
        <c:axId val="511713664"/>
        <c:scaling>
          <c:orientation val="minMax"/>
          <c:max val="100"/>
        </c:scaling>
        <c:delete val="0"/>
        <c:axPos val="l"/>
        <c:numFmt formatCode="General" sourceLinked="1"/>
        <c:majorTickMark val="out"/>
        <c:minorTickMark val="none"/>
        <c:tickLblPos val="nextTo"/>
        <c:spPr>
          <a:noFill/>
          <a:ln w="19050">
            <a:solidFill>
              <a:srgbClr val="001965"/>
            </a:solidFill>
          </a:ln>
          <a:effectLst/>
        </c:spPr>
        <c:txPr>
          <a:bodyPr rot="-60000000" vert="horz"/>
          <a:lstStyle/>
          <a:p>
            <a:pPr>
              <a:defRPr/>
            </a:pPr>
            <a:endParaRPr lang="en-US"/>
          </a:p>
        </c:txPr>
        <c:crossAx val="51167910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3416447944007"/>
          <c:y val="1.8229106278014998E-2"/>
          <c:w val="0.73538779527559051"/>
          <c:h val="0.92111620988153697"/>
        </c:manualLayout>
      </c:layout>
      <c:barChart>
        <c:barDir val="col"/>
        <c:grouping val="percentStacked"/>
        <c:varyColors val="0"/>
        <c:ser>
          <c:idx val="0"/>
          <c:order val="0"/>
          <c:tx>
            <c:strRef>
              <c:f>Sheet1!$B$1</c:f>
              <c:strCache>
                <c:ptCount val="1"/>
                <c:pt idx="0">
                  <c:v>Regressed</c:v>
                </c:pt>
              </c:strCache>
            </c:strRef>
          </c:tx>
          <c:spPr>
            <a:solidFill>
              <a:srgbClr val="4472C4"/>
            </a:solidFill>
            <a:ln>
              <a:noFill/>
            </a:ln>
            <a:effectLst/>
          </c:spPr>
          <c:invertIfNegative val="0"/>
          <c:cat>
            <c:strRef>
              <c:f>Sheet1!$A$2:$A$5</c:f>
              <c:strCache>
                <c:ptCount val="4"/>
                <c:pt idx="0">
                  <c:v>&lt;5%</c:v>
                </c:pt>
                <c:pt idx="1">
                  <c:v>5-7%</c:v>
                </c:pt>
                <c:pt idx="2">
                  <c:v>7-10%</c:v>
                </c:pt>
                <c:pt idx="3">
                  <c:v>≥10%</c:v>
                </c:pt>
              </c:strCache>
            </c:strRef>
          </c:cat>
          <c:val>
            <c:numRef>
              <c:f>Sheet1!$B$2:$B$5</c:f>
              <c:numCache>
                <c:formatCode>General</c:formatCode>
                <c:ptCount val="4"/>
                <c:pt idx="0">
                  <c:v>45</c:v>
                </c:pt>
                <c:pt idx="1">
                  <c:v>38</c:v>
                </c:pt>
                <c:pt idx="2">
                  <c:v>50</c:v>
                </c:pt>
                <c:pt idx="3">
                  <c:v>81</c:v>
                </c:pt>
              </c:numCache>
            </c:numRef>
          </c:val>
          <c:extLst>
            <c:ext xmlns:c16="http://schemas.microsoft.com/office/drawing/2014/chart" uri="{C3380CC4-5D6E-409C-BE32-E72D297353CC}">
              <c16:uniqueId val="{00000004-C09B-4058-ACDD-B28A5FEA091D}"/>
            </c:ext>
          </c:extLst>
        </c:ser>
        <c:ser>
          <c:idx val="1"/>
          <c:order val="1"/>
          <c:tx>
            <c:strRef>
              <c:f>Sheet1!$C$1</c:f>
              <c:strCache>
                <c:ptCount val="1"/>
                <c:pt idx="0">
                  <c:v>Stabilized</c:v>
                </c:pt>
              </c:strCache>
            </c:strRef>
          </c:tx>
          <c:spPr>
            <a:solidFill>
              <a:srgbClr val="4472C4">
                <a:lumMod val="40000"/>
                <a:lumOff val="60000"/>
              </a:srgbClr>
            </a:solidFill>
            <a:ln>
              <a:noFill/>
            </a:ln>
            <a:effectLst/>
          </c:spPr>
          <c:invertIfNegative val="0"/>
          <c:cat>
            <c:strRef>
              <c:f>Sheet1!$A$2:$A$5</c:f>
              <c:strCache>
                <c:ptCount val="4"/>
                <c:pt idx="0">
                  <c:v>&lt;5%</c:v>
                </c:pt>
                <c:pt idx="1">
                  <c:v>5-7%</c:v>
                </c:pt>
                <c:pt idx="2">
                  <c:v>7-10%</c:v>
                </c:pt>
                <c:pt idx="3">
                  <c:v>≥10%</c:v>
                </c:pt>
              </c:strCache>
            </c:strRef>
          </c:cat>
          <c:val>
            <c:numRef>
              <c:f>Sheet1!$C$2:$C$5</c:f>
              <c:numCache>
                <c:formatCode>General</c:formatCode>
                <c:ptCount val="4"/>
                <c:pt idx="0">
                  <c:v>45</c:v>
                </c:pt>
                <c:pt idx="1">
                  <c:v>44</c:v>
                </c:pt>
                <c:pt idx="2">
                  <c:v>50</c:v>
                </c:pt>
                <c:pt idx="3">
                  <c:v>19</c:v>
                </c:pt>
              </c:numCache>
            </c:numRef>
          </c:val>
          <c:extLst>
            <c:ext xmlns:c16="http://schemas.microsoft.com/office/drawing/2014/chart" uri="{C3380CC4-5D6E-409C-BE32-E72D297353CC}">
              <c16:uniqueId val="{00000009-C09B-4058-ACDD-B28A5FEA091D}"/>
            </c:ext>
          </c:extLst>
        </c:ser>
        <c:ser>
          <c:idx val="2"/>
          <c:order val="2"/>
          <c:tx>
            <c:strRef>
              <c:f>Sheet1!$D$1</c:f>
              <c:strCache>
                <c:ptCount val="1"/>
                <c:pt idx="0">
                  <c:v>Worsened</c:v>
                </c:pt>
              </c:strCache>
            </c:strRef>
          </c:tx>
          <c:spPr>
            <a:solidFill>
              <a:sysClr val="windowText" lastClr="000000">
                <a:lumMod val="65000"/>
                <a:lumOff val="35000"/>
              </a:sysClr>
            </a:solidFill>
            <a:ln>
              <a:noFill/>
            </a:ln>
            <a:effectLst/>
          </c:spPr>
          <c:invertIfNegative val="0"/>
          <c:cat>
            <c:strRef>
              <c:f>Sheet1!$A$2:$A$5</c:f>
              <c:strCache>
                <c:ptCount val="4"/>
                <c:pt idx="0">
                  <c:v>&lt;5%</c:v>
                </c:pt>
                <c:pt idx="1">
                  <c:v>5-7%</c:v>
                </c:pt>
                <c:pt idx="2">
                  <c:v>7-10%</c:v>
                </c:pt>
                <c:pt idx="3">
                  <c:v>≥10%</c:v>
                </c:pt>
              </c:strCache>
            </c:strRef>
          </c:cat>
          <c:val>
            <c:numRef>
              <c:f>Sheet1!$D$2:$D$5</c:f>
              <c:numCache>
                <c:formatCode>General</c:formatCode>
                <c:ptCount val="4"/>
                <c:pt idx="0">
                  <c:v>10</c:v>
                </c:pt>
                <c:pt idx="1">
                  <c:v>18</c:v>
                </c:pt>
                <c:pt idx="2">
                  <c:v>0</c:v>
                </c:pt>
                <c:pt idx="3">
                  <c:v>0</c:v>
                </c:pt>
              </c:numCache>
            </c:numRef>
          </c:val>
          <c:extLst>
            <c:ext xmlns:c16="http://schemas.microsoft.com/office/drawing/2014/chart" uri="{C3380CC4-5D6E-409C-BE32-E72D297353CC}">
              <c16:uniqueId val="{0000000E-C09B-4058-ACDD-B28A5FEA091D}"/>
            </c:ext>
          </c:extLst>
        </c:ser>
        <c:dLbls>
          <c:showLegendKey val="0"/>
          <c:showVal val="0"/>
          <c:showCatName val="0"/>
          <c:showSerName val="0"/>
          <c:showPercent val="0"/>
          <c:showBubbleSize val="0"/>
        </c:dLbls>
        <c:gapWidth val="17"/>
        <c:overlap val="100"/>
        <c:axId val="-1549306080"/>
        <c:axId val="-1549302816"/>
      </c:barChart>
      <c:catAx>
        <c:axId val="-1549306080"/>
        <c:scaling>
          <c:orientation val="minMax"/>
        </c:scaling>
        <c:delete val="0"/>
        <c:axPos val="b"/>
        <c:numFmt formatCode="General" sourceLinked="1"/>
        <c:majorTickMark val="out"/>
        <c:minorTickMark val="none"/>
        <c:tickLblPos val="nextTo"/>
        <c:spPr>
          <a:noFill/>
          <a:ln w="19050" cap="flat" cmpd="sng" algn="ctr">
            <a:solidFill>
              <a:sysClr val="windowText" lastClr="000000"/>
            </a:solidFill>
            <a:round/>
          </a:ln>
          <a:effectLst/>
        </c:spPr>
        <c:txPr>
          <a:bodyPr rot="-60000000" vert="horz"/>
          <a:lstStyle/>
          <a:p>
            <a:pPr>
              <a:defRPr sz="1000">
                <a:solidFill>
                  <a:schemeClr val="tx1"/>
                </a:solidFill>
                <a:latin typeface="Arial" panose="020B0604020202020204" pitchFamily="34" charset="0"/>
                <a:cs typeface="Arial" panose="020B0604020202020204" pitchFamily="34" charset="0"/>
              </a:defRPr>
            </a:pPr>
            <a:endParaRPr lang="en-US"/>
          </a:p>
        </c:txPr>
        <c:crossAx val="-1549302816"/>
        <c:crosses val="autoZero"/>
        <c:auto val="1"/>
        <c:lblAlgn val="ctr"/>
        <c:lblOffset val="100"/>
        <c:noMultiLvlLbl val="0"/>
      </c:catAx>
      <c:valAx>
        <c:axId val="-1549302816"/>
        <c:scaling>
          <c:orientation val="minMax"/>
        </c:scaling>
        <c:delete val="0"/>
        <c:axPos val="l"/>
        <c:title>
          <c:tx>
            <c:rich>
              <a:bodyPr/>
              <a:lstStyle/>
              <a:p>
                <a:pPr>
                  <a:defRPr sz="1200">
                    <a:solidFill>
                      <a:schemeClr val="tx1"/>
                    </a:solidFill>
                    <a:latin typeface="Arial" panose="020B0604020202020204" pitchFamily="34" charset="0"/>
                    <a:cs typeface="Arial" panose="020B0604020202020204" pitchFamily="34" charset="0"/>
                  </a:defRPr>
                </a:pPr>
                <a:r>
                  <a:rPr lang="en-CA" sz="1200">
                    <a:solidFill>
                      <a:schemeClr val="tx1"/>
                    </a:solidFill>
                    <a:latin typeface="Arial" panose="020B0604020202020204" pitchFamily="34" charset="0"/>
                    <a:cs typeface="Arial" panose="020B0604020202020204" pitchFamily="34" charset="0"/>
                  </a:rPr>
                  <a:t>Proportion of patients (%)</a:t>
                </a:r>
              </a:p>
            </c:rich>
          </c:tx>
          <c:layout>
            <c:manualLayout>
              <c:xMode val="edge"/>
              <c:yMode val="edge"/>
              <c:x val="2.4764643803348255E-2"/>
              <c:y val="0.15932919688084846"/>
            </c:manualLayout>
          </c:layout>
          <c:overlay val="0"/>
        </c:title>
        <c:numFmt formatCode="0%" sourceLinked="1"/>
        <c:majorTickMark val="out"/>
        <c:minorTickMark val="none"/>
        <c:tickLblPos val="nextTo"/>
        <c:spPr>
          <a:noFill/>
          <a:ln w="19050">
            <a:solidFill>
              <a:sysClr val="windowText" lastClr="000000"/>
            </a:solidFill>
          </a:ln>
          <a:effectLst/>
        </c:spPr>
        <c:txPr>
          <a:bodyPr rot="-60000000" vert="horz"/>
          <a:lstStyle/>
          <a:p>
            <a:pPr>
              <a:defRPr sz="1000">
                <a:solidFill>
                  <a:schemeClr val="tx1"/>
                </a:solidFill>
                <a:latin typeface="Arial" panose="020B0604020202020204" pitchFamily="34" charset="0"/>
                <a:cs typeface="Arial" panose="020B0604020202020204" pitchFamily="34" charset="0"/>
              </a:defRPr>
            </a:pPr>
            <a:endParaRPr lang="en-US"/>
          </a:p>
        </c:txPr>
        <c:crossAx val="-1549306080"/>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800" b="1">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SBP</c:v>
                </c:pt>
                <c:pt idx="1">
                  <c:v>DBP</c:v>
                </c:pt>
              </c:strCache>
            </c:strRef>
          </c:cat>
          <c:val>
            <c:numRef>
              <c:f>Sheet1!$B$2:$B$3</c:f>
              <c:numCache>
                <c:formatCode>General</c:formatCode>
                <c:ptCount val="2"/>
                <c:pt idx="0">
                  <c:v>139</c:v>
                </c:pt>
                <c:pt idx="1">
                  <c:v>87</c:v>
                </c:pt>
              </c:numCache>
            </c:numRef>
          </c:val>
          <c:extLst>
            <c:ext xmlns:c16="http://schemas.microsoft.com/office/drawing/2014/chart" uri="{C3380CC4-5D6E-409C-BE32-E72D297353CC}">
              <c16:uniqueId val="{00000000-7EA6-429A-834E-83189AE35897}"/>
            </c:ext>
          </c:extLst>
        </c:ser>
        <c:ser>
          <c:idx val="1"/>
          <c:order val="1"/>
          <c:tx>
            <c:strRef>
              <c:f>Sheet1!$C$1</c:f>
              <c:strCache>
                <c:ptCount val="1"/>
                <c:pt idx="0">
                  <c:v>Post</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SBP</c:v>
                </c:pt>
                <c:pt idx="1">
                  <c:v>DBP</c:v>
                </c:pt>
              </c:strCache>
            </c:strRef>
          </c:cat>
          <c:val>
            <c:numRef>
              <c:f>Sheet1!$C$2:$C$3</c:f>
              <c:numCache>
                <c:formatCode>General</c:formatCode>
                <c:ptCount val="2"/>
                <c:pt idx="0">
                  <c:v>124</c:v>
                </c:pt>
                <c:pt idx="1">
                  <c:v>77</c:v>
                </c:pt>
              </c:numCache>
            </c:numRef>
          </c:val>
          <c:extLst>
            <c:ext xmlns:c16="http://schemas.microsoft.com/office/drawing/2014/chart" uri="{C3380CC4-5D6E-409C-BE32-E72D297353CC}">
              <c16:uniqueId val="{00000001-7EA6-429A-834E-83189AE35897}"/>
            </c:ext>
          </c:extLst>
        </c:ser>
        <c:dLbls>
          <c:showLegendKey val="0"/>
          <c:showVal val="0"/>
          <c:showCatName val="0"/>
          <c:showSerName val="0"/>
          <c:showPercent val="0"/>
          <c:showBubbleSize val="0"/>
        </c:dLbls>
        <c:gapWidth val="219"/>
        <c:overlap val="-27"/>
        <c:axId val="148055695"/>
        <c:axId val="877103407"/>
      </c:barChart>
      <c:catAx>
        <c:axId val="14805569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7103407"/>
        <c:crosses val="autoZero"/>
        <c:auto val="1"/>
        <c:lblAlgn val="ctr"/>
        <c:lblOffset val="100"/>
        <c:noMultiLvlLbl val="0"/>
      </c:catAx>
      <c:valAx>
        <c:axId val="877103407"/>
        <c:scaling>
          <c:orientation val="minMax"/>
          <c:min val="4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055695"/>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09031-C665-4184-8F76-F826F9AABD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latin typeface="Arial" panose="020B0604020202020204" pitchFamily="34" charset="0"/>
            </a:endParaRPr>
          </a:p>
        </p:txBody>
      </p:sp>
      <p:sp>
        <p:nvSpPr>
          <p:cNvPr id="3" name="Date Placeholder 2">
            <a:extLst>
              <a:ext uri="{FF2B5EF4-FFF2-40B4-BE49-F238E27FC236}">
                <a16:creationId xmlns:a16="http://schemas.microsoft.com/office/drawing/2014/main" id="{9D922DED-14A3-46C2-9AC2-D6237016F5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55317-324B-44A0-9F77-ED291A954B35}" type="datetimeFigureOut">
              <a:rPr lang="en-CA" smtClean="0">
                <a:latin typeface="Arial" panose="020B0604020202020204" pitchFamily="34" charset="0"/>
              </a:rPr>
              <a:t>2024-03-25</a:t>
            </a:fld>
            <a:endParaRPr lang="en-CA">
              <a:latin typeface="Arial" panose="020B0604020202020204" pitchFamily="34" charset="0"/>
            </a:endParaRPr>
          </a:p>
        </p:txBody>
      </p:sp>
      <p:sp>
        <p:nvSpPr>
          <p:cNvPr id="4" name="Footer Placeholder 3">
            <a:extLst>
              <a:ext uri="{FF2B5EF4-FFF2-40B4-BE49-F238E27FC236}">
                <a16:creationId xmlns:a16="http://schemas.microsoft.com/office/drawing/2014/main" id="{2738B0DB-B7BB-4D82-88AB-7918099B08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latin typeface="Arial" panose="020B0604020202020204" pitchFamily="34" charset="0"/>
            </a:endParaRPr>
          </a:p>
        </p:txBody>
      </p:sp>
      <p:sp>
        <p:nvSpPr>
          <p:cNvPr id="5" name="Slide Number Placeholder 4">
            <a:extLst>
              <a:ext uri="{FF2B5EF4-FFF2-40B4-BE49-F238E27FC236}">
                <a16:creationId xmlns:a16="http://schemas.microsoft.com/office/drawing/2014/main" id="{0FDCE3E7-4641-4D28-828F-91A5F043E1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BF64C-B7EC-4508-9477-C1DA596C1D6F}" type="slidenum">
              <a:rPr lang="en-CA" smtClean="0">
                <a:latin typeface="Arial" panose="020B0604020202020204" pitchFamily="34" charset="0"/>
              </a:rPr>
              <a:t>‹#›</a:t>
            </a:fld>
            <a:endParaRPr lang="en-CA">
              <a:latin typeface="Arial" panose="020B0604020202020204" pitchFamily="34" charset="0"/>
            </a:endParaRPr>
          </a:p>
        </p:txBody>
      </p:sp>
    </p:spTree>
    <p:extLst>
      <p:ext uri="{BB962C8B-B14F-4D97-AF65-F5344CB8AC3E}">
        <p14:creationId xmlns:p14="http://schemas.microsoft.com/office/powerpoint/2010/main" val="3468461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592FD39-E6C7-414F-970A-EC79FCDD827C}" type="datetimeFigureOut">
              <a:rPr lang="en-CA" smtClean="0"/>
              <a:pPr/>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6C5AC6E-6F3A-4E33-96A7-4F573F32F515}" type="slidenum">
              <a:rPr lang="en-CA" smtClean="0"/>
              <a:pPr/>
              <a:t>‹#›</a:t>
            </a:fld>
            <a:endParaRPr lang="en-CA"/>
          </a:p>
        </p:txBody>
      </p:sp>
    </p:spTree>
    <p:extLst>
      <p:ext uri="{BB962C8B-B14F-4D97-AF65-F5344CB8AC3E}">
        <p14:creationId xmlns:p14="http://schemas.microsoft.com/office/powerpoint/2010/main" val="294509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6C5AC6E-6F3A-4E33-96A7-4F573F32F515}" type="slidenum">
              <a:rPr lang="en-CA" smtClean="0"/>
              <a:pPr/>
              <a:t>1</a:t>
            </a:fld>
            <a:endParaRPr lang="en-CA"/>
          </a:p>
        </p:txBody>
      </p:sp>
    </p:spTree>
    <p:extLst>
      <p:ext uri="{BB962C8B-B14F-4D97-AF65-F5344CB8AC3E}">
        <p14:creationId xmlns:p14="http://schemas.microsoft.com/office/powerpoint/2010/main" val="12000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a:solidFill>
                  <a:srgbClr val="000000"/>
                </a:solidFill>
              </a:rPr>
              <a:t>Visceral fat, compared with subcutaneous fat,</a:t>
            </a:r>
            <a:r>
              <a:rPr lang="en-US" sz="1000" b="0" i="0" u="none" strike="noStrike" baseline="0">
                <a:solidFill>
                  <a:srgbClr val="2197D2"/>
                </a:solidFill>
              </a:rPr>
              <a:t> </a:t>
            </a:r>
            <a:r>
              <a:rPr lang="en-US" sz="1000" b="0" i="0" u="none" strike="noStrike" baseline="0">
                <a:solidFill>
                  <a:srgbClr val="000000"/>
                </a:solidFill>
              </a:rPr>
              <a:t>has distinct gene expression patterns and is associated with higher insulin resistance, smaller LDL-C and HDL-C particle size, and increased LDL-C and very low–density lipoprotein (VLDL) particle numbers.</a:t>
            </a:r>
            <a:r>
              <a:rPr lang="en-US" sz="1000" b="0" i="0" u="none" strike="noStrike" baseline="0">
                <a:solidFill>
                  <a:srgbClr val="2197D2"/>
                </a:solidFill>
              </a:rPr>
              <a:t> </a:t>
            </a:r>
            <a:r>
              <a:rPr lang="en-US" sz="1000" b="0" i="0" u="none" strike="noStrike" baseline="0">
                <a:solidFill>
                  <a:srgbClr val="000000"/>
                </a:solidFill>
              </a:rPr>
              <a:t>In susceptible individuals, the inability for the b cell to compensate for insulin resistance results in relative </a:t>
            </a:r>
            <a:r>
              <a:rPr lang="en-US" sz="1000" b="0" i="0" u="none" strike="noStrike" baseline="0" err="1">
                <a:solidFill>
                  <a:srgbClr val="000000"/>
                </a:solidFill>
              </a:rPr>
              <a:t>hypoinsulinemia</a:t>
            </a:r>
            <a:r>
              <a:rPr lang="en-US" sz="1000" b="0" i="0" u="none" strike="noStrike" baseline="0">
                <a:solidFill>
                  <a:srgbClr val="000000"/>
                </a:solidFill>
              </a:rPr>
              <a:t>, promoting increased hormone-sensitive lipase activity and excess lipolysis of stored triglycerides from adipocytes, especially from abdominal fat depots, with excess release of free fatty acids (FFAs).</a:t>
            </a:r>
            <a:r>
              <a:rPr lang="en-US" sz="1000" b="0" i="0" u="none" strike="noStrike" baseline="0">
                <a:solidFill>
                  <a:srgbClr val="2197D2"/>
                </a:solidFill>
              </a:rPr>
              <a:t> </a:t>
            </a:r>
            <a:r>
              <a:rPr lang="en-US" sz="1000" b="0" i="0" u="none" strike="noStrike" baseline="0">
                <a:solidFill>
                  <a:srgbClr val="000000"/>
                </a:solidFill>
              </a:rPr>
              <a:t>The FFAs derived from visceral fat are released into the portal circulation and shuttled to the liver to be stored as triglyceride. The FFA flux stimulates hepatic output of VLDL, resulting in hypertriglyceridemia.</a:t>
            </a:r>
            <a:r>
              <a:rPr lang="en-US" sz="1000" b="0" i="0" u="none" strike="noStrike" baseline="0">
                <a:solidFill>
                  <a:srgbClr val="2197D2"/>
                </a:solidFill>
              </a:rPr>
              <a:t> </a:t>
            </a:r>
            <a:r>
              <a:rPr lang="en-US" sz="1000" b="0" i="0" u="none" strike="noStrike" baseline="0">
                <a:solidFill>
                  <a:srgbClr val="000000"/>
                </a:solidFill>
              </a:rPr>
              <a:t>Clinically, the dyslipidemia of obesity is shown as hypertriglyceridemia, with low HDL-C and an increased small dense LDL/LDL-C ratio. Increased FFA flux to peripheral tissues also inhibits insulin signaling With hepatic insulin resistance and an abundance of FFA substrate, gluconeogenesis is increased, contributing to hyperglycemia. Myocellular insulin resistance also results in decreased glucose disposal peripherally. Over time, the pancreatic b cell continues to decompensate for the increased need for insulin to overcome resistance, and T2DM is the consequence. Adipokines are secreted by adipose tissue and among these adipokines, adiponectin is a positive player, and higher levels result in decreased systemic inflammation and promotion of insulin</a:t>
            </a:r>
          </a:p>
          <a:p>
            <a:pPr algn="l"/>
            <a:r>
              <a:rPr lang="en-US" sz="1000" b="0" i="0" u="none" strike="noStrike" baseline="0">
                <a:solidFill>
                  <a:srgbClr val="000000"/>
                </a:solidFill>
              </a:rPr>
              <a:t>sensitivity.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b="0" i="0" u="none" strike="noStrike" baseline="0">
              <a:solidFill>
                <a:srgbClr val="000000"/>
              </a:solidFill>
            </a:endParaRPr>
          </a:p>
          <a:p>
            <a:pPr algn="l"/>
            <a:r>
              <a:rPr lang="en-US" sz="1800" b="0" i="0" u="none" strike="noStrike" baseline="0">
                <a:solidFill>
                  <a:srgbClr val="000000"/>
                </a:solidFill>
              </a:rPr>
              <a:t>The development of hypertension is likely multifactorial, partially mediated by endothelial dysfunction caused by FFA-mediated generation of reactive oxygen species (ROS), hyperinsulinemia-induced sympathetic nervous system activation and inhibition of nitric oxide synthase, and the effects of adipose tissue–derived cytokines. There also is hyperactivity of the renin-angiotensin-aldosterone system (RAAS) in obesity. </a:t>
            </a:r>
          </a:p>
          <a:p>
            <a:pPr algn="l"/>
            <a:r>
              <a:rPr lang="en-US" sz="1800" b="0" i="0" u="none" strike="noStrike" baseline="0"/>
              <a:t>There also is a close relationship with bone marrow–derived cells, specifically macrophages, in the adipose tissue of obese individuals, which likely are responsible for increases in cytokines such as interleukin 6 (IL-6) and tumor necrosis factor a (TNF-a), which increase inflammation and </a:t>
            </a:r>
            <a:r>
              <a:rPr lang="en-US" sz="1800" b="0" i="0" u="none" strike="noStrike" baseline="0" err="1"/>
              <a:t>postreceptor</a:t>
            </a:r>
            <a:r>
              <a:rPr lang="en-US" sz="1800" b="0" i="0" u="none" strike="noStrike" baseline="0"/>
              <a:t> resistance to insulin and may also have a role in the increased CVD risk associated with obesity.</a:t>
            </a:r>
          </a:p>
          <a:p>
            <a:pPr algn="l"/>
            <a:endParaRPr lang="en-US" sz="1800" b="0" i="0" u="none" strike="noStrike" baseline="0">
              <a:solidFill>
                <a:srgbClr val="000000"/>
              </a:solidFill>
            </a:endParaRPr>
          </a:p>
          <a:p>
            <a:pPr algn="l"/>
            <a:r>
              <a:rPr lang="en-US" sz="1800" b="0" i="0" u="none" strike="noStrike" baseline="0">
                <a:solidFill>
                  <a:srgbClr val="000000"/>
                </a:solidFill>
              </a:rPr>
              <a:t>These metabolically healthy obese individuals have less macrophage infiltration in their adipose tissue</a:t>
            </a:r>
            <a:r>
              <a:rPr lang="en-US" sz="1800" b="0" i="0" u="none" strike="noStrike" baseline="0">
                <a:solidFill>
                  <a:srgbClr val="2197D2"/>
                </a:solidFill>
              </a:rPr>
              <a:t>93,94 </a:t>
            </a:r>
            <a:r>
              <a:rPr lang="en-US" sz="1800" b="0" i="0" u="none" strike="noStrike" baseline="0">
                <a:solidFill>
                  <a:srgbClr val="000000"/>
                </a:solidFill>
              </a:rPr>
              <a:t>and decreased levels of C-reactive protein (CRP), IL-6, TNF-a, and plasminogen activator inhibitor 1, with increased adiponectin.</a:t>
            </a:r>
          </a:p>
          <a:p>
            <a:pPr algn="l"/>
            <a:endParaRPr lang="en-US" sz="1800" b="0" i="0" u="none" strike="noStrike" baseline="0">
              <a:solidFill>
                <a:srgbClr val="000000"/>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65064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88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967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32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934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101279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61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00" baseline="30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20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20</a:t>
            </a:fld>
            <a:endParaRPr lang="en-CA"/>
          </a:p>
        </p:txBody>
      </p:sp>
    </p:spTree>
    <p:extLst>
      <p:ext uri="{BB962C8B-B14F-4D97-AF65-F5344CB8AC3E}">
        <p14:creationId xmlns:p14="http://schemas.microsoft.com/office/powerpoint/2010/main" val="3288691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4096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26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3</a:t>
            </a:fld>
            <a:endParaRPr lang="en-CA"/>
          </a:p>
        </p:txBody>
      </p:sp>
    </p:spTree>
    <p:extLst>
      <p:ext uri="{BB962C8B-B14F-4D97-AF65-F5344CB8AC3E}">
        <p14:creationId xmlns:p14="http://schemas.microsoft.com/office/powerpoint/2010/main" val="1977870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847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24</a:t>
            </a:fld>
            <a:endParaRPr lang="en-CA"/>
          </a:p>
        </p:txBody>
      </p:sp>
    </p:spTree>
    <p:extLst>
      <p:ext uri="{BB962C8B-B14F-4D97-AF65-F5344CB8AC3E}">
        <p14:creationId xmlns:p14="http://schemas.microsoft.com/office/powerpoint/2010/main" val="262864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162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600" b="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553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76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6C5AC6E-6F3A-4E33-96A7-4F573F32F515}" type="slidenum">
              <a:rPr lang="en-CA" smtClean="0"/>
              <a:pPr/>
              <a:t>28</a:t>
            </a:fld>
            <a:endParaRPr lang="en-CA"/>
          </a:p>
        </p:txBody>
      </p:sp>
    </p:spTree>
    <p:extLst>
      <p:ext uri="{BB962C8B-B14F-4D97-AF65-F5344CB8AC3E}">
        <p14:creationId xmlns:p14="http://schemas.microsoft.com/office/powerpoint/2010/main" val="655728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29</a:t>
            </a:fld>
            <a:endParaRPr lang="en-CA"/>
          </a:p>
        </p:txBody>
      </p:sp>
    </p:spTree>
    <p:extLst>
      <p:ext uri="{BB962C8B-B14F-4D97-AF65-F5344CB8AC3E}">
        <p14:creationId xmlns:p14="http://schemas.microsoft.com/office/powerpoint/2010/main" val="2463661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b="0" i="0">
              <a:solidFill>
                <a:srgbClr val="333333"/>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352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2255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207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2F85CE97-7C4B-4C06-BFE2-8B266BD3EB61}"/>
              </a:ext>
            </a:extLst>
          </p:cNvPr>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685273" rtl="0" eaLnBrk="1" fontAlgn="auto" latinLnBrk="0" hangingPunct="1">
              <a:lnSpc>
                <a:spcPct val="100000"/>
              </a:lnSpc>
              <a:spcBef>
                <a:spcPts val="0"/>
              </a:spcBef>
              <a:spcAft>
                <a:spcPts val="0"/>
              </a:spcAft>
              <a:buClrTx/>
              <a:buSzTx/>
              <a:buFontTx/>
              <a:buNone/>
              <a:tabLst/>
              <a:defRPr/>
            </a:pPr>
            <a:r>
              <a:rPr lang="en-US" sz="1200" err="1"/>
              <a:t>Bhaskaran</a:t>
            </a:r>
            <a:r>
              <a:rPr lang="en-US" sz="1200"/>
              <a:t> - Published by Elsevier Ltd. This is an Open Access article under the CC BY 4.0 license. </a:t>
            </a:r>
            <a:r>
              <a:rPr lang="en-US" sz="1200" err="1"/>
              <a:t>Bhaskaran</a:t>
            </a:r>
            <a:endParaRPr lang="en-US" sz="1200"/>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0673C4-E588-48A7-AA30-7BB48B026947}"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7974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33</a:t>
            </a:fld>
            <a:endParaRPr lang="en-CA"/>
          </a:p>
        </p:txBody>
      </p:sp>
    </p:spTree>
    <p:extLst>
      <p:ext uri="{BB962C8B-B14F-4D97-AF65-F5344CB8AC3E}">
        <p14:creationId xmlns:p14="http://schemas.microsoft.com/office/powerpoint/2010/main" val="3702187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0460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600" b="0" i="0" u="none">
              <a:solidFill>
                <a:srgbClr val="21212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7199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37</a:t>
            </a:fld>
            <a:endParaRPr lang="en-CA"/>
          </a:p>
        </p:txBody>
      </p:sp>
    </p:spTree>
    <p:extLst>
      <p:ext uri="{BB962C8B-B14F-4D97-AF65-F5344CB8AC3E}">
        <p14:creationId xmlns:p14="http://schemas.microsoft.com/office/powerpoint/2010/main" val="1023021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6C5AC6E-6F3A-4E33-96A7-4F573F32F515}" type="slidenum">
              <a:rPr lang="en-CA" smtClean="0"/>
              <a:pPr/>
              <a:t>38</a:t>
            </a:fld>
            <a:endParaRPr lang="en-CA"/>
          </a:p>
        </p:txBody>
      </p:sp>
    </p:spTree>
    <p:extLst>
      <p:ext uri="{BB962C8B-B14F-4D97-AF65-F5344CB8AC3E}">
        <p14:creationId xmlns:p14="http://schemas.microsoft.com/office/powerpoint/2010/main" val="1119569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indent="0" algn="l">
              <a:buNone/>
            </a:pPr>
            <a:endParaRPr lang="en-US" sz="4400" b="0" i="0">
              <a:solidFill>
                <a:srgbClr val="21212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24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228600" indent="-228600">
              <a:buAutoNum type="arabicPeriod"/>
            </a:pPr>
            <a:endParaRPr lang="en-US" sz="4400" b="0" i="0">
              <a:solidFill>
                <a:srgbClr val="212121"/>
              </a:solidFill>
              <a:effectLst/>
              <a:latin typeface="Arial" panose="020B0604020202020204" pitchFamily="34" charset="0"/>
            </a:endParaRPr>
          </a:p>
          <a:p>
            <a:pPr marL="228600" indent="-228600">
              <a:buAutoNum type="arabicPeriod"/>
            </a:pPr>
            <a:r>
              <a:rPr lang="en-US" sz="4400" b="0" i="0">
                <a:solidFill>
                  <a:srgbClr val="212121"/>
                </a:solidFill>
                <a:effectLst/>
                <a:latin typeface="Arial" panose="020B0604020202020204" pitchFamily="34" charset="0"/>
              </a:rPr>
              <a:t>A study conducted to examine the effect of long-term caloric restriction on the clinical and biochemical abnormalities in obese PCOS women (n = 144) showed that caloric restriction for 4 weeks causes an increase in SHBG and decreases of free testosterone and insulin, with consequent improvement of the clinical picture.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6429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41</a:t>
            </a:fld>
            <a:endParaRPr lang="en-CA"/>
          </a:p>
        </p:txBody>
      </p:sp>
    </p:spTree>
    <p:extLst>
      <p:ext uri="{BB962C8B-B14F-4D97-AF65-F5344CB8AC3E}">
        <p14:creationId xmlns:p14="http://schemas.microsoft.com/office/powerpoint/2010/main" val="74833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b (Slide 3; </a:t>
            </a:r>
            <a:r>
              <a:rPr lang="en-US" b="0"/>
              <a:t>women with obesity</a:t>
            </a:r>
            <a:r>
              <a:rPr lang="en-US"/>
              <a:t> are more likely to live longer than men with obesity, not the other way around)</a:t>
            </a:r>
          </a:p>
          <a:p>
            <a:pPr marL="228600" indent="-228600">
              <a:buAutoNum type="arabicPeriod"/>
            </a:pPr>
            <a:r>
              <a:rPr lang="en-US"/>
              <a:t>a (Slide 6; T2D remission is expected for weight loss greater than 15% of total body weight. 15% of 90.7 kilograms is 13.6 kilograms.)</a:t>
            </a:r>
          </a:p>
          <a:p>
            <a:pPr marL="228600" indent="-228600">
              <a:buAutoNum type="arabicPeriod"/>
            </a:pPr>
            <a:r>
              <a:rPr lang="en-US"/>
              <a:t>d (Slide 14; reduced beta cell activity and insulin secretion, along with islet inflammation in the pancreas leads to insulin resistance)</a:t>
            </a:r>
          </a:p>
          <a:p>
            <a:pPr marL="228600" indent="-228600">
              <a:buAutoNum type="arabicPeriod"/>
            </a:pPr>
            <a:r>
              <a:rPr lang="en-US"/>
              <a:t>d (Slides 22,28; all of these are positive impacts of weight loss in obese patients with CVDs)</a:t>
            </a:r>
          </a:p>
        </p:txBody>
      </p:sp>
      <p:sp>
        <p:nvSpPr>
          <p:cNvPr id="4" name="Slide Number Placeholder 3"/>
          <p:cNvSpPr>
            <a:spLocks noGrp="1"/>
          </p:cNvSpPr>
          <p:nvPr>
            <p:ph type="sldNum" sz="quarter" idx="5"/>
          </p:nvPr>
        </p:nvSpPr>
        <p:spPr/>
        <p:txBody>
          <a:bodyPr/>
          <a:lstStyle/>
          <a:p>
            <a:fld id="{F55C3A4A-438B-4C02-AD11-AE32F1D429DA}" type="slidenum">
              <a:rPr lang="en-CA" smtClean="0"/>
              <a:pPr/>
              <a:t>45</a:t>
            </a:fld>
            <a:endParaRPr lang="en-CA"/>
          </a:p>
        </p:txBody>
      </p:sp>
    </p:spTree>
    <p:extLst>
      <p:ext uri="{BB962C8B-B14F-4D97-AF65-F5344CB8AC3E}">
        <p14:creationId xmlns:p14="http://schemas.microsoft.com/office/powerpoint/2010/main" val="3757184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c (Slide 37; narrowed airway is a weight-dependent factor, whereas inflammation and sympathetic activity are physiology-related and hyperglycemia leads to these)</a:t>
            </a:r>
          </a:p>
        </p:txBody>
      </p:sp>
      <p:sp>
        <p:nvSpPr>
          <p:cNvPr id="4" name="Slide Number Placeholder 3"/>
          <p:cNvSpPr>
            <a:spLocks noGrp="1"/>
          </p:cNvSpPr>
          <p:nvPr>
            <p:ph type="sldNum" sz="quarter" idx="5"/>
          </p:nvPr>
        </p:nvSpPr>
        <p:spPr/>
        <p:txBody>
          <a:bodyPr/>
          <a:lstStyle/>
          <a:p>
            <a:fld id="{F55C3A4A-438B-4C02-AD11-AE32F1D429DA}" type="slidenum">
              <a:rPr lang="en-CA" smtClean="0"/>
              <a:pPr/>
              <a:t>46</a:t>
            </a:fld>
            <a:endParaRPr lang="en-CA"/>
          </a:p>
        </p:txBody>
      </p:sp>
    </p:spTree>
    <p:extLst>
      <p:ext uri="{BB962C8B-B14F-4D97-AF65-F5344CB8AC3E}">
        <p14:creationId xmlns:p14="http://schemas.microsoft.com/office/powerpoint/2010/main" val="256895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9724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6C5AC6E-6F3A-4E33-96A7-4F573F32F515}" type="slidenum">
              <a:rPr lang="en-CA" smtClean="0"/>
              <a:pPr/>
              <a:t>6</a:t>
            </a:fld>
            <a:endParaRPr lang="en-CA"/>
          </a:p>
        </p:txBody>
      </p:sp>
    </p:spTree>
    <p:extLst>
      <p:ext uri="{BB962C8B-B14F-4D97-AF65-F5344CB8AC3E}">
        <p14:creationId xmlns:p14="http://schemas.microsoft.com/office/powerpoint/2010/main" val="97994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1400" baseline="30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34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defTabSz="907219">
              <a:defRPr/>
            </a:pPr>
            <a:r>
              <a:rPr lang="en-GB" sz="1000" b="1"/>
              <a:t>Facilitator</a:t>
            </a:r>
            <a:r>
              <a:rPr lang="en-GB" sz="1000" b="1" baseline="0"/>
              <a:t> notes</a:t>
            </a:r>
          </a:p>
          <a:p>
            <a:r>
              <a:rPr lang="en-GB" sz="1000"/>
              <a:t>Key points</a:t>
            </a:r>
          </a:p>
          <a:p>
            <a:pPr marL="170104" indent="-170104">
              <a:buFont typeface="Arial" panose="020B0604020202020204" pitchFamily="34" charset="0"/>
              <a:buChar char="•"/>
            </a:pPr>
            <a:r>
              <a:rPr lang="en-GB" sz="1000"/>
              <a:t>Overweight</a:t>
            </a:r>
            <a:r>
              <a:rPr lang="en-GB" sz="1000" baseline="0"/>
              <a:t> and obesity also increase the risk of cancer; r</a:t>
            </a:r>
            <a:r>
              <a:rPr lang="en-GB" sz="1000"/>
              <a:t>esults from this comprehensive meta-analysis showed that each 5 kg/m</a:t>
            </a:r>
            <a:r>
              <a:rPr lang="en-GB" sz="1000" baseline="30000"/>
              <a:t>2</a:t>
            </a:r>
            <a:r>
              <a:rPr lang="en-GB" sz="1000"/>
              <a:t> increase in BMI is associated with:</a:t>
            </a:r>
            <a:r>
              <a:rPr lang="en-GB" sz="1000" baseline="30000"/>
              <a:t>1</a:t>
            </a:r>
          </a:p>
          <a:p>
            <a:pPr marL="396908" lvl="1" indent="-170104"/>
            <a:r>
              <a:rPr lang="en-GB" sz="1000"/>
              <a:t>30–60% increased risk of adenoma of the </a:t>
            </a:r>
            <a:r>
              <a:rPr lang="en-GB" sz="1000" err="1"/>
              <a:t>esophagus</a:t>
            </a:r>
            <a:r>
              <a:rPr lang="en-GB" sz="1000"/>
              <a:t>, kidney cancer, and endometrial cancer</a:t>
            </a:r>
          </a:p>
          <a:p>
            <a:pPr marL="396908" lvl="1" indent="-170104"/>
            <a:r>
              <a:rPr lang="en-GB" sz="1000"/>
              <a:t>13–18% increased risk of colorectal cancer, pancreatic cancer, and postmenopausal breast cancer</a:t>
            </a:r>
          </a:p>
          <a:p>
            <a:pPr marL="170104" indent="-170104">
              <a:buFont typeface="Arial" panose="020B0604020202020204" pitchFamily="34" charset="0"/>
              <a:buChar char="•"/>
            </a:pPr>
            <a:r>
              <a:rPr lang="en-GB" sz="1000" baseline="0"/>
              <a:t>A recent umbrella review of systematic reviews and meta-analyses through 2015 confirmed that 11 cancer types are associated with obesity, including </a:t>
            </a:r>
            <a:r>
              <a:rPr lang="en-GB" sz="1000" baseline="0" err="1"/>
              <a:t>esophageal</a:t>
            </a:r>
            <a:r>
              <a:rPr lang="en-GB" sz="1000" baseline="0"/>
              <a:t> adenocarcinoma, multiple myeloma, cancers of the gastric cardia, colon, rectum, biliary tract system, pancreas, breast, endometrium, ovary, and kidney</a:t>
            </a:r>
            <a:r>
              <a:rPr lang="en-GB" sz="1000" baseline="30000"/>
              <a:t>2</a:t>
            </a:r>
          </a:p>
          <a:p>
            <a:pPr marL="398704" lvl="1" indent="-170104">
              <a:buFont typeface="Arial" panose="020B0604020202020204" pitchFamily="34" charset="0"/>
              <a:buChar char="•"/>
            </a:pPr>
            <a:r>
              <a:rPr lang="en-GB" sz="1000" baseline="0"/>
              <a:t>Uncertainty remains amongst other types of cancers’ association with obesity, as the strongest evidence for a correlation with obesity in those organs of the digestive organs and hormone related malignancies in women</a:t>
            </a:r>
          </a:p>
          <a:p>
            <a:pPr marL="170104" indent="-170104">
              <a:buFont typeface="Arial" panose="020B0604020202020204" pitchFamily="34" charset="0"/>
              <a:buChar char="•"/>
            </a:pPr>
            <a:endParaRPr lang="en-GB" sz="1000" baseline="0"/>
          </a:p>
          <a:p>
            <a:endParaRPr lang="en-GB" sz="1000"/>
          </a:p>
          <a:p>
            <a:r>
              <a:rPr lang="en-GB" sz="1000"/>
              <a:t>Additional points</a:t>
            </a:r>
          </a:p>
          <a:p>
            <a:pPr marL="170104" indent="-170104">
              <a:buFont typeface="Arial" panose="020B0604020202020204" pitchFamily="34" charset="0"/>
              <a:buChar char="•"/>
            </a:pPr>
            <a:r>
              <a:rPr lang="en-GB" sz="1000"/>
              <a:t>These data were provided in the Annual Report to the Nation on the status of cancer, which highlights several cancers associated with excess weight</a:t>
            </a:r>
            <a:r>
              <a:rPr lang="en-GB" sz="1000" baseline="30000"/>
              <a:t>1</a:t>
            </a:r>
          </a:p>
          <a:p>
            <a:pPr marL="170104" indent="-170104">
              <a:buFont typeface="Arial" panose="020B0604020202020204" pitchFamily="34" charset="0"/>
              <a:buChar char="•"/>
            </a:pPr>
            <a:r>
              <a:rPr lang="en-GB" sz="1000"/>
              <a:t>Data relating to cancer incidence were obtained from the CDC, NCI, and NAACCR</a:t>
            </a:r>
            <a:r>
              <a:rPr lang="en-GB" sz="1000" baseline="30000"/>
              <a:t>1</a:t>
            </a:r>
          </a:p>
          <a:p>
            <a:pPr marL="170104" indent="-170104">
              <a:buFont typeface="Arial" panose="020B0604020202020204" pitchFamily="34" charset="0"/>
              <a:buChar char="•"/>
            </a:pPr>
            <a:r>
              <a:rPr lang="en-GB" sz="1000"/>
              <a:t>Data from NHANES were used to estimate the proportion of adults who were overweight or obese</a:t>
            </a:r>
            <a:r>
              <a:rPr lang="en-GB" sz="1000" baseline="30000"/>
              <a:t>1</a:t>
            </a:r>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BMI, body mass index; CDC, </a:t>
            </a:r>
            <a:r>
              <a:rPr lang="en-GB" sz="1000" err="1"/>
              <a:t>Centers</a:t>
            </a:r>
            <a:r>
              <a:rPr lang="en-GB" sz="1000"/>
              <a:t> for Disease Control and Prevention; NAACCR, North American Association of Central Cancer Registries; NCI, National Cancer Institute; NHANES, National Health and Nutrition Examination Survey.</a:t>
            </a:r>
          </a:p>
          <a:p>
            <a:endParaRPr lang="en-GB" sz="1000"/>
          </a:p>
          <a:p>
            <a:pPr marL="226805" indent="-226805">
              <a:buFont typeface="+mj-lt"/>
              <a:buAutoNum type="arabicPeriod"/>
            </a:pPr>
            <a:r>
              <a:rPr lang="en-GB" sz="1000" err="1"/>
              <a:t>Eheman</a:t>
            </a:r>
            <a:r>
              <a:rPr lang="en-GB" sz="1000"/>
              <a:t> C et al. </a:t>
            </a:r>
            <a:r>
              <a:rPr lang="en-GB" sz="1000" i="1"/>
              <a:t>Cancer </a:t>
            </a:r>
            <a:r>
              <a:rPr lang="en-GB" sz="1000"/>
              <a:t>2012; 118:2338–66.</a:t>
            </a:r>
          </a:p>
          <a:p>
            <a:pPr marL="226805" indent="-226805">
              <a:buFont typeface="+mj-lt"/>
              <a:buAutoNum type="arabicPeriod"/>
            </a:pPr>
            <a:r>
              <a:rPr lang="en-GB" sz="1000" err="1"/>
              <a:t>Kyrgiou</a:t>
            </a:r>
            <a:r>
              <a:rPr lang="en-GB" sz="1000" baseline="0"/>
              <a:t> M et al. </a:t>
            </a:r>
            <a:r>
              <a:rPr lang="en-GB" sz="1000" i="1" baseline="0"/>
              <a:t>BMJ</a:t>
            </a:r>
            <a:r>
              <a:rPr lang="en-GB" sz="1000" i="0" baseline="0"/>
              <a:t> 2017; 256:j477.</a:t>
            </a:r>
            <a:endParaRPr lang="en-GB" sz="1000"/>
          </a:p>
          <a:p>
            <a:pPr marL="0" indent="0">
              <a:buFont typeface="+mj-lt"/>
              <a:buNone/>
            </a:pPr>
            <a:endParaRPr lang="en-GB" sz="1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355477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C5AC6E-6F3A-4E33-96A7-4F573F32F515}" type="slidenum">
              <a:rPr lang="en-CA" smtClean="0"/>
              <a:pPr/>
              <a:t>9</a:t>
            </a:fld>
            <a:endParaRPr lang="en-CA"/>
          </a:p>
        </p:txBody>
      </p:sp>
    </p:spTree>
    <p:extLst>
      <p:ext uri="{BB962C8B-B14F-4D97-AF65-F5344CB8AC3E}">
        <p14:creationId xmlns:p14="http://schemas.microsoft.com/office/powerpoint/2010/main" val="218783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t>Some individuals living with obesity may be relatively metabolically healthy, whilst</a:t>
            </a:r>
          </a:p>
          <a:p>
            <a:pPr algn="l"/>
            <a:r>
              <a:rPr lang="en-US" sz="1800" b="0" i="0" u="none" strike="noStrike" baseline="0" dirty="0"/>
              <a:t>others suffer from multiple conditions that may be linked to adverse metabolic effects or other</a:t>
            </a:r>
          </a:p>
          <a:p>
            <a:pPr algn="l"/>
            <a:r>
              <a:rPr lang="en-US" sz="1800" b="0" i="0" u="none" strike="noStrike" baseline="0" dirty="0"/>
              <a:t>factors.</a:t>
            </a:r>
          </a:p>
          <a:p>
            <a:pPr algn="l"/>
            <a:r>
              <a:rPr lang="en-US" sz="1800" b="0" i="0" u="none" strike="noStrike" baseline="0" dirty="0"/>
              <a:t>37 chronic diseases associated with obesity and genetic variants associated with different aspects of excess weight were selected for this study. These genetic variants included those associated with metabolically ‘favorable adiposity’ (FA) and ‘unfavorable adiposity’ (UFA) that are both associated with higher adiposity but with opposite effects on metabolic risk.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62831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EB21-6CDB-48B6-98D5-722B27BA2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D718417-0F2A-457F-BF78-6DCCA3661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F4B305-EF07-4C60-A1DB-3F8C31F7305D}"/>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5" name="Footer Placeholder 4">
            <a:extLst>
              <a:ext uri="{FF2B5EF4-FFF2-40B4-BE49-F238E27FC236}">
                <a16:creationId xmlns:a16="http://schemas.microsoft.com/office/drawing/2014/main" id="{172976E0-E151-4FC2-8258-63C0D28E85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89F776-F743-48A9-8715-E3228518F16B}"/>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50150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3AA8-7235-44B3-90E8-9ADBDA86554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D8B5890-CADF-4971-825D-3480F2E58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97E6E3-A382-4C8E-ADF2-B7943FFEFF8B}"/>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5" name="Footer Placeholder 4">
            <a:extLst>
              <a:ext uri="{FF2B5EF4-FFF2-40B4-BE49-F238E27FC236}">
                <a16:creationId xmlns:a16="http://schemas.microsoft.com/office/drawing/2014/main" id="{B49D3A18-8373-4FC3-9BF9-21029DAD6C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A235DD-B761-417A-A642-9F82AB8CC16C}"/>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16112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23B47-9FD6-4FB0-98C7-BB4E5C4596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4B2A8CE-CD62-4685-82C0-63ECD5BEF9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59017B-583C-40E7-8398-D38AA0D9F560}"/>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5" name="Footer Placeholder 4">
            <a:extLst>
              <a:ext uri="{FF2B5EF4-FFF2-40B4-BE49-F238E27FC236}">
                <a16:creationId xmlns:a16="http://schemas.microsoft.com/office/drawing/2014/main" id="{87AC6B7B-D6B6-4DD0-865F-7BA47F465B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AB4737-F254-4459-8790-CD32A97CDBA7}"/>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350669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68875"/>
            <a:ext cx="10705801" cy="3651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569536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43484"/>
            <a:ext cx="10705801" cy="290516"/>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080759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1"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93984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2"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00445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43484"/>
            <a:ext cx="10705801" cy="290516"/>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8573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2"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68431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1"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242229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46037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E748-C281-49AD-802B-7A42D1E9BF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71482DA-E201-4B50-9739-418D6DF57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DD6C2C-4316-4196-926B-2A76CF450020}"/>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5" name="Footer Placeholder 4">
            <a:extLst>
              <a:ext uri="{FF2B5EF4-FFF2-40B4-BE49-F238E27FC236}">
                <a16:creationId xmlns:a16="http://schemas.microsoft.com/office/drawing/2014/main" id="{4908529D-A1F0-478A-88FC-9117168A8D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CD845F-6F0F-4492-938C-EFDC2F35B44F}"/>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417567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54069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3560300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885575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2898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756669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469727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263690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125943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146942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52448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357F-0963-4000-8147-C00030215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906B43E-CFC6-4547-B439-B197268B9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B8D6B-7C6C-4C0E-BCAB-02BCEFF17C03}"/>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5" name="Footer Placeholder 4">
            <a:extLst>
              <a:ext uri="{FF2B5EF4-FFF2-40B4-BE49-F238E27FC236}">
                <a16:creationId xmlns:a16="http://schemas.microsoft.com/office/drawing/2014/main" id="{078E98B9-ED2F-4899-AAA1-169957114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5A9F94-212E-475E-B964-85CBAB6F5B62}"/>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524559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10771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222458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368668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14357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1012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25 March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0" i="1">
                <a:solidFill>
                  <a:schemeClr val="tx2"/>
                </a:solidFill>
              </a:defRPr>
            </a:lvl1pPr>
          </a:lstStyle>
          <a:p>
            <a:pPr lvl="0"/>
            <a:r>
              <a:rPr lang="en-GB"/>
              <a:t>Insert notes</a:t>
            </a:r>
          </a:p>
        </p:txBody>
      </p:sp>
    </p:spTree>
    <p:extLst>
      <p:ext uri="{BB962C8B-B14F-4D97-AF65-F5344CB8AC3E}">
        <p14:creationId xmlns:p14="http://schemas.microsoft.com/office/powerpoint/2010/main" val="3587730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297875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966027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891440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255510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5487-D75A-4E6D-AD0E-F1A7AFB20A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68BFCB-B348-4C22-A496-1B1CEE779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437B3D-01DC-4DDE-B316-049B0FBD45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68B8CDC-5768-499E-BC55-4125B0CCC76A}"/>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6" name="Footer Placeholder 5">
            <a:extLst>
              <a:ext uri="{FF2B5EF4-FFF2-40B4-BE49-F238E27FC236}">
                <a16:creationId xmlns:a16="http://schemas.microsoft.com/office/drawing/2014/main" id="{2D871A09-295C-4DA3-9B60-C48704B18BD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9B0AD23-AC63-4EF3-9B93-CF73317DEE6F}"/>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3153465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a:latin typeface="Arial" panose="020B0604020202020204" pitchFamily="34" charset="0"/>
            </a:endParaRPr>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850738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a:latin typeface="Arial" panose="020B0604020202020204" pitchFamily="34" charset="0"/>
            </a:endParaRPr>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9531038"/>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a:latin typeface="Arial"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3032230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a:latin typeface="Arial"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90739478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a:latin typeface="Arial" panose="020B0604020202020204" pitchFamily="34" charset="0"/>
            </a:endParaRPr>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0417431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a:latin typeface="Arial"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45376566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5329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97770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9673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56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0A3F-6650-470F-B617-107CFF8534D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98E934-56A6-4C6F-8C85-D597BF9E6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696C3-B0A1-40AA-B3F4-52C06BF9C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AC274D3-5616-4006-B52E-4766244A5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6D7804-2C2E-465B-83BF-B70C7EB99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3230DC-924C-46F0-9587-1013002714A8}"/>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8" name="Footer Placeholder 7">
            <a:extLst>
              <a:ext uri="{FF2B5EF4-FFF2-40B4-BE49-F238E27FC236}">
                <a16:creationId xmlns:a16="http://schemas.microsoft.com/office/drawing/2014/main" id="{E315A14A-3727-4234-A2CD-5F0EB5DF59A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50D7D1D-0944-4432-9A72-5B1494DBAFE4}"/>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512541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15102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71961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688690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3097660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latin typeface="Arial" panose="020B0604020202020204" pitchFamily="34" charset="0"/>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latin typeface="Arial" panose="020B0604020202020204" pitchFamily="34" charset="0"/>
              </a:rPr>
              <a:t>If you see any </a:t>
            </a:r>
            <a:r>
              <a:rPr lang="en-GB" sz="4400" b="1" i="1" noProof="0">
                <a:solidFill>
                  <a:schemeClr val="bg1"/>
                </a:solidFill>
                <a:latin typeface="Arial" panose="020B0604020202020204" pitchFamily="34" charset="0"/>
              </a:rPr>
              <a:t>layouts after this </a:t>
            </a:r>
            <a:r>
              <a:rPr lang="en-GB" sz="4400" b="0" i="0" noProof="0">
                <a:solidFill>
                  <a:schemeClr val="bg1"/>
                </a:solidFill>
                <a:latin typeface="Arial" panose="020B0604020202020204" pitchFamily="34" charset="0"/>
              </a:rPr>
              <a:t>one</a:t>
            </a:r>
            <a:r>
              <a:rPr lang="en-GB" sz="4400" b="1" i="1" noProof="0">
                <a:solidFill>
                  <a:schemeClr val="bg1"/>
                </a:solidFill>
                <a:latin typeface="Arial" panose="020B0604020202020204" pitchFamily="34" charset="0"/>
              </a:rPr>
              <a:t>,</a:t>
            </a:r>
            <a:br>
              <a:rPr lang="en-GB" sz="4400" b="0" i="0" noProof="0">
                <a:solidFill>
                  <a:schemeClr val="bg1"/>
                </a:solidFill>
                <a:latin typeface="Arial" panose="020B0604020202020204" pitchFamily="34" charset="0"/>
              </a:rPr>
            </a:br>
            <a:r>
              <a:rPr lang="en-GB" sz="4400" b="0" noProof="0">
                <a:solidFill>
                  <a:schemeClr val="bg1"/>
                </a:solidFill>
                <a:latin typeface="Arial" panose="020B0604020202020204" pitchFamily="34" charset="0"/>
              </a:rPr>
              <a:t>do not use them. These layouts </a:t>
            </a:r>
            <a:r>
              <a:rPr lang="en-GB" sz="4400" b="1" i="1" u="none" noProof="0">
                <a:solidFill>
                  <a:schemeClr val="bg1"/>
                </a:solidFill>
                <a:latin typeface="Arial" panose="020B0604020202020204" pitchFamily="34" charset="0"/>
              </a:rPr>
              <a:t>are not </a:t>
            </a:r>
            <a:r>
              <a:rPr lang="en-GB" sz="4400" b="0" noProof="0">
                <a:solidFill>
                  <a:schemeClr val="bg1"/>
                </a:solidFill>
                <a:latin typeface="Arial" panose="020B0604020202020204" pitchFamily="34" charset="0"/>
              </a:rPr>
              <a:t>part of our corporate template.</a:t>
            </a:r>
            <a:br>
              <a:rPr lang="en-GB" sz="2800" b="0" noProof="0">
                <a:solidFill>
                  <a:schemeClr val="bg1"/>
                </a:solidFill>
                <a:latin typeface="Arial" panose="020B0604020202020204" pitchFamily="34" charset="0"/>
              </a:rPr>
            </a:br>
            <a:br>
              <a:rPr lang="en-GB" sz="2800" b="0" noProof="0">
                <a:solidFill>
                  <a:schemeClr val="bg1"/>
                </a:solidFill>
                <a:latin typeface="Arial" panose="020B0604020202020204" pitchFamily="34" charset="0"/>
              </a:rPr>
            </a:br>
            <a:endParaRPr lang="en-GB" sz="2800" b="0" noProof="0">
              <a:solidFill>
                <a:schemeClr val="bg1"/>
              </a:solidFill>
              <a:latin typeface="Arial" panose="020B0604020202020204" pitchFamily="34" charset="0"/>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latin typeface="Arial" panose="020B0604020202020204" pitchFamily="34" charset="0"/>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latin typeface="Arial" panose="020B0604020202020204" pitchFamily="34" charset="0"/>
              </a:rPr>
              <a:t>Do not use </a:t>
            </a:r>
            <a:endParaRPr lang="en-GB" sz="2400" b="1" i="1">
              <a:latin typeface="Arial" panose="020B0604020202020204" pitchFamily="34" charset="0"/>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latin typeface="Arial" panose="020B0604020202020204" pitchFamily="34" charset="0"/>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latin typeface="Arial" panose="020B0604020202020204" pitchFamily="34" charset="0"/>
              </a:rPr>
              <a:t>Also notice: Layouts after this might contain potential confidential information.</a:t>
            </a:r>
            <a:br>
              <a:rPr lang="en-GB" sz="1800" b="0" noProof="0">
                <a:solidFill>
                  <a:schemeClr val="bg1"/>
                </a:solidFill>
                <a:latin typeface="Arial" panose="020B0604020202020204" pitchFamily="34" charset="0"/>
              </a:rPr>
            </a:br>
            <a:endParaRPr lang="en-GB" sz="1800" b="0" noProof="0">
              <a:solidFill>
                <a:schemeClr val="bg1"/>
              </a:solidFill>
              <a:latin typeface="Arial" panose="020B0604020202020204" pitchFamily="34" charset="0"/>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latin typeface="Arial" panose="020B0604020202020204" pitchFamily="34" charset="0"/>
              </a:defRPr>
            </a:lvl1pPr>
          </a:lstStyle>
          <a:p>
            <a:fld id="{9F65B27A-09D4-4045-A1E1-7A255ABBF5A9}" type="datetime3">
              <a:rPr lang="en-US" smtClean="0"/>
              <a:pPr/>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latin typeface="Arial" panose="020B0604020202020204" pitchFamily="34" charset="0"/>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latin typeface="Arial" panose="020B0604020202020204" pitchFamily="34" charset="0"/>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01976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620-BEAB-4558-8B21-ED53556F93D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266E29E-9376-410D-8E0E-5C1565B7D737}"/>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4" name="Footer Placeholder 3">
            <a:extLst>
              <a:ext uri="{FF2B5EF4-FFF2-40B4-BE49-F238E27FC236}">
                <a16:creationId xmlns:a16="http://schemas.microsoft.com/office/drawing/2014/main" id="{585BFCF9-69E3-456D-AF90-98E2391AC8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4BD6613-B1B6-46D6-B2A9-14E5A8775CCD}"/>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87274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1D29C-4629-45DF-A36E-CF77B1CD32B9}"/>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3" name="Footer Placeholder 2">
            <a:extLst>
              <a:ext uri="{FF2B5EF4-FFF2-40B4-BE49-F238E27FC236}">
                <a16:creationId xmlns:a16="http://schemas.microsoft.com/office/drawing/2014/main" id="{C3575CFD-5A56-4C8D-AC28-0C70A6E70A6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ED90885-27D9-4F87-9CFB-89254FF0E064}"/>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94414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7F4F-1983-402A-979A-F1A651616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226ED6F-946A-441C-BE90-376404354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B5E970D-60EB-4DD7-A741-9B575FC33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1E2CD-8C24-4219-84A4-3C1AE961BA5A}"/>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6" name="Footer Placeholder 5">
            <a:extLst>
              <a:ext uri="{FF2B5EF4-FFF2-40B4-BE49-F238E27FC236}">
                <a16:creationId xmlns:a16="http://schemas.microsoft.com/office/drawing/2014/main" id="{57DCF6D3-59B6-462D-BC3B-00EF5EB603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49A6A8-7C2C-43E4-80E7-6FF68260B65D}"/>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52265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27A0-91CA-42E9-A9B0-F70F68E34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F2F8D6-6A05-4AF1-8C3A-924605987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68D8C3A-B80F-4B3E-8E1B-29DAE6334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11CA3-F704-412A-A013-126F1B59EEA0}"/>
              </a:ext>
            </a:extLst>
          </p:cNvPr>
          <p:cNvSpPr>
            <a:spLocks noGrp="1"/>
          </p:cNvSpPr>
          <p:nvPr>
            <p:ph type="dt" sz="half" idx="10"/>
          </p:nvPr>
        </p:nvSpPr>
        <p:spPr/>
        <p:txBody>
          <a:bodyPr/>
          <a:lstStyle/>
          <a:p>
            <a:fld id="{D628BFCB-42E1-4087-885A-B14BFCEF594C}" type="datetimeFigureOut">
              <a:rPr lang="en-CA" smtClean="0"/>
              <a:t>2024-03-25</a:t>
            </a:fld>
            <a:endParaRPr lang="en-CA"/>
          </a:p>
        </p:txBody>
      </p:sp>
      <p:sp>
        <p:nvSpPr>
          <p:cNvPr id="6" name="Footer Placeholder 5">
            <a:extLst>
              <a:ext uri="{FF2B5EF4-FFF2-40B4-BE49-F238E27FC236}">
                <a16:creationId xmlns:a16="http://schemas.microsoft.com/office/drawing/2014/main" id="{6054AF74-4D94-4B56-8783-FDF9EEF5CDB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B89B16-2569-4E97-9343-0763D1877F79}"/>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66005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50.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44.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51.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5" Type="http://schemas.openxmlformats.org/officeDocument/2006/relationships/slideLayout" Target="../slideLayouts/slideLayout54.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49.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3" Type="http://schemas.openxmlformats.org/officeDocument/2006/relationships/slideLayout" Target="../slideLayouts/slideLayout52.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46.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41.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53.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47.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42.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41188-1C54-4A00-B422-51D4C05E5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A683ACE-7521-4C28-ACD8-356A9F367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660B96-187A-43A3-9613-9A29D2B44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628BFCB-42E1-4087-885A-B14BFCEF594C}" type="datetimeFigureOut">
              <a:rPr lang="en-CA" smtClean="0"/>
              <a:pPr/>
              <a:t>2024-03-25</a:t>
            </a:fld>
            <a:endParaRPr lang="en-CA"/>
          </a:p>
        </p:txBody>
      </p:sp>
      <p:sp>
        <p:nvSpPr>
          <p:cNvPr id="5" name="Footer Placeholder 4">
            <a:extLst>
              <a:ext uri="{FF2B5EF4-FFF2-40B4-BE49-F238E27FC236}">
                <a16:creationId xmlns:a16="http://schemas.microsoft.com/office/drawing/2014/main" id="{58F1B1AA-CB35-460B-AB86-88208C5A4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CA"/>
          </a:p>
        </p:txBody>
      </p:sp>
      <p:sp>
        <p:nvSpPr>
          <p:cNvPr id="6" name="Slide Number Placeholder 5">
            <a:extLst>
              <a:ext uri="{FF2B5EF4-FFF2-40B4-BE49-F238E27FC236}">
                <a16:creationId xmlns:a16="http://schemas.microsoft.com/office/drawing/2014/main" id="{2DE8E6CA-FE0A-46CD-ADFA-D1692D233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DB7C0435-CBA3-4851-B12D-414AA6401A18}" type="slidenum">
              <a:rPr lang="en-CA" smtClean="0"/>
              <a:pPr/>
              <a:t>‹#›</a:t>
            </a:fld>
            <a:endParaRPr lang="en-CA"/>
          </a:p>
        </p:txBody>
      </p:sp>
    </p:spTree>
    <p:extLst>
      <p:ext uri="{BB962C8B-B14F-4D97-AF65-F5344CB8AC3E}">
        <p14:creationId xmlns:p14="http://schemas.microsoft.com/office/powerpoint/2010/main" val="31992930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61" r:id="rId13"/>
    <p:sldLayoutId id="2147483662" r:id="rId14"/>
    <p:sldLayoutId id="2147483663" r:id="rId15"/>
    <p:sldLayoutId id="2147483665" r:id="rId16"/>
    <p:sldLayoutId id="2147483666" r:id="rId17"/>
    <p:sldLayoutId id="2147483669" r:id="rId18"/>
    <p:sldLayoutId id="2147483670"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 id="2147483681" r:id="rId28"/>
    <p:sldLayoutId id="2147483682" r:id="rId29"/>
    <p:sldLayoutId id="2147483684" r:id="rId30"/>
    <p:sldLayoutId id="2147483686"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latin typeface="Arial" panose="020B0604020202020204" pitchFamily="34" charset="0"/>
            </a:endParaRPr>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a:latin typeface="Arial" panose="020B0604020202020204" pitchFamily="34" charset="0"/>
            </a:endParaRPr>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3617095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Arial" panose="020B0604020202020204" pitchFamily="34" charset="0"/>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Arial" panose="020B0604020202020204" pitchFamily="34" charset="0"/>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Arial" panose="020B0604020202020204" pitchFamily="34" charset="0"/>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Arial" panose="020B0604020202020204" pitchFamily="34" charset="0"/>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Arial" panose="020B0604020202020204" pitchFamily="34" charset="0"/>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Arial" panose="020B0604020202020204" pitchFamily="34" charset="0"/>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Arial" panose="020B0604020202020204" pitchFamily="34" charset="0"/>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Arial" panose="020B0604020202020204" pitchFamily="34" charset="0"/>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93.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0.xml"/><Relationship Id="rId7" Type="http://schemas.openxmlformats.org/officeDocument/2006/relationships/image" Target="../media/image22.svg"/><Relationship Id="rId2" Type="http://schemas.openxmlformats.org/officeDocument/2006/relationships/slideLayout" Target="../slideLayouts/slideLayout25.xml"/><Relationship Id="rId1" Type="http://schemas.openxmlformats.org/officeDocument/2006/relationships/tags" Target="../tags/tag9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9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9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9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98.xml"/></Relationships>
</file>

<file path=ppt/slides/_rels/slide1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chart" Target="../charts/chart8.xml"/><Relationship Id="rId5" Type="http://schemas.openxmlformats.org/officeDocument/2006/relationships/notesSlide" Target="../notesSlides/notesSlide16.xml"/><Relationship Id="rId4"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tags" Target="../tags/tag10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104.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105.xml"/><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10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0.xml"/><Relationship Id="rId1" Type="http://schemas.openxmlformats.org/officeDocument/2006/relationships/tags" Target="../tags/tag107.xml"/><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108.xml"/><Relationship Id="rId5" Type="http://schemas.openxmlformats.org/officeDocument/2006/relationships/chart" Target="../charts/chart1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1.xml"/><Relationship Id="rId1" Type="http://schemas.openxmlformats.org/officeDocument/2006/relationships/tags" Target="../tags/tag10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110.xml"/><Relationship Id="rId5" Type="http://schemas.openxmlformats.org/officeDocument/2006/relationships/chart" Target="../charts/chart14.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tags" Target="../tags/tag1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5.xml"/><Relationship Id="rId1" Type="http://schemas.openxmlformats.org/officeDocument/2006/relationships/tags" Target="../tags/tag1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113.xml"/><Relationship Id="rId5" Type="http://schemas.openxmlformats.org/officeDocument/2006/relationships/chart" Target="../charts/chart16.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chart" Target="../charts/chart20.xml"/><Relationship Id="rId2" Type="http://schemas.openxmlformats.org/officeDocument/2006/relationships/slideLayout" Target="../slideLayouts/slideLayout19.xml"/><Relationship Id="rId1" Type="http://schemas.openxmlformats.org/officeDocument/2006/relationships/tags" Target="../tags/tag114.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6" TargetMode="External"/><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9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D25883D1-1ADC-4122-9E0B-A96B9B7B5763}"/>
              </a:ext>
            </a:extLst>
          </p:cNvPr>
          <p:cNvSpPr txBox="1">
            <a:spLocks/>
          </p:cNvSpPr>
          <p:nvPr/>
        </p:nvSpPr>
        <p:spPr>
          <a:xfrm>
            <a:off x="1112169" y="1782998"/>
            <a:ext cx="8805553" cy="329200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panose="020B0304020202020204" pitchFamily="34" charset="0"/>
              </a:rPr>
              <a:t>Obesity-Related Complications and the Impact of Weight Loss</a:t>
            </a:r>
          </a:p>
        </p:txBody>
      </p:sp>
      <p:sp>
        <p:nvSpPr>
          <p:cNvPr id="3" name="Text Placeholder 13">
            <a:extLst>
              <a:ext uri="{FF2B5EF4-FFF2-40B4-BE49-F238E27FC236}">
                <a16:creationId xmlns:a16="http://schemas.microsoft.com/office/drawing/2014/main" id="{DBCEB4B2-41F2-410E-9A0C-2B224E687324}"/>
              </a:ext>
            </a:extLst>
          </p:cNvPr>
          <p:cNvSpPr txBox="1">
            <a:spLocks/>
          </p:cNvSpPr>
          <p:nvPr/>
        </p:nvSpPr>
        <p:spPr>
          <a:xfrm>
            <a:off x="1146420" y="5314491"/>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ea typeface="+mn-ea"/>
                <a:cs typeface="+mn-cs"/>
              </a:rPr>
              <a:t>Module 6</a:t>
            </a:r>
          </a:p>
        </p:txBody>
      </p:sp>
    </p:spTree>
    <p:extLst>
      <p:ext uri="{BB962C8B-B14F-4D97-AF65-F5344CB8AC3E}">
        <p14:creationId xmlns:p14="http://schemas.microsoft.com/office/powerpoint/2010/main" val="386687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normAutofit/>
          </a:bodyPr>
          <a:lstStyle/>
          <a:p>
            <a:r>
              <a:rPr lang="en-US">
                <a:latin typeface="Arial"/>
                <a:cs typeface="Arial"/>
              </a:rPr>
              <a:t>Excess fat mass causes numerous metabolic complications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Martin S et al. </a:t>
            </a:r>
            <a:r>
              <a:rPr lang="en-US" err="1"/>
              <a:t>eLife</a:t>
            </a:r>
            <a:r>
              <a:rPr lang="en-US"/>
              <a:t> 2022;11:e72452.</a:t>
            </a:r>
          </a:p>
        </p:txBody>
      </p:sp>
      <p:sp>
        <p:nvSpPr>
          <p:cNvPr id="4" name="Rectangle 3">
            <a:extLst>
              <a:ext uri="{FF2B5EF4-FFF2-40B4-BE49-F238E27FC236}">
                <a16:creationId xmlns:a16="http://schemas.microsoft.com/office/drawing/2014/main" id="{6A8D54BC-0A9F-4CE2-B7D5-EC8F56281198}"/>
              </a:ext>
            </a:extLst>
          </p:cNvPr>
          <p:cNvSpPr/>
          <p:nvPr/>
        </p:nvSpPr>
        <p:spPr>
          <a:xfrm>
            <a:off x="648000" y="1780673"/>
            <a:ext cx="10084168" cy="4596376"/>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1"/>
            <a:r>
              <a:rPr lang="en-US" sz="2800">
                <a:solidFill>
                  <a:schemeClr val="tx1"/>
                </a:solidFill>
                <a:latin typeface="Arial" panose="020B0604020202020204" pitchFamily="34" charset="0"/>
                <a:cs typeface="Arial" panose="020B0604020202020204" pitchFamily="34" charset="0"/>
              </a:rPr>
              <a:t>Cardiovascular and metabolic conditions that may be linked to adverse metabolic effects:</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Coronary artery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Peripheral artery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Hypertension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Stroke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Type 2 diabetes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Polycystic ovary syndrome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Heart failure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Atrial fibrillation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Chronic kidney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Renal cancer</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Gout</a:t>
            </a:r>
            <a:endParaRPr lang="en-US" sz="2000" noProof="0">
              <a:solidFill>
                <a:schemeClr val="tx1"/>
              </a:solidFill>
              <a:latin typeface="Arial" panose="020B0604020202020204" pitchFamily="34" charset="0"/>
              <a:cs typeface="Arial" panose="020B0604020202020204" pitchFamily="34" charset="0"/>
            </a:endParaRPr>
          </a:p>
        </p:txBody>
      </p:sp>
      <p:pic>
        <p:nvPicPr>
          <p:cNvPr id="11" name="Graphic 10" descr="Man outline">
            <a:extLst>
              <a:ext uri="{FF2B5EF4-FFF2-40B4-BE49-F238E27FC236}">
                <a16:creationId xmlns:a16="http://schemas.microsoft.com/office/drawing/2014/main" id="{055942C7-C3CD-4646-9DB1-6C714700A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6375" y="2496804"/>
            <a:ext cx="3689132" cy="3689132"/>
          </a:xfrm>
          <a:prstGeom prst="rect">
            <a:avLst/>
          </a:prstGeom>
        </p:spPr>
      </p:pic>
    </p:spTree>
    <p:custDataLst>
      <p:tags r:id="rId1"/>
    </p:custDataLst>
    <p:extLst>
      <p:ext uri="{BB962C8B-B14F-4D97-AF65-F5344CB8AC3E}">
        <p14:creationId xmlns:p14="http://schemas.microsoft.com/office/powerpoint/2010/main" val="263556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 is a key risk factor for cardiometabolic diseases</a:t>
            </a:r>
            <a:r>
              <a:rPr lang="en-US" baseline="30000"/>
              <a:t>1–3</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FFA, free fatty acid.</a:t>
            </a:r>
            <a:br>
              <a:rPr lang="en-US"/>
            </a:br>
            <a:r>
              <a:rPr lang="en-US"/>
              <a:t>1. Samson SL and Garber AJ. Endocrinol </a:t>
            </a:r>
            <a:r>
              <a:rPr lang="en-US" err="1"/>
              <a:t>Metab</a:t>
            </a:r>
            <a:r>
              <a:rPr lang="en-US"/>
              <a:t> Clin North Am 2014;43:1–23; </a:t>
            </a:r>
            <a:br>
              <a:rPr lang="en-US"/>
            </a:br>
            <a:r>
              <a:rPr lang="en-US"/>
              <a:t>2. </a:t>
            </a:r>
            <a:r>
              <a:rPr lang="en-CA" err="1"/>
              <a:t>ElSayed</a:t>
            </a:r>
            <a:r>
              <a:rPr lang="en-CA"/>
              <a:t> NA et al. Diabetes Care. 2023;46:S128–S139;</a:t>
            </a:r>
            <a:br>
              <a:rPr lang="en-CA"/>
            </a:br>
            <a:r>
              <a:rPr lang="en-CA"/>
              <a:t>3</a:t>
            </a:r>
            <a:r>
              <a:rPr lang="en-US"/>
              <a:t>. </a:t>
            </a:r>
            <a:r>
              <a:rPr lang="en-CA" sz="1000" i="0"/>
              <a:t>Rinella ME et al. Hepatology. 2023;77:1797–1835</a:t>
            </a:r>
            <a:r>
              <a:rPr lang="en-US" sz="1000" i="0"/>
              <a:t>; </a:t>
            </a:r>
            <a:r>
              <a:rPr lang="en-CA" sz="1000" i="0" err="1"/>
              <a:t>Cusi</a:t>
            </a:r>
            <a:r>
              <a:rPr lang="en-CA" sz="1000" i="0"/>
              <a:t> K et al. 2022;28:P528–P562.</a:t>
            </a:r>
            <a:endParaRPr lang="en-US"/>
          </a:p>
        </p:txBody>
      </p:sp>
      <p:sp>
        <p:nvSpPr>
          <p:cNvPr id="68" name="Oval 67">
            <a:extLst>
              <a:ext uri="{FF2B5EF4-FFF2-40B4-BE49-F238E27FC236}">
                <a16:creationId xmlns:a16="http://schemas.microsoft.com/office/drawing/2014/main" id="{66A2C4D5-7D92-4915-A8DF-B2D6BFB2DC77}"/>
              </a:ext>
            </a:extLst>
          </p:cNvPr>
          <p:cNvSpPr/>
          <p:nvPr/>
        </p:nvSpPr>
        <p:spPr>
          <a:xfrm>
            <a:off x="5158886" y="1562148"/>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E613279-5394-41A5-8835-1CE792B3F630}"/>
              </a:ext>
            </a:extLst>
          </p:cNvPr>
          <p:cNvSpPr txBox="1"/>
          <p:nvPr/>
        </p:nvSpPr>
        <p:spPr>
          <a:xfrm>
            <a:off x="5708479" y="1690406"/>
            <a:ext cx="759824" cy="1661993"/>
          </a:xfrm>
          <a:prstGeom prst="rect">
            <a:avLst/>
          </a:prstGeom>
          <a:noFill/>
        </p:spPr>
        <p:txBody>
          <a:bodyPr wrap="none" lIns="0" tIns="0" rIns="0" bIns="0" rtlCol="0">
            <a:spAutoFit/>
          </a:bodyPr>
          <a:lstStyle/>
          <a:p>
            <a:pPr algn="ctr">
              <a:spcBef>
                <a:spcPts val="0"/>
              </a:spcBef>
            </a:pPr>
            <a:r>
              <a:rPr lang="en-US" sz="1200" b="1">
                <a:latin typeface="Arial" panose="020B0604020202020204" pitchFamily="34" charset="0"/>
                <a:cs typeface="Arial" panose="020B0604020202020204" pitchFamily="34" charset="0"/>
              </a:rPr>
              <a:t>Increased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visceral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adiposity</a:t>
            </a:r>
            <a:br>
              <a:rPr lang="en-US" sz="1200" b="1">
                <a:latin typeface="Arial" panose="020B0604020202020204" pitchFamily="34" charset="0"/>
                <a:cs typeface="Arial" panose="020B0604020202020204" pitchFamily="34" charset="0"/>
              </a:rPr>
            </a:br>
            <a:endParaRPr lang="en-US" sz="1200" b="1">
              <a:latin typeface="Arial" panose="020B0604020202020204" pitchFamily="34" charset="0"/>
              <a:cs typeface="Arial" panose="020B0604020202020204" pitchFamily="34" charset="0"/>
            </a:endParaRPr>
          </a:p>
          <a:p>
            <a:pPr>
              <a:spcBef>
                <a:spcPts val="0"/>
              </a:spcBef>
            </a:pPr>
            <a:endParaRPr lang="en-US" sz="1200" b="0">
              <a:latin typeface="Arial" panose="020B0604020202020204" pitchFamily="34" charset="0"/>
              <a:cs typeface="Arial" panose="020B0604020202020204" pitchFamily="34" charset="0"/>
            </a:endParaRPr>
          </a:p>
          <a:p>
            <a:pPr>
              <a:spcBef>
                <a:spcPts val="0"/>
              </a:spcBef>
            </a:pPr>
            <a:endParaRPr lang="en-US" sz="1200" b="0">
              <a:latin typeface="Arial" panose="020B0604020202020204" pitchFamily="34" charset="0"/>
              <a:cs typeface="Arial" panose="020B0604020202020204" pitchFamily="34" charset="0"/>
            </a:endParaRPr>
          </a:p>
          <a:p>
            <a:pPr>
              <a:spcBef>
                <a:spcPts val="0"/>
              </a:spcBef>
            </a:pPr>
            <a:endParaRPr lang="en-US" sz="1200" b="0">
              <a:latin typeface="Arial" panose="020B0604020202020204" pitchFamily="34" charset="0"/>
              <a:cs typeface="Arial" panose="020B0604020202020204" pitchFamily="34" charset="0"/>
            </a:endParaRPr>
          </a:p>
          <a:p>
            <a:pPr algn="ctr">
              <a:spcBef>
                <a:spcPts val="0"/>
              </a:spcBef>
            </a:pPr>
            <a:r>
              <a:rPr lang="en-US" sz="1200" b="0">
                <a:latin typeface="Arial" panose="020B0604020202020204" pitchFamily="34" charset="0"/>
                <a:cs typeface="Arial" panose="020B0604020202020204" pitchFamily="34" charset="0"/>
              </a:rPr>
              <a:t>Increased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lipolysis</a:t>
            </a:r>
          </a:p>
        </p:txBody>
      </p:sp>
      <p:cxnSp>
        <p:nvCxnSpPr>
          <p:cNvPr id="71" name="Connector: Elbow 70">
            <a:extLst>
              <a:ext uri="{FF2B5EF4-FFF2-40B4-BE49-F238E27FC236}">
                <a16:creationId xmlns:a16="http://schemas.microsoft.com/office/drawing/2014/main" id="{02FCD9CB-FC49-46C6-BF11-83ED4F707E53}"/>
              </a:ext>
            </a:extLst>
          </p:cNvPr>
          <p:cNvCxnSpPr>
            <a:cxnSpLocks/>
            <a:endCxn id="122" idx="0"/>
          </p:cNvCxnSpPr>
          <p:nvPr/>
        </p:nvCxnSpPr>
        <p:spPr>
          <a:xfrm>
            <a:off x="7781869" y="2166960"/>
            <a:ext cx="2824105" cy="440975"/>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D58BBCD-3FEA-48B1-957F-F4A8232C175E}"/>
              </a:ext>
            </a:extLst>
          </p:cNvPr>
          <p:cNvSpPr/>
          <p:nvPr/>
        </p:nvSpPr>
        <p:spPr>
          <a:xfrm>
            <a:off x="1855122" y="3314278"/>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05B6C71C-3DC4-4BF7-B8C1-DCDFEBA365E9}"/>
              </a:ext>
            </a:extLst>
          </p:cNvPr>
          <p:cNvSpPr/>
          <p:nvPr/>
        </p:nvSpPr>
        <p:spPr>
          <a:xfrm>
            <a:off x="8029424" y="3314278"/>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8EC892EB-99E1-4F93-9876-38ED34BD9962}"/>
              </a:ext>
            </a:extLst>
          </p:cNvPr>
          <p:cNvSpPr/>
          <p:nvPr/>
        </p:nvSpPr>
        <p:spPr>
          <a:xfrm>
            <a:off x="5158886" y="4736493"/>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pic>
        <p:nvPicPr>
          <p:cNvPr id="77" name="Graphic 76">
            <a:extLst>
              <a:ext uri="{FF2B5EF4-FFF2-40B4-BE49-F238E27FC236}">
                <a16:creationId xmlns:a16="http://schemas.microsoft.com/office/drawing/2014/main" id="{55563DBD-10C3-4698-A5D5-A364335EB1B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538" y="5138511"/>
            <a:ext cx="676276" cy="676274"/>
          </a:xfrm>
          <a:prstGeom prst="rect">
            <a:avLst/>
          </a:prstGeom>
        </p:spPr>
      </p:pic>
      <p:pic>
        <p:nvPicPr>
          <p:cNvPr id="78" name="Graphic 77">
            <a:extLst>
              <a:ext uri="{FF2B5EF4-FFF2-40B4-BE49-F238E27FC236}">
                <a16:creationId xmlns:a16="http://schemas.microsoft.com/office/drawing/2014/main" id="{559C0080-F1CC-4142-A560-90657E95BD2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23093" y="2566691"/>
            <a:ext cx="637312" cy="637310"/>
          </a:xfrm>
          <a:prstGeom prst="rect">
            <a:avLst/>
          </a:prstGeom>
        </p:spPr>
      </p:pic>
      <p:pic>
        <p:nvPicPr>
          <p:cNvPr id="79" name="Graphic 78">
            <a:extLst>
              <a:ext uri="{FF2B5EF4-FFF2-40B4-BE49-F238E27FC236}">
                <a16:creationId xmlns:a16="http://schemas.microsoft.com/office/drawing/2014/main" id="{22863CAE-36BC-4155-9C7B-12D3374A13A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11125" y="3506671"/>
            <a:ext cx="688210" cy="688210"/>
          </a:xfrm>
          <a:prstGeom prst="rect">
            <a:avLst/>
          </a:prstGeom>
        </p:spPr>
      </p:pic>
      <p:pic>
        <p:nvPicPr>
          <p:cNvPr id="80" name="Graphic 79">
            <a:extLst>
              <a:ext uri="{FF2B5EF4-FFF2-40B4-BE49-F238E27FC236}">
                <a16:creationId xmlns:a16="http://schemas.microsoft.com/office/drawing/2014/main" id="{ABFE53A1-5BE7-401C-B5D1-9672EC730C0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05400" y="3506671"/>
            <a:ext cx="763024" cy="763024"/>
          </a:xfrm>
          <a:prstGeom prst="rect">
            <a:avLst/>
          </a:prstGeom>
        </p:spPr>
      </p:pic>
      <p:grpSp>
        <p:nvGrpSpPr>
          <p:cNvPr id="96" name="Group 95">
            <a:extLst>
              <a:ext uri="{FF2B5EF4-FFF2-40B4-BE49-F238E27FC236}">
                <a16:creationId xmlns:a16="http://schemas.microsoft.com/office/drawing/2014/main" id="{B6726558-6CD5-4D44-A1F2-3DF493EDEBF9}"/>
              </a:ext>
            </a:extLst>
          </p:cNvPr>
          <p:cNvGrpSpPr/>
          <p:nvPr/>
        </p:nvGrpSpPr>
        <p:grpSpPr>
          <a:xfrm rot="3600000">
            <a:off x="5839148" y="2314360"/>
            <a:ext cx="503058" cy="602192"/>
            <a:chOff x="5030733" y="1842577"/>
            <a:chExt cx="1193924" cy="1429200"/>
          </a:xfrm>
        </p:grpSpPr>
        <p:sp>
          <p:nvSpPr>
            <p:cNvPr id="99" name="Oval 98">
              <a:extLst>
                <a:ext uri="{FF2B5EF4-FFF2-40B4-BE49-F238E27FC236}">
                  <a16:creationId xmlns:a16="http://schemas.microsoft.com/office/drawing/2014/main" id="{16ACC0C6-BAB1-4B34-89C6-5DB8E0348E79}"/>
                </a:ext>
              </a:extLst>
            </p:cNvPr>
            <p:cNvSpPr/>
            <p:nvPr/>
          </p:nvSpPr>
          <p:spPr>
            <a:xfrm>
              <a:off x="5153025" y="202639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0" name="Oval 99">
              <a:extLst>
                <a:ext uri="{FF2B5EF4-FFF2-40B4-BE49-F238E27FC236}">
                  <a16:creationId xmlns:a16="http://schemas.microsoft.com/office/drawing/2014/main" id="{61450E2B-35D6-454A-A423-35D0EAC2D9EC}"/>
                </a:ext>
              </a:extLst>
            </p:cNvPr>
            <p:cNvSpPr/>
            <p:nvPr/>
          </p:nvSpPr>
          <p:spPr>
            <a:xfrm>
              <a:off x="5336841" y="184257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1" name="Oval 100">
              <a:extLst>
                <a:ext uri="{FF2B5EF4-FFF2-40B4-BE49-F238E27FC236}">
                  <a16:creationId xmlns:a16="http://schemas.microsoft.com/office/drawing/2014/main" id="{D9C7D363-EBCB-4DD0-9DA1-B1E7B13BF65F}"/>
                </a:ext>
              </a:extLst>
            </p:cNvPr>
            <p:cNvSpPr/>
            <p:nvPr/>
          </p:nvSpPr>
          <p:spPr>
            <a:xfrm>
              <a:off x="5367603" y="214715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A130DA64-30B8-4F42-BC66-150926A54F9D}"/>
                </a:ext>
              </a:extLst>
            </p:cNvPr>
            <p:cNvSpPr/>
            <p:nvPr/>
          </p:nvSpPr>
          <p:spPr>
            <a:xfrm>
              <a:off x="5582181" y="194009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4" name="Oval 103">
              <a:extLst>
                <a:ext uri="{FF2B5EF4-FFF2-40B4-BE49-F238E27FC236}">
                  <a16:creationId xmlns:a16="http://schemas.microsoft.com/office/drawing/2014/main" id="{769A7568-4842-4DAA-9B86-6548C5F8F52C}"/>
                </a:ext>
              </a:extLst>
            </p:cNvPr>
            <p:cNvSpPr/>
            <p:nvPr/>
          </p:nvSpPr>
          <p:spPr>
            <a:xfrm>
              <a:off x="5627946" y="2186196"/>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5" name="Oval 104">
              <a:extLst>
                <a:ext uri="{FF2B5EF4-FFF2-40B4-BE49-F238E27FC236}">
                  <a16:creationId xmlns:a16="http://schemas.microsoft.com/office/drawing/2014/main" id="{C76AE375-43B6-46C6-8316-3E0453653268}"/>
                </a:ext>
              </a:extLst>
            </p:cNvPr>
            <p:cNvSpPr/>
            <p:nvPr/>
          </p:nvSpPr>
          <p:spPr>
            <a:xfrm>
              <a:off x="5398365" y="231468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6F6D502E-F438-43EE-B34E-BE7F4F48D595}"/>
                </a:ext>
              </a:extLst>
            </p:cNvPr>
            <p:cNvSpPr/>
            <p:nvPr/>
          </p:nvSpPr>
          <p:spPr>
            <a:xfrm>
              <a:off x="5835390" y="206662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7" name="Oval 106">
              <a:extLst>
                <a:ext uri="{FF2B5EF4-FFF2-40B4-BE49-F238E27FC236}">
                  <a16:creationId xmlns:a16="http://schemas.microsoft.com/office/drawing/2014/main" id="{A316FBA9-F449-4B2D-BB79-5A9E1F765BD0}"/>
                </a:ext>
              </a:extLst>
            </p:cNvPr>
            <p:cNvSpPr/>
            <p:nvPr/>
          </p:nvSpPr>
          <p:spPr>
            <a:xfrm>
              <a:off x="5731668" y="2366111"/>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8" name="Oval 107">
              <a:extLst>
                <a:ext uri="{FF2B5EF4-FFF2-40B4-BE49-F238E27FC236}">
                  <a16:creationId xmlns:a16="http://schemas.microsoft.com/office/drawing/2014/main" id="{82938AF8-B9AF-4F05-A4DE-71825CCE52A0}"/>
                </a:ext>
              </a:extLst>
            </p:cNvPr>
            <p:cNvSpPr/>
            <p:nvPr/>
          </p:nvSpPr>
          <p:spPr>
            <a:xfrm>
              <a:off x="5114147" y="230001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3" name="Oval 112">
              <a:extLst>
                <a:ext uri="{FF2B5EF4-FFF2-40B4-BE49-F238E27FC236}">
                  <a16:creationId xmlns:a16="http://schemas.microsoft.com/office/drawing/2014/main" id="{804B19F5-314C-4CE8-A4EC-A734CBCB6575}"/>
                </a:ext>
              </a:extLst>
            </p:cNvPr>
            <p:cNvSpPr/>
            <p:nvPr/>
          </p:nvSpPr>
          <p:spPr>
            <a:xfrm>
              <a:off x="5297963" y="252945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4" name="Oval 113">
              <a:extLst>
                <a:ext uri="{FF2B5EF4-FFF2-40B4-BE49-F238E27FC236}">
                  <a16:creationId xmlns:a16="http://schemas.microsoft.com/office/drawing/2014/main" id="{81F35356-2DBF-40CE-AF42-8532BA229D2C}"/>
                </a:ext>
              </a:extLst>
            </p:cNvPr>
            <p:cNvSpPr/>
            <p:nvPr/>
          </p:nvSpPr>
          <p:spPr>
            <a:xfrm>
              <a:off x="5030733" y="2573641"/>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5" name="Oval 114">
              <a:extLst>
                <a:ext uri="{FF2B5EF4-FFF2-40B4-BE49-F238E27FC236}">
                  <a16:creationId xmlns:a16="http://schemas.microsoft.com/office/drawing/2014/main" id="{D222CC51-67CE-4326-951E-4013FB18D6DF}"/>
                </a:ext>
              </a:extLst>
            </p:cNvPr>
            <p:cNvSpPr/>
            <p:nvPr/>
          </p:nvSpPr>
          <p:spPr>
            <a:xfrm>
              <a:off x="5599713" y="256342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6" name="Oval 115">
              <a:extLst>
                <a:ext uri="{FF2B5EF4-FFF2-40B4-BE49-F238E27FC236}">
                  <a16:creationId xmlns:a16="http://schemas.microsoft.com/office/drawing/2014/main" id="{7C433D5F-99EA-4EA6-BBD0-9E8BE73CFCA4}"/>
                </a:ext>
              </a:extLst>
            </p:cNvPr>
            <p:cNvSpPr/>
            <p:nvPr/>
          </p:nvSpPr>
          <p:spPr>
            <a:xfrm>
              <a:off x="5857025" y="259116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7" name="Oval 116">
              <a:extLst>
                <a:ext uri="{FF2B5EF4-FFF2-40B4-BE49-F238E27FC236}">
                  <a16:creationId xmlns:a16="http://schemas.microsoft.com/office/drawing/2014/main" id="{8D52FF31-7A9C-46D0-86D3-88DC97F44D0E}"/>
                </a:ext>
              </a:extLst>
            </p:cNvPr>
            <p:cNvSpPr/>
            <p:nvPr/>
          </p:nvSpPr>
          <p:spPr>
            <a:xfrm>
              <a:off x="5415897" y="2777498"/>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8" name="Oval 117">
              <a:extLst>
                <a:ext uri="{FF2B5EF4-FFF2-40B4-BE49-F238E27FC236}">
                  <a16:creationId xmlns:a16="http://schemas.microsoft.com/office/drawing/2014/main" id="{BEBB136F-111C-406D-8393-18D67373AC73}"/>
                </a:ext>
              </a:extLst>
            </p:cNvPr>
            <p:cNvSpPr/>
            <p:nvPr/>
          </p:nvSpPr>
          <p:spPr>
            <a:xfrm>
              <a:off x="5169403" y="281830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9" name="Oval 118">
              <a:extLst>
                <a:ext uri="{FF2B5EF4-FFF2-40B4-BE49-F238E27FC236}">
                  <a16:creationId xmlns:a16="http://schemas.microsoft.com/office/drawing/2014/main" id="{BDEDF139-924A-4D4C-B456-7B977F363B5B}"/>
                </a:ext>
              </a:extLst>
            </p:cNvPr>
            <p:cNvSpPr/>
            <p:nvPr/>
          </p:nvSpPr>
          <p:spPr>
            <a:xfrm>
              <a:off x="5713833" y="290414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120" name="TextBox 119">
            <a:extLst>
              <a:ext uri="{FF2B5EF4-FFF2-40B4-BE49-F238E27FC236}">
                <a16:creationId xmlns:a16="http://schemas.microsoft.com/office/drawing/2014/main" id="{5D01E189-44D6-4754-A9E2-2E26EC1B2D2A}"/>
              </a:ext>
            </a:extLst>
          </p:cNvPr>
          <p:cNvSpPr txBox="1"/>
          <p:nvPr/>
        </p:nvSpPr>
        <p:spPr>
          <a:xfrm>
            <a:off x="2014014" y="4373983"/>
            <a:ext cx="1545796" cy="369332"/>
          </a:xfrm>
          <a:prstGeom prst="rect">
            <a:avLst/>
          </a:prstGeom>
          <a:noFill/>
        </p:spPr>
        <p:txBody>
          <a:bodyPr wrap="square" lIns="0" tIns="0" rIns="0" bIns="0" rtlCol="0">
            <a:spAutoFit/>
          </a:bodyPr>
          <a:lstStyle/>
          <a:p>
            <a:pPr algn="ctr">
              <a:spcBef>
                <a:spcPts val="0"/>
              </a:spcBef>
            </a:pPr>
            <a:r>
              <a:rPr lang="en-US" sz="1200" b="1">
                <a:latin typeface="Arial" panose="020B0604020202020204" pitchFamily="34" charset="0"/>
                <a:cs typeface="Arial" panose="020B0604020202020204" pitchFamily="34" charset="0"/>
              </a:rPr>
              <a:t>Hepatic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steatosis</a:t>
            </a:r>
          </a:p>
        </p:txBody>
      </p:sp>
      <p:sp>
        <p:nvSpPr>
          <p:cNvPr id="121" name="TextBox 120">
            <a:extLst>
              <a:ext uri="{FF2B5EF4-FFF2-40B4-BE49-F238E27FC236}">
                <a16:creationId xmlns:a16="http://schemas.microsoft.com/office/drawing/2014/main" id="{1AAC98FA-0AAA-4478-9DD2-8BE97DB7EB66}"/>
              </a:ext>
            </a:extLst>
          </p:cNvPr>
          <p:cNvSpPr txBox="1"/>
          <p:nvPr/>
        </p:nvSpPr>
        <p:spPr>
          <a:xfrm>
            <a:off x="631110" y="3890613"/>
            <a:ext cx="1240992" cy="600164"/>
          </a:xfrm>
          <a:prstGeom prst="rect">
            <a:avLst/>
          </a:prstGeom>
          <a:noFill/>
        </p:spPr>
        <p:txBody>
          <a:bodyPr wrap="square">
            <a:spAutoFit/>
          </a:bodyPr>
          <a:lstStyle/>
          <a:p>
            <a:pPr algn="l"/>
            <a:r>
              <a:rPr lang="en-US" sz="1100" b="0">
                <a:latin typeface="Arial" panose="020B0604020202020204" pitchFamily="34" charset="0"/>
                <a:cs typeface="Arial" panose="020B0604020202020204" pitchFamily="34" charset="0"/>
              </a:rPr>
              <a:t>Increased insulin resistance and glucose output</a:t>
            </a:r>
          </a:p>
        </p:txBody>
      </p:sp>
      <p:sp>
        <p:nvSpPr>
          <p:cNvPr id="122" name="TextBox 121">
            <a:extLst>
              <a:ext uri="{FF2B5EF4-FFF2-40B4-BE49-F238E27FC236}">
                <a16:creationId xmlns:a16="http://schemas.microsoft.com/office/drawing/2014/main" id="{B10C2F98-238D-41B2-97D8-F69FE0969D85}"/>
              </a:ext>
            </a:extLst>
          </p:cNvPr>
          <p:cNvSpPr txBox="1"/>
          <p:nvPr/>
        </p:nvSpPr>
        <p:spPr>
          <a:xfrm>
            <a:off x="9253495" y="2607935"/>
            <a:ext cx="2704957" cy="430887"/>
          </a:xfrm>
          <a:prstGeom prst="rect">
            <a:avLst/>
          </a:prstGeom>
          <a:noFill/>
        </p:spPr>
        <p:txBody>
          <a:bodyPr wrap="square">
            <a:spAutoFit/>
          </a:bodyPr>
          <a:lstStyle/>
          <a:p>
            <a:pPr algn="l"/>
            <a:r>
              <a:rPr lang="en-US" sz="1100" b="0">
                <a:latin typeface="Arial" panose="020B0604020202020204" pitchFamily="34" charset="0"/>
                <a:cs typeface="Arial" panose="020B0604020202020204" pitchFamily="34" charset="0"/>
              </a:rPr>
              <a:t>Increased muscle insulin resistance</a:t>
            </a:r>
          </a:p>
          <a:p>
            <a:pPr algn="l"/>
            <a:r>
              <a:rPr lang="en-US" sz="1100" b="0">
                <a:latin typeface="Arial" panose="020B0604020202020204" pitchFamily="34" charset="0"/>
                <a:cs typeface="Arial" panose="020B0604020202020204" pitchFamily="34" charset="0"/>
              </a:rPr>
              <a:t>Reduced glucose disposal</a:t>
            </a:r>
          </a:p>
        </p:txBody>
      </p:sp>
      <p:sp>
        <p:nvSpPr>
          <p:cNvPr id="123" name="TextBox 122">
            <a:extLst>
              <a:ext uri="{FF2B5EF4-FFF2-40B4-BE49-F238E27FC236}">
                <a16:creationId xmlns:a16="http://schemas.microsoft.com/office/drawing/2014/main" id="{6D6FD530-B2C0-4560-8E40-44798C3DA966}"/>
              </a:ext>
            </a:extLst>
          </p:cNvPr>
          <p:cNvSpPr txBox="1"/>
          <p:nvPr/>
        </p:nvSpPr>
        <p:spPr>
          <a:xfrm>
            <a:off x="5495962" y="5910003"/>
            <a:ext cx="1160574" cy="184666"/>
          </a:xfrm>
          <a:prstGeom prst="rect">
            <a:avLst/>
          </a:prstGeom>
          <a:noFill/>
        </p:spPr>
        <p:txBody>
          <a:bodyPr wrap="none" lIns="0" tIns="0" rIns="0" bIns="0" rtlCol="0">
            <a:spAutoFit/>
          </a:bodyPr>
          <a:lstStyle/>
          <a:p>
            <a:pPr>
              <a:spcBef>
                <a:spcPts val="0"/>
              </a:spcBef>
            </a:pPr>
            <a:r>
              <a:rPr lang="en-US" sz="1200" b="1">
                <a:latin typeface="Arial" panose="020B0604020202020204" pitchFamily="34" charset="0"/>
                <a:cs typeface="Arial" panose="020B0604020202020204" pitchFamily="34" charset="0"/>
              </a:rPr>
              <a:t>Atherosclerosis</a:t>
            </a:r>
          </a:p>
        </p:txBody>
      </p:sp>
      <p:sp>
        <p:nvSpPr>
          <p:cNvPr id="124" name="TextBox 123">
            <a:extLst>
              <a:ext uri="{FF2B5EF4-FFF2-40B4-BE49-F238E27FC236}">
                <a16:creationId xmlns:a16="http://schemas.microsoft.com/office/drawing/2014/main" id="{52BAC785-B7D1-429F-B335-C6F289BDC294}"/>
              </a:ext>
            </a:extLst>
          </p:cNvPr>
          <p:cNvSpPr txBox="1"/>
          <p:nvPr/>
        </p:nvSpPr>
        <p:spPr>
          <a:xfrm>
            <a:off x="8363294" y="4204017"/>
            <a:ext cx="1096454" cy="738664"/>
          </a:xfrm>
          <a:prstGeom prst="rect">
            <a:avLst/>
          </a:prstGeom>
          <a:noFill/>
        </p:spPr>
        <p:txBody>
          <a:bodyPr wrap="none" lIns="0" tIns="0" rIns="0" bIns="0" rtlCol="0">
            <a:spAutoFit/>
          </a:bodyPr>
          <a:lstStyle/>
          <a:p>
            <a:pPr algn="ctr">
              <a:spcBef>
                <a:spcPts val="0"/>
              </a:spcBef>
            </a:pPr>
            <a:r>
              <a:rPr lang="en-US" sz="1200" b="1">
                <a:latin typeface="Arial" panose="020B0604020202020204" pitchFamily="34" charset="0"/>
                <a:cs typeface="Arial" panose="020B0604020202020204" pitchFamily="34" charset="0"/>
              </a:rPr>
              <a:t>Beta cell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failure</a:t>
            </a:r>
          </a:p>
          <a:p>
            <a:pPr algn="ctr">
              <a:spcBef>
                <a:spcPts val="0"/>
              </a:spcBef>
            </a:pPr>
            <a:r>
              <a:rPr lang="en-US" sz="1200" b="0">
                <a:latin typeface="Arial" panose="020B0604020202020204" pitchFamily="34" charset="0"/>
                <a:cs typeface="Arial" panose="020B0604020202020204" pitchFamily="34" charset="0"/>
              </a:rPr>
              <a:t>Relative </a:t>
            </a:r>
            <a:br>
              <a:rPr lang="en-US" sz="1200" b="0">
                <a:latin typeface="Arial" panose="020B0604020202020204" pitchFamily="34" charset="0"/>
                <a:cs typeface="Arial" panose="020B0604020202020204" pitchFamily="34" charset="0"/>
              </a:rPr>
            </a:br>
            <a:r>
              <a:rPr lang="en-US" sz="1200" b="0" err="1">
                <a:latin typeface="Arial" panose="020B0604020202020204" pitchFamily="34" charset="0"/>
                <a:cs typeface="Arial" panose="020B0604020202020204" pitchFamily="34" charset="0"/>
              </a:rPr>
              <a:t>hypoinsulinemia</a:t>
            </a:r>
            <a:endParaRPr lang="en-US" sz="1200" b="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6F461569-15A0-42C7-AF3C-AEF64EE355BC}"/>
              </a:ext>
            </a:extLst>
          </p:cNvPr>
          <p:cNvSpPr txBox="1"/>
          <p:nvPr/>
        </p:nvSpPr>
        <p:spPr>
          <a:xfrm>
            <a:off x="10331653" y="4122958"/>
            <a:ext cx="1204847" cy="261610"/>
          </a:xfrm>
          <a:prstGeom prst="rect">
            <a:avLst/>
          </a:prstGeom>
          <a:noFill/>
        </p:spPr>
        <p:txBody>
          <a:bodyPr wrap="square">
            <a:spAutoFit/>
          </a:bodyPr>
          <a:lstStyle/>
          <a:p>
            <a:pPr algn="l"/>
            <a:r>
              <a:rPr lang="en-US" sz="1100" b="0">
                <a:latin typeface="Arial" panose="020B0604020202020204" pitchFamily="34" charset="0"/>
                <a:cs typeface="Arial" panose="020B0604020202020204" pitchFamily="34" charset="0"/>
              </a:rPr>
              <a:t>Type 2 diabetes</a:t>
            </a:r>
          </a:p>
        </p:txBody>
      </p:sp>
      <p:sp>
        <p:nvSpPr>
          <p:cNvPr id="126" name="TextBox 125">
            <a:extLst>
              <a:ext uri="{FF2B5EF4-FFF2-40B4-BE49-F238E27FC236}">
                <a16:creationId xmlns:a16="http://schemas.microsoft.com/office/drawing/2014/main" id="{85FF1F44-8555-45BB-9222-AF9CB7730741}"/>
              </a:ext>
            </a:extLst>
          </p:cNvPr>
          <p:cNvSpPr txBox="1"/>
          <p:nvPr/>
        </p:nvSpPr>
        <p:spPr>
          <a:xfrm>
            <a:off x="4205748" y="4127583"/>
            <a:ext cx="1207611" cy="430887"/>
          </a:xfrm>
          <a:prstGeom prst="rect">
            <a:avLst/>
          </a:prstGeom>
          <a:noFill/>
        </p:spPr>
        <p:txBody>
          <a:bodyPr wrap="square">
            <a:spAutoFit/>
          </a:bodyPr>
          <a:lstStyle/>
          <a:p>
            <a:pPr algn="ctr">
              <a:spcBef>
                <a:spcPts val="0"/>
              </a:spcBef>
            </a:pPr>
            <a:r>
              <a:rPr lang="en-US" sz="1100" b="0">
                <a:latin typeface="Arial" panose="020B0604020202020204" pitchFamily="34" charset="0"/>
                <a:cs typeface="Arial" panose="020B0604020202020204" pitchFamily="34" charset="0"/>
              </a:rPr>
              <a:t>Proinflammatory</a:t>
            </a:r>
          </a:p>
          <a:p>
            <a:pPr algn="ctr">
              <a:spcBef>
                <a:spcPts val="0"/>
              </a:spcBef>
            </a:pPr>
            <a:r>
              <a:rPr lang="en-US" sz="1100">
                <a:latin typeface="Arial" panose="020B0604020202020204" pitchFamily="34" charset="0"/>
                <a:cs typeface="Arial" panose="020B0604020202020204" pitchFamily="34" charset="0"/>
              </a:rPr>
              <a:t>f</a:t>
            </a:r>
            <a:r>
              <a:rPr lang="en-US" sz="1100" b="0">
                <a:latin typeface="Arial" panose="020B0604020202020204" pitchFamily="34" charset="0"/>
                <a:cs typeface="Arial" panose="020B0604020202020204" pitchFamily="34" charset="0"/>
              </a:rPr>
              <a:t>actors</a:t>
            </a:r>
          </a:p>
        </p:txBody>
      </p:sp>
      <p:sp>
        <p:nvSpPr>
          <p:cNvPr id="127" name="TextBox 126">
            <a:extLst>
              <a:ext uri="{FF2B5EF4-FFF2-40B4-BE49-F238E27FC236}">
                <a16:creationId xmlns:a16="http://schemas.microsoft.com/office/drawing/2014/main" id="{22700E3F-E34A-4669-AD09-F7CC74A6EF28}"/>
              </a:ext>
            </a:extLst>
          </p:cNvPr>
          <p:cNvSpPr txBox="1"/>
          <p:nvPr/>
        </p:nvSpPr>
        <p:spPr>
          <a:xfrm>
            <a:off x="3568909" y="2898151"/>
            <a:ext cx="1574780" cy="430887"/>
          </a:xfrm>
          <a:prstGeom prst="rect">
            <a:avLst/>
          </a:prstGeom>
          <a:noFill/>
        </p:spPr>
        <p:txBody>
          <a:bodyPr wrap="square">
            <a:spAutoFit/>
          </a:bodyPr>
          <a:lstStyle/>
          <a:p>
            <a:r>
              <a:rPr lang="en-US" sz="1100" b="0">
                <a:latin typeface="Arial" panose="020B0604020202020204" pitchFamily="34" charset="0"/>
                <a:cs typeface="Arial" panose="020B0604020202020204" pitchFamily="34" charset="0"/>
              </a:rPr>
              <a:t>Increased FFA</a:t>
            </a:r>
          </a:p>
          <a:p>
            <a:r>
              <a:rPr lang="en-US" sz="1100" b="0">
                <a:latin typeface="Arial" panose="020B0604020202020204" pitchFamily="34" charset="0"/>
                <a:cs typeface="Arial" panose="020B0604020202020204" pitchFamily="34" charset="0"/>
              </a:rPr>
              <a:t>Reduced Adiponectin</a:t>
            </a:r>
          </a:p>
        </p:txBody>
      </p:sp>
      <p:sp>
        <p:nvSpPr>
          <p:cNvPr id="128" name="TextBox 127">
            <a:extLst>
              <a:ext uri="{FF2B5EF4-FFF2-40B4-BE49-F238E27FC236}">
                <a16:creationId xmlns:a16="http://schemas.microsoft.com/office/drawing/2014/main" id="{F3C6E3FA-8DA1-473E-A279-5665D2CCCC8B}"/>
              </a:ext>
            </a:extLst>
          </p:cNvPr>
          <p:cNvSpPr txBox="1"/>
          <p:nvPr/>
        </p:nvSpPr>
        <p:spPr>
          <a:xfrm>
            <a:off x="6574258" y="4451915"/>
            <a:ext cx="1207611" cy="430887"/>
          </a:xfrm>
          <a:prstGeom prst="rect">
            <a:avLst/>
          </a:prstGeom>
          <a:noFill/>
        </p:spPr>
        <p:txBody>
          <a:bodyPr wrap="square">
            <a:spAutoFit/>
          </a:bodyPr>
          <a:lstStyle/>
          <a:p>
            <a:pPr algn="ctr">
              <a:spcBef>
                <a:spcPts val="0"/>
              </a:spcBef>
            </a:pPr>
            <a:r>
              <a:rPr lang="en-US" sz="1100" b="0">
                <a:latin typeface="Arial" panose="020B0604020202020204" pitchFamily="34" charset="0"/>
                <a:cs typeface="Arial" panose="020B0604020202020204" pitchFamily="34" charset="0"/>
              </a:rPr>
              <a:t>Prothrombotic</a:t>
            </a:r>
          </a:p>
          <a:p>
            <a:pPr algn="ctr">
              <a:spcBef>
                <a:spcPts val="0"/>
              </a:spcBef>
            </a:pPr>
            <a:r>
              <a:rPr lang="en-US" sz="1100" b="0">
                <a:latin typeface="Arial" panose="020B0604020202020204" pitchFamily="34" charset="0"/>
                <a:cs typeface="Arial" panose="020B0604020202020204" pitchFamily="34" charset="0"/>
              </a:rPr>
              <a:t>factors</a:t>
            </a:r>
          </a:p>
        </p:txBody>
      </p:sp>
      <p:sp>
        <p:nvSpPr>
          <p:cNvPr id="129" name="TextBox 128">
            <a:extLst>
              <a:ext uri="{FF2B5EF4-FFF2-40B4-BE49-F238E27FC236}">
                <a16:creationId xmlns:a16="http://schemas.microsoft.com/office/drawing/2014/main" id="{337EF40A-4F39-4E30-B3F3-498419340006}"/>
              </a:ext>
            </a:extLst>
          </p:cNvPr>
          <p:cNvSpPr txBox="1"/>
          <p:nvPr/>
        </p:nvSpPr>
        <p:spPr>
          <a:xfrm>
            <a:off x="5562965" y="4044878"/>
            <a:ext cx="1055422" cy="600164"/>
          </a:xfrm>
          <a:prstGeom prst="rect">
            <a:avLst/>
          </a:prstGeom>
          <a:noFill/>
        </p:spPr>
        <p:txBody>
          <a:bodyPr wrap="square">
            <a:spAutoFit/>
          </a:bodyPr>
          <a:lstStyle/>
          <a:p>
            <a:pPr algn="ctr">
              <a:spcBef>
                <a:spcPts val="0"/>
              </a:spcBef>
            </a:pPr>
            <a:r>
              <a:rPr lang="en-US" sz="1100" b="0">
                <a:latin typeface="Arial" panose="020B0604020202020204" pitchFamily="34" charset="0"/>
                <a:cs typeface="Arial" panose="020B0604020202020204" pitchFamily="34" charset="0"/>
              </a:rPr>
              <a:t>Endothelial dysfunction</a:t>
            </a:r>
          </a:p>
          <a:p>
            <a:pPr algn="ctr"/>
            <a:r>
              <a:rPr lang="en-US" sz="1100" b="0">
                <a:latin typeface="Arial" panose="020B0604020202020204" pitchFamily="34" charset="0"/>
                <a:cs typeface="Arial" panose="020B0604020202020204" pitchFamily="34" charset="0"/>
              </a:rPr>
              <a:t>Hypertension</a:t>
            </a:r>
          </a:p>
        </p:txBody>
      </p:sp>
      <p:sp>
        <p:nvSpPr>
          <p:cNvPr id="130" name="TextBox 129">
            <a:extLst>
              <a:ext uri="{FF2B5EF4-FFF2-40B4-BE49-F238E27FC236}">
                <a16:creationId xmlns:a16="http://schemas.microsoft.com/office/drawing/2014/main" id="{956D5B3E-7597-4385-BC12-106E52D91EB0}"/>
              </a:ext>
            </a:extLst>
          </p:cNvPr>
          <p:cNvSpPr txBox="1"/>
          <p:nvPr/>
        </p:nvSpPr>
        <p:spPr>
          <a:xfrm>
            <a:off x="7660226" y="1880719"/>
            <a:ext cx="1465486" cy="600164"/>
          </a:xfrm>
          <a:prstGeom prst="rect">
            <a:avLst/>
          </a:prstGeom>
          <a:solidFill>
            <a:schemeClr val="bg1"/>
          </a:solidFill>
        </p:spPr>
        <p:txBody>
          <a:bodyPr wrap="square">
            <a:spAutoFit/>
          </a:bodyPr>
          <a:lstStyle/>
          <a:p>
            <a:pPr algn="ctr"/>
            <a:r>
              <a:rPr lang="en-US" sz="1100" b="0">
                <a:latin typeface="Arial" panose="020B0604020202020204" pitchFamily="34" charset="0"/>
                <a:cs typeface="Arial" panose="020B0604020202020204" pitchFamily="34" charset="0"/>
              </a:rPr>
              <a:t>Increased FFA</a:t>
            </a:r>
          </a:p>
          <a:p>
            <a:pPr algn="ctr"/>
            <a:r>
              <a:rPr lang="en-US" sz="1100" b="0">
                <a:latin typeface="Arial" panose="020B0604020202020204" pitchFamily="34" charset="0"/>
                <a:cs typeface="Arial" panose="020B0604020202020204" pitchFamily="34" charset="0"/>
              </a:rPr>
              <a:t>Reduced Adiponectin</a:t>
            </a:r>
          </a:p>
        </p:txBody>
      </p:sp>
      <p:cxnSp>
        <p:nvCxnSpPr>
          <p:cNvPr id="131" name="Connector: Elbow 130">
            <a:extLst>
              <a:ext uri="{FF2B5EF4-FFF2-40B4-BE49-F238E27FC236}">
                <a16:creationId xmlns:a16="http://schemas.microsoft.com/office/drawing/2014/main" id="{EE5B7287-A9FC-4FC9-8D68-0B52AD0A49C9}"/>
              </a:ext>
            </a:extLst>
          </p:cNvPr>
          <p:cNvCxnSpPr>
            <a:cxnSpLocks/>
            <a:stCxn id="75" idx="7"/>
            <a:endCxn id="122" idx="2"/>
          </p:cNvCxnSpPr>
          <p:nvPr/>
        </p:nvCxnSpPr>
        <p:spPr>
          <a:xfrm rot="5400000" flipH="1" flipV="1">
            <a:off x="9838846" y="2820066"/>
            <a:ext cx="548371" cy="985885"/>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817F45A-8ABB-45DF-B7E4-2A94F30B337A}"/>
              </a:ext>
            </a:extLst>
          </p:cNvPr>
          <p:cNvCxnSpPr>
            <a:cxnSpLocks/>
          </p:cNvCxnSpPr>
          <p:nvPr/>
        </p:nvCxnSpPr>
        <p:spPr>
          <a:xfrm>
            <a:off x="9682300" y="4246067"/>
            <a:ext cx="64935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60D59448-CBC0-4268-84DA-D6BDD3B69B2F}"/>
              </a:ext>
            </a:extLst>
          </p:cNvPr>
          <p:cNvCxnSpPr>
            <a:cxnSpLocks/>
            <a:stCxn id="72" idx="4"/>
            <a:endCxn id="76" idx="2"/>
          </p:cNvCxnSpPr>
          <p:nvPr/>
        </p:nvCxnSpPr>
        <p:spPr>
          <a:xfrm rot="16200000" flipH="1">
            <a:off x="3727686" y="4237082"/>
            <a:ext cx="490426" cy="2371974"/>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296F3FBB-B991-4045-BCA5-F8DBB992FCA0}"/>
              </a:ext>
            </a:extLst>
          </p:cNvPr>
          <p:cNvSpPr txBox="1"/>
          <p:nvPr/>
        </p:nvSpPr>
        <p:spPr>
          <a:xfrm>
            <a:off x="3918857" y="5480282"/>
            <a:ext cx="1037422" cy="430887"/>
          </a:xfrm>
          <a:prstGeom prst="rect">
            <a:avLst/>
          </a:prstGeom>
          <a:solidFill>
            <a:schemeClr val="bg1"/>
          </a:solidFill>
        </p:spPr>
        <p:txBody>
          <a:bodyPr wrap="square">
            <a:spAutoFit/>
          </a:bodyPr>
          <a:lstStyle/>
          <a:p>
            <a:r>
              <a:rPr lang="en-US" sz="1100" b="0">
                <a:latin typeface="Arial" panose="020B0604020202020204" pitchFamily="34" charset="0"/>
                <a:cs typeface="Arial" panose="020B0604020202020204" pitchFamily="34" charset="0"/>
              </a:rPr>
              <a:t>Atherogenic dyslipidemia</a:t>
            </a:r>
          </a:p>
        </p:txBody>
      </p:sp>
      <p:cxnSp>
        <p:nvCxnSpPr>
          <p:cNvPr id="135" name="Connector: Elbow 134">
            <a:extLst>
              <a:ext uri="{FF2B5EF4-FFF2-40B4-BE49-F238E27FC236}">
                <a16:creationId xmlns:a16="http://schemas.microsoft.com/office/drawing/2014/main" id="{E752681D-0CD5-4CA3-B1C9-82CD5F3D23AB}"/>
              </a:ext>
            </a:extLst>
          </p:cNvPr>
          <p:cNvCxnSpPr>
            <a:cxnSpLocks/>
          </p:cNvCxnSpPr>
          <p:nvPr/>
        </p:nvCxnSpPr>
        <p:spPr>
          <a:xfrm rot="10800000" flipV="1">
            <a:off x="2786913" y="3104797"/>
            <a:ext cx="781997" cy="196650"/>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61FE2538-4C46-40CD-8203-786EAB3007D7}"/>
              </a:ext>
            </a:extLst>
          </p:cNvPr>
          <p:cNvCxnSpPr>
            <a:cxnSpLocks/>
            <a:stCxn id="68" idx="4"/>
            <a:endCxn id="126" idx="0"/>
          </p:cNvCxnSpPr>
          <p:nvPr/>
        </p:nvCxnSpPr>
        <p:spPr>
          <a:xfrm rot="5400000">
            <a:off x="5099187" y="3136093"/>
            <a:ext cx="701857" cy="1281122"/>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6D3096D7-8030-436D-BF3D-394931548E40}"/>
              </a:ext>
            </a:extLst>
          </p:cNvPr>
          <p:cNvCxnSpPr>
            <a:cxnSpLocks/>
            <a:stCxn id="68" idx="4"/>
            <a:endCxn id="128" idx="0"/>
          </p:cNvCxnSpPr>
          <p:nvPr/>
        </p:nvCxnSpPr>
        <p:spPr>
          <a:xfrm rot="16200000" flipH="1">
            <a:off x="6121276" y="3395126"/>
            <a:ext cx="1026189" cy="1087388"/>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B32CEE9-ADBF-4188-9022-0E4386BCEAD9}"/>
              </a:ext>
            </a:extLst>
          </p:cNvPr>
          <p:cNvCxnSpPr>
            <a:cxnSpLocks/>
          </p:cNvCxnSpPr>
          <p:nvPr/>
        </p:nvCxnSpPr>
        <p:spPr>
          <a:xfrm>
            <a:off x="3511472" y="4246067"/>
            <a:ext cx="67952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34AA3765-48F2-4E41-A4B6-EC26AB409003}"/>
              </a:ext>
            </a:extLst>
          </p:cNvPr>
          <p:cNvCxnSpPr>
            <a:cxnSpLocks/>
          </p:cNvCxnSpPr>
          <p:nvPr/>
        </p:nvCxnSpPr>
        <p:spPr>
          <a:xfrm flipH="1">
            <a:off x="6522244" y="4246067"/>
            <a:ext cx="167565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73A0895-0C27-4B86-9BBA-0500A9E3CC8B}"/>
              </a:ext>
            </a:extLst>
          </p:cNvPr>
          <p:cNvCxnSpPr>
            <a:cxnSpLocks/>
            <a:stCxn id="129" idx="2"/>
          </p:cNvCxnSpPr>
          <p:nvPr/>
        </p:nvCxnSpPr>
        <p:spPr>
          <a:xfrm>
            <a:off x="6090676" y="4645042"/>
            <a:ext cx="0" cy="43612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126F39F7-1395-439B-B530-B15AAA84C98D}"/>
              </a:ext>
            </a:extLst>
          </p:cNvPr>
          <p:cNvCxnSpPr>
            <a:cxnSpLocks/>
            <a:stCxn id="75" idx="1"/>
            <a:endCxn id="68" idx="6"/>
          </p:cNvCxnSpPr>
          <p:nvPr/>
        </p:nvCxnSpPr>
        <p:spPr>
          <a:xfrm rot="16200000" flipV="1">
            <a:off x="7115775" y="2400628"/>
            <a:ext cx="1093256" cy="1279873"/>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3346747-3F46-4A7F-B4D8-E253390D8753}"/>
              </a:ext>
            </a:extLst>
          </p:cNvPr>
          <p:cNvCxnSpPr>
            <a:cxnSpLocks/>
          </p:cNvCxnSpPr>
          <p:nvPr/>
        </p:nvCxnSpPr>
        <p:spPr>
          <a:xfrm>
            <a:off x="5413359" y="4246067"/>
            <a:ext cx="26818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20F2072A-047C-4F5A-BEB1-AB8342FE8B4C}"/>
              </a:ext>
            </a:extLst>
          </p:cNvPr>
          <p:cNvCxnSpPr>
            <a:cxnSpLocks/>
            <a:stCxn id="128" idx="2"/>
            <a:endCxn id="76" idx="6"/>
          </p:cNvCxnSpPr>
          <p:nvPr/>
        </p:nvCxnSpPr>
        <p:spPr>
          <a:xfrm rot="5400000">
            <a:off x="6707525" y="5197743"/>
            <a:ext cx="785480" cy="155598"/>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8" name="Arc 147">
            <a:extLst>
              <a:ext uri="{FF2B5EF4-FFF2-40B4-BE49-F238E27FC236}">
                <a16:creationId xmlns:a16="http://schemas.microsoft.com/office/drawing/2014/main" id="{8FA11B34-689C-4ED7-967A-182D3193D6AD}"/>
              </a:ext>
            </a:extLst>
          </p:cNvPr>
          <p:cNvSpPr/>
          <p:nvPr/>
        </p:nvSpPr>
        <p:spPr>
          <a:xfrm>
            <a:off x="7101077" y="4179517"/>
            <a:ext cx="153711" cy="153711"/>
          </a:xfrm>
          <a:prstGeom prst="arc">
            <a:avLst>
              <a:gd name="adj1" fmla="val 10886009"/>
              <a:gd name="adj2" fmla="val 0"/>
            </a:avLst>
          </a:prstGeom>
          <a:solidFill>
            <a:schemeClr val="bg1"/>
          </a:solid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49" name="Straight Arrow Connector 148">
            <a:extLst>
              <a:ext uri="{FF2B5EF4-FFF2-40B4-BE49-F238E27FC236}">
                <a16:creationId xmlns:a16="http://schemas.microsoft.com/office/drawing/2014/main" id="{8EC71A37-5A43-4F9F-A705-23D42A6E81E3}"/>
              </a:ext>
            </a:extLst>
          </p:cNvPr>
          <p:cNvCxnSpPr>
            <a:cxnSpLocks/>
          </p:cNvCxnSpPr>
          <p:nvPr/>
        </p:nvCxnSpPr>
        <p:spPr>
          <a:xfrm>
            <a:off x="4675238" y="3104797"/>
            <a:ext cx="679528"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6D99EBB5-21A4-4AE4-AD75-0994299D65C5}"/>
              </a:ext>
            </a:extLst>
          </p:cNvPr>
          <p:cNvCxnSpPr>
            <a:cxnSpLocks/>
          </p:cNvCxnSpPr>
          <p:nvPr/>
        </p:nvCxnSpPr>
        <p:spPr>
          <a:xfrm>
            <a:off x="6979109" y="2170539"/>
            <a:ext cx="679528"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638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BC49-F1AD-1E41-EB2A-90D0DBDDD139}"/>
              </a:ext>
            </a:extLst>
          </p:cNvPr>
          <p:cNvSpPr>
            <a:spLocks noGrp="1"/>
          </p:cNvSpPr>
          <p:nvPr>
            <p:ph type="title"/>
          </p:nvPr>
        </p:nvSpPr>
        <p:spPr/>
        <p:txBody>
          <a:bodyPr/>
          <a:lstStyle/>
          <a:p>
            <a:r>
              <a:rPr lang="en-CA"/>
              <a:t>Long-term weight loss is associated with a favorable metabolic profile</a:t>
            </a:r>
          </a:p>
        </p:txBody>
      </p:sp>
      <p:sp>
        <p:nvSpPr>
          <p:cNvPr id="3" name="Text Placeholder 2">
            <a:extLst>
              <a:ext uri="{FF2B5EF4-FFF2-40B4-BE49-F238E27FC236}">
                <a16:creationId xmlns:a16="http://schemas.microsoft.com/office/drawing/2014/main" id="{94BC77C1-97A1-497A-71FD-4378FDC4489F}"/>
              </a:ext>
            </a:extLst>
          </p:cNvPr>
          <p:cNvSpPr>
            <a:spLocks noGrp="1"/>
          </p:cNvSpPr>
          <p:nvPr>
            <p:ph type="body" sz="quarter" idx="13"/>
          </p:nvPr>
        </p:nvSpPr>
        <p:spPr/>
        <p:txBody>
          <a:bodyPr/>
          <a:lstStyle/>
          <a:p>
            <a:r>
              <a:rPr lang="en-US" sz="1100"/>
              <a:t>7-year NHANES data.</a:t>
            </a:r>
            <a:br>
              <a:rPr lang="en-US"/>
            </a:br>
            <a:r>
              <a:rPr lang="en-US"/>
              <a:t>*Metabolic syndrome is a clustering of 3 or more risk factors for cardiometabolic health.</a:t>
            </a:r>
            <a:br>
              <a:rPr lang="en-US"/>
            </a:br>
            <a:r>
              <a:rPr lang="en-US"/>
              <a:t>LTWL is defined as a reduction in body weight of 5–10% over 6 months and maintained for at least 12 months.</a:t>
            </a:r>
            <a:br>
              <a:rPr lang="en-US"/>
            </a:br>
            <a:r>
              <a:rPr lang="en-CA"/>
              <a:t>HDL-C, high-density lipoprotein cholesterol; LTWL, long-term weight loss; NHANES, National Health and Examination Survey.</a:t>
            </a:r>
            <a:br>
              <a:rPr lang="en-CA"/>
            </a:br>
            <a:r>
              <a:rPr lang="en-CA"/>
              <a:t>1. Knell G et al. Mayo Clin Proc 2018;93(11):1611–1616; 2. </a:t>
            </a:r>
            <a:r>
              <a:rPr lang="en-CA" sz="1000" err="1"/>
              <a:t>ElSayed</a:t>
            </a:r>
            <a:r>
              <a:rPr lang="en-CA" sz="1000"/>
              <a:t> NA et al. Diabetes Care. 2023;46:S128–S139.</a:t>
            </a:r>
            <a:endParaRPr lang="en-CA"/>
          </a:p>
        </p:txBody>
      </p:sp>
      <p:sp>
        <p:nvSpPr>
          <p:cNvPr id="6" name="Rectangle: Rounded Corners 5">
            <a:extLst>
              <a:ext uri="{FF2B5EF4-FFF2-40B4-BE49-F238E27FC236}">
                <a16:creationId xmlns:a16="http://schemas.microsoft.com/office/drawing/2014/main" id="{C6494848-0A5D-BD11-06F2-BC7636CFEEAF}"/>
              </a:ext>
            </a:extLst>
          </p:cNvPr>
          <p:cNvSpPr/>
          <p:nvPr/>
        </p:nvSpPr>
        <p:spPr>
          <a:xfrm>
            <a:off x="453154" y="2260380"/>
            <a:ext cx="1905687" cy="2933165"/>
          </a:xfrm>
          <a:prstGeom prst="roundRect">
            <a:avLst>
              <a:gd name="adj" fmla="val 0"/>
            </a:avLst>
          </a:prstGeom>
          <a:solidFill>
            <a:schemeClr val="bg2"/>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288000" tIns="1980000" rIns="548640" rtlCol="0" anchor="t" anchorCtr="0"/>
          <a:lstStyle/>
          <a:p>
            <a:pPr algn="ctr"/>
            <a:endParaRPr lang="en-GB" sz="1800" b="1" noProof="0">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72ACB52-BB09-8164-A89A-13B508B02C63}"/>
              </a:ext>
            </a:extLst>
          </p:cNvPr>
          <p:cNvSpPr txBox="1"/>
          <p:nvPr/>
        </p:nvSpPr>
        <p:spPr>
          <a:xfrm>
            <a:off x="636806" y="2467890"/>
            <a:ext cx="1538383" cy="584775"/>
          </a:xfrm>
          <a:prstGeom prst="rect">
            <a:avLst/>
          </a:prstGeom>
          <a:noFill/>
        </p:spPr>
        <p:txBody>
          <a:bodyPr wrap="square" rtlCol="0">
            <a:spAutoFit/>
          </a:bodyPr>
          <a:lstStyle/>
          <a:p>
            <a:pPr algn="ctr"/>
            <a:r>
              <a:rPr lang="en-CA" sz="1600" b="1">
                <a:latin typeface="Arial" panose="020B0604020202020204" pitchFamily="34" charset="0"/>
              </a:rPr>
              <a:t>Metabolic syndrome</a:t>
            </a:r>
            <a:r>
              <a:rPr lang="en-CA" sz="1600" b="1" baseline="30000">
                <a:latin typeface="Arial" panose="020B0604020202020204" pitchFamily="34" charset="0"/>
              </a:rPr>
              <a:t>*1</a:t>
            </a:r>
          </a:p>
        </p:txBody>
      </p:sp>
      <p:sp>
        <p:nvSpPr>
          <p:cNvPr id="8" name="Rectangle: Rounded Corners 7">
            <a:extLst>
              <a:ext uri="{FF2B5EF4-FFF2-40B4-BE49-F238E27FC236}">
                <a16:creationId xmlns:a16="http://schemas.microsoft.com/office/drawing/2014/main" id="{F4B558F2-C79E-51C2-FCAE-058D05CE1B4D}"/>
              </a:ext>
            </a:extLst>
          </p:cNvPr>
          <p:cNvSpPr/>
          <p:nvPr/>
        </p:nvSpPr>
        <p:spPr>
          <a:xfrm>
            <a:off x="2371832" y="2161800"/>
            <a:ext cx="1834559" cy="3146180"/>
          </a:xfrm>
          <a:prstGeom prst="roundRect">
            <a:avLst>
              <a:gd name="adj" fmla="val 0"/>
            </a:avLst>
          </a:prstGeom>
          <a:solidFill>
            <a:schemeClr val="accent5">
              <a:lumMod val="40000"/>
              <a:lumOff val="60000"/>
            </a:schemeClr>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2088000" rIns="182880" bIns="72000" rtlCol="0" anchor="t" anchorCtr="0"/>
          <a:lstStyle/>
          <a:p>
            <a:pPr algn="ctr"/>
            <a:endParaRPr lang="en-GB" sz="1800" b="1" noProof="0">
              <a:solidFill>
                <a:schemeClr val="tx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FE57C70-BC4D-02F2-473E-50F0E65065F9}"/>
              </a:ext>
            </a:extLst>
          </p:cNvPr>
          <p:cNvSpPr txBox="1"/>
          <p:nvPr/>
        </p:nvSpPr>
        <p:spPr>
          <a:xfrm>
            <a:off x="2474306" y="2467890"/>
            <a:ext cx="1629611" cy="584775"/>
          </a:xfrm>
          <a:prstGeom prst="rect">
            <a:avLst/>
          </a:prstGeom>
          <a:noFill/>
        </p:spPr>
        <p:txBody>
          <a:bodyPr wrap="square" rtlCol="0">
            <a:spAutoFit/>
          </a:bodyPr>
          <a:lstStyle/>
          <a:p>
            <a:pPr algn="ctr"/>
            <a:r>
              <a:rPr lang="en-CA" sz="1600" b="1">
                <a:latin typeface="Arial" panose="020B0604020202020204" pitchFamily="34" charset="0"/>
              </a:rPr>
              <a:t>Elevated waist circumferenc</a:t>
            </a:r>
            <a:r>
              <a:rPr lang="en-CA" sz="1600" b="1" baseline="30000">
                <a:latin typeface="Arial" panose="020B0604020202020204" pitchFamily="34" charset="0"/>
              </a:rPr>
              <a:t>1</a:t>
            </a:r>
          </a:p>
        </p:txBody>
      </p:sp>
      <p:sp>
        <p:nvSpPr>
          <p:cNvPr id="42" name="TextBox 41">
            <a:extLst>
              <a:ext uri="{FF2B5EF4-FFF2-40B4-BE49-F238E27FC236}">
                <a16:creationId xmlns:a16="http://schemas.microsoft.com/office/drawing/2014/main" id="{DD656A28-B4A3-C9AD-82CD-7D5046A92F71}"/>
              </a:ext>
            </a:extLst>
          </p:cNvPr>
          <p:cNvSpPr txBox="1"/>
          <p:nvPr/>
        </p:nvSpPr>
        <p:spPr>
          <a:xfrm>
            <a:off x="2479822" y="3227443"/>
            <a:ext cx="1618578" cy="461665"/>
          </a:xfrm>
          <a:prstGeom prst="rect">
            <a:avLst/>
          </a:prstGeom>
          <a:noFill/>
        </p:spPr>
        <p:txBody>
          <a:bodyPr wrap="square">
            <a:spAutoFit/>
          </a:bodyPr>
          <a:lstStyle/>
          <a:p>
            <a:pPr algn="ctr"/>
            <a:r>
              <a:rPr lang="en-US" sz="1200" b="0" i="0">
                <a:solidFill>
                  <a:srgbClr val="212121"/>
                </a:solidFill>
                <a:effectLst/>
                <a:latin typeface="Arial" panose="020B0604020202020204" pitchFamily="34" charset="0"/>
                <a:cs typeface="Arial" panose="020B0604020202020204" pitchFamily="34" charset="0"/>
              </a:rPr>
              <a:t>(≥102 cm for men, or ≥88 cm for women)</a:t>
            </a:r>
            <a:endParaRPr lang="en-CA" sz="12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80C0EBE-2F0F-466C-2D6E-447770A8EBDB}"/>
              </a:ext>
            </a:extLst>
          </p:cNvPr>
          <p:cNvSpPr/>
          <p:nvPr/>
        </p:nvSpPr>
        <p:spPr>
          <a:xfrm>
            <a:off x="7985610" y="2260380"/>
            <a:ext cx="1905687" cy="2933165"/>
          </a:xfrm>
          <a:prstGeom prst="roundRect">
            <a:avLst>
              <a:gd name="adj" fmla="val 0"/>
            </a:avLst>
          </a:prstGeom>
          <a:solidFill>
            <a:schemeClr val="bg2"/>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1980000" rIns="180000" rtlCol="0" anchor="t" anchorCtr="0"/>
          <a:lstStyle/>
          <a:p>
            <a:pPr algn="ctr"/>
            <a:endParaRPr lang="en-GB" sz="1800" b="1" baseline="3000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35AED0C-0AD5-AB63-8A0B-13711D345003}"/>
              </a:ext>
            </a:extLst>
          </p:cNvPr>
          <p:cNvSpPr txBox="1"/>
          <p:nvPr/>
        </p:nvSpPr>
        <p:spPr>
          <a:xfrm>
            <a:off x="8169262" y="2467890"/>
            <a:ext cx="1538383" cy="584775"/>
          </a:xfrm>
          <a:prstGeom prst="rect">
            <a:avLst/>
          </a:prstGeom>
          <a:noFill/>
        </p:spPr>
        <p:txBody>
          <a:bodyPr wrap="square" rtlCol="0">
            <a:spAutoFit/>
          </a:bodyPr>
          <a:lstStyle/>
          <a:p>
            <a:pPr algn="ctr"/>
            <a:r>
              <a:rPr lang="en-CA" sz="1600" b="1">
                <a:latin typeface="Arial" panose="020B0604020202020204" pitchFamily="34" charset="0"/>
              </a:rPr>
              <a:t>Elevated triglycerides</a:t>
            </a:r>
            <a:r>
              <a:rPr lang="en-CA" sz="1600" b="1" baseline="30000">
                <a:latin typeface="Arial" panose="020B0604020202020204" pitchFamily="34" charset="0"/>
              </a:rPr>
              <a:t>1</a:t>
            </a:r>
            <a:endParaRPr lang="en-CA" sz="1600" b="1">
              <a:latin typeface="Arial" panose="020B0604020202020204" pitchFamily="34" charset="0"/>
            </a:endParaRPr>
          </a:p>
        </p:txBody>
      </p:sp>
      <p:sp>
        <p:nvSpPr>
          <p:cNvPr id="44" name="TextBox 43">
            <a:extLst>
              <a:ext uri="{FF2B5EF4-FFF2-40B4-BE49-F238E27FC236}">
                <a16:creationId xmlns:a16="http://schemas.microsoft.com/office/drawing/2014/main" id="{70E6E229-8600-65B4-A5EB-BBA0F88FAA4B}"/>
              </a:ext>
            </a:extLst>
          </p:cNvPr>
          <p:cNvSpPr txBox="1"/>
          <p:nvPr/>
        </p:nvSpPr>
        <p:spPr>
          <a:xfrm>
            <a:off x="8346639" y="3319776"/>
            <a:ext cx="1183628" cy="276999"/>
          </a:xfrm>
          <a:prstGeom prst="rect">
            <a:avLst/>
          </a:prstGeom>
          <a:noFill/>
        </p:spPr>
        <p:txBody>
          <a:bodyPr wrap="square">
            <a:spAutoFit/>
          </a:bodyPr>
          <a:lstStyle/>
          <a:p>
            <a:pPr algn="ctr"/>
            <a:r>
              <a:rPr lang="en-CA" sz="1200" b="0" i="0">
                <a:solidFill>
                  <a:srgbClr val="212121"/>
                </a:solidFill>
                <a:effectLst/>
                <a:latin typeface="Arial" panose="020B0604020202020204" pitchFamily="34" charset="0"/>
                <a:cs typeface="Arial" panose="020B0604020202020204" pitchFamily="34" charset="0"/>
              </a:rPr>
              <a:t>(≥150 mg/dL)</a:t>
            </a:r>
            <a:endParaRPr lang="en-CA" sz="120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3A14591-2EAE-A268-51CC-F07162486B28}"/>
              </a:ext>
            </a:extLst>
          </p:cNvPr>
          <p:cNvSpPr/>
          <p:nvPr/>
        </p:nvSpPr>
        <p:spPr>
          <a:xfrm>
            <a:off x="6138060" y="2161800"/>
            <a:ext cx="1834559" cy="3146180"/>
          </a:xfrm>
          <a:prstGeom prst="roundRect">
            <a:avLst>
              <a:gd name="adj" fmla="val 0"/>
            </a:avLst>
          </a:prstGeom>
          <a:solidFill>
            <a:schemeClr val="accent5">
              <a:lumMod val="40000"/>
              <a:lumOff val="60000"/>
            </a:schemeClr>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1980000" rIns="182880" rtlCol="0" anchor="t" anchorCtr="0"/>
          <a:lstStyle/>
          <a:p>
            <a:pPr algn="ctr"/>
            <a:endParaRPr lang="en-GB" sz="1800" b="1">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2F8E430-001A-E7D7-1529-DE976979B07C}"/>
              </a:ext>
            </a:extLst>
          </p:cNvPr>
          <p:cNvSpPr txBox="1"/>
          <p:nvPr/>
        </p:nvSpPr>
        <p:spPr>
          <a:xfrm>
            <a:off x="6242962" y="3876570"/>
            <a:ext cx="1624755" cy="276999"/>
          </a:xfrm>
          <a:prstGeom prst="rect">
            <a:avLst/>
          </a:prstGeom>
          <a:noFill/>
        </p:spPr>
        <p:txBody>
          <a:bodyPr wrap="square" rtlCol="0">
            <a:spAutoFit/>
          </a:bodyPr>
          <a:lstStyle/>
          <a:p>
            <a:pPr algn="ctr"/>
            <a:r>
              <a:rPr lang="en-CA" sz="1200">
                <a:latin typeface="Arial" panose="020B0604020202020204" pitchFamily="34" charset="0"/>
              </a:rPr>
              <a:t>LTWL not associated</a:t>
            </a:r>
          </a:p>
        </p:txBody>
      </p:sp>
      <p:sp>
        <p:nvSpPr>
          <p:cNvPr id="31" name="TextBox 30">
            <a:extLst>
              <a:ext uri="{FF2B5EF4-FFF2-40B4-BE49-F238E27FC236}">
                <a16:creationId xmlns:a16="http://schemas.microsoft.com/office/drawing/2014/main" id="{F6FF733D-3209-AC25-3066-3974B3223FB9}"/>
              </a:ext>
            </a:extLst>
          </p:cNvPr>
          <p:cNvSpPr txBox="1"/>
          <p:nvPr/>
        </p:nvSpPr>
        <p:spPr>
          <a:xfrm>
            <a:off x="6242962" y="2606389"/>
            <a:ext cx="1624755" cy="338554"/>
          </a:xfrm>
          <a:prstGeom prst="rect">
            <a:avLst/>
          </a:prstGeom>
          <a:noFill/>
        </p:spPr>
        <p:txBody>
          <a:bodyPr wrap="square" rtlCol="0">
            <a:spAutoFit/>
          </a:bodyPr>
          <a:lstStyle/>
          <a:p>
            <a:pPr algn="ctr"/>
            <a:r>
              <a:rPr lang="en-CA" sz="1600" b="1">
                <a:latin typeface="Arial" panose="020B0604020202020204" pitchFamily="34" charset="0"/>
              </a:rPr>
              <a:t>Hypertension</a:t>
            </a:r>
            <a:r>
              <a:rPr lang="en-CA" sz="1600" b="1" baseline="30000">
                <a:latin typeface="Arial" panose="020B0604020202020204" pitchFamily="34" charset="0"/>
              </a:rPr>
              <a:t>1</a:t>
            </a:r>
            <a:endParaRPr lang="en-CA" sz="1600" b="1">
              <a:latin typeface="Arial" panose="020B0604020202020204" pitchFamily="34" charset="0"/>
            </a:endParaRPr>
          </a:p>
        </p:txBody>
      </p:sp>
      <p:sp>
        <p:nvSpPr>
          <p:cNvPr id="46" name="TextBox 45">
            <a:extLst>
              <a:ext uri="{FF2B5EF4-FFF2-40B4-BE49-F238E27FC236}">
                <a16:creationId xmlns:a16="http://schemas.microsoft.com/office/drawing/2014/main" id="{55056CC0-F692-4469-2F00-78495C366F87}"/>
              </a:ext>
            </a:extLst>
          </p:cNvPr>
          <p:cNvSpPr txBox="1"/>
          <p:nvPr/>
        </p:nvSpPr>
        <p:spPr>
          <a:xfrm>
            <a:off x="6138161" y="3227443"/>
            <a:ext cx="1834357" cy="461665"/>
          </a:xfrm>
          <a:prstGeom prst="rect">
            <a:avLst/>
          </a:prstGeom>
          <a:noFill/>
        </p:spPr>
        <p:txBody>
          <a:bodyPr wrap="square">
            <a:spAutoFit/>
          </a:bodyPr>
          <a:lstStyle/>
          <a:p>
            <a:pPr algn="ctr"/>
            <a:r>
              <a:rPr lang="en-US" sz="1200" b="0" i="0">
                <a:solidFill>
                  <a:srgbClr val="212121"/>
                </a:solidFill>
                <a:effectLst/>
                <a:latin typeface="Arial" panose="020B0604020202020204" pitchFamily="34" charset="0"/>
                <a:cs typeface="Arial" panose="020B0604020202020204" pitchFamily="34" charset="0"/>
              </a:rPr>
              <a:t>(≥130 mm Hg systolic or ≥85 mm Hg diastolic)</a:t>
            </a:r>
            <a:endParaRPr lang="en-CA" sz="120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F72BE2F9-F77B-3114-6C84-7728FB9ED4BB}"/>
              </a:ext>
            </a:extLst>
          </p:cNvPr>
          <p:cNvSpPr/>
          <p:nvPr/>
        </p:nvSpPr>
        <p:spPr>
          <a:xfrm>
            <a:off x="9904237" y="2161800"/>
            <a:ext cx="1834559" cy="3146180"/>
          </a:xfrm>
          <a:prstGeom prst="roundRect">
            <a:avLst>
              <a:gd name="adj" fmla="val 0"/>
            </a:avLst>
          </a:prstGeom>
          <a:solidFill>
            <a:schemeClr val="accent5">
              <a:lumMod val="40000"/>
              <a:lumOff val="60000"/>
            </a:schemeClr>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1980000" rIns="182880" rtlCol="0" anchor="t" anchorCtr="0"/>
          <a:lstStyle/>
          <a:p>
            <a:pPr algn="ctr"/>
            <a:endParaRPr lang="en-GB" sz="1800" b="1">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BF0689D-29BA-35DD-120B-DCE845B8EB10}"/>
              </a:ext>
            </a:extLst>
          </p:cNvPr>
          <p:cNvSpPr txBox="1"/>
          <p:nvPr/>
        </p:nvSpPr>
        <p:spPr>
          <a:xfrm>
            <a:off x="9978230" y="2467890"/>
            <a:ext cx="1686573" cy="830997"/>
          </a:xfrm>
          <a:prstGeom prst="rect">
            <a:avLst/>
          </a:prstGeom>
          <a:noFill/>
        </p:spPr>
        <p:txBody>
          <a:bodyPr wrap="square" rtlCol="0">
            <a:spAutoFit/>
          </a:bodyPr>
          <a:lstStyle/>
          <a:p>
            <a:pPr algn="ctr"/>
            <a:r>
              <a:rPr lang="en-CA" sz="1600" b="1">
                <a:latin typeface="Arial" panose="020B0604020202020204" pitchFamily="34" charset="0"/>
              </a:rPr>
              <a:t>Elevated fasting glucose</a:t>
            </a:r>
            <a:r>
              <a:rPr lang="en-CA" sz="1600" b="1" baseline="30000">
                <a:latin typeface="Arial" panose="020B0604020202020204" pitchFamily="34" charset="0"/>
              </a:rPr>
              <a:t>1</a:t>
            </a:r>
            <a:endParaRPr lang="en-CA" sz="1600" b="1">
              <a:latin typeface="Arial" panose="020B0604020202020204" pitchFamily="34" charset="0"/>
            </a:endParaRPr>
          </a:p>
        </p:txBody>
      </p:sp>
      <p:sp>
        <p:nvSpPr>
          <p:cNvPr id="48" name="TextBox 47">
            <a:extLst>
              <a:ext uri="{FF2B5EF4-FFF2-40B4-BE49-F238E27FC236}">
                <a16:creationId xmlns:a16="http://schemas.microsoft.com/office/drawing/2014/main" id="{54548AC6-8B00-09EB-73E5-60302924BF33}"/>
              </a:ext>
            </a:extLst>
          </p:cNvPr>
          <p:cNvSpPr txBox="1"/>
          <p:nvPr/>
        </p:nvSpPr>
        <p:spPr>
          <a:xfrm>
            <a:off x="10188176" y="3319776"/>
            <a:ext cx="1266781" cy="276999"/>
          </a:xfrm>
          <a:prstGeom prst="rect">
            <a:avLst/>
          </a:prstGeom>
          <a:noFill/>
        </p:spPr>
        <p:txBody>
          <a:bodyPr wrap="square">
            <a:spAutoFit/>
          </a:bodyPr>
          <a:lstStyle/>
          <a:p>
            <a:pPr algn="ctr"/>
            <a:r>
              <a:rPr lang="en-US" sz="1200" b="0" i="0">
                <a:solidFill>
                  <a:srgbClr val="212121"/>
                </a:solidFill>
                <a:effectLst/>
                <a:latin typeface="Arial" panose="020B0604020202020204" pitchFamily="34" charset="0"/>
                <a:cs typeface="Arial" panose="020B0604020202020204" pitchFamily="34" charset="0"/>
              </a:rPr>
              <a:t>(≥</a:t>
            </a:r>
            <a:r>
              <a:rPr lang="en-CA" sz="1200" b="0" i="0">
                <a:solidFill>
                  <a:srgbClr val="212121"/>
                </a:solidFill>
                <a:effectLst/>
                <a:latin typeface="Arial" panose="020B0604020202020204" pitchFamily="34" charset="0"/>
                <a:cs typeface="Arial" panose="020B0604020202020204" pitchFamily="34" charset="0"/>
              </a:rPr>
              <a:t>100 mg/dL) </a:t>
            </a:r>
            <a:endParaRPr lang="en-CA" sz="120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CA91A90-7077-2C16-7089-789D7789A587}"/>
              </a:ext>
            </a:extLst>
          </p:cNvPr>
          <p:cNvSpPr/>
          <p:nvPr/>
        </p:nvSpPr>
        <p:spPr>
          <a:xfrm>
            <a:off x="4219382" y="2260380"/>
            <a:ext cx="1905687" cy="2933165"/>
          </a:xfrm>
          <a:prstGeom prst="roundRect">
            <a:avLst>
              <a:gd name="adj" fmla="val 0"/>
            </a:avLst>
          </a:prstGeom>
          <a:solidFill>
            <a:schemeClr val="bg2"/>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468000" tIns="1980000" rIns="252000" rtlCol="0" anchor="t" anchorCtr="0"/>
          <a:lstStyle/>
          <a:p>
            <a:pPr algn="ctr"/>
            <a:endParaRPr lang="en-GB" sz="1800" b="1" noProof="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E4EEF1C-764C-C879-D280-BE4519A1D312}"/>
              </a:ext>
            </a:extLst>
          </p:cNvPr>
          <p:cNvSpPr txBox="1"/>
          <p:nvPr/>
        </p:nvSpPr>
        <p:spPr>
          <a:xfrm>
            <a:off x="4313578" y="2606389"/>
            <a:ext cx="1717295" cy="584775"/>
          </a:xfrm>
          <a:prstGeom prst="rect">
            <a:avLst/>
          </a:prstGeom>
          <a:noFill/>
        </p:spPr>
        <p:txBody>
          <a:bodyPr wrap="square" lIns="91440" tIns="45720" rIns="91440" bIns="45720" rtlCol="0" anchor="t">
            <a:spAutoFit/>
          </a:bodyPr>
          <a:lstStyle/>
          <a:p>
            <a:pPr algn="ctr"/>
            <a:r>
              <a:rPr lang="en-CA" sz="1600" b="1">
                <a:latin typeface="Arial" panose="020B0604020202020204" pitchFamily="34" charset="0"/>
              </a:rPr>
              <a:t>Reduced </a:t>
            </a:r>
            <a:br>
              <a:rPr lang="en-CA" sz="1600" b="1">
                <a:latin typeface="Arial" panose="020B0604020202020204" pitchFamily="34" charset="0"/>
              </a:rPr>
            </a:br>
            <a:r>
              <a:rPr lang="en-CA" sz="1600" b="1">
                <a:latin typeface="Arial" panose="020B0604020202020204" pitchFamily="34" charset="0"/>
              </a:rPr>
              <a:t>HDL-C</a:t>
            </a:r>
            <a:r>
              <a:rPr lang="en-CA" sz="1600" b="1" baseline="30000">
                <a:latin typeface="Arial" panose="020B0604020202020204" pitchFamily="34" charset="0"/>
              </a:rPr>
              <a:t>1</a:t>
            </a:r>
            <a:endParaRPr lang="en-CA" sz="1600" b="1">
              <a:latin typeface="Arial" panose="020B0604020202020204" pitchFamily="34" charset="0"/>
            </a:endParaRPr>
          </a:p>
        </p:txBody>
      </p:sp>
      <p:sp>
        <p:nvSpPr>
          <p:cNvPr id="50" name="TextBox 49">
            <a:extLst>
              <a:ext uri="{FF2B5EF4-FFF2-40B4-BE49-F238E27FC236}">
                <a16:creationId xmlns:a16="http://schemas.microsoft.com/office/drawing/2014/main" id="{BBC213C2-AE1B-A1EF-652F-681F42E35B26}"/>
              </a:ext>
            </a:extLst>
          </p:cNvPr>
          <p:cNvSpPr txBox="1"/>
          <p:nvPr/>
        </p:nvSpPr>
        <p:spPr>
          <a:xfrm>
            <a:off x="4270511" y="3227443"/>
            <a:ext cx="1803428" cy="461665"/>
          </a:xfrm>
          <a:prstGeom prst="rect">
            <a:avLst/>
          </a:prstGeom>
          <a:noFill/>
        </p:spPr>
        <p:txBody>
          <a:bodyPr wrap="square">
            <a:spAutoFit/>
          </a:bodyPr>
          <a:lstStyle/>
          <a:p>
            <a:pPr algn="ctr"/>
            <a:r>
              <a:rPr lang="en-CA" sz="1200" b="0" i="0">
                <a:solidFill>
                  <a:srgbClr val="212121"/>
                </a:solidFill>
                <a:effectLst/>
                <a:latin typeface="Arial" panose="020B0604020202020204" pitchFamily="34" charset="0"/>
                <a:cs typeface="Arial" panose="020B0604020202020204" pitchFamily="34" charset="0"/>
              </a:rPr>
              <a:t>(&lt;40 mg/ dL for men, or &lt;50 mg/dL for women)</a:t>
            </a:r>
            <a:endParaRPr lang="en-CA" sz="12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5A31AF3-25C9-4638-840B-CA9D93CBCAB3}"/>
              </a:ext>
            </a:extLst>
          </p:cNvPr>
          <p:cNvSpPr txBox="1"/>
          <p:nvPr/>
        </p:nvSpPr>
        <p:spPr>
          <a:xfrm>
            <a:off x="230458" y="4382264"/>
            <a:ext cx="11731084" cy="584775"/>
          </a:xfrm>
          <a:prstGeom prst="rect">
            <a:avLst/>
          </a:prstGeom>
          <a:solidFill>
            <a:schemeClr val="bg1"/>
          </a:solidFill>
          <a:effectLst>
            <a:outerShdw blurRad="50800" dist="38100" dir="16200000" rotWithShape="0">
              <a:prstClr val="black">
                <a:alpha val="40000"/>
              </a:prstClr>
            </a:outerShdw>
          </a:effectLst>
        </p:spPr>
        <p:txBody>
          <a:bodyPr wrap="square" lIns="91440" tIns="45720" rIns="91440" bIns="45720" anchor="t">
            <a:spAutoFit/>
          </a:bodyPr>
          <a:lstStyle/>
          <a:p>
            <a:pPr algn="ctr"/>
            <a:r>
              <a:rPr lang="en-US" sz="1600" b="0" i="0">
                <a:effectLst/>
                <a:latin typeface="Arial"/>
                <a:cs typeface="Arial"/>
              </a:rPr>
              <a:t>Individuals with overweight/obesity who lose 5</a:t>
            </a:r>
            <a:r>
              <a:rPr lang="en-US" sz="1600" b="0" i="0">
                <a:effectLst/>
                <a:latin typeface="Arial" panose="020B0604020202020204" pitchFamily="34" charset="0"/>
                <a:cs typeface="Arial" panose="020B0604020202020204" pitchFamily="34" charset="0"/>
              </a:rPr>
              <a:t>–</a:t>
            </a:r>
            <a:r>
              <a:rPr lang="en-US" sz="1600" b="0" i="0">
                <a:effectLst/>
                <a:latin typeface="Arial"/>
                <a:cs typeface="Arial"/>
              </a:rPr>
              <a:t>10% of their body weight achieve a healthier metabolic profile, </a:t>
            </a:r>
            <a:br>
              <a:rPr lang="en-US" sz="1600" b="0" i="0">
                <a:effectLst/>
                <a:latin typeface="Arial" panose="020B0604020202020204" pitchFamily="34" charset="0"/>
                <a:cs typeface="Arial" panose="020B0604020202020204" pitchFamily="34" charset="0"/>
              </a:rPr>
            </a:br>
            <a:r>
              <a:rPr lang="en-US" sz="1600" b="0" i="0">
                <a:effectLst/>
                <a:latin typeface="Arial"/>
                <a:cs typeface="Arial"/>
              </a:rPr>
              <a:t>with the 15% threshold associated </a:t>
            </a:r>
            <a:r>
              <a:rPr lang="en-US" sz="1600">
                <a:latin typeface="Arial"/>
                <a:cs typeface="Arial"/>
              </a:rPr>
              <a:t>yielding</a:t>
            </a:r>
            <a:r>
              <a:rPr lang="en-US" sz="1600" b="0" i="0">
                <a:effectLst/>
                <a:latin typeface="Arial"/>
                <a:cs typeface="Arial"/>
              </a:rPr>
              <a:t> even greater benefit</a:t>
            </a:r>
            <a:r>
              <a:rPr lang="en-US" sz="1600" b="0" i="0" baseline="30000">
                <a:effectLst/>
                <a:latin typeface="Arial"/>
                <a:cs typeface="Arial"/>
              </a:rPr>
              <a:t>1,2</a:t>
            </a:r>
            <a:endParaRPr lang="en-CA" sz="1600" baseline="30000">
              <a:latin typeface="Arial"/>
              <a:cs typeface="Arial"/>
            </a:endParaRPr>
          </a:p>
        </p:txBody>
      </p:sp>
    </p:spTree>
    <p:extLst>
      <p:ext uri="{BB962C8B-B14F-4D97-AF65-F5344CB8AC3E}">
        <p14:creationId xmlns:p14="http://schemas.microsoft.com/office/powerpoint/2010/main" val="322477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Prevalence of prediabetes and T2D increases with BMI</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74165"/>
            <a:ext cx="10705802" cy="270852"/>
          </a:xfrm>
        </p:spPr>
        <p:txBody>
          <a:bodyPr/>
          <a:lstStyle/>
          <a:p>
            <a:r>
              <a:rPr lang="en-US"/>
              <a:t>ADA definitions: HbA</a:t>
            </a:r>
            <a:r>
              <a:rPr lang="en-US" baseline="-25000"/>
              <a:t>1c</a:t>
            </a:r>
            <a:r>
              <a:rPr lang="en-US"/>
              <a:t>: prediabetes ≥5.7 to &lt;6.5% and diabetes ≥6.5%; FPG: prediabetes ≥100 to &lt;126 mg/dL and diabetes ≥ 126 mg/dL; 2-hour plasma glucose: prediabetes </a:t>
            </a:r>
            <a:br>
              <a:rPr lang="en-US"/>
            </a:br>
            <a:r>
              <a:rPr lang="en-US"/>
              <a:t>≥140 to &lt;200 mg/dL and diabetes ≥ 200 mg/dL.</a:t>
            </a:r>
            <a:br>
              <a:rPr lang="en-US"/>
            </a:br>
            <a:r>
              <a:rPr lang="en-US"/>
              <a:t>ADA, American Diabetes Association; BMI, body mass index; CI, confidence interval; FPG, fasting plasma glucose; HbA</a:t>
            </a:r>
            <a:r>
              <a:rPr lang="en-US" baseline="-25000"/>
              <a:t>1c</a:t>
            </a:r>
            <a:r>
              <a:rPr lang="en-US"/>
              <a:t>, glycated hemoglobin; T2D, type 2 diabetes.</a:t>
            </a:r>
            <a:br>
              <a:rPr lang="en-US"/>
            </a:br>
            <a:r>
              <a:rPr lang="en-US"/>
              <a:t>Perreault et al. </a:t>
            </a:r>
            <a:r>
              <a:rPr lang="en-US" err="1"/>
              <a:t>Obes</a:t>
            </a:r>
            <a:r>
              <a:rPr lang="en-US"/>
              <a:t> Facts 2016;9(Suppl 1):151 (Abstract PO1.194).</a:t>
            </a:r>
          </a:p>
        </p:txBody>
      </p:sp>
      <p:graphicFrame>
        <p:nvGraphicFramePr>
          <p:cNvPr id="40" name="Chart 39">
            <a:extLst>
              <a:ext uri="{FF2B5EF4-FFF2-40B4-BE49-F238E27FC236}">
                <a16:creationId xmlns:a16="http://schemas.microsoft.com/office/drawing/2014/main" id="{81061254-8716-43A1-BD7A-39E34A2D517C}"/>
              </a:ext>
            </a:extLst>
          </p:cNvPr>
          <p:cNvGraphicFramePr>
            <a:graphicFrameLocks/>
          </p:cNvGraphicFramePr>
          <p:nvPr>
            <p:extLst>
              <p:ext uri="{D42A27DB-BD31-4B8C-83A1-F6EECF244321}">
                <p14:modId xmlns:p14="http://schemas.microsoft.com/office/powerpoint/2010/main" val="2529306167"/>
              </p:ext>
            </p:extLst>
          </p:nvPr>
        </p:nvGraphicFramePr>
        <p:xfrm>
          <a:off x="542925" y="2441030"/>
          <a:ext cx="5553075" cy="3054230"/>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
            <a:extLst>
              <a:ext uri="{FF2B5EF4-FFF2-40B4-BE49-F238E27FC236}">
                <a16:creationId xmlns:a16="http://schemas.microsoft.com/office/drawing/2014/main" id="{D5B74763-979E-403B-8D40-7803A4CE4F01}"/>
              </a:ext>
            </a:extLst>
          </p:cNvPr>
          <p:cNvSpPr txBox="1"/>
          <p:nvPr/>
        </p:nvSpPr>
        <p:spPr>
          <a:xfrm>
            <a:off x="2430660" y="5200054"/>
            <a:ext cx="2046013"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b="0">
                <a:latin typeface="Arial" panose="020B0604020202020204" pitchFamily="34" charset="0"/>
                <a:ea typeface="Verdana" panose="020B0604030504040204" pitchFamily="34" charset="0"/>
                <a:cs typeface="Arial" panose="020B0604020202020204" pitchFamily="34" charset="0"/>
              </a:rPr>
              <a:t>BMI (kg/m</a:t>
            </a:r>
            <a:r>
              <a:rPr lang="en-US" b="0" baseline="30000">
                <a:latin typeface="Arial" panose="020B0604020202020204" pitchFamily="34" charset="0"/>
                <a:ea typeface="Verdana" panose="020B0604030504040204" pitchFamily="34" charset="0"/>
                <a:cs typeface="Arial" panose="020B0604020202020204" pitchFamily="34" charset="0"/>
              </a:rPr>
              <a:t>2</a:t>
            </a:r>
            <a:r>
              <a:rPr lang="en-US" b="0">
                <a:latin typeface="Arial" panose="020B0604020202020204" pitchFamily="34" charset="0"/>
                <a:ea typeface="Verdana" panose="020B060403050404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35DEC23B-9267-4E97-A8AB-38FF9BA2A5DD}"/>
              </a:ext>
            </a:extLst>
          </p:cNvPr>
          <p:cNvSpPr txBox="1"/>
          <p:nvPr/>
        </p:nvSpPr>
        <p:spPr bwMode="auto">
          <a:xfrm>
            <a:off x="633433" y="2945565"/>
            <a:ext cx="523220" cy="2023475"/>
          </a:xfrm>
          <a:prstGeom prst="rect">
            <a:avLst/>
          </a:prstGeom>
          <a:noFill/>
        </p:spPr>
        <p:txBody>
          <a:bodyPr vert="vert270" wrap="square" anchor="ctr">
            <a:spAutoFit/>
          </a:bodyPr>
          <a:lstStyle/>
          <a:p>
            <a:pPr algn="ctr" eaLnBrk="1" hangingPunct="1">
              <a:spcBef>
                <a:spcPts val="0"/>
              </a:spcBef>
              <a:defRPr/>
            </a:pPr>
            <a:r>
              <a:rPr lang="en-US" sz="1100">
                <a:latin typeface="Arial" panose="020B0604020202020204" pitchFamily="34" charset="0"/>
                <a:cs typeface="Arial" panose="020B0604020202020204" pitchFamily="34" charset="0"/>
              </a:rPr>
              <a:t>Proportion of individuals with prediabetes (%)</a:t>
            </a:r>
          </a:p>
        </p:txBody>
      </p:sp>
      <p:sp>
        <p:nvSpPr>
          <p:cNvPr id="44" name="TextBox 17">
            <a:extLst>
              <a:ext uri="{FF2B5EF4-FFF2-40B4-BE49-F238E27FC236}">
                <a16:creationId xmlns:a16="http://schemas.microsoft.com/office/drawing/2014/main" id="{8BEAE0FB-9395-4025-9B79-16E2DC6C584D}"/>
              </a:ext>
            </a:extLst>
          </p:cNvPr>
          <p:cNvSpPr txBox="1">
            <a:spLocks noChangeArrowheads="1"/>
          </p:cNvSpPr>
          <p:nvPr/>
        </p:nvSpPr>
        <p:spPr bwMode="auto">
          <a:xfrm>
            <a:off x="1111383" y="4791028"/>
            <a:ext cx="2584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0</a:t>
            </a:r>
          </a:p>
        </p:txBody>
      </p:sp>
      <p:sp>
        <p:nvSpPr>
          <p:cNvPr id="45" name="TextBox 18">
            <a:extLst>
              <a:ext uri="{FF2B5EF4-FFF2-40B4-BE49-F238E27FC236}">
                <a16:creationId xmlns:a16="http://schemas.microsoft.com/office/drawing/2014/main" id="{6C794EE8-B4BA-46D4-8DC1-3832C28BF85F}"/>
              </a:ext>
            </a:extLst>
          </p:cNvPr>
          <p:cNvSpPr txBox="1">
            <a:spLocks noChangeArrowheads="1"/>
          </p:cNvSpPr>
          <p:nvPr/>
        </p:nvSpPr>
        <p:spPr bwMode="auto">
          <a:xfrm>
            <a:off x="1044057" y="4122500"/>
            <a:ext cx="325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20</a:t>
            </a:r>
          </a:p>
        </p:txBody>
      </p:sp>
      <p:sp>
        <p:nvSpPr>
          <p:cNvPr id="46" name="TextBox 20">
            <a:extLst>
              <a:ext uri="{FF2B5EF4-FFF2-40B4-BE49-F238E27FC236}">
                <a16:creationId xmlns:a16="http://schemas.microsoft.com/office/drawing/2014/main" id="{3371813E-D27D-4D6B-8740-77290A857A32}"/>
              </a:ext>
            </a:extLst>
          </p:cNvPr>
          <p:cNvSpPr txBox="1">
            <a:spLocks noChangeArrowheads="1"/>
          </p:cNvSpPr>
          <p:nvPr/>
        </p:nvSpPr>
        <p:spPr bwMode="auto">
          <a:xfrm>
            <a:off x="1044057" y="3453971"/>
            <a:ext cx="325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40</a:t>
            </a:r>
          </a:p>
        </p:txBody>
      </p:sp>
      <p:sp>
        <p:nvSpPr>
          <p:cNvPr id="47" name="TextBox 22">
            <a:extLst>
              <a:ext uri="{FF2B5EF4-FFF2-40B4-BE49-F238E27FC236}">
                <a16:creationId xmlns:a16="http://schemas.microsoft.com/office/drawing/2014/main" id="{FA63D4F9-14A8-4529-B618-0CDF5F41DC39}"/>
              </a:ext>
            </a:extLst>
          </p:cNvPr>
          <p:cNvSpPr txBox="1">
            <a:spLocks noChangeArrowheads="1"/>
          </p:cNvSpPr>
          <p:nvPr/>
        </p:nvSpPr>
        <p:spPr bwMode="auto">
          <a:xfrm>
            <a:off x="1044057" y="2785442"/>
            <a:ext cx="325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60</a:t>
            </a:r>
          </a:p>
        </p:txBody>
      </p:sp>
      <p:sp>
        <p:nvSpPr>
          <p:cNvPr id="48" name="TextBox 17">
            <a:extLst>
              <a:ext uri="{FF2B5EF4-FFF2-40B4-BE49-F238E27FC236}">
                <a16:creationId xmlns:a16="http://schemas.microsoft.com/office/drawing/2014/main" id="{56438672-4CE2-478B-8482-06BB3FBF27DF}"/>
              </a:ext>
            </a:extLst>
          </p:cNvPr>
          <p:cNvSpPr txBox="1">
            <a:spLocks noChangeArrowheads="1"/>
          </p:cNvSpPr>
          <p:nvPr/>
        </p:nvSpPr>
        <p:spPr bwMode="auto">
          <a:xfrm>
            <a:off x="1438324" y="4953833"/>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18.5–24.9</a:t>
            </a:r>
          </a:p>
        </p:txBody>
      </p:sp>
      <p:sp>
        <p:nvSpPr>
          <p:cNvPr id="49" name="TextBox 17">
            <a:extLst>
              <a:ext uri="{FF2B5EF4-FFF2-40B4-BE49-F238E27FC236}">
                <a16:creationId xmlns:a16="http://schemas.microsoft.com/office/drawing/2014/main" id="{3E3C360F-E6FC-474D-9A0E-440E127BC0A6}"/>
              </a:ext>
            </a:extLst>
          </p:cNvPr>
          <p:cNvSpPr txBox="1">
            <a:spLocks noChangeArrowheads="1"/>
          </p:cNvSpPr>
          <p:nvPr/>
        </p:nvSpPr>
        <p:spPr bwMode="auto">
          <a:xfrm>
            <a:off x="2338609" y="4953833"/>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25.0–29.9</a:t>
            </a:r>
          </a:p>
        </p:txBody>
      </p:sp>
      <p:sp>
        <p:nvSpPr>
          <p:cNvPr id="50" name="TextBox 17">
            <a:extLst>
              <a:ext uri="{FF2B5EF4-FFF2-40B4-BE49-F238E27FC236}">
                <a16:creationId xmlns:a16="http://schemas.microsoft.com/office/drawing/2014/main" id="{A7FADF76-C547-4173-9BC6-49C1FCBFFB99}"/>
              </a:ext>
            </a:extLst>
          </p:cNvPr>
          <p:cNvSpPr txBox="1">
            <a:spLocks noChangeArrowheads="1"/>
          </p:cNvSpPr>
          <p:nvPr/>
        </p:nvSpPr>
        <p:spPr bwMode="auto">
          <a:xfrm>
            <a:off x="3280546" y="4955502"/>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30.0–34.9</a:t>
            </a:r>
          </a:p>
        </p:txBody>
      </p:sp>
      <p:sp>
        <p:nvSpPr>
          <p:cNvPr id="51" name="TextBox 17">
            <a:extLst>
              <a:ext uri="{FF2B5EF4-FFF2-40B4-BE49-F238E27FC236}">
                <a16:creationId xmlns:a16="http://schemas.microsoft.com/office/drawing/2014/main" id="{E3358301-FDD1-4331-8BEF-69DC5138F8C3}"/>
              </a:ext>
            </a:extLst>
          </p:cNvPr>
          <p:cNvSpPr txBox="1">
            <a:spLocks noChangeArrowheads="1"/>
          </p:cNvSpPr>
          <p:nvPr/>
        </p:nvSpPr>
        <p:spPr bwMode="auto">
          <a:xfrm>
            <a:off x="4185133" y="4928048"/>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35.0–39.9</a:t>
            </a:r>
          </a:p>
        </p:txBody>
      </p:sp>
      <p:sp>
        <p:nvSpPr>
          <p:cNvPr id="52" name="TextBox 17">
            <a:extLst>
              <a:ext uri="{FF2B5EF4-FFF2-40B4-BE49-F238E27FC236}">
                <a16:creationId xmlns:a16="http://schemas.microsoft.com/office/drawing/2014/main" id="{191305D8-D8CD-4840-B602-2281244B4152}"/>
              </a:ext>
            </a:extLst>
          </p:cNvPr>
          <p:cNvSpPr txBox="1">
            <a:spLocks noChangeArrowheads="1"/>
          </p:cNvSpPr>
          <p:nvPr/>
        </p:nvSpPr>
        <p:spPr bwMode="auto">
          <a:xfrm>
            <a:off x="5119202" y="4928048"/>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≥40.0</a:t>
            </a:r>
          </a:p>
        </p:txBody>
      </p:sp>
      <p:grpSp>
        <p:nvGrpSpPr>
          <p:cNvPr id="53" name="Group 52">
            <a:extLst>
              <a:ext uri="{FF2B5EF4-FFF2-40B4-BE49-F238E27FC236}">
                <a16:creationId xmlns:a16="http://schemas.microsoft.com/office/drawing/2014/main" id="{8A8D3C09-5027-42EA-B08C-B34D914FB223}"/>
              </a:ext>
            </a:extLst>
          </p:cNvPr>
          <p:cNvGrpSpPr/>
          <p:nvPr/>
        </p:nvGrpSpPr>
        <p:grpSpPr>
          <a:xfrm>
            <a:off x="1366136" y="2927819"/>
            <a:ext cx="16658" cy="2006366"/>
            <a:chOff x="1017576" y="1808031"/>
            <a:chExt cx="93601" cy="1796158"/>
          </a:xfrm>
        </p:grpSpPr>
        <p:cxnSp>
          <p:nvCxnSpPr>
            <p:cNvPr id="60" name="Straight Connector 22">
              <a:extLst>
                <a:ext uri="{FF2B5EF4-FFF2-40B4-BE49-F238E27FC236}">
                  <a16:creationId xmlns:a16="http://schemas.microsoft.com/office/drawing/2014/main" id="{724E1395-E850-47E3-A669-C77F06D5FDE7}"/>
                </a:ext>
              </a:extLst>
            </p:cNvPr>
            <p:cNvCxnSpPr>
              <a:cxnSpLocks noChangeShapeType="1"/>
            </p:cNvCxnSpPr>
            <p:nvPr/>
          </p:nvCxnSpPr>
          <p:spPr bwMode="auto">
            <a:xfrm rot="10800000" flipV="1">
              <a:off x="1017576" y="3604189"/>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cxnSp>
          <p:nvCxnSpPr>
            <p:cNvPr id="61" name="Straight Connector 24">
              <a:extLst>
                <a:ext uri="{FF2B5EF4-FFF2-40B4-BE49-F238E27FC236}">
                  <a16:creationId xmlns:a16="http://schemas.microsoft.com/office/drawing/2014/main" id="{1558D882-A98D-4A0E-B79E-A7B24CFA9680}"/>
                </a:ext>
              </a:extLst>
            </p:cNvPr>
            <p:cNvCxnSpPr>
              <a:cxnSpLocks noChangeShapeType="1"/>
            </p:cNvCxnSpPr>
            <p:nvPr/>
          </p:nvCxnSpPr>
          <p:spPr bwMode="auto">
            <a:xfrm rot="10800000" flipV="1">
              <a:off x="1017576" y="3007586"/>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cxnSp>
          <p:nvCxnSpPr>
            <p:cNvPr id="62" name="Straight Connector 25">
              <a:extLst>
                <a:ext uri="{FF2B5EF4-FFF2-40B4-BE49-F238E27FC236}">
                  <a16:creationId xmlns:a16="http://schemas.microsoft.com/office/drawing/2014/main" id="{D7FF9750-2AE8-459E-AE68-C0C951909626}"/>
                </a:ext>
              </a:extLst>
            </p:cNvPr>
            <p:cNvCxnSpPr>
              <a:cxnSpLocks noChangeShapeType="1"/>
            </p:cNvCxnSpPr>
            <p:nvPr/>
          </p:nvCxnSpPr>
          <p:spPr bwMode="auto">
            <a:xfrm rot="10800000" flipV="1">
              <a:off x="1017576" y="2409398"/>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cxnSp>
          <p:nvCxnSpPr>
            <p:cNvPr id="63" name="Straight Connector 27">
              <a:extLst>
                <a:ext uri="{FF2B5EF4-FFF2-40B4-BE49-F238E27FC236}">
                  <a16:creationId xmlns:a16="http://schemas.microsoft.com/office/drawing/2014/main" id="{38D0E4DB-BDDA-41F8-BBF8-702E2F55AF69}"/>
                </a:ext>
              </a:extLst>
            </p:cNvPr>
            <p:cNvCxnSpPr>
              <a:cxnSpLocks noChangeShapeType="1"/>
            </p:cNvCxnSpPr>
            <p:nvPr/>
          </p:nvCxnSpPr>
          <p:spPr bwMode="auto">
            <a:xfrm rot="10800000" flipV="1">
              <a:off x="1017576" y="1808031"/>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grpSp>
      <p:cxnSp>
        <p:nvCxnSpPr>
          <p:cNvPr id="54" name="Straight Connector 10">
            <a:extLst>
              <a:ext uri="{FF2B5EF4-FFF2-40B4-BE49-F238E27FC236}">
                <a16:creationId xmlns:a16="http://schemas.microsoft.com/office/drawing/2014/main" id="{7D35B091-73C4-40FD-8607-01F9BEE57EEC}"/>
              </a:ext>
            </a:extLst>
          </p:cNvPr>
          <p:cNvCxnSpPr>
            <a:cxnSpLocks noChangeShapeType="1"/>
          </p:cNvCxnSpPr>
          <p:nvPr/>
        </p:nvCxnSpPr>
        <p:spPr bwMode="auto">
          <a:xfrm rot="16200000" flipH="1">
            <a:off x="2257758"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5" name="Straight Connector 12">
            <a:extLst>
              <a:ext uri="{FF2B5EF4-FFF2-40B4-BE49-F238E27FC236}">
                <a16:creationId xmlns:a16="http://schemas.microsoft.com/office/drawing/2014/main" id="{8690A508-4BB7-47D1-8B4F-E6667645A502}"/>
              </a:ext>
            </a:extLst>
          </p:cNvPr>
          <p:cNvCxnSpPr>
            <a:cxnSpLocks noChangeShapeType="1"/>
          </p:cNvCxnSpPr>
          <p:nvPr/>
        </p:nvCxnSpPr>
        <p:spPr bwMode="auto">
          <a:xfrm rot="16200000" flipH="1">
            <a:off x="3174076"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6" name="Straight Connector 13">
            <a:extLst>
              <a:ext uri="{FF2B5EF4-FFF2-40B4-BE49-F238E27FC236}">
                <a16:creationId xmlns:a16="http://schemas.microsoft.com/office/drawing/2014/main" id="{E0F8C55E-5A0C-4C66-B6EC-E08C564B09EC}"/>
              </a:ext>
            </a:extLst>
          </p:cNvPr>
          <p:cNvCxnSpPr>
            <a:cxnSpLocks noChangeShapeType="1"/>
          </p:cNvCxnSpPr>
          <p:nvPr/>
        </p:nvCxnSpPr>
        <p:spPr bwMode="auto">
          <a:xfrm rot="16200000" flipH="1">
            <a:off x="5935580" y="4960501"/>
            <a:ext cx="51071"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7" name="Straight Connector 17">
            <a:extLst>
              <a:ext uri="{FF2B5EF4-FFF2-40B4-BE49-F238E27FC236}">
                <a16:creationId xmlns:a16="http://schemas.microsoft.com/office/drawing/2014/main" id="{8A50E800-DCDF-4959-B929-20B969BB6F7A}"/>
              </a:ext>
            </a:extLst>
          </p:cNvPr>
          <p:cNvCxnSpPr>
            <a:cxnSpLocks noChangeShapeType="1"/>
          </p:cNvCxnSpPr>
          <p:nvPr/>
        </p:nvCxnSpPr>
        <p:spPr bwMode="auto">
          <a:xfrm rot="16200000" flipH="1">
            <a:off x="1374167" y="4960740"/>
            <a:ext cx="50995" cy="0"/>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8" name="Straight Connector 12">
            <a:extLst>
              <a:ext uri="{FF2B5EF4-FFF2-40B4-BE49-F238E27FC236}">
                <a16:creationId xmlns:a16="http://schemas.microsoft.com/office/drawing/2014/main" id="{CF94372C-655D-45A7-B75D-BD8ECA224214}"/>
              </a:ext>
            </a:extLst>
          </p:cNvPr>
          <p:cNvCxnSpPr>
            <a:cxnSpLocks noChangeShapeType="1"/>
          </p:cNvCxnSpPr>
          <p:nvPr/>
        </p:nvCxnSpPr>
        <p:spPr bwMode="auto">
          <a:xfrm rot="16200000" flipH="1">
            <a:off x="4105892"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9" name="Straight Connector 12">
            <a:extLst>
              <a:ext uri="{FF2B5EF4-FFF2-40B4-BE49-F238E27FC236}">
                <a16:creationId xmlns:a16="http://schemas.microsoft.com/office/drawing/2014/main" id="{68BAF4F7-3401-45C5-9466-EDF297260BFC}"/>
              </a:ext>
            </a:extLst>
          </p:cNvPr>
          <p:cNvCxnSpPr>
            <a:cxnSpLocks noChangeShapeType="1"/>
          </p:cNvCxnSpPr>
          <p:nvPr/>
        </p:nvCxnSpPr>
        <p:spPr bwMode="auto">
          <a:xfrm rot="16200000" flipH="1">
            <a:off x="5006711"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sp>
        <p:nvSpPr>
          <p:cNvPr id="73" name="TextBox 72">
            <a:extLst>
              <a:ext uri="{FF2B5EF4-FFF2-40B4-BE49-F238E27FC236}">
                <a16:creationId xmlns:a16="http://schemas.microsoft.com/office/drawing/2014/main" id="{E2663EA5-46B9-400B-B221-F5A706519529}"/>
              </a:ext>
            </a:extLst>
          </p:cNvPr>
          <p:cNvSpPr txBox="1"/>
          <p:nvPr/>
        </p:nvSpPr>
        <p:spPr>
          <a:xfrm>
            <a:off x="2486274" y="2021504"/>
            <a:ext cx="2727029"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Prevalence of prediabetes</a:t>
            </a:r>
            <a:endParaRPr lang="en-US" sz="1600" b="1" baseline="300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875E712-B214-4CDA-91D7-65A5338D91A0}"/>
              </a:ext>
            </a:extLst>
          </p:cNvPr>
          <p:cNvGrpSpPr/>
          <p:nvPr/>
        </p:nvGrpSpPr>
        <p:grpSpPr>
          <a:xfrm>
            <a:off x="1587541" y="2415902"/>
            <a:ext cx="2889132" cy="642365"/>
            <a:chOff x="1585271" y="2188247"/>
            <a:chExt cx="2889132" cy="642365"/>
          </a:xfrm>
        </p:grpSpPr>
        <p:sp>
          <p:nvSpPr>
            <p:cNvPr id="91" name="Rectangle 90">
              <a:extLst>
                <a:ext uri="{FF2B5EF4-FFF2-40B4-BE49-F238E27FC236}">
                  <a16:creationId xmlns:a16="http://schemas.microsoft.com/office/drawing/2014/main" id="{5F8B0A25-30AE-4033-9CF8-4B5A883C33BE}"/>
                </a:ext>
              </a:extLst>
            </p:cNvPr>
            <p:cNvSpPr/>
            <p:nvPr/>
          </p:nvSpPr>
          <p:spPr>
            <a:xfrm>
              <a:off x="1585271" y="2235076"/>
              <a:ext cx="137160" cy="1371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1"/>
                </a:solidFill>
                <a:highlight>
                  <a:srgbClr val="FFFF00"/>
                </a:highlight>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99F2C82F-5775-4189-85BC-86EC1DFA444A}"/>
                </a:ext>
              </a:extLst>
            </p:cNvPr>
            <p:cNvSpPr txBox="1"/>
            <p:nvPr/>
          </p:nvSpPr>
          <p:spPr>
            <a:xfrm>
              <a:off x="1745661" y="2188247"/>
              <a:ext cx="1290738" cy="230832"/>
            </a:xfrm>
            <a:prstGeom prst="rect">
              <a:avLst/>
            </a:prstGeom>
            <a:noFill/>
          </p:spPr>
          <p:txBody>
            <a:bodyPr wrap="none" rtlCol="0" anchor="ctr">
              <a:spAutoFit/>
            </a:bodyPr>
            <a:lstStyle/>
            <a:p>
              <a:r>
                <a:rPr lang="en-US" sz="900" b="0">
                  <a:latin typeface="Arial" panose="020B0604020202020204" pitchFamily="34" charset="0"/>
                  <a:cs typeface="Arial" panose="020B0604020202020204" pitchFamily="34" charset="0"/>
                </a:rPr>
                <a:t>HbA</a:t>
              </a:r>
              <a:r>
                <a:rPr lang="en-US" sz="900" b="0" baseline="-25000">
                  <a:latin typeface="Arial" panose="020B0604020202020204" pitchFamily="34" charset="0"/>
                  <a:cs typeface="Arial" panose="020B0604020202020204" pitchFamily="34" charset="0"/>
                </a:rPr>
                <a:t>1c </a:t>
              </a:r>
              <a:r>
                <a:rPr lang="en-US" sz="900" b="0">
                  <a:latin typeface="Arial" panose="020B0604020202020204" pitchFamily="34" charset="0"/>
                  <a:cs typeface="Arial" panose="020B0604020202020204" pitchFamily="34" charset="0"/>
                </a:rPr>
                <a:t>≥5.7 to &lt;6.5%  </a:t>
              </a:r>
            </a:p>
          </p:txBody>
        </p:sp>
        <p:sp>
          <p:nvSpPr>
            <p:cNvPr id="89" name="Rectangle 88">
              <a:extLst>
                <a:ext uri="{FF2B5EF4-FFF2-40B4-BE49-F238E27FC236}">
                  <a16:creationId xmlns:a16="http://schemas.microsoft.com/office/drawing/2014/main" id="{5EAB3E53-8D51-4ED3-A2CE-D147F5DA5AE3}"/>
                </a:ext>
              </a:extLst>
            </p:cNvPr>
            <p:cNvSpPr/>
            <p:nvPr/>
          </p:nvSpPr>
          <p:spPr>
            <a:xfrm>
              <a:off x="1585271" y="2440846"/>
              <a:ext cx="137160" cy="137160"/>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highlight>
                  <a:srgbClr val="FFFF00"/>
                </a:highlight>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382F8F3-EDC4-4B88-BAE3-78E2646F19F8}"/>
                </a:ext>
              </a:extLst>
            </p:cNvPr>
            <p:cNvSpPr txBox="1"/>
            <p:nvPr/>
          </p:nvSpPr>
          <p:spPr>
            <a:xfrm>
              <a:off x="1742455" y="2394013"/>
              <a:ext cx="1483098" cy="230832"/>
            </a:xfrm>
            <a:prstGeom prst="rect">
              <a:avLst/>
            </a:prstGeom>
            <a:noFill/>
          </p:spPr>
          <p:txBody>
            <a:bodyPr wrap="none" rtlCol="0" anchor="ctr">
              <a:spAutoFit/>
            </a:bodyPr>
            <a:lstStyle/>
            <a:p>
              <a:r>
                <a:rPr lang="en-US" sz="900" b="0">
                  <a:latin typeface="Arial" panose="020B0604020202020204" pitchFamily="34" charset="0"/>
                  <a:cs typeface="Arial" panose="020B0604020202020204" pitchFamily="34" charset="0"/>
                </a:rPr>
                <a:t>FPG ≥100 to &lt;126 mg/dL</a:t>
              </a:r>
              <a:endParaRPr lang="en-US" sz="900" b="0" baseline="-25000">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783B787-DC40-4456-B736-7AE709B606F1}"/>
                </a:ext>
              </a:extLst>
            </p:cNvPr>
            <p:cNvSpPr/>
            <p:nvPr/>
          </p:nvSpPr>
          <p:spPr>
            <a:xfrm>
              <a:off x="1585271" y="2646616"/>
              <a:ext cx="137160" cy="137160"/>
            </a:xfrm>
            <a:prstGeom prst="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highlight>
                  <a:srgbClr val="FFFF00"/>
                </a:highlight>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60B2A2A5-2DFB-4210-9E5C-C7172AA49F17}"/>
                </a:ext>
              </a:extLst>
            </p:cNvPr>
            <p:cNvSpPr txBox="1"/>
            <p:nvPr/>
          </p:nvSpPr>
          <p:spPr>
            <a:xfrm>
              <a:off x="1755461" y="2599780"/>
              <a:ext cx="2718942" cy="230832"/>
            </a:xfrm>
            <a:prstGeom prst="rect">
              <a:avLst/>
            </a:prstGeom>
            <a:noFill/>
          </p:spPr>
          <p:txBody>
            <a:bodyPr wrap="square" rtlCol="0" anchor="ctr">
              <a:spAutoFit/>
            </a:bodyPr>
            <a:lstStyle/>
            <a:p>
              <a:pPr algn="l"/>
              <a:r>
                <a:rPr lang="en-US" sz="900" b="0">
                  <a:latin typeface="Arial" panose="020B0604020202020204" pitchFamily="34" charset="0"/>
                  <a:cs typeface="Arial" panose="020B0604020202020204" pitchFamily="34" charset="0"/>
                </a:rPr>
                <a:t>2-hour plasma glucose ≥140 to &lt;200 mg/dL</a:t>
              </a:r>
              <a:endParaRPr lang="en-US" sz="900" b="0" baseline="-25000">
                <a:latin typeface="Arial" panose="020B0604020202020204" pitchFamily="34" charset="0"/>
                <a:cs typeface="Arial" panose="020B0604020202020204" pitchFamily="34" charset="0"/>
              </a:endParaRPr>
            </a:p>
          </p:txBody>
        </p:sp>
      </p:grpSp>
      <p:graphicFrame>
        <p:nvGraphicFramePr>
          <p:cNvPr id="3" name="Chart 21">
            <a:extLst>
              <a:ext uri="{FF2B5EF4-FFF2-40B4-BE49-F238E27FC236}">
                <a16:creationId xmlns:a16="http://schemas.microsoft.com/office/drawing/2014/main" id="{50E6310E-D01A-4CBD-B54B-1353E098E2F1}"/>
              </a:ext>
            </a:extLst>
          </p:cNvPr>
          <p:cNvGraphicFramePr>
            <a:graphicFrameLocks/>
          </p:cNvGraphicFramePr>
          <p:nvPr>
            <p:extLst>
              <p:ext uri="{D42A27DB-BD31-4B8C-83A1-F6EECF244321}">
                <p14:modId xmlns:p14="http://schemas.microsoft.com/office/powerpoint/2010/main" val="3736512454"/>
              </p:ext>
            </p:extLst>
          </p:nvPr>
        </p:nvGraphicFramePr>
        <p:xfrm>
          <a:off x="5515850" y="2454474"/>
          <a:ext cx="7368727" cy="3027341"/>
        </p:xfrm>
        <a:graphic>
          <a:graphicData uri="http://schemas.openxmlformats.org/drawingml/2006/chart">
            <c:chart xmlns:c="http://schemas.openxmlformats.org/drawingml/2006/chart" xmlns:r="http://schemas.openxmlformats.org/officeDocument/2006/relationships" r:id="rId5"/>
          </a:graphicData>
        </a:graphic>
      </p:graphicFrame>
      <p:sp>
        <p:nvSpPr>
          <p:cNvPr id="67" name="TextBox 4">
            <a:extLst>
              <a:ext uri="{FF2B5EF4-FFF2-40B4-BE49-F238E27FC236}">
                <a16:creationId xmlns:a16="http://schemas.microsoft.com/office/drawing/2014/main" id="{4CC1ACEF-B105-4771-9F43-9D88C751FDF5}"/>
              </a:ext>
            </a:extLst>
          </p:cNvPr>
          <p:cNvSpPr txBox="1"/>
          <p:nvPr/>
        </p:nvSpPr>
        <p:spPr>
          <a:xfrm>
            <a:off x="8314619" y="5200054"/>
            <a:ext cx="2046013"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b="0">
                <a:latin typeface="Arial" panose="020B0604020202020204" pitchFamily="34" charset="0"/>
                <a:ea typeface="Verdana" panose="020B0604030504040204" pitchFamily="34" charset="0"/>
                <a:cs typeface="Arial" panose="020B0604020202020204" pitchFamily="34" charset="0"/>
              </a:rPr>
              <a:t>BMI (kg/m</a:t>
            </a:r>
            <a:r>
              <a:rPr lang="en-US" b="0" baseline="30000">
                <a:latin typeface="Arial" panose="020B0604020202020204" pitchFamily="34" charset="0"/>
                <a:ea typeface="Verdana" panose="020B0604030504040204" pitchFamily="34" charset="0"/>
                <a:cs typeface="Arial" panose="020B0604020202020204" pitchFamily="34" charset="0"/>
              </a:rPr>
              <a:t>2</a:t>
            </a:r>
            <a:r>
              <a:rPr lang="en-US" b="0">
                <a:latin typeface="Arial" panose="020B0604020202020204" pitchFamily="34" charset="0"/>
                <a:ea typeface="Verdana" panose="020B0604030504040204" pitchFamily="34" charset="0"/>
                <a:cs typeface="Arial" panose="020B0604020202020204" pitchFamily="34" charset="0"/>
              </a:rPr>
              <a:t>)</a:t>
            </a:r>
          </a:p>
        </p:txBody>
      </p:sp>
      <p:sp>
        <p:nvSpPr>
          <p:cNvPr id="68" name="TextBox 67">
            <a:extLst>
              <a:ext uri="{FF2B5EF4-FFF2-40B4-BE49-F238E27FC236}">
                <a16:creationId xmlns:a16="http://schemas.microsoft.com/office/drawing/2014/main" id="{D5D2FD22-A144-4B8C-86D6-EF014F1DD122}"/>
              </a:ext>
            </a:extLst>
          </p:cNvPr>
          <p:cNvSpPr txBox="1"/>
          <p:nvPr/>
        </p:nvSpPr>
        <p:spPr>
          <a:xfrm>
            <a:off x="7799028" y="2046801"/>
            <a:ext cx="3058851"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Prevalence of type 2 diabetes</a:t>
            </a:r>
            <a:endParaRPr lang="en-US" sz="1600" b="1" baseline="30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0218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latin typeface="Arial"/>
                <a:cs typeface="Arial"/>
              </a:rPr>
              <a:t>Proposed pathophysiology of obesity causing T2D</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21017"/>
            <a:ext cx="10000951" cy="324000"/>
          </a:xfrm>
        </p:spPr>
        <p:txBody>
          <a:bodyPr/>
          <a:lstStyle/>
          <a:p>
            <a:r>
              <a:rPr lang="en-US"/>
              <a:t>BMI, body mass index; T2D, type 2 diabetes; TG, triglycerides.</a:t>
            </a:r>
            <a:br>
              <a:rPr lang="en-US"/>
            </a:br>
            <a:r>
              <a:rPr lang="en-US"/>
              <a:t> 1. Oh DY et al. Nat Rev Drug </a:t>
            </a:r>
            <a:r>
              <a:rPr lang="en-US" err="1"/>
              <a:t>Discov</a:t>
            </a:r>
            <a:r>
              <a:rPr lang="en-US"/>
              <a:t> 2016;15:161–172; 2. </a:t>
            </a:r>
            <a:r>
              <a:rPr lang="en-CA" err="1"/>
              <a:t>ElSayed</a:t>
            </a:r>
            <a:r>
              <a:rPr lang="en-CA"/>
              <a:t> NA et al. Diabetes Care. 2023;46:S128–S139; 3. </a:t>
            </a:r>
            <a:r>
              <a:rPr lang="en-US" err="1"/>
              <a:t>Farin</a:t>
            </a:r>
            <a:r>
              <a:rPr lang="en-US"/>
              <a:t> HMF et al. Am J Clin </a:t>
            </a:r>
            <a:r>
              <a:rPr lang="en-US" err="1"/>
              <a:t>Nutr</a:t>
            </a:r>
            <a:r>
              <a:rPr lang="en-US"/>
              <a:t> 2006;83:47−51.</a:t>
            </a:r>
          </a:p>
        </p:txBody>
      </p:sp>
      <p:sp>
        <p:nvSpPr>
          <p:cNvPr id="108" name="TextBox 107">
            <a:extLst>
              <a:ext uri="{FF2B5EF4-FFF2-40B4-BE49-F238E27FC236}">
                <a16:creationId xmlns:a16="http://schemas.microsoft.com/office/drawing/2014/main" id="{3F1916F9-F35C-4155-B6FC-F265E8EBD258}"/>
              </a:ext>
            </a:extLst>
          </p:cNvPr>
          <p:cNvSpPr txBox="1"/>
          <p:nvPr/>
        </p:nvSpPr>
        <p:spPr>
          <a:xfrm>
            <a:off x="648000" y="5629873"/>
            <a:ext cx="10896000" cy="276999"/>
          </a:xfrm>
          <a:prstGeom prst="rect">
            <a:avLst/>
          </a:prstGeom>
          <a:solidFill>
            <a:schemeClr val="bg1">
              <a:lumMod val="95000"/>
            </a:schemeClr>
          </a:solidFill>
          <a:ln>
            <a:noFill/>
          </a:ln>
        </p:spPr>
        <p:txBody>
          <a:bodyPr wrap="square">
            <a:spAutoFit/>
          </a:bodyPr>
          <a:lstStyle/>
          <a:p>
            <a:pPr algn="ctr"/>
            <a:r>
              <a:rPr lang="en-US" altLang="en-US" sz="1200">
                <a:latin typeface="Arial" panose="020B0604020202020204" pitchFamily="34" charset="0"/>
                <a:cs typeface="Arial" panose="020B0604020202020204" pitchFamily="34" charset="0"/>
              </a:rPr>
              <a:t>BMI and waist circumference correlate positively with insulin resistance</a:t>
            </a:r>
            <a:r>
              <a:rPr lang="en-US" altLang="en-US" sz="1200" baseline="30000">
                <a:latin typeface="Arial" panose="020B0604020202020204" pitchFamily="34" charset="0"/>
                <a:cs typeface="Arial" panose="020B0604020202020204" pitchFamily="34" charset="0"/>
              </a:rPr>
              <a:t>3</a:t>
            </a:r>
            <a:r>
              <a:rPr lang="en-US" altLang="en-US"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p:txBody>
      </p:sp>
      <p:grpSp>
        <p:nvGrpSpPr>
          <p:cNvPr id="179" name="Group 178">
            <a:extLst>
              <a:ext uri="{FF2B5EF4-FFF2-40B4-BE49-F238E27FC236}">
                <a16:creationId xmlns:a16="http://schemas.microsoft.com/office/drawing/2014/main" id="{034EABD6-C4DB-4593-ADF3-CF7AD8DB2ABD}"/>
              </a:ext>
            </a:extLst>
          </p:cNvPr>
          <p:cNvGrpSpPr/>
          <p:nvPr/>
        </p:nvGrpSpPr>
        <p:grpSpPr>
          <a:xfrm>
            <a:off x="919211" y="1537861"/>
            <a:ext cx="10353579" cy="3739553"/>
            <a:chOff x="919211" y="1537861"/>
            <a:chExt cx="10353579" cy="3739553"/>
          </a:xfrm>
        </p:grpSpPr>
        <p:cxnSp>
          <p:nvCxnSpPr>
            <p:cNvPr id="158" name="Connector: Elbow 157">
              <a:extLst>
                <a:ext uri="{FF2B5EF4-FFF2-40B4-BE49-F238E27FC236}">
                  <a16:creationId xmlns:a16="http://schemas.microsoft.com/office/drawing/2014/main" id="{A631FBDF-DD83-4CDE-8265-445691337CAE}"/>
                </a:ext>
              </a:extLst>
            </p:cNvPr>
            <p:cNvCxnSpPr>
              <a:cxnSpLocks/>
              <a:stCxn id="84" idx="2"/>
              <a:endCxn id="129" idx="1"/>
            </p:cNvCxnSpPr>
            <p:nvPr/>
          </p:nvCxnSpPr>
          <p:spPr>
            <a:xfrm rot="16200000" flipH="1">
              <a:off x="2832320" y="3129177"/>
              <a:ext cx="995063" cy="2992480"/>
            </a:xfrm>
            <a:prstGeom prst="bentConnector2">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6E44F4F5-D3D2-48E6-8EB9-7EBBCA55418D}"/>
                </a:ext>
              </a:extLst>
            </p:cNvPr>
            <p:cNvCxnSpPr>
              <a:cxnSpLocks/>
            </p:cNvCxnSpPr>
            <p:nvPr/>
          </p:nvCxnSpPr>
          <p:spPr>
            <a:xfrm>
              <a:off x="3850162" y="4270322"/>
              <a:ext cx="975929" cy="746109"/>
            </a:xfrm>
            <a:prstGeom prst="bentConnector3">
              <a:avLst>
                <a:gd name="adj1" fmla="val 29"/>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77014D7B-18A2-44D7-BB6B-FFAF73F77BB6}"/>
                </a:ext>
              </a:extLst>
            </p:cNvPr>
            <p:cNvCxnSpPr>
              <a:cxnSpLocks/>
            </p:cNvCxnSpPr>
            <p:nvPr/>
          </p:nvCxnSpPr>
          <p:spPr>
            <a:xfrm rot="5400000">
              <a:off x="7064502" y="4048052"/>
              <a:ext cx="975991" cy="951680"/>
            </a:xfrm>
            <a:prstGeom prst="bentConnector3">
              <a:avLst>
                <a:gd name="adj1" fmla="val 99968"/>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C678602B-1969-44EA-B7C8-B0BB217571D2}"/>
                </a:ext>
              </a:extLst>
            </p:cNvPr>
            <p:cNvCxnSpPr>
              <a:cxnSpLocks/>
              <a:stCxn id="88" idx="2"/>
              <a:endCxn id="129" idx="3"/>
            </p:cNvCxnSpPr>
            <p:nvPr/>
          </p:nvCxnSpPr>
          <p:spPr>
            <a:xfrm rot="5400000">
              <a:off x="8147770" y="3056955"/>
              <a:ext cx="994882" cy="3137107"/>
            </a:xfrm>
            <a:prstGeom prst="bentConnector2">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B704542-8209-466B-ABB6-849E228C3788}"/>
                </a:ext>
              </a:extLst>
            </p:cNvPr>
            <p:cNvSpPr txBox="1"/>
            <p:nvPr/>
          </p:nvSpPr>
          <p:spPr>
            <a:xfrm>
              <a:off x="5278274" y="1537861"/>
              <a:ext cx="1346200" cy="401264"/>
            </a:xfrm>
            <a:prstGeom prst="rect">
              <a:avLst/>
            </a:prstGeom>
            <a:noFill/>
          </p:spPr>
          <p:txBody>
            <a:bodyPr wrap="square">
              <a:spAutoFit/>
            </a:bodyPr>
            <a:lstStyle/>
            <a:p>
              <a:pPr>
                <a:lnSpc>
                  <a:spcPct val="120000"/>
                </a:lnSpc>
              </a:pPr>
              <a:r>
                <a:rPr lang="en-US" sz="1800" b="1">
                  <a:latin typeface="Arial" panose="020B0604020202020204" pitchFamily="34" charset="0"/>
                  <a:cs typeface="Arial" panose="020B0604020202020204" pitchFamily="34" charset="0"/>
                </a:rPr>
                <a:t>Obesity</a:t>
              </a:r>
              <a:r>
                <a:rPr lang="en-US" sz="1800" b="1" baseline="30000">
                  <a:latin typeface="Arial" panose="020B0604020202020204" pitchFamily="34" charset="0"/>
                  <a:cs typeface="Arial" panose="020B0604020202020204" pitchFamily="34" charset="0"/>
                </a:rPr>
                <a:t>1,2</a:t>
              </a:r>
            </a:p>
          </p:txBody>
        </p:sp>
        <p:sp>
          <p:nvSpPr>
            <p:cNvPr id="84" name="TextBox 83">
              <a:extLst>
                <a:ext uri="{FF2B5EF4-FFF2-40B4-BE49-F238E27FC236}">
                  <a16:creationId xmlns:a16="http://schemas.microsoft.com/office/drawing/2014/main" id="{A64426C9-4992-4D56-B5E9-13A2DFB91BAD}"/>
                </a:ext>
              </a:extLst>
            </p:cNvPr>
            <p:cNvSpPr txBox="1"/>
            <p:nvPr/>
          </p:nvSpPr>
          <p:spPr>
            <a:xfrm>
              <a:off x="919211" y="3483414"/>
              <a:ext cx="1828800"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Hypothalamic inflammation</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Leptin resistance</a:t>
              </a:r>
            </a:p>
          </p:txBody>
        </p:sp>
        <p:sp>
          <p:nvSpPr>
            <p:cNvPr id="85" name="TextBox 84">
              <a:extLst>
                <a:ext uri="{FF2B5EF4-FFF2-40B4-BE49-F238E27FC236}">
                  <a16:creationId xmlns:a16="http://schemas.microsoft.com/office/drawing/2014/main" id="{F4581028-6303-4D15-9962-60285E23B418}"/>
                </a:ext>
              </a:extLst>
            </p:cNvPr>
            <p:cNvSpPr txBox="1"/>
            <p:nvPr/>
          </p:nvSpPr>
          <p:spPr>
            <a:xfrm>
              <a:off x="2978093" y="3483414"/>
              <a:ext cx="1828800"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Increased lipolysis</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Increased macrophage accumulation</a:t>
              </a:r>
            </a:p>
          </p:txBody>
        </p:sp>
        <p:sp>
          <p:nvSpPr>
            <p:cNvPr id="86" name="TextBox 85">
              <a:extLst>
                <a:ext uri="{FF2B5EF4-FFF2-40B4-BE49-F238E27FC236}">
                  <a16:creationId xmlns:a16="http://schemas.microsoft.com/office/drawing/2014/main" id="{347C2944-ADC9-415B-8EE7-7E665C5A7886}"/>
                </a:ext>
              </a:extLst>
            </p:cNvPr>
            <p:cNvSpPr txBox="1"/>
            <p:nvPr/>
          </p:nvSpPr>
          <p:spPr>
            <a:xfrm>
              <a:off x="5036975" y="3483414"/>
              <a:ext cx="1828800"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Inflammation</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Increased glucose and TG production</a:t>
              </a:r>
            </a:p>
          </p:txBody>
        </p:sp>
        <p:sp>
          <p:nvSpPr>
            <p:cNvPr id="87" name="TextBox 86">
              <a:extLst>
                <a:ext uri="{FF2B5EF4-FFF2-40B4-BE49-F238E27FC236}">
                  <a16:creationId xmlns:a16="http://schemas.microsoft.com/office/drawing/2014/main" id="{B7CC9206-A851-4C5A-8B22-F2D719725040}"/>
                </a:ext>
              </a:extLst>
            </p:cNvPr>
            <p:cNvSpPr txBox="1"/>
            <p:nvPr/>
          </p:nvSpPr>
          <p:spPr>
            <a:xfrm>
              <a:off x="7095857" y="3483595"/>
              <a:ext cx="1828800" cy="427489"/>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Reduced efficiency of glucose uptake</a:t>
              </a:r>
            </a:p>
          </p:txBody>
        </p:sp>
        <p:sp>
          <p:nvSpPr>
            <p:cNvPr id="88" name="TextBox 87">
              <a:extLst>
                <a:ext uri="{FF2B5EF4-FFF2-40B4-BE49-F238E27FC236}">
                  <a16:creationId xmlns:a16="http://schemas.microsoft.com/office/drawing/2014/main" id="{1571D526-58A4-4D8D-9309-69A8E9CF8AC3}"/>
                </a:ext>
              </a:extLst>
            </p:cNvPr>
            <p:cNvSpPr txBox="1"/>
            <p:nvPr/>
          </p:nvSpPr>
          <p:spPr>
            <a:xfrm>
              <a:off x="9154737" y="3483595"/>
              <a:ext cx="2118053"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Reduced beta cell function and insulin secretion</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Islet inflammation</a:t>
              </a:r>
            </a:p>
          </p:txBody>
        </p:sp>
        <p:sp>
          <p:nvSpPr>
            <p:cNvPr id="129" name="TextBox 128">
              <a:extLst>
                <a:ext uri="{FF2B5EF4-FFF2-40B4-BE49-F238E27FC236}">
                  <a16:creationId xmlns:a16="http://schemas.microsoft.com/office/drawing/2014/main" id="{78C209BC-D472-4D27-8AC6-3E86F2CB645C}"/>
                </a:ext>
              </a:extLst>
            </p:cNvPr>
            <p:cNvSpPr txBox="1"/>
            <p:nvPr/>
          </p:nvSpPr>
          <p:spPr>
            <a:xfrm>
              <a:off x="4826091" y="4968483"/>
              <a:ext cx="2250566" cy="308931"/>
            </a:xfrm>
            <a:prstGeom prst="rect">
              <a:avLst/>
            </a:prstGeom>
            <a:noFill/>
          </p:spPr>
          <p:txBody>
            <a:bodyPr wrap="square" lIns="0" tIns="0" rIns="0" bIns="0" rtlCol="0">
              <a:spAutoFit/>
            </a:bodyPr>
            <a:lstStyle/>
            <a:p>
              <a:pPr algn="ctr">
                <a:lnSpc>
                  <a:spcPct val="120000"/>
                </a:lnSpc>
              </a:pPr>
              <a:r>
                <a:rPr lang="en-US" sz="1800">
                  <a:latin typeface="Arial" panose="020B0604020202020204" pitchFamily="34" charset="0"/>
                  <a:cs typeface="Arial" panose="020B0604020202020204" pitchFamily="34" charset="0"/>
                </a:rPr>
                <a:t>Insulin resistance</a:t>
              </a:r>
            </a:p>
          </p:txBody>
        </p:sp>
        <p:cxnSp>
          <p:nvCxnSpPr>
            <p:cNvPr id="131" name="Connector: Elbow 130">
              <a:extLst>
                <a:ext uri="{FF2B5EF4-FFF2-40B4-BE49-F238E27FC236}">
                  <a16:creationId xmlns:a16="http://schemas.microsoft.com/office/drawing/2014/main" id="{CB6576E3-516B-4CB9-90D0-A1C3CFC9832C}"/>
                </a:ext>
              </a:extLst>
            </p:cNvPr>
            <p:cNvCxnSpPr>
              <a:cxnSpLocks/>
            </p:cNvCxnSpPr>
            <p:nvPr/>
          </p:nvCxnSpPr>
          <p:spPr>
            <a:xfrm rot="5400000">
              <a:off x="3120258" y="652480"/>
              <a:ext cx="1544470" cy="4117763"/>
            </a:xfrm>
            <a:prstGeom prst="bentConnector3">
              <a:avLst>
                <a:gd name="adj1" fmla="val 1032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BD198867-014C-4BC4-A069-AFB71EA5B1D0}"/>
                </a:ext>
              </a:extLst>
            </p:cNvPr>
            <p:cNvCxnSpPr>
              <a:cxnSpLocks/>
              <a:stCxn id="83" idx="2"/>
              <a:endCxn id="85" idx="0"/>
            </p:cNvCxnSpPr>
            <p:nvPr/>
          </p:nvCxnSpPr>
          <p:spPr>
            <a:xfrm rot="5400000">
              <a:off x="4149790" y="1681829"/>
              <a:ext cx="1544289" cy="205888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B918B6CB-3A06-4691-9F1F-09E508B623DF}"/>
                </a:ext>
              </a:extLst>
            </p:cNvPr>
            <p:cNvCxnSpPr>
              <a:cxnSpLocks/>
              <a:stCxn id="83" idx="2"/>
              <a:endCxn id="88" idx="0"/>
            </p:cNvCxnSpPr>
            <p:nvPr/>
          </p:nvCxnSpPr>
          <p:spPr>
            <a:xfrm rot="16200000" flipH="1">
              <a:off x="7310334" y="580165"/>
              <a:ext cx="1544470" cy="426239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480F60E3-01A6-41CB-8DA3-C533F33B2D04}"/>
                </a:ext>
              </a:extLst>
            </p:cNvPr>
            <p:cNvCxnSpPr>
              <a:cxnSpLocks/>
            </p:cNvCxnSpPr>
            <p:nvPr/>
          </p:nvCxnSpPr>
          <p:spPr>
            <a:xfrm rot="16200000" flipH="1">
              <a:off x="6208581" y="1681919"/>
              <a:ext cx="1544470" cy="2058883"/>
            </a:xfrm>
            <a:prstGeom prst="bentConnector3">
              <a:avLst>
                <a:gd name="adj1" fmla="val 19768"/>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B4E889A-A9F4-4C67-8334-2AF8B50D2A5F}"/>
                </a:ext>
              </a:extLst>
            </p:cNvPr>
            <p:cNvCxnSpPr>
              <a:cxnSpLocks/>
              <a:stCxn id="83" idx="2"/>
              <a:endCxn id="86" idx="0"/>
            </p:cNvCxnSpPr>
            <p:nvPr/>
          </p:nvCxnSpPr>
          <p:spPr>
            <a:xfrm>
              <a:off x="5951374" y="1939125"/>
              <a:ext cx="1" cy="154428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41D92DCB-E6AC-483D-B5E9-AA64C2A82FCC}"/>
                </a:ext>
              </a:extLst>
            </p:cNvPr>
            <p:cNvSpPr/>
            <p:nvPr/>
          </p:nvSpPr>
          <p:spPr>
            <a:xfrm>
              <a:off x="919211" y="2428686"/>
              <a:ext cx="10064317" cy="86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grpSp>
          <p:nvGrpSpPr>
            <p:cNvPr id="7" name="Graphic 4">
              <a:extLst>
                <a:ext uri="{FF2B5EF4-FFF2-40B4-BE49-F238E27FC236}">
                  <a16:creationId xmlns:a16="http://schemas.microsoft.com/office/drawing/2014/main" id="{063C3980-5029-4A7D-ACB3-C84AD6C8260F}"/>
                </a:ext>
              </a:extLst>
            </p:cNvPr>
            <p:cNvGrpSpPr/>
            <p:nvPr/>
          </p:nvGrpSpPr>
          <p:grpSpPr>
            <a:xfrm>
              <a:off x="1226873" y="2509093"/>
              <a:ext cx="838301" cy="707272"/>
              <a:chOff x="3657499" y="4386689"/>
              <a:chExt cx="1606294" cy="1355226"/>
            </a:xfrm>
            <a:gradFill flip="none" rotWithShape="1">
              <a:gsLst>
                <a:gs pos="34000">
                  <a:schemeClr val="tx2"/>
                </a:gs>
                <a:gs pos="100000">
                  <a:schemeClr val="accent4">
                    <a:lumMod val="75000"/>
                  </a:schemeClr>
                </a:gs>
              </a:gsLst>
              <a:lin ang="18900000" scaled="1"/>
              <a:tileRect/>
            </a:gradFill>
          </p:grpSpPr>
          <p:sp>
            <p:nvSpPr>
              <p:cNvPr id="8" name="Freeform: Shape 7">
                <a:extLst>
                  <a:ext uri="{FF2B5EF4-FFF2-40B4-BE49-F238E27FC236}">
                    <a16:creationId xmlns:a16="http://schemas.microsoft.com/office/drawing/2014/main" id="{9F64214F-9241-44AC-98FB-28781F1620EA}"/>
                  </a:ext>
                </a:extLst>
              </p:cNvPr>
              <p:cNvSpPr/>
              <p:nvPr/>
            </p:nvSpPr>
            <p:spPr>
              <a:xfrm>
                <a:off x="3657499" y="4386689"/>
                <a:ext cx="1606294" cy="1355226"/>
              </a:xfrm>
              <a:custGeom>
                <a:avLst/>
                <a:gdLst>
                  <a:gd name="connsiteX0" fmla="*/ 1104359 w 1606294"/>
                  <a:gd name="connsiteY0" fmla="*/ 1355226 h 1355226"/>
                  <a:gd name="connsiteX1" fmla="*/ 1003972 w 1606294"/>
                  <a:gd name="connsiteY1" fmla="*/ 1355226 h 1355226"/>
                  <a:gd name="connsiteX2" fmla="*/ 979854 w 1606294"/>
                  <a:gd name="connsiteY2" fmla="*/ 1337031 h 1355226"/>
                  <a:gd name="connsiteX3" fmla="*/ 842173 w 1606294"/>
                  <a:gd name="connsiteY3" fmla="*/ 1126720 h 1355226"/>
                  <a:gd name="connsiteX4" fmla="*/ 794213 w 1606294"/>
                  <a:gd name="connsiteY4" fmla="*/ 1101096 h 1355226"/>
                  <a:gd name="connsiteX5" fmla="*/ 552230 w 1606294"/>
                  <a:gd name="connsiteY5" fmla="*/ 1054065 h 1355226"/>
                  <a:gd name="connsiteX6" fmla="*/ 327714 w 1606294"/>
                  <a:gd name="connsiteY6" fmla="*/ 807288 h 1355226"/>
                  <a:gd name="connsiteX7" fmla="*/ 323748 w 1606294"/>
                  <a:gd name="connsiteY7" fmla="*/ 808869 h 1355226"/>
                  <a:gd name="connsiteX8" fmla="*/ 175677 w 1606294"/>
                  <a:gd name="connsiteY8" fmla="*/ 828194 h 1355226"/>
                  <a:gd name="connsiteX9" fmla="*/ 0 w 1606294"/>
                  <a:gd name="connsiteY9" fmla="*/ 677613 h 1355226"/>
                  <a:gd name="connsiteX10" fmla="*/ 828294 w 1606294"/>
                  <a:gd name="connsiteY10" fmla="*/ 0 h 1355226"/>
                  <a:gd name="connsiteX11" fmla="*/ 1606294 w 1606294"/>
                  <a:gd name="connsiteY11" fmla="*/ 602323 h 1355226"/>
                  <a:gd name="connsiteX12" fmla="*/ 1461787 w 1606294"/>
                  <a:gd name="connsiteY12" fmla="*/ 978022 h 1355226"/>
                  <a:gd name="connsiteX13" fmla="*/ 1440480 w 1606294"/>
                  <a:gd name="connsiteY13" fmla="*/ 983292 h 1355226"/>
                  <a:gd name="connsiteX14" fmla="*/ 1413225 w 1606294"/>
                  <a:gd name="connsiteY14" fmla="*/ 990520 h 1355226"/>
                  <a:gd name="connsiteX15" fmla="*/ 1411343 w 1606294"/>
                  <a:gd name="connsiteY15" fmla="*/ 993807 h 1355226"/>
                  <a:gd name="connsiteX16" fmla="*/ 1347973 w 1606294"/>
                  <a:gd name="connsiteY16" fmla="*/ 1071808 h 1355226"/>
                  <a:gd name="connsiteX17" fmla="*/ 1098034 w 1606294"/>
                  <a:gd name="connsiteY17" fmla="*/ 1178695 h 1355226"/>
                  <a:gd name="connsiteX18" fmla="*/ 1127674 w 1606294"/>
                  <a:gd name="connsiteY18" fmla="*/ 1320819 h 1355226"/>
                  <a:gd name="connsiteX19" fmla="*/ 1113670 w 1606294"/>
                  <a:gd name="connsiteY19" fmla="*/ 1353444 h 1355226"/>
                  <a:gd name="connsiteX20" fmla="*/ 1104359 w 1606294"/>
                  <a:gd name="connsiteY20" fmla="*/ 1355226 h 1355226"/>
                  <a:gd name="connsiteX21" fmla="*/ 1022292 w 1606294"/>
                  <a:gd name="connsiteY21" fmla="*/ 1305033 h 1355226"/>
                  <a:gd name="connsiteX22" fmla="*/ 1068671 w 1606294"/>
                  <a:gd name="connsiteY22" fmla="*/ 1305033 h 1355226"/>
                  <a:gd name="connsiteX23" fmla="*/ 1056800 w 1606294"/>
                  <a:gd name="connsiteY23" fmla="*/ 1143234 h 1355226"/>
                  <a:gd name="connsiteX24" fmla="*/ 1079262 w 1606294"/>
                  <a:gd name="connsiteY24" fmla="*/ 1129355 h 1355226"/>
                  <a:gd name="connsiteX25" fmla="*/ 1312662 w 1606294"/>
                  <a:gd name="connsiteY25" fmla="*/ 1036321 h 1355226"/>
                  <a:gd name="connsiteX26" fmla="*/ 1367875 w 1606294"/>
                  <a:gd name="connsiteY26" fmla="*/ 968962 h 1355226"/>
                  <a:gd name="connsiteX27" fmla="*/ 1428710 w 1606294"/>
                  <a:gd name="connsiteY27" fmla="*/ 934504 h 1355226"/>
                  <a:gd name="connsiteX28" fmla="*/ 1449791 w 1606294"/>
                  <a:gd name="connsiteY28" fmla="*/ 929334 h 1355226"/>
                  <a:gd name="connsiteX29" fmla="*/ 1556101 w 1606294"/>
                  <a:gd name="connsiteY29" fmla="*/ 602323 h 1355226"/>
                  <a:gd name="connsiteX30" fmla="*/ 828294 w 1606294"/>
                  <a:gd name="connsiteY30" fmla="*/ 50194 h 1355226"/>
                  <a:gd name="connsiteX31" fmla="*/ 50294 w 1606294"/>
                  <a:gd name="connsiteY31" fmla="*/ 677613 h 1355226"/>
                  <a:gd name="connsiteX32" fmla="*/ 175778 w 1606294"/>
                  <a:gd name="connsiteY32" fmla="*/ 778000 h 1355226"/>
                  <a:gd name="connsiteX33" fmla="*/ 304876 w 1606294"/>
                  <a:gd name="connsiteY33" fmla="*/ 762365 h 1355226"/>
                  <a:gd name="connsiteX34" fmla="*/ 351455 w 1606294"/>
                  <a:gd name="connsiteY34" fmla="*/ 752903 h 1355226"/>
                  <a:gd name="connsiteX35" fmla="*/ 376552 w 1606294"/>
                  <a:gd name="connsiteY35" fmla="*/ 778000 h 1355226"/>
                  <a:gd name="connsiteX36" fmla="*/ 552230 w 1606294"/>
                  <a:gd name="connsiteY36" fmla="*/ 1003871 h 1355226"/>
                  <a:gd name="connsiteX37" fmla="*/ 818607 w 1606294"/>
                  <a:gd name="connsiteY37" fmla="*/ 1057227 h 1355226"/>
                  <a:gd name="connsiteX38" fmla="*/ 864609 w 1606294"/>
                  <a:gd name="connsiteY38" fmla="*/ 1081797 h 1355226"/>
                  <a:gd name="connsiteX39" fmla="*/ 1022292 w 1606294"/>
                  <a:gd name="connsiteY39" fmla="*/ 1305033 h 135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06294" h="1355226">
                    <a:moveTo>
                      <a:pt x="1104359" y="1355226"/>
                    </a:moveTo>
                    <a:lnTo>
                      <a:pt x="1003972" y="1355226"/>
                    </a:lnTo>
                    <a:cubicBezTo>
                      <a:pt x="992779" y="1355226"/>
                      <a:pt x="982941" y="1347798"/>
                      <a:pt x="979854" y="1337031"/>
                    </a:cubicBezTo>
                    <a:cubicBezTo>
                      <a:pt x="979377" y="1335375"/>
                      <a:pt x="931392" y="1171392"/>
                      <a:pt x="842173" y="1126720"/>
                    </a:cubicBezTo>
                    <a:cubicBezTo>
                      <a:pt x="823375" y="1117309"/>
                      <a:pt x="807991" y="1108776"/>
                      <a:pt x="794213" y="1101096"/>
                    </a:cubicBezTo>
                    <a:cubicBezTo>
                      <a:pt x="736139" y="1068797"/>
                      <a:pt x="709637" y="1054065"/>
                      <a:pt x="552230" y="1054065"/>
                    </a:cubicBezTo>
                    <a:cubicBezTo>
                      <a:pt x="390531" y="1054065"/>
                      <a:pt x="336397" y="906144"/>
                      <a:pt x="327714" y="807288"/>
                    </a:cubicBezTo>
                    <a:lnTo>
                      <a:pt x="323748" y="808869"/>
                    </a:lnTo>
                    <a:cubicBezTo>
                      <a:pt x="303671" y="817051"/>
                      <a:pt x="276065" y="828194"/>
                      <a:pt x="175677" y="828194"/>
                    </a:cubicBezTo>
                    <a:cubicBezTo>
                      <a:pt x="36717" y="828194"/>
                      <a:pt x="0" y="729689"/>
                      <a:pt x="0" y="677613"/>
                    </a:cubicBezTo>
                    <a:cubicBezTo>
                      <a:pt x="100" y="234304"/>
                      <a:pt x="286480" y="0"/>
                      <a:pt x="828294" y="0"/>
                    </a:cubicBezTo>
                    <a:cubicBezTo>
                      <a:pt x="1254061" y="0"/>
                      <a:pt x="1606294" y="398788"/>
                      <a:pt x="1606294" y="602323"/>
                    </a:cubicBezTo>
                    <a:cubicBezTo>
                      <a:pt x="1606294" y="748110"/>
                      <a:pt x="1591236" y="945647"/>
                      <a:pt x="1461787" y="978022"/>
                    </a:cubicBezTo>
                    <a:lnTo>
                      <a:pt x="1440480" y="983292"/>
                    </a:lnTo>
                    <a:cubicBezTo>
                      <a:pt x="1428132" y="986304"/>
                      <a:pt x="1417341" y="988914"/>
                      <a:pt x="1413225" y="990520"/>
                    </a:cubicBezTo>
                    <a:cubicBezTo>
                      <a:pt x="1412648" y="991448"/>
                      <a:pt x="1412070" y="992553"/>
                      <a:pt x="1411343" y="993807"/>
                    </a:cubicBezTo>
                    <a:cubicBezTo>
                      <a:pt x="1394202" y="1022794"/>
                      <a:pt x="1372844" y="1049096"/>
                      <a:pt x="1347973" y="1071808"/>
                    </a:cubicBezTo>
                    <a:cubicBezTo>
                      <a:pt x="1279359" y="1135027"/>
                      <a:pt x="1191143" y="1172748"/>
                      <a:pt x="1098034" y="1178695"/>
                    </a:cubicBezTo>
                    <a:cubicBezTo>
                      <a:pt x="1098210" y="1227584"/>
                      <a:pt x="1108274" y="1275946"/>
                      <a:pt x="1127674" y="1320819"/>
                    </a:cubicBezTo>
                    <a:cubicBezTo>
                      <a:pt x="1132819" y="1333693"/>
                      <a:pt x="1126544" y="1348300"/>
                      <a:pt x="1113670" y="1353444"/>
                    </a:cubicBezTo>
                    <a:cubicBezTo>
                      <a:pt x="1110708" y="1354624"/>
                      <a:pt x="1107546" y="1355226"/>
                      <a:pt x="1104359" y="1355226"/>
                    </a:cubicBezTo>
                    <a:close/>
                    <a:moveTo>
                      <a:pt x="1022292" y="1305033"/>
                    </a:moveTo>
                    <a:lnTo>
                      <a:pt x="1068671" y="1305033"/>
                    </a:lnTo>
                    <a:cubicBezTo>
                      <a:pt x="1053965" y="1259859"/>
                      <a:pt x="1035669" y="1185547"/>
                      <a:pt x="1056800" y="1143234"/>
                    </a:cubicBezTo>
                    <a:cubicBezTo>
                      <a:pt x="1061042" y="1134726"/>
                      <a:pt x="1069750" y="1129355"/>
                      <a:pt x="1079262" y="1129355"/>
                    </a:cubicBezTo>
                    <a:cubicBezTo>
                      <a:pt x="1080693" y="1129355"/>
                      <a:pt x="1221009" y="1127849"/>
                      <a:pt x="1312662" y="1036321"/>
                    </a:cubicBezTo>
                    <a:cubicBezTo>
                      <a:pt x="1334296" y="1016721"/>
                      <a:pt x="1352892" y="994008"/>
                      <a:pt x="1367875" y="968962"/>
                    </a:cubicBezTo>
                    <a:cubicBezTo>
                      <a:pt x="1380850" y="946199"/>
                      <a:pt x="1390035" y="943865"/>
                      <a:pt x="1428710" y="934504"/>
                    </a:cubicBezTo>
                    <a:lnTo>
                      <a:pt x="1449791" y="929334"/>
                    </a:lnTo>
                    <a:cubicBezTo>
                      <a:pt x="1521267" y="911415"/>
                      <a:pt x="1556101" y="804452"/>
                      <a:pt x="1556101" y="602323"/>
                    </a:cubicBezTo>
                    <a:cubicBezTo>
                      <a:pt x="1556101" y="442205"/>
                      <a:pt x="1241086" y="50194"/>
                      <a:pt x="828294" y="50194"/>
                    </a:cubicBezTo>
                    <a:cubicBezTo>
                      <a:pt x="473375" y="50194"/>
                      <a:pt x="50294" y="159038"/>
                      <a:pt x="50294" y="677613"/>
                    </a:cubicBezTo>
                    <a:cubicBezTo>
                      <a:pt x="50294" y="687652"/>
                      <a:pt x="55087" y="778000"/>
                      <a:pt x="175778" y="778000"/>
                    </a:cubicBezTo>
                    <a:cubicBezTo>
                      <a:pt x="266327" y="778000"/>
                      <a:pt x="288588" y="768965"/>
                      <a:pt x="304876" y="762365"/>
                    </a:cubicBezTo>
                    <a:cubicBezTo>
                      <a:pt x="319507" y="755764"/>
                      <a:pt x="335418" y="752527"/>
                      <a:pt x="351455" y="752903"/>
                    </a:cubicBezTo>
                    <a:cubicBezTo>
                      <a:pt x="365309" y="752903"/>
                      <a:pt x="376552" y="764147"/>
                      <a:pt x="376552" y="778000"/>
                    </a:cubicBezTo>
                    <a:cubicBezTo>
                      <a:pt x="376552" y="787211"/>
                      <a:pt x="379062" y="1003871"/>
                      <a:pt x="552230" y="1003871"/>
                    </a:cubicBezTo>
                    <a:cubicBezTo>
                      <a:pt x="715785" y="1003871"/>
                      <a:pt x="752075" y="1020209"/>
                      <a:pt x="818607" y="1057227"/>
                    </a:cubicBezTo>
                    <a:cubicBezTo>
                      <a:pt x="831858" y="1064605"/>
                      <a:pt x="846590" y="1072787"/>
                      <a:pt x="864609" y="1081797"/>
                    </a:cubicBezTo>
                    <a:cubicBezTo>
                      <a:pt x="954531" y="1126846"/>
                      <a:pt x="1005854" y="1256646"/>
                      <a:pt x="1022292" y="1305033"/>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9" name="Freeform: Shape 8">
                <a:extLst>
                  <a:ext uri="{FF2B5EF4-FFF2-40B4-BE49-F238E27FC236}">
                    <a16:creationId xmlns:a16="http://schemas.microsoft.com/office/drawing/2014/main" id="{227A8303-FEF8-4535-BD7D-0690CBEB4E88}"/>
                  </a:ext>
                </a:extLst>
              </p:cNvPr>
              <p:cNvSpPr/>
              <p:nvPr/>
            </p:nvSpPr>
            <p:spPr>
              <a:xfrm>
                <a:off x="4320154" y="5265076"/>
                <a:ext cx="752953" cy="176330"/>
              </a:xfrm>
              <a:custGeom>
                <a:avLst/>
                <a:gdLst>
                  <a:gd name="connsiteX0" fmla="*/ 29639 w 752953"/>
                  <a:gd name="connsiteY0" fmla="*/ 176330 h 176330"/>
                  <a:gd name="connsiteX1" fmla="*/ 0 w 752953"/>
                  <a:gd name="connsiteY1" fmla="*/ 135849 h 176330"/>
                  <a:gd name="connsiteX2" fmla="*/ 366413 w 752953"/>
                  <a:gd name="connsiteY2" fmla="*/ 0 h 176330"/>
                  <a:gd name="connsiteX3" fmla="*/ 740581 w 752953"/>
                  <a:gd name="connsiteY3" fmla="*/ 72178 h 176330"/>
                  <a:gd name="connsiteX4" fmla="*/ 743743 w 752953"/>
                  <a:gd name="connsiteY4" fmla="*/ 73684 h 176330"/>
                  <a:gd name="connsiteX5" fmla="*/ 752954 w 752953"/>
                  <a:gd name="connsiteY5" fmla="*/ 77398 h 176330"/>
                  <a:gd name="connsiteX6" fmla="*/ 732751 w 752953"/>
                  <a:gd name="connsiteY6" fmla="*/ 123150 h 176330"/>
                  <a:gd name="connsiteX7" fmla="*/ 722712 w 752953"/>
                  <a:gd name="connsiteY7" fmla="*/ 119134 h 176330"/>
                  <a:gd name="connsiteX8" fmla="*/ 719349 w 752953"/>
                  <a:gd name="connsiteY8" fmla="*/ 117578 h 176330"/>
                  <a:gd name="connsiteX9" fmla="*/ 366413 w 752953"/>
                  <a:gd name="connsiteY9" fmla="*/ 50194 h 176330"/>
                  <a:gd name="connsiteX10" fmla="*/ 29639 w 752953"/>
                  <a:gd name="connsiteY10" fmla="*/ 176330 h 17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953" h="176330">
                    <a:moveTo>
                      <a:pt x="29639" y="176330"/>
                    </a:moveTo>
                    <a:lnTo>
                      <a:pt x="0" y="135849"/>
                    </a:lnTo>
                    <a:cubicBezTo>
                      <a:pt x="55840" y="94991"/>
                      <a:pt x="203284" y="0"/>
                      <a:pt x="366413" y="0"/>
                    </a:cubicBezTo>
                    <a:cubicBezTo>
                      <a:pt x="494356" y="2409"/>
                      <a:pt x="620919" y="26828"/>
                      <a:pt x="740581" y="72178"/>
                    </a:cubicBezTo>
                    <a:cubicBezTo>
                      <a:pt x="741660" y="72605"/>
                      <a:pt x="742714" y="73107"/>
                      <a:pt x="743743" y="73684"/>
                    </a:cubicBezTo>
                    <a:cubicBezTo>
                      <a:pt x="749716" y="75968"/>
                      <a:pt x="752954" y="77398"/>
                      <a:pt x="752954" y="77398"/>
                    </a:cubicBezTo>
                    <a:lnTo>
                      <a:pt x="732751" y="123150"/>
                    </a:lnTo>
                    <a:cubicBezTo>
                      <a:pt x="732450" y="123150"/>
                      <a:pt x="728861" y="121494"/>
                      <a:pt x="722712" y="119134"/>
                    </a:cubicBezTo>
                    <a:cubicBezTo>
                      <a:pt x="721558" y="118708"/>
                      <a:pt x="720428" y="118181"/>
                      <a:pt x="719349" y="117578"/>
                    </a:cubicBezTo>
                    <a:cubicBezTo>
                      <a:pt x="606388" y="75240"/>
                      <a:pt x="487028" y="52452"/>
                      <a:pt x="366413" y="50194"/>
                    </a:cubicBezTo>
                    <a:cubicBezTo>
                      <a:pt x="218116" y="50194"/>
                      <a:pt x="81464" y="138434"/>
                      <a:pt x="29639" y="17633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0" name="Freeform: Shape 9">
                <a:extLst>
                  <a:ext uri="{FF2B5EF4-FFF2-40B4-BE49-F238E27FC236}">
                    <a16:creationId xmlns:a16="http://schemas.microsoft.com/office/drawing/2014/main" id="{43673FDC-4C3E-44E5-B9B0-0E6A6093A535}"/>
                  </a:ext>
                </a:extLst>
              </p:cNvPr>
              <p:cNvSpPr/>
              <p:nvPr/>
            </p:nvSpPr>
            <p:spPr>
              <a:xfrm>
                <a:off x="3986618" y="4738044"/>
                <a:ext cx="750142" cy="437863"/>
              </a:xfrm>
              <a:custGeom>
                <a:avLst/>
                <a:gdLst>
                  <a:gd name="connsiteX0" fmla="*/ 44923 w 750142"/>
                  <a:gd name="connsiteY0" fmla="*/ 437864 h 437863"/>
                  <a:gd name="connsiteX1" fmla="*/ 0 w 750142"/>
                  <a:gd name="connsiteY1" fmla="*/ 415427 h 437863"/>
                  <a:gd name="connsiteX2" fmla="*/ 198014 w 750142"/>
                  <a:gd name="connsiteY2" fmla="*/ 250968 h 437863"/>
                  <a:gd name="connsiteX3" fmla="*/ 663634 w 750142"/>
                  <a:gd name="connsiteY3" fmla="*/ 77925 h 437863"/>
                  <a:gd name="connsiteX4" fmla="*/ 699949 w 750142"/>
                  <a:gd name="connsiteY4" fmla="*/ 0 h 437863"/>
                  <a:gd name="connsiteX5" fmla="*/ 750143 w 750142"/>
                  <a:gd name="connsiteY5" fmla="*/ 0 h 437863"/>
                  <a:gd name="connsiteX6" fmla="*/ 686071 w 750142"/>
                  <a:gd name="connsiteY6" fmla="*/ 122849 h 437863"/>
                  <a:gd name="connsiteX7" fmla="*/ 198014 w 750142"/>
                  <a:gd name="connsiteY7" fmla="*/ 301161 h 437863"/>
                  <a:gd name="connsiteX8" fmla="*/ 44923 w 750142"/>
                  <a:gd name="connsiteY8" fmla="*/ 437864 h 43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142" h="437863">
                    <a:moveTo>
                      <a:pt x="44923" y="437864"/>
                    </a:moveTo>
                    <a:lnTo>
                      <a:pt x="0" y="415427"/>
                    </a:lnTo>
                    <a:cubicBezTo>
                      <a:pt x="3238" y="408701"/>
                      <a:pt x="83447" y="250968"/>
                      <a:pt x="198014" y="250968"/>
                    </a:cubicBezTo>
                    <a:cubicBezTo>
                      <a:pt x="286379" y="250968"/>
                      <a:pt x="593188" y="113161"/>
                      <a:pt x="663634" y="77925"/>
                    </a:cubicBezTo>
                    <a:cubicBezTo>
                      <a:pt x="698569" y="60458"/>
                      <a:pt x="699949" y="527"/>
                      <a:pt x="699949" y="0"/>
                    </a:cubicBezTo>
                    <a:lnTo>
                      <a:pt x="750143" y="0"/>
                    </a:lnTo>
                    <a:cubicBezTo>
                      <a:pt x="750143" y="3714"/>
                      <a:pt x="749415" y="91152"/>
                      <a:pt x="686071" y="122849"/>
                    </a:cubicBezTo>
                    <a:cubicBezTo>
                      <a:pt x="682507" y="124606"/>
                      <a:pt x="315492" y="301161"/>
                      <a:pt x="198014" y="301161"/>
                    </a:cubicBezTo>
                    <a:cubicBezTo>
                      <a:pt x="128395" y="301161"/>
                      <a:pt x="63796" y="399842"/>
                      <a:pt x="44923" y="437864"/>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1" name="Freeform: Shape 10">
                <a:extLst>
                  <a:ext uri="{FF2B5EF4-FFF2-40B4-BE49-F238E27FC236}">
                    <a16:creationId xmlns:a16="http://schemas.microsoft.com/office/drawing/2014/main" id="{E9ED9EBB-48BB-4769-98DE-962C1E8580E4}"/>
                  </a:ext>
                </a:extLst>
              </p:cNvPr>
              <p:cNvSpPr/>
              <p:nvPr/>
            </p:nvSpPr>
            <p:spPr>
              <a:xfrm>
                <a:off x="4343997" y="4411786"/>
                <a:ext cx="267281" cy="552129"/>
              </a:xfrm>
              <a:custGeom>
                <a:avLst/>
                <a:gdLst>
                  <a:gd name="connsiteX0" fmla="*/ 91604 w 267281"/>
                  <a:gd name="connsiteY0" fmla="*/ 552129 h 552129"/>
                  <a:gd name="connsiteX1" fmla="*/ 41410 w 267281"/>
                  <a:gd name="connsiteY1" fmla="*/ 552129 h 552129"/>
                  <a:gd name="connsiteX2" fmla="*/ 19375 w 267281"/>
                  <a:gd name="connsiteY2" fmla="*/ 413670 h 552129"/>
                  <a:gd name="connsiteX3" fmla="*/ 48763 w 267281"/>
                  <a:gd name="connsiteY3" fmla="*/ 233224 h 552129"/>
                  <a:gd name="connsiteX4" fmla="*/ 217088 w 267281"/>
                  <a:gd name="connsiteY4" fmla="*/ 0 h 552129"/>
                  <a:gd name="connsiteX5" fmla="*/ 267281 w 267281"/>
                  <a:gd name="connsiteY5" fmla="*/ 0 h 552129"/>
                  <a:gd name="connsiteX6" fmla="*/ 84250 w 267281"/>
                  <a:gd name="connsiteY6" fmla="*/ 268711 h 552129"/>
                  <a:gd name="connsiteX7" fmla="*/ 62416 w 267281"/>
                  <a:gd name="connsiteY7" fmla="*/ 387795 h 552129"/>
                  <a:gd name="connsiteX8" fmla="*/ 63872 w 267281"/>
                  <a:gd name="connsiteY8" fmla="*/ 390305 h 552129"/>
                  <a:gd name="connsiteX9" fmla="*/ 91604 w 267281"/>
                  <a:gd name="connsiteY9" fmla="*/ 552129 h 5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281" h="552129">
                    <a:moveTo>
                      <a:pt x="91604" y="552129"/>
                    </a:moveTo>
                    <a:lnTo>
                      <a:pt x="41410" y="552129"/>
                    </a:lnTo>
                    <a:cubicBezTo>
                      <a:pt x="43142" y="504972"/>
                      <a:pt x="35663" y="457941"/>
                      <a:pt x="19375" y="413670"/>
                    </a:cubicBezTo>
                    <a:cubicBezTo>
                      <a:pt x="-14982" y="354191"/>
                      <a:pt x="-2710" y="278725"/>
                      <a:pt x="48763" y="233224"/>
                    </a:cubicBezTo>
                    <a:cubicBezTo>
                      <a:pt x="115797" y="166191"/>
                      <a:pt x="217088" y="64900"/>
                      <a:pt x="217088" y="0"/>
                    </a:cubicBezTo>
                    <a:lnTo>
                      <a:pt x="267281" y="0"/>
                    </a:lnTo>
                    <a:cubicBezTo>
                      <a:pt x="267281" y="85680"/>
                      <a:pt x="165790" y="187172"/>
                      <a:pt x="84250" y="268711"/>
                    </a:cubicBezTo>
                    <a:cubicBezTo>
                      <a:pt x="26051" y="326911"/>
                      <a:pt x="58526" y="381647"/>
                      <a:pt x="62416" y="387795"/>
                    </a:cubicBezTo>
                    <a:cubicBezTo>
                      <a:pt x="62868" y="388548"/>
                      <a:pt x="63470" y="389527"/>
                      <a:pt x="63872" y="390305"/>
                    </a:cubicBezTo>
                    <a:cubicBezTo>
                      <a:pt x="84551" y="441653"/>
                      <a:pt x="94013" y="496816"/>
                      <a:pt x="91604" y="552129"/>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2" name="Freeform: Shape 11">
                <a:extLst>
                  <a:ext uri="{FF2B5EF4-FFF2-40B4-BE49-F238E27FC236}">
                    <a16:creationId xmlns:a16="http://schemas.microsoft.com/office/drawing/2014/main" id="{0EFFBA87-2FF6-400C-B7EC-6709008D4C45}"/>
                  </a:ext>
                </a:extLst>
              </p:cNvPr>
              <p:cNvSpPr/>
              <p:nvPr/>
            </p:nvSpPr>
            <p:spPr>
              <a:xfrm>
                <a:off x="4116610" y="4814092"/>
                <a:ext cx="745549" cy="408676"/>
              </a:xfrm>
              <a:custGeom>
                <a:avLst/>
                <a:gdLst>
                  <a:gd name="connsiteX0" fmla="*/ 88416 w 745550"/>
                  <a:gd name="connsiteY0" fmla="*/ 408676 h 408676"/>
                  <a:gd name="connsiteX1" fmla="*/ 0 w 745550"/>
                  <a:gd name="connsiteY1" fmla="*/ 369098 h 408676"/>
                  <a:gd name="connsiteX2" fmla="*/ 35311 w 745550"/>
                  <a:gd name="connsiteY2" fmla="*/ 333536 h 408676"/>
                  <a:gd name="connsiteX3" fmla="*/ 106812 w 745550"/>
                  <a:gd name="connsiteY3" fmla="*/ 353990 h 408676"/>
                  <a:gd name="connsiteX4" fmla="*/ 185842 w 745550"/>
                  <a:gd name="connsiteY4" fmla="*/ 322644 h 408676"/>
                  <a:gd name="connsiteX5" fmla="*/ 376351 w 745550"/>
                  <a:gd name="connsiteY5" fmla="*/ 233224 h 408676"/>
                  <a:gd name="connsiteX6" fmla="*/ 530094 w 745550"/>
                  <a:gd name="connsiteY6" fmla="*/ 189857 h 408676"/>
                  <a:gd name="connsiteX7" fmla="*/ 608748 w 745550"/>
                  <a:gd name="connsiteY7" fmla="*/ 178313 h 408676"/>
                  <a:gd name="connsiteX8" fmla="*/ 695357 w 745550"/>
                  <a:gd name="connsiteY8" fmla="*/ 0 h 408676"/>
                  <a:gd name="connsiteX9" fmla="*/ 745550 w 745550"/>
                  <a:gd name="connsiteY9" fmla="*/ 0 h 408676"/>
                  <a:gd name="connsiteX10" fmla="*/ 631284 w 745550"/>
                  <a:gd name="connsiteY10" fmla="*/ 223361 h 408676"/>
                  <a:gd name="connsiteX11" fmla="*/ 533106 w 745550"/>
                  <a:gd name="connsiteY11" fmla="*/ 240101 h 408676"/>
                  <a:gd name="connsiteX12" fmla="*/ 411939 w 745550"/>
                  <a:gd name="connsiteY12" fmla="*/ 268837 h 408676"/>
                  <a:gd name="connsiteX13" fmla="*/ 203309 w 745550"/>
                  <a:gd name="connsiteY13" fmla="*/ 369876 h 408676"/>
                  <a:gd name="connsiteX14" fmla="*/ 129349 w 745550"/>
                  <a:gd name="connsiteY14" fmla="*/ 399039 h 408676"/>
                  <a:gd name="connsiteX15" fmla="*/ 88416 w 745550"/>
                  <a:gd name="connsiteY15" fmla="*/ 408676 h 40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550" h="408676">
                    <a:moveTo>
                      <a:pt x="88416" y="408676"/>
                    </a:moveTo>
                    <a:cubicBezTo>
                      <a:pt x="55188" y="406392"/>
                      <a:pt x="23842" y="392363"/>
                      <a:pt x="0" y="369098"/>
                    </a:cubicBezTo>
                    <a:lnTo>
                      <a:pt x="35311" y="333536"/>
                    </a:lnTo>
                    <a:cubicBezTo>
                      <a:pt x="35713" y="333913"/>
                      <a:pt x="73759" y="370629"/>
                      <a:pt x="106812" y="353990"/>
                    </a:cubicBezTo>
                    <a:cubicBezTo>
                      <a:pt x="123777" y="345533"/>
                      <a:pt x="152538" y="334942"/>
                      <a:pt x="185842" y="322644"/>
                    </a:cubicBezTo>
                    <a:cubicBezTo>
                      <a:pt x="249537" y="299229"/>
                      <a:pt x="345783" y="263767"/>
                      <a:pt x="376351" y="233224"/>
                    </a:cubicBezTo>
                    <a:cubicBezTo>
                      <a:pt x="412892" y="196683"/>
                      <a:pt x="475132" y="193070"/>
                      <a:pt x="530094" y="189857"/>
                    </a:cubicBezTo>
                    <a:cubicBezTo>
                      <a:pt x="556747" y="190183"/>
                      <a:pt x="583299" y="186293"/>
                      <a:pt x="608748" y="178313"/>
                    </a:cubicBezTo>
                    <a:cubicBezTo>
                      <a:pt x="645966" y="159766"/>
                      <a:pt x="695357" y="121067"/>
                      <a:pt x="695357" y="0"/>
                    </a:cubicBezTo>
                    <a:lnTo>
                      <a:pt x="745550" y="0"/>
                    </a:lnTo>
                    <a:cubicBezTo>
                      <a:pt x="745550" y="111756"/>
                      <a:pt x="708181" y="184788"/>
                      <a:pt x="631284" y="223361"/>
                    </a:cubicBezTo>
                    <a:cubicBezTo>
                      <a:pt x="599888" y="234981"/>
                      <a:pt x="566585" y="240653"/>
                      <a:pt x="533106" y="240101"/>
                    </a:cubicBezTo>
                    <a:cubicBezTo>
                      <a:pt x="487103" y="242761"/>
                      <a:pt x="434977" y="245798"/>
                      <a:pt x="411939" y="268837"/>
                    </a:cubicBezTo>
                    <a:cubicBezTo>
                      <a:pt x="373591" y="307185"/>
                      <a:pt x="279152" y="341944"/>
                      <a:pt x="203309" y="369876"/>
                    </a:cubicBezTo>
                    <a:cubicBezTo>
                      <a:pt x="171386" y="381622"/>
                      <a:pt x="143830" y="391761"/>
                      <a:pt x="129349" y="399039"/>
                    </a:cubicBezTo>
                    <a:cubicBezTo>
                      <a:pt x="116650" y="405413"/>
                      <a:pt x="102621" y="408726"/>
                      <a:pt x="88416" y="408676"/>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3" name="Freeform: Shape 12">
                <a:extLst>
                  <a:ext uri="{FF2B5EF4-FFF2-40B4-BE49-F238E27FC236}">
                    <a16:creationId xmlns:a16="http://schemas.microsoft.com/office/drawing/2014/main" id="{028B98C0-0597-4EE9-B464-3596E8507112}"/>
                  </a:ext>
                </a:extLst>
              </p:cNvPr>
              <p:cNvSpPr/>
              <p:nvPr/>
            </p:nvSpPr>
            <p:spPr>
              <a:xfrm>
                <a:off x="4385406" y="4587463"/>
                <a:ext cx="276065" cy="276065"/>
              </a:xfrm>
              <a:custGeom>
                <a:avLst/>
                <a:gdLst>
                  <a:gd name="connsiteX0" fmla="*/ 0 w 276064"/>
                  <a:gd name="connsiteY0" fmla="*/ 276065 h 276064"/>
                  <a:gd name="connsiteX1" fmla="*/ 0 w 276064"/>
                  <a:gd name="connsiteY1" fmla="*/ 225871 h 276064"/>
                  <a:gd name="connsiteX2" fmla="*/ 154195 w 276064"/>
                  <a:gd name="connsiteY2" fmla="*/ 112534 h 276064"/>
                  <a:gd name="connsiteX3" fmla="*/ 161724 w 276064"/>
                  <a:gd name="connsiteY3" fmla="*/ 104603 h 276064"/>
                  <a:gd name="connsiteX4" fmla="*/ 225871 w 276064"/>
                  <a:gd name="connsiteY4" fmla="*/ 0 h 276064"/>
                  <a:gd name="connsiteX5" fmla="*/ 276065 w 276064"/>
                  <a:gd name="connsiteY5" fmla="*/ 0 h 276064"/>
                  <a:gd name="connsiteX6" fmla="*/ 194299 w 276064"/>
                  <a:gd name="connsiteY6" fmla="*/ 143052 h 276064"/>
                  <a:gd name="connsiteX7" fmla="*/ 0 w 276064"/>
                  <a:gd name="connsiteY7" fmla="*/ 276065 h 2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64" h="276064">
                    <a:moveTo>
                      <a:pt x="0" y="276065"/>
                    </a:moveTo>
                    <a:lnTo>
                      <a:pt x="0" y="225871"/>
                    </a:lnTo>
                    <a:cubicBezTo>
                      <a:pt x="84802" y="225871"/>
                      <a:pt x="153492" y="113688"/>
                      <a:pt x="154195" y="112534"/>
                    </a:cubicBezTo>
                    <a:cubicBezTo>
                      <a:pt x="156102" y="109372"/>
                      <a:pt x="158662" y="106661"/>
                      <a:pt x="161724" y="104603"/>
                    </a:cubicBezTo>
                    <a:cubicBezTo>
                      <a:pt x="162351" y="104202"/>
                      <a:pt x="225871" y="60609"/>
                      <a:pt x="225871" y="0"/>
                    </a:cubicBezTo>
                    <a:lnTo>
                      <a:pt x="276065" y="0"/>
                    </a:lnTo>
                    <a:cubicBezTo>
                      <a:pt x="276065" y="76796"/>
                      <a:pt x="212520" y="129499"/>
                      <a:pt x="194299" y="143052"/>
                    </a:cubicBezTo>
                    <a:cubicBezTo>
                      <a:pt x="178614" y="167370"/>
                      <a:pt x="102897" y="276065"/>
                      <a:pt x="0" y="276065"/>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4" name="Freeform: Shape 13">
                <a:extLst>
                  <a:ext uri="{FF2B5EF4-FFF2-40B4-BE49-F238E27FC236}">
                    <a16:creationId xmlns:a16="http://schemas.microsoft.com/office/drawing/2014/main" id="{E200762E-D02B-450F-B31A-50AD2466E5AD}"/>
                  </a:ext>
                </a:extLst>
              </p:cNvPr>
              <p:cNvSpPr/>
              <p:nvPr/>
            </p:nvSpPr>
            <p:spPr>
              <a:xfrm>
                <a:off x="4602649" y="4585689"/>
                <a:ext cx="556295" cy="263641"/>
              </a:xfrm>
              <a:custGeom>
                <a:avLst/>
                <a:gdLst>
                  <a:gd name="connsiteX0" fmla="*/ 418865 w 556295"/>
                  <a:gd name="connsiteY0" fmla="*/ 263636 h 263640"/>
                  <a:gd name="connsiteX1" fmla="*/ 349322 w 556295"/>
                  <a:gd name="connsiteY1" fmla="*/ 248327 h 263640"/>
                  <a:gd name="connsiteX2" fmla="*/ 335444 w 556295"/>
                  <a:gd name="connsiteY2" fmla="*/ 225866 h 263640"/>
                  <a:gd name="connsiteX3" fmla="*/ 255134 w 556295"/>
                  <a:gd name="connsiteY3" fmla="*/ 56663 h 263640"/>
                  <a:gd name="connsiteX4" fmla="*/ 0 w 556295"/>
                  <a:gd name="connsiteY4" fmla="*/ 73503 h 263640"/>
                  <a:gd name="connsiteX5" fmla="*/ 18547 w 556295"/>
                  <a:gd name="connsiteY5" fmla="*/ 26848 h 263640"/>
                  <a:gd name="connsiteX6" fmla="*/ 247354 w 556295"/>
                  <a:gd name="connsiteY6" fmla="*/ 3584 h 263640"/>
                  <a:gd name="connsiteX7" fmla="*/ 278022 w 556295"/>
                  <a:gd name="connsiteY7" fmla="*/ 7348 h 263640"/>
                  <a:gd name="connsiteX8" fmla="*/ 384909 w 556295"/>
                  <a:gd name="connsiteY8" fmla="*/ 208122 h 263640"/>
                  <a:gd name="connsiteX9" fmla="*/ 516140 w 556295"/>
                  <a:gd name="connsiteY9" fmla="*/ 160614 h 263640"/>
                  <a:gd name="connsiteX10" fmla="*/ 556295 w 556295"/>
                  <a:gd name="connsiteY10" fmla="*/ 190730 h 263640"/>
                  <a:gd name="connsiteX11" fmla="*/ 418865 w 556295"/>
                  <a:gd name="connsiteY11" fmla="*/ 263636 h 26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295" h="263640">
                    <a:moveTo>
                      <a:pt x="418865" y="263636"/>
                    </a:moveTo>
                    <a:cubicBezTo>
                      <a:pt x="394823" y="263812"/>
                      <a:pt x="371056" y="258567"/>
                      <a:pt x="349322" y="248327"/>
                    </a:cubicBezTo>
                    <a:cubicBezTo>
                      <a:pt x="340814" y="244086"/>
                      <a:pt x="335444" y="235377"/>
                      <a:pt x="335444" y="225866"/>
                    </a:cubicBezTo>
                    <a:cubicBezTo>
                      <a:pt x="335444" y="157402"/>
                      <a:pt x="280457" y="86026"/>
                      <a:pt x="255134" y="56663"/>
                    </a:cubicBezTo>
                    <a:cubicBezTo>
                      <a:pt x="175903" y="96667"/>
                      <a:pt x="83798" y="102741"/>
                      <a:pt x="0" y="73503"/>
                    </a:cubicBezTo>
                    <a:lnTo>
                      <a:pt x="18547" y="26848"/>
                    </a:lnTo>
                    <a:cubicBezTo>
                      <a:pt x="94640" y="52196"/>
                      <a:pt x="177936" y="43738"/>
                      <a:pt x="247354" y="3584"/>
                    </a:cubicBezTo>
                    <a:cubicBezTo>
                      <a:pt x="257217" y="-2339"/>
                      <a:pt x="269866" y="-808"/>
                      <a:pt x="278022" y="7348"/>
                    </a:cubicBezTo>
                    <a:cubicBezTo>
                      <a:pt x="282188" y="11514"/>
                      <a:pt x="374921" y="105376"/>
                      <a:pt x="384909" y="208122"/>
                    </a:cubicBezTo>
                    <a:cubicBezTo>
                      <a:pt x="434350" y="223331"/>
                      <a:pt x="487882" y="203956"/>
                      <a:pt x="516140" y="160614"/>
                    </a:cubicBezTo>
                    <a:lnTo>
                      <a:pt x="556295" y="190730"/>
                    </a:lnTo>
                    <a:cubicBezTo>
                      <a:pt x="525150" y="236030"/>
                      <a:pt x="473827" y="263260"/>
                      <a:pt x="418865" y="263636"/>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5" name="Freeform: Shape 14">
                <a:extLst>
                  <a:ext uri="{FF2B5EF4-FFF2-40B4-BE49-F238E27FC236}">
                    <a16:creationId xmlns:a16="http://schemas.microsoft.com/office/drawing/2014/main" id="{6501E04C-16D3-4FCA-A29C-D850E42683C3}"/>
                  </a:ext>
                </a:extLst>
              </p:cNvPr>
              <p:cNvSpPr/>
              <p:nvPr/>
            </p:nvSpPr>
            <p:spPr>
              <a:xfrm>
                <a:off x="4808488" y="4863779"/>
                <a:ext cx="409228" cy="150329"/>
              </a:xfrm>
              <a:custGeom>
                <a:avLst/>
                <a:gdLst>
                  <a:gd name="connsiteX0" fmla="*/ 179241 w 409228"/>
                  <a:gd name="connsiteY0" fmla="*/ 150330 h 150329"/>
                  <a:gd name="connsiteX1" fmla="*/ 154144 w 409228"/>
                  <a:gd name="connsiteY1" fmla="*/ 125233 h 150329"/>
                  <a:gd name="connsiteX2" fmla="*/ 0 w 409228"/>
                  <a:gd name="connsiteY2" fmla="*/ 49692 h 150329"/>
                  <a:gd name="connsiteX3" fmla="*/ 7127 w 409228"/>
                  <a:gd name="connsiteY3" fmla="*/ 0 h 150329"/>
                  <a:gd name="connsiteX4" fmla="*/ 191338 w 409228"/>
                  <a:gd name="connsiteY4" fmla="*/ 83171 h 150329"/>
                  <a:gd name="connsiteX5" fmla="*/ 400996 w 409228"/>
                  <a:gd name="connsiteY5" fmla="*/ 100 h 150329"/>
                  <a:gd name="connsiteX6" fmla="*/ 409228 w 409228"/>
                  <a:gd name="connsiteY6" fmla="*/ 49591 h 150329"/>
                  <a:gd name="connsiteX7" fmla="*/ 196934 w 409228"/>
                  <a:gd name="connsiteY7" fmla="*/ 143027 h 150329"/>
                  <a:gd name="connsiteX8" fmla="*/ 179241 w 409228"/>
                  <a:gd name="connsiteY8" fmla="*/ 150330 h 15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228" h="150329">
                    <a:moveTo>
                      <a:pt x="179241" y="150330"/>
                    </a:moveTo>
                    <a:cubicBezTo>
                      <a:pt x="165388" y="150330"/>
                      <a:pt x="154144" y="139086"/>
                      <a:pt x="154144" y="125233"/>
                    </a:cubicBezTo>
                    <a:cubicBezTo>
                      <a:pt x="154144" y="88843"/>
                      <a:pt x="62165" y="58626"/>
                      <a:pt x="0" y="49692"/>
                    </a:cubicBezTo>
                    <a:lnTo>
                      <a:pt x="7127" y="0"/>
                    </a:lnTo>
                    <a:cubicBezTo>
                      <a:pt x="34408" y="3915"/>
                      <a:pt x="151861" y="23892"/>
                      <a:pt x="191338" y="83171"/>
                    </a:cubicBezTo>
                    <a:cubicBezTo>
                      <a:pt x="254030" y="39954"/>
                      <a:pt x="325731" y="11570"/>
                      <a:pt x="400996" y="100"/>
                    </a:cubicBezTo>
                    <a:lnTo>
                      <a:pt x="409228" y="49591"/>
                    </a:lnTo>
                    <a:cubicBezTo>
                      <a:pt x="331077" y="60107"/>
                      <a:pt x="257468" y="92507"/>
                      <a:pt x="196934" y="143027"/>
                    </a:cubicBezTo>
                    <a:cubicBezTo>
                      <a:pt x="192241" y="147695"/>
                      <a:pt x="185867" y="150330"/>
                      <a:pt x="179241" y="15033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7" name="Freeform: Shape 16">
                <a:extLst>
                  <a:ext uri="{FF2B5EF4-FFF2-40B4-BE49-F238E27FC236}">
                    <a16:creationId xmlns:a16="http://schemas.microsoft.com/office/drawing/2014/main" id="{5FE84EB5-11C4-439E-8961-B339BB073721}"/>
                  </a:ext>
                </a:extLst>
              </p:cNvPr>
              <p:cNvSpPr/>
              <p:nvPr/>
            </p:nvSpPr>
            <p:spPr>
              <a:xfrm>
                <a:off x="4712969" y="5006178"/>
                <a:ext cx="241796" cy="345406"/>
              </a:xfrm>
              <a:custGeom>
                <a:avLst/>
                <a:gdLst>
                  <a:gd name="connsiteX0" fmla="*/ 222056 w 241796"/>
                  <a:gd name="connsiteY0" fmla="*/ 345407 h 345406"/>
                  <a:gd name="connsiteX1" fmla="*/ 177133 w 241796"/>
                  <a:gd name="connsiteY1" fmla="*/ 322971 h 345406"/>
                  <a:gd name="connsiteX2" fmla="*/ 160369 w 241796"/>
                  <a:gd name="connsiteY2" fmla="*/ 204363 h 345406"/>
                  <a:gd name="connsiteX3" fmla="*/ 152036 w 241796"/>
                  <a:gd name="connsiteY3" fmla="*/ 194826 h 345406"/>
                  <a:gd name="connsiteX4" fmla="*/ 48537 w 241796"/>
                  <a:gd name="connsiteY4" fmla="*/ 108318 h 345406"/>
                  <a:gd name="connsiteX5" fmla="*/ 25097 w 241796"/>
                  <a:gd name="connsiteY5" fmla="*/ 91152 h 345406"/>
                  <a:gd name="connsiteX6" fmla="*/ 0 w 241796"/>
                  <a:gd name="connsiteY6" fmla="*/ 15861 h 345406"/>
                  <a:gd name="connsiteX7" fmla="*/ 47684 w 241796"/>
                  <a:gd name="connsiteY7" fmla="*/ 0 h 345406"/>
                  <a:gd name="connsiteX8" fmla="*/ 67761 w 241796"/>
                  <a:gd name="connsiteY8" fmla="*/ 60533 h 345406"/>
                  <a:gd name="connsiteX9" fmla="*/ 193948 w 241796"/>
                  <a:gd name="connsiteY9" fmla="*/ 166869 h 345406"/>
                  <a:gd name="connsiteX10" fmla="*/ 222056 w 241796"/>
                  <a:gd name="connsiteY10" fmla="*/ 345407 h 34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796" h="345406">
                    <a:moveTo>
                      <a:pt x="222056" y="345407"/>
                    </a:moveTo>
                    <a:lnTo>
                      <a:pt x="177133" y="322971"/>
                    </a:lnTo>
                    <a:cubicBezTo>
                      <a:pt x="215732" y="245823"/>
                      <a:pt x="166166" y="208379"/>
                      <a:pt x="160369" y="204363"/>
                    </a:cubicBezTo>
                    <a:cubicBezTo>
                      <a:pt x="156855" y="201904"/>
                      <a:pt x="153994" y="198641"/>
                      <a:pt x="152036" y="194826"/>
                    </a:cubicBezTo>
                    <a:cubicBezTo>
                      <a:pt x="109999" y="110827"/>
                      <a:pt x="51047" y="108318"/>
                      <a:pt x="48537" y="108318"/>
                    </a:cubicBezTo>
                    <a:cubicBezTo>
                      <a:pt x="37921" y="108017"/>
                      <a:pt x="28585" y="101190"/>
                      <a:pt x="25097" y="91152"/>
                    </a:cubicBezTo>
                    <a:lnTo>
                      <a:pt x="0" y="15861"/>
                    </a:lnTo>
                    <a:lnTo>
                      <a:pt x="47684" y="0"/>
                    </a:lnTo>
                    <a:lnTo>
                      <a:pt x="67761" y="60533"/>
                    </a:lnTo>
                    <a:cubicBezTo>
                      <a:pt x="123828" y="74889"/>
                      <a:pt x="170282" y="114040"/>
                      <a:pt x="193948" y="166869"/>
                    </a:cubicBezTo>
                    <a:cubicBezTo>
                      <a:pt x="225971" y="191965"/>
                      <a:pt x="266754" y="255761"/>
                      <a:pt x="222056" y="345407"/>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9" name="Freeform: Shape 18">
                <a:extLst>
                  <a:ext uri="{FF2B5EF4-FFF2-40B4-BE49-F238E27FC236}">
                    <a16:creationId xmlns:a16="http://schemas.microsoft.com/office/drawing/2014/main" id="{F378B533-E9C7-4115-AB20-10E5D13D2F10}"/>
                  </a:ext>
                </a:extLst>
              </p:cNvPr>
              <p:cNvSpPr/>
              <p:nvPr/>
            </p:nvSpPr>
            <p:spPr>
              <a:xfrm>
                <a:off x="5037922" y="5164583"/>
                <a:ext cx="150693" cy="150686"/>
              </a:xfrm>
              <a:custGeom>
                <a:avLst/>
                <a:gdLst>
                  <a:gd name="connsiteX0" fmla="*/ 100387 w 150693"/>
                  <a:gd name="connsiteY0" fmla="*/ 150687 h 150686"/>
                  <a:gd name="connsiteX1" fmla="*/ 7629 w 150693"/>
                  <a:gd name="connsiteY1" fmla="*/ 50300 h 150686"/>
                  <a:gd name="connsiteX2" fmla="*/ 0 w 150693"/>
                  <a:gd name="connsiteY2" fmla="*/ 50300 h 150686"/>
                  <a:gd name="connsiteX3" fmla="*/ 0 w 150693"/>
                  <a:gd name="connsiteY3" fmla="*/ 106 h 150686"/>
                  <a:gd name="connsiteX4" fmla="*/ 150581 w 150693"/>
                  <a:gd name="connsiteY4" fmla="*/ 139694 h 150686"/>
                  <a:gd name="connsiteX5" fmla="*/ 150581 w 150693"/>
                  <a:gd name="connsiteY5" fmla="*/ 150687 h 150686"/>
                  <a:gd name="connsiteX6" fmla="*/ 125484 w 150693"/>
                  <a:gd name="connsiteY6" fmla="*/ 150687 h 1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 h="150686">
                    <a:moveTo>
                      <a:pt x="100387" y="150687"/>
                    </a:moveTo>
                    <a:cubicBezTo>
                      <a:pt x="102495" y="97356"/>
                      <a:pt x="60960" y="52408"/>
                      <a:pt x="7629" y="50300"/>
                    </a:cubicBezTo>
                    <a:cubicBezTo>
                      <a:pt x="5095" y="50199"/>
                      <a:pt x="2535" y="50199"/>
                      <a:pt x="0" y="50300"/>
                    </a:cubicBezTo>
                    <a:lnTo>
                      <a:pt x="0" y="106"/>
                    </a:lnTo>
                    <a:cubicBezTo>
                      <a:pt x="80134" y="-2931"/>
                      <a:pt x="147544" y="59560"/>
                      <a:pt x="150581" y="139694"/>
                    </a:cubicBezTo>
                    <a:cubicBezTo>
                      <a:pt x="150731" y="143359"/>
                      <a:pt x="150731" y="147023"/>
                      <a:pt x="150581" y="150687"/>
                    </a:cubicBezTo>
                    <a:lnTo>
                      <a:pt x="125484" y="150687"/>
                    </a:ln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21" name="Freeform: Shape 20">
                <a:extLst>
                  <a:ext uri="{FF2B5EF4-FFF2-40B4-BE49-F238E27FC236}">
                    <a16:creationId xmlns:a16="http://schemas.microsoft.com/office/drawing/2014/main" id="{C816DBEF-D4B7-414D-B020-A26DF85231F1}"/>
                  </a:ext>
                </a:extLst>
              </p:cNvPr>
              <p:cNvSpPr/>
              <p:nvPr/>
            </p:nvSpPr>
            <p:spPr>
              <a:xfrm>
                <a:off x="5127091" y="5032880"/>
                <a:ext cx="136702" cy="79106"/>
              </a:xfrm>
              <a:custGeom>
                <a:avLst/>
                <a:gdLst>
                  <a:gd name="connsiteX0" fmla="*/ 22436 w 136702"/>
                  <a:gd name="connsiteY0" fmla="*/ 79107 h 79106"/>
                  <a:gd name="connsiteX1" fmla="*/ 0 w 136702"/>
                  <a:gd name="connsiteY1" fmla="*/ 34183 h 79106"/>
                  <a:gd name="connsiteX2" fmla="*/ 121820 w 136702"/>
                  <a:gd name="connsiteY2" fmla="*/ 5974 h 79106"/>
                  <a:gd name="connsiteX3" fmla="*/ 136702 w 136702"/>
                  <a:gd name="connsiteY3" fmla="*/ 31423 h 79106"/>
                  <a:gd name="connsiteX4" fmla="*/ 99684 w 136702"/>
                  <a:gd name="connsiteY4" fmla="*/ 50270 h 79106"/>
                  <a:gd name="connsiteX5" fmla="*/ 22436 w 136702"/>
                  <a:gd name="connsiteY5" fmla="*/ 79107 h 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02" h="79106">
                    <a:moveTo>
                      <a:pt x="22436" y="79107"/>
                    </a:moveTo>
                    <a:lnTo>
                      <a:pt x="0" y="34183"/>
                    </a:lnTo>
                    <a:cubicBezTo>
                      <a:pt x="81414" y="-6549"/>
                      <a:pt x="106711" y="-3462"/>
                      <a:pt x="121820" y="5974"/>
                    </a:cubicBezTo>
                    <a:cubicBezTo>
                      <a:pt x="130829" y="11345"/>
                      <a:pt x="136451" y="20957"/>
                      <a:pt x="136702" y="31423"/>
                    </a:cubicBezTo>
                    <a:cubicBezTo>
                      <a:pt x="136702" y="31423"/>
                      <a:pt x="107690" y="45552"/>
                      <a:pt x="99684" y="50270"/>
                    </a:cubicBezTo>
                    <a:cubicBezTo>
                      <a:pt x="99057" y="50195"/>
                      <a:pt x="82669" y="48990"/>
                      <a:pt x="22436" y="79107"/>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0" name="Freeform: Shape 29">
                <a:extLst>
                  <a:ext uri="{FF2B5EF4-FFF2-40B4-BE49-F238E27FC236}">
                    <a16:creationId xmlns:a16="http://schemas.microsoft.com/office/drawing/2014/main" id="{6A6E0925-6AFC-4E70-A2F5-FF4E903E2129}"/>
                  </a:ext>
                </a:extLst>
              </p:cNvPr>
              <p:cNvSpPr/>
              <p:nvPr/>
            </p:nvSpPr>
            <p:spPr>
              <a:xfrm>
                <a:off x="4157852" y="5179946"/>
                <a:ext cx="72681" cy="111605"/>
              </a:xfrm>
              <a:custGeom>
                <a:avLst/>
                <a:gdLst>
                  <a:gd name="connsiteX0" fmla="*/ 50194 w 72680"/>
                  <a:gd name="connsiteY0" fmla="*/ 111605 h 111605"/>
                  <a:gd name="connsiteX1" fmla="*/ 0 w 72680"/>
                  <a:gd name="connsiteY1" fmla="*/ 111605 h 111605"/>
                  <a:gd name="connsiteX2" fmla="*/ 27732 w 72680"/>
                  <a:gd name="connsiteY2" fmla="*/ 0 h 111605"/>
                  <a:gd name="connsiteX3" fmla="*/ 72680 w 72680"/>
                  <a:gd name="connsiteY3" fmla="*/ 22411 h 111605"/>
                  <a:gd name="connsiteX4" fmla="*/ 50194 w 72680"/>
                  <a:gd name="connsiteY4" fmla="*/ 111605 h 11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80" h="111605">
                    <a:moveTo>
                      <a:pt x="50194" y="111605"/>
                    </a:moveTo>
                    <a:lnTo>
                      <a:pt x="0" y="111605"/>
                    </a:lnTo>
                    <a:cubicBezTo>
                      <a:pt x="1556" y="72906"/>
                      <a:pt x="10992" y="34935"/>
                      <a:pt x="27732" y="0"/>
                    </a:cubicBezTo>
                    <a:lnTo>
                      <a:pt x="72680" y="22411"/>
                    </a:lnTo>
                    <a:cubicBezTo>
                      <a:pt x="59379" y="50369"/>
                      <a:pt x="51724" y="80686"/>
                      <a:pt x="50194" y="111605"/>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1" name="Freeform: Shape 30">
                <a:extLst>
                  <a:ext uri="{FF2B5EF4-FFF2-40B4-BE49-F238E27FC236}">
                    <a16:creationId xmlns:a16="http://schemas.microsoft.com/office/drawing/2014/main" id="{49745999-755E-4B28-82FE-8582E09DCE49}"/>
                  </a:ext>
                </a:extLst>
              </p:cNvPr>
              <p:cNvSpPr/>
              <p:nvPr/>
            </p:nvSpPr>
            <p:spPr>
              <a:xfrm>
                <a:off x="4251402" y="5165144"/>
                <a:ext cx="440698" cy="173619"/>
              </a:xfrm>
              <a:custGeom>
                <a:avLst/>
                <a:gdLst>
                  <a:gd name="connsiteX0" fmla="*/ 12197 w 440699"/>
                  <a:gd name="connsiteY0" fmla="*/ 173620 h 173619"/>
                  <a:gd name="connsiteX1" fmla="*/ 0 w 440699"/>
                  <a:gd name="connsiteY1" fmla="*/ 124932 h 173619"/>
                  <a:gd name="connsiteX2" fmla="*/ 164058 w 440699"/>
                  <a:gd name="connsiteY2" fmla="*/ 31145 h 173619"/>
                  <a:gd name="connsiteX3" fmla="*/ 181801 w 440699"/>
                  <a:gd name="connsiteY3" fmla="*/ 23792 h 173619"/>
                  <a:gd name="connsiteX4" fmla="*/ 424838 w 440699"/>
                  <a:gd name="connsiteY4" fmla="*/ 0 h 173619"/>
                  <a:gd name="connsiteX5" fmla="*/ 440700 w 440699"/>
                  <a:gd name="connsiteY5" fmla="*/ 47684 h 173619"/>
                  <a:gd name="connsiteX6" fmla="*/ 192041 w 440699"/>
                  <a:gd name="connsiteY6" fmla="*/ 74010 h 173619"/>
                  <a:gd name="connsiteX7" fmla="*/ 12197 w 440699"/>
                  <a:gd name="connsiteY7" fmla="*/ 173620 h 1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699" h="173619">
                    <a:moveTo>
                      <a:pt x="12197" y="173620"/>
                    </a:moveTo>
                    <a:lnTo>
                      <a:pt x="0" y="124932"/>
                    </a:lnTo>
                    <a:cubicBezTo>
                      <a:pt x="61387" y="107188"/>
                      <a:pt x="117629" y="75014"/>
                      <a:pt x="164058" y="31145"/>
                    </a:cubicBezTo>
                    <a:cubicBezTo>
                      <a:pt x="168751" y="26427"/>
                      <a:pt x="175150" y="23792"/>
                      <a:pt x="181801" y="23792"/>
                    </a:cubicBezTo>
                    <a:cubicBezTo>
                      <a:pt x="183508" y="23792"/>
                      <a:pt x="354291" y="23491"/>
                      <a:pt x="424838" y="0"/>
                    </a:cubicBezTo>
                    <a:lnTo>
                      <a:pt x="440700" y="47684"/>
                    </a:lnTo>
                    <a:cubicBezTo>
                      <a:pt x="372361" y="70472"/>
                      <a:pt x="231493" y="73584"/>
                      <a:pt x="192041" y="74010"/>
                    </a:cubicBezTo>
                    <a:cubicBezTo>
                      <a:pt x="140617" y="120690"/>
                      <a:pt x="79055" y="154772"/>
                      <a:pt x="12197" y="17362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2" name="Freeform: Shape 31">
                <a:extLst>
                  <a:ext uri="{FF2B5EF4-FFF2-40B4-BE49-F238E27FC236}">
                    <a16:creationId xmlns:a16="http://schemas.microsoft.com/office/drawing/2014/main" id="{35EBC7E5-7231-4722-9EF4-62ADE9084915}"/>
                  </a:ext>
                </a:extLst>
              </p:cNvPr>
              <p:cNvSpPr/>
              <p:nvPr/>
            </p:nvSpPr>
            <p:spPr>
              <a:xfrm>
                <a:off x="3732890" y="4475858"/>
                <a:ext cx="329392" cy="312379"/>
              </a:xfrm>
              <a:custGeom>
                <a:avLst/>
                <a:gdLst>
                  <a:gd name="connsiteX0" fmla="*/ 0 w 329392"/>
                  <a:gd name="connsiteY0" fmla="*/ 312380 h 312379"/>
                  <a:gd name="connsiteX1" fmla="*/ 0 w 329392"/>
                  <a:gd name="connsiteY1" fmla="*/ 262186 h 312379"/>
                  <a:gd name="connsiteX2" fmla="*/ 75290 w 329392"/>
                  <a:gd name="connsiteY2" fmla="*/ 235684 h 312379"/>
                  <a:gd name="connsiteX3" fmla="*/ 90750 w 329392"/>
                  <a:gd name="connsiteY3" fmla="*/ 213097 h 312379"/>
                  <a:gd name="connsiteX4" fmla="*/ 118080 w 329392"/>
                  <a:gd name="connsiteY4" fmla="*/ 219245 h 312379"/>
                  <a:gd name="connsiteX5" fmla="*/ 189932 w 329392"/>
                  <a:gd name="connsiteY5" fmla="*/ 236813 h 312379"/>
                  <a:gd name="connsiteX6" fmla="*/ 203359 w 329392"/>
                  <a:gd name="connsiteY6" fmla="*/ 173042 h 312379"/>
                  <a:gd name="connsiteX7" fmla="*/ 208077 w 329392"/>
                  <a:gd name="connsiteY7" fmla="*/ 144081 h 312379"/>
                  <a:gd name="connsiteX8" fmla="*/ 278022 w 329392"/>
                  <a:gd name="connsiteY8" fmla="*/ 21106 h 312379"/>
                  <a:gd name="connsiteX9" fmla="*/ 323748 w 329392"/>
                  <a:gd name="connsiteY9" fmla="*/ 0 h 312379"/>
                  <a:gd name="connsiteX10" fmla="*/ 254506 w 329392"/>
                  <a:gd name="connsiteY10" fmla="*/ 168500 h 312379"/>
                  <a:gd name="connsiteX11" fmla="*/ 218643 w 329392"/>
                  <a:gd name="connsiteY11" fmla="*/ 279930 h 312379"/>
                  <a:gd name="connsiteX12" fmla="*/ 200774 w 329392"/>
                  <a:gd name="connsiteY12" fmla="*/ 287283 h 312379"/>
                  <a:gd name="connsiteX13" fmla="*/ 111781 w 329392"/>
                  <a:gd name="connsiteY13" fmla="*/ 272802 h 312379"/>
                  <a:gd name="connsiteX14" fmla="*/ 0 w 329392"/>
                  <a:gd name="connsiteY14" fmla="*/ 312380 h 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392" h="312379">
                    <a:moveTo>
                      <a:pt x="0" y="312380"/>
                    </a:moveTo>
                    <a:lnTo>
                      <a:pt x="0" y="262186"/>
                    </a:lnTo>
                    <a:cubicBezTo>
                      <a:pt x="56794" y="262186"/>
                      <a:pt x="74111" y="244869"/>
                      <a:pt x="75290" y="235684"/>
                    </a:cubicBezTo>
                    <a:cubicBezTo>
                      <a:pt x="75265" y="225670"/>
                      <a:pt x="81414" y="216711"/>
                      <a:pt x="90750" y="213097"/>
                    </a:cubicBezTo>
                    <a:cubicBezTo>
                      <a:pt x="100262" y="209483"/>
                      <a:pt x="111028" y="211892"/>
                      <a:pt x="118080" y="219245"/>
                    </a:cubicBezTo>
                    <a:cubicBezTo>
                      <a:pt x="140115" y="231166"/>
                      <a:pt x="164861" y="237215"/>
                      <a:pt x="189932" y="236813"/>
                    </a:cubicBezTo>
                    <a:cubicBezTo>
                      <a:pt x="206321" y="219923"/>
                      <a:pt x="211566" y="195102"/>
                      <a:pt x="203359" y="173042"/>
                    </a:cubicBezTo>
                    <a:cubicBezTo>
                      <a:pt x="198541" y="163380"/>
                      <a:pt x="200448" y="151710"/>
                      <a:pt x="208077" y="144081"/>
                    </a:cubicBezTo>
                    <a:cubicBezTo>
                      <a:pt x="290571" y="61587"/>
                      <a:pt x="278173" y="21433"/>
                      <a:pt x="278022" y="21106"/>
                    </a:cubicBezTo>
                    <a:lnTo>
                      <a:pt x="323748" y="0"/>
                    </a:lnTo>
                    <a:cubicBezTo>
                      <a:pt x="329069" y="10691"/>
                      <a:pt x="349924" y="67761"/>
                      <a:pt x="254506" y="168500"/>
                    </a:cubicBezTo>
                    <a:cubicBezTo>
                      <a:pt x="263592" y="209408"/>
                      <a:pt x="249889" y="252022"/>
                      <a:pt x="218643" y="279930"/>
                    </a:cubicBezTo>
                    <a:cubicBezTo>
                      <a:pt x="213900" y="284673"/>
                      <a:pt x="207475" y="287308"/>
                      <a:pt x="200774" y="287283"/>
                    </a:cubicBezTo>
                    <a:cubicBezTo>
                      <a:pt x="170508" y="287484"/>
                      <a:pt x="140417" y="282590"/>
                      <a:pt x="111781" y="272802"/>
                    </a:cubicBezTo>
                    <a:cubicBezTo>
                      <a:pt x="96798" y="292302"/>
                      <a:pt x="65478" y="312380"/>
                      <a:pt x="0" y="31238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4" name="Freeform: Shape 33">
                <a:extLst>
                  <a:ext uri="{FF2B5EF4-FFF2-40B4-BE49-F238E27FC236}">
                    <a16:creationId xmlns:a16="http://schemas.microsoft.com/office/drawing/2014/main" id="{AEDDC77E-D6E2-4F96-AC39-A1808E18E22F}"/>
                  </a:ext>
                </a:extLst>
              </p:cNvPr>
              <p:cNvSpPr/>
              <p:nvPr/>
            </p:nvSpPr>
            <p:spPr>
              <a:xfrm>
                <a:off x="3757234" y="4714125"/>
                <a:ext cx="276011" cy="299982"/>
              </a:xfrm>
              <a:custGeom>
                <a:avLst/>
                <a:gdLst>
                  <a:gd name="connsiteX0" fmla="*/ 125431 w 276011"/>
                  <a:gd name="connsiteY0" fmla="*/ 299982 h 299981"/>
                  <a:gd name="connsiteX1" fmla="*/ 117551 w 276011"/>
                  <a:gd name="connsiteY1" fmla="*/ 298702 h 299981"/>
                  <a:gd name="connsiteX2" fmla="*/ 42812 w 276011"/>
                  <a:gd name="connsiteY2" fmla="*/ 292628 h 299981"/>
                  <a:gd name="connsiteX3" fmla="*/ 7326 w 276011"/>
                  <a:gd name="connsiteY3" fmla="*/ 292578 h 299981"/>
                  <a:gd name="connsiteX4" fmla="*/ 4163 w 276011"/>
                  <a:gd name="connsiteY4" fmla="*/ 261007 h 299981"/>
                  <a:gd name="connsiteX5" fmla="*/ 27704 w 276011"/>
                  <a:gd name="connsiteY5" fmla="*/ 160619 h 299981"/>
                  <a:gd name="connsiteX6" fmla="*/ 72627 w 276011"/>
                  <a:gd name="connsiteY6" fmla="*/ 138183 h 299981"/>
                  <a:gd name="connsiteX7" fmla="*/ 71096 w 276011"/>
                  <a:gd name="connsiteY7" fmla="*/ 238570 h 299981"/>
                  <a:gd name="connsiteX8" fmla="*/ 114740 w 276011"/>
                  <a:gd name="connsiteY8" fmla="*/ 245497 h 299981"/>
                  <a:gd name="connsiteX9" fmla="*/ 205741 w 276011"/>
                  <a:gd name="connsiteY9" fmla="*/ 201151 h 299981"/>
                  <a:gd name="connsiteX10" fmla="*/ 225818 w 276011"/>
                  <a:gd name="connsiteY10" fmla="*/ 121418 h 299981"/>
                  <a:gd name="connsiteX11" fmla="*/ 167619 w 276011"/>
                  <a:gd name="connsiteY11" fmla="*/ 47684 h 299981"/>
                  <a:gd name="connsiteX12" fmla="*/ 183605 w 276011"/>
                  <a:gd name="connsiteY12" fmla="*/ 0 h 299981"/>
                  <a:gd name="connsiteX13" fmla="*/ 276012 w 276011"/>
                  <a:gd name="connsiteY13" fmla="*/ 124304 h 299981"/>
                  <a:gd name="connsiteX14" fmla="*/ 275259 w 276011"/>
                  <a:gd name="connsiteY14" fmla="*/ 130403 h 299981"/>
                  <a:gd name="connsiteX15" fmla="*/ 250162 w 276011"/>
                  <a:gd name="connsiteY15" fmla="*/ 230790 h 299981"/>
                  <a:gd name="connsiteX16" fmla="*/ 225818 w 276011"/>
                  <a:gd name="connsiteY16" fmla="*/ 249788 h 299981"/>
                  <a:gd name="connsiteX17" fmla="*/ 147893 w 276011"/>
                  <a:gd name="connsiteY17" fmla="*/ 286103 h 299981"/>
                  <a:gd name="connsiteX18" fmla="*/ 125431 w 276011"/>
                  <a:gd name="connsiteY18" fmla="*/ 299982 h 29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011" h="299981">
                    <a:moveTo>
                      <a:pt x="125431" y="299982"/>
                    </a:moveTo>
                    <a:cubicBezTo>
                      <a:pt x="122746" y="299982"/>
                      <a:pt x="120085" y="299530"/>
                      <a:pt x="117551" y="298702"/>
                    </a:cubicBezTo>
                    <a:cubicBezTo>
                      <a:pt x="86907" y="288663"/>
                      <a:pt x="49789" y="285551"/>
                      <a:pt x="42812" y="292628"/>
                    </a:cubicBezTo>
                    <a:cubicBezTo>
                      <a:pt x="33000" y="302416"/>
                      <a:pt x="17113" y="302391"/>
                      <a:pt x="7326" y="292578"/>
                    </a:cubicBezTo>
                    <a:cubicBezTo>
                      <a:pt x="-1082" y="284146"/>
                      <a:pt x="-2412" y="270945"/>
                      <a:pt x="4163" y="261007"/>
                    </a:cubicBezTo>
                    <a:cubicBezTo>
                      <a:pt x="15080" y="244543"/>
                      <a:pt x="42762" y="190736"/>
                      <a:pt x="27704" y="160619"/>
                    </a:cubicBezTo>
                    <a:lnTo>
                      <a:pt x="72627" y="138183"/>
                    </a:lnTo>
                    <a:cubicBezTo>
                      <a:pt x="85778" y="170457"/>
                      <a:pt x="85226" y="206697"/>
                      <a:pt x="71096" y="238570"/>
                    </a:cubicBezTo>
                    <a:cubicBezTo>
                      <a:pt x="85828" y="239448"/>
                      <a:pt x="100460" y="241757"/>
                      <a:pt x="114740" y="245497"/>
                    </a:cubicBezTo>
                    <a:cubicBezTo>
                      <a:pt x="138657" y="220124"/>
                      <a:pt x="171032" y="204363"/>
                      <a:pt x="205741" y="201151"/>
                    </a:cubicBezTo>
                    <a:lnTo>
                      <a:pt x="225818" y="121418"/>
                    </a:lnTo>
                    <a:cubicBezTo>
                      <a:pt x="222505" y="87563"/>
                      <a:pt x="199768" y="58777"/>
                      <a:pt x="167619" y="47684"/>
                    </a:cubicBezTo>
                    <a:lnTo>
                      <a:pt x="183605" y="0"/>
                    </a:lnTo>
                    <a:cubicBezTo>
                      <a:pt x="187345" y="1330"/>
                      <a:pt x="276012" y="31998"/>
                      <a:pt x="276012" y="124304"/>
                    </a:cubicBezTo>
                    <a:cubicBezTo>
                      <a:pt x="276012" y="126362"/>
                      <a:pt x="275761" y="128420"/>
                      <a:pt x="275259" y="130403"/>
                    </a:cubicBezTo>
                    <a:lnTo>
                      <a:pt x="250162" y="230790"/>
                    </a:lnTo>
                    <a:cubicBezTo>
                      <a:pt x="247376" y="241958"/>
                      <a:pt x="237338" y="249788"/>
                      <a:pt x="225818" y="249788"/>
                    </a:cubicBezTo>
                    <a:cubicBezTo>
                      <a:pt x="225291" y="249788"/>
                      <a:pt x="165360" y="251169"/>
                      <a:pt x="147893" y="286103"/>
                    </a:cubicBezTo>
                    <a:cubicBezTo>
                      <a:pt x="143651" y="294611"/>
                      <a:pt x="134943" y="299982"/>
                      <a:pt x="125431" y="299982"/>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5" name="Freeform: Shape 34">
                <a:extLst>
                  <a:ext uri="{FF2B5EF4-FFF2-40B4-BE49-F238E27FC236}">
                    <a16:creationId xmlns:a16="http://schemas.microsoft.com/office/drawing/2014/main" id="{FC1B4DB3-5A09-48A1-9A3E-8B93A9BC23B7}"/>
                  </a:ext>
                </a:extLst>
              </p:cNvPr>
              <p:cNvSpPr/>
              <p:nvPr/>
            </p:nvSpPr>
            <p:spPr>
              <a:xfrm>
                <a:off x="3999644" y="4763141"/>
                <a:ext cx="282740" cy="98605"/>
              </a:xfrm>
              <a:custGeom>
                <a:avLst/>
                <a:gdLst>
                  <a:gd name="connsiteX0" fmla="*/ 18622 w 282740"/>
                  <a:gd name="connsiteY0" fmla="*/ 98605 h 98605"/>
                  <a:gd name="connsiteX1" fmla="*/ 0 w 282740"/>
                  <a:gd name="connsiteY1" fmla="*/ 51975 h 98605"/>
                  <a:gd name="connsiteX2" fmla="*/ 210085 w 282740"/>
                  <a:gd name="connsiteY2" fmla="*/ 0 h 98605"/>
                  <a:gd name="connsiteX3" fmla="*/ 282740 w 282740"/>
                  <a:gd name="connsiteY3" fmla="*/ 64072 h 98605"/>
                  <a:gd name="connsiteX4" fmla="*/ 237817 w 282740"/>
                  <a:gd name="connsiteY4" fmla="*/ 86509 h 98605"/>
                  <a:gd name="connsiteX5" fmla="*/ 208052 w 282740"/>
                  <a:gd name="connsiteY5" fmla="*/ 50194 h 98605"/>
                  <a:gd name="connsiteX6" fmla="*/ 18622 w 282740"/>
                  <a:gd name="connsiteY6" fmla="*/ 98605 h 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740" h="98605">
                    <a:moveTo>
                      <a:pt x="18622" y="98605"/>
                    </a:moveTo>
                    <a:lnTo>
                      <a:pt x="0" y="51975"/>
                    </a:lnTo>
                    <a:cubicBezTo>
                      <a:pt x="5295" y="49867"/>
                      <a:pt x="130880" y="0"/>
                      <a:pt x="210085" y="0"/>
                    </a:cubicBezTo>
                    <a:cubicBezTo>
                      <a:pt x="216886" y="0"/>
                      <a:pt x="252248" y="3087"/>
                      <a:pt x="282740" y="64072"/>
                    </a:cubicBezTo>
                    <a:lnTo>
                      <a:pt x="237817" y="86509"/>
                    </a:lnTo>
                    <a:cubicBezTo>
                      <a:pt x="223386" y="57622"/>
                      <a:pt x="210913" y="51373"/>
                      <a:pt x="208052" y="50194"/>
                    </a:cubicBezTo>
                    <a:cubicBezTo>
                      <a:pt x="138133" y="51122"/>
                      <a:pt x="19826" y="98103"/>
                      <a:pt x="18622" y="98605"/>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6" name="Freeform: Shape 35">
                <a:extLst>
                  <a:ext uri="{FF2B5EF4-FFF2-40B4-BE49-F238E27FC236}">
                    <a16:creationId xmlns:a16="http://schemas.microsoft.com/office/drawing/2014/main" id="{85018820-B92B-4006-B9BC-44A0F97692EE}"/>
                  </a:ext>
                </a:extLst>
              </p:cNvPr>
              <p:cNvSpPr/>
              <p:nvPr/>
            </p:nvSpPr>
            <p:spPr>
              <a:xfrm>
                <a:off x="4173441" y="4487069"/>
                <a:ext cx="330096" cy="307267"/>
              </a:xfrm>
              <a:custGeom>
                <a:avLst/>
                <a:gdLst>
                  <a:gd name="connsiteX0" fmla="*/ 11944 w 330096"/>
                  <a:gd name="connsiteY0" fmla="*/ 307268 h 307267"/>
                  <a:gd name="connsiteX1" fmla="*/ 13827 w 330096"/>
                  <a:gd name="connsiteY1" fmla="*/ 139370 h 307267"/>
                  <a:gd name="connsiteX2" fmla="*/ 25070 w 330096"/>
                  <a:gd name="connsiteY2" fmla="*/ 128127 h 307267"/>
                  <a:gd name="connsiteX3" fmla="*/ 112683 w 330096"/>
                  <a:gd name="connsiteY3" fmla="*/ 101926 h 307267"/>
                  <a:gd name="connsiteX4" fmla="*/ 186869 w 330096"/>
                  <a:gd name="connsiteY4" fmla="*/ 8 h 307267"/>
                  <a:gd name="connsiteX5" fmla="*/ 279903 w 330096"/>
                  <a:gd name="connsiteY5" fmla="*/ 32458 h 307267"/>
                  <a:gd name="connsiteX6" fmla="*/ 330096 w 330096"/>
                  <a:gd name="connsiteY6" fmla="*/ 82652 h 307267"/>
                  <a:gd name="connsiteX7" fmla="*/ 294609 w 330096"/>
                  <a:gd name="connsiteY7" fmla="*/ 118138 h 307267"/>
                  <a:gd name="connsiteX8" fmla="*/ 244416 w 330096"/>
                  <a:gd name="connsiteY8" fmla="*/ 67945 h 307267"/>
                  <a:gd name="connsiteX9" fmla="*/ 186869 w 330096"/>
                  <a:gd name="connsiteY9" fmla="*/ 50201 h 307267"/>
                  <a:gd name="connsiteX10" fmla="*/ 161772 w 330096"/>
                  <a:gd name="connsiteY10" fmla="*/ 125492 h 307267"/>
                  <a:gd name="connsiteX11" fmla="*/ 136675 w 330096"/>
                  <a:gd name="connsiteY11" fmla="*/ 150589 h 307267"/>
                  <a:gd name="connsiteX12" fmla="*/ 55638 w 330096"/>
                  <a:gd name="connsiteY12" fmla="*/ 169386 h 307267"/>
                  <a:gd name="connsiteX13" fmla="*/ 60657 w 330096"/>
                  <a:gd name="connsiteY13" fmla="*/ 295096 h 30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096" h="307267">
                    <a:moveTo>
                      <a:pt x="11944" y="307268"/>
                    </a:moveTo>
                    <a:cubicBezTo>
                      <a:pt x="9133" y="296049"/>
                      <a:pt x="-14583" y="196215"/>
                      <a:pt x="13827" y="139370"/>
                    </a:cubicBezTo>
                    <a:cubicBezTo>
                      <a:pt x="16261" y="134502"/>
                      <a:pt x="20201" y="130561"/>
                      <a:pt x="25070" y="128127"/>
                    </a:cubicBezTo>
                    <a:cubicBezTo>
                      <a:pt x="52777" y="115001"/>
                      <a:pt x="82316" y="106142"/>
                      <a:pt x="112683" y="101926"/>
                    </a:cubicBezTo>
                    <a:cubicBezTo>
                      <a:pt x="117476" y="50728"/>
                      <a:pt x="138733" y="8"/>
                      <a:pt x="186869" y="8"/>
                    </a:cubicBezTo>
                    <a:cubicBezTo>
                      <a:pt x="220724" y="-344"/>
                      <a:pt x="253626" y="11126"/>
                      <a:pt x="279903" y="32458"/>
                    </a:cubicBezTo>
                    <a:lnTo>
                      <a:pt x="330096" y="82652"/>
                    </a:lnTo>
                    <a:lnTo>
                      <a:pt x="294609" y="118138"/>
                    </a:lnTo>
                    <a:lnTo>
                      <a:pt x="244416" y="67945"/>
                    </a:lnTo>
                    <a:cubicBezTo>
                      <a:pt x="227551" y="56174"/>
                      <a:pt x="207423" y="49976"/>
                      <a:pt x="186869" y="50201"/>
                    </a:cubicBezTo>
                    <a:cubicBezTo>
                      <a:pt x="171811" y="50201"/>
                      <a:pt x="161923" y="94823"/>
                      <a:pt x="161772" y="125492"/>
                    </a:cubicBezTo>
                    <a:cubicBezTo>
                      <a:pt x="161772" y="139345"/>
                      <a:pt x="150529" y="150589"/>
                      <a:pt x="136675" y="150589"/>
                    </a:cubicBezTo>
                    <a:cubicBezTo>
                      <a:pt x="108717" y="151768"/>
                      <a:pt x="81237" y="158143"/>
                      <a:pt x="55638" y="169386"/>
                    </a:cubicBezTo>
                    <a:cubicBezTo>
                      <a:pt x="47808" y="211122"/>
                      <a:pt x="49539" y="254113"/>
                      <a:pt x="60657" y="295096"/>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7" name="Freeform: Shape 36">
                <a:extLst>
                  <a:ext uri="{FF2B5EF4-FFF2-40B4-BE49-F238E27FC236}">
                    <a16:creationId xmlns:a16="http://schemas.microsoft.com/office/drawing/2014/main" id="{02F5EE44-B8D3-48EC-BA58-E792DD0272A3}"/>
                  </a:ext>
                </a:extLst>
              </p:cNvPr>
              <p:cNvSpPr/>
              <p:nvPr/>
            </p:nvSpPr>
            <p:spPr>
              <a:xfrm>
                <a:off x="4134438" y="4400568"/>
                <a:ext cx="153924" cy="254832"/>
              </a:xfrm>
              <a:custGeom>
                <a:avLst/>
                <a:gdLst>
                  <a:gd name="connsiteX0" fmla="*/ 57547 w 153924"/>
                  <a:gd name="connsiteY0" fmla="*/ 254833 h 254832"/>
                  <a:gd name="connsiteX1" fmla="*/ 0 w 153924"/>
                  <a:gd name="connsiteY1" fmla="*/ 111605 h 254832"/>
                  <a:gd name="connsiteX2" fmla="*/ 15761 w 153924"/>
                  <a:gd name="connsiteY2" fmla="*/ 88316 h 254832"/>
                  <a:gd name="connsiteX3" fmla="*/ 103022 w 153924"/>
                  <a:gd name="connsiteY3" fmla="*/ 27933 h 254832"/>
                  <a:gd name="connsiteX4" fmla="*/ 103022 w 153924"/>
                  <a:gd name="connsiteY4" fmla="*/ 22437 h 254832"/>
                  <a:gd name="connsiteX5" fmla="*/ 147946 w 153924"/>
                  <a:gd name="connsiteY5" fmla="*/ 0 h 254832"/>
                  <a:gd name="connsiteX6" fmla="*/ 149953 w 153924"/>
                  <a:gd name="connsiteY6" fmla="*/ 45777 h 254832"/>
                  <a:gd name="connsiteX7" fmla="*/ 51097 w 153924"/>
                  <a:gd name="connsiteY7" fmla="*/ 127667 h 254832"/>
                  <a:gd name="connsiteX8" fmla="*/ 93109 w 153924"/>
                  <a:gd name="connsiteY8" fmla="*/ 219522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24" h="254832">
                    <a:moveTo>
                      <a:pt x="57547" y="254833"/>
                    </a:moveTo>
                    <a:cubicBezTo>
                      <a:pt x="21458" y="215757"/>
                      <a:pt x="979" y="164785"/>
                      <a:pt x="0" y="111605"/>
                    </a:cubicBezTo>
                    <a:cubicBezTo>
                      <a:pt x="0" y="101341"/>
                      <a:pt x="6249" y="92130"/>
                      <a:pt x="15761" y="88316"/>
                    </a:cubicBezTo>
                    <a:cubicBezTo>
                      <a:pt x="46379" y="76018"/>
                      <a:pt x="95293" y="48336"/>
                      <a:pt x="103022" y="27933"/>
                    </a:cubicBezTo>
                    <a:cubicBezTo>
                      <a:pt x="103976" y="26226"/>
                      <a:pt x="103976" y="24143"/>
                      <a:pt x="103022" y="22437"/>
                    </a:cubicBezTo>
                    <a:lnTo>
                      <a:pt x="147946" y="0"/>
                    </a:lnTo>
                    <a:cubicBezTo>
                      <a:pt x="155148" y="14255"/>
                      <a:pt x="155876" y="30944"/>
                      <a:pt x="149953" y="45777"/>
                    </a:cubicBezTo>
                    <a:cubicBezTo>
                      <a:pt x="135322" y="84225"/>
                      <a:pt x="80761" y="113964"/>
                      <a:pt x="51097" y="127667"/>
                    </a:cubicBezTo>
                    <a:cubicBezTo>
                      <a:pt x="55539" y="161824"/>
                      <a:pt x="70171" y="193822"/>
                      <a:pt x="93109" y="219522"/>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8" name="Freeform: Shape 37">
                <a:extLst>
                  <a:ext uri="{FF2B5EF4-FFF2-40B4-BE49-F238E27FC236}">
                    <a16:creationId xmlns:a16="http://schemas.microsoft.com/office/drawing/2014/main" id="{D9FECBA1-0F74-4C61-BEB6-721BC3BBDC53}"/>
                  </a:ext>
                </a:extLst>
              </p:cNvPr>
              <p:cNvSpPr/>
              <p:nvPr/>
            </p:nvSpPr>
            <p:spPr>
              <a:xfrm>
                <a:off x="4639587" y="4821089"/>
                <a:ext cx="183809" cy="140316"/>
              </a:xfrm>
              <a:custGeom>
                <a:avLst/>
                <a:gdLst>
                  <a:gd name="connsiteX0" fmla="*/ 161247 w 183808"/>
                  <a:gd name="connsiteY0" fmla="*/ 140316 h 140316"/>
                  <a:gd name="connsiteX1" fmla="*/ 72078 w 183808"/>
                  <a:gd name="connsiteY1" fmla="*/ 117729 h 140316"/>
                  <a:gd name="connsiteX2" fmla="*/ 46981 w 183808"/>
                  <a:gd name="connsiteY2" fmla="*/ 92632 h 140316"/>
                  <a:gd name="connsiteX3" fmla="*/ 0 w 183808"/>
                  <a:gd name="connsiteY3" fmla="*/ 45726 h 140316"/>
                  <a:gd name="connsiteX4" fmla="*/ 20680 w 183808"/>
                  <a:gd name="connsiteY4" fmla="*/ 0 h 140316"/>
                  <a:gd name="connsiteX5" fmla="*/ 93460 w 183808"/>
                  <a:gd name="connsiteY5" fmla="*/ 69041 h 140316"/>
                  <a:gd name="connsiteX6" fmla="*/ 183809 w 183808"/>
                  <a:gd name="connsiteY6" fmla="*/ 95267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08" h="140316">
                    <a:moveTo>
                      <a:pt x="161247" y="140316"/>
                    </a:moveTo>
                    <a:cubicBezTo>
                      <a:pt x="133364" y="126789"/>
                      <a:pt x="103022" y="119084"/>
                      <a:pt x="72078" y="117729"/>
                    </a:cubicBezTo>
                    <a:cubicBezTo>
                      <a:pt x="58225" y="117729"/>
                      <a:pt x="46981" y="106486"/>
                      <a:pt x="46981" y="92632"/>
                    </a:cubicBezTo>
                    <a:cubicBezTo>
                      <a:pt x="46981" y="68866"/>
                      <a:pt x="10992" y="50721"/>
                      <a:pt x="0" y="45726"/>
                    </a:cubicBezTo>
                    <a:lnTo>
                      <a:pt x="20680" y="0"/>
                    </a:lnTo>
                    <a:cubicBezTo>
                      <a:pt x="53205" y="12348"/>
                      <a:pt x="79406" y="37219"/>
                      <a:pt x="93460" y="69041"/>
                    </a:cubicBezTo>
                    <a:cubicBezTo>
                      <a:pt x="124857" y="72555"/>
                      <a:pt x="155424" y="81414"/>
                      <a:pt x="183809" y="95267"/>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89" name="Freeform: Shape 88">
                <a:extLst>
                  <a:ext uri="{FF2B5EF4-FFF2-40B4-BE49-F238E27FC236}">
                    <a16:creationId xmlns:a16="http://schemas.microsoft.com/office/drawing/2014/main" id="{F4E1172C-F25C-44E9-9FC7-2DAB332D0E49}"/>
                  </a:ext>
                </a:extLst>
              </p:cNvPr>
              <p:cNvSpPr/>
              <p:nvPr/>
            </p:nvSpPr>
            <p:spPr>
              <a:xfrm>
                <a:off x="4485793" y="5314894"/>
                <a:ext cx="261157" cy="249185"/>
              </a:xfrm>
              <a:custGeom>
                <a:avLst/>
                <a:gdLst>
                  <a:gd name="connsiteX0" fmla="*/ 240779 w 261157"/>
                  <a:gd name="connsiteY0" fmla="*/ 249186 h 249185"/>
                  <a:gd name="connsiteX1" fmla="*/ 0 w 261157"/>
                  <a:gd name="connsiteY1" fmla="*/ 376 h 249185"/>
                  <a:gd name="connsiteX2" fmla="*/ 25097 w 261157"/>
                  <a:gd name="connsiteY2" fmla="*/ 376 h 249185"/>
                  <a:gd name="connsiteX3" fmla="*/ 50194 w 261157"/>
                  <a:gd name="connsiteY3" fmla="*/ 0 h 249185"/>
                  <a:gd name="connsiteX4" fmla="*/ 261157 w 261157"/>
                  <a:gd name="connsiteY4" fmla="*/ 203284 h 24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7" h="249185">
                    <a:moveTo>
                      <a:pt x="240779" y="249186"/>
                    </a:moveTo>
                    <a:cubicBezTo>
                      <a:pt x="2736" y="143428"/>
                      <a:pt x="0" y="6149"/>
                      <a:pt x="0" y="376"/>
                    </a:cubicBezTo>
                    <a:lnTo>
                      <a:pt x="25097" y="376"/>
                    </a:lnTo>
                    <a:lnTo>
                      <a:pt x="50194" y="0"/>
                    </a:lnTo>
                    <a:cubicBezTo>
                      <a:pt x="50194" y="1129"/>
                      <a:pt x="55815" y="112032"/>
                      <a:pt x="261157" y="203284"/>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90" name="Freeform: Shape 89">
                <a:extLst>
                  <a:ext uri="{FF2B5EF4-FFF2-40B4-BE49-F238E27FC236}">
                    <a16:creationId xmlns:a16="http://schemas.microsoft.com/office/drawing/2014/main" id="{5F54253A-B964-4CF6-9A58-43642C34F0D7}"/>
                  </a:ext>
                </a:extLst>
              </p:cNvPr>
              <p:cNvSpPr/>
              <p:nvPr/>
            </p:nvSpPr>
            <p:spPr>
              <a:xfrm>
                <a:off x="4632966" y="5302726"/>
                <a:ext cx="334158" cy="187792"/>
              </a:xfrm>
              <a:custGeom>
                <a:avLst/>
                <a:gdLst>
                  <a:gd name="connsiteX0" fmla="*/ 345081 w 354065"/>
                  <a:gd name="connsiteY0" fmla="*/ 209960 h 209959"/>
                  <a:gd name="connsiteX1" fmla="*/ 0 w 354065"/>
                  <a:gd name="connsiteY1" fmla="*/ 18923 h 209959"/>
                  <a:gd name="connsiteX2" fmla="*/ 46504 w 354065"/>
                  <a:gd name="connsiteY2" fmla="*/ 0 h 209959"/>
                  <a:gd name="connsiteX3" fmla="*/ 354065 w 354065"/>
                  <a:gd name="connsiteY3" fmla="*/ 160619 h 209959"/>
                </a:gdLst>
                <a:ahLst/>
                <a:cxnLst>
                  <a:cxn ang="0">
                    <a:pos x="connsiteX0" y="connsiteY0"/>
                  </a:cxn>
                  <a:cxn ang="0">
                    <a:pos x="connsiteX1" y="connsiteY1"/>
                  </a:cxn>
                  <a:cxn ang="0">
                    <a:pos x="connsiteX2" y="connsiteY2"/>
                  </a:cxn>
                  <a:cxn ang="0">
                    <a:pos x="connsiteX3" y="connsiteY3"/>
                  </a:cxn>
                </a:cxnLst>
                <a:rect l="l" t="t" r="r" b="b"/>
                <a:pathLst>
                  <a:path w="354065" h="209959">
                    <a:moveTo>
                      <a:pt x="345081" y="209960"/>
                    </a:moveTo>
                    <a:cubicBezTo>
                      <a:pt x="58651" y="157909"/>
                      <a:pt x="2259" y="24595"/>
                      <a:pt x="0" y="18923"/>
                    </a:cubicBezTo>
                    <a:lnTo>
                      <a:pt x="46504" y="0"/>
                    </a:lnTo>
                    <a:cubicBezTo>
                      <a:pt x="46981" y="1129"/>
                      <a:pt x="98204" y="114090"/>
                      <a:pt x="354065" y="160619"/>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grpSp>
        <p:grpSp>
          <p:nvGrpSpPr>
            <p:cNvPr id="91" name="Group 90">
              <a:extLst>
                <a:ext uri="{FF2B5EF4-FFF2-40B4-BE49-F238E27FC236}">
                  <a16:creationId xmlns:a16="http://schemas.microsoft.com/office/drawing/2014/main" id="{CCC67DE7-55A2-4E7D-B270-E8EA9B0F6A61}"/>
                </a:ext>
              </a:extLst>
            </p:cNvPr>
            <p:cNvGrpSpPr/>
            <p:nvPr/>
          </p:nvGrpSpPr>
          <p:grpSpPr>
            <a:xfrm rot="3600000">
              <a:off x="3706247" y="2541046"/>
              <a:ext cx="537992" cy="642720"/>
              <a:chOff x="5030733" y="1842579"/>
              <a:chExt cx="1193924" cy="1426337"/>
            </a:xfrm>
          </p:grpSpPr>
          <p:sp>
            <p:nvSpPr>
              <p:cNvPr id="92" name="Oval 91">
                <a:extLst>
                  <a:ext uri="{FF2B5EF4-FFF2-40B4-BE49-F238E27FC236}">
                    <a16:creationId xmlns:a16="http://schemas.microsoft.com/office/drawing/2014/main" id="{DE36E27A-F4AD-40FD-BF7C-95C640842937}"/>
                  </a:ext>
                </a:extLst>
              </p:cNvPr>
              <p:cNvSpPr/>
              <p:nvPr/>
            </p:nvSpPr>
            <p:spPr>
              <a:xfrm>
                <a:off x="5153024" y="2026390"/>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3" name="Oval 92">
                <a:extLst>
                  <a:ext uri="{FF2B5EF4-FFF2-40B4-BE49-F238E27FC236}">
                    <a16:creationId xmlns:a16="http://schemas.microsoft.com/office/drawing/2014/main" id="{278C0C95-74BE-437D-87DC-A65407029216}"/>
                  </a:ext>
                </a:extLst>
              </p:cNvPr>
              <p:cNvSpPr/>
              <p:nvPr/>
            </p:nvSpPr>
            <p:spPr>
              <a:xfrm>
                <a:off x="5336850" y="1842579"/>
                <a:ext cx="367632" cy="3676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4" name="Oval 93">
                <a:extLst>
                  <a:ext uri="{FF2B5EF4-FFF2-40B4-BE49-F238E27FC236}">
                    <a16:creationId xmlns:a16="http://schemas.microsoft.com/office/drawing/2014/main" id="{DD388C17-9C88-46AB-B4F7-87D80CAE27EE}"/>
                  </a:ext>
                </a:extLst>
              </p:cNvPr>
              <p:cNvSpPr/>
              <p:nvPr/>
            </p:nvSpPr>
            <p:spPr>
              <a:xfrm>
                <a:off x="5367603" y="2147156"/>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5" name="Oval 94">
                <a:extLst>
                  <a:ext uri="{FF2B5EF4-FFF2-40B4-BE49-F238E27FC236}">
                    <a16:creationId xmlns:a16="http://schemas.microsoft.com/office/drawing/2014/main" id="{FE5D3E92-BB94-48FC-8587-4F9DC8723FD2}"/>
                  </a:ext>
                </a:extLst>
              </p:cNvPr>
              <p:cNvSpPr/>
              <p:nvPr/>
            </p:nvSpPr>
            <p:spPr>
              <a:xfrm>
                <a:off x="5582181" y="1940096"/>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6" name="Oval 95">
                <a:extLst>
                  <a:ext uri="{FF2B5EF4-FFF2-40B4-BE49-F238E27FC236}">
                    <a16:creationId xmlns:a16="http://schemas.microsoft.com/office/drawing/2014/main" id="{BCA1D0BB-158A-489F-9292-6EE88D584D05}"/>
                  </a:ext>
                </a:extLst>
              </p:cNvPr>
              <p:cNvSpPr/>
              <p:nvPr/>
            </p:nvSpPr>
            <p:spPr>
              <a:xfrm>
                <a:off x="5627945" y="2186194"/>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7" name="Oval 96">
                <a:extLst>
                  <a:ext uri="{FF2B5EF4-FFF2-40B4-BE49-F238E27FC236}">
                    <a16:creationId xmlns:a16="http://schemas.microsoft.com/office/drawing/2014/main" id="{426D5F21-D1BC-4807-95C6-C2C5729AA4AF}"/>
                  </a:ext>
                </a:extLst>
              </p:cNvPr>
              <p:cNvSpPr/>
              <p:nvPr/>
            </p:nvSpPr>
            <p:spPr>
              <a:xfrm>
                <a:off x="5398365" y="231468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8" name="Oval 97">
                <a:extLst>
                  <a:ext uri="{FF2B5EF4-FFF2-40B4-BE49-F238E27FC236}">
                    <a16:creationId xmlns:a16="http://schemas.microsoft.com/office/drawing/2014/main" id="{46AC48ED-70A6-4993-87EA-D0E347206C4A}"/>
                  </a:ext>
                </a:extLst>
              </p:cNvPr>
              <p:cNvSpPr/>
              <p:nvPr/>
            </p:nvSpPr>
            <p:spPr>
              <a:xfrm>
                <a:off x="5835387" y="206661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9" name="Oval 98">
                <a:extLst>
                  <a:ext uri="{FF2B5EF4-FFF2-40B4-BE49-F238E27FC236}">
                    <a16:creationId xmlns:a16="http://schemas.microsoft.com/office/drawing/2014/main" id="{64E5B482-879A-420F-AB24-E4747AAEBB34}"/>
                  </a:ext>
                </a:extLst>
              </p:cNvPr>
              <p:cNvSpPr/>
              <p:nvPr/>
            </p:nvSpPr>
            <p:spPr>
              <a:xfrm>
                <a:off x="5731668" y="2366111"/>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0" name="Oval 99">
                <a:extLst>
                  <a:ext uri="{FF2B5EF4-FFF2-40B4-BE49-F238E27FC236}">
                    <a16:creationId xmlns:a16="http://schemas.microsoft.com/office/drawing/2014/main" id="{FCDCA5FE-CBB4-481D-9C5F-B2DC0624DDA6}"/>
                  </a:ext>
                </a:extLst>
              </p:cNvPr>
              <p:cNvSpPr/>
              <p:nvPr/>
            </p:nvSpPr>
            <p:spPr>
              <a:xfrm>
                <a:off x="5114147" y="230001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1" name="Oval 100">
                <a:extLst>
                  <a:ext uri="{FF2B5EF4-FFF2-40B4-BE49-F238E27FC236}">
                    <a16:creationId xmlns:a16="http://schemas.microsoft.com/office/drawing/2014/main" id="{7FEF9E9A-8B1A-43A1-A153-BD32E037B0B1}"/>
                  </a:ext>
                </a:extLst>
              </p:cNvPr>
              <p:cNvSpPr/>
              <p:nvPr/>
            </p:nvSpPr>
            <p:spPr>
              <a:xfrm>
                <a:off x="5297963" y="252945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2" name="Oval 101">
                <a:extLst>
                  <a:ext uri="{FF2B5EF4-FFF2-40B4-BE49-F238E27FC236}">
                    <a16:creationId xmlns:a16="http://schemas.microsoft.com/office/drawing/2014/main" id="{EE2A749B-2B9D-4132-8019-9F00299E83E8}"/>
                  </a:ext>
                </a:extLst>
              </p:cNvPr>
              <p:cNvSpPr/>
              <p:nvPr/>
            </p:nvSpPr>
            <p:spPr>
              <a:xfrm>
                <a:off x="5030733" y="2573638"/>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3" name="Oval 102">
                <a:extLst>
                  <a:ext uri="{FF2B5EF4-FFF2-40B4-BE49-F238E27FC236}">
                    <a16:creationId xmlns:a16="http://schemas.microsoft.com/office/drawing/2014/main" id="{CEAC4877-9D67-4766-A6F1-2AAE0F7A72BE}"/>
                  </a:ext>
                </a:extLst>
              </p:cNvPr>
              <p:cNvSpPr/>
              <p:nvPr/>
            </p:nvSpPr>
            <p:spPr>
              <a:xfrm>
                <a:off x="5602173" y="2562224"/>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4" name="Oval 103">
                <a:extLst>
                  <a:ext uri="{FF2B5EF4-FFF2-40B4-BE49-F238E27FC236}">
                    <a16:creationId xmlns:a16="http://schemas.microsoft.com/office/drawing/2014/main" id="{D72FE155-80DD-4412-9DB3-9D9813E7B096}"/>
                  </a:ext>
                </a:extLst>
              </p:cNvPr>
              <p:cNvSpPr/>
              <p:nvPr/>
            </p:nvSpPr>
            <p:spPr>
              <a:xfrm>
                <a:off x="5857025" y="2591161"/>
                <a:ext cx="367632" cy="3676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5" name="Oval 104">
                <a:extLst>
                  <a:ext uri="{FF2B5EF4-FFF2-40B4-BE49-F238E27FC236}">
                    <a16:creationId xmlns:a16="http://schemas.microsoft.com/office/drawing/2014/main" id="{634E0489-A801-4399-AD9C-CF72FC5FAAD0}"/>
                  </a:ext>
                </a:extLst>
              </p:cNvPr>
              <p:cNvSpPr/>
              <p:nvPr/>
            </p:nvSpPr>
            <p:spPr>
              <a:xfrm>
                <a:off x="5415896" y="277749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6" name="Oval 105">
                <a:extLst>
                  <a:ext uri="{FF2B5EF4-FFF2-40B4-BE49-F238E27FC236}">
                    <a16:creationId xmlns:a16="http://schemas.microsoft.com/office/drawing/2014/main" id="{BB0A6168-1529-4FEB-AA9E-0E9F6B3C2C9F}"/>
                  </a:ext>
                </a:extLst>
              </p:cNvPr>
              <p:cNvSpPr/>
              <p:nvPr/>
            </p:nvSpPr>
            <p:spPr>
              <a:xfrm>
                <a:off x="5169403" y="281830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7" name="Oval 106">
                <a:extLst>
                  <a:ext uri="{FF2B5EF4-FFF2-40B4-BE49-F238E27FC236}">
                    <a16:creationId xmlns:a16="http://schemas.microsoft.com/office/drawing/2014/main" id="{706B1AE1-3F1A-449D-8AD0-8E2B58DC3100}"/>
                  </a:ext>
                </a:extLst>
              </p:cNvPr>
              <p:cNvSpPr/>
              <p:nvPr/>
            </p:nvSpPr>
            <p:spPr>
              <a:xfrm>
                <a:off x="5706765" y="2901284"/>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grpSp>
        <p:grpSp>
          <p:nvGrpSpPr>
            <p:cNvPr id="111" name="Graphic 107">
              <a:extLst>
                <a:ext uri="{FF2B5EF4-FFF2-40B4-BE49-F238E27FC236}">
                  <a16:creationId xmlns:a16="http://schemas.microsoft.com/office/drawing/2014/main" id="{9BA8643E-4F23-4DC1-BF4B-752265E395EE}"/>
                </a:ext>
              </a:extLst>
            </p:cNvPr>
            <p:cNvGrpSpPr/>
            <p:nvPr/>
          </p:nvGrpSpPr>
          <p:grpSpPr>
            <a:xfrm>
              <a:off x="7747789" y="2518070"/>
              <a:ext cx="689056" cy="689317"/>
              <a:chOff x="7689292" y="3407945"/>
              <a:chExt cx="637461" cy="637704"/>
            </a:xfrm>
            <a:gradFill>
              <a:gsLst>
                <a:gs pos="0">
                  <a:schemeClr val="accent4">
                    <a:lumMod val="75000"/>
                  </a:schemeClr>
                </a:gs>
                <a:gs pos="79000">
                  <a:schemeClr val="tx2"/>
                </a:gs>
              </a:gsLst>
              <a:lin ang="8100000" scaled="1"/>
            </a:gradFill>
          </p:grpSpPr>
          <p:sp>
            <p:nvSpPr>
              <p:cNvPr id="112" name="Freeform: Shape 111">
                <a:extLst>
                  <a:ext uri="{FF2B5EF4-FFF2-40B4-BE49-F238E27FC236}">
                    <a16:creationId xmlns:a16="http://schemas.microsoft.com/office/drawing/2014/main" id="{CA635036-FB25-4878-A156-A3B31F491433}"/>
                  </a:ext>
                </a:extLst>
              </p:cNvPr>
              <p:cNvSpPr/>
              <p:nvPr/>
            </p:nvSpPr>
            <p:spPr>
              <a:xfrm>
                <a:off x="7689292" y="3718242"/>
                <a:ext cx="90988" cy="283312"/>
              </a:xfrm>
              <a:custGeom>
                <a:avLst/>
                <a:gdLst>
                  <a:gd name="connsiteX0" fmla="*/ 90988 w 90988"/>
                  <a:gd name="connsiteY0" fmla="*/ 5071 h 283312"/>
                  <a:gd name="connsiteX1" fmla="*/ 72982 w 90988"/>
                  <a:gd name="connsiteY1" fmla="*/ 0 h 283312"/>
                  <a:gd name="connsiteX2" fmla="*/ 51666 w 90988"/>
                  <a:gd name="connsiteY2" fmla="*/ 165837 h 283312"/>
                  <a:gd name="connsiteX3" fmla="*/ 14228 w 90988"/>
                  <a:gd name="connsiteY3" fmla="*/ 255858 h 283312"/>
                  <a:gd name="connsiteX4" fmla="*/ 0 w 90988"/>
                  <a:gd name="connsiteY4" fmla="*/ 270085 h 283312"/>
                  <a:gd name="connsiteX5" fmla="*/ 13226 w 90988"/>
                  <a:gd name="connsiteY5" fmla="*/ 283312 h 283312"/>
                  <a:gd name="connsiteX6" fmla="*/ 27456 w 90988"/>
                  <a:gd name="connsiteY6" fmla="*/ 269085 h 283312"/>
                  <a:gd name="connsiteX7" fmla="*/ 70372 w 90988"/>
                  <a:gd name="connsiteY7" fmla="*/ 165893 h 283312"/>
                  <a:gd name="connsiteX8" fmla="*/ 90988 w 90988"/>
                  <a:gd name="connsiteY8" fmla="*/ 5071 h 28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88" h="283312">
                    <a:moveTo>
                      <a:pt x="90988" y="5071"/>
                    </a:moveTo>
                    <a:lnTo>
                      <a:pt x="72982" y="0"/>
                    </a:lnTo>
                    <a:cubicBezTo>
                      <a:pt x="59028" y="49543"/>
                      <a:pt x="51857" y="105338"/>
                      <a:pt x="51666" y="165837"/>
                    </a:cubicBezTo>
                    <a:cubicBezTo>
                      <a:pt x="51559" y="199852"/>
                      <a:pt x="38262" y="231822"/>
                      <a:pt x="14228" y="255858"/>
                    </a:cubicBezTo>
                    <a:lnTo>
                      <a:pt x="0" y="270085"/>
                    </a:lnTo>
                    <a:lnTo>
                      <a:pt x="13226" y="283312"/>
                    </a:lnTo>
                    <a:lnTo>
                      <a:pt x="27456" y="269085"/>
                    </a:lnTo>
                    <a:cubicBezTo>
                      <a:pt x="55008" y="241532"/>
                      <a:pt x="70250" y="204883"/>
                      <a:pt x="70372" y="165893"/>
                    </a:cubicBezTo>
                    <a:cubicBezTo>
                      <a:pt x="70560" y="107092"/>
                      <a:pt x="77494" y="52983"/>
                      <a:pt x="90988" y="5071"/>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3" name="Freeform: Shape 112">
                <a:extLst>
                  <a:ext uri="{FF2B5EF4-FFF2-40B4-BE49-F238E27FC236}">
                    <a16:creationId xmlns:a16="http://schemas.microsoft.com/office/drawing/2014/main" id="{4E545554-C06F-42B0-A830-0F81F9DDD07E}"/>
                  </a:ext>
                </a:extLst>
              </p:cNvPr>
              <p:cNvSpPr/>
              <p:nvPr/>
            </p:nvSpPr>
            <p:spPr>
              <a:xfrm>
                <a:off x="7992988" y="3407945"/>
                <a:ext cx="289917" cy="92824"/>
              </a:xfrm>
              <a:custGeom>
                <a:avLst/>
                <a:gdLst>
                  <a:gd name="connsiteX0" fmla="*/ 172498 w 289917"/>
                  <a:gd name="connsiteY0" fmla="*/ 70373 h 92824"/>
                  <a:gd name="connsiteX1" fmla="*/ 275690 w 289917"/>
                  <a:gd name="connsiteY1" fmla="*/ 27455 h 92824"/>
                  <a:gd name="connsiteX2" fmla="*/ 289917 w 289917"/>
                  <a:gd name="connsiteY2" fmla="*/ 13228 h 92824"/>
                  <a:gd name="connsiteX3" fmla="*/ 276688 w 289917"/>
                  <a:gd name="connsiteY3" fmla="*/ 0 h 92824"/>
                  <a:gd name="connsiteX4" fmla="*/ 262463 w 289917"/>
                  <a:gd name="connsiteY4" fmla="*/ 14228 h 92824"/>
                  <a:gd name="connsiteX5" fmla="*/ 172440 w 289917"/>
                  <a:gd name="connsiteY5" fmla="*/ 51667 h 92824"/>
                  <a:gd name="connsiteX6" fmla="*/ 0 w 289917"/>
                  <a:gd name="connsiteY6" fmla="*/ 74893 h 92824"/>
                  <a:gd name="connsiteX7" fmla="*/ 5334 w 289917"/>
                  <a:gd name="connsiteY7" fmla="*/ 92824 h 92824"/>
                  <a:gd name="connsiteX8" fmla="*/ 172498 w 289917"/>
                  <a:gd name="connsiteY8" fmla="*/ 70373 h 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17" h="92824">
                    <a:moveTo>
                      <a:pt x="172498" y="70373"/>
                    </a:moveTo>
                    <a:cubicBezTo>
                      <a:pt x="211489" y="70250"/>
                      <a:pt x="248136" y="55008"/>
                      <a:pt x="275690" y="27455"/>
                    </a:cubicBezTo>
                    <a:lnTo>
                      <a:pt x="289917" y="13228"/>
                    </a:lnTo>
                    <a:lnTo>
                      <a:pt x="276688" y="0"/>
                    </a:lnTo>
                    <a:lnTo>
                      <a:pt x="262463" y="14228"/>
                    </a:lnTo>
                    <a:cubicBezTo>
                      <a:pt x="238427" y="38262"/>
                      <a:pt x="206455" y="51560"/>
                      <a:pt x="172440" y="51667"/>
                    </a:cubicBezTo>
                    <a:cubicBezTo>
                      <a:pt x="109160" y="51867"/>
                      <a:pt x="51143" y="59680"/>
                      <a:pt x="0" y="74893"/>
                    </a:cubicBezTo>
                    <a:lnTo>
                      <a:pt x="5334" y="92824"/>
                    </a:lnTo>
                    <a:cubicBezTo>
                      <a:pt x="54765" y="78121"/>
                      <a:pt x="111006" y="70568"/>
                      <a:pt x="172498" y="70373"/>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4" name="Freeform: Shape 113">
                <a:extLst>
                  <a:ext uri="{FF2B5EF4-FFF2-40B4-BE49-F238E27FC236}">
                    <a16:creationId xmlns:a16="http://schemas.microsoft.com/office/drawing/2014/main" id="{985A1DB6-FE40-467D-92DA-D9ABA832EC03}"/>
                  </a:ext>
                </a:extLst>
              </p:cNvPr>
              <p:cNvSpPr/>
              <p:nvPr/>
            </p:nvSpPr>
            <p:spPr>
              <a:xfrm>
                <a:off x="7767828" y="3488665"/>
                <a:ext cx="213064" cy="217106"/>
              </a:xfrm>
              <a:custGeom>
                <a:avLst/>
                <a:gdLst>
                  <a:gd name="connsiteX0" fmla="*/ 92281 w 213064"/>
                  <a:gd name="connsiteY0" fmla="*/ 90096 h 217106"/>
                  <a:gd name="connsiteX1" fmla="*/ 213064 w 213064"/>
                  <a:gd name="connsiteY1" fmla="*/ 17689 h 217106"/>
                  <a:gd name="connsiteX2" fmla="*/ 206972 w 213064"/>
                  <a:gd name="connsiteY2" fmla="*/ 0 h 217106"/>
                  <a:gd name="connsiteX3" fmla="*/ 79052 w 213064"/>
                  <a:gd name="connsiteY3" fmla="*/ 76868 h 217106"/>
                  <a:gd name="connsiteX4" fmla="*/ 0 w 213064"/>
                  <a:gd name="connsiteY4" fmla="*/ 211293 h 217106"/>
                  <a:gd name="connsiteX5" fmla="*/ 17782 w 213064"/>
                  <a:gd name="connsiteY5" fmla="*/ 217107 h 217106"/>
                  <a:gd name="connsiteX6" fmla="*/ 92281 w 213064"/>
                  <a:gd name="connsiteY6" fmla="*/ 90096 h 21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64" h="217106">
                    <a:moveTo>
                      <a:pt x="92281" y="90096"/>
                    </a:moveTo>
                    <a:cubicBezTo>
                      <a:pt x="123461" y="58916"/>
                      <a:pt x="164098" y="34554"/>
                      <a:pt x="213064" y="17689"/>
                    </a:cubicBezTo>
                    <a:lnTo>
                      <a:pt x="206972" y="0"/>
                    </a:lnTo>
                    <a:cubicBezTo>
                      <a:pt x="155297" y="17799"/>
                      <a:pt x="112259" y="43660"/>
                      <a:pt x="79052" y="76868"/>
                    </a:cubicBezTo>
                    <a:cubicBezTo>
                      <a:pt x="44452" y="111467"/>
                      <a:pt x="17856" y="156693"/>
                      <a:pt x="0" y="211293"/>
                    </a:cubicBezTo>
                    <a:lnTo>
                      <a:pt x="17782" y="217107"/>
                    </a:lnTo>
                    <a:cubicBezTo>
                      <a:pt x="34714" y="165330"/>
                      <a:pt x="59780" y="122597"/>
                      <a:pt x="92281" y="90096"/>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5" name="Freeform: Shape 114">
                <a:extLst>
                  <a:ext uri="{FF2B5EF4-FFF2-40B4-BE49-F238E27FC236}">
                    <a16:creationId xmlns:a16="http://schemas.microsoft.com/office/drawing/2014/main" id="{05419519-AC69-4F4E-B934-CFFC2A8C2A7C}"/>
                  </a:ext>
                </a:extLst>
              </p:cNvPr>
              <p:cNvSpPr/>
              <p:nvPr/>
            </p:nvSpPr>
            <p:spPr>
              <a:xfrm>
                <a:off x="7733386" y="3876769"/>
                <a:ext cx="433924" cy="168880"/>
              </a:xfrm>
              <a:custGeom>
                <a:avLst/>
                <a:gdLst>
                  <a:gd name="connsiteX0" fmla="*/ 117419 w 433924"/>
                  <a:gd name="connsiteY0" fmla="*/ 98507 h 168880"/>
                  <a:gd name="connsiteX1" fmla="*/ 14227 w 433924"/>
                  <a:gd name="connsiteY1" fmla="*/ 141425 h 168880"/>
                  <a:gd name="connsiteX2" fmla="*/ 0 w 433924"/>
                  <a:gd name="connsiteY2" fmla="*/ 155653 h 168880"/>
                  <a:gd name="connsiteX3" fmla="*/ 13229 w 433924"/>
                  <a:gd name="connsiteY3" fmla="*/ 168881 h 168880"/>
                  <a:gd name="connsiteX4" fmla="*/ 27454 w 433924"/>
                  <a:gd name="connsiteY4" fmla="*/ 154653 h 168880"/>
                  <a:gd name="connsiteX5" fmla="*/ 117477 w 433924"/>
                  <a:gd name="connsiteY5" fmla="*/ 117214 h 168880"/>
                  <a:gd name="connsiteX6" fmla="*/ 433925 w 433924"/>
                  <a:gd name="connsiteY6" fmla="*/ 13370 h 168880"/>
                  <a:gd name="connsiteX7" fmla="*/ 420839 w 433924"/>
                  <a:gd name="connsiteY7" fmla="*/ 0 h 168880"/>
                  <a:gd name="connsiteX8" fmla="*/ 117419 w 433924"/>
                  <a:gd name="connsiteY8" fmla="*/ 98507 h 1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924" h="168880">
                    <a:moveTo>
                      <a:pt x="117419" y="98507"/>
                    </a:moveTo>
                    <a:cubicBezTo>
                      <a:pt x="78428" y="98631"/>
                      <a:pt x="41781" y="113873"/>
                      <a:pt x="14227" y="141425"/>
                    </a:cubicBezTo>
                    <a:lnTo>
                      <a:pt x="0" y="155653"/>
                    </a:lnTo>
                    <a:lnTo>
                      <a:pt x="13229" y="168881"/>
                    </a:lnTo>
                    <a:lnTo>
                      <a:pt x="27454" y="154653"/>
                    </a:lnTo>
                    <a:cubicBezTo>
                      <a:pt x="51490" y="130619"/>
                      <a:pt x="83462" y="117321"/>
                      <a:pt x="117477" y="117214"/>
                    </a:cubicBezTo>
                    <a:cubicBezTo>
                      <a:pt x="213748" y="116911"/>
                      <a:pt x="346796" y="98650"/>
                      <a:pt x="433925" y="13370"/>
                    </a:cubicBezTo>
                    <a:lnTo>
                      <a:pt x="420839" y="0"/>
                    </a:lnTo>
                    <a:cubicBezTo>
                      <a:pt x="338198" y="80890"/>
                      <a:pt x="210224" y="98216"/>
                      <a:pt x="117419" y="98507"/>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6" name="Freeform: Shape 115">
                <a:extLst>
                  <a:ext uri="{FF2B5EF4-FFF2-40B4-BE49-F238E27FC236}">
                    <a16:creationId xmlns:a16="http://schemas.microsoft.com/office/drawing/2014/main" id="{5480C3B8-C962-48A4-A3EC-D1CF8855B9CC}"/>
                  </a:ext>
                </a:extLst>
              </p:cNvPr>
              <p:cNvSpPr/>
              <p:nvPr/>
            </p:nvSpPr>
            <p:spPr>
              <a:xfrm>
                <a:off x="8166428" y="3452036"/>
                <a:ext cx="160325" cy="424093"/>
              </a:xfrm>
              <a:custGeom>
                <a:avLst/>
                <a:gdLst>
                  <a:gd name="connsiteX0" fmla="*/ 147098 w 160325"/>
                  <a:gd name="connsiteY0" fmla="*/ 0 h 424093"/>
                  <a:gd name="connsiteX1" fmla="*/ 132869 w 160325"/>
                  <a:gd name="connsiteY1" fmla="*/ 14228 h 424093"/>
                  <a:gd name="connsiteX2" fmla="*/ 89952 w 160325"/>
                  <a:gd name="connsiteY2" fmla="*/ 117420 h 424093"/>
                  <a:gd name="connsiteX3" fmla="*/ 0 w 160325"/>
                  <a:gd name="connsiteY3" fmla="*/ 411666 h 424093"/>
                  <a:gd name="connsiteX4" fmla="*/ 13985 w 160325"/>
                  <a:gd name="connsiteY4" fmla="*/ 424093 h 424093"/>
                  <a:gd name="connsiteX5" fmla="*/ 108660 w 160325"/>
                  <a:gd name="connsiteY5" fmla="*/ 117478 h 424093"/>
                  <a:gd name="connsiteX6" fmla="*/ 146098 w 160325"/>
                  <a:gd name="connsiteY6" fmla="*/ 27457 h 424093"/>
                  <a:gd name="connsiteX7" fmla="*/ 160326 w 160325"/>
                  <a:gd name="connsiteY7" fmla="*/ 13229 h 42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325" h="424093">
                    <a:moveTo>
                      <a:pt x="147098" y="0"/>
                    </a:moveTo>
                    <a:lnTo>
                      <a:pt x="132869" y="14228"/>
                    </a:lnTo>
                    <a:cubicBezTo>
                      <a:pt x="105316" y="41781"/>
                      <a:pt x="90074" y="78429"/>
                      <a:pt x="89952" y="117420"/>
                    </a:cubicBezTo>
                    <a:cubicBezTo>
                      <a:pt x="89675" y="205786"/>
                      <a:pt x="73845" y="328566"/>
                      <a:pt x="0" y="411666"/>
                    </a:cubicBezTo>
                    <a:lnTo>
                      <a:pt x="13985" y="424093"/>
                    </a:lnTo>
                    <a:cubicBezTo>
                      <a:pt x="91714" y="336622"/>
                      <a:pt x="108373" y="209075"/>
                      <a:pt x="108660" y="117478"/>
                    </a:cubicBezTo>
                    <a:cubicBezTo>
                      <a:pt x="108767" y="83463"/>
                      <a:pt x="122063" y="51492"/>
                      <a:pt x="146098" y="27457"/>
                    </a:cubicBezTo>
                    <a:lnTo>
                      <a:pt x="160326" y="13229"/>
                    </a:ln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7" name="Freeform: Shape 116">
                <a:extLst>
                  <a:ext uri="{FF2B5EF4-FFF2-40B4-BE49-F238E27FC236}">
                    <a16:creationId xmlns:a16="http://schemas.microsoft.com/office/drawing/2014/main" id="{664DDAD8-952B-47E1-9FB2-A5E86DEFE21F}"/>
                  </a:ext>
                </a:extLst>
              </p:cNvPr>
              <p:cNvSpPr/>
              <p:nvPr/>
            </p:nvSpPr>
            <p:spPr>
              <a:xfrm>
                <a:off x="7782890" y="3501541"/>
                <a:ext cx="450510" cy="450509"/>
              </a:xfrm>
              <a:custGeom>
                <a:avLst/>
                <a:gdLst>
                  <a:gd name="connsiteX0" fmla="*/ 30371 w 450510"/>
                  <a:gd name="connsiteY0" fmla="*/ 201819 h 450509"/>
                  <a:gd name="connsiteX1" fmla="*/ 4048 w 450510"/>
                  <a:gd name="connsiteY1" fmla="*/ 313867 h 450509"/>
                  <a:gd name="connsiteX2" fmla="*/ 2703 w 450510"/>
                  <a:gd name="connsiteY2" fmla="*/ 439664 h 450509"/>
                  <a:gd name="connsiteX3" fmla="*/ 3594 w 450510"/>
                  <a:gd name="connsiteY3" fmla="*/ 446917 h 450509"/>
                  <a:gd name="connsiteX4" fmla="*/ 10847 w 450510"/>
                  <a:gd name="connsiteY4" fmla="*/ 447807 h 450509"/>
                  <a:gd name="connsiteX5" fmla="*/ 65838 w 450510"/>
                  <a:gd name="connsiteY5" fmla="*/ 450510 h 450509"/>
                  <a:gd name="connsiteX6" fmla="*/ 136644 w 450510"/>
                  <a:gd name="connsiteY6" fmla="*/ 446462 h 450509"/>
                  <a:gd name="connsiteX7" fmla="*/ 248693 w 450510"/>
                  <a:gd name="connsiteY7" fmla="*/ 420139 h 450509"/>
                  <a:gd name="connsiteX8" fmla="*/ 354095 w 450510"/>
                  <a:gd name="connsiteY8" fmla="*/ 354093 h 450509"/>
                  <a:gd name="connsiteX9" fmla="*/ 420139 w 450510"/>
                  <a:gd name="connsiteY9" fmla="*/ 248691 h 450509"/>
                  <a:gd name="connsiteX10" fmla="*/ 446463 w 450510"/>
                  <a:gd name="connsiteY10" fmla="*/ 136643 h 450509"/>
                  <a:gd name="connsiteX11" fmla="*/ 447808 w 450510"/>
                  <a:gd name="connsiteY11" fmla="*/ 10846 h 450509"/>
                  <a:gd name="connsiteX12" fmla="*/ 446917 w 450510"/>
                  <a:gd name="connsiteY12" fmla="*/ 3593 h 450509"/>
                  <a:gd name="connsiteX13" fmla="*/ 439664 w 450510"/>
                  <a:gd name="connsiteY13" fmla="*/ 2703 h 450509"/>
                  <a:gd name="connsiteX14" fmla="*/ 313867 w 450510"/>
                  <a:gd name="connsiteY14" fmla="*/ 4049 h 450509"/>
                  <a:gd name="connsiteX15" fmla="*/ 201818 w 450510"/>
                  <a:gd name="connsiteY15" fmla="*/ 30372 h 450509"/>
                  <a:gd name="connsiteX16" fmla="*/ 96416 w 450510"/>
                  <a:gd name="connsiteY16" fmla="*/ 96417 h 450509"/>
                  <a:gd name="connsiteX17" fmla="*/ 30371 w 450510"/>
                  <a:gd name="connsiteY17" fmla="*/ 201819 h 450509"/>
                  <a:gd name="connsiteX18" fmla="*/ 431061 w 450510"/>
                  <a:gd name="connsiteY18" fmla="*/ 95371 h 450509"/>
                  <a:gd name="connsiteX19" fmla="*/ 427881 w 450510"/>
                  <a:gd name="connsiteY19" fmla="*/ 134484 h 450509"/>
                  <a:gd name="connsiteX20" fmla="*/ 340865 w 450510"/>
                  <a:gd name="connsiteY20" fmla="*/ 340865 h 450509"/>
                  <a:gd name="connsiteX21" fmla="*/ 134919 w 450510"/>
                  <a:gd name="connsiteY21" fmla="*/ 427829 h 450509"/>
                  <a:gd name="connsiteX22" fmla="*/ 95645 w 450510"/>
                  <a:gd name="connsiteY22" fmla="*/ 431043 h 450509"/>
                  <a:gd name="connsiteX23" fmla="*/ 238451 w 450510"/>
                  <a:gd name="connsiteY23" fmla="*/ 368639 h 450509"/>
                  <a:gd name="connsiteX24" fmla="*/ 228473 w 450510"/>
                  <a:gd name="connsiteY24" fmla="*/ 352814 h 450509"/>
                  <a:gd name="connsiteX25" fmla="*/ 73670 w 450510"/>
                  <a:gd name="connsiteY25" fmla="*/ 417362 h 450509"/>
                  <a:gd name="connsiteX26" fmla="*/ 269910 w 450510"/>
                  <a:gd name="connsiteY26" fmla="*/ 269909 h 450509"/>
                  <a:gd name="connsiteX27" fmla="*/ 417532 w 450510"/>
                  <a:gd name="connsiteY27" fmla="*/ 73373 h 450509"/>
                  <a:gd name="connsiteX28" fmla="*/ 406604 w 450510"/>
                  <a:gd name="connsiteY28" fmla="*/ 111652 h 450509"/>
                  <a:gd name="connsiteX29" fmla="*/ 297838 w 450510"/>
                  <a:gd name="connsiteY29" fmla="*/ 297839 h 450509"/>
                  <a:gd name="connsiteX30" fmla="*/ 243760 w 450510"/>
                  <a:gd name="connsiteY30" fmla="*/ 342723 h 450509"/>
                  <a:gd name="connsiteX31" fmla="*/ 254397 w 450510"/>
                  <a:gd name="connsiteY31" fmla="*/ 358112 h 450509"/>
                  <a:gd name="connsiteX32" fmla="*/ 311067 w 450510"/>
                  <a:gd name="connsiteY32" fmla="*/ 311066 h 450509"/>
                  <a:gd name="connsiteX33" fmla="*/ 424562 w 450510"/>
                  <a:gd name="connsiteY33" fmla="*/ 116916 h 450509"/>
                  <a:gd name="connsiteX34" fmla="*/ 431061 w 450510"/>
                  <a:gd name="connsiteY34" fmla="*/ 95371 h 450509"/>
                  <a:gd name="connsiteX35" fmla="*/ 246928 w 450510"/>
                  <a:gd name="connsiteY35" fmla="*/ 145328 h 450509"/>
                  <a:gd name="connsiteX36" fmla="*/ 418582 w 450510"/>
                  <a:gd name="connsiteY36" fmla="*/ 31928 h 450509"/>
                  <a:gd name="connsiteX37" fmla="*/ 256681 w 450510"/>
                  <a:gd name="connsiteY37" fmla="*/ 256682 h 450509"/>
                  <a:gd name="connsiteX38" fmla="*/ 31939 w 450510"/>
                  <a:gd name="connsiteY38" fmla="*/ 418567 h 450509"/>
                  <a:gd name="connsiteX39" fmla="*/ 193831 w 450510"/>
                  <a:gd name="connsiteY39" fmla="*/ 193832 h 450509"/>
                  <a:gd name="connsiteX40" fmla="*/ 232862 w 450510"/>
                  <a:gd name="connsiteY40" fmla="*/ 157362 h 450509"/>
                  <a:gd name="connsiteX41" fmla="*/ 220546 w 450510"/>
                  <a:gd name="connsiteY41" fmla="*/ 143280 h 450509"/>
                  <a:gd name="connsiteX42" fmla="*/ 180602 w 450510"/>
                  <a:gd name="connsiteY42" fmla="*/ 180603 h 450509"/>
                  <a:gd name="connsiteX43" fmla="*/ 32981 w 450510"/>
                  <a:gd name="connsiteY43" fmla="*/ 377139 h 450509"/>
                  <a:gd name="connsiteX44" fmla="*/ 43910 w 450510"/>
                  <a:gd name="connsiteY44" fmla="*/ 338861 h 450509"/>
                  <a:gd name="connsiteX45" fmla="*/ 152675 w 450510"/>
                  <a:gd name="connsiteY45" fmla="*/ 152674 h 450509"/>
                  <a:gd name="connsiteX46" fmla="*/ 338862 w 450510"/>
                  <a:gd name="connsiteY46" fmla="*/ 43910 h 450509"/>
                  <a:gd name="connsiteX47" fmla="*/ 377022 w 450510"/>
                  <a:gd name="connsiteY47" fmla="*/ 33011 h 450509"/>
                  <a:gd name="connsiteX48" fmla="*/ 234922 w 450510"/>
                  <a:gd name="connsiteY48" fmla="*/ 130981 h 450509"/>
                  <a:gd name="connsiteX49" fmla="*/ 315590 w 450510"/>
                  <a:gd name="connsiteY49" fmla="*/ 22683 h 450509"/>
                  <a:gd name="connsiteX50" fmla="*/ 355120 w 450510"/>
                  <a:gd name="connsiteY50" fmla="*/ 19456 h 450509"/>
                  <a:gd name="connsiteX51" fmla="*/ 333594 w 450510"/>
                  <a:gd name="connsiteY51" fmla="*/ 25950 h 450509"/>
                  <a:gd name="connsiteX52" fmla="*/ 139443 w 450510"/>
                  <a:gd name="connsiteY52" fmla="*/ 139445 h 450509"/>
                  <a:gd name="connsiteX53" fmla="*/ 25948 w 450510"/>
                  <a:gd name="connsiteY53" fmla="*/ 333595 h 450509"/>
                  <a:gd name="connsiteX54" fmla="*/ 19449 w 450510"/>
                  <a:gd name="connsiteY54" fmla="*/ 355139 h 450509"/>
                  <a:gd name="connsiteX55" fmla="*/ 22629 w 450510"/>
                  <a:gd name="connsiteY55" fmla="*/ 316026 h 450509"/>
                  <a:gd name="connsiteX56" fmla="*/ 109645 w 450510"/>
                  <a:gd name="connsiteY56" fmla="*/ 109645 h 450509"/>
                  <a:gd name="connsiteX57" fmla="*/ 315590 w 450510"/>
                  <a:gd name="connsiteY57" fmla="*/ 22683 h 4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50510" h="450509">
                    <a:moveTo>
                      <a:pt x="30371" y="201819"/>
                    </a:moveTo>
                    <a:cubicBezTo>
                      <a:pt x="17661" y="235253"/>
                      <a:pt x="8804" y="272951"/>
                      <a:pt x="4048" y="313867"/>
                    </a:cubicBezTo>
                    <a:cubicBezTo>
                      <a:pt x="-4026" y="383329"/>
                      <a:pt x="2424" y="437397"/>
                      <a:pt x="2703" y="439664"/>
                    </a:cubicBezTo>
                    <a:lnTo>
                      <a:pt x="3594" y="446917"/>
                    </a:lnTo>
                    <a:lnTo>
                      <a:pt x="10847" y="447807"/>
                    </a:lnTo>
                    <a:cubicBezTo>
                      <a:pt x="12249" y="447979"/>
                      <a:pt x="33441" y="450510"/>
                      <a:pt x="65838" y="450510"/>
                    </a:cubicBezTo>
                    <a:cubicBezTo>
                      <a:pt x="85843" y="450510"/>
                      <a:pt x="110125" y="449545"/>
                      <a:pt x="136644" y="446462"/>
                    </a:cubicBezTo>
                    <a:cubicBezTo>
                      <a:pt x="177561" y="441706"/>
                      <a:pt x="215258" y="432849"/>
                      <a:pt x="248693" y="420139"/>
                    </a:cubicBezTo>
                    <a:cubicBezTo>
                      <a:pt x="290825" y="404121"/>
                      <a:pt x="326287" y="381900"/>
                      <a:pt x="354095" y="354093"/>
                    </a:cubicBezTo>
                    <a:cubicBezTo>
                      <a:pt x="381901" y="326287"/>
                      <a:pt x="404121" y="290824"/>
                      <a:pt x="420139" y="248691"/>
                    </a:cubicBezTo>
                    <a:cubicBezTo>
                      <a:pt x="432850" y="215258"/>
                      <a:pt x="441707" y="177559"/>
                      <a:pt x="446463" y="136643"/>
                    </a:cubicBezTo>
                    <a:cubicBezTo>
                      <a:pt x="454537" y="67181"/>
                      <a:pt x="448086" y="13113"/>
                      <a:pt x="447808" y="10846"/>
                    </a:cubicBezTo>
                    <a:lnTo>
                      <a:pt x="446917" y="3593"/>
                    </a:lnTo>
                    <a:lnTo>
                      <a:pt x="439664" y="2703"/>
                    </a:lnTo>
                    <a:cubicBezTo>
                      <a:pt x="437398" y="2424"/>
                      <a:pt x="383334" y="-4026"/>
                      <a:pt x="313867" y="4049"/>
                    </a:cubicBezTo>
                    <a:cubicBezTo>
                      <a:pt x="272950" y="8804"/>
                      <a:pt x="235253" y="17662"/>
                      <a:pt x="201818" y="30372"/>
                    </a:cubicBezTo>
                    <a:cubicBezTo>
                      <a:pt x="159686" y="46389"/>
                      <a:pt x="124223" y="68610"/>
                      <a:pt x="96416" y="96417"/>
                    </a:cubicBezTo>
                    <a:cubicBezTo>
                      <a:pt x="68610" y="124225"/>
                      <a:pt x="46390" y="159686"/>
                      <a:pt x="30371" y="201819"/>
                    </a:cubicBezTo>
                    <a:close/>
                    <a:moveTo>
                      <a:pt x="431061" y="95371"/>
                    </a:moveTo>
                    <a:cubicBezTo>
                      <a:pt x="430475" y="107618"/>
                      <a:pt x="429476" y="120762"/>
                      <a:pt x="427881" y="134484"/>
                    </a:cubicBezTo>
                    <a:cubicBezTo>
                      <a:pt x="420718" y="196101"/>
                      <a:pt x="399807" y="281923"/>
                      <a:pt x="340865" y="340865"/>
                    </a:cubicBezTo>
                    <a:cubicBezTo>
                      <a:pt x="282025" y="399706"/>
                      <a:pt x="196394" y="420634"/>
                      <a:pt x="134919" y="427829"/>
                    </a:cubicBezTo>
                    <a:cubicBezTo>
                      <a:pt x="121150" y="429440"/>
                      <a:pt x="107951" y="430450"/>
                      <a:pt x="95645" y="431043"/>
                    </a:cubicBezTo>
                    <a:cubicBezTo>
                      <a:pt x="136880" y="419415"/>
                      <a:pt x="188482" y="400147"/>
                      <a:pt x="238451" y="368639"/>
                    </a:cubicBezTo>
                    <a:lnTo>
                      <a:pt x="228473" y="352814"/>
                    </a:lnTo>
                    <a:cubicBezTo>
                      <a:pt x="173641" y="387391"/>
                      <a:pt x="115865" y="406777"/>
                      <a:pt x="73670" y="417362"/>
                    </a:cubicBezTo>
                    <a:cubicBezTo>
                      <a:pt x="124207" y="388808"/>
                      <a:pt x="200131" y="339687"/>
                      <a:pt x="269910" y="269909"/>
                    </a:cubicBezTo>
                    <a:cubicBezTo>
                      <a:pt x="339824" y="199995"/>
                      <a:pt x="389002" y="123909"/>
                      <a:pt x="417532" y="73373"/>
                    </a:cubicBezTo>
                    <a:cubicBezTo>
                      <a:pt x="414613" y="85078"/>
                      <a:pt x="411021" y="97965"/>
                      <a:pt x="406604" y="111652"/>
                    </a:cubicBezTo>
                    <a:cubicBezTo>
                      <a:pt x="389768" y="163806"/>
                      <a:pt x="357233" y="238444"/>
                      <a:pt x="297838" y="297839"/>
                    </a:cubicBezTo>
                    <a:cubicBezTo>
                      <a:pt x="281718" y="313958"/>
                      <a:pt x="263523" y="329061"/>
                      <a:pt x="243760" y="342723"/>
                    </a:cubicBezTo>
                    <a:lnTo>
                      <a:pt x="254397" y="358112"/>
                    </a:lnTo>
                    <a:cubicBezTo>
                      <a:pt x="275087" y="343810"/>
                      <a:pt x="294153" y="327980"/>
                      <a:pt x="311067" y="311066"/>
                    </a:cubicBezTo>
                    <a:cubicBezTo>
                      <a:pt x="373230" y="248902"/>
                      <a:pt x="407098" y="171175"/>
                      <a:pt x="424562" y="116916"/>
                    </a:cubicBezTo>
                    <a:cubicBezTo>
                      <a:pt x="426958" y="109472"/>
                      <a:pt x="429115" y="102274"/>
                      <a:pt x="431061" y="95371"/>
                    </a:cubicBezTo>
                    <a:close/>
                    <a:moveTo>
                      <a:pt x="246928" y="145328"/>
                    </a:moveTo>
                    <a:cubicBezTo>
                      <a:pt x="316336" y="87246"/>
                      <a:pt x="384046" y="49447"/>
                      <a:pt x="418582" y="31928"/>
                    </a:cubicBezTo>
                    <a:cubicBezTo>
                      <a:pt x="396623" y="75195"/>
                      <a:pt x="342764" y="170599"/>
                      <a:pt x="256681" y="256682"/>
                    </a:cubicBezTo>
                    <a:cubicBezTo>
                      <a:pt x="170692" y="342670"/>
                      <a:pt x="75236" y="396578"/>
                      <a:pt x="31939" y="418567"/>
                    </a:cubicBezTo>
                    <a:cubicBezTo>
                      <a:pt x="53905" y="375292"/>
                      <a:pt x="107759" y="279903"/>
                      <a:pt x="193831" y="193832"/>
                    </a:cubicBezTo>
                    <a:cubicBezTo>
                      <a:pt x="206186" y="181478"/>
                      <a:pt x="219318" y="169207"/>
                      <a:pt x="232862" y="157362"/>
                    </a:cubicBezTo>
                    <a:lnTo>
                      <a:pt x="220546" y="143280"/>
                    </a:lnTo>
                    <a:cubicBezTo>
                      <a:pt x="206690" y="155398"/>
                      <a:pt x="193250" y="167956"/>
                      <a:pt x="180602" y="180603"/>
                    </a:cubicBezTo>
                    <a:cubicBezTo>
                      <a:pt x="110688" y="250518"/>
                      <a:pt x="61510" y="326604"/>
                      <a:pt x="32981" y="377139"/>
                    </a:cubicBezTo>
                    <a:cubicBezTo>
                      <a:pt x="35899" y="365435"/>
                      <a:pt x="39491" y="352547"/>
                      <a:pt x="43910" y="338861"/>
                    </a:cubicBezTo>
                    <a:cubicBezTo>
                      <a:pt x="60745" y="286706"/>
                      <a:pt x="93281" y="212069"/>
                      <a:pt x="152675" y="152674"/>
                    </a:cubicBezTo>
                    <a:cubicBezTo>
                      <a:pt x="212069" y="93280"/>
                      <a:pt x="286707" y="60744"/>
                      <a:pt x="338862" y="43910"/>
                    </a:cubicBezTo>
                    <a:cubicBezTo>
                      <a:pt x="352503" y="39506"/>
                      <a:pt x="365349" y="35924"/>
                      <a:pt x="377022" y="33011"/>
                    </a:cubicBezTo>
                    <a:cubicBezTo>
                      <a:pt x="339360" y="54251"/>
                      <a:pt x="287590" y="86909"/>
                      <a:pt x="234922" y="130981"/>
                    </a:cubicBezTo>
                    <a:close/>
                    <a:moveTo>
                      <a:pt x="315590" y="22683"/>
                    </a:moveTo>
                    <a:cubicBezTo>
                      <a:pt x="329454" y="21060"/>
                      <a:pt x="342742" y="20048"/>
                      <a:pt x="355120" y="19456"/>
                    </a:cubicBezTo>
                    <a:cubicBezTo>
                      <a:pt x="348223" y="21401"/>
                      <a:pt x="341032" y="23557"/>
                      <a:pt x="333594" y="25950"/>
                    </a:cubicBezTo>
                    <a:cubicBezTo>
                      <a:pt x="279335" y="43415"/>
                      <a:pt x="201608" y="77282"/>
                      <a:pt x="139443" y="139445"/>
                    </a:cubicBezTo>
                    <a:cubicBezTo>
                      <a:pt x="77279" y="201610"/>
                      <a:pt x="43412" y="279337"/>
                      <a:pt x="25948" y="333595"/>
                    </a:cubicBezTo>
                    <a:cubicBezTo>
                      <a:pt x="23552" y="341040"/>
                      <a:pt x="21394" y="348237"/>
                      <a:pt x="19449" y="355139"/>
                    </a:cubicBezTo>
                    <a:cubicBezTo>
                      <a:pt x="20035" y="342892"/>
                      <a:pt x="21034" y="329748"/>
                      <a:pt x="22629" y="316026"/>
                    </a:cubicBezTo>
                    <a:cubicBezTo>
                      <a:pt x="29791" y="254409"/>
                      <a:pt x="50703" y="168587"/>
                      <a:pt x="109645" y="109645"/>
                    </a:cubicBezTo>
                    <a:cubicBezTo>
                      <a:pt x="168485" y="50806"/>
                      <a:pt x="254115" y="29878"/>
                      <a:pt x="315590" y="22683"/>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8" name="Freeform: Shape 117">
                <a:extLst>
                  <a:ext uri="{FF2B5EF4-FFF2-40B4-BE49-F238E27FC236}">
                    <a16:creationId xmlns:a16="http://schemas.microsoft.com/office/drawing/2014/main" id="{AEADAAD7-E1DB-47C5-9638-E3ACB8177AFB}"/>
                  </a:ext>
                </a:extLst>
              </p:cNvPr>
              <p:cNvSpPr/>
              <p:nvPr/>
            </p:nvSpPr>
            <p:spPr>
              <a:xfrm rot="-2700000">
                <a:off x="7956935" y="3717445"/>
                <a:ext cx="102283" cy="18704"/>
              </a:xfrm>
              <a:custGeom>
                <a:avLst/>
                <a:gdLst>
                  <a:gd name="connsiteX0" fmla="*/ 0 w 102283"/>
                  <a:gd name="connsiteY0" fmla="*/ 0 h 18704"/>
                  <a:gd name="connsiteX1" fmla="*/ 102284 w 102283"/>
                  <a:gd name="connsiteY1" fmla="*/ 0 h 18704"/>
                  <a:gd name="connsiteX2" fmla="*/ 102284 w 102283"/>
                  <a:gd name="connsiteY2" fmla="*/ 18705 h 18704"/>
                  <a:gd name="connsiteX3" fmla="*/ 0 w 102283"/>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02283" h="18704">
                    <a:moveTo>
                      <a:pt x="0" y="0"/>
                    </a:moveTo>
                    <a:lnTo>
                      <a:pt x="102284" y="0"/>
                    </a:lnTo>
                    <a:lnTo>
                      <a:pt x="102284"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19" name="Freeform: Shape 118">
                <a:extLst>
                  <a:ext uri="{FF2B5EF4-FFF2-40B4-BE49-F238E27FC236}">
                    <a16:creationId xmlns:a16="http://schemas.microsoft.com/office/drawing/2014/main" id="{BA11BF1A-13D0-4363-89AC-D8A16212AA66}"/>
                  </a:ext>
                </a:extLst>
              </p:cNvPr>
              <p:cNvSpPr/>
              <p:nvPr/>
            </p:nvSpPr>
            <p:spPr>
              <a:xfrm rot="-2700000">
                <a:off x="7939133" y="3776693"/>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20" name="Freeform: Shape 119">
                <a:extLst>
                  <a:ext uri="{FF2B5EF4-FFF2-40B4-BE49-F238E27FC236}">
                    <a16:creationId xmlns:a16="http://schemas.microsoft.com/office/drawing/2014/main" id="{06229440-80AB-445B-AF38-4A1DBC0F217E}"/>
                  </a:ext>
                </a:extLst>
              </p:cNvPr>
              <p:cNvSpPr/>
              <p:nvPr/>
            </p:nvSpPr>
            <p:spPr>
              <a:xfrm rot="-2700000">
                <a:off x="7911693" y="3804126"/>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21" name="Freeform: Shape 120">
                <a:extLst>
                  <a:ext uri="{FF2B5EF4-FFF2-40B4-BE49-F238E27FC236}">
                    <a16:creationId xmlns:a16="http://schemas.microsoft.com/office/drawing/2014/main" id="{C93C4D32-2972-4994-B901-37A191E1C729}"/>
                  </a:ext>
                </a:extLst>
              </p:cNvPr>
              <p:cNvSpPr/>
              <p:nvPr/>
            </p:nvSpPr>
            <p:spPr>
              <a:xfrm rot="-2700000">
                <a:off x="8057623" y="3658237"/>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22" name="Freeform: Shape 121">
                <a:extLst>
                  <a:ext uri="{FF2B5EF4-FFF2-40B4-BE49-F238E27FC236}">
                    <a16:creationId xmlns:a16="http://schemas.microsoft.com/office/drawing/2014/main" id="{55EE9E3D-E33A-4B41-BF69-53320E3CE217}"/>
                  </a:ext>
                </a:extLst>
              </p:cNvPr>
              <p:cNvSpPr/>
              <p:nvPr/>
            </p:nvSpPr>
            <p:spPr>
              <a:xfrm rot="-2700000">
                <a:off x="8085063" y="3630804"/>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grpSp>
        <p:sp>
          <p:nvSpPr>
            <p:cNvPr id="123" name="Graphic 108">
              <a:extLst>
                <a:ext uri="{FF2B5EF4-FFF2-40B4-BE49-F238E27FC236}">
                  <a16:creationId xmlns:a16="http://schemas.microsoft.com/office/drawing/2014/main" id="{A8CBD7C5-841F-46EF-83D4-CB455DFDE71B}"/>
                </a:ext>
              </a:extLst>
            </p:cNvPr>
            <p:cNvSpPr/>
            <p:nvPr/>
          </p:nvSpPr>
          <p:spPr>
            <a:xfrm>
              <a:off x="9807230" y="2551297"/>
              <a:ext cx="688203" cy="622864"/>
            </a:xfrm>
            <a:custGeom>
              <a:avLst/>
              <a:gdLst>
                <a:gd name="connsiteX0" fmla="*/ 660962 w 688203"/>
                <a:gd name="connsiteY0" fmla="*/ 0 h 622864"/>
                <a:gd name="connsiteX1" fmla="*/ 656312 w 688203"/>
                <a:gd name="connsiteY1" fmla="*/ 5328 h 622864"/>
                <a:gd name="connsiteX2" fmla="*/ 471994 w 688203"/>
                <a:gd name="connsiteY2" fmla="*/ 106778 h 622864"/>
                <a:gd name="connsiteX3" fmla="*/ 411973 w 688203"/>
                <a:gd name="connsiteY3" fmla="*/ 121925 h 622864"/>
                <a:gd name="connsiteX4" fmla="*/ 286039 w 688203"/>
                <a:gd name="connsiteY4" fmla="*/ 166708 h 622864"/>
                <a:gd name="connsiteX5" fmla="*/ 288597 w 688203"/>
                <a:gd name="connsiteY5" fmla="*/ 144593 h 622864"/>
                <a:gd name="connsiteX6" fmla="*/ 255297 w 688203"/>
                <a:gd name="connsiteY6" fmla="*/ 88981 h 622864"/>
                <a:gd name="connsiteX7" fmla="*/ 79337 w 688203"/>
                <a:gd name="connsiteY7" fmla="*/ 169397 h 622864"/>
                <a:gd name="connsiteX8" fmla="*/ 492 w 688203"/>
                <a:gd name="connsiteY8" fmla="*/ 383344 h 622864"/>
                <a:gd name="connsiteX9" fmla="*/ 250532 w 688203"/>
                <a:gd name="connsiteY9" fmla="*/ 622822 h 622864"/>
                <a:gd name="connsiteX10" fmla="*/ 255086 w 688203"/>
                <a:gd name="connsiteY10" fmla="*/ 622865 h 622864"/>
                <a:gd name="connsiteX11" fmla="*/ 460612 w 688203"/>
                <a:gd name="connsiteY11" fmla="*/ 522761 h 622864"/>
                <a:gd name="connsiteX12" fmla="*/ 566101 w 688203"/>
                <a:gd name="connsiteY12" fmla="*/ 522761 h 622864"/>
                <a:gd name="connsiteX13" fmla="*/ 599402 w 688203"/>
                <a:gd name="connsiteY13" fmla="*/ 467148 h 622864"/>
                <a:gd name="connsiteX14" fmla="*/ 566101 w 688203"/>
                <a:gd name="connsiteY14" fmla="*/ 411536 h 622864"/>
                <a:gd name="connsiteX15" fmla="*/ 395914 w 688203"/>
                <a:gd name="connsiteY15" fmla="*/ 411536 h 622864"/>
                <a:gd name="connsiteX16" fmla="*/ 399599 w 688203"/>
                <a:gd name="connsiteY16" fmla="*/ 378168 h 622864"/>
                <a:gd name="connsiteX17" fmla="*/ 399599 w 688203"/>
                <a:gd name="connsiteY17" fmla="*/ 352822 h 622864"/>
                <a:gd name="connsiteX18" fmla="*/ 480758 w 688203"/>
                <a:gd name="connsiteY18" fmla="*/ 325716 h 622864"/>
                <a:gd name="connsiteX19" fmla="*/ 616416 w 688203"/>
                <a:gd name="connsiteY19" fmla="*/ 233688 h 622864"/>
                <a:gd name="connsiteX20" fmla="*/ 688203 w 688203"/>
                <a:gd name="connsiteY20" fmla="*/ 37305 h 622864"/>
                <a:gd name="connsiteX21" fmla="*/ 688203 w 688203"/>
                <a:gd name="connsiteY21" fmla="*/ 0 h 622864"/>
                <a:gd name="connsiteX22" fmla="*/ 419399 w 688203"/>
                <a:gd name="connsiteY22" fmla="*/ 142893 h 622864"/>
                <a:gd name="connsiteX23" fmla="*/ 475366 w 688203"/>
                <a:gd name="connsiteY23" fmla="*/ 128757 h 622864"/>
                <a:gd name="connsiteX24" fmla="*/ 482780 w 688203"/>
                <a:gd name="connsiteY24" fmla="*/ 127291 h 622864"/>
                <a:gd name="connsiteX25" fmla="*/ 446564 w 688203"/>
                <a:gd name="connsiteY25" fmla="*/ 170830 h 622864"/>
                <a:gd name="connsiteX26" fmla="*/ 463610 w 688203"/>
                <a:gd name="connsiteY26" fmla="*/ 185070 h 622864"/>
                <a:gd name="connsiteX27" fmla="*/ 486103 w 688203"/>
                <a:gd name="connsiteY27" fmla="*/ 158018 h 622864"/>
                <a:gd name="connsiteX28" fmla="*/ 518178 w 688203"/>
                <a:gd name="connsiteY28" fmla="*/ 190164 h 622864"/>
                <a:gd name="connsiteX29" fmla="*/ 326094 w 688203"/>
                <a:gd name="connsiteY29" fmla="*/ 288791 h 622864"/>
                <a:gd name="connsiteX30" fmla="*/ 299698 w 688203"/>
                <a:gd name="connsiteY30" fmla="*/ 262337 h 622864"/>
                <a:gd name="connsiteX31" fmla="*/ 299698 w 688203"/>
                <a:gd name="connsiteY31" fmla="*/ 222452 h 622864"/>
                <a:gd name="connsiteX32" fmla="*/ 277497 w 688203"/>
                <a:gd name="connsiteY32" fmla="*/ 222452 h 622864"/>
                <a:gd name="connsiteX33" fmla="*/ 277497 w 688203"/>
                <a:gd name="connsiteY33" fmla="*/ 271548 h 622864"/>
                <a:gd name="connsiteX34" fmla="*/ 303789 w 688203"/>
                <a:gd name="connsiteY34" fmla="*/ 297899 h 622864"/>
                <a:gd name="connsiteX35" fmla="*/ 296988 w 688203"/>
                <a:gd name="connsiteY35" fmla="*/ 300554 h 622864"/>
                <a:gd name="connsiteX36" fmla="*/ 237390 w 688203"/>
                <a:gd name="connsiteY36" fmla="*/ 308022 h 622864"/>
                <a:gd name="connsiteX37" fmla="*/ 185151 w 688203"/>
                <a:gd name="connsiteY37" fmla="*/ 338386 h 622864"/>
                <a:gd name="connsiteX38" fmla="*/ 148876 w 688203"/>
                <a:gd name="connsiteY38" fmla="*/ 359903 h 622864"/>
                <a:gd name="connsiteX39" fmla="*/ 111494 w 688203"/>
                <a:gd name="connsiteY39" fmla="*/ 365259 h 622864"/>
                <a:gd name="connsiteX40" fmla="*/ 152572 w 688203"/>
                <a:gd name="connsiteY40" fmla="*/ 263917 h 622864"/>
                <a:gd name="connsiteX41" fmla="*/ 171444 w 688203"/>
                <a:gd name="connsiteY41" fmla="*/ 301733 h 622864"/>
                <a:gd name="connsiteX42" fmla="*/ 235260 w 688203"/>
                <a:gd name="connsiteY42" fmla="*/ 288942 h 622864"/>
                <a:gd name="connsiteX43" fmla="*/ 230896 w 688203"/>
                <a:gd name="connsiteY43" fmla="*/ 267132 h 622864"/>
                <a:gd name="connsiteX44" fmla="*/ 183709 w 688203"/>
                <a:gd name="connsiteY44" fmla="*/ 276588 h 622864"/>
                <a:gd name="connsiteX45" fmla="*/ 168881 w 688203"/>
                <a:gd name="connsiteY45" fmla="*/ 246870 h 622864"/>
                <a:gd name="connsiteX46" fmla="*/ 229119 w 688203"/>
                <a:gd name="connsiteY46" fmla="*/ 210520 h 622864"/>
                <a:gd name="connsiteX47" fmla="*/ 260543 w 688203"/>
                <a:gd name="connsiteY47" fmla="*/ 199343 h 622864"/>
                <a:gd name="connsiteX48" fmla="*/ 264419 w 688203"/>
                <a:gd name="connsiteY48" fmla="*/ 197964 h 622864"/>
                <a:gd name="connsiteX49" fmla="*/ 315876 w 688203"/>
                <a:gd name="connsiteY49" fmla="*/ 179667 h 622864"/>
                <a:gd name="connsiteX50" fmla="*/ 332972 w 688203"/>
                <a:gd name="connsiteY50" fmla="*/ 213919 h 622864"/>
                <a:gd name="connsiteX51" fmla="*/ 332972 w 688203"/>
                <a:gd name="connsiteY51" fmla="*/ 255819 h 622864"/>
                <a:gd name="connsiteX52" fmla="*/ 355172 w 688203"/>
                <a:gd name="connsiteY52" fmla="*/ 255819 h 622864"/>
                <a:gd name="connsiteX53" fmla="*/ 355172 w 688203"/>
                <a:gd name="connsiteY53" fmla="*/ 222452 h 622864"/>
                <a:gd name="connsiteX54" fmla="*/ 399573 w 688203"/>
                <a:gd name="connsiteY54" fmla="*/ 222452 h 622864"/>
                <a:gd name="connsiteX55" fmla="*/ 399573 w 688203"/>
                <a:gd name="connsiteY55" fmla="*/ 200206 h 622864"/>
                <a:gd name="connsiteX56" fmla="*/ 350933 w 688203"/>
                <a:gd name="connsiteY56" fmla="*/ 200206 h 622864"/>
                <a:gd name="connsiteX57" fmla="*/ 336961 w 688203"/>
                <a:gd name="connsiteY57" fmla="*/ 172200 h 622864"/>
                <a:gd name="connsiteX58" fmla="*/ 227325 w 688203"/>
                <a:gd name="connsiteY58" fmla="*/ 483111 h 622864"/>
                <a:gd name="connsiteX59" fmla="*/ 231297 w 688203"/>
                <a:gd name="connsiteY59" fmla="*/ 510992 h 622864"/>
                <a:gd name="connsiteX60" fmla="*/ 111472 w 688203"/>
                <a:gd name="connsiteY60" fmla="*/ 387760 h 622864"/>
                <a:gd name="connsiteX61" fmla="*/ 152029 w 688203"/>
                <a:gd name="connsiteY61" fmla="*/ 381954 h 622864"/>
                <a:gd name="connsiteX62" fmla="*/ 202913 w 688203"/>
                <a:gd name="connsiteY62" fmla="*/ 351763 h 622864"/>
                <a:gd name="connsiteX63" fmla="*/ 240142 w 688203"/>
                <a:gd name="connsiteY63" fmla="*/ 330121 h 622864"/>
                <a:gd name="connsiteX64" fmla="*/ 288597 w 688203"/>
                <a:gd name="connsiteY64" fmla="*/ 324037 h 622864"/>
                <a:gd name="connsiteX65" fmla="*/ 288597 w 688203"/>
                <a:gd name="connsiteY65" fmla="*/ 358236 h 622864"/>
                <a:gd name="connsiteX66" fmla="*/ 268782 w 688203"/>
                <a:gd name="connsiteY66" fmla="*/ 400635 h 622864"/>
                <a:gd name="connsiteX67" fmla="*/ 254359 w 688203"/>
                <a:gd name="connsiteY67" fmla="*/ 412681 h 622864"/>
                <a:gd name="connsiteX68" fmla="*/ 227325 w 688203"/>
                <a:gd name="connsiteY68" fmla="*/ 483111 h 622864"/>
                <a:gd name="connsiteX69" fmla="*/ 266397 w 688203"/>
                <a:gd name="connsiteY69" fmla="*/ 144593 h 622864"/>
                <a:gd name="connsiteX70" fmla="*/ 256901 w 688203"/>
                <a:gd name="connsiteY70" fmla="*/ 177070 h 622864"/>
                <a:gd name="connsiteX71" fmla="*/ 254885 w 688203"/>
                <a:gd name="connsiteY71" fmla="*/ 177782 h 622864"/>
                <a:gd name="connsiteX72" fmla="*/ 244197 w 688203"/>
                <a:gd name="connsiteY72" fmla="*/ 144593 h 622864"/>
                <a:gd name="connsiteX73" fmla="*/ 255297 w 688203"/>
                <a:gd name="connsiteY73" fmla="*/ 111226 h 622864"/>
                <a:gd name="connsiteX74" fmla="*/ 266397 w 688203"/>
                <a:gd name="connsiteY74" fmla="*/ 144593 h 622864"/>
                <a:gd name="connsiteX75" fmla="*/ 577202 w 688203"/>
                <a:gd name="connsiteY75" fmla="*/ 467148 h 622864"/>
                <a:gd name="connsiteX76" fmla="*/ 566101 w 688203"/>
                <a:gd name="connsiteY76" fmla="*/ 500516 h 622864"/>
                <a:gd name="connsiteX77" fmla="*/ 555001 w 688203"/>
                <a:gd name="connsiteY77" fmla="*/ 467148 h 622864"/>
                <a:gd name="connsiteX78" fmla="*/ 566101 w 688203"/>
                <a:gd name="connsiteY78" fmla="*/ 433781 h 622864"/>
                <a:gd name="connsiteX79" fmla="*/ 577202 w 688203"/>
                <a:gd name="connsiteY79" fmla="*/ 467148 h 622864"/>
                <a:gd name="connsiteX80" fmla="*/ 539224 w 688203"/>
                <a:gd name="connsiteY80" fmla="*/ 433781 h 622864"/>
                <a:gd name="connsiteX81" fmla="*/ 532801 w 688203"/>
                <a:gd name="connsiteY81" fmla="*/ 467148 h 622864"/>
                <a:gd name="connsiteX82" fmla="*/ 539224 w 688203"/>
                <a:gd name="connsiteY82" fmla="*/ 500516 h 622864"/>
                <a:gd name="connsiteX83" fmla="*/ 449501 w 688203"/>
                <a:gd name="connsiteY83" fmla="*/ 500516 h 622864"/>
                <a:gd name="connsiteX84" fmla="*/ 446173 w 688203"/>
                <a:gd name="connsiteY84" fmla="*/ 505024 h 622864"/>
                <a:gd name="connsiteX85" fmla="*/ 250944 w 688203"/>
                <a:gd name="connsiteY85" fmla="*/ 600576 h 622864"/>
                <a:gd name="connsiteX86" fmla="*/ 22660 w 688203"/>
                <a:gd name="connsiteY86" fmla="*/ 381965 h 622864"/>
                <a:gd name="connsiteX87" fmla="*/ 95510 w 688203"/>
                <a:gd name="connsiteY87" fmla="*/ 184636 h 622864"/>
                <a:gd name="connsiteX88" fmla="*/ 227401 w 688203"/>
                <a:gd name="connsiteY88" fmla="*/ 113442 h 622864"/>
                <a:gd name="connsiteX89" fmla="*/ 221996 w 688203"/>
                <a:gd name="connsiteY89" fmla="*/ 144593 h 622864"/>
                <a:gd name="connsiteX90" fmla="*/ 232571 w 688203"/>
                <a:gd name="connsiteY90" fmla="*/ 185728 h 622864"/>
                <a:gd name="connsiteX91" fmla="*/ 221715 w 688203"/>
                <a:gd name="connsiteY91" fmla="*/ 189583 h 622864"/>
                <a:gd name="connsiteX92" fmla="*/ 88795 w 688203"/>
                <a:gd name="connsiteY92" fmla="*/ 378168 h 622864"/>
                <a:gd name="connsiteX93" fmla="*/ 244197 w 688203"/>
                <a:gd name="connsiteY93" fmla="*/ 533884 h 622864"/>
                <a:gd name="connsiteX94" fmla="*/ 389170 w 688203"/>
                <a:gd name="connsiteY94" fmla="*/ 433781 h 622864"/>
                <a:gd name="connsiteX95" fmla="*/ 473734 w 688203"/>
                <a:gd name="connsiteY95" fmla="*/ 304606 h 622864"/>
                <a:gd name="connsiteX96" fmla="*/ 377399 w 688203"/>
                <a:gd name="connsiteY96" fmla="*/ 336783 h 622864"/>
                <a:gd name="connsiteX97" fmla="*/ 377399 w 688203"/>
                <a:gd name="connsiteY97" fmla="*/ 378168 h 622864"/>
                <a:gd name="connsiteX98" fmla="*/ 253753 w 688203"/>
                <a:gd name="connsiteY98" fmla="*/ 511151 h 622864"/>
                <a:gd name="connsiteX99" fmla="*/ 249303 w 688203"/>
                <a:gd name="connsiteY99" fmla="*/ 479955 h 622864"/>
                <a:gd name="connsiteX100" fmla="*/ 268570 w 688203"/>
                <a:gd name="connsiteY100" fmla="*/ 429757 h 622864"/>
                <a:gd name="connsiteX101" fmla="*/ 282988 w 688203"/>
                <a:gd name="connsiteY101" fmla="*/ 417711 h 622864"/>
                <a:gd name="connsiteX102" fmla="*/ 308565 w 688203"/>
                <a:gd name="connsiteY102" fmla="*/ 376490 h 622864"/>
                <a:gd name="connsiteX103" fmla="*/ 337437 w 688203"/>
                <a:gd name="connsiteY103" fmla="*/ 398191 h 622864"/>
                <a:gd name="connsiteX104" fmla="*/ 350754 w 688203"/>
                <a:gd name="connsiteY104" fmla="*/ 380395 h 622864"/>
                <a:gd name="connsiteX105" fmla="*/ 310798 w 688203"/>
                <a:gd name="connsiteY105" fmla="*/ 350361 h 622864"/>
                <a:gd name="connsiteX106" fmla="*/ 310798 w 688203"/>
                <a:gd name="connsiteY106" fmla="*/ 319074 h 622864"/>
                <a:gd name="connsiteX107" fmla="*/ 483902 w 688203"/>
                <a:gd name="connsiteY107" fmla="*/ 237078 h 622864"/>
                <a:gd name="connsiteX108" fmla="*/ 505722 w 688203"/>
                <a:gd name="connsiteY108" fmla="*/ 245822 h 622864"/>
                <a:gd name="connsiteX109" fmla="*/ 483436 w 688203"/>
                <a:gd name="connsiteY109" fmla="*/ 256987 h 622864"/>
                <a:gd name="connsiteX110" fmla="*/ 493370 w 688203"/>
                <a:gd name="connsiteY110" fmla="*/ 276886 h 622864"/>
                <a:gd name="connsiteX111" fmla="*/ 521701 w 688203"/>
                <a:gd name="connsiteY111" fmla="*/ 262695 h 622864"/>
                <a:gd name="connsiteX112" fmla="*/ 521701 w 688203"/>
                <a:gd name="connsiteY112" fmla="*/ 283284 h 622864"/>
                <a:gd name="connsiteX113" fmla="*/ 473734 w 688203"/>
                <a:gd name="connsiteY113" fmla="*/ 304606 h 622864"/>
                <a:gd name="connsiteX114" fmla="*/ 666003 w 688203"/>
                <a:gd name="connsiteY114" fmla="*/ 37305 h 622864"/>
                <a:gd name="connsiteX115" fmla="*/ 599467 w 688203"/>
                <a:gd name="connsiteY115" fmla="*/ 219307 h 622864"/>
                <a:gd name="connsiteX116" fmla="*/ 543901 w 688203"/>
                <a:gd name="connsiteY116" fmla="*/ 269571 h 622864"/>
                <a:gd name="connsiteX117" fmla="*/ 543901 w 688203"/>
                <a:gd name="connsiteY117" fmla="*/ 237158 h 622864"/>
                <a:gd name="connsiteX118" fmla="*/ 508189 w 688203"/>
                <a:gd name="connsiteY118" fmla="*/ 222842 h 622864"/>
                <a:gd name="connsiteX119" fmla="*/ 571706 w 688203"/>
                <a:gd name="connsiteY119" fmla="*/ 179542 h 622864"/>
                <a:gd name="connsiteX120" fmla="*/ 577532 w 688203"/>
                <a:gd name="connsiteY120" fmla="*/ 202890 h 622864"/>
                <a:gd name="connsiteX121" fmla="*/ 599066 w 688203"/>
                <a:gd name="connsiteY121" fmla="*/ 197497 h 622864"/>
                <a:gd name="connsiteX122" fmla="*/ 590698 w 688203"/>
                <a:gd name="connsiteY122" fmla="*/ 163972 h 622864"/>
                <a:gd name="connsiteX123" fmla="*/ 642215 w 688203"/>
                <a:gd name="connsiteY123" fmla="*/ 105822 h 622864"/>
                <a:gd name="connsiteX124" fmla="*/ 623174 w 688203"/>
                <a:gd name="connsiteY124" fmla="*/ 94379 h 622864"/>
                <a:gd name="connsiteX125" fmla="*/ 536937 w 688203"/>
                <a:gd name="connsiteY125" fmla="*/ 177505 h 622864"/>
                <a:gd name="connsiteX126" fmla="*/ 500373 w 688203"/>
                <a:gd name="connsiteY126" fmla="*/ 140867 h 622864"/>
                <a:gd name="connsiteX127" fmla="*/ 518801 w 688203"/>
                <a:gd name="connsiteY127" fmla="*/ 118715 h 622864"/>
                <a:gd name="connsiteX128" fmla="*/ 665986 w 688203"/>
                <a:gd name="connsiteY128" fmla="*/ 27752 h 622864"/>
                <a:gd name="connsiteX129" fmla="*/ 665986 w 688203"/>
                <a:gd name="connsiteY129" fmla="*/ 37305 h 62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88203" h="622864">
                  <a:moveTo>
                    <a:pt x="660962" y="0"/>
                  </a:moveTo>
                  <a:lnTo>
                    <a:pt x="656312" y="5328"/>
                  </a:lnTo>
                  <a:cubicBezTo>
                    <a:pt x="608779" y="59751"/>
                    <a:pt x="543321" y="95780"/>
                    <a:pt x="471994" y="106778"/>
                  </a:cubicBezTo>
                  <a:cubicBezTo>
                    <a:pt x="451588" y="109928"/>
                    <a:pt x="431398" y="115022"/>
                    <a:pt x="411973" y="121925"/>
                  </a:cubicBezTo>
                  <a:lnTo>
                    <a:pt x="286039" y="166708"/>
                  </a:lnTo>
                  <a:cubicBezTo>
                    <a:pt x="287698" y="160001"/>
                    <a:pt x="288597" y="152539"/>
                    <a:pt x="288597" y="144593"/>
                  </a:cubicBezTo>
                  <a:cubicBezTo>
                    <a:pt x="288597" y="112882"/>
                    <a:pt x="274278" y="88981"/>
                    <a:pt x="255297" y="88981"/>
                  </a:cubicBezTo>
                  <a:cubicBezTo>
                    <a:pt x="190468" y="88981"/>
                    <a:pt x="127976" y="117548"/>
                    <a:pt x="79337" y="169397"/>
                  </a:cubicBezTo>
                  <a:cubicBezTo>
                    <a:pt x="25245" y="227079"/>
                    <a:pt x="-4229" y="307050"/>
                    <a:pt x="492" y="383344"/>
                  </a:cubicBezTo>
                  <a:cubicBezTo>
                    <a:pt x="8660" y="515223"/>
                    <a:pt x="118485" y="620409"/>
                    <a:pt x="250532" y="622822"/>
                  </a:cubicBezTo>
                  <a:cubicBezTo>
                    <a:pt x="252050" y="622854"/>
                    <a:pt x="253563" y="622865"/>
                    <a:pt x="255086" y="622865"/>
                  </a:cubicBezTo>
                  <a:cubicBezTo>
                    <a:pt x="334516" y="622865"/>
                    <a:pt x="412417" y="584902"/>
                    <a:pt x="460612" y="522761"/>
                  </a:cubicBezTo>
                  <a:lnTo>
                    <a:pt x="566101" y="522761"/>
                  </a:lnTo>
                  <a:cubicBezTo>
                    <a:pt x="585083" y="522761"/>
                    <a:pt x="599402" y="498860"/>
                    <a:pt x="599402" y="467148"/>
                  </a:cubicBezTo>
                  <a:cubicBezTo>
                    <a:pt x="599402" y="435438"/>
                    <a:pt x="585083" y="411536"/>
                    <a:pt x="566101" y="411536"/>
                  </a:cubicBezTo>
                  <a:lnTo>
                    <a:pt x="395914" y="411536"/>
                  </a:lnTo>
                  <a:cubicBezTo>
                    <a:pt x="398266" y="400772"/>
                    <a:pt x="399599" y="389627"/>
                    <a:pt x="399599" y="378168"/>
                  </a:cubicBezTo>
                  <a:lnTo>
                    <a:pt x="399599" y="352822"/>
                  </a:lnTo>
                  <a:lnTo>
                    <a:pt x="480758" y="325716"/>
                  </a:lnTo>
                  <a:cubicBezTo>
                    <a:pt x="533554" y="308076"/>
                    <a:pt x="580465" y="276250"/>
                    <a:pt x="616416" y="233688"/>
                  </a:cubicBezTo>
                  <a:cubicBezTo>
                    <a:pt x="662702" y="178864"/>
                    <a:pt x="688203" y="109124"/>
                    <a:pt x="688203" y="37305"/>
                  </a:cubicBezTo>
                  <a:lnTo>
                    <a:pt x="688203" y="0"/>
                  </a:lnTo>
                  <a:close/>
                  <a:moveTo>
                    <a:pt x="419399" y="142893"/>
                  </a:moveTo>
                  <a:cubicBezTo>
                    <a:pt x="437501" y="136453"/>
                    <a:pt x="456342" y="131706"/>
                    <a:pt x="475366" y="128757"/>
                  </a:cubicBezTo>
                  <a:cubicBezTo>
                    <a:pt x="477864" y="128366"/>
                    <a:pt x="480292" y="127731"/>
                    <a:pt x="482780" y="127291"/>
                  </a:cubicBezTo>
                  <a:lnTo>
                    <a:pt x="446564" y="170830"/>
                  </a:lnTo>
                  <a:lnTo>
                    <a:pt x="463610" y="185070"/>
                  </a:lnTo>
                  <a:lnTo>
                    <a:pt x="486103" y="158018"/>
                  </a:lnTo>
                  <a:lnTo>
                    <a:pt x="518178" y="190164"/>
                  </a:lnTo>
                  <a:cubicBezTo>
                    <a:pt x="449637" y="234699"/>
                    <a:pt x="368938" y="270868"/>
                    <a:pt x="326094" y="288791"/>
                  </a:cubicBezTo>
                  <a:lnTo>
                    <a:pt x="299698" y="262337"/>
                  </a:lnTo>
                  <a:lnTo>
                    <a:pt x="299698" y="222452"/>
                  </a:lnTo>
                  <a:lnTo>
                    <a:pt x="277497" y="222452"/>
                  </a:lnTo>
                  <a:lnTo>
                    <a:pt x="277497" y="271548"/>
                  </a:lnTo>
                  <a:lnTo>
                    <a:pt x="303789" y="297899"/>
                  </a:lnTo>
                  <a:cubicBezTo>
                    <a:pt x="300581" y="299164"/>
                    <a:pt x="298250" y="300065"/>
                    <a:pt x="296988" y="300554"/>
                  </a:cubicBezTo>
                  <a:lnTo>
                    <a:pt x="237390" y="308022"/>
                  </a:lnTo>
                  <a:cubicBezTo>
                    <a:pt x="216713" y="310612"/>
                    <a:pt x="197672" y="321675"/>
                    <a:pt x="185151" y="338386"/>
                  </a:cubicBezTo>
                  <a:cubicBezTo>
                    <a:pt x="176328" y="350171"/>
                    <a:pt x="163439" y="357823"/>
                    <a:pt x="148876" y="359903"/>
                  </a:cubicBezTo>
                  <a:lnTo>
                    <a:pt x="111494" y="365259"/>
                  </a:lnTo>
                  <a:cubicBezTo>
                    <a:pt x="114247" y="327395"/>
                    <a:pt x="129017" y="292093"/>
                    <a:pt x="152572" y="263917"/>
                  </a:cubicBezTo>
                  <a:lnTo>
                    <a:pt x="171444" y="301733"/>
                  </a:lnTo>
                  <a:lnTo>
                    <a:pt x="235260" y="288942"/>
                  </a:lnTo>
                  <a:lnTo>
                    <a:pt x="230896" y="267132"/>
                  </a:lnTo>
                  <a:lnTo>
                    <a:pt x="183709" y="276588"/>
                  </a:lnTo>
                  <a:lnTo>
                    <a:pt x="168881" y="246870"/>
                  </a:lnTo>
                  <a:cubicBezTo>
                    <a:pt x="186029" y="231152"/>
                    <a:pt x="206344" y="218617"/>
                    <a:pt x="229119" y="210520"/>
                  </a:cubicBezTo>
                  <a:lnTo>
                    <a:pt x="260543" y="199343"/>
                  </a:lnTo>
                  <a:cubicBezTo>
                    <a:pt x="261877" y="199018"/>
                    <a:pt x="263150" y="198528"/>
                    <a:pt x="264419" y="197964"/>
                  </a:cubicBezTo>
                  <a:lnTo>
                    <a:pt x="315876" y="179667"/>
                  </a:lnTo>
                  <a:lnTo>
                    <a:pt x="332972" y="213919"/>
                  </a:lnTo>
                  <a:lnTo>
                    <a:pt x="332972" y="255819"/>
                  </a:lnTo>
                  <a:lnTo>
                    <a:pt x="355172" y="255819"/>
                  </a:lnTo>
                  <a:lnTo>
                    <a:pt x="355172" y="222452"/>
                  </a:lnTo>
                  <a:lnTo>
                    <a:pt x="399573" y="222452"/>
                  </a:lnTo>
                  <a:lnTo>
                    <a:pt x="399573" y="200206"/>
                  </a:lnTo>
                  <a:lnTo>
                    <a:pt x="350933" y="200206"/>
                  </a:lnTo>
                  <a:lnTo>
                    <a:pt x="336961" y="172200"/>
                  </a:lnTo>
                  <a:close/>
                  <a:moveTo>
                    <a:pt x="227325" y="483111"/>
                  </a:moveTo>
                  <a:lnTo>
                    <a:pt x="231297" y="510992"/>
                  </a:lnTo>
                  <a:cubicBezTo>
                    <a:pt x="167027" y="504779"/>
                    <a:pt x="116101" y="452599"/>
                    <a:pt x="111472" y="387760"/>
                  </a:cubicBezTo>
                  <a:lnTo>
                    <a:pt x="152029" y="381954"/>
                  </a:lnTo>
                  <a:cubicBezTo>
                    <a:pt x="172463" y="379026"/>
                    <a:pt x="190533" y="368305"/>
                    <a:pt x="202913" y="351763"/>
                  </a:cubicBezTo>
                  <a:cubicBezTo>
                    <a:pt x="211840" y="339853"/>
                    <a:pt x="225400" y="331967"/>
                    <a:pt x="240142" y="330121"/>
                  </a:cubicBezTo>
                  <a:lnTo>
                    <a:pt x="288597" y="324037"/>
                  </a:lnTo>
                  <a:lnTo>
                    <a:pt x="288597" y="358236"/>
                  </a:lnTo>
                  <a:cubicBezTo>
                    <a:pt x="288597" y="374666"/>
                    <a:pt x="281367" y="390116"/>
                    <a:pt x="268782" y="400635"/>
                  </a:cubicBezTo>
                  <a:lnTo>
                    <a:pt x="254359" y="412681"/>
                  </a:lnTo>
                  <a:cubicBezTo>
                    <a:pt x="233617" y="429991"/>
                    <a:pt x="223514" y="456319"/>
                    <a:pt x="227325" y="483111"/>
                  </a:cubicBezTo>
                  <a:close/>
                  <a:moveTo>
                    <a:pt x="266397" y="144593"/>
                  </a:moveTo>
                  <a:cubicBezTo>
                    <a:pt x="266397" y="162879"/>
                    <a:pt x="260414" y="174084"/>
                    <a:pt x="256901" y="177070"/>
                  </a:cubicBezTo>
                  <a:lnTo>
                    <a:pt x="254885" y="177782"/>
                  </a:lnTo>
                  <a:cubicBezTo>
                    <a:pt x="251834" y="176887"/>
                    <a:pt x="244197" y="165269"/>
                    <a:pt x="244197" y="144593"/>
                  </a:cubicBezTo>
                  <a:cubicBezTo>
                    <a:pt x="244197" y="123060"/>
                    <a:pt x="252533" y="111226"/>
                    <a:pt x="255297" y="111226"/>
                  </a:cubicBezTo>
                  <a:cubicBezTo>
                    <a:pt x="258055" y="111226"/>
                    <a:pt x="266397" y="123060"/>
                    <a:pt x="266397" y="144593"/>
                  </a:cubicBezTo>
                  <a:close/>
                  <a:moveTo>
                    <a:pt x="577202" y="467148"/>
                  </a:moveTo>
                  <a:cubicBezTo>
                    <a:pt x="577202" y="488682"/>
                    <a:pt x="568860" y="500516"/>
                    <a:pt x="566101" y="500516"/>
                  </a:cubicBezTo>
                  <a:cubicBezTo>
                    <a:pt x="563338" y="500516"/>
                    <a:pt x="555001" y="488682"/>
                    <a:pt x="555001" y="467148"/>
                  </a:cubicBezTo>
                  <a:cubicBezTo>
                    <a:pt x="555001" y="445615"/>
                    <a:pt x="563338" y="433781"/>
                    <a:pt x="566101" y="433781"/>
                  </a:cubicBezTo>
                  <a:cubicBezTo>
                    <a:pt x="568860" y="433781"/>
                    <a:pt x="577202" y="445615"/>
                    <a:pt x="577202" y="467148"/>
                  </a:cubicBezTo>
                  <a:close/>
                  <a:moveTo>
                    <a:pt x="539224" y="433781"/>
                  </a:moveTo>
                  <a:cubicBezTo>
                    <a:pt x="535207" y="442969"/>
                    <a:pt x="532801" y="454370"/>
                    <a:pt x="532801" y="467148"/>
                  </a:cubicBezTo>
                  <a:cubicBezTo>
                    <a:pt x="532801" y="479928"/>
                    <a:pt x="535207" y="491333"/>
                    <a:pt x="539224" y="500516"/>
                  </a:cubicBezTo>
                  <a:lnTo>
                    <a:pt x="449501" y="500516"/>
                  </a:lnTo>
                  <a:lnTo>
                    <a:pt x="446173" y="505024"/>
                  </a:lnTo>
                  <a:cubicBezTo>
                    <a:pt x="401594" y="565351"/>
                    <a:pt x="327166" y="602092"/>
                    <a:pt x="250944" y="600576"/>
                  </a:cubicBezTo>
                  <a:cubicBezTo>
                    <a:pt x="130382" y="598388"/>
                    <a:pt x="30107" y="502351"/>
                    <a:pt x="22660" y="381965"/>
                  </a:cubicBezTo>
                  <a:cubicBezTo>
                    <a:pt x="18297" y="311677"/>
                    <a:pt x="45543" y="237925"/>
                    <a:pt x="95510" y="184636"/>
                  </a:cubicBezTo>
                  <a:cubicBezTo>
                    <a:pt x="132816" y="144860"/>
                    <a:pt x="178870" y="120339"/>
                    <a:pt x="227401" y="113442"/>
                  </a:cubicBezTo>
                  <a:cubicBezTo>
                    <a:pt x="223970" y="122229"/>
                    <a:pt x="221996" y="132863"/>
                    <a:pt x="221996" y="144593"/>
                  </a:cubicBezTo>
                  <a:cubicBezTo>
                    <a:pt x="221996" y="161300"/>
                    <a:pt x="226034" y="175708"/>
                    <a:pt x="232571" y="185728"/>
                  </a:cubicBezTo>
                  <a:lnTo>
                    <a:pt x="221715" y="189583"/>
                  </a:lnTo>
                  <a:cubicBezTo>
                    <a:pt x="142203" y="217847"/>
                    <a:pt x="88795" y="293635"/>
                    <a:pt x="88795" y="378168"/>
                  </a:cubicBezTo>
                  <a:cubicBezTo>
                    <a:pt x="88795" y="464037"/>
                    <a:pt x="158501" y="533884"/>
                    <a:pt x="244197" y="533884"/>
                  </a:cubicBezTo>
                  <a:cubicBezTo>
                    <a:pt x="310315" y="533884"/>
                    <a:pt x="366765" y="492217"/>
                    <a:pt x="389170" y="433781"/>
                  </a:cubicBezTo>
                  <a:close/>
                  <a:moveTo>
                    <a:pt x="473734" y="304606"/>
                  </a:moveTo>
                  <a:lnTo>
                    <a:pt x="377399" y="336783"/>
                  </a:lnTo>
                  <a:lnTo>
                    <a:pt x="377399" y="378168"/>
                  </a:lnTo>
                  <a:cubicBezTo>
                    <a:pt x="377399" y="448531"/>
                    <a:pt x="322739" y="506214"/>
                    <a:pt x="253753" y="511151"/>
                  </a:cubicBezTo>
                  <a:lnTo>
                    <a:pt x="249303" y="479955"/>
                  </a:lnTo>
                  <a:cubicBezTo>
                    <a:pt x="246582" y="460854"/>
                    <a:pt x="253785" y="442091"/>
                    <a:pt x="268570" y="429757"/>
                  </a:cubicBezTo>
                  <a:lnTo>
                    <a:pt x="282988" y="417711"/>
                  </a:lnTo>
                  <a:cubicBezTo>
                    <a:pt x="295887" y="406941"/>
                    <a:pt x="304711" y="392473"/>
                    <a:pt x="308565" y="376490"/>
                  </a:cubicBezTo>
                  <a:lnTo>
                    <a:pt x="337437" y="398191"/>
                  </a:lnTo>
                  <a:lnTo>
                    <a:pt x="350754" y="380395"/>
                  </a:lnTo>
                  <a:lnTo>
                    <a:pt x="310798" y="350361"/>
                  </a:lnTo>
                  <a:lnTo>
                    <a:pt x="310798" y="319074"/>
                  </a:lnTo>
                  <a:cubicBezTo>
                    <a:pt x="334218" y="309934"/>
                    <a:pt x="409345" y="279444"/>
                    <a:pt x="483902" y="237078"/>
                  </a:cubicBezTo>
                  <a:lnTo>
                    <a:pt x="505722" y="245822"/>
                  </a:lnTo>
                  <a:lnTo>
                    <a:pt x="483436" y="256987"/>
                  </a:lnTo>
                  <a:lnTo>
                    <a:pt x="493370" y="276886"/>
                  </a:lnTo>
                  <a:lnTo>
                    <a:pt x="521701" y="262695"/>
                  </a:lnTo>
                  <a:lnTo>
                    <a:pt x="521701" y="283284"/>
                  </a:lnTo>
                  <a:cubicBezTo>
                    <a:pt x="506449" y="291805"/>
                    <a:pt x="490439" y="299022"/>
                    <a:pt x="473734" y="304606"/>
                  </a:cubicBezTo>
                  <a:close/>
                  <a:moveTo>
                    <a:pt x="666003" y="37305"/>
                  </a:moveTo>
                  <a:cubicBezTo>
                    <a:pt x="666003" y="103861"/>
                    <a:pt x="642378" y="168496"/>
                    <a:pt x="599467" y="219307"/>
                  </a:cubicBezTo>
                  <a:cubicBezTo>
                    <a:pt x="583190" y="238582"/>
                    <a:pt x="564464" y="255423"/>
                    <a:pt x="543901" y="269571"/>
                  </a:cubicBezTo>
                  <a:lnTo>
                    <a:pt x="543901" y="237158"/>
                  </a:lnTo>
                  <a:lnTo>
                    <a:pt x="508189" y="222842"/>
                  </a:lnTo>
                  <a:cubicBezTo>
                    <a:pt x="530444" y="209320"/>
                    <a:pt x="552069" y="194781"/>
                    <a:pt x="571706" y="179542"/>
                  </a:cubicBezTo>
                  <a:lnTo>
                    <a:pt x="577532" y="202890"/>
                  </a:lnTo>
                  <a:lnTo>
                    <a:pt x="599066" y="197497"/>
                  </a:lnTo>
                  <a:lnTo>
                    <a:pt x="590698" y="163972"/>
                  </a:lnTo>
                  <a:cubicBezTo>
                    <a:pt x="612210" y="145326"/>
                    <a:pt x="630237" y="125808"/>
                    <a:pt x="642215" y="105822"/>
                  </a:cubicBezTo>
                  <a:lnTo>
                    <a:pt x="623174" y="94379"/>
                  </a:lnTo>
                  <a:cubicBezTo>
                    <a:pt x="605884" y="123250"/>
                    <a:pt x="574091" y="151545"/>
                    <a:pt x="536937" y="177505"/>
                  </a:cubicBezTo>
                  <a:lnTo>
                    <a:pt x="500373" y="140867"/>
                  </a:lnTo>
                  <a:lnTo>
                    <a:pt x="518801" y="118715"/>
                  </a:lnTo>
                  <a:cubicBezTo>
                    <a:pt x="574844" y="102031"/>
                    <a:pt x="625873" y="70841"/>
                    <a:pt x="665986" y="27752"/>
                  </a:cubicBezTo>
                  <a:lnTo>
                    <a:pt x="665986" y="37305"/>
                  </a:lnTo>
                  <a:close/>
                </a:path>
              </a:pathLst>
            </a:custGeom>
            <a:solidFill>
              <a:schemeClr val="tx1"/>
            </a:solidFill>
            <a:ln w="1383" cap="flat">
              <a:noFill/>
              <a:prstDash val="solid"/>
              <a:miter/>
            </a:ln>
          </p:spPr>
          <p:txBody>
            <a:bodyPr rtlCol="0" anchor="ctr"/>
            <a:lstStyle/>
            <a:p>
              <a:endParaRPr lang="en-US">
                <a:latin typeface="Arial" panose="020B0604020202020204" pitchFamily="34" charset="0"/>
              </a:endParaRPr>
            </a:p>
          </p:txBody>
        </p:sp>
        <p:grpSp>
          <p:nvGrpSpPr>
            <p:cNvPr id="124" name="Graphic 109">
              <a:extLst>
                <a:ext uri="{FF2B5EF4-FFF2-40B4-BE49-F238E27FC236}">
                  <a16:creationId xmlns:a16="http://schemas.microsoft.com/office/drawing/2014/main" id="{3B8654AC-E035-409A-9AC1-F66315E3F6D8}"/>
                </a:ext>
              </a:extLst>
            </p:cNvPr>
            <p:cNvGrpSpPr/>
            <p:nvPr/>
          </p:nvGrpSpPr>
          <p:grpSpPr>
            <a:xfrm>
              <a:off x="5638711" y="2517450"/>
              <a:ext cx="691702" cy="690549"/>
              <a:chOff x="3652450" y="4450728"/>
              <a:chExt cx="763022" cy="761750"/>
            </a:xfrm>
            <a:gradFill>
              <a:gsLst>
                <a:gs pos="0">
                  <a:schemeClr val="accent4">
                    <a:lumMod val="75000"/>
                  </a:schemeClr>
                </a:gs>
                <a:gs pos="79000">
                  <a:schemeClr val="tx2"/>
                </a:gs>
              </a:gsLst>
              <a:lin ang="8100000" scaled="1"/>
            </a:gradFill>
          </p:grpSpPr>
          <p:sp>
            <p:nvSpPr>
              <p:cNvPr id="125" name="Freeform: Shape 124">
                <a:extLst>
                  <a:ext uri="{FF2B5EF4-FFF2-40B4-BE49-F238E27FC236}">
                    <a16:creationId xmlns:a16="http://schemas.microsoft.com/office/drawing/2014/main" id="{F45E1F38-C96C-47D4-87C3-4C26C45B9DA1}"/>
                  </a:ext>
                </a:extLst>
              </p:cNvPr>
              <p:cNvSpPr/>
              <p:nvPr/>
            </p:nvSpPr>
            <p:spPr>
              <a:xfrm>
                <a:off x="3910962" y="4450728"/>
                <a:ext cx="504510" cy="348991"/>
              </a:xfrm>
              <a:custGeom>
                <a:avLst/>
                <a:gdLst>
                  <a:gd name="connsiteX0" fmla="*/ 498979 w 504510"/>
                  <a:gd name="connsiteY0" fmla="*/ 146945 h 348991"/>
                  <a:gd name="connsiteX1" fmla="*/ 322377 w 504510"/>
                  <a:gd name="connsiteY1" fmla="*/ 144753 h 348991"/>
                  <a:gd name="connsiteX2" fmla="*/ 290491 w 504510"/>
                  <a:gd name="connsiteY2" fmla="*/ 150357 h 348991"/>
                  <a:gd name="connsiteX3" fmla="*/ 222060 w 504510"/>
                  <a:gd name="connsiteY3" fmla="*/ 156813 h 348991"/>
                  <a:gd name="connsiteX4" fmla="*/ 222060 w 504510"/>
                  <a:gd name="connsiteY4" fmla="*/ 49662 h 348991"/>
                  <a:gd name="connsiteX5" fmla="*/ 172398 w 504510"/>
                  <a:gd name="connsiteY5" fmla="*/ 0 h 348991"/>
                  <a:gd name="connsiteX6" fmla="*/ 122736 w 504510"/>
                  <a:gd name="connsiteY6" fmla="*/ 49662 h 348991"/>
                  <a:gd name="connsiteX7" fmla="*/ 122736 w 504510"/>
                  <a:gd name="connsiteY7" fmla="*/ 149134 h 348991"/>
                  <a:gd name="connsiteX8" fmla="*/ 10371 w 504510"/>
                  <a:gd name="connsiteY8" fmla="*/ 147524 h 348991"/>
                  <a:gd name="connsiteX9" fmla="*/ 30 w 504510"/>
                  <a:gd name="connsiteY9" fmla="*/ 159499 h 348991"/>
                  <a:gd name="connsiteX10" fmla="*/ 12006 w 504510"/>
                  <a:gd name="connsiteY10" fmla="*/ 169840 h 348991"/>
                  <a:gd name="connsiteX11" fmla="*/ 138391 w 504510"/>
                  <a:gd name="connsiteY11" fmla="*/ 173762 h 348991"/>
                  <a:gd name="connsiteX12" fmla="*/ 147556 w 504510"/>
                  <a:gd name="connsiteY12" fmla="*/ 175069 h 348991"/>
                  <a:gd name="connsiteX13" fmla="*/ 153412 w 504510"/>
                  <a:gd name="connsiteY13" fmla="*/ 175794 h 348991"/>
                  <a:gd name="connsiteX14" fmla="*/ 156563 w 504510"/>
                  <a:gd name="connsiteY14" fmla="*/ 176178 h 348991"/>
                  <a:gd name="connsiteX15" fmla="*/ 164384 w 504510"/>
                  <a:gd name="connsiteY15" fmla="*/ 176998 h 348991"/>
                  <a:gd name="connsiteX16" fmla="*/ 165487 w 504510"/>
                  <a:gd name="connsiteY16" fmla="*/ 177109 h 348991"/>
                  <a:gd name="connsiteX17" fmla="*/ 294183 w 504510"/>
                  <a:gd name="connsiteY17" fmla="*/ 172427 h 348991"/>
                  <a:gd name="connsiteX18" fmla="*/ 326324 w 504510"/>
                  <a:gd name="connsiteY18" fmla="*/ 166779 h 348991"/>
                  <a:gd name="connsiteX19" fmla="*/ 428774 w 504510"/>
                  <a:gd name="connsiteY19" fmla="*/ 151523 h 348991"/>
                  <a:gd name="connsiteX20" fmla="*/ 478734 w 504510"/>
                  <a:gd name="connsiteY20" fmla="*/ 156488 h 348991"/>
                  <a:gd name="connsiteX21" fmla="*/ 363036 w 504510"/>
                  <a:gd name="connsiteY21" fmla="*/ 329667 h 348991"/>
                  <a:gd name="connsiteX22" fmla="*/ 362581 w 504510"/>
                  <a:gd name="connsiteY22" fmla="*/ 345483 h 348991"/>
                  <a:gd name="connsiteX23" fmla="*/ 370718 w 504510"/>
                  <a:gd name="connsiteY23" fmla="*/ 348991 h 348991"/>
                  <a:gd name="connsiteX24" fmla="*/ 378396 w 504510"/>
                  <a:gd name="connsiteY24" fmla="*/ 345938 h 348991"/>
                  <a:gd name="connsiteX25" fmla="*/ 474358 w 504510"/>
                  <a:gd name="connsiteY25" fmla="*/ 244075 h 348991"/>
                  <a:gd name="connsiteX26" fmla="*/ 498979 w 504510"/>
                  <a:gd name="connsiteY26" fmla="*/ 146945 h 348991"/>
                  <a:gd name="connsiteX27" fmla="*/ 199683 w 504510"/>
                  <a:gd name="connsiteY27" fmla="*/ 156761 h 348991"/>
                  <a:gd name="connsiteX28" fmla="*/ 172949 w 504510"/>
                  <a:gd name="connsiteY28" fmla="*/ 155302 h 348991"/>
                  <a:gd name="connsiteX29" fmla="*/ 171957 w 504510"/>
                  <a:gd name="connsiteY29" fmla="*/ 155222 h 348991"/>
                  <a:gd name="connsiteX30" fmla="*/ 166569 w 504510"/>
                  <a:gd name="connsiteY30" fmla="*/ 154725 h 348991"/>
                  <a:gd name="connsiteX31" fmla="*/ 163358 w 504510"/>
                  <a:gd name="connsiteY31" fmla="*/ 154399 h 348991"/>
                  <a:gd name="connsiteX32" fmla="*/ 159034 w 504510"/>
                  <a:gd name="connsiteY32" fmla="*/ 153937 h 348991"/>
                  <a:gd name="connsiteX33" fmla="*/ 151482 w 504510"/>
                  <a:gd name="connsiteY33" fmla="*/ 153015 h 348991"/>
                  <a:gd name="connsiteX34" fmla="*/ 149419 w 504510"/>
                  <a:gd name="connsiteY34" fmla="*/ 152731 h 348991"/>
                  <a:gd name="connsiteX35" fmla="*/ 145112 w 504510"/>
                  <a:gd name="connsiteY35" fmla="*/ 152117 h 348991"/>
                  <a:gd name="connsiteX36" fmla="*/ 145112 w 504510"/>
                  <a:gd name="connsiteY36" fmla="*/ 49661 h 348991"/>
                  <a:gd name="connsiteX37" fmla="*/ 172398 w 504510"/>
                  <a:gd name="connsiteY37" fmla="*/ 22377 h 348991"/>
                  <a:gd name="connsiteX38" fmla="*/ 199682 w 504510"/>
                  <a:gd name="connsiteY38" fmla="*/ 49661 h 348991"/>
                  <a:gd name="connsiteX39" fmla="*/ 199682 w 504510"/>
                  <a:gd name="connsiteY39" fmla="*/ 156761 h 3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510" h="348991">
                    <a:moveTo>
                      <a:pt x="498979" y="146945"/>
                    </a:moveTo>
                    <a:cubicBezTo>
                      <a:pt x="485275" y="117880"/>
                      <a:pt x="420157" y="127206"/>
                      <a:pt x="322377" y="144753"/>
                    </a:cubicBezTo>
                    <a:cubicBezTo>
                      <a:pt x="311036" y="146785"/>
                      <a:pt x="300326" y="148708"/>
                      <a:pt x="290491" y="150357"/>
                    </a:cubicBezTo>
                    <a:cubicBezTo>
                      <a:pt x="267700" y="154177"/>
                      <a:pt x="244843" y="156316"/>
                      <a:pt x="222060" y="156813"/>
                    </a:cubicBezTo>
                    <a:lnTo>
                      <a:pt x="222060" y="49662"/>
                    </a:lnTo>
                    <a:cubicBezTo>
                      <a:pt x="222060" y="22278"/>
                      <a:pt x="199782" y="0"/>
                      <a:pt x="172398" y="0"/>
                    </a:cubicBezTo>
                    <a:cubicBezTo>
                      <a:pt x="145014" y="0"/>
                      <a:pt x="122736" y="22278"/>
                      <a:pt x="122736" y="49662"/>
                    </a:cubicBezTo>
                    <a:lnTo>
                      <a:pt x="122736" y="149134"/>
                    </a:lnTo>
                    <a:cubicBezTo>
                      <a:pt x="87656" y="145176"/>
                      <a:pt x="49964" y="144623"/>
                      <a:pt x="10371" y="147524"/>
                    </a:cubicBezTo>
                    <a:cubicBezTo>
                      <a:pt x="4209" y="147976"/>
                      <a:pt x="-420" y="153337"/>
                      <a:pt x="30" y="159499"/>
                    </a:cubicBezTo>
                    <a:cubicBezTo>
                      <a:pt x="480" y="165661"/>
                      <a:pt x="5829" y="170286"/>
                      <a:pt x="12006" y="169840"/>
                    </a:cubicBezTo>
                    <a:cubicBezTo>
                      <a:pt x="57187" y="166533"/>
                      <a:pt x="99706" y="167850"/>
                      <a:pt x="138391" y="173762"/>
                    </a:cubicBezTo>
                    <a:cubicBezTo>
                      <a:pt x="141436" y="174227"/>
                      <a:pt x="144491" y="174662"/>
                      <a:pt x="147556" y="175069"/>
                    </a:cubicBezTo>
                    <a:cubicBezTo>
                      <a:pt x="149505" y="175329"/>
                      <a:pt x="151459" y="175557"/>
                      <a:pt x="153412" y="175794"/>
                    </a:cubicBezTo>
                    <a:cubicBezTo>
                      <a:pt x="154464" y="175920"/>
                      <a:pt x="155510" y="176059"/>
                      <a:pt x="156563" y="176178"/>
                    </a:cubicBezTo>
                    <a:cubicBezTo>
                      <a:pt x="159168" y="176476"/>
                      <a:pt x="161775" y="176741"/>
                      <a:pt x="164384" y="176998"/>
                    </a:cubicBezTo>
                    <a:cubicBezTo>
                      <a:pt x="164753" y="177034"/>
                      <a:pt x="165118" y="177075"/>
                      <a:pt x="165487" y="177109"/>
                    </a:cubicBezTo>
                    <a:cubicBezTo>
                      <a:pt x="208071" y="181176"/>
                      <a:pt x="251242" y="179624"/>
                      <a:pt x="294183" y="172427"/>
                    </a:cubicBezTo>
                    <a:cubicBezTo>
                      <a:pt x="304146" y="170759"/>
                      <a:pt x="314919" y="168827"/>
                      <a:pt x="326324" y="166779"/>
                    </a:cubicBezTo>
                    <a:cubicBezTo>
                      <a:pt x="359957" y="160745"/>
                      <a:pt x="398075" y="153904"/>
                      <a:pt x="428774" y="151523"/>
                    </a:cubicBezTo>
                    <a:cubicBezTo>
                      <a:pt x="474189" y="148009"/>
                      <a:pt x="478697" y="156405"/>
                      <a:pt x="478734" y="156488"/>
                    </a:cubicBezTo>
                    <a:cubicBezTo>
                      <a:pt x="497985" y="197321"/>
                      <a:pt x="432136" y="264428"/>
                      <a:pt x="363036" y="329667"/>
                    </a:cubicBezTo>
                    <a:cubicBezTo>
                      <a:pt x="358543" y="333908"/>
                      <a:pt x="358340" y="340990"/>
                      <a:pt x="362581" y="345483"/>
                    </a:cubicBezTo>
                    <a:cubicBezTo>
                      <a:pt x="364783" y="347815"/>
                      <a:pt x="367747" y="348991"/>
                      <a:pt x="370718" y="348991"/>
                    </a:cubicBezTo>
                    <a:cubicBezTo>
                      <a:pt x="373475" y="348991"/>
                      <a:pt x="376235" y="347978"/>
                      <a:pt x="378396" y="345938"/>
                    </a:cubicBezTo>
                    <a:cubicBezTo>
                      <a:pt x="411922" y="314288"/>
                      <a:pt x="449748" y="277705"/>
                      <a:pt x="474358" y="244075"/>
                    </a:cubicBezTo>
                    <a:cubicBezTo>
                      <a:pt x="503178" y="204699"/>
                      <a:pt x="511230" y="172929"/>
                      <a:pt x="498979" y="146945"/>
                    </a:cubicBezTo>
                    <a:close/>
                    <a:moveTo>
                      <a:pt x="199683" y="156761"/>
                    </a:moveTo>
                    <a:cubicBezTo>
                      <a:pt x="190746" y="156530"/>
                      <a:pt x="181822" y="156040"/>
                      <a:pt x="172949" y="155302"/>
                    </a:cubicBezTo>
                    <a:cubicBezTo>
                      <a:pt x="172618" y="155274"/>
                      <a:pt x="172289" y="155250"/>
                      <a:pt x="171957" y="155222"/>
                    </a:cubicBezTo>
                    <a:cubicBezTo>
                      <a:pt x="170159" y="155068"/>
                      <a:pt x="168365" y="154900"/>
                      <a:pt x="166569" y="154725"/>
                    </a:cubicBezTo>
                    <a:cubicBezTo>
                      <a:pt x="165498" y="154621"/>
                      <a:pt x="164426" y="154511"/>
                      <a:pt x="163358" y="154399"/>
                    </a:cubicBezTo>
                    <a:cubicBezTo>
                      <a:pt x="161915" y="154249"/>
                      <a:pt x="160472" y="154100"/>
                      <a:pt x="159034" y="153937"/>
                    </a:cubicBezTo>
                    <a:cubicBezTo>
                      <a:pt x="156514" y="153649"/>
                      <a:pt x="153997" y="153345"/>
                      <a:pt x="151482" y="153015"/>
                    </a:cubicBezTo>
                    <a:cubicBezTo>
                      <a:pt x="150793" y="152925"/>
                      <a:pt x="150108" y="152825"/>
                      <a:pt x="149419" y="152731"/>
                    </a:cubicBezTo>
                    <a:cubicBezTo>
                      <a:pt x="147982" y="152536"/>
                      <a:pt x="146547" y="152326"/>
                      <a:pt x="145112" y="152117"/>
                    </a:cubicBezTo>
                    <a:lnTo>
                      <a:pt x="145112" y="49661"/>
                    </a:lnTo>
                    <a:cubicBezTo>
                      <a:pt x="145114" y="34616"/>
                      <a:pt x="157353" y="22377"/>
                      <a:pt x="172398" y="22377"/>
                    </a:cubicBezTo>
                    <a:cubicBezTo>
                      <a:pt x="187442" y="22377"/>
                      <a:pt x="199682" y="34616"/>
                      <a:pt x="199682" y="49661"/>
                    </a:cubicBezTo>
                    <a:lnTo>
                      <a:pt x="199682" y="156761"/>
                    </a:lnTo>
                    <a:close/>
                  </a:path>
                </a:pathLst>
              </a:custGeom>
              <a:solidFill>
                <a:schemeClr val="tx1"/>
              </a:solidFill>
              <a:ln w="1488" cap="flat">
                <a:noFill/>
                <a:prstDash val="solid"/>
                <a:miter/>
              </a:ln>
            </p:spPr>
            <p:txBody>
              <a:bodyPr rtlCol="0" anchor="ctr"/>
              <a:lstStyle/>
              <a:p>
                <a:endParaRPr lang="en-US">
                  <a:latin typeface="Arial" panose="020B0604020202020204" pitchFamily="34" charset="0"/>
                </a:endParaRPr>
              </a:p>
            </p:txBody>
          </p:sp>
          <p:sp>
            <p:nvSpPr>
              <p:cNvPr id="126" name="Freeform: Shape 125">
                <a:extLst>
                  <a:ext uri="{FF2B5EF4-FFF2-40B4-BE49-F238E27FC236}">
                    <a16:creationId xmlns:a16="http://schemas.microsoft.com/office/drawing/2014/main" id="{51E6801A-F4F8-4C15-A265-53D94EB4096D}"/>
                  </a:ext>
                </a:extLst>
              </p:cNvPr>
              <p:cNvSpPr/>
              <p:nvPr/>
            </p:nvSpPr>
            <p:spPr>
              <a:xfrm>
                <a:off x="3652450" y="4719073"/>
                <a:ext cx="611359" cy="493405"/>
              </a:xfrm>
              <a:custGeom>
                <a:avLst/>
                <a:gdLst>
                  <a:gd name="connsiteX0" fmla="*/ 608313 w 611359"/>
                  <a:gd name="connsiteY0" fmla="*/ 89121 h 493405"/>
                  <a:gd name="connsiteX1" fmla="*/ 592496 w 611359"/>
                  <a:gd name="connsiteY1" fmla="*/ 88653 h 493405"/>
                  <a:gd name="connsiteX2" fmla="*/ 521541 w 611359"/>
                  <a:gd name="connsiteY2" fmla="*/ 160118 h 493405"/>
                  <a:gd name="connsiteX3" fmla="*/ 477257 w 611359"/>
                  <a:gd name="connsiteY3" fmla="*/ 203340 h 493405"/>
                  <a:gd name="connsiteX4" fmla="*/ 490403 w 611359"/>
                  <a:gd name="connsiteY4" fmla="*/ 178366 h 493405"/>
                  <a:gd name="connsiteX5" fmla="*/ 510775 w 611359"/>
                  <a:gd name="connsiteY5" fmla="*/ 7321 h 493405"/>
                  <a:gd name="connsiteX6" fmla="*/ 496406 w 611359"/>
                  <a:gd name="connsiteY6" fmla="*/ 696 h 493405"/>
                  <a:gd name="connsiteX7" fmla="*/ 489783 w 611359"/>
                  <a:gd name="connsiteY7" fmla="*/ 15066 h 493405"/>
                  <a:gd name="connsiteX8" fmla="*/ 422515 w 611359"/>
                  <a:gd name="connsiteY8" fmla="*/ 244809 h 493405"/>
                  <a:gd name="connsiteX9" fmla="*/ 364388 w 611359"/>
                  <a:gd name="connsiteY9" fmla="*/ 280971 h 493405"/>
                  <a:gd name="connsiteX10" fmla="*/ 357099 w 611359"/>
                  <a:gd name="connsiteY10" fmla="*/ 285054 h 493405"/>
                  <a:gd name="connsiteX11" fmla="*/ 356559 w 611359"/>
                  <a:gd name="connsiteY11" fmla="*/ 285354 h 493405"/>
                  <a:gd name="connsiteX12" fmla="*/ 299960 w 611359"/>
                  <a:gd name="connsiteY12" fmla="*/ 313754 h 493405"/>
                  <a:gd name="connsiteX13" fmla="*/ 299009 w 611359"/>
                  <a:gd name="connsiteY13" fmla="*/ 314267 h 493405"/>
                  <a:gd name="connsiteX14" fmla="*/ 268494 w 611359"/>
                  <a:gd name="connsiteY14" fmla="*/ 326824 h 493405"/>
                  <a:gd name="connsiteX15" fmla="*/ 267356 w 611359"/>
                  <a:gd name="connsiteY15" fmla="*/ 327172 h 493405"/>
                  <a:gd name="connsiteX16" fmla="*/ 241389 w 611359"/>
                  <a:gd name="connsiteY16" fmla="*/ 335266 h 493405"/>
                  <a:gd name="connsiteX17" fmla="*/ 240940 w 611359"/>
                  <a:gd name="connsiteY17" fmla="*/ 335373 h 493405"/>
                  <a:gd name="connsiteX18" fmla="*/ 240863 w 611359"/>
                  <a:gd name="connsiteY18" fmla="*/ 335393 h 493405"/>
                  <a:gd name="connsiteX19" fmla="*/ 237526 w 611359"/>
                  <a:gd name="connsiteY19" fmla="*/ 336220 h 493405"/>
                  <a:gd name="connsiteX20" fmla="*/ 236177 w 611359"/>
                  <a:gd name="connsiteY20" fmla="*/ 336582 h 493405"/>
                  <a:gd name="connsiteX21" fmla="*/ 234432 w 611359"/>
                  <a:gd name="connsiteY21" fmla="*/ 337086 h 493405"/>
                  <a:gd name="connsiteX22" fmla="*/ 230505 w 611359"/>
                  <a:gd name="connsiteY22" fmla="*/ 338312 h 493405"/>
                  <a:gd name="connsiteX23" fmla="*/ 230206 w 611359"/>
                  <a:gd name="connsiteY23" fmla="*/ 338409 h 493405"/>
                  <a:gd name="connsiteX24" fmla="*/ 230172 w 611359"/>
                  <a:gd name="connsiteY24" fmla="*/ 338423 h 493405"/>
                  <a:gd name="connsiteX25" fmla="*/ 126898 w 611359"/>
                  <a:gd name="connsiteY25" fmla="*/ 415527 h 493405"/>
                  <a:gd name="connsiteX26" fmla="*/ 40806 w 611359"/>
                  <a:gd name="connsiteY26" fmla="*/ 469549 h 493405"/>
                  <a:gd name="connsiteX27" fmla="*/ 26246 w 611359"/>
                  <a:gd name="connsiteY27" fmla="*/ 348868 h 493405"/>
                  <a:gd name="connsiteX28" fmla="*/ 30559 w 611359"/>
                  <a:gd name="connsiteY28" fmla="*/ 248311 h 493405"/>
                  <a:gd name="connsiteX29" fmla="*/ 30073 w 611359"/>
                  <a:gd name="connsiteY29" fmla="*/ 191572 h 493405"/>
                  <a:gd name="connsiteX30" fmla="*/ 19201 w 611359"/>
                  <a:gd name="connsiteY30" fmla="*/ 180076 h 493405"/>
                  <a:gd name="connsiteX31" fmla="*/ 7705 w 611359"/>
                  <a:gd name="connsiteY31" fmla="*/ 190947 h 493405"/>
                  <a:gd name="connsiteX32" fmla="*/ 8205 w 611359"/>
                  <a:gd name="connsiteY32" fmla="*/ 249246 h 493405"/>
                  <a:gd name="connsiteX33" fmla="*/ 3951 w 611359"/>
                  <a:gd name="connsiteY33" fmla="*/ 346981 h 493405"/>
                  <a:gd name="connsiteX34" fmla="*/ 33350 w 611359"/>
                  <a:gd name="connsiteY34" fmla="*/ 490644 h 493405"/>
                  <a:gd name="connsiteX35" fmla="*/ 49286 w 611359"/>
                  <a:gd name="connsiteY35" fmla="*/ 493406 h 493405"/>
                  <a:gd name="connsiteX36" fmla="*/ 142691 w 611359"/>
                  <a:gd name="connsiteY36" fmla="*/ 431382 h 493405"/>
                  <a:gd name="connsiteX37" fmla="*/ 223520 w 611359"/>
                  <a:gd name="connsiteY37" fmla="*/ 365376 h 493405"/>
                  <a:gd name="connsiteX38" fmla="*/ 201467 w 611359"/>
                  <a:gd name="connsiteY38" fmla="*/ 424348 h 493405"/>
                  <a:gd name="connsiteX39" fmla="*/ 194011 w 611359"/>
                  <a:gd name="connsiteY39" fmla="*/ 446535 h 493405"/>
                  <a:gd name="connsiteX40" fmla="*/ 204427 w 611359"/>
                  <a:gd name="connsiteY40" fmla="*/ 467494 h 493405"/>
                  <a:gd name="connsiteX41" fmla="*/ 224504 w 611359"/>
                  <a:gd name="connsiteY41" fmla="*/ 475044 h 493405"/>
                  <a:gd name="connsiteX42" fmla="*/ 238201 w 611359"/>
                  <a:gd name="connsiteY42" fmla="*/ 471800 h 493405"/>
                  <a:gd name="connsiteX43" fmla="*/ 247575 w 611359"/>
                  <a:gd name="connsiteY43" fmla="*/ 464535 h 493405"/>
                  <a:gd name="connsiteX44" fmla="*/ 283539 w 611359"/>
                  <a:gd name="connsiteY44" fmla="*/ 344947 h 493405"/>
                  <a:gd name="connsiteX45" fmla="*/ 293357 w 611359"/>
                  <a:gd name="connsiteY45" fmla="*/ 340983 h 493405"/>
                  <a:gd name="connsiteX46" fmla="*/ 293357 w 611359"/>
                  <a:gd name="connsiteY46" fmla="*/ 442586 h 493405"/>
                  <a:gd name="connsiteX47" fmla="*/ 343019 w 611359"/>
                  <a:gd name="connsiteY47" fmla="*/ 492248 h 493405"/>
                  <a:gd name="connsiteX48" fmla="*/ 392681 w 611359"/>
                  <a:gd name="connsiteY48" fmla="*/ 442586 h 493405"/>
                  <a:gd name="connsiteX49" fmla="*/ 392681 w 611359"/>
                  <a:gd name="connsiteY49" fmla="*/ 322411 h 493405"/>
                  <a:gd name="connsiteX50" fmla="*/ 457954 w 611359"/>
                  <a:gd name="connsiteY50" fmla="*/ 374152 h 493405"/>
                  <a:gd name="connsiteX51" fmla="*/ 469584 w 611359"/>
                  <a:gd name="connsiteY51" fmla="*/ 376459 h 493405"/>
                  <a:gd name="connsiteX52" fmla="*/ 497871 w 611359"/>
                  <a:gd name="connsiteY52" fmla="*/ 357512 h 493405"/>
                  <a:gd name="connsiteX53" fmla="*/ 481230 w 611359"/>
                  <a:gd name="connsiteY53" fmla="*/ 317591 h 493405"/>
                  <a:gd name="connsiteX54" fmla="*/ 431205 w 611359"/>
                  <a:gd name="connsiteY54" fmla="*/ 266136 h 493405"/>
                  <a:gd name="connsiteX55" fmla="*/ 538439 w 611359"/>
                  <a:gd name="connsiteY55" fmla="*/ 174791 h 493405"/>
                  <a:gd name="connsiteX56" fmla="*/ 607849 w 611359"/>
                  <a:gd name="connsiteY56" fmla="*/ 104931 h 493405"/>
                  <a:gd name="connsiteX57" fmla="*/ 608313 w 611359"/>
                  <a:gd name="connsiteY57" fmla="*/ 89121 h 493405"/>
                  <a:gd name="connsiteX58" fmla="*/ 230707 w 611359"/>
                  <a:gd name="connsiteY58" fmla="*/ 449835 h 493405"/>
                  <a:gd name="connsiteX59" fmla="*/ 228197 w 611359"/>
                  <a:gd name="connsiteY59" fmla="*/ 451787 h 493405"/>
                  <a:gd name="connsiteX60" fmla="*/ 219127 w 611359"/>
                  <a:gd name="connsiteY60" fmla="*/ 450630 h 493405"/>
                  <a:gd name="connsiteX61" fmla="*/ 216333 w 611359"/>
                  <a:gd name="connsiteY61" fmla="*/ 445007 h 493405"/>
                  <a:gd name="connsiteX62" fmla="*/ 218333 w 611359"/>
                  <a:gd name="connsiteY62" fmla="*/ 439054 h 493405"/>
                  <a:gd name="connsiteX63" fmla="*/ 245724 w 611359"/>
                  <a:gd name="connsiteY63" fmla="*/ 357239 h 493405"/>
                  <a:gd name="connsiteX64" fmla="*/ 245900 w 611359"/>
                  <a:gd name="connsiteY64" fmla="*/ 357194 h 493405"/>
                  <a:gd name="connsiteX65" fmla="*/ 249144 w 611359"/>
                  <a:gd name="connsiteY65" fmla="*/ 356410 h 493405"/>
                  <a:gd name="connsiteX66" fmla="*/ 250378 w 611359"/>
                  <a:gd name="connsiteY66" fmla="*/ 356091 h 493405"/>
                  <a:gd name="connsiteX67" fmla="*/ 252475 w 611359"/>
                  <a:gd name="connsiteY67" fmla="*/ 355531 h 493405"/>
                  <a:gd name="connsiteX68" fmla="*/ 254158 w 611359"/>
                  <a:gd name="connsiteY68" fmla="*/ 355065 h 493405"/>
                  <a:gd name="connsiteX69" fmla="*/ 255693 w 611359"/>
                  <a:gd name="connsiteY69" fmla="*/ 354619 h 493405"/>
                  <a:gd name="connsiteX70" fmla="*/ 261824 w 611359"/>
                  <a:gd name="connsiteY70" fmla="*/ 352755 h 493405"/>
                  <a:gd name="connsiteX71" fmla="*/ 230707 w 611359"/>
                  <a:gd name="connsiteY71" fmla="*/ 449835 h 493405"/>
                  <a:gd name="connsiteX72" fmla="*/ 370301 w 611359"/>
                  <a:gd name="connsiteY72" fmla="*/ 442587 h 493405"/>
                  <a:gd name="connsiteX73" fmla="*/ 343017 w 611359"/>
                  <a:gd name="connsiteY73" fmla="*/ 469873 h 493405"/>
                  <a:gd name="connsiteX74" fmla="*/ 315733 w 611359"/>
                  <a:gd name="connsiteY74" fmla="*/ 442589 h 493405"/>
                  <a:gd name="connsiteX75" fmla="*/ 315733 w 611359"/>
                  <a:gd name="connsiteY75" fmla="*/ 331168 h 493405"/>
                  <a:gd name="connsiteX76" fmla="*/ 370303 w 611359"/>
                  <a:gd name="connsiteY76" fmla="*/ 303388 h 493405"/>
                  <a:gd name="connsiteX77" fmla="*/ 370303 w 611359"/>
                  <a:gd name="connsiteY77" fmla="*/ 442587 h 493405"/>
                  <a:gd name="connsiteX78" fmla="*/ 472709 w 611359"/>
                  <a:gd name="connsiteY78" fmla="*/ 338287 h 493405"/>
                  <a:gd name="connsiteX79" fmla="*/ 477175 w 611359"/>
                  <a:gd name="connsiteY79" fmla="*/ 348996 h 493405"/>
                  <a:gd name="connsiteX80" fmla="*/ 469579 w 611359"/>
                  <a:gd name="connsiteY80" fmla="*/ 354084 h 493405"/>
                  <a:gd name="connsiteX81" fmla="*/ 466462 w 611359"/>
                  <a:gd name="connsiteY81" fmla="*/ 353461 h 493405"/>
                  <a:gd name="connsiteX82" fmla="*/ 398111 w 611359"/>
                  <a:gd name="connsiteY82" fmla="*/ 287252 h 493405"/>
                  <a:gd name="connsiteX83" fmla="*/ 412160 w 611359"/>
                  <a:gd name="connsiteY83" fmla="*/ 278555 h 493405"/>
                  <a:gd name="connsiteX84" fmla="*/ 472709 w 611359"/>
                  <a:gd name="connsiteY84" fmla="*/ 338287 h 49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11359" h="493405">
                    <a:moveTo>
                      <a:pt x="608313" y="89121"/>
                    </a:moveTo>
                    <a:cubicBezTo>
                      <a:pt x="604073" y="84622"/>
                      <a:pt x="596994" y="84415"/>
                      <a:pt x="592496" y="88653"/>
                    </a:cubicBezTo>
                    <a:cubicBezTo>
                      <a:pt x="568805" y="110985"/>
                      <a:pt x="541831" y="136767"/>
                      <a:pt x="521541" y="160118"/>
                    </a:cubicBezTo>
                    <a:cubicBezTo>
                      <a:pt x="508692" y="174907"/>
                      <a:pt x="493649" y="189405"/>
                      <a:pt x="477257" y="203340"/>
                    </a:cubicBezTo>
                    <a:cubicBezTo>
                      <a:pt x="481668" y="195587"/>
                      <a:pt x="486117" y="187225"/>
                      <a:pt x="490403" y="178366"/>
                    </a:cubicBezTo>
                    <a:cubicBezTo>
                      <a:pt x="521387" y="114323"/>
                      <a:pt x="528431" y="55177"/>
                      <a:pt x="510775" y="7321"/>
                    </a:cubicBezTo>
                    <a:cubicBezTo>
                      <a:pt x="508638" y="1522"/>
                      <a:pt x="502199" y="-1447"/>
                      <a:pt x="496406" y="696"/>
                    </a:cubicBezTo>
                    <a:cubicBezTo>
                      <a:pt x="490607" y="2835"/>
                      <a:pt x="487643" y="9269"/>
                      <a:pt x="489783" y="15066"/>
                    </a:cubicBezTo>
                    <a:cubicBezTo>
                      <a:pt x="525480" y="111825"/>
                      <a:pt x="433729" y="230799"/>
                      <a:pt x="422515" y="244809"/>
                    </a:cubicBezTo>
                    <a:cubicBezTo>
                      <a:pt x="403323" y="257897"/>
                      <a:pt x="383623" y="270059"/>
                      <a:pt x="364388" y="280971"/>
                    </a:cubicBezTo>
                    <a:cubicBezTo>
                      <a:pt x="361962" y="282342"/>
                      <a:pt x="359534" y="283710"/>
                      <a:pt x="357099" y="285054"/>
                    </a:cubicBezTo>
                    <a:cubicBezTo>
                      <a:pt x="356919" y="285154"/>
                      <a:pt x="356738" y="285254"/>
                      <a:pt x="356559" y="285354"/>
                    </a:cubicBezTo>
                    <a:cubicBezTo>
                      <a:pt x="337454" y="295890"/>
                      <a:pt x="318194" y="305563"/>
                      <a:pt x="299960" y="313754"/>
                    </a:cubicBezTo>
                    <a:cubicBezTo>
                      <a:pt x="299629" y="313903"/>
                      <a:pt x="299322" y="314089"/>
                      <a:pt x="299009" y="314267"/>
                    </a:cubicBezTo>
                    <a:cubicBezTo>
                      <a:pt x="288038" y="319180"/>
                      <a:pt x="277777" y="323395"/>
                      <a:pt x="268494" y="326824"/>
                    </a:cubicBezTo>
                    <a:cubicBezTo>
                      <a:pt x="268111" y="326919"/>
                      <a:pt x="267730" y="327034"/>
                      <a:pt x="267356" y="327172"/>
                    </a:cubicBezTo>
                    <a:cubicBezTo>
                      <a:pt x="257189" y="330913"/>
                      <a:pt x="248465" y="333628"/>
                      <a:pt x="241389" y="335266"/>
                    </a:cubicBezTo>
                    <a:cubicBezTo>
                      <a:pt x="241241" y="335300"/>
                      <a:pt x="241086" y="335341"/>
                      <a:pt x="240940" y="335373"/>
                    </a:cubicBezTo>
                    <a:cubicBezTo>
                      <a:pt x="240915" y="335379"/>
                      <a:pt x="240888" y="335387"/>
                      <a:pt x="240863" y="335393"/>
                    </a:cubicBezTo>
                    <a:cubicBezTo>
                      <a:pt x="239759" y="335645"/>
                      <a:pt x="238647" y="335923"/>
                      <a:pt x="237526" y="336220"/>
                    </a:cubicBezTo>
                    <a:cubicBezTo>
                      <a:pt x="237076" y="336338"/>
                      <a:pt x="236626" y="336458"/>
                      <a:pt x="236177" y="336582"/>
                    </a:cubicBezTo>
                    <a:cubicBezTo>
                      <a:pt x="235602" y="336741"/>
                      <a:pt x="235016" y="336913"/>
                      <a:pt x="234432" y="337086"/>
                    </a:cubicBezTo>
                    <a:cubicBezTo>
                      <a:pt x="233118" y="337470"/>
                      <a:pt x="231809" y="337880"/>
                      <a:pt x="230505" y="338312"/>
                    </a:cubicBezTo>
                    <a:cubicBezTo>
                      <a:pt x="230404" y="338347"/>
                      <a:pt x="230307" y="338375"/>
                      <a:pt x="230206" y="338409"/>
                    </a:cubicBezTo>
                    <a:cubicBezTo>
                      <a:pt x="230194" y="338414"/>
                      <a:pt x="230183" y="338418"/>
                      <a:pt x="230172" y="338423"/>
                    </a:cubicBezTo>
                    <a:cubicBezTo>
                      <a:pt x="191236" y="351479"/>
                      <a:pt x="157212" y="385341"/>
                      <a:pt x="126898" y="415527"/>
                    </a:cubicBezTo>
                    <a:cubicBezTo>
                      <a:pt x="94709" y="447580"/>
                      <a:pt x="64312" y="477856"/>
                      <a:pt x="40806" y="469549"/>
                    </a:cubicBezTo>
                    <a:cubicBezTo>
                      <a:pt x="16775" y="461055"/>
                      <a:pt x="21376" y="406560"/>
                      <a:pt x="26246" y="348868"/>
                    </a:cubicBezTo>
                    <a:cubicBezTo>
                      <a:pt x="29048" y="315678"/>
                      <a:pt x="31946" y="281355"/>
                      <a:pt x="30559" y="248311"/>
                    </a:cubicBezTo>
                    <a:cubicBezTo>
                      <a:pt x="29735" y="228675"/>
                      <a:pt x="29571" y="209585"/>
                      <a:pt x="30073" y="191572"/>
                    </a:cubicBezTo>
                    <a:cubicBezTo>
                      <a:pt x="30244" y="185394"/>
                      <a:pt x="25379" y="180247"/>
                      <a:pt x="19201" y="180076"/>
                    </a:cubicBezTo>
                    <a:cubicBezTo>
                      <a:pt x="13006" y="179894"/>
                      <a:pt x="7877" y="184770"/>
                      <a:pt x="7705" y="190947"/>
                    </a:cubicBezTo>
                    <a:cubicBezTo>
                      <a:pt x="7191" y="209477"/>
                      <a:pt x="7360" y="229093"/>
                      <a:pt x="8205" y="249246"/>
                    </a:cubicBezTo>
                    <a:cubicBezTo>
                      <a:pt x="9534" y="280878"/>
                      <a:pt x="6695" y="314483"/>
                      <a:pt x="3951" y="346981"/>
                    </a:cubicBezTo>
                    <a:cubicBezTo>
                      <a:pt x="-1911" y="416421"/>
                      <a:pt x="-6974" y="476390"/>
                      <a:pt x="33350" y="490644"/>
                    </a:cubicBezTo>
                    <a:cubicBezTo>
                      <a:pt x="38693" y="492533"/>
                      <a:pt x="43997" y="493407"/>
                      <a:pt x="49286" y="493406"/>
                    </a:cubicBezTo>
                    <a:cubicBezTo>
                      <a:pt x="80403" y="493403"/>
                      <a:pt x="110794" y="463146"/>
                      <a:pt x="142691" y="431382"/>
                    </a:cubicBezTo>
                    <a:cubicBezTo>
                      <a:pt x="167347" y="406826"/>
                      <a:pt x="194628" y="379676"/>
                      <a:pt x="223520" y="365376"/>
                    </a:cubicBezTo>
                    <a:cubicBezTo>
                      <a:pt x="223312" y="383298"/>
                      <a:pt x="218434" y="404880"/>
                      <a:pt x="201467" y="424348"/>
                    </a:cubicBezTo>
                    <a:cubicBezTo>
                      <a:pt x="196099" y="430506"/>
                      <a:pt x="193453" y="438385"/>
                      <a:pt x="194011" y="446535"/>
                    </a:cubicBezTo>
                    <a:cubicBezTo>
                      <a:pt x="194570" y="454685"/>
                      <a:pt x="198269" y="462129"/>
                      <a:pt x="204427" y="467494"/>
                    </a:cubicBezTo>
                    <a:cubicBezTo>
                      <a:pt x="210135" y="472469"/>
                      <a:pt x="217276" y="475044"/>
                      <a:pt x="224504" y="475044"/>
                    </a:cubicBezTo>
                    <a:cubicBezTo>
                      <a:pt x="229155" y="475044"/>
                      <a:pt x="233841" y="473977"/>
                      <a:pt x="238201" y="471800"/>
                    </a:cubicBezTo>
                    <a:cubicBezTo>
                      <a:pt x="241775" y="470013"/>
                      <a:pt x="244930" y="467569"/>
                      <a:pt x="247575" y="464535"/>
                    </a:cubicBezTo>
                    <a:cubicBezTo>
                      <a:pt x="283188" y="423671"/>
                      <a:pt x="287416" y="378422"/>
                      <a:pt x="283539" y="344947"/>
                    </a:cubicBezTo>
                    <a:cubicBezTo>
                      <a:pt x="286719" y="343703"/>
                      <a:pt x="289997" y="342376"/>
                      <a:pt x="293357" y="340983"/>
                    </a:cubicBezTo>
                    <a:lnTo>
                      <a:pt x="293357" y="442586"/>
                    </a:lnTo>
                    <a:cubicBezTo>
                      <a:pt x="293357" y="469971"/>
                      <a:pt x="315635" y="492248"/>
                      <a:pt x="343019" y="492248"/>
                    </a:cubicBezTo>
                    <a:cubicBezTo>
                      <a:pt x="370403" y="492248"/>
                      <a:pt x="392681" y="469970"/>
                      <a:pt x="392681" y="442586"/>
                    </a:cubicBezTo>
                    <a:lnTo>
                      <a:pt x="392681" y="322411"/>
                    </a:lnTo>
                    <a:cubicBezTo>
                      <a:pt x="406663" y="342153"/>
                      <a:pt x="427361" y="361559"/>
                      <a:pt x="457954" y="374152"/>
                    </a:cubicBezTo>
                    <a:cubicBezTo>
                      <a:pt x="461675" y="375681"/>
                      <a:pt x="465588" y="376459"/>
                      <a:pt x="469584" y="376459"/>
                    </a:cubicBezTo>
                    <a:cubicBezTo>
                      <a:pt x="482028" y="376459"/>
                      <a:pt x="493130" y="369022"/>
                      <a:pt x="497871" y="357512"/>
                    </a:cubicBezTo>
                    <a:cubicBezTo>
                      <a:pt x="504288" y="341919"/>
                      <a:pt x="496823" y="324010"/>
                      <a:pt x="481230" y="317591"/>
                    </a:cubicBezTo>
                    <a:cubicBezTo>
                      <a:pt x="453240" y="306070"/>
                      <a:pt x="438720" y="284576"/>
                      <a:pt x="431205" y="266136"/>
                    </a:cubicBezTo>
                    <a:cubicBezTo>
                      <a:pt x="471113" y="239291"/>
                      <a:pt x="509456" y="208151"/>
                      <a:pt x="538439" y="174791"/>
                    </a:cubicBezTo>
                    <a:cubicBezTo>
                      <a:pt x="558053" y="152215"/>
                      <a:pt x="584550" y="126895"/>
                      <a:pt x="607849" y="104931"/>
                    </a:cubicBezTo>
                    <a:cubicBezTo>
                      <a:pt x="612342" y="100699"/>
                      <a:pt x="612551" y="93617"/>
                      <a:pt x="608313" y="89121"/>
                    </a:cubicBezTo>
                    <a:close/>
                    <a:moveTo>
                      <a:pt x="230707" y="449835"/>
                    </a:moveTo>
                    <a:cubicBezTo>
                      <a:pt x="229991" y="450656"/>
                      <a:pt x="229146" y="451311"/>
                      <a:pt x="228197" y="451787"/>
                    </a:cubicBezTo>
                    <a:cubicBezTo>
                      <a:pt x="225206" y="453279"/>
                      <a:pt x="221649" y="452825"/>
                      <a:pt x="219127" y="450630"/>
                    </a:cubicBezTo>
                    <a:cubicBezTo>
                      <a:pt x="217476" y="449191"/>
                      <a:pt x="216483" y="447194"/>
                      <a:pt x="216333" y="445007"/>
                    </a:cubicBezTo>
                    <a:cubicBezTo>
                      <a:pt x="216182" y="442820"/>
                      <a:pt x="216893" y="440705"/>
                      <a:pt x="218333" y="439054"/>
                    </a:cubicBezTo>
                    <a:cubicBezTo>
                      <a:pt x="242383" y="411460"/>
                      <a:pt x="247003" y="380764"/>
                      <a:pt x="245724" y="357239"/>
                    </a:cubicBezTo>
                    <a:cubicBezTo>
                      <a:pt x="245782" y="357225"/>
                      <a:pt x="245842" y="357208"/>
                      <a:pt x="245900" y="357194"/>
                    </a:cubicBezTo>
                    <a:cubicBezTo>
                      <a:pt x="246946" y="356957"/>
                      <a:pt x="248034" y="356692"/>
                      <a:pt x="249144" y="356410"/>
                    </a:cubicBezTo>
                    <a:cubicBezTo>
                      <a:pt x="249550" y="356309"/>
                      <a:pt x="249967" y="356199"/>
                      <a:pt x="250378" y="356091"/>
                    </a:cubicBezTo>
                    <a:cubicBezTo>
                      <a:pt x="251065" y="355912"/>
                      <a:pt x="251764" y="355726"/>
                      <a:pt x="252475" y="355531"/>
                    </a:cubicBezTo>
                    <a:cubicBezTo>
                      <a:pt x="253031" y="355379"/>
                      <a:pt x="253590" y="355225"/>
                      <a:pt x="254158" y="355065"/>
                    </a:cubicBezTo>
                    <a:cubicBezTo>
                      <a:pt x="254661" y="354921"/>
                      <a:pt x="255180" y="354769"/>
                      <a:pt x="255693" y="354619"/>
                    </a:cubicBezTo>
                    <a:cubicBezTo>
                      <a:pt x="257673" y="354045"/>
                      <a:pt x="259700" y="353434"/>
                      <a:pt x="261824" y="352755"/>
                    </a:cubicBezTo>
                    <a:cubicBezTo>
                      <a:pt x="264101" y="380885"/>
                      <a:pt x="259213" y="417126"/>
                      <a:pt x="230707" y="449835"/>
                    </a:cubicBezTo>
                    <a:close/>
                    <a:moveTo>
                      <a:pt x="370301" y="442587"/>
                    </a:moveTo>
                    <a:cubicBezTo>
                      <a:pt x="370301" y="457633"/>
                      <a:pt x="358062" y="469873"/>
                      <a:pt x="343017" y="469873"/>
                    </a:cubicBezTo>
                    <a:cubicBezTo>
                      <a:pt x="327973" y="469873"/>
                      <a:pt x="315733" y="457633"/>
                      <a:pt x="315733" y="442589"/>
                    </a:cubicBezTo>
                    <a:lnTo>
                      <a:pt x="315733" y="331168"/>
                    </a:lnTo>
                    <a:cubicBezTo>
                      <a:pt x="332786" y="323308"/>
                      <a:pt x="351264" y="313971"/>
                      <a:pt x="370303" y="303388"/>
                    </a:cubicBezTo>
                    <a:lnTo>
                      <a:pt x="370303" y="442587"/>
                    </a:lnTo>
                    <a:close/>
                    <a:moveTo>
                      <a:pt x="472709" y="338287"/>
                    </a:moveTo>
                    <a:cubicBezTo>
                      <a:pt x="476894" y="340008"/>
                      <a:pt x="478895" y="344813"/>
                      <a:pt x="477175" y="348996"/>
                    </a:cubicBezTo>
                    <a:cubicBezTo>
                      <a:pt x="475901" y="352087"/>
                      <a:pt x="472919" y="354084"/>
                      <a:pt x="469579" y="354084"/>
                    </a:cubicBezTo>
                    <a:cubicBezTo>
                      <a:pt x="468517" y="354084"/>
                      <a:pt x="467468" y="353874"/>
                      <a:pt x="466462" y="353461"/>
                    </a:cubicBezTo>
                    <a:cubicBezTo>
                      <a:pt x="435297" y="340633"/>
                      <a:pt x="412341" y="318383"/>
                      <a:pt x="398111" y="287252"/>
                    </a:cubicBezTo>
                    <a:cubicBezTo>
                      <a:pt x="402791" y="284419"/>
                      <a:pt x="407476" y="281516"/>
                      <a:pt x="412160" y="278555"/>
                    </a:cubicBezTo>
                    <a:cubicBezTo>
                      <a:pt x="421835" y="300313"/>
                      <a:pt x="439716" y="324706"/>
                      <a:pt x="472709" y="338287"/>
                    </a:cubicBezTo>
                    <a:close/>
                  </a:path>
                </a:pathLst>
              </a:custGeom>
              <a:solidFill>
                <a:schemeClr val="tx1"/>
              </a:solidFill>
              <a:ln w="1488" cap="flat">
                <a:noFill/>
                <a:prstDash val="solid"/>
                <a:miter/>
              </a:ln>
            </p:spPr>
            <p:txBody>
              <a:bodyPr rtlCol="0" anchor="ctr"/>
              <a:lstStyle/>
              <a:p>
                <a:endParaRPr lang="en-US">
                  <a:latin typeface="Arial" panose="020B0604020202020204" pitchFamily="34" charset="0"/>
                </a:endParaRPr>
              </a:p>
            </p:txBody>
          </p:sp>
          <p:sp>
            <p:nvSpPr>
              <p:cNvPr id="127" name="Freeform: Shape 126">
                <a:extLst>
                  <a:ext uri="{FF2B5EF4-FFF2-40B4-BE49-F238E27FC236}">
                    <a16:creationId xmlns:a16="http://schemas.microsoft.com/office/drawing/2014/main" id="{4E85BCB9-9F51-4560-88C9-24A359D7C4CD}"/>
                  </a:ext>
                </a:extLst>
              </p:cNvPr>
              <p:cNvSpPr/>
              <p:nvPr/>
            </p:nvSpPr>
            <p:spPr>
              <a:xfrm>
                <a:off x="3663358" y="4604146"/>
                <a:ext cx="224056" cy="283036"/>
              </a:xfrm>
              <a:custGeom>
                <a:avLst/>
                <a:gdLst>
                  <a:gd name="connsiteX0" fmla="*/ 223950 w 224056"/>
                  <a:gd name="connsiteY0" fmla="*/ 9657 h 283037"/>
                  <a:gd name="connsiteX1" fmla="*/ 211334 w 224056"/>
                  <a:gd name="connsiteY1" fmla="*/ 106 h 283037"/>
                  <a:gd name="connsiteX2" fmla="*/ 58277 w 224056"/>
                  <a:gd name="connsiteY2" fmla="*/ 87921 h 283037"/>
                  <a:gd name="connsiteX3" fmla="*/ 37 w 224056"/>
                  <a:gd name="connsiteY3" fmla="*/ 270945 h 283037"/>
                  <a:gd name="connsiteX4" fmla="*/ 10284 w 224056"/>
                  <a:gd name="connsiteY4" fmla="*/ 283002 h 283037"/>
                  <a:gd name="connsiteX5" fmla="*/ 11202 w 224056"/>
                  <a:gd name="connsiteY5" fmla="*/ 283038 h 283037"/>
                  <a:gd name="connsiteX6" fmla="*/ 22342 w 224056"/>
                  <a:gd name="connsiteY6" fmla="*/ 272753 h 283037"/>
                  <a:gd name="connsiteX7" fmla="*/ 76395 w 224056"/>
                  <a:gd name="connsiteY7" fmla="*/ 101059 h 283037"/>
                  <a:gd name="connsiteX8" fmla="*/ 214401 w 224056"/>
                  <a:gd name="connsiteY8" fmla="*/ 22273 h 283037"/>
                  <a:gd name="connsiteX9" fmla="*/ 223950 w 224056"/>
                  <a:gd name="connsiteY9" fmla="*/ 9657 h 28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56" h="283037">
                    <a:moveTo>
                      <a:pt x="223950" y="9657"/>
                    </a:moveTo>
                    <a:cubicBezTo>
                      <a:pt x="223104" y="3535"/>
                      <a:pt x="217462" y="-737"/>
                      <a:pt x="211334" y="106"/>
                    </a:cubicBezTo>
                    <a:cubicBezTo>
                      <a:pt x="145425" y="9219"/>
                      <a:pt x="93929" y="38764"/>
                      <a:pt x="58277" y="87921"/>
                    </a:cubicBezTo>
                    <a:cubicBezTo>
                      <a:pt x="25856" y="132627"/>
                      <a:pt x="6262" y="194203"/>
                      <a:pt x="37" y="270945"/>
                    </a:cubicBezTo>
                    <a:cubicBezTo>
                      <a:pt x="-462" y="277105"/>
                      <a:pt x="4125" y="282503"/>
                      <a:pt x="10284" y="283002"/>
                    </a:cubicBezTo>
                    <a:cubicBezTo>
                      <a:pt x="10593" y="283027"/>
                      <a:pt x="10897" y="283038"/>
                      <a:pt x="11202" y="283038"/>
                    </a:cubicBezTo>
                    <a:cubicBezTo>
                      <a:pt x="16971" y="283038"/>
                      <a:pt x="21867" y="278604"/>
                      <a:pt x="22342" y="272753"/>
                    </a:cubicBezTo>
                    <a:cubicBezTo>
                      <a:pt x="28230" y="200160"/>
                      <a:pt x="46416" y="142392"/>
                      <a:pt x="76395" y="101059"/>
                    </a:cubicBezTo>
                    <a:cubicBezTo>
                      <a:pt x="108330" y="57025"/>
                      <a:pt x="154761" y="30518"/>
                      <a:pt x="214401" y="22273"/>
                    </a:cubicBezTo>
                    <a:cubicBezTo>
                      <a:pt x="220520" y="21428"/>
                      <a:pt x="224795" y="15778"/>
                      <a:pt x="223950" y="9657"/>
                    </a:cubicBezTo>
                    <a:close/>
                  </a:path>
                </a:pathLst>
              </a:custGeom>
              <a:solidFill>
                <a:schemeClr val="tx1"/>
              </a:solidFill>
              <a:ln w="1488" cap="flat">
                <a:noFill/>
                <a:prstDash val="solid"/>
                <a:miter/>
              </a:ln>
            </p:spPr>
            <p:txBody>
              <a:bodyPr rtlCol="0" anchor="ctr"/>
              <a:lstStyle/>
              <a:p>
                <a:endParaRPr lang="en-US">
                  <a:latin typeface="Arial" panose="020B0604020202020204" pitchFamily="34" charset="0"/>
                </a:endParaRPr>
              </a:p>
            </p:txBody>
          </p:sp>
        </p:grpSp>
        <p:grpSp>
          <p:nvGrpSpPr>
            <p:cNvPr id="173" name="Group 172">
              <a:extLst>
                <a:ext uri="{FF2B5EF4-FFF2-40B4-BE49-F238E27FC236}">
                  <a16:creationId xmlns:a16="http://schemas.microsoft.com/office/drawing/2014/main" id="{7579DDEE-41C0-4C62-A332-A7B2EF0C394A}"/>
                </a:ext>
              </a:extLst>
            </p:cNvPr>
            <p:cNvGrpSpPr/>
            <p:nvPr/>
          </p:nvGrpSpPr>
          <p:grpSpPr>
            <a:xfrm>
              <a:off x="5881524" y="4353614"/>
              <a:ext cx="139700" cy="617770"/>
              <a:chOff x="5776477" y="4353614"/>
              <a:chExt cx="255062" cy="617770"/>
            </a:xfrm>
          </p:grpSpPr>
          <p:cxnSp>
            <p:nvCxnSpPr>
              <p:cNvPr id="164" name="Straight Arrow Connector 163">
                <a:extLst>
                  <a:ext uri="{FF2B5EF4-FFF2-40B4-BE49-F238E27FC236}">
                    <a16:creationId xmlns:a16="http://schemas.microsoft.com/office/drawing/2014/main" id="{8CB16D0B-1A10-4D3C-9F2B-13A4617639E3}"/>
                  </a:ext>
                </a:extLst>
              </p:cNvPr>
              <p:cNvCxnSpPr>
                <a:cxnSpLocks/>
              </p:cNvCxnSpPr>
              <p:nvPr/>
            </p:nvCxnSpPr>
            <p:spPr>
              <a:xfrm>
                <a:off x="5776477" y="4353614"/>
                <a:ext cx="0" cy="61777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12F51744-BDEF-44B7-8400-97FBF188B52E}"/>
                  </a:ext>
                </a:extLst>
              </p:cNvPr>
              <p:cNvCxnSpPr>
                <a:cxnSpLocks/>
              </p:cNvCxnSpPr>
              <p:nvPr/>
            </p:nvCxnSpPr>
            <p:spPr>
              <a:xfrm flipV="1">
                <a:off x="6031539" y="4353614"/>
                <a:ext cx="0" cy="61777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4" name="Connector: Elbow 173">
              <a:extLst>
                <a:ext uri="{FF2B5EF4-FFF2-40B4-BE49-F238E27FC236}">
                  <a16:creationId xmlns:a16="http://schemas.microsoft.com/office/drawing/2014/main" id="{041A3508-4508-49D2-9156-BB51043A5610}"/>
                </a:ext>
              </a:extLst>
            </p:cNvPr>
            <p:cNvCxnSpPr>
              <a:cxnSpLocks/>
            </p:cNvCxnSpPr>
            <p:nvPr/>
          </p:nvCxnSpPr>
          <p:spPr>
            <a:xfrm rot="10800000">
              <a:off x="1986618" y="4134238"/>
              <a:ext cx="1639445" cy="219377"/>
            </a:xfrm>
            <a:prstGeom prst="bentConnector3">
              <a:avLst>
                <a:gd name="adj1" fmla="val 9964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E29C0BB-35A8-4250-9F52-85C279BF41D7}"/>
                </a:ext>
              </a:extLst>
            </p:cNvPr>
            <p:cNvCxnSpPr/>
            <p:nvPr/>
          </p:nvCxnSpPr>
          <p:spPr>
            <a:xfrm flipH="1">
              <a:off x="3987329" y="2242254"/>
              <a:ext cx="195358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E0A429E-0C38-4262-89A0-A11C37038F98}"/>
                </a:ext>
              </a:extLst>
            </p:cNvPr>
            <p:cNvCxnSpPr/>
            <p:nvPr/>
          </p:nvCxnSpPr>
          <p:spPr>
            <a:xfrm>
              <a:off x="3994042" y="2231136"/>
              <a:ext cx="0" cy="215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3EDAACC-2F10-4A50-81E4-7F97D817B314}"/>
                </a:ext>
              </a:extLst>
            </p:cNvPr>
            <p:cNvCxnSpPr/>
            <p:nvPr/>
          </p:nvCxnSpPr>
          <p:spPr>
            <a:xfrm>
              <a:off x="3611984" y="4131150"/>
              <a:ext cx="0" cy="215838"/>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6972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improves HbA</a:t>
            </a:r>
            <a:r>
              <a:rPr lang="en-US" baseline="-25000"/>
              <a:t>1c</a:t>
            </a:r>
            <a:r>
              <a:rPr lang="en-US"/>
              <a:t> and FPG in subjects with T2D: Look AHEAD study</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54501"/>
            <a:ext cx="10705801" cy="290516"/>
          </a:xfrm>
        </p:spPr>
        <p:txBody>
          <a:bodyPr/>
          <a:lstStyle/>
          <a:p>
            <a:r>
              <a:rPr lang="en-US"/>
              <a:t>Data are least square means and 95% CIs adjusted for clinical sites, age, sex, race/ethnicity, baseline weight, baseline measurement of outcome variable, and treatment group assignment.  *P-values are strength of association of improvement with magnitude of weight loss.</a:t>
            </a:r>
            <a:br>
              <a:rPr lang="en-US"/>
            </a:br>
            <a:r>
              <a:rPr lang="en-US"/>
              <a:t>CI, confidence interval; FPG, fasting plasma glucose; HbA</a:t>
            </a:r>
            <a:r>
              <a:rPr lang="en-US" baseline="-25000"/>
              <a:t>1c</a:t>
            </a:r>
            <a:r>
              <a:rPr lang="en-US"/>
              <a:t>, glycated hemoglobin; T2D, type 2 diabetes.</a:t>
            </a:r>
            <a:br>
              <a:rPr lang="en-US"/>
            </a:br>
            <a:r>
              <a:rPr lang="en-US"/>
              <a:t>Wing RR et al. Diabetes Care 2011;34:1481–1486.</a:t>
            </a:r>
          </a:p>
        </p:txBody>
      </p:sp>
      <p:sp>
        <p:nvSpPr>
          <p:cNvPr id="219" name="Rectangle 218">
            <a:extLst>
              <a:ext uri="{FF2B5EF4-FFF2-40B4-BE49-F238E27FC236}">
                <a16:creationId xmlns:a16="http://schemas.microsoft.com/office/drawing/2014/main" id="{A508949B-67AD-4029-84A5-28D78C3121C7}"/>
              </a:ext>
            </a:extLst>
          </p:cNvPr>
          <p:cNvSpPr/>
          <p:nvPr/>
        </p:nvSpPr>
        <p:spPr>
          <a:xfrm>
            <a:off x="1738592" y="2128967"/>
            <a:ext cx="609711" cy="28200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05840" rIns="0" bIns="27000" rtlCol="0" anchor="t" anchorCtr="0"/>
          <a:lstStyle/>
          <a:p>
            <a:pPr algn="ctr"/>
            <a:r>
              <a:rPr lang="en-US" sz="1000">
                <a:solidFill>
                  <a:schemeClr val="tx1"/>
                </a:solidFill>
                <a:latin typeface="Arial" panose="020B0604020202020204" pitchFamily="34" charset="0"/>
                <a:ea typeface="Apis For Office" panose="020B0504010101010104" pitchFamily="34" charset="0"/>
                <a:cs typeface="Arial" panose="020B0604020202020204" pitchFamily="34" charset="0"/>
              </a:rPr>
              <a:t>Gained &gt;2%</a:t>
            </a:r>
          </a:p>
        </p:txBody>
      </p:sp>
      <p:graphicFrame>
        <p:nvGraphicFramePr>
          <p:cNvPr id="220" name="Object 5">
            <a:extLst>
              <a:ext uri="{FF2B5EF4-FFF2-40B4-BE49-F238E27FC236}">
                <a16:creationId xmlns:a16="http://schemas.microsoft.com/office/drawing/2014/main" id="{B103E430-4A0D-4A98-9F7C-D9D209B0EB67}"/>
              </a:ext>
            </a:extLst>
          </p:cNvPr>
          <p:cNvGraphicFramePr>
            <a:graphicFrameLocks noChangeAspect="1"/>
          </p:cNvGraphicFramePr>
          <p:nvPr>
            <p:extLst>
              <p:ext uri="{D42A27DB-BD31-4B8C-83A1-F6EECF244321}">
                <p14:modId xmlns:p14="http://schemas.microsoft.com/office/powerpoint/2010/main" val="987003450"/>
              </p:ext>
            </p:extLst>
          </p:nvPr>
        </p:nvGraphicFramePr>
        <p:xfrm>
          <a:off x="1276695" y="1920830"/>
          <a:ext cx="4659778" cy="3485311"/>
        </p:xfrm>
        <a:graphic>
          <a:graphicData uri="http://schemas.openxmlformats.org/drawingml/2006/chart">
            <c:chart xmlns:c="http://schemas.openxmlformats.org/drawingml/2006/chart" xmlns:r="http://schemas.openxmlformats.org/officeDocument/2006/relationships" r:id="rId4"/>
          </a:graphicData>
        </a:graphic>
      </p:graphicFrame>
      <p:sp>
        <p:nvSpPr>
          <p:cNvPr id="221" name="Rectangle 220">
            <a:extLst>
              <a:ext uri="{FF2B5EF4-FFF2-40B4-BE49-F238E27FC236}">
                <a16:creationId xmlns:a16="http://schemas.microsoft.com/office/drawing/2014/main" id="{88F53C34-D039-4D1F-A57C-124019ACFE64}"/>
              </a:ext>
            </a:extLst>
          </p:cNvPr>
          <p:cNvSpPr/>
          <p:nvPr/>
        </p:nvSpPr>
        <p:spPr>
          <a:xfrm>
            <a:off x="2443761" y="2128967"/>
            <a:ext cx="609711" cy="28200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438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≤2%–</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&lt;2%</a:t>
            </a:r>
          </a:p>
        </p:txBody>
      </p:sp>
      <p:sp>
        <p:nvSpPr>
          <p:cNvPr id="222" name="Rectangle 221">
            <a:extLst>
              <a:ext uri="{FF2B5EF4-FFF2-40B4-BE49-F238E27FC236}">
                <a16:creationId xmlns:a16="http://schemas.microsoft.com/office/drawing/2014/main" id="{339D265B-E0A2-4904-BF96-1F807CBBD856}"/>
              </a:ext>
            </a:extLst>
          </p:cNvPr>
          <p:cNvSpPr/>
          <p:nvPr/>
        </p:nvSpPr>
        <p:spPr>
          <a:xfrm>
            <a:off x="3148929" y="2128967"/>
            <a:ext cx="609711" cy="28200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≥2%–&lt;5%</a:t>
            </a:r>
          </a:p>
        </p:txBody>
      </p:sp>
      <p:sp>
        <p:nvSpPr>
          <p:cNvPr id="223" name="Rectangle 222">
            <a:extLst>
              <a:ext uri="{FF2B5EF4-FFF2-40B4-BE49-F238E27FC236}">
                <a16:creationId xmlns:a16="http://schemas.microsoft.com/office/drawing/2014/main" id="{49E0FCE1-701D-45C8-A519-10844ADBBFD4}"/>
              </a:ext>
            </a:extLst>
          </p:cNvPr>
          <p:cNvSpPr/>
          <p:nvPr/>
        </p:nvSpPr>
        <p:spPr>
          <a:xfrm>
            <a:off x="3854097" y="2128967"/>
            <a:ext cx="609711" cy="28200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≥5%–&lt;10%</a:t>
            </a:r>
          </a:p>
        </p:txBody>
      </p:sp>
      <p:sp>
        <p:nvSpPr>
          <p:cNvPr id="224" name="Rectangle 223">
            <a:extLst>
              <a:ext uri="{FF2B5EF4-FFF2-40B4-BE49-F238E27FC236}">
                <a16:creationId xmlns:a16="http://schemas.microsoft.com/office/drawing/2014/main" id="{345512AF-8AE9-48F0-B17F-411C240048A7}"/>
              </a:ext>
            </a:extLst>
          </p:cNvPr>
          <p:cNvSpPr/>
          <p:nvPr/>
        </p:nvSpPr>
        <p:spPr>
          <a:xfrm>
            <a:off x="4559266" y="2128967"/>
            <a:ext cx="609711" cy="28200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≥10%–&lt;15%</a:t>
            </a:r>
          </a:p>
        </p:txBody>
      </p:sp>
      <p:sp>
        <p:nvSpPr>
          <p:cNvPr id="225" name="Rectangle 224">
            <a:extLst>
              <a:ext uri="{FF2B5EF4-FFF2-40B4-BE49-F238E27FC236}">
                <a16:creationId xmlns:a16="http://schemas.microsoft.com/office/drawing/2014/main" id="{C5130CD1-4C5C-4BE2-88C8-F040B09F392C}"/>
              </a:ext>
            </a:extLst>
          </p:cNvPr>
          <p:cNvSpPr/>
          <p:nvPr/>
        </p:nvSpPr>
        <p:spPr>
          <a:xfrm>
            <a:off x="5264433" y="2128967"/>
            <a:ext cx="609711" cy="2820035"/>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≥15%</a:t>
            </a:r>
          </a:p>
        </p:txBody>
      </p:sp>
      <p:sp>
        <p:nvSpPr>
          <p:cNvPr id="226" name="AutoShape 5">
            <a:extLst>
              <a:ext uri="{FF2B5EF4-FFF2-40B4-BE49-F238E27FC236}">
                <a16:creationId xmlns:a16="http://schemas.microsoft.com/office/drawing/2014/main" id="{D6EFDB09-49E6-4C37-B675-87A802022803}"/>
              </a:ext>
            </a:extLst>
          </p:cNvPr>
          <p:cNvSpPr>
            <a:spLocks noChangeArrowheads="1"/>
          </p:cNvSpPr>
          <p:nvPr/>
        </p:nvSpPr>
        <p:spPr bwMode="gray">
          <a:xfrm rot="10800000" flipV="1">
            <a:off x="1721806" y="1635261"/>
            <a:ext cx="4152338" cy="387323"/>
          </a:xfrm>
          <a:prstGeom prst="rect">
            <a:avLst/>
          </a:prstGeom>
          <a:noFill/>
          <a:ln>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600" b="1">
                <a:solidFill>
                  <a:schemeClr val="tx1"/>
                </a:solidFill>
                <a:latin typeface="Arial" panose="020B0604020202020204" pitchFamily="34" charset="0"/>
                <a:cs typeface="Arial" panose="020B0604020202020204" pitchFamily="34" charset="0"/>
              </a:rPr>
              <a:t>Change in HbA</a:t>
            </a:r>
            <a:r>
              <a:rPr lang="en-US" sz="1600" b="1" baseline="-25000">
                <a:solidFill>
                  <a:schemeClr val="tx1"/>
                </a:solidFill>
                <a:latin typeface="Arial" panose="020B0604020202020204" pitchFamily="34" charset="0"/>
                <a:cs typeface="Arial" panose="020B0604020202020204" pitchFamily="34" charset="0"/>
              </a:rPr>
              <a:t>1c</a:t>
            </a:r>
            <a:r>
              <a:rPr lang="en-US" sz="1600" b="1">
                <a:solidFill>
                  <a:schemeClr val="tx1"/>
                </a:solidFill>
                <a:latin typeface="Arial" panose="020B0604020202020204" pitchFamily="34" charset="0"/>
                <a:cs typeface="Arial" panose="020B0604020202020204" pitchFamily="34" charset="0"/>
              </a:rPr>
              <a:t> by weight loss category</a:t>
            </a:r>
          </a:p>
        </p:txBody>
      </p:sp>
      <p:grpSp>
        <p:nvGrpSpPr>
          <p:cNvPr id="227" name="Group 226">
            <a:extLst>
              <a:ext uri="{FF2B5EF4-FFF2-40B4-BE49-F238E27FC236}">
                <a16:creationId xmlns:a16="http://schemas.microsoft.com/office/drawing/2014/main" id="{94BA531F-3B56-49D2-8B8C-6CCF359097BD}"/>
              </a:ext>
            </a:extLst>
          </p:cNvPr>
          <p:cNvGrpSpPr/>
          <p:nvPr/>
        </p:nvGrpSpPr>
        <p:grpSpPr>
          <a:xfrm>
            <a:off x="2011198" y="2396000"/>
            <a:ext cx="74981" cy="567563"/>
            <a:chOff x="1269953" y="1937234"/>
            <a:chExt cx="59027" cy="447912"/>
          </a:xfrm>
          <a:solidFill>
            <a:schemeClr val="accent6"/>
          </a:solidFill>
        </p:grpSpPr>
        <p:grpSp>
          <p:nvGrpSpPr>
            <p:cNvPr id="228" name="Group 227">
              <a:extLst>
                <a:ext uri="{FF2B5EF4-FFF2-40B4-BE49-F238E27FC236}">
                  <a16:creationId xmlns:a16="http://schemas.microsoft.com/office/drawing/2014/main" id="{41A82707-E83F-4CC6-B0C6-A8CE303406B1}"/>
                </a:ext>
              </a:extLst>
            </p:cNvPr>
            <p:cNvGrpSpPr/>
            <p:nvPr/>
          </p:nvGrpSpPr>
          <p:grpSpPr>
            <a:xfrm>
              <a:off x="1274872" y="1937234"/>
              <a:ext cx="49189" cy="447912"/>
              <a:chOff x="1533526" y="1638302"/>
              <a:chExt cx="47625" cy="397055"/>
            </a:xfrm>
            <a:grpFill/>
          </p:grpSpPr>
          <p:cxnSp>
            <p:nvCxnSpPr>
              <p:cNvPr id="230" name="Straight Connector 229">
                <a:extLst>
                  <a:ext uri="{FF2B5EF4-FFF2-40B4-BE49-F238E27FC236}">
                    <a16:creationId xmlns:a16="http://schemas.microsoft.com/office/drawing/2014/main" id="{5DEF5059-ADDF-4A3C-B110-7641ACC54649}"/>
                  </a:ext>
                </a:extLst>
              </p:cNvPr>
              <p:cNvCxnSpPr/>
              <p:nvPr/>
            </p:nvCxnSpPr>
            <p:spPr>
              <a:xfrm>
                <a:off x="1557338" y="1643063"/>
                <a:ext cx="0" cy="385762"/>
              </a:xfrm>
              <a:prstGeom prst="line">
                <a:avLst/>
              </a:prstGeom>
              <a:grpFill/>
              <a:ln w="19050">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C35EC4E-9863-44A0-AB8E-CAE8106F47D7}"/>
                  </a:ext>
                </a:extLst>
              </p:cNvPr>
              <p:cNvCxnSpPr/>
              <p:nvPr/>
            </p:nvCxnSpPr>
            <p:spPr>
              <a:xfrm>
                <a:off x="1533526" y="1638302"/>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5B311E3-0060-4F4D-AC72-2304395535AE}"/>
                  </a:ext>
                </a:extLst>
              </p:cNvPr>
              <p:cNvCxnSpPr/>
              <p:nvPr/>
            </p:nvCxnSpPr>
            <p:spPr>
              <a:xfrm>
                <a:off x="1533526" y="2035357"/>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29" name="Rectangle 228">
              <a:extLst>
                <a:ext uri="{FF2B5EF4-FFF2-40B4-BE49-F238E27FC236}">
                  <a16:creationId xmlns:a16="http://schemas.microsoft.com/office/drawing/2014/main" id="{5936C854-2551-4D91-9D56-625188B68995}"/>
                </a:ext>
              </a:extLst>
            </p:cNvPr>
            <p:cNvSpPr/>
            <p:nvPr/>
          </p:nvSpPr>
          <p:spPr>
            <a:xfrm>
              <a:off x="1269953" y="2130865"/>
              <a:ext cx="59027" cy="53282"/>
            </a:xfrm>
            <a:prstGeom prst="rect">
              <a:avLst/>
            </a:prstGeom>
            <a:grp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algn="ctr" defTabSz="685749" eaLnBrk="1" hangingPunct="1">
                <a:spcBef>
                  <a:spcPct val="50000"/>
                </a:spcBef>
                <a:defRPr/>
              </a:pPr>
              <a:endParaRPr lang="en-US" sz="1000" b="1">
                <a:solidFill>
                  <a:schemeClr val="tx1"/>
                </a:solidFill>
                <a:latin typeface="Arial" panose="020B0604020202020204" pitchFamily="34" charset="0"/>
              </a:endParaRPr>
            </a:p>
          </p:txBody>
        </p:sp>
      </p:grpSp>
      <p:grpSp>
        <p:nvGrpSpPr>
          <p:cNvPr id="233" name="Group 232">
            <a:extLst>
              <a:ext uri="{FF2B5EF4-FFF2-40B4-BE49-F238E27FC236}">
                <a16:creationId xmlns:a16="http://schemas.microsoft.com/office/drawing/2014/main" id="{343A6DF5-4330-4DE3-8BA5-6FD137AA95F7}"/>
              </a:ext>
            </a:extLst>
          </p:cNvPr>
          <p:cNvGrpSpPr/>
          <p:nvPr/>
        </p:nvGrpSpPr>
        <p:grpSpPr>
          <a:xfrm>
            <a:off x="2722861" y="2206373"/>
            <a:ext cx="74981" cy="602857"/>
            <a:chOff x="1803220" y="1787583"/>
            <a:chExt cx="59027" cy="475765"/>
          </a:xfrm>
          <a:solidFill>
            <a:schemeClr val="bg2">
              <a:lumMod val="75000"/>
            </a:schemeClr>
          </a:solidFill>
        </p:grpSpPr>
        <p:grpSp>
          <p:nvGrpSpPr>
            <p:cNvPr id="234" name="Group 233">
              <a:extLst>
                <a:ext uri="{FF2B5EF4-FFF2-40B4-BE49-F238E27FC236}">
                  <a16:creationId xmlns:a16="http://schemas.microsoft.com/office/drawing/2014/main" id="{DAAF1A86-F228-4808-9943-5E90335ADCE2}"/>
                </a:ext>
              </a:extLst>
            </p:cNvPr>
            <p:cNvGrpSpPr/>
            <p:nvPr/>
          </p:nvGrpSpPr>
          <p:grpSpPr>
            <a:xfrm>
              <a:off x="1804021" y="1787583"/>
              <a:ext cx="53307" cy="475765"/>
              <a:chOff x="1529539" y="1630750"/>
              <a:chExt cx="51612" cy="383406"/>
            </a:xfrm>
            <a:grpFill/>
          </p:grpSpPr>
          <p:cxnSp>
            <p:nvCxnSpPr>
              <p:cNvPr id="236" name="Straight Connector 235">
                <a:extLst>
                  <a:ext uri="{FF2B5EF4-FFF2-40B4-BE49-F238E27FC236}">
                    <a16:creationId xmlns:a16="http://schemas.microsoft.com/office/drawing/2014/main" id="{9ADFC9EC-8A65-46ED-A8EA-A186854BBA3B}"/>
                  </a:ext>
                </a:extLst>
              </p:cNvPr>
              <p:cNvCxnSpPr/>
              <p:nvPr/>
            </p:nvCxnSpPr>
            <p:spPr>
              <a:xfrm flipH="1">
                <a:off x="1555435" y="1630750"/>
                <a:ext cx="0" cy="383406"/>
              </a:xfrm>
              <a:prstGeom prst="line">
                <a:avLst/>
              </a:prstGeom>
              <a:grpFill/>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E19FCE1-8284-45B5-9841-A8C9CEC7AA47}"/>
                  </a:ext>
                </a:extLst>
              </p:cNvPr>
              <p:cNvCxnSpPr/>
              <p:nvPr/>
            </p:nvCxnSpPr>
            <p:spPr>
              <a:xfrm>
                <a:off x="1529539" y="1632964"/>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A81F016-EA97-497D-B917-ED38B823199A}"/>
                  </a:ext>
                </a:extLst>
              </p:cNvPr>
              <p:cNvCxnSpPr/>
              <p:nvPr/>
            </p:nvCxnSpPr>
            <p:spPr>
              <a:xfrm>
                <a:off x="1533526" y="2011120"/>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5" name="Rectangle 234">
              <a:extLst>
                <a:ext uri="{FF2B5EF4-FFF2-40B4-BE49-F238E27FC236}">
                  <a16:creationId xmlns:a16="http://schemas.microsoft.com/office/drawing/2014/main" id="{2F77F95F-FC7F-42F1-9651-EE15F03B89B9}"/>
                </a:ext>
              </a:extLst>
            </p:cNvPr>
            <p:cNvSpPr/>
            <p:nvPr/>
          </p:nvSpPr>
          <p:spPr>
            <a:xfrm>
              <a:off x="1803220" y="2012611"/>
              <a:ext cx="59027" cy="53280"/>
            </a:xfrm>
            <a:prstGeom prst="rect">
              <a:avLst/>
            </a:prstGeom>
            <a:grp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39" name="Group 238">
            <a:extLst>
              <a:ext uri="{FF2B5EF4-FFF2-40B4-BE49-F238E27FC236}">
                <a16:creationId xmlns:a16="http://schemas.microsoft.com/office/drawing/2014/main" id="{A4F96EEA-4E5F-4028-8372-F528A6092BB0}"/>
              </a:ext>
            </a:extLst>
          </p:cNvPr>
          <p:cNvGrpSpPr/>
          <p:nvPr/>
        </p:nvGrpSpPr>
        <p:grpSpPr>
          <a:xfrm>
            <a:off x="3417736" y="2536238"/>
            <a:ext cx="74981" cy="567563"/>
            <a:chOff x="2228713" y="2047907"/>
            <a:chExt cx="59027" cy="447912"/>
          </a:xfrm>
          <a:solidFill>
            <a:schemeClr val="accent5"/>
          </a:solidFill>
        </p:grpSpPr>
        <p:grpSp>
          <p:nvGrpSpPr>
            <p:cNvPr id="240" name="Group 239">
              <a:extLst>
                <a:ext uri="{FF2B5EF4-FFF2-40B4-BE49-F238E27FC236}">
                  <a16:creationId xmlns:a16="http://schemas.microsoft.com/office/drawing/2014/main" id="{DCA1EA64-8977-4FE1-A625-37A91FF12210}"/>
                </a:ext>
              </a:extLst>
            </p:cNvPr>
            <p:cNvGrpSpPr/>
            <p:nvPr/>
          </p:nvGrpSpPr>
          <p:grpSpPr>
            <a:xfrm>
              <a:off x="2233632" y="2047907"/>
              <a:ext cx="49189" cy="447912"/>
              <a:chOff x="1533526" y="1638302"/>
              <a:chExt cx="47625" cy="397055"/>
            </a:xfrm>
            <a:grpFill/>
          </p:grpSpPr>
          <p:cxnSp>
            <p:nvCxnSpPr>
              <p:cNvPr id="242" name="Straight Connector 241">
                <a:extLst>
                  <a:ext uri="{FF2B5EF4-FFF2-40B4-BE49-F238E27FC236}">
                    <a16:creationId xmlns:a16="http://schemas.microsoft.com/office/drawing/2014/main" id="{24D6584A-CA8D-4FA2-995E-2652A08F2CA0}"/>
                  </a:ext>
                </a:extLst>
              </p:cNvPr>
              <p:cNvCxnSpPr/>
              <p:nvPr/>
            </p:nvCxnSpPr>
            <p:spPr>
              <a:xfrm>
                <a:off x="1557338" y="1643063"/>
                <a:ext cx="0" cy="385762"/>
              </a:xfrm>
              <a:prstGeom prst="line">
                <a:avLst/>
              </a:prstGeom>
              <a:grpFill/>
              <a:ln w="190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B5F43AF-C50E-48FB-9F82-482B41919828}"/>
                  </a:ext>
                </a:extLst>
              </p:cNvPr>
              <p:cNvCxnSpPr/>
              <p:nvPr/>
            </p:nvCxnSpPr>
            <p:spPr>
              <a:xfrm>
                <a:off x="1533526" y="1638302"/>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BBB5E50-B067-41A8-8756-985E167AA3F7}"/>
                  </a:ext>
                </a:extLst>
              </p:cNvPr>
              <p:cNvCxnSpPr/>
              <p:nvPr/>
            </p:nvCxnSpPr>
            <p:spPr>
              <a:xfrm>
                <a:off x="1533526" y="2035357"/>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41" name="Rectangle 240">
              <a:extLst>
                <a:ext uri="{FF2B5EF4-FFF2-40B4-BE49-F238E27FC236}">
                  <a16:creationId xmlns:a16="http://schemas.microsoft.com/office/drawing/2014/main" id="{E13D08B8-4813-4A61-9F8F-4AE8F8BA7FB6}"/>
                </a:ext>
              </a:extLst>
            </p:cNvPr>
            <p:cNvSpPr/>
            <p:nvPr/>
          </p:nvSpPr>
          <p:spPr>
            <a:xfrm>
              <a:off x="2228713" y="2241538"/>
              <a:ext cx="59027" cy="53282"/>
            </a:xfrm>
            <a:prstGeom prst="rect">
              <a:avLst/>
            </a:prstGeom>
            <a:grp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45" name="Group 244">
            <a:extLst>
              <a:ext uri="{FF2B5EF4-FFF2-40B4-BE49-F238E27FC236}">
                <a16:creationId xmlns:a16="http://schemas.microsoft.com/office/drawing/2014/main" id="{C41BD242-61A3-4A1A-9B5F-2D6AB6759677}"/>
              </a:ext>
            </a:extLst>
          </p:cNvPr>
          <p:cNvGrpSpPr/>
          <p:nvPr/>
        </p:nvGrpSpPr>
        <p:grpSpPr>
          <a:xfrm>
            <a:off x="4129397" y="3290120"/>
            <a:ext cx="74981" cy="567563"/>
            <a:chOff x="2821963" y="2642859"/>
            <a:chExt cx="59027" cy="447912"/>
          </a:xfrm>
          <a:solidFill>
            <a:schemeClr val="accent2"/>
          </a:solidFill>
        </p:grpSpPr>
        <p:grpSp>
          <p:nvGrpSpPr>
            <p:cNvPr id="246" name="Group 245">
              <a:extLst>
                <a:ext uri="{FF2B5EF4-FFF2-40B4-BE49-F238E27FC236}">
                  <a16:creationId xmlns:a16="http://schemas.microsoft.com/office/drawing/2014/main" id="{5A7F0F88-1E04-4F62-96A3-E243458385C3}"/>
                </a:ext>
              </a:extLst>
            </p:cNvPr>
            <p:cNvGrpSpPr/>
            <p:nvPr/>
          </p:nvGrpSpPr>
          <p:grpSpPr>
            <a:xfrm>
              <a:off x="2826882" y="2642859"/>
              <a:ext cx="49189" cy="447912"/>
              <a:chOff x="1533526" y="1638302"/>
              <a:chExt cx="47625" cy="397055"/>
            </a:xfrm>
            <a:grpFill/>
          </p:grpSpPr>
          <p:cxnSp>
            <p:nvCxnSpPr>
              <p:cNvPr id="248" name="Straight Connector 247">
                <a:extLst>
                  <a:ext uri="{FF2B5EF4-FFF2-40B4-BE49-F238E27FC236}">
                    <a16:creationId xmlns:a16="http://schemas.microsoft.com/office/drawing/2014/main" id="{38449F2C-E978-45F3-9584-5B9A35430342}"/>
                  </a:ext>
                </a:extLst>
              </p:cNvPr>
              <p:cNvCxnSpPr/>
              <p:nvPr/>
            </p:nvCxnSpPr>
            <p:spPr>
              <a:xfrm>
                <a:off x="1557338" y="1643063"/>
                <a:ext cx="0" cy="385762"/>
              </a:xfrm>
              <a:prstGeom prst="line">
                <a:avLst/>
              </a:prstGeom>
              <a:grpFill/>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7153B95-677C-42F0-93B7-3CC345FA35AE}"/>
                  </a:ext>
                </a:extLst>
              </p:cNvPr>
              <p:cNvCxnSpPr/>
              <p:nvPr/>
            </p:nvCxnSpPr>
            <p:spPr>
              <a:xfrm>
                <a:off x="1533526" y="1638302"/>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9962EC4-8FE4-438E-B7E5-B423F118D9B8}"/>
                  </a:ext>
                </a:extLst>
              </p:cNvPr>
              <p:cNvCxnSpPr/>
              <p:nvPr/>
            </p:nvCxnSpPr>
            <p:spPr>
              <a:xfrm>
                <a:off x="1533526" y="2035357"/>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7" name="Rectangle 246">
              <a:extLst>
                <a:ext uri="{FF2B5EF4-FFF2-40B4-BE49-F238E27FC236}">
                  <a16:creationId xmlns:a16="http://schemas.microsoft.com/office/drawing/2014/main" id="{6944F18A-9AF1-42F6-BB44-A7E3B8D3FE6D}"/>
                </a:ext>
              </a:extLst>
            </p:cNvPr>
            <p:cNvSpPr/>
            <p:nvPr/>
          </p:nvSpPr>
          <p:spPr>
            <a:xfrm>
              <a:off x="2821963" y="2836490"/>
              <a:ext cx="59027" cy="53282"/>
            </a:xfrm>
            <a:prstGeom prst="rect">
              <a:avLst/>
            </a:prstGeom>
            <a:grp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51" name="Group 250">
            <a:extLst>
              <a:ext uri="{FF2B5EF4-FFF2-40B4-BE49-F238E27FC236}">
                <a16:creationId xmlns:a16="http://schemas.microsoft.com/office/drawing/2014/main" id="{E1FC9A48-CCBF-4F91-80E7-23487078E108}"/>
              </a:ext>
            </a:extLst>
          </p:cNvPr>
          <p:cNvGrpSpPr/>
          <p:nvPr/>
        </p:nvGrpSpPr>
        <p:grpSpPr>
          <a:xfrm>
            <a:off x="4815879" y="3906217"/>
            <a:ext cx="74981" cy="561852"/>
            <a:chOff x="3246660" y="3135869"/>
            <a:chExt cx="59027" cy="443404"/>
          </a:xfrm>
          <a:solidFill>
            <a:schemeClr val="tx2"/>
          </a:solidFill>
        </p:grpSpPr>
        <p:grpSp>
          <p:nvGrpSpPr>
            <p:cNvPr id="252" name="Group 251">
              <a:extLst>
                <a:ext uri="{FF2B5EF4-FFF2-40B4-BE49-F238E27FC236}">
                  <a16:creationId xmlns:a16="http://schemas.microsoft.com/office/drawing/2014/main" id="{5897C0EA-D16A-45C2-B363-C6A678A8A60A}"/>
                </a:ext>
              </a:extLst>
            </p:cNvPr>
            <p:cNvGrpSpPr/>
            <p:nvPr/>
          </p:nvGrpSpPr>
          <p:grpSpPr>
            <a:xfrm>
              <a:off x="3251579" y="3135869"/>
              <a:ext cx="49189" cy="443404"/>
              <a:chOff x="1533526" y="1638302"/>
              <a:chExt cx="47625" cy="393059"/>
            </a:xfrm>
            <a:grpFill/>
          </p:grpSpPr>
          <p:cxnSp>
            <p:nvCxnSpPr>
              <p:cNvPr id="254" name="Straight Connector 253">
                <a:extLst>
                  <a:ext uri="{FF2B5EF4-FFF2-40B4-BE49-F238E27FC236}">
                    <a16:creationId xmlns:a16="http://schemas.microsoft.com/office/drawing/2014/main" id="{73C160BC-9340-4DD8-8A93-FD729A6A73D7}"/>
                  </a:ext>
                </a:extLst>
              </p:cNvPr>
              <p:cNvCxnSpPr/>
              <p:nvPr/>
            </p:nvCxnSpPr>
            <p:spPr>
              <a:xfrm>
                <a:off x="1557338" y="1643063"/>
                <a:ext cx="0" cy="385762"/>
              </a:xfrm>
              <a:prstGeom prst="line">
                <a:avLst/>
              </a:prstGeom>
              <a:grpFill/>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80D20FF-F6D7-4E40-BF53-3ABE2D1292F0}"/>
                  </a:ext>
                </a:extLst>
              </p:cNvPr>
              <p:cNvCxnSpPr/>
              <p:nvPr/>
            </p:nvCxnSpPr>
            <p:spPr>
              <a:xfrm>
                <a:off x="1533526" y="1638302"/>
                <a:ext cx="47625" cy="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5279B89-5043-4DF5-A6CD-5A9B5527439A}"/>
                  </a:ext>
                </a:extLst>
              </p:cNvPr>
              <p:cNvCxnSpPr/>
              <p:nvPr/>
            </p:nvCxnSpPr>
            <p:spPr>
              <a:xfrm>
                <a:off x="1533526" y="2031361"/>
                <a:ext cx="47625" cy="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3" name="Rectangle 252">
              <a:extLst>
                <a:ext uri="{FF2B5EF4-FFF2-40B4-BE49-F238E27FC236}">
                  <a16:creationId xmlns:a16="http://schemas.microsoft.com/office/drawing/2014/main" id="{A70583AD-B690-4E2E-9FDF-8F88CCE308C1}"/>
                </a:ext>
              </a:extLst>
            </p:cNvPr>
            <p:cNvSpPr/>
            <p:nvPr/>
          </p:nvSpPr>
          <p:spPr>
            <a:xfrm>
              <a:off x="3246660" y="3329500"/>
              <a:ext cx="59027" cy="53282"/>
            </a:xfrm>
            <a:prstGeom prst="rect">
              <a:avLst/>
            </a:prstGeom>
            <a:grp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57" name="Group 256">
            <a:extLst>
              <a:ext uri="{FF2B5EF4-FFF2-40B4-BE49-F238E27FC236}">
                <a16:creationId xmlns:a16="http://schemas.microsoft.com/office/drawing/2014/main" id="{9EAA9823-A572-4C00-A929-1968A8E21D54}"/>
              </a:ext>
            </a:extLst>
          </p:cNvPr>
          <p:cNvGrpSpPr/>
          <p:nvPr/>
        </p:nvGrpSpPr>
        <p:grpSpPr>
          <a:xfrm>
            <a:off x="5535936" y="4346265"/>
            <a:ext cx="74981" cy="484098"/>
            <a:chOff x="3727557" y="3476348"/>
            <a:chExt cx="59027" cy="382042"/>
          </a:xfrm>
          <a:solidFill>
            <a:schemeClr val="accent3"/>
          </a:solidFill>
        </p:grpSpPr>
        <p:grpSp>
          <p:nvGrpSpPr>
            <p:cNvPr id="258" name="Group 257">
              <a:extLst>
                <a:ext uri="{FF2B5EF4-FFF2-40B4-BE49-F238E27FC236}">
                  <a16:creationId xmlns:a16="http://schemas.microsoft.com/office/drawing/2014/main" id="{F8007E68-27C9-4C08-9245-71EE9D7F707E}"/>
                </a:ext>
              </a:extLst>
            </p:cNvPr>
            <p:cNvGrpSpPr/>
            <p:nvPr/>
          </p:nvGrpSpPr>
          <p:grpSpPr>
            <a:xfrm>
              <a:off x="3732477" y="3476348"/>
              <a:ext cx="49190" cy="382042"/>
              <a:chOff x="1576164" y="1550773"/>
              <a:chExt cx="47626" cy="338665"/>
            </a:xfrm>
            <a:grpFill/>
          </p:grpSpPr>
          <p:cxnSp>
            <p:nvCxnSpPr>
              <p:cNvPr id="260" name="Straight Connector 259">
                <a:extLst>
                  <a:ext uri="{FF2B5EF4-FFF2-40B4-BE49-F238E27FC236}">
                    <a16:creationId xmlns:a16="http://schemas.microsoft.com/office/drawing/2014/main" id="{6224708D-0FFE-4D97-828D-F83E5121AA62}"/>
                  </a:ext>
                </a:extLst>
              </p:cNvPr>
              <p:cNvCxnSpPr/>
              <p:nvPr/>
            </p:nvCxnSpPr>
            <p:spPr>
              <a:xfrm flipH="1">
                <a:off x="1601810" y="1555543"/>
                <a:ext cx="0" cy="333895"/>
              </a:xfrm>
              <a:prstGeom prst="line">
                <a:avLst/>
              </a:prstGeom>
              <a:grpFill/>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020F379-6E5A-4661-9F22-65DEB50A735C}"/>
                  </a:ext>
                </a:extLst>
              </p:cNvPr>
              <p:cNvCxnSpPr>
                <a:cxnSpLocks/>
              </p:cNvCxnSpPr>
              <p:nvPr/>
            </p:nvCxnSpPr>
            <p:spPr>
              <a:xfrm>
                <a:off x="1576164" y="1550773"/>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085F89F-196F-425E-A23A-A234C0FDF4EC}"/>
                  </a:ext>
                </a:extLst>
              </p:cNvPr>
              <p:cNvCxnSpPr>
                <a:cxnSpLocks/>
              </p:cNvCxnSpPr>
              <p:nvPr/>
            </p:nvCxnSpPr>
            <p:spPr>
              <a:xfrm>
                <a:off x="1576165" y="1887836"/>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59" name="Rectangle 258">
              <a:extLst>
                <a:ext uri="{FF2B5EF4-FFF2-40B4-BE49-F238E27FC236}">
                  <a16:creationId xmlns:a16="http://schemas.microsoft.com/office/drawing/2014/main" id="{6DEA25DC-82E7-4AEE-B103-0B1E00124B31}"/>
                </a:ext>
              </a:extLst>
            </p:cNvPr>
            <p:cNvSpPr/>
            <p:nvPr/>
          </p:nvSpPr>
          <p:spPr>
            <a:xfrm>
              <a:off x="3727557" y="3667322"/>
              <a:ext cx="59027" cy="58610"/>
            </a:xfrm>
            <a:prstGeom prst="rect">
              <a:avLst/>
            </a:prstGeom>
            <a:grp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sp>
        <p:nvSpPr>
          <p:cNvPr id="263" name="TextBox 262">
            <a:extLst>
              <a:ext uri="{FF2B5EF4-FFF2-40B4-BE49-F238E27FC236}">
                <a16:creationId xmlns:a16="http://schemas.microsoft.com/office/drawing/2014/main" id="{A82307D8-2B15-43CE-88D6-DAB774146CDD}"/>
              </a:ext>
            </a:extLst>
          </p:cNvPr>
          <p:cNvSpPr txBox="1"/>
          <p:nvPr/>
        </p:nvSpPr>
        <p:spPr>
          <a:xfrm>
            <a:off x="2112988" y="5009500"/>
            <a:ext cx="3297787" cy="307777"/>
          </a:xfrm>
          <a:prstGeom prst="rect">
            <a:avLst/>
          </a:prstGeom>
          <a:noFill/>
        </p:spPr>
        <p:txBody>
          <a:bodyPr wrap="square" rtlCol="0">
            <a:spAutoFit/>
          </a:bodyPr>
          <a:lstStyle/>
          <a:p>
            <a:pPr algn="ctr" defTabSz="685749" eaLnBrk="1" hangingPunct="1">
              <a:spcBef>
                <a:spcPct val="50000"/>
              </a:spcBef>
              <a:defRPr/>
            </a:pPr>
            <a:r>
              <a:rPr lang="en-US" sz="1400" b="0">
                <a:latin typeface="Arial" panose="020B0604020202020204" pitchFamily="34" charset="0"/>
                <a:cs typeface="Arial" panose="020B0604020202020204" pitchFamily="34" charset="0"/>
              </a:rPr>
              <a:t>Mean baseline: 7.3 ± 1.2%; </a:t>
            </a:r>
            <a:r>
              <a:rPr lang="en-US" sz="1400" b="0" i="1">
                <a:latin typeface="Arial" panose="020B0604020202020204" pitchFamily="34" charset="0"/>
                <a:cs typeface="Arial" panose="020B0604020202020204" pitchFamily="34" charset="0"/>
              </a:rPr>
              <a:t>*p</a:t>
            </a:r>
            <a:r>
              <a:rPr lang="en-US" sz="1400" b="0">
                <a:latin typeface="Arial" panose="020B0604020202020204" pitchFamily="34" charset="0"/>
                <a:cs typeface="Arial" panose="020B0604020202020204" pitchFamily="34" charset="0"/>
              </a:rPr>
              <a:t>&lt;0.0001</a:t>
            </a:r>
          </a:p>
        </p:txBody>
      </p:sp>
      <p:sp>
        <p:nvSpPr>
          <p:cNvPr id="264" name="TextBox 263">
            <a:extLst>
              <a:ext uri="{FF2B5EF4-FFF2-40B4-BE49-F238E27FC236}">
                <a16:creationId xmlns:a16="http://schemas.microsoft.com/office/drawing/2014/main" id="{4EE4ACCA-D4BC-431E-A3AB-221015B75CAB}"/>
              </a:ext>
            </a:extLst>
          </p:cNvPr>
          <p:cNvSpPr txBox="1"/>
          <p:nvPr/>
        </p:nvSpPr>
        <p:spPr>
          <a:xfrm rot="16200000">
            <a:off x="202569" y="3324531"/>
            <a:ext cx="1854995" cy="307777"/>
          </a:xfrm>
          <a:prstGeom prst="rect">
            <a:avLst/>
          </a:prstGeom>
          <a:noFill/>
        </p:spPr>
        <p:txBody>
          <a:bodyPr wrap="none" rtlCol="0">
            <a:spAutoFit/>
          </a:bodyPr>
          <a:lstStyle/>
          <a:p>
            <a:pPr algn="ctr" defTabSz="914378" eaLnBrk="1" hangingPunct="1">
              <a:spcBef>
                <a:spcPct val="50000"/>
              </a:spcBef>
              <a:defRPr/>
            </a:pPr>
            <a:r>
              <a:rPr lang="en-US" sz="1400" b="0">
                <a:latin typeface="Arial" panose="020B0604020202020204" pitchFamily="34" charset="0"/>
                <a:cs typeface="Arial" panose="020B0604020202020204" pitchFamily="34" charset="0"/>
              </a:rPr>
              <a:t>Change in HbA</a:t>
            </a:r>
            <a:r>
              <a:rPr lang="en-US" sz="1400" b="0" baseline="-25000">
                <a:latin typeface="Arial" panose="020B0604020202020204" pitchFamily="34" charset="0"/>
                <a:cs typeface="Arial" panose="020B0604020202020204" pitchFamily="34" charset="0"/>
              </a:rPr>
              <a:t>1c</a:t>
            </a:r>
            <a:r>
              <a:rPr lang="en-US" sz="1400" b="0">
                <a:latin typeface="Arial" panose="020B0604020202020204" pitchFamily="34" charset="0"/>
                <a:cs typeface="Arial" panose="020B0604020202020204" pitchFamily="34" charset="0"/>
              </a:rPr>
              <a:t> (%)</a:t>
            </a:r>
          </a:p>
        </p:txBody>
      </p:sp>
      <p:graphicFrame>
        <p:nvGraphicFramePr>
          <p:cNvPr id="265" name="Object 5">
            <a:extLst>
              <a:ext uri="{FF2B5EF4-FFF2-40B4-BE49-F238E27FC236}">
                <a16:creationId xmlns:a16="http://schemas.microsoft.com/office/drawing/2014/main" id="{F9D6CEA6-E4EE-4F4C-9141-24A791BE7AD7}"/>
              </a:ext>
            </a:extLst>
          </p:cNvPr>
          <p:cNvGraphicFramePr>
            <a:graphicFrameLocks noChangeAspect="1"/>
          </p:cNvGraphicFramePr>
          <p:nvPr>
            <p:extLst>
              <p:ext uri="{D42A27DB-BD31-4B8C-83A1-F6EECF244321}">
                <p14:modId xmlns:p14="http://schemas.microsoft.com/office/powerpoint/2010/main" val="4025120066"/>
              </p:ext>
            </p:extLst>
          </p:nvPr>
        </p:nvGraphicFramePr>
        <p:xfrm>
          <a:off x="6378913" y="1930314"/>
          <a:ext cx="4779676" cy="3454890"/>
        </p:xfrm>
        <a:graphic>
          <a:graphicData uri="http://schemas.openxmlformats.org/drawingml/2006/chart">
            <c:chart xmlns:c="http://schemas.openxmlformats.org/drawingml/2006/chart" xmlns:r="http://schemas.openxmlformats.org/officeDocument/2006/relationships" r:id="rId5"/>
          </a:graphicData>
        </a:graphic>
      </p:graphicFrame>
      <p:sp>
        <p:nvSpPr>
          <p:cNvPr id="266" name="Rectangle 265">
            <a:extLst>
              <a:ext uri="{FF2B5EF4-FFF2-40B4-BE49-F238E27FC236}">
                <a16:creationId xmlns:a16="http://schemas.microsoft.com/office/drawing/2014/main" id="{B0D81E0C-3DC8-4BB4-9F18-1726E779E74E}"/>
              </a:ext>
            </a:extLst>
          </p:cNvPr>
          <p:cNvSpPr/>
          <p:nvPr/>
        </p:nvSpPr>
        <p:spPr>
          <a:xfrm>
            <a:off x="7064880" y="2128967"/>
            <a:ext cx="609711" cy="28200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&gt;2%</a:t>
            </a:r>
          </a:p>
        </p:txBody>
      </p:sp>
      <p:sp>
        <p:nvSpPr>
          <p:cNvPr id="267" name="Rectangle 266">
            <a:extLst>
              <a:ext uri="{FF2B5EF4-FFF2-40B4-BE49-F238E27FC236}">
                <a16:creationId xmlns:a16="http://schemas.microsoft.com/office/drawing/2014/main" id="{3902C9EC-5A20-41EF-8ABC-A39B38EB61FC}"/>
              </a:ext>
            </a:extLst>
          </p:cNvPr>
          <p:cNvSpPr/>
          <p:nvPr/>
        </p:nvSpPr>
        <p:spPr>
          <a:xfrm>
            <a:off x="7770049" y="2128967"/>
            <a:ext cx="609711" cy="28200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438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≤2%–</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&lt;2%</a:t>
            </a:r>
          </a:p>
        </p:txBody>
      </p:sp>
      <p:sp>
        <p:nvSpPr>
          <p:cNvPr id="268" name="Rectangle 267">
            <a:extLst>
              <a:ext uri="{FF2B5EF4-FFF2-40B4-BE49-F238E27FC236}">
                <a16:creationId xmlns:a16="http://schemas.microsoft.com/office/drawing/2014/main" id="{93FFB388-6CA6-4931-9715-23F36F85A4E4}"/>
              </a:ext>
            </a:extLst>
          </p:cNvPr>
          <p:cNvSpPr/>
          <p:nvPr/>
        </p:nvSpPr>
        <p:spPr>
          <a:xfrm>
            <a:off x="8475217" y="2128967"/>
            <a:ext cx="609711" cy="28200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≥2%–&lt;5%</a:t>
            </a:r>
          </a:p>
        </p:txBody>
      </p:sp>
      <p:sp>
        <p:nvSpPr>
          <p:cNvPr id="269" name="Rectangle 268">
            <a:extLst>
              <a:ext uri="{FF2B5EF4-FFF2-40B4-BE49-F238E27FC236}">
                <a16:creationId xmlns:a16="http://schemas.microsoft.com/office/drawing/2014/main" id="{803770C3-17F0-4D5A-9061-1D3F1DECF5BE}"/>
              </a:ext>
            </a:extLst>
          </p:cNvPr>
          <p:cNvSpPr/>
          <p:nvPr/>
        </p:nvSpPr>
        <p:spPr>
          <a:xfrm>
            <a:off x="9180385" y="2128967"/>
            <a:ext cx="609711" cy="28200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≥5%–&lt;10%</a:t>
            </a:r>
          </a:p>
        </p:txBody>
      </p:sp>
      <p:sp>
        <p:nvSpPr>
          <p:cNvPr id="270" name="Rectangle 269">
            <a:extLst>
              <a:ext uri="{FF2B5EF4-FFF2-40B4-BE49-F238E27FC236}">
                <a16:creationId xmlns:a16="http://schemas.microsoft.com/office/drawing/2014/main" id="{7E0765B7-810E-4211-9EF0-A248AB389AEB}"/>
              </a:ext>
            </a:extLst>
          </p:cNvPr>
          <p:cNvSpPr/>
          <p:nvPr/>
        </p:nvSpPr>
        <p:spPr>
          <a:xfrm>
            <a:off x="9885554" y="2128967"/>
            <a:ext cx="609711" cy="28200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≥10%–&lt;15%</a:t>
            </a:r>
          </a:p>
        </p:txBody>
      </p:sp>
      <p:sp>
        <p:nvSpPr>
          <p:cNvPr id="271" name="Rectangle 270">
            <a:extLst>
              <a:ext uri="{FF2B5EF4-FFF2-40B4-BE49-F238E27FC236}">
                <a16:creationId xmlns:a16="http://schemas.microsoft.com/office/drawing/2014/main" id="{F64D22FD-109F-47F2-B846-B932855CC464}"/>
              </a:ext>
            </a:extLst>
          </p:cNvPr>
          <p:cNvSpPr/>
          <p:nvPr/>
        </p:nvSpPr>
        <p:spPr>
          <a:xfrm>
            <a:off x="10590720" y="2128967"/>
            <a:ext cx="609711" cy="2820035"/>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≥15%</a:t>
            </a:r>
          </a:p>
        </p:txBody>
      </p:sp>
      <p:sp>
        <p:nvSpPr>
          <p:cNvPr id="272" name="AutoShape 5">
            <a:extLst>
              <a:ext uri="{FF2B5EF4-FFF2-40B4-BE49-F238E27FC236}">
                <a16:creationId xmlns:a16="http://schemas.microsoft.com/office/drawing/2014/main" id="{98CA5F78-B156-4F79-B366-C10ADC09748C}"/>
              </a:ext>
            </a:extLst>
          </p:cNvPr>
          <p:cNvSpPr>
            <a:spLocks noChangeArrowheads="1"/>
          </p:cNvSpPr>
          <p:nvPr/>
        </p:nvSpPr>
        <p:spPr bwMode="gray">
          <a:xfrm rot="10800000" flipV="1">
            <a:off x="7013869" y="1635260"/>
            <a:ext cx="4186561" cy="387323"/>
          </a:xfrm>
          <a:prstGeom prst="rect">
            <a:avLst/>
          </a:prstGeom>
          <a:noFill/>
          <a:ln>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600" b="1">
                <a:solidFill>
                  <a:schemeClr val="tx1"/>
                </a:solidFill>
                <a:latin typeface="Arial" panose="020B0604020202020204" pitchFamily="34" charset="0"/>
                <a:cs typeface="Arial" panose="020B0604020202020204" pitchFamily="34" charset="0"/>
              </a:rPr>
              <a:t>Change in FPG by weight loss category</a:t>
            </a:r>
          </a:p>
        </p:txBody>
      </p:sp>
      <p:sp>
        <p:nvSpPr>
          <p:cNvPr id="273" name="TextBox 272">
            <a:extLst>
              <a:ext uri="{FF2B5EF4-FFF2-40B4-BE49-F238E27FC236}">
                <a16:creationId xmlns:a16="http://schemas.microsoft.com/office/drawing/2014/main" id="{9E1B9F7B-2C26-4B68-8842-E90FF1DE8EFE}"/>
              </a:ext>
            </a:extLst>
          </p:cNvPr>
          <p:cNvSpPr txBox="1"/>
          <p:nvPr/>
        </p:nvSpPr>
        <p:spPr>
          <a:xfrm rot="16200000">
            <a:off x="5514229" y="3184838"/>
            <a:ext cx="2024913" cy="307777"/>
          </a:xfrm>
          <a:prstGeom prst="rect">
            <a:avLst/>
          </a:prstGeom>
          <a:noFill/>
        </p:spPr>
        <p:txBody>
          <a:bodyPr wrap="none" rtlCol="0">
            <a:spAutoFit/>
          </a:bodyPr>
          <a:lstStyle/>
          <a:p>
            <a:pPr algn="ctr" defTabSz="914378" eaLnBrk="1" hangingPunct="1">
              <a:spcBef>
                <a:spcPct val="50000"/>
              </a:spcBef>
              <a:defRPr/>
            </a:pPr>
            <a:r>
              <a:rPr lang="en-US" sz="1400" b="0">
                <a:latin typeface="Arial" panose="020B0604020202020204" pitchFamily="34" charset="0"/>
                <a:cs typeface="Arial" panose="020B0604020202020204" pitchFamily="34" charset="0"/>
              </a:rPr>
              <a:t>Change in FPG (mg/dl)</a:t>
            </a:r>
          </a:p>
        </p:txBody>
      </p:sp>
      <p:grpSp>
        <p:nvGrpSpPr>
          <p:cNvPr id="274" name="Group 273">
            <a:extLst>
              <a:ext uri="{FF2B5EF4-FFF2-40B4-BE49-F238E27FC236}">
                <a16:creationId xmlns:a16="http://schemas.microsoft.com/office/drawing/2014/main" id="{97F43F58-EB5A-4BD5-B9DF-675FDB55253B}"/>
              </a:ext>
            </a:extLst>
          </p:cNvPr>
          <p:cNvGrpSpPr/>
          <p:nvPr/>
        </p:nvGrpSpPr>
        <p:grpSpPr>
          <a:xfrm>
            <a:off x="8720298" y="2554736"/>
            <a:ext cx="80643" cy="516001"/>
            <a:chOff x="6616838" y="2069373"/>
            <a:chExt cx="63252" cy="393785"/>
          </a:xfrm>
          <a:solidFill>
            <a:schemeClr val="accent5"/>
          </a:solidFill>
        </p:grpSpPr>
        <p:sp>
          <p:nvSpPr>
            <p:cNvPr id="275" name="Rectangle 274">
              <a:extLst>
                <a:ext uri="{FF2B5EF4-FFF2-40B4-BE49-F238E27FC236}">
                  <a16:creationId xmlns:a16="http://schemas.microsoft.com/office/drawing/2014/main" id="{39B59726-8037-4A4E-93E8-F6A630ECDC5A}"/>
                </a:ext>
              </a:extLst>
            </p:cNvPr>
            <p:cNvSpPr/>
            <p:nvPr/>
          </p:nvSpPr>
          <p:spPr>
            <a:xfrm>
              <a:off x="6616838" y="2238834"/>
              <a:ext cx="63252" cy="54864"/>
            </a:xfrm>
            <a:prstGeom prst="rect">
              <a:avLst/>
            </a:prstGeom>
            <a:grp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nvGrpSpPr>
            <p:cNvPr id="276" name="Group 275">
              <a:extLst>
                <a:ext uri="{FF2B5EF4-FFF2-40B4-BE49-F238E27FC236}">
                  <a16:creationId xmlns:a16="http://schemas.microsoft.com/office/drawing/2014/main" id="{F9A73DCB-DA41-417D-A938-A975E6C00B2B}"/>
                </a:ext>
              </a:extLst>
            </p:cNvPr>
            <p:cNvGrpSpPr/>
            <p:nvPr/>
          </p:nvGrpSpPr>
          <p:grpSpPr>
            <a:xfrm>
              <a:off x="6617530" y="2069373"/>
              <a:ext cx="61868" cy="393785"/>
              <a:chOff x="1533526" y="1651987"/>
              <a:chExt cx="47625" cy="393785"/>
            </a:xfrm>
            <a:grpFill/>
          </p:grpSpPr>
          <p:cxnSp>
            <p:nvCxnSpPr>
              <p:cNvPr id="277" name="Straight Connector 276">
                <a:extLst>
                  <a:ext uri="{FF2B5EF4-FFF2-40B4-BE49-F238E27FC236}">
                    <a16:creationId xmlns:a16="http://schemas.microsoft.com/office/drawing/2014/main" id="{B3E0DD98-249B-4664-BAF7-006DD6D79A24}"/>
                  </a:ext>
                </a:extLst>
              </p:cNvPr>
              <p:cNvCxnSpPr/>
              <p:nvPr/>
            </p:nvCxnSpPr>
            <p:spPr>
              <a:xfrm>
                <a:off x="1557338" y="1656788"/>
                <a:ext cx="0" cy="388984"/>
              </a:xfrm>
              <a:prstGeom prst="line">
                <a:avLst/>
              </a:prstGeom>
              <a:grpFill/>
              <a:ln w="190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D3621A2-42A8-4D30-B425-4BCF969D405A}"/>
                  </a:ext>
                </a:extLst>
              </p:cNvPr>
              <p:cNvCxnSpPr/>
              <p:nvPr/>
            </p:nvCxnSpPr>
            <p:spPr>
              <a:xfrm>
                <a:off x="1533526" y="1651987"/>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BCA8B27-4804-4FBB-A273-AA86F0B5AC71}"/>
                  </a:ext>
                </a:extLst>
              </p:cNvPr>
              <p:cNvCxnSpPr/>
              <p:nvPr/>
            </p:nvCxnSpPr>
            <p:spPr>
              <a:xfrm>
                <a:off x="1533526" y="2038151"/>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280" name="Group 279">
            <a:extLst>
              <a:ext uri="{FF2B5EF4-FFF2-40B4-BE49-F238E27FC236}">
                <a16:creationId xmlns:a16="http://schemas.microsoft.com/office/drawing/2014/main" id="{807E7FAA-F998-430B-8B6F-4A2BA6726FDE}"/>
              </a:ext>
            </a:extLst>
          </p:cNvPr>
          <p:cNvGrpSpPr/>
          <p:nvPr/>
        </p:nvGrpSpPr>
        <p:grpSpPr>
          <a:xfrm>
            <a:off x="7333935" y="2417352"/>
            <a:ext cx="82797" cy="533001"/>
            <a:chOff x="5660235" y="1964530"/>
            <a:chExt cx="64943" cy="406758"/>
          </a:xfrm>
          <a:solidFill>
            <a:schemeClr val="accent6"/>
          </a:solidFill>
        </p:grpSpPr>
        <p:grpSp>
          <p:nvGrpSpPr>
            <p:cNvPr id="281" name="Group 280">
              <a:extLst>
                <a:ext uri="{FF2B5EF4-FFF2-40B4-BE49-F238E27FC236}">
                  <a16:creationId xmlns:a16="http://schemas.microsoft.com/office/drawing/2014/main" id="{804CB71A-7A4C-4AC3-8D66-B13B1BAC0AF4}"/>
                </a:ext>
              </a:extLst>
            </p:cNvPr>
            <p:cNvGrpSpPr/>
            <p:nvPr/>
          </p:nvGrpSpPr>
          <p:grpSpPr>
            <a:xfrm>
              <a:off x="5663309" y="1964530"/>
              <a:ext cx="61869" cy="406758"/>
              <a:chOff x="1533526" y="1638302"/>
              <a:chExt cx="47625" cy="397505"/>
            </a:xfrm>
            <a:grpFill/>
          </p:grpSpPr>
          <p:cxnSp>
            <p:nvCxnSpPr>
              <p:cNvPr id="283" name="Straight Connector 282">
                <a:extLst>
                  <a:ext uri="{FF2B5EF4-FFF2-40B4-BE49-F238E27FC236}">
                    <a16:creationId xmlns:a16="http://schemas.microsoft.com/office/drawing/2014/main" id="{F960A4DF-CF18-48E9-BF94-047C03DE26B7}"/>
                  </a:ext>
                </a:extLst>
              </p:cNvPr>
              <p:cNvCxnSpPr/>
              <p:nvPr/>
            </p:nvCxnSpPr>
            <p:spPr>
              <a:xfrm>
                <a:off x="1557338" y="1643063"/>
                <a:ext cx="0" cy="385762"/>
              </a:xfrm>
              <a:prstGeom prst="line">
                <a:avLst/>
              </a:prstGeom>
              <a:grpFill/>
              <a:ln w="19050">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460225D-C0B6-4703-B54F-3859FC8178F9}"/>
                  </a:ext>
                </a:extLst>
              </p:cNvPr>
              <p:cNvCxnSpPr/>
              <p:nvPr/>
            </p:nvCxnSpPr>
            <p:spPr>
              <a:xfrm>
                <a:off x="1533526" y="1638302"/>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0C6E3809-9C3E-49CE-A772-423B02F5A811}"/>
                  </a:ext>
                </a:extLst>
              </p:cNvPr>
              <p:cNvCxnSpPr/>
              <p:nvPr/>
            </p:nvCxnSpPr>
            <p:spPr>
              <a:xfrm>
                <a:off x="1533526" y="2035807"/>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82" name="Rectangle 281">
              <a:extLst>
                <a:ext uri="{FF2B5EF4-FFF2-40B4-BE49-F238E27FC236}">
                  <a16:creationId xmlns:a16="http://schemas.microsoft.com/office/drawing/2014/main" id="{711C2717-22BD-4FAD-A6C4-C880CA2CEAA5}"/>
                </a:ext>
              </a:extLst>
            </p:cNvPr>
            <p:cNvSpPr/>
            <p:nvPr/>
          </p:nvSpPr>
          <p:spPr>
            <a:xfrm>
              <a:off x="5660235" y="2137381"/>
              <a:ext cx="63252" cy="54864"/>
            </a:xfrm>
            <a:prstGeom prst="rect">
              <a:avLst/>
            </a:prstGeom>
            <a:grp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86" name="Group 285">
            <a:extLst>
              <a:ext uri="{FF2B5EF4-FFF2-40B4-BE49-F238E27FC236}">
                <a16:creationId xmlns:a16="http://schemas.microsoft.com/office/drawing/2014/main" id="{68F282BF-45D2-47E1-9C89-136BA14DF59E}"/>
              </a:ext>
            </a:extLst>
          </p:cNvPr>
          <p:cNvGrpSpPr/>
          <p:nvPr/>
        </p:nvGrpSpPr>
        <p:grpSpPr>
          <a:xfrm>
            <a:off x="8028192" y="2279164"/>
            <a:ext cx="80643" cy="510652"/>
            <a:chOff x="6170433" y="1859072"/>
            <a:chExt cx="63252" cy="389702"/>
          </a:xfrm>
          <a:solidFill>
            <a:schemeClr val="bg2">
              <a:lumMod val="75000"/>
            </a:schemeClr>
          </a:solidFill>
        </p:grpSpPr>
        <p:grpSp>
          <p:nvGrpSpPr>
            <p:cNvPr id="287" name="Group 286">
              <a:extLst>
                <a:ext uri="{FF2B5EF4-FFF2-40B4-BE49-F238E27FC236}">
                  <a16:creationId xmlns:a16="http://schemas.microsoft.com/office/drawing/2014/main" id="{E0BE7C07-511C-4E87-A584-6E9681E55B41}"/>
                </a:ext>
              </a:extLst>
            </p:cNvPr>
            <p:cNvGrpSpPr/>
            <p:nvPr/>
          </p:nvGrpSpPr>
          <p:grpSpPr>
            <a:xfrm>
              <a:off x="6176396" y="1859072"/>
              <a:ext cx="51327" cy="389702"/>
              <a:chOff x="1533526" y="1638302"/>
              <a:chExt cx="47625" cy="397395"/>
            </a:xfrm>
            <a:grpFill/>
          </p:grpSpPr>
          <p:cxnSp>
            <p:nvCxnSpPr>
              <p:cNvPr id="289" name="Straight Connector 288">
                <a:extLst>
                  <a:ext uri="{FF2B5EF4-FFF2-40B4-BE49-F238E27FC236}">
                    <a16:creationId xmlns:a16="http://schemas.microsoft.com/office/drawing/2014/main" id="{EC1F507D-97FC-4DD6-9458-8BFD1A812C80}"/>
                  </a:ext>
                </a:extLst>
              </p:cNvPr>
              <p:cNvCxnSpPr/>
              <p:nvPr/>
            </p:nvCxnSpPr>
            <p:spPr>
              <a:xfrm>
                <a:off x="1557338" y="1643063"/>
                <a:ext cx="0" cy="385762"/>
              </a:xfrm>
              <a:prstGeom prst="line">
                <a:avLst/>
              </a:prstGeom>
              <a:grpFill/>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8A61F7C-8461-41A8-BA67-578241EC0647}"/>
                  </a:ext>
                </a:extLst>
              </p:cNvPr>
              <p:cNvCxnSpPr/>
              <p:nvPr/>
            </p:nvCxnSpPr>
            <p:spPr>
              <a:xfrm>
                <a:off x="1533526" y="1638302"/>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2E9509D-745E-4399-8084-53F4FD774030}"/>
                  </a:ext>
                </a:extLst>
              </p:cNvPr>
              <p:cNvCxnSpPr/>
              <p:nvPr/>
            </p:nvCxnSpPr>
            <p:spPr>
              <a:xfrm>
                <a:off x="1533526" y="2035697"/>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8" name="Rectangle 287">
              <a:extLst>
                <a:ext uri="{FF2B5EF4-FFF2-40B4-BE49-F238E27FC236}">
                  <a16:creationId xmlns:a16="http://schemas.microsoft.com/office/drawing/2014/main" id="{64B2860C-589B-42DF-9D56-BC6DAEE24E04}"/>
                </a:ext>
              </a:extLst>
            </p:cNvPr>
            <p:cNvSpPr/>
            <p:nvPr/>
          </p:nvSpPr>
          <p:spPr>
            <a:xfrm>
              <a:off x="6170433" y="2040540"/>
              <a:ext cx="63252" cy="54864"/>
            </a:xfrm>
            <a:prstGeom prst="rect">
              <a:avLst/>
            </a:prstGeom>
            <a:grp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92" name="Group 291">
            <a:extLst>
              <a:ext uri="{FF2B5EF4-FFF2-40B4-BE49-F238E27FC236}">
                <a16:creationId xmlns:a16="http://schemas.microsoft.com/office/drawing/2014/main" id="{47E46DAA-4C79-4278-871C-BA918B11E2D9}"/>
              </a:ext>
            </a:extLst>
          </p:cNvPr>
          <p:cNvGrpSpPr/>
          <p:nvPr/>
        </p:nvGrpSpPr>
        <p:grpSpPr>
          <a:xfrm>
            <a:off x="9429187" y="3084669"/>
            <a:ext cx="80643" cy="522056"/>
            <a:chOff x="7128993" y="2473791"/>
            <a:chExt cx="63252" cy="398406"/>
          </a:xfrm>
          <a:solidFill>
            <a:schemeClr val="accent2"/>
          </a:solidFill>
        </p:grpSpPr>
        <p:grpSp>
          <p:nvGrpSpPr>
            <p:cNvPr id="293" name="Group 292">
              <a:extLst>
                <a:ext uri="{FF2B5EF4-FFF2-40B4-BE49-F238E27FC236}">
                  <a16:creationId xmlns:a16="http://schemas.microsoft.com/office/drawing/2014/main" id="{CC576026-7C2B-45AA-928F-56EA47D0D0DC}"/>
                </a:ext>
              </a:extLst>
            </p:cNvPr>
            <p:cNvGrpSpPr/>
            <p:nvPr/>
          </p:nvGrpSpPr>
          <p:grpSpPr>
            <a:xfrm>
              <a:off x="7129675" y="2473791"/>
              <a:ext cx="61869" cy="398406"/>
              <a:chOff x="1533525" y="1638302"/>
              <a:chExt cx="47626" cy="395105"/>
            </a:xfrm>
            <a:grpFill/>
          </p:grpSpPr>
          <p:cxnSp>
            <p:nvCxnSpPr>
              <p:cNvPr id="295" name="Straight Connector 294">
                <a:extLst>
                  <a:ext uri="{FF2B5EF4-FFF2-40B4-BE49-F238E27FC236}">
                    <a16:creationId xmlns:a16="http://schemas.microsoft.com/office/drawing/2014/main" id="{D2A0E30F-2DA0-4334-AA9D-547033177BEF}"/>
                  </a:ext>
                </a:extLst>
              </p:cNvPr>
              <p:cNvCxnSpPr/>
              <p:nvPr/>
            </p:nvCxnSpPr>
            <p:spPr>
              <a:xfrm>
                <a:off x="1557339" y="1643063"/>
                <a:ext cx="0" cy="385762"/>
              </a:xfrm>
              <a:prstGeom prst="line">
                <a:avLst/>
              </a:prstGeom>
              <a:grpFill/>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0055BF76-38FD-4692-A1CD-E63F1363DE44}"/>
                  </a:ext>
                </a:extLst>
              </p:cNvPr>
              <p:cNvCxnSpPr/>
              <p:nvPr/>
            </p:nvCxnSpPr>
            <p:spPr>
              <a:xfrm>
                <a:off x="1533526" y="1638302"/>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B224B63-D550-4702-8341-C2468A95A50E}"/>
                  </a:ext>
                </a:extLst>
              </p:cNvPr>
              <p:cNvCxnSpPr/>
              <p:nvPr/>
            </p:nvCxnSpPr>
            <p:spPr>
              <a:xfrm>
                <a:off x="1533525" y="2033407"/>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4" name="Rectangle 293">
              <a:extLst>
                <a:ext uri="{FF2B5EF4-FFF2-40B4-BE49-F238E27FC236}">
                  <a16:creationId xmlns:a16="http://schemas.microsoft.com/office/drawing/2014/main" id="{587F926E-AC25-4B78-8A19-CF0DDA004245}"/>
                </a:ext>
              </a:extLst>
            </p:cNvPr>
            <p:cNvSpPr/>
            <p:nvPr/>
          </p:nvSpPr>
          <p:spPr>
            <a:xfrm>
              <a:off x="7128993" y="2653599"/>
              <a:ext cx="63252" cy="54864"/>
            </a:xfrm>
            <a:prstGeom prst="rect">
              <a:avLst/>
            </a:prstGeom>
            <a:grp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98" name="Group 297">
            <a:extLst>
              <a:ext uri="{FF2B5EF4-FFF2-40B4-BE49-F238E27FC236}">
                <a16:creationId xmlns:a16="http://schemas.microsoft.com/office/drawing/2014/main" id="{FD06CA3E-8BCC-4145-BA08-D7551137DAB3}"/>
              </a:ext>
            </a:extLst>
          </p:cNvPr>
          <p:cNvGrpSpPr/>
          <p:nvPr/>
        </p:nvGrpSpPr>
        <p:grpSpPr>
          <a:xfrm>
            <a:off x="10129681" y="3496518"/>
            <a:ext cx="80643" cy="518936"/>
            <a:chOff x="7739248" y="2788093"/>
            <a:chExt cx="63252" cy="396025"/>
          </a:xfrm>
        </p:grpSpPr>
        <p:grpSp>
          <p:nvGrpSpPr>
            <p:cNvPr id="299" name="Group 298">
              <a:extLst>
                <a:ext uri="{FF2B5EF4-FFF2-40B4-BE49-F238E27FC236}">
                  <a16:creationId xmlns:a16="http://schemas.microsoft.com/office/drawing/2014/main" id="{FE9714A7-3F2C-4033-84A6-568330AFC558}"/>
                </a:ext>
              </a:extLst>
            </p:cNvPr>
            <p:cNvGrpSpPr/>
            <p:nvPr/>
          </p:nvGrpSpPr>
          <p:grpSpPr>
            <a:xfrm>
              <a:off x="7739942" y="2788093"/>
              <a:ext cx="61868" cy="396025"/>
              <a:chOff x="1533526" y="1638302"/>
              <a:chExt cx="47625" cy="392744"/>
            </a:xfrm>
          </p:grpSpPr>
          <p:cxnSp>
            <p:nvCxnSpPr>
              <p:cNvPr id="301" name="Straight Connector 300">
                <a:extLst>
                  <a:ext uri="{FF2B5EF4-FFF2-40B4-BE49-F238E27FC236}">
                    <a16:creationId xmlns:a16="http://schemas.microsoft.com/office/drawing/2014/main" id="{68FFA7CD-BD01-4CA9-9DE4-33DC89FE6AEB}"/>
                  </a:ext>
                </a:extLst>
              </p:cNvPr>
              <p:cNvCxnSpPr/>
              <p:nvPr/>
            </p:nvCxnSpPr>
            <p:spPr>
              <a:xfrm>
                <a:off x="1557339" y="1643063"/>
                <a:ext cx="0" cy="385762"/>
              </a:xfrm>
              <a:prstGeom prst="line">
                <a:avLst/>
              </a:prstGeom>
              <a:ln w="1905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7B66C165-D0A4-4CE9-89CD-8A7971D7518E}"/>
                  </a:ext>
                </a:extLst>
              </p:cNvPr>
              <p:cNvCxnSpPr/>
              <p:nvPr/>
            </p:nvCxnSpPr>
            <p:spPr>
              <a:xfrm>
                <a:off x="1533526" y="1638302"/>
                <a:ext cx="476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95838EE-0DFC-4328-B9ED-53497FCDDD64}"/>
                  </a:ext>
                </a:extLst>
              </p:cNvPr>
              <p:cNvCxnSpPr/>
              <p:nvPr/>
            </p:nvCxnSpPr>
            <p:spPr>
              <a:xfrm>
                <a:off x="1533526" y="2031046"/>
                <a:ext cx="476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0" name="Rectangle 299">
              <a:extLst>
                <a:ext uri="{FF2B5EF4-FFF2-40B4-BE49-F238E27FC236}">
                  <a16:creationId xmlns:a16="http://schemas.microsoft.com/office/drawing/2014/main" id="{ADE8AA43-45B8-4337-8C20-6B60C5A93DFC}"/>
                </a:ext>
              </a:extLst>
            </p:cNvPr>
            <p:cNvSpPr/>
            <p:nvPr/>
          </p:nvSpPr>
          <p:spPr>
            <a:xfrm>
              <a:off x="7739248" y="2971883"/>
              <a:ext cx="63252" cy="5486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304" name="Group 303">
            <a:extLst>
              <a:ext uri="{FF2B5EF4-FFF2-40B4-BE49-F238E27FC236}">
                <a16:creationId xmlns:a16="http://schemas.microsoft.com/office/drawing/2014/main" id="{84C88CF7-DE1A-4BEF-B7BC-AC8487404CE5}"/>
              </a:ext>
            </a:extLst>
          </p:cNvPr>
          <p:cNvGrpSpPr/>
          <p:nvPr/>
        </p:nvGrpSpPr>
        <p:grpSpPr>
          <a:xfrm>
            <a:off x="10846966" y="3935741"/>
            <a:ext cx="80643" cy="525178"/>
            <a:chOff x="8178697" y="3123286"/>
            <a:chExt cx="63252" cy="400788"/>
          </a:xfrm>
          <a:solidFill>
            <a:schemeClr val="accent3"/>
          </a:solidFill>
        </p:grpSpPr>
        <p:grpSp>
          <p:nvGrpSpPr>
            <p:cNvPr id="305" name="Group 304">
              <a:extLst>
                <a:ext uri="{FF2B5EF4-FFF2-40B4-BE49-F238E27FC236}">
                  <a16:creationId xmlns:a16="http://schemas.microsoft.com/office/drawing/2014/main" id="{A7BF1EA3-ED07-4A48-8828-D89092368688}"/>
                </a:ext>
              </a:extLst>
            </p:cNvPr>
            <p:cNvGrpSpPr/>
            <p:nvPr/>
          </p:nvGrpSpPr>
          <p:grpSpPr>
            <a:xfrm>
              <a:off x="8179378" y="3123286"/>
              <a:ext cx="61879" cy="400788"/>
              <a:chOff x="1533527" y="1638302"/>
              <a:chExt cx="47633" cy="397468"/>
            </a:xfrm>
            <a:grpFill/>
          </p:grpSpPr>
          <p:cxnSp>
            <p:nvCxnSpPr>
              <p:cNvPr id="307" name="Straight Connector 306">
                <a:extLst>
                  <a:ext uri="{FF2B5EF4-FFF2-40B4-BE49-F238E27FC236}">
                    <a16:creationId xmlns:a16="http://schemas.microsoft.com/office/drawing/2014/main" id="{32124D60-0633-4DEF-BBAC-BB9207BD800B}"/>
                  </a:ext>
                </a:extLst>
              </p:cNvPr>
              <p:cNvCxnSpPr/>
              <p:nvPr/>
            </p:nvCxnSpPr>
            <p:spPr>
              <a:xfrm>
                <a:off x="1557338" y="1643063"/>
                <a:ext cx="0" cy="385762"/>
              </a:xfrm>
              <a:prstGeom prst="line">
                <a:avLst/>
              </a:prstGeom>
              <a:grpFill/>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892D3A8B-46A5-440A-9996-1263C7A072FC}"/>
                  </a:ext>
                </a:extLst>
              </p:cNvPr>
              <p:cNvCxnSpPr/>
              <p:nvPr/>
            </p:nvCxnSpPr>
            <p:spPr>
              <a:xfrm>
                <a:off x="1533535" y="1638302"/>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1C6281-5C08-4F87-BF00-6F6AF4E446DB}"/>
                  </a:ext>
                </a:extLst>
              </p:cNvPr>
              <p:cNvCxnSpPr/>
              <p:nvPr/>
            </p:nvCxnSpPr>
            <p:spPr>
              <a:xfrm>
                <a:off x="1533527" y="2035770"/>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6" name="Rectangle 305">
              <a:extLst>
                <a:ext uri="{FF2B5EF4-FFF2-40B4-BE49-F238E27FC236}">
                  <a16:creationId xmlns:a16="http://schemas.microsoft.com/office/drawing/2014/main" id="{A413AF06-E349-48C9-B692-6DC656AEAB71}"/>
                </a:ext>
              </a:extLst>
            </p:cNvPr>
            <p:cNvSpPr/>
            <p:nvPr/>
          </p:nvSpPr>
          <p:spPr>
            <a:xfrm>
              <a:off x="8178697" y="3299119"/>
              <a:ext cx="63252" cy="54864"/>
            </a:xfrm>
            <a:prstGeom prst="rect">
              <a:avLst/>
            </a:prstGeom>
            <a:grp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sp>
        <p:nvSpPr>
          <p:cNvPr id="310" name="TextBox 309">
            <a:extLst>
              <a:ext uri="{FF2B5EF4-FFF2-40B4-BE49-F238E27FC236}">
                <a16:creationId xmlns:a16="http://schemas.microsoft.com/office/drawing/2014/main" id="{2345DB2C-13F6-43BC-BC06-2E31789BE1B2}"/>
              </a:ext>
            </a:extLst>
          </p:cNvPr>
          <p:cNvSpPr txBox="1"/>
          <p:nvPr/>
        </p:nvSpPr>
        <p:spPr>
          <a:xfrm>
            <a:off x="7210346" y="5009500"/>
            <a:ext cx="3759358" cy="307777"/>
          </a:xfrm>
          <a:prstGeom prst="rect">
            <a:avLst/>
          </a:prstGeom>
          <a:noFill/>
        </p:spPr>
        <p:txBody>
          <a:bodyPr wrap="square" rtlCol="0">
            <a:spAutoFit/>
          </a:bodyPr>
          <a:lstStyle/>
          <a:p>
            <a:pPr algn="ctr" defTabSz="685749" eaLnBrk="1" hangingPunct="1">
              <a:spcBef>
                <a:spcPct val="50000"/>
              </a:spcBef>
              <a:defRPr/>
            </a:pPr>
            <a:r>
              <a:rPr lang="en-US" sz="1400" b="0">
                <a:latin typeface="Arial" panose="020B0604020202020204" pitchFamily="34" charset="0"/>
                <a:cs typeface="Arial" panose="020B0604020202020204" pitchFamily="34" charset="0"/>
              </a:rPr>
              <a:t>Mean baseline: 153 ± 46 mg/dL; </a:t>
            </a:r>
            <a:r>
              <a:rPr lang="en-US" sz="1400" b="0" i="1">
                <a:latin typeface="Arial" panose="020B0604020202020204" pitchFamily="34" charset="0"/>
                <a:cs typeface="Arial" panose="020B0604020202020204" pitchFamily="34" charset="0"/>
              </a:rPr>
              <a:t>*p</a:t>
            </a:r>
            <a:r>
              <a:rPr lang="en-US" sz="1400" b="0">
                <a:latin typeface="Arial" panose="020B0604020202020204" pitchFamily="34" charset="0"/>
                <a:cs typeface="Arial" panose="020B0604020202020204" pitchFamily="34" charset="0"/>
              </a:rPr>
              <a:t>&lt;0.0001</a:t>
            </a:r>
          </a:p>
        </p:txBody>
      </p:sp>
      <p:sp>
        <p:nvSpPr>
          <p:cNvPr id="2" name="Rectangle 1">
            <a:extLst>
              <a:ext uri="{FF2B5EF4-FFF2-40B4-BE49-F238E27FC236}">
                <a16:creationId xmlns:a16="http://schemas.microsoft.com/office/drawing/2014/main" id="{A0858788-EA7E-DE8B-8F35-E4895A8DC403}"/>
              </a:ext>
            </a:extLst>
          </p:cNvPr>
          <p:cNvSpPr/>
          <p:nvPr/>
        </p:nvSpPr>
        <p:spPr>
          <a:xfrm>
            <a:off x="138896" y="5317277"/>
            <a:ext cx="11748304" cy="5775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rPr>
              <a:t>The Look AHEAD study was a multi-center, randomized controlled trial, designed to determine whether intentional weight loss reduces cardiovascular morbidity and mortality in overweight individuals with type 2 diabetes</a:t>
            </a:r>
            <a:endParaRPr lang="en-CA" sz="1600">
              <a:solidFill>
                <a:schemeClr val="tx1"/>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57933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7DD0-3FCF-36FD-1796-C10BE9705B0E}"/>
              </a:ext>
            </a:extLst>
          </p:cNvPr>
          <p:cNvSpPr>
            <a:spLocks noGrp="1"/>
          </p:cNvSpPr>
          <p:nvPr>
            <p:ph type="title"/>
          </p:nvPr>
        </p:nvSpPr>
        <p:spPr>
          <a:xfrm>
            <a:off x="838200" y="365125"/>
            <a:ext cx="10515600" cy="1325563"/>
          </a:xfrm>
        </p:spPr>
        <p:txBody>
          <a:bodyPr>
            <a:normAutofit/>
          </a:bodyPr>
          <a:lstStyle/>
          <a:p>
            <a:r>
              <a:rPr lang="en-GB"/>
              <a:t>Reduction in risk of progression of T2D with AOMs </a:t>
            </a:r>
          </a:p>
        </p:txBody>
      </p:sp>
      <p:sp>
        <p:nvSpPr>
          <p:cNvPr id="5" name="Text Placeholder 4">
            <a:extLst>
              <a:ext uri="{FF2B5EF4-FFF2-40B4-BE49-F238E27FC236}">
                <a16:creationId xmlns:a16="http://schemas.microsoft.com/office/drawing/2014/main" id="{EAD4F41E-31B4-B62B-EDFE-1FB10909F4C0}"/>
              </a:ext>
            </a:extLst>
          </p:cNvPr>
          <p:cNvSpPr>
            <a:spLocks noGrp="1"/>
          </p:cNvSpPr>
          <p:nvPr>
            <p:ph type="body" sz="quarter" idx="13"/>
          </p:nvPr>
        </p:nvSpPr>
        <p:spPr/>
        <p:txBody>
          <a:bodyPr/>
          <a:lstStyle/>
          <a:p>
            <a:r>
              <a:rPr lang="en-US"/>
              <a:t>AOM, anti-obesity medication. </a:t>
            </a:r>
            <a:br>
              <a:rPr lang="en-US"/>
            </a:br>
            <a:r>
              <a:rPr lang="en-US"/>
              <a:t>1. Torgerson JS et al. Diabetes Care. 2004;27:155–61; 2. Perreault L et al. Diabetes Care. 2022; 45(1):2396-2405; 3. Mehta A et al. </a:t>
            </a:r>
            <a:r>
              <a:rPr lang="en-US" err="1"/>
              <a:t>Obes</a:t>
            </a:r>
            <a:r>
              <a:rPr lang="en-US"/>
              <a:t> Sci </a:t>
            </a:r>
            <a:r>
              <a:rPr lang="en-US" err="1"/>
              <a:t>Pract</a:t>
            </a:r>
            <a:r>
              <a:rPr lang="en-US"/>
              <a:t>. doi:10.1002/osp4.84.</a:t>
            </a:r>
            <a:endParaRPr lang="en-CA"/>
          </a:p>
        </p:txBody>
      </p:sp>
      <p:sp>
        <p:nvSpPr>
          <p:cNvPr id="6" name="Content Placeholder 2">
            <a:extLst>
              <a:ext uri="{FF2B5EF4-FFF2-40B4-BE49-F238E27FC236}">
                <a16:creationId xmlns:a16="http://schemas.microsoft.com/office/drawing/2014/main" id="{4C7EB570-3253-35E6-AB04-B9340CC72BC8}"/>
              </a:ext>
            </a:extLst>
          </p:cNvPr>
          <p:cNvSpPr txBox="1">
            <a:spLocks/>
          </p:cNvSpPr>
          <p:nvPr/>
        </p:nvSpPr>
        <p:spPr>
          <a:xfrm>
            <a:off x="1349930" y="2425917"/>
            <a:ext cx="4781412" cy="1173409"/>
          </a:xfrm>
          <a:prstGeom prst="rect">
            <a:avLst/>
          </a:prstGeom>
          <a:solidFill>
            <a:schemeClr val="accent1">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800" b="1">
                <a:latin typeface="Arial" panose="020B0604020202020204" pitchFamily="34" charset="0"/>
                <a:cs typeface="Arial" panose="020B0604020202020204" pitchFamily="34" charset="0"/>
              </a:rPr>
              <a:t>Study medicine</a:t>
            </a:r>
            <a:r>
              <a:rPr lang="en-US" altLang="en-US" sz="1800">
                <a:latin typeface="Arial" panose="020B0604020202020204" pitchFamily="34" charset="0"/>
                <a:cs typeface="Arial" panose="020B0604020202020204" pitchFamily="34" charset="0"/>
              </a:rPr>
              <a:t> with lifestyle changes significantly </a:t>
            </a:r>
            <a:r>
              <a:rPr lang="en-US" altLang="en-US" sz="1800" b="1">
                <a:latin typeface="Arial" panose="020B0604020202020204" pitchFamily="34" charset="0"/>
                <a:cs typeface="Arial" panose="020B0604020202020204" pitchFamily="34" charset="0"/>
              </a:rPr>
              <a:t>reduced the risk of progression of type 2 diabetes </a:t>
            </a:r>
            <a:r>
              <a:rPr lang="en-US" altLang="en-US" sz="1800">
                <a:latin typeface="Arial" panose="020B0604020202020204" pitchFamily="34" charset="0"/>
                <a:cs typeface="Arial" panose="020B0604020202020204" pitchFamily="34" charset="0"/>
              </a:rPr>
              <a:t>compared to the </a:t>
            </a:r>
            <a:br>
              <a:rPr lang="en-US" altLang="en-US" sz="1800">
                <a:latin typeface="Arial" panose="020B0604020202020204" pitchFamily="34" charset="0"/>
                <a:cs typeface="Arial" panose="020B0604020202020204" pitchFamily="34" charset="0"/>
              </a:rPr>
            </a:br>
            <a:r>
              <a:rPr lang="en-US" altLang="en-US" sz="1800">
                <a:latin typeface="Arial" panose="020B0604020202020204" pitchFamily="34" charset="0"/>
                <a:cs typeface="Arial" panose="020B0604020202020204" pitchFamily="34" charset="0"/>
              </a:rPr>
              <a:t>placebo with lifestyle changes</a:t>
            </a:r>
            <a:r>
              <a:rPr lang="en-US" altLang="en-US" sz="1800" baseline="30000">
                <a:latin typeface="Arial" panose="020B0604020202020204" pitchFamily="34" charset="0"/>
                <a:cs typeface="Arial" panose="020B0604020202020204" pitchFamily="34" charset="0"/>
              </a:rPr>
              <a:t>1</a:t>
            </a:r>
          </a:p>
        </p:txBody>
      </p:sp>
      <p:sp>
        <p:nvSpPr>
          <p:cNvPr id="7" name="Content Placeholder 2">
            <a:extLst>
              <a:ext uri="{FF2B5EF4-FFF2-40B4-BE49-F238E27FC236}">
                <a16:creationId xmlns:a16="http://schemas.microsoft.com/office/drawing/2014/main" id="{4E5CDE3C-9FAE-EC8A-CB7D-23E9442A77CB}"/>
              </a:ext>
            </a:extLst>
          </p:cNvPr>
          <p:cNvSpPr txBox="1">
            <a:spLocks/>
          </p:cNvSpPr>
          <p:nvPr/>
        </p:nvSpPr>
        <p:spPr>
          <a:xfrm>
            <a:off x="6297881" y="2425918"/>
            <a:ext cx="4781412" cy="1173408"/>
          </a:xfrm>
          <a:prstGeom prst="rect">
            <a:avLst/>
          </a:prstGeom>
          <a:solidFill>
            <a:schemeClr val="accent1">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800" b="1">
                <a:latin typeface="Arial" panose="020B0604020202020204" pitchFamily="34" charset="0"/>
                <a:cs typeface="Arial" panose="020B0604020202020204" pitchFamily="34" charset="0"/>
              </a:rPr>
              <a:t>Study medicine </a:t>
            </a:r>
            <a:r>
              <a:rPr lang="en-US" altLang="en-US" sz="1800">
                <a:latin typeface="Arial" panose="020B0604020202020204" pitchFamily="34" charset="0"/>
                <a:cs typeface="Arial" panose="020B0604020202020204" pitchFamily="34" charset="0"/>
              </a:rPr>
              <a:t>significantly</a:t>
            </a:r>
            <a:r>
              <a:rPr lang="en-US" altLang="en-US" sz="1800" b="1">
                <a:latin typeface="Arial" panose="020B0604020202020204" pitchFamily="34" charset="0"/>
                <a:cs typeface="Arial" panose="020B0604020202020204" pitchFamily="34" charset="0"/>
              </a:rPr>
              <a:t> reduced the risk of progression of type 2 diabetes </a:t>
            </a:r>
            <a:r>
              <a:rPr lang="en-US" altLang="en-US" sz="1800">
                <a:latin typeface="Arial" panose="020B0604020202020204" pitchFamily="34" charset="0"/>
                <a:cs typeface="Arial" panose="020B0604020202020204" pitchFamily="34" charset="0"/>
              </a:rPr>
              <a:t>at</a:t>
            </a:r>
            <a:r>
              <a:rPr lang="en-US" altLang="en-US" sz="1800" b="1">
                <a:latin typeface="Arial" panose="020B0604020202020204" pitchFamily="34" charset="0"/>
                <a:cs typeface="Arial" panose="020B0604020202020204" pitchFamily="34" charset="0"/>
              </a:rPr>
              <a:t> </a:t>
            </a:r>
            <a:r>
              <a:rPr lang="en-US" altLang="en-US" sz="1800">
                <a:latin typeface="Arial" panose="020B0604020202020204" pitchFamily="34" charset="0"/>
                <a:cs typeface="Arial" panose="020B0604020202020204" pitchFamily="34" charset="0"/>
              </a:rPr>
              <a:t>week 68 compared with placebo</a:t>
            </a:r>
            <a:r>
              <a:rPr lang="en-US" altLang="en-US" sz="1800" baseline="30000">
                <a:latin typeface="Arial" panose="020B0604020202020204" pitchFamily="34" charset="0"/>
                <a:cs typeface="Arial" panose="020B0604020202020204" pitchFamily="34" charset="0"/>
              </a:rPr>
              <a:t>2</a:t>
            </a:r>
          </a:p>
        </p:txBody>
      </p:sp>
      <p:sp>
        <p:nvSpPr>
          <p:cNvPr id="8" name="Rectangle 7">
            <a:extLst>
              <a:ext uri="{FF2B5EF4-FFF2-40B4-BE49-F238E27FC236}">
                <a16:creationId xmlns:a16="http://schemas.microsoft.com/office/drawing/2014/main" id="{C448EF95-6946-2C9B-6900-56A23B9FF6B0}"/>
              </a:ext>
            </a:extLst>
          </p:cNvPr>
          <p:cNvSpPr/>
          <p:nvPr/>
        </p:nvSpPr>
        <p:spPr>
          <a:xfrm>
            <a:off x="1349930" y="1980386"/>
            <a:ext cx="4781412" cy="386499"/>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bg1"/>
                </a:solidFill>
                <a:latin typeface="Arial" panose="020B0604020202020204" pitchFamily="34" charset="0"/>
              </a:rPr>
              <a:t>XENDOS study</a:t>
            </a:r>
            <a:endParaRPr lang="en-CA" sz="2000" b="1">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4ADD9494-79F7-5E80-BA39-72F699BE78D3}"/>
              </a:ext>
            </a:extLst>
          </p:cNvPr>
          <p:cNvSpPr/>
          <p:nvPr/>
        </p:nvSpPr>
        <p:spPr>
          <a:xfrm>
            <a:off x="6297881" y="1980385"/>
            <a:ext cx="4781412" cy="386499"/>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bg1"/>
                </a:solidFill>
                <a:latin typeface="Arial" panose="020B0604020202020204" pitchFamily="34" charset="0"/>
              </a:rPr>
              <a:t>STEP trials </a:t>
            </a:r>
            <a:endParaRPr lang="en-CA" sz="2000" b="1">
              <a:solidFill>
                <a:schemeClr val="bg1"/>
              </a:solidFill>
              <a:latin typeface="Arial" panose="020B0604020202020204" pitchFamily="34" charset="0"/>
            </a:endParaRPr>
          </a:p>
        </p:txBody>
      </p:sp>
      <p:sp>
        <p:nvSpPr>
          <p:cNvPr id="4" name="Content Placeholder 2">
            <a:extLst>
              <a:ext uri="{FF2B5EF4-FFF2-40B4-BE49-F238E27FC236}">
                <a16:creationId xmlns:a16="http://schemas.microsoft.com/office/drawing/2014/main" id="{8251D3E3-F15F-05F0-82C9-00774878F5EB}"/>
              </a:ext>
            </a:extLst>
          </p:cNvPr>
          <p:cNvSpPr txBox="1">
            <a:spLocks/>
          </p:cNvSpPr>
          <p:nvPr/>
        </p:nvSpPr>
        <p:spPr>
          <a:xfrm>
            <a:off x="4008024" y="4217112"/>
            <a:ext cx="4781412" cy="1173409"/>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800" b="1">
                <a:latin typeface="Arial" panose="020B0604020202020204" pitchFamily="34" charset="0"/>
                <a:cs typeface="Arial" panose="020B0604020202020204" pitchFamily="34" charset="0"/>
              </a:rPr>
              <a:t>Study medicine</a:t>
            </a:r>
            <a:r>
              <a:rPr lang="en-US" altLang="en-US" sz="1800">
                <a:latin typeface="Arial" panose="020B0604020202020204" pitchFamily="34" charset="0"/>
                <a:cs typeface="Arial" panose="020B0604020202020204" pitchFamily="34" charset="0"/>
              </a:rPr>
              <a:t> with lifestyle changes significantly </a:t>
            </a:r>
            <a:r>
              <a:rPr lang="en-US" altLang="en-US" sz="1800" b="1">
                <a:latin typeface="Arial" panose="020B0604020202020204" pitchFamily="34" charset="0"/>
                <a:cs typeface="Arial" panose="020B0604020202020204" pitchFamily="34" charset="0"/>
              </a:rPr>
              <a:t>reduced the risk of progression of type 2 diabetes </a:t>
            </a:r>
            <a:r>
              <a:rPr lang="en-US" altLang="en-US" sz="1800">
                <a:latin typeface="Arial" panose="020B0604020202020204" pitchFamily="34" charset="0"/>
                <a:cs typeface="Arial" panose="020B0604020202020204" pitchFamily="34" charset="0"/>
              </a:rPr>
              <a:t>compared to placebo</a:t>
            </a:r>
            <a:r>
              <a:rPr lang="en-US" altLang="en-US" sz="1800" baseline="30000">
                <a:latin typeface="Arial" panose="020B0604020202020204" pitchFamily="34" charset="0"/>
                <a:cs typeface="Arial" panose="020B0604020202020204" pitchFamily="34" charset="0"/>
              </a:rPr>
              <a:t>3</a:t>
            </a:r>
          </a:p>
        </p:txBody>
      </p:sp>
      <p:sp>
        <p:nvSpPr>
          <p:cNvPr id="11" name="Rectangle 10">
            <a:extLst>
              <a:ext uri="{FF2B5EF4-FFF2-40B4-BE49-F238E27FC236}">
                <a16:creationId xmlns:a16="http://schemas.microsoft.com/office/drawing/2014/main" id="{DFA58F20-4D2F-033F-73B5-B60DD9D868BD}"/>
              </a:ext>
            </a:extLst>
          </p:cNvPr>
          <p:cNvSpPr/>
          <p:nvPr/>
        </p:nvSpPr>
        <p:spPr>
          <a:xfrm>
            <a:off x="4008024" y="3771581"/>
            <a:ext cx="4781412" cy="386499"/>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bg1"/>
                </a:solidFill>
                <a:latin typeface="Arial" panose="020B0604020202020204" pitchFamily="34" charset="0"/>
              </a:rPr>
              <a:t>SCALE pre-diabetes</a:t>
            </a:r>
            <a:endParaRPr lang="en-CA" sz="2000" b="1">
              <a:solidFill>
                <a:schemeClr val="bg1"/>
              </a:solidFill>
              <a:latin typeface="Arial" panose="020B0604020202020204" pitchFamily="34" charset="0"/>
            </a:endParaRPr>
          </a:p>
        </p:txBody>
      </p:sp>
    </p:spTree>
    <p:extLst>
      <p:ext uri="{BB962C8B-B14F-4D97-AF65-F5344CB8AC3E}">
        <p14:creationId xmlns:p14="http://schemas.microsoft.com/office/powerpoint/2010/main" val="25689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2074-202D-4D2A-AD04-503A844219EF}"/>
              </a:ext>
            </a:extLst>
          </p:cNvPr>
          <p:cNvSpPr>
            <a:spLocks noGrp="1"/>
          </p:cNvSpPr>
          <p:nvPr>
            <p:ph type="title"/>
          </p:nvPr>
        </p:nvSpPr>
        <p:spPr>
          <a:xfrm>
            <a:off x="838200" y="535253"/>
            <a:ext cx="10515600" cy="1325563"/>
          </a:xfrm>
        </p:spPr>
        <p:txBody>
          <a:bodyPr>
            <a:normAutofit/>
          </a:bodyPr>
          <a:lstStyle/>
          <a:p>
            <a:r>
              <a:rPr lang="en-GB">
                <a:solidFill>
                  <a:schemeClr val="tx1">
                    <a:lumMod val="50000"/>
                  </a:schemeClr>
                </a:solidFill>
              </a:rPr>
              <a:t>T2D remission after bariatric surgery</a:t>
            </a:r>
            <a:br>
              <a:rPr lang="en-GB">
                <a:solidFill>
                  <a:schemeClr val="tx1">
                    <a:lumMod val="50000"/>
                  </a:schemeClr>
                </a:solidFill>
              </a:rPr>
            </a:br>
            <a:r>
              <a:rPr lang="en-GB" sz="2200">
                <a:solidFill>
                  <a:schemeClr val="tx1">
                    <a:lumMod val="50000"/>
                  </a:schemeClr>
                </a:solidFill>
              </a:rPr>
              <a:t>Major studies on the long-term outcomes for people with obesity and T2D</a:t>
            </a:r>
          </a:p>
        </p:txBody>
      </p:sp>
      <p:sp>
        <p:nvSpPr>
          <p:cNvPr id="4" name="Text Placeholder 3">
            <a:extLst>
              <a:ext uri="{FF2B5EF4-FFF2-40B4-BE49-F238E27FC236}">
                <a16:creationId xmlns:a16="http://schemas.microsoft.com/office/drawing/2014/main" id="{AEB57CC7-2202-41DB-84CB-3E12932BC2B4}"/>
              </a:ext>
            </a:extLst>
          </p:cNvPr>
          <p:cNvSpPr>
            <a:spLocks noGrp="1"/>
          </p:cNvSpPr>
          <p:nvPr>
            <p:ph type="body" sz="quarter" idx="13"/>
          </p:nvPr>
        </p:nvSpPr>
        <p:spPr/>
        <p:txBody>
          <a:bodyPr/>
          <a:lstStyle/>
          <a:p>
            <a:r>
              <a:rPr lang="en-GB">
                <a:solidFill>
                  <a:schemeClr val="tx1">
                    <a:lumMod val="50000"/>
                  </a:schemeClr>
                </a:solidFill>
              </a:rPr>
              <a:t>BPD, biliopancreatic diversion; EHR, electronic health records; FU, follow-up; LAGB, laparoscopic adjustable gastric banding; RYGB, Roux-en-Y gastric bypass; </a:t>
            </a:r>
            <a:br>
              <a:rPr lang="en-GB">
                <a:solidFill>
                  <a:schemeClr val="tx1">
                    <a:lumMod val="50000"/>
                  </a:schemeClr>
                </a:solidFill>
              </a:rPr>
            </a:br>
            <a:r>
              <a:rPr lang="en-GB">
                <a:solidFill>
                  <a:schemeClr val="tx1">
                    <a:lumMod val="50000"/>
                  </a:schemeClr>
                </a:solidFill>
              </a:rPr>
              <a:t>SOS, Swedish Obese Subjects; T2D, type 2 diabetes; VBG, vertical-banded gastroplasty.</a:t>
            </a:r>
            <a:br>
              <a:rPr lang="en-GB">
                <a:solidFill>
                  <a:schemeClr val="tx1">
                    <a:lumMod val="50000"/>
                  </a:schemeClr>
                </a:solidFill>
              </a:rPr>
            </a:br>
            <a:r>
              <a:rPr lang="en-GB">
                <a:solidFill>
                  <a:schemeClr val="tx1">
                    <a:lumMod val="50000"/>
                  </a:schemeClr>
                </a:solidFill>
              </a:rPr>
              <a:t>1. </a:t>
            </a:r>
            <a:r>
              <a:rPr lang="en-GB" err="1">
                <a:solidFill>
                  <a:schemeClr val="tx1">
                    <a:lumMod val="50000"/>
                  </a:schemeClr>
                </a:solidFill>
              </a:rPr>
              <a:t>Sjöström</a:t>
            </a:r>
            <a:r>
              <a:rPr lang="en-GB">
                <a:solidFill>
                  <a:schemeClr val="tx1">
                    <a:lumMod val="50000"/>
                  </a:schemeClr>
                </a:solidFill>
              </a:rPr>
              <a:t> L et al. N </a:t>
            </a:r>
            <a:r>
              <a:rPr lang="en-GB" err="1">
                <a:solidFill>
                  <a:schemeClr val="tx1">
                    <a:lumMod val="50000"/>
                  </a:schemeClr>
                </a:solidFill>
              </a:rPr>
              <a:t>Engl</a:t>
            </a:r>
            <a:r>
              <a:rPr lang="en-GB">
                <a:solidFill>
                  <a:schemeClr val="tx1">
                    <a:lumMod val="50000"/>
                  </a:schemeClr>
                </a:solidFill>
              </a:rPr>
              <a:t> J Med 2004;351:2683–2693; 2. Adams TD et al. JAMA 2012;308:1122–1131; 3. </a:t>
            </a:r>
            <a:r>
              <a:rPr lang="en-GB" err="1">
                <a:solidFill>
                  <a:schemeClr val="tx1">
                    <a:lumMod val="50000"/>
                  </a:schemeClr>
                </a:solidFill>
              </a:rPr>
              <a:t>Arterburn</a:t>
            </a:r>
            <a:r>
              <a:rPr lang="en-GB">
                <a:solidFill>
                  <a:schemeClr val="tx1">
                    <a:lumMod val="50000"/>
                  </a:schemeClr>
                </a:solidFill>
              </a:rPr>
              <a:t> DE et al. </a:t>
            </a:r>
            <a:r>
              <a:rPr lang="en-GB" err="1">
                <a:solidFill>
                  <a:schemeClr val="tx1">
                    <a:lumMod val="50000"/>
                  </a:schemeClr>
                </a:solidFill>
              </a:rPr>
              <a:t>Obes</a:t>
            </a:r>
            <a:r>
              <a:rPr lang="en-GB">
                <a:solidFill>
                  <a:schemeClr val="tx1">
                    <a:lumMod val="50000"/>
                  </a:schemeClr>
                </a:solidFill>
              </a:rPr>
              <a:t> </a:t>
            </a:r>
            <a:r>
              <a:rPr lang="en-GB" err="1">
                <a:solidFill>
                  <a:schemeClr val="tx1">
                    <a:lumMod val="50000"/>
                  </a:schemeClr>
                </a:solidFill>
              </a:rPr>
              <a:t>Surg</a:t>
            </a:r>
            <a:r>
              <a:rPr lang="en-GB">
                <a:solidFill>
                  <a:schemeClr val="tx1">
                    <a:lumMod val="50000"/>
                  </a:schemeClr>
                </a:solidFill>
              </a:rPr>
              <a:t> 2013;23:93–102; </a:t>
            </a:r>
            <a:br>
              <a:rPr lang="en-GB">
                <a:solidFill>
                  <a:schemeClr val="tx1">
                    <a:lumMod val="50000"/>
                  </a:schemeClr>
                </a:solidFill>
              </a:rPr>
            </a:br>
            <a:r>
              <a:rPr lang="en-GB">
                <a:solidFill>
                  <a:schemeClr val="tx1">
                    <a:lumMod val="50000"/>
                  </a:schemeClr>
                </a:solidFill>
              </a:rPr>
              <a:t>4. </a:t>
            </a:r>
            <a:r>
              <a:rPr lang="en-GB" err="1">
                <a:solidFill>
                  <a:schemeClr val="tx1">
                    <a:lumMod val="50000"/>
                  </a:schemeClr>
                </a:solidFill>
              </a:rPr>
              <a:t>Mingrone</a:t>
            </a:r>
            <a:r>
              <a:rPr lang="en-GB">
                <a:solidFill>
                  <a:schemeClr val="tx1">
                    <a:lumMod val="50000"/>
                  </a:schemeClr>
                </a:solidFill>
              </a:rPr>
              <a:t> G et al. Lancet. 2015;386:964–973.</a:t>
            </a:r>
          </a:p>
        </p:txBody>
      </p:sp>
      <p:graphicFrame>
        <p:nvGraphicFramePr>
          <p:cNvPr id="5" name="Content Placeholder 8">
            <a:extLst>
              <a:ext uri="{FF2B5EF4-FFF2-40B4-BE49-F238E27FC236}">
                <a16:creationId xmlns:a16="http://schemas.microsoft.com/office/drawing/2014/main" id="{772BF1ED-B826-4CB6-9A41-D785E8AE24FB}"/>
              </a:ext>
            </a:extLst>
          </p:cNvPr>
          <p:cNvGraphicFramePr>
            <a:graphicFrameLocks/>
          </p:cNvGraphicFramePr>
          <p:nvPr>
            <p:extLst>
              <p:ext uri="{D42A27DB-BD31-4B8C-83A1-F6EECF244321}">
                <p14:modId xmlns:p14="http://schemas.microsoft.com/office/powerpoint/2010/main" val="655271743"/>
              </p:ext>
            </p:extLst>
          </p:nvPr>
        </p:nvGraphicFramePr>
        <p:xfrm>
          <a:off x="1146317" y="2419631"/>
          <a:ext cx="10055084" cy="362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E06C160-A06C-45CA-A3F2-1EAA7EC9EEEF}"/>
              </a:ext>
            </a:extLst>
          </p:cNvPr>
          <p:cNvSpPr txBox="1"/>
          <p:nvPr/>
        </p:nvSpPr>
        <p:spPr>
          <a:xfrm rot="16200000">
            <a:off x="94858" y="3920131"/>
            <a:ext cx="1883849" cy="338554"/>
          </a:xfrm>
          <a:prstGeom prst="rect">
            <a:avLst/>
          </a:prstGeom>
          <a:noFill/>
        </p:spPr>
        <p:txBody>
          <a:bodyPr wrap="none" rtlCol="0" anchor="ctr">
            <a:spAutoFit/>
          </a:bodyPr>
          <a:lstStyle/>
          <a:p>
            <a:pPr algn="ctr" defTabSz="1219170"/>
            <a:r>
              <a:rPr lang="en-GB" sz="1600">
                <a:solidFill>
                  <a:schemeClr val="tx1">
                    <a:lumMod val="50000"/>
                  </a:schemeClr>
                </a:solidFill>
                <a:latin typeface="Arial" panose="020B0604020202020204" pitchFamily="34" charset="0"/>
                <a:cs typeface="Arial" panose="020B0604020202020204" pitchFamily="34" charset="0"/>
              </a:rPr>
              <a:t>T2D remission (%)</a:t>
            </a:r>
          </a:p>
        </p:txBody>
      </p:sp>
      <p:sp>
        <p:nvSpPr>
          <p:cNvPr id="7" name="Rectangle 6">
            <a:extLst>
              <a:ext uri="{FF2B5EF4-FFF2-40B4-BE49-F238E27FC236}">
                <a16:creationId xmlns:a16="http://schemas.microsoft.com/office/drawing/2014/main" id="{F90338C3-EADF-4F86-98CF-8F3FEE629B49}"/>
              </a:ext>
            </a:extLst>
          </p:cNvPr>
          <p:cNvSpPr/>
          <p:nvPr/>
        </p:nvSpPr>
        <p:spPr>
          <a:xfrm>
            <a:off x="2108876" y="1868862"/>
            <a:ext cx="1722364"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SOS Study</a:t>
            </a:r>
            <a:r>
              <a:rPr lang="en-GB" sz="1600" b="1" baseline="30000">
                <a:solidFill>
                  <a:schemeClr val="tx1">
                    <a:lumMod val="50000"/>
                  </a:schemeClr>
                </a:solidFill>
                <a:latin typeface="Arial" panose="020B060402020202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5484E499-1796-4A3E-9545-677813B42386}"/>
              </a:ext>
            </a:extLst>
          </p:cNvPr>
          <p:cNvSpPr/>
          <p:nvPr/>
        </p:nvSpPr>
        <p:spPr>
          <a:xfrm>
            <a:off x="4392565" y="1868862"/>
            <a:ext cx="1722364"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Utah Study</a:t>
            </a:r>
            <a:r>
              <a:rPr lang="en-GB" sz="1600" b="1" baseline="30000">
                <a:solidFill>
                  <a:schemeClr val="tx1">
                    <a:lumMod val="50000"/>
                  </a:schemeClr>
                </a:solidFill>
                <a:latin typeface="Arial" panose="020B0604020202020204" pitchFamily="34" charset="0"/>
                <a:cs typeface="Arial" panose="020B0604020202020204" pitchFamily="34" charset="0"/>
              </a:rPr>
              <a:t>2</a:t>
            </a:r>
            <a:endParaRPr lang="en-GB" sz="1600" b="1">
              <a:solidFill>
                <a:schemeClr val="tx1">
                  <a:lumMod val="5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ACE849A-E589-4587-B289-FCEE74A16910}"/>
              </a:ext>
            </a:extLst>
          </p:cNvPr>
          <p:cNvSpPr/>
          <p:nvPr/>
        </p:nvSpPr>
        <p:spPr>
          <a:xfrm>
            <a:off x="6437631" y="1868862"/>
            <a:ext cx="2243801"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Arterburn et al.</a:t>
            </a:r>
            <a:r>
              <a:rPr lang="en-GB" sz="1600" b="1" baseline="30000">
                <a:solidFill>
                  <a:schemeClr val="tx1">
                    <a:lumMod val="50000"/>
                  </a:schemeClr>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FC211736-8041-4552-A5C5-DFE0A7FB2A5B}"/>
              </a:ext>
            </a:extLst>
          </p:cNvPr>
          <p:cNvSpPr/>
          <p:nvPr/>
        </p:nvSpPr>
        <p:spPr>
          <a:xfrm>
            <a:off x="8693151" y="1868862"/>
            <a:ext cx="2356528"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Mingrone et al.</a:t>
            </a:r>
            <a:r>
              <a:rPr lang="en-GB" sz="1600" b="1" baseline="30000">
                <a:solidFill>
                  <a:schemeClr val="tx1">
                    <a:lumMod val="50000"/>
                  </a:schemeClr>
                </a:solidFill>
                <a:latin typeface="Arial" panose="020B0604020202020204" pitchFamily="34" charset="0"/>
                <a:cs typeface="Arial" panose="020B0604020202020204" pitchFamily="34" charset="0"/>
              </a:rPr>
              <a:t>4</a:t>
            </a:r>
          </a:p>
        </p:txBody>
      </p:sp>
      <p:sp>
        <p:nvSpPr>
          <p:cNvPr id="11" name="Rectangle 10">
            <a:extLst>
              <a:ext uri="{FF2B5EF4-FFF2-40B4-BE49-F238E27FC236}">
                <a16:creationId xmlns:a16="http://schemas.microsoft.com/office/drawing/2014/main" id="{301CA12D-2394-42EB-8440-B504A874EBDC}"/>
              </a:ext>
            </a:extLst>
          </p:cNvPr>
          <p:cNvSpPr/>
          <p:nvPr/>
        </p:nvSpPr>
        <p:spPr>
          <a:xfrm>
            <a:off x="1924897" y="2154592"/>
            <a:ext cx="2079063" cy="635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LABG/VBG/RYGB</a:t>
            </a:r>
          </a:p>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Weight loss at Year 10: 39.5%</a:t>
            </a:r>
            <a:endParaRPr lang="en-GB" sz="1100" baseline="30000">
              <a:solidFill>
                <a:schemeClr val="tx1">
                  <a:lumMod val="5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7569271-8601-4C3A-A573-05247E6EF84D}"/>
              </a:ext>
            </a:extLst>
          </p:cNvPr>
          <p:cNvSpPr/>
          <p:nvPr/>
        </p:nvSpPr>
        <p:spPr>
          <a:xfrm>
            <a:off x="4220193" y="2183812"/>
            <a:ext cx="2058779" cy="5774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RYGB</a:t>
            </a:r>
            <a:br>
              <a:rPr lang="en-GB" sz="1100">
                <a:solidFill>
                  <a:schemeClr val="tx1">
                    <a:lumMod val="50000"/>
                  </a:schemeClr>
                </a:solidFill>
                <a:latin typeface="Arial" panose="020B0604020202020204" pitchFamily="34" charset="0"/>
                <a:cs typeface="Arial" panose="020B0604020202020204" pitchFamily="34" charset="0"/>
              </a:rPr>
            </a:br>
            <a:r>
              <a:rPr lang="en-GB" sz="1100">
                <a:solidFill>
                  <a:schemeClr val="tx1">
                    <a:lumMod val="50000"/>
                  </a:schemeClr>
                </a:solidFill>
                <a:latin typeface="Arial" panose="020B0604020202020204" pitchFamily="34" charset="0"/>
                <a:cs typeface="Arial" panose="020B0604020202020204" pitchFamily="34" charset="0"/>
              </a:rPr>
              <a:t>Weight loss at Year 6: 27.7%</a:t>
            </a:r>
          </a:p>
        </p:txBody>
      </p:sp>
      <p:sp>
        <p:nvSpPr>
          <p:cNvPr id="13" name="Rectangle 12">
            <a:extLst>
              <a:ext uri="{FF2B5EF4-FFF2-40B4-BE49-F238E27FC236}">
                <a16:creationId xmlns:a16="http://schemas.microsoft.com/office/drawing/2014/main" id="{B41242D3-E5A3-4F12-B700-CA72FF933AF4}"/>
              </a:ext>
            </a:extLst>
          </p:cNvPr>
          <p:cNvSpPr/>
          <p:nvPr/>
        </p:nvSpPr>
        <p:spPr>
          <a:xfrm>
            <a:off x="6384067" y="2087219"/>
            <a:ext cx="2360911" cy="7706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RYGB</a:t>
            </a:r>
          </a:p>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EHR data; weight loss not reported</a:t>
            </a:r>
            <a:endParaRPr lang="en-GB" sz="1100" baseline="30000">
              <a:solidFill>
                <a:schemeClr val="tx1">
                  <a:lumMod val="50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AC4EE1A-3FA1-495D-A04B-C78D6E6CD6B2}"/>
              </a:ext>
            </a:extLst>
          </p:cNvPr>
          <p:cNvSpPr/>
          <p:nvPr/>
        </p:nvSpPr>
        <p:spPr>
          <a:xfrm>
            <a:off x="8555539" y="1948739"/>
            <a:ext cx="2612737" cy="10475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RYGB/BPD</a:t>
            </a:r>
          </a:p>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Weight loss at Year 2: </a:t>
            </a:r>
            <a:br>
              <a:rPr lang="en-GB" sz="1100">
                <a:solidFill>
                  <a:schemeClr val="tx1">
                    <a:lumMod val="50000"/>
                  </a:schemeClr>
                </a:solidFill>
                <a:latin typeface="Arial" panose="020B0604020202020204" pitchFamily="34" charset="0"/>
                <a:cs typeface="Arial" panose="020B0604020202020204" pitchFamily="34" charset="0"/>
              </a:rPr>
            </a:br>
            <a:r>
              <a:rPr lang="en-GB" sz="1100">
                <a:solidFill>
                  <a:schemeClr val="tx1">
                    <a:lumMod val="50000"/>
                  </a:schemeClr>
                </a:solidFill>
                <a:latin typeface="Arial" panose="020B0604020202020204" pitchFamily="34" charset="0"/>
                <a:cs typeface="Arial" panose="020B0604020202020204" pitchFamily="34" charset="0"/>
              </a:rPr>
              <a:t>33.8% (BPD); 33.3% (RYGB)</a:t>
            </a:r>
            <a:endParaRPr lang="en-GB" sz="1100" baseline="30000">
              <a:solidFill>
                <a:schemeClr val="tx1">
                  <a:lumMod val="50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8B29889-3625-4100-B8E1-CA7AF6585774}"/>
              </a:ext>
            </a:extLst>
          </p:cNvPr>
          <p:cNvCxnSpPr/>
          <p:nvPr/>
        </p:nvCxnSpPr>
        <p:spPr>
          <a:xfrm>
            <a:off x="4091697" y="2389237"/>
            <a:ext cx="0" cy="3162145"/>
          </a:xfrm>
          <a:prstGeom prst="line">
            <a:avLst/>
          </a:prstGeom>
          <a:ln w="28575">
            <a:solidFill>
              <a:schemeClr val="tx1"/>
            </a:solidFill>
            <a:prstDash val="dash"/>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465DA67C-A15B-4985-87AD-82728B704961}"/>
              </a:ext>
            </a:extLst>
          </p:cNvPr>
          <p:cNvCxnSpPr/>
          <p:nvPr/>
        </p:nvCxnSpPr>
        <p:spPr>
          <a:xfrm>
            <a:off x="6398017" y="2379077"/>
            <a:ext cx="0" cy="3162145"/>
          </a:xfrm>
          <a:prstGeom prst="line">
            <a:avLst/>
          </a:prstGeom>
          <a:ln w="28575">
            <a:solidFill>
              <a:schemeClr val="tx1"/>
            </a:solidFill>
            <a:prstDash val="dash"/>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B0A8072A-E1D0-4BC3-9B9C-F19D5C26BA90}"/>
              </a:ext>
            </a:extLst>
          </p:cNvPr>
          <p:cNvCxnSpPr/>
          <p:nvPr/>
        </p:nvCxnSpPr>
        <p:spPr>
          <a:xfrm>
            <a:off x="8694177" y="2389237"/>
            <a:ext cx="0" cy="3162145"/>
          </a:xfrm>
          <a:prstGeom prst="line">
            <a:avLst/>
          </a:prstGeom>
          <a:ln w="28575">
            <a:solidFill>
              <a:schemeClr val="tx1"/>
            </a:solidFill>
            <a:prstDash val="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5565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199" y="365125"/>
            <a:ext cx="10655595" cy="1325563"/>
          </a:xfrm>
        </p:spPr>
        <p:txBody>
          <a:bodyPr/>
          <a:lstStyle/>
          <a:p>
            <a:r>
              <a:rPr lang="en-US"/>
              <a:t>Obesity-driven pathophysiology of MASLD</a:t>
            </a:r>
            <a:r>
              <a:rPr lang="en-US" baseline="30000"/>
              <a:t>1–3 </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MASH, metabolic dysfunction-associated steatohepatitis; MASLD, metabolic dysfunction-associated </a:t>
            </a:r>
            <a:r>
              <a:rPr lang="en-US" err="1"/>
              <a:t>steatotic</a:t>
            </a:r>
            <a:r>
              <a:rPr lang="en-US"/>
              <a:t> liver disease.</a:t>
            </a:r>
            <a:br>
              <a:rPr lang="en-US"/>
            </a:br>
            <a:r>
              <a:rPr lang="en-US"/>
              <a:t>1. </a:t>
            </a:r>
            <a:r>
              <a:rPr lang="en-US" err="1"/>
              <a:t>Polyzos</a:t>
            </a:r>
            <a:r>
              <a:rPr lang="en-US"/>
              <a:t> SA et al. Metabolism 2019;92:82–97; 2. </a:t>
            </a:r>
            <a:r>
              <a:rPr lang="en-CA" sz="1000" i="0"/>
              <a:t>Rinella ME et al. Hepatology. 2023;77:1797–1835</a:t>
            </a:r>
            <a:r>
              <a:rPr lang="en-US" sz="1000" i="0"/>
              <a:t>; 3. </a:t>
            </a:r>
            <a:r>
              <a:rPr lang="en-US" sz="1000" i="0" err="1"/>
              <a:t>Lanaspa</a:t>
            </a:r>
            <a:r>
              <a:rPr lang="en-US" sz="1000" i="0"/>
              <a:t> MA et al. J Biol Chem 2012;287(48):40732-44. </a:t>
            </a:r>
            <a:endParaRPr lang="en-US"/>
          </a:p>
        </p:txBody>
      </p:sp>
      <p:grpSp>
        <p:nvGrpSpPr>
          <p:cNvPr id="10" name="Group 9">
            <a:extLst>
              <a:ext uri="{FF2B5EF4-FFF2-40B4-BE49-F238E27FC236}">
                <a16:creationId xmlns:a16="http://schemas.microsoft.com/office/drawing/2014/main" id="{07AC0522-7C20-87A4-9C83-4E301AECDAA7}"/>
              </a:ext>
            </a:extLst>
          </p:cNvPr>
          <p:cNvGrpSpPr/>
          <p:nvPr/>
        </p:nvGrpSpPr>
        <p:grpSpPr>
          <a:xfrm>
            <a:off x="692571" y="1815854"/>
            <a:ext cx="6743220" cy="4064014"/>
            <a:chOff x="870263" y="1690688"/>
            <a:chExt cx="6743220" cy="4064014"/>
          </a:xfrm>
        </p:grpSpPr>
        <p:sp>
          <p:nvSpPr>
            <p:cNvPr id="8" name="Rectangle 7">
              <a:extLst>
                <a:ext uri="{FF2B5EF4-FFF2-40B4-BE49-F238E27FC236}">
                  <a16:creationId xmlns:a16="http://schemas.microsoft.com/office/drawing/2014/main" id="{20B40AAF-4DF1-4C9A-BFFF-F282EBF8F31A}"/>
                </a:ext>
              </a:extLst>
            </p:cNvPr>
            <p:cNvSpPr/>
            <p:nvPr/>
          </p:nvSpPr>
          <p:spPr>
            <a:xfrm>
              <a:off x="2122019" y="4482312"/>
              <a:ext cx="1748640" cy="696659"/>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400" b="0">
                  <a:solidFill>
                    <a:schemeClr val="tx1"/>
                  </a:solidFill>
                  <a:latin typeface="Arial" panose="020B0604020202020204" pitchFamily="34" charset="0"/>
                  <a:cs typeface="Arial" panose="020B0604020202020204" pitchFamily="34" charset="0"/>
                </a:rPr>
                <a:t>Intrahepatic fat </a:t>
              </a:r>
              <a:br>
                <a:rPr lang="en-US" sz="1400" b="0">
                  <a:solidFill>
                    <a:schemeClr val="tx1"/>
                  </a:solidFill>
                  <a:latin typeface="Arial" panose="020B0604020202020204" pitchFamily="34" charset="0"/>
                  <a:cs typeface="Arial" panose="020B0604020202020204" pitchFamily="34" charset="0"/>
                </a:rPr>
              </a:br>
              <a:r>
                <a:rPr lang="en-US" sz="1400" b="0">
                  <a:solidFill>
                    <a:schemeClr val="tx1"/>
                  </a:solidFill>
                  <a:latin typeface="Arial" panose="020B0604020202020204" pitchFamily="34" charset="0"/>
                  <a:cs typeface="Arial" panose="020B0604020202020204" pitchFamily="34" charset="0"/>
                </a:rPr>
                <a:t>accumulation</a:t>
              </a:r>
            </a:p>
          </p:txBody>
        </p:sp>
        <p:sp>
          <p:nvSpPr>
            <p:cNvPr id="92" name="Rectangle 91">
              <a:extLst>
                <a:ext uri="{FF2B5EF4-FFF2-40B4-BE49-F238E27FC236}">
                  <a16:creationId xmlns:a16="http://schemas.microsoft.com/office/drawing/2014/main" id="{E7D200FD-0D2D-4592-8F66-2EBC8256DEC2}"/>
                </a:ext>
              </a:extLst>
            </p:cNvPr>
            <p:cNvSpPr/>
            <p:nvPr/>
          </p:nvSpPr>
          <p:spPr>
            <a:xfrm>
              <a:off x="3954449" y="4482312"/>
              <a:ext cx="1748640" cy="696659"/>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400" b="0">
                  <a:solidFill>
                    <a:schemeClr val="tx1"/>
                  </a:solidFill>
                  <a:latin typeface="Arial" panose="020B0604020202020204" pitchFamily="34" charset="0"/>
                  <a:cs typeface="Arial" panose="020B0604020202020204" pitchFamily="34" charset="0"/>
                </a:rPr>
                <a:t>Inflammation </a:t>
              </a:r>
            </a:p>
            <a:p>
              <a:pPr algn="ctr">
                <a:spcBef>
                  <a:spcPts val="0"/>
                </a:spcBef>
              </a:pPr>
              <a:r>
                <a:rPr lang="en-US" sz="1400" b="0">
                  <a:solidFill>
                    <a:schemeClr val="tx1"/>
                  </a:solidFill>
                  <a:latin typeface="Arial" panose="020B0604020202020204" pitchFamily="34" charset="0"/>
                  <a:cs typeface="Arial" panose="020B0604020202020204" pitchFamily="34" charset="0"/>
                </a:rPr>
                <a:t>fibrosis</a:t>
              </a:r>
            </a:p>
          </p:txBody>
        </p:sp>
        <p:sp>
          <p:nvSpPr>
            <p:cNvPr id="93" name="Rectangle 92">
              <a:extLst>
                <a:ext uri="{FF2B5EF4-FFF2-40B4-BE49-F238E27FC236}">
                  <a16:creationId xmlns:a16="http://schemas.microsoft.com/office/drawing/2014/main" id="{8D6EEC7C-ECD3-49F3-AC5B-BEF023336567}"/>
                </a:ext>
              </a:extLst>
            </p:cNvPr>
            <p:cNvSpPr/>
            <p:nvPr/>
          </p:nvSpPr>
          <p:spPr>
            <a:xfrm>
              <a:off x="5786879" y="4482312"/>
              <a:ext cx="1748640" cy="696659"/>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400" b="0">
                  <a:solidFill>
                    <a:schemeClr val="tx1"/>
                  </a:solidFill>
                  <a:latin typeface="Arial" panose="020B0604020202020204" pitchFamily="34" charset="0"/>
                  <a:cs typeface="Arial" panose="020B0604020202020204" pitchFamily="34" charset="0"/>
                </a:rPr>
                <a:t>Cell death</a:t>
              </a:r>
            </a:p>
            <a:p>
              <a:pPr algn="ctr">
                <a:spcBef>
                  <a:spcPts val="0"/>
                </a:spcBef>
              </a:pPr>
              <a:r>
                <a:rPr lang="en-US" sz="1400" b="0">
                  <a:solidFill>
                    <a:schemeClr val="tx1"/>
                  </a:solidFill>
                  <a:latin typeface="Arial" panose="020B0604020202020204" pitchFamily="34" charset="0"/>
                  <a:cs typeface="Arial" panose="020B0604020202020204" pitchFamily="34" charset="0"/>
                </a:rPr>
                <a:t>Apoptosis</a:t>
              </a:r>
            </a:p>
            <a:p>
              <a:pPr algn="ctr">
                <a:spcBef>
                  <a:spcPts val="0"/>
                </a:spcBef>
              </a:pPr>
              <a:r>
                <a:rPr lang="en-US" sz="1400" b="0">
                  <a:solidFill>
                    <a:schemeClr val="tx1"/>
                  </a:solidFill>
                  <a:latin typeface="Arial" panose="020B0604020202020204" pitchFamily="34" charset="0"/>
                  <a:cs typeface="Arial" panose="020B0604020202020204" pitchFamily="34" charset="0"/>
                </a:rPr>
                <a:t>Scarring</a:t>
              </a:r>
            </a:p>
          </p:txBody>
        </p:sp>
        <p:grpSp>
          <p:nvGrpSpPr>
            <p:cNvPr id="31" name="Group 30">
              <a:extLst>
                <a:ext uri="{FF2B5EF4-FFF2-40B4-BE49-F238E27FC236}">
                  <a16:creationId xmlns:a16="http://schemas.microsoft.com/office/drawing/2014/main" id="{A2FA97A4-F0DC-42C4-A36E-02BB0C81181C}"/>
                </a:ext>
              </a:extLst>
            </p:cNvPr>
            <p:cNvGrpSpPr/>
            <p:nvPr/>
          </p:nvGrpSpPr>
          <p:grpSpPr>
            <a:xfrm rot="3600000">
              <a:off x="1008811" y="1661825"/>
              <a:ext cx="1242054" cy="1519149"/>
              <a:chOff x="5030733" y="1842577"/>
              <a:chExt cx="1193924" cy="1429200"/>
            </a:xfrm>
          </p:grpSpPr>
          <p:sp>
            <p:nvSpPr>
              <p:cNvPr id="32" name="Oval 31">
                <a:extLst>
                  <a:ext uri="{FF2B5EF4-FFF2-40B4-BE49-F238E27FC236}">
                    <a16:creationId xmlns:a16="http://schemas.microsoft.com/office/drawing/2014/main" id="{D19AE528-693F-457F-9826-AD31D65F9D08}"/>
                  </a:ext>
                </a:extLst>
              </p:cNvPr>
              <p:cNvSpPr/>
              <p:nvPr/>
            </p:nvSpPr>
            <p:spPr>
              <a:xfrm>
                <a:off x="5153025" y="202639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560902DA-7481-488E-BC6C-75006EF4AC24}"/>
                  </a:ext>
                </a:extLst>
              </p:cNvPr>
              <p:cNvSpPr/>
              <p:nvPr/>
            </p:nvSpPr>
            <p:spPr>
              <a:xfrm>
                <a:off x="5336841" y="184257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465D15AC-AEDE-41C0-8C99-734D0D52C814}"/>
                  </a:ext>
                </a:extLst>
              </p:cNvPr>
              <p:cNvSpPr/>
              <p:nvPr/>
            </p:nvSpPr>
            <p:spPr>
              <a:xfrm>
                <a:off x="5367603" y="21471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4DC78149-DBFF-4F86-B8A7-C0D39BD80015}"/>
                  </a:ext>
                </a:extLst>
              </p:cNvPr>
              <p:cNvSpPr/>
              <p:nvPr/>
            </p:nvSpPr>
            <p:spPr>
              <a:xfrm>
                <a:off x="5582181" y="194009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2AB8302A-7FDD-414C-BAAB-07C82538DAE7}"/>
                  </a:ext>
                </a:extLst>
              </p:cNvPr>
              <p:cNvSpPr/>
              <p:nvPr/>
            </p:nvSpPr>
            <p:spPr>
              <a:xfrm>
                <a:off x="5627946" y="2186196"/>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A71EE4A8-8EFF-413D-B1DD-541CB8F8DE4D}"/>
                  </a:ext>
                </a:extLst>
              </p:cNvPr>
              <p:cNvSpPr/>
              <p:nvPr/>
            </p:nvSpPr>
            <p:spPr>
              <a:xfrm>
                <a:off x="5398365" y="231468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C217CBA3-DDC6-4CBE-9913-243117C7F0E0}"/>
                  </a:ext>
                </a:extLst>
              </p:cNvPr>
              <p:cNvSpPr/>
              <p:nvPr/>
            </p:nvSpPr>
            <p:spPr>
              <a:xfrm>
                <a:off x="5835390" y="206662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B6BE622C-0071-4D93-A76E-CD210778F01E}"/>
                  </a:ext>
                </a:extLst>
              </p:cNvPr>
              <p:cNvSpPr/>
              <p:nvPr/>
            </p:nvSpPr>
            <p:spPr>
              <a:xfrm>
                <a:off x="5731668" y="236611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C97DB41E-F55A-49B9-A96F-0E44659882B6}"/>
                  </a:ext>
                </a:extLst>
              </p:cNvPr>
              <p:cNvSpPr/>
              <p:nvPr/>
            </p:nvSpPr>
            <p:spPr>
              <a:xfrm>
                <a:off x="5114147" y="230001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E58D58B5-8F01-4AA9-B2EA-712B265E5BCE}"/>
                  </a:ext>
                </a:extLst>
              </p:cNvPr>
              <p:cNvSpPr/>
              <p:nvPr/>
            </p:nvSpPr>
            <p:spPr>
              <a:xfrm>
                <a:off x="5297963" y="25294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8B49C792-F105-4ECE-80C7-B897A3988D54}"/>
                  </a:ext>
                </a:extLst>
              </p:cNvPr>
              <p:cNvSpPr/>
              <p:nvPr/>
            </p:nvSpPr>
            <p:spPr>
              <a:xfrm>
                <a:off x="5030733" y="257364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3946BDCE-0123-48D7-BF34-A96F0ABAA8F3}"/>
                  </a:ext>
                </a:extLst>
              </p:cNvPr>
              <p:cNvSpPr/>
              <p:nvPr/>
            </p:nvSpPr>
            <p:spPr>
              <a:xfrm>
                <a:off x="5599713" y="256342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5F6E6022-ABF7-4998-809D-AFD4445EB110}"/>
                  </a:ext>
                </a:extLst>
              </p:cNvPr>
              <p:cNvSpPr/>
              <p:nvPr/>
            </p:nvSpPr>
            <p:spPr>
              <a:xfrm>
                <a:off x="5857025" y="259116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23B4F037-A0BB-420E-9791-B7297D7CB658}"/>
                  </a:ext>
                </a:extLst>
              </p:cNvPr>
              <p:cNvSpPr/>
              <p:nvPr/>
            </p:nvSpPr>
            <p:spPr>
              <a:xfrm>
                <a:off x="5415897" y="2777498"/>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72533D6E-C437-416F-9248-E93FA39273DE}"/>
                  </a:ext>
                </a:extLst>
              </p:cNvPr>
              <p:cNvSpPr/>
              <p:nvPr/>
            </p:nvSpPr>
            <p:spPr>
              <a:xfrm>
                <a:off x="5169403" y="281830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ADB69376-5CEA-42CA-A480-28C219A6221C}"/>
                  </a:ext>
                </a:extLst>
              </p:cNvPr>
              <p:cNvSpPr/>
              <p:nvPr/>
            </p:nvSpPr>
            <p:spPr>
              <a:xfrm>
                <a:off x="5713833" y="290414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B76F65CD-2294-4F55-B345-282FCD1B2FED}"/>
                </a:ext>
              </a:extLst>
            </p:cNvPr>
            <p:cNvGrpSpPr/>
            <p:nvPr/>
          </p:nvGrpSpPr>
          <p:grpSpPr>
            <a:xfrm>
              <a:off x="4018950" y="1690688"/>
              <a:ext cx="1586781" cy="1325562"/>
              <a:chOff x="5460867" y="1889777"/>
              <a:chExt cx="1270266" cy="1061152"/>
            </a:xfrm>
          </p:grpSpPr>
          <p:grpSp>
            <p:nvGrpSpPr>
              <p:cNvPr id="49" name="Group 48">
                <a:extLst>
                  <a:ext uri="{FF2B5EF4-FFF2-40B4-BE49-F238E27FC236}">
                    <a16:creationId xmlns:a16="http://schemas.microsoft.com/office/drawing/2014/main" id="{5549FF03-314F-47F3-8DB4-30BB1DE1AC01}"/>
                  </a:ext>
                </a:extLst>
              </p:cNvPr>
              <p:cNvGrpSpPr/>
              <p:nvPr/>
            </p:nvGrpSpPr>
            <p:grpSpPr>
              <a:xfrm rot="3600000">
                <a:off x="5565424" y="1785220"/>
                <a:ext cx="1061152" cy="1270266"/>
                <a:chOff x="5030733" y="1842577"/>
                <a:chExt cx="1193924" cy="1429200"/>
              </a:xfrm>
            </p:grpSpPr>
            <p:sp>
              <p:nvSpPr>
                <p:cNvPr id="50" name="Oval 49">
                  <a:extLst>
                    <a:ext uri="{FF2B5EF4-FFF2-40B4-BE49-F238E27FC236}">
                      <a16:creationId xmlns:a16="http://schemas.microsoft.com/office/drawing/2014/main" id="{21EB6D65-11A1-4947-B635-6BEB25C7C77B}"/>
                    </a:ext>
                  </a:extLst>
                </p:cNvPr>
                <p:cNvSpPr/>
                <p:nvPr/>
              </p:nvSpPr>
              <p:spPr>
                <a:xfrm>
                  <a:off x="5153025" y="202639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22A57602-DE44-49F4-8B04-0BB7A2969F89}"/>
                    </a:ext>
                  </a:extLst>
                </p:cNvPr>
                <p:cNvSpPr/>
                <p:nvPr/>
              </p:nvSpPr>
              <p:spPr>
                <a:xfrm>
                  <a:off x="5336841" y="184257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208496F6-099E-4DF5-8C4C-5B5670B33680}"/>
                    </a:ext>
                  </a:extLst>
                </p:cNvPr>
                <p:cNvSpPr/>
                <p:nvPr/>
              </p:nvSpPr>
              <p:spPr>
                <a:xfrm>
                  <a:off x="5367603" y="21471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62925EE2-514D-417D-96B9-1B3FD3B89BA2}"/>
                    </a:ext>
                  </a:extLst>
                </p:cNvPr>
                <p:cNvSpPr/>
                <p:nvPr/>
              </p:nvSpPr>
              <p:spPr>
                <a:xfrm>
                  <a:off x="5582181" y="194009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F1C33572-759D-46B5-8B6F-907D7B37F691}"/>
                    </a:ext>
                  </a:extLst>
                </p:cNvPr>
                <p:cNvSpPr/>
                <p:nvPr/>
              </p:nvSpPr>
              <p:spPr>
                <a:xfrm>
                  <a:off x="5627946" y="2186196"/>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96247581-DC1F-47F8-A4B7-0252E001C018}"/>
                    </a:ext>
                  </a:extLst>
                </p:cNvPr>
                <p:cNvSpPr/>
                <p:nvPr/>
              </p:nvSpPr>
              <p:spPr>
                <a:xfrm>
                  <a:off x="5398365" y="231468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D3B7C128-4A37-442F-B1FE-D181F75CBC9E}"/>
                    </a:ext>
                  </a:extLst>
                </p:cNvPr>
                <p:cNvSpPr/>
                <p:nvPr/>
              </p:nvSpPr>
              <p:spPr>
                <a:xfrm>
                  <a:off x="5835390" y="206662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6852EF27-0D87-40AD-8655-82C5AE6BE72C}"/>
                    </a:ext>
                  </a:extLst>
                </p:cNvPr>
                <p:cNvSpPr/>
                <p:nvPr/>
              </p:nvSpPr>
              <p:spPr>
                <a:xfrm>
                  <a:off x="5731668" y="236611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0898F4E5-E4A6-4216-9F54-2E22512E566E}"/>
                    </a:ext>
                  </a:extLst>
                </p:cNvPr>
                <p:cNvSpPr/>
                <p:nvPr/>
              </p:nvSpPr>
              <p:spPr>
                <a:xfrm>
                  <a:off x="5114147" y="230001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62C3810E-8F9D-4785-B9CD-352390108E4F}"/>
                    </a:ext>
                  </a:extLst>
                </p:cNvPr>
                <p:cNvSpPr/>
                <p:nvPr/>
              </p:nvSpPr>
              <p:spPr>
                <a:xfrm>
                  <a:off x="5297963" y="25294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id="{A327B910-357E-4DFF-9667-D8AF3530C0B4}"/>
                    </a:ext>
                  </a:extLst>
                </p:cNvPr>
                <p:cNvSpPr/>
                <p:nvPr/>
              </p:nvSpPr>
              <p:spPr>
                <a:xfrm>
                  <a:off x="5030733" y="257364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1" name="Oval 60">
                  <a:extLst>
                    <a:ext uri="{FF2B5EF4-FFF2-40B4-BE49-F238E27FC236}">
                      <a16:creationId xmlns:a16="http://schemas.microsoft.com/office/drawing/2014/main" id="{4A84EBA8-B030-4D53-828F-4C7A2BAC2DC5}"/>
                    </a:ext>
                  </a:extLst>
                </p:cNvPr>
                <p:cNvSpPr/>
                <p:nvPr/>
              </p:nvSpPr>
              <p:spPr>
                <a:xfrm>
                  <a:off x="5599713" y="256342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D243BE3D-36D9-4331-B1F6-782F770AED0A}"/>
                    </a:ext>
                  </a:extLst>
                </p:cNvPr>
                <p:cNvSpPr/>
                <p:nvPr/>
              </p:nvSpPr>
              <p:spPr>
                <a:xfrm>
                  <a:off x="5857025" y="259116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1F6A134B-509E-4415-9893-DE4B8192B7A7}"/>
                    </a:ext>
                  </a:extLst>
                </p:cNvPr>
                <p:cNvSpPr/>
                <p:nvPr/>
              </p:nvSpPr>
              <p:spPr>
                <a:xfrm>
                  <a:off x="5415897" y="2777498"/>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6EAF2A69-B718-404F-980D-5A8AC747E4F4}"/>
                    </a:ext>
                  </a:extLst>
                </p:cNvPr>
                <p:cNvSpPr/>
                <p:nvPr/>
              </p:nvSpPr>
              <p:spPr>
                <a:xfrm>
                  <a:off x="5169403" y="281830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43A792D3-4639-4920-9941-E42DDA691015}"/>
                    </a:ext>
                  </a:extLst>
                </p:cNvPr>
                <p:cNvSpPr/>
                <p:nvPr/>
              </p:nvSpPr>
              <p:spPr>
                <a:xfrm>
                  <a:off x="5713833" y="290414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CBBE546-D72B-4AD3-89A4-B2AFB89AA7C3}"/>
                  </a:ext>
                </a:extLst>
              </p:cNvPr>
              <p:cNvGrpSpPr/>
              <p:nvPr/>
            </p:nvGrpSpPr>
            <p:grpSpPr>
              <a:xfrm>
                <a:off x="5770637" y="2597522"/>
                <a:ext cx="326750" cy="326749"/>
                <a:chOff x="5148516" y="4372536"/>
                <a:chExt cx="326750" cy="326749"/>
              </a:xfrm>
            </p:grpSpPr>
            <p:sp>
              <p:nvSpPr>
                <p:cNvPr id="66" name="Oval 65">
                  <a:extLst>
                    <a:ext uri="{FF2B5EF4-FFF2-40B4-BE49-F238E27FC236}">
                      <a16:creationId xmlns:a16="http://schemas.microsoft.com/office/drawing/2014/main" id="{DDAC7494-E525-4F1F-8E4A-EC562FA95A11}"/>
                    </a:ext>
                  </a:extLst>
                </p:cNvPr>
                <p:cNvSpPr/>
                <p:nvPr/>
              </p:nvSpPr>
              <p:spPr>
                <a:xfrm rot="3600000">
                  <a:off x="5148516" y="4372536"/>
                  <a:ext cx="326749" cy="326750"/>
                </a:xfrm>
                <a:prstGeom prst="ellipse">
                  <a:avLst/>
                </a:prstGeom>
                <a:solidFill>
                  <a:srgbClr val="AAD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DB22E6B-026C-4B4C-A5A1-B8D7F5CA4A78}"/>
                    </a:ext>
                  </a:extLst>
                </p:cNvPr>
                <p:cNvSpPr/>
                <p:nvPr/>
              </p:nvSpPr>
              <p:spPr>
                <a:xfrm rot="2757282">
                  <a:off x="5206117" y="4461047"/>
                  <a:ext cx="211545" cy="149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EA8E7E04-9408-4E49-BDEB-B4F356F18DBD}"/>
                  </a:ext>
                </a:extLst>
              </p:cNvPr>
              <p:cNvGrpSpPr/>
              <p:nvPr/>
            </p:nvGrpSpPr>
            <p:grpSpPr>
              <a:xfrm>
                <a:off x="6079958" y="2207461"/>
                <a:ext cx="326750" cy="326749"/>
                <a:chOff x="5148516" y="4372536"/>
                <a:chExt cx="326750" cy="326749"/>
              </a:xfrm>
            </p:grpSpPr>
            <p:sp>
              <p:nvSpPr>
                <p:cNvPr id="69" name="Oval 68">
                  <a:extLst>
                    <a:ext uri="{FF2B5EF4-FFF2-40B4-BE49-F238E27FC236}">
                      <a16:creationId xmlns:a16="http://schemas.microsoft.com/office/drawing/2014/main" id="{2143909A-C425-4AE6-B871-D73DC60EBD6C}"/>
                    </a:ext>
                  </a:extLst>
                </p:cNvPr>
                <p:cNvSpPr/>
                <p:nvPr/>
              </p:nvSpPr>
              <p:spPr>
                <a:xfrm rot="3600000">
                  <a:off x="5148516" y="4372536"/>
                  <a:ext cx="326749" cy="326750"/>
                </a:xfrm>
                <a:prstGeom prst="ellipse">
                  <a:avLst/>
                </a:prstGeom>
                <a:solidFill>
                  <a:srgbClr val="AAD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55F9DB41-4A04-496D-9850-5AB37A458AD8}"/>
                    </a:ext>
                  </a:extLst>
                </p:cNvPr>
                <p:cNvSpPr/>
                <p:nvPr/>
              </p:nvSpPr>
              <p:spPr>
                <a:xfrm rot="2757282">
                  <a:off x="5206117" y="4461047"/>
                  <a:ext cx="211545" cy="149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grpSp>
          <p:nvGrpSpPr>
            <p:cNvPr id="71" name="Group 70">
              <a:extLst>
                <a:ext uri="{FF2B5EF4-FFF2-40B4-BE49-F238E27FC236}">
                  <a16:creationId xmlns:a16="http://schemas.microsoft.com/office/drawing/2014/main" id="{D29370D5-3B5E-47EB-A311-7333256317D5}"/>
                </a:ext>
              </a:extLst>
            </p:cNvPr>
            <p:cNvGrpSpPr/>
            <p:nvPr/>
          </p:nvGrpSpPr>
          <p:grpSpPr>
            <a:xfrm>
              <a:off x="7209614" y="2215980"/>
              <a:ext cx="326750" cy="326749"/>
              <a:chOff x="5148516" y="4372536"/>
              <a:chExt cx="326750" cy="326749"/>
            </a:xfrm>
          </p:grpSpPr>
          <p:sp>
            <p:nvSpPr>
              <p:cNvPr id="72" name="Oval 71">
                <a:extLst>
                  <a:ext uri="{FF2B5EF4-FFF2-40B4-BE49-F238E27FC236}">
                    <a16:creationId xmlns:a16="http://schemas.microsoft.com/office/drawing/2014/main" id="{C7B39E8C-538F-4F5F-92DE-23BCFE4DA45E}"/>
                  </a:ext>
                </a:extLst>
              </p:cNvPr>
              <p:cNvSpPr/>
              <p:nvPr/>
            </p:nvSpPr>
            <p:spPr>
              <a:xfrm rot="3600000">
                <a:off x="5148516" y="4372536"/>
                <a:ext cx="326749" cy="326750"/>
              </a:xfrm>
              <a:prstGeom prst="ellipse">
                <a:avLst/>
              </a:prstGeom>
              <a:solidFill>
                <a:srgbClr val="AAD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823437FF-4D41-47B8-9ADA-995DE8983D39}"/>
                  </a:ext>
                </a:extLst>
              </p:cNvPr>
              <p:cNvSpPr/>
              <p:nvPr/>
            </p:nvSpPr>
            <p:spPr>
              <a:xfrm rot="2757282">
                <a:off x="5206117" y="4461047"/>
                <a:ext cx="211545" cy="149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7" name="Arrow: Right 6">
              <a:extLst>
                <a:ext uri="{FF2B5EF4-FFF2-40B4-BE49-F238E27FC236}">
                  <a16:creationId xmlns:a16="http://schemas.microsoft.com/office/drawing/2014/main" id="{8CDB100E-B6D7-4194-965F-2AB6EEA33920}"/>
                </a:ext>
              </a:extLst>
            </p:cNvPr>
            <p:cNvSpPr/>
            <p:nvPr/>
          </p:nvSpPr>
          <p:spPr>
            <a:xfrm>
              <a:off x="2735930" y="2230956"/>
              <a:ext cx="1085532" cy="4108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7" name="Arrow: Right 76">
              <a:extLst>
                <a:ext uri="{FF2B5EF4-FFF2-40B4-BE49-F238E27FC236}">
                  <a16:creationId xmlns:a16="http://schemas.microsoft.com/office/drawing/2014/main" id="{DAA7291E-3B74-4C06-9DF1-D08F9C652F78}"/>
                </a:ext>
              </a:extLst>
            </p:cNvPr>
            <p:cNvSpPr/>
            <p:nvPr/>
          </p:nvSpPr>
          <p:spPr>
            <a:xfrm rot="10800000">
              <a:off x="5727493" y="2230956"/>
              <a:ext cx="1085532" cy="4108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29EE0D5-39FB-4004-98DF-8C13894C2F71}"/>
                </a:ext>
              </a:extLst>
            </p:cNvPr>
            <p:cNvSpPr txBox="1"/>
            <p:nvPr/>
          </p:nvSpPr>
          <p:spPr>
            <a:xfrm>
              <a:off x="2749900" y="1884078"/>
              <a:ext cx="997068" cy="201274"/>
            </a:xfrm>
            <a:prstGeom prst="rect">
              <a:avLst/>
            </a:prstGeom>
            <a:noFill/>
          </p:spPr>
          <p:txBody>
            <a:bodyPr wrap="none" lIns="0" tIns="0" rIns="0" bIns="0" rtlCol="0">
              <a:spAutoFit/>
            </a:bodyPr>
            <a:lstStyle/>
            <a:p>
              <a:pPr algn="l">
                <a:lnSpc>
                  <a:spcPct val="120000"/>
                </a:lnSpc>
              </a:pPr>
              <a:r>
                <a:rPr lang="en-US" sz="1200">
                  <a:latin typeface="Arial" panose="020B0604020202020204" pitchFamily="34" charset="0"/>
                  <a:cs typeface="Arial" panose="020B0604020202020204" pitchFamily="34" charset="0"/>
                </a:rPr>
                <a:t>Adipose tissue</a:t>
              </a:r>
            </a:p>
          </p:txBody>
        </p:sp>
        <p:sp>
          <p:nvSpPr>
            <p:cNvPr id="80" name="TextBox 79">
              <a:extLst>
                <a:ext uri="{FF2B5EF4-FFF2-40B4-BE49-F238E27FC236}">
                  <a16:creationId xmlns:a16="http://schemas.microsoft.com/office/drawing/2014/main" id="{5284C844-5258-4166-8B06-6906F8299D8A}"/>
                </a:ext>
              </a:extLst>
            </p:cNvPr>
            <p:cNvSpPr txBox="1"/>
            <p:nvPr/>
          </p:nvSpPr>
          <p:spPr>
            <a:xfrm>
              <a:off x="5916901" y="1921194"/>
              <a:ext cx="904094" cy="201274"/>
            </a:xfrm>
            <a:prstGeom prst="rect">
              <a:avLst/>
            </a:prstGeom>
            <a:noFill/>
          </p:spPr>
          <p:txBody>
            <a:bodyPr wrap="none" lIns="0" tIns="0" rIns="0" bIns="0" rtlCol="0">
              <a:spAutoFit/>
            </a:bodyPr>
            <a:lstStyle/>
            <a:p>
              <a:pPr algn="l">
                <a:lnSpc>
                  <a:spcPct val="120000"/>
                </a:lnSpc>
              </a:pPr>
              <a:r>
                <a:rPr lang="en-US" sz="1200">
                  <a:latin typeface="Arial" panose="020B0604020202020204" pitchFamily="34" charset="0"/>
                  <a:cs typeface="Arial" panose="020B0604020202020204" pitchFamily="34" charset="0"/>
                </a:rPr>
                <a:t>Immune cells</a:t>
              </a:r>
            </a:p>
          </p:txBody>
        </p:sp>
        <p:sp>
          <p:nvSpPr>
            <p:cNvPr id="81" name="TextBox 80">
              <a:extLst>
                <a:ext uri="{FF2B5EF4-FFF2-40B4-BE49-F238E27FC236}">
                  <a16:creationId xmlns:a16="http://schemas.microsoft.com/office/drawing/2014/main" id="{24B8A84A-C0EC-4555-8B9E-396CB870DA6A}"/>
                </a:ext>
              </a:extLst>
            </p:cNvPr>
            <p:cNvSpPr txBox="1"/>
            <p:nvPr/>
          </p:nvSpPr>
          <p:spPr>
            <a:xfrm>
              <a:off x="3204419" y="3177400"/>
              <a:ext cx="3276600" cy="646331"/>
            </a:xfrm>
            <a:prstGeom prst="rect">
              <a:avLst/>
            </a:prstGeom>
            <a:noFill/>
          </p:spPr>
          <p:txBody>
            <a:bodyPr wrap="square" lIns="0" tIns="0" rIns="0" bIns="0" rtlCol="0">
              <a:spAutoFit/>
            </a:bodyPr>
            <a:lstStyle/>
            <a:p>
              <a:pPr algn="ctr">
                <a:spcBef>
                  <a:spcPts val="0"/>
                </a:spcBef>
              </a:pPr>
              <a:r>
                <a:rPr lang="en-US" sz="1400">
                  <a:latin typeface="Arial" panose="020B0604020202020204" pitchFamily="34" charset="0"/>
                  <a:cs typeface="Arial" panose="020B0604020202020204" pitchFamily="34" charset="0"/>
                </a:rPr>
                <a:t>Adipocyte dysfunction</a:t>
              </a:r>
            </a:p>
            <a:p>
              <a:pPr algn="ctr">
                <a:spcBef>
                  <a:spcPts val="0"/>
                </a:spcBef>
              </a:pPr>
              <a:r>
                <a:rPr lang="en-US" sz="1400">
                  <a:latin typeface="Arial" panose="020B0604020202020204" pitchFamily="34" charset="0"/>
                  <a:cs typeface="Arial" panose="020B0604020202020204" pitchFamily="34" charset="0"/>
                </a:rPr>
                <a:t>Increased insulin resistance</a:t>
              </a:r>
            </a:p>
            <a:p>
              <a:pPr algn="ctr">
                <a:spcBef>
                  <a:spcPts val="0"/>
                </a:spcBef>
              </a:pPr>
              <a:r>
                <a:rPr lang="en-US" sz="1400">
                  <a:latin typeface="Arial" panose="020B0604020202020204" pitchFamily="34" charset="0"/>
                  <a:cs typeface="Arial" panose="020B0604020202020204" pitchFamily="34" charset="0"/>
                </a:rPr>
                <a:t>Increased lipolysis</a:t>
              </a:r>
            </a:p>
          </p:txBody>
        </p:sp>
        <p:sp>
          <p:nvSpPr>
            <p:cNvPr id="101" name="TextBox 100">
              <a:extLst>
                <a:ext uri="{FF2B5EF4-FFF2-40B4-BE49-F238E27FC236}">
                  <a16:creationId xmlns:a16="http://schemas.microsoft.com/office/drawing/2014/main" id="{1A44216C-AFDD-422A-8210-67A553D0B9A4}"/>
                </a:ext>
              </a:extLst>
            </p:cNvPr>
            <p:cNvSpPr txBox="1"/>
            <p:nvPr/>
          </p:nvSpPr>
          <p:spPr>
            <a:xfrm>
              <a:off x="1969157" y="5262259"/>
              <a:ext cx="1163308" cy="492443"/>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Normal liver</a:t>
              </a:r>
            </a:p>
          </p:txBody>
        </p:sp>
        <p:sp>
          <p:nvSpPr>
            <p:cNvPr id="102" name="TextBox 101">
              <a:extLst>
                <a:ext uri="{FF2B5EF4-FFF2-40B4-BE49-F238E27FC236}">
                  <a16:creationId xmlns:a16="http://schemas.microsoft.com/office/drawing/2014/main" id="{0A3E20A2-1BE0-4520-A8EA-CA91FD618806}"/>
                </a:ext>
              </a:extLst>
            </p:cNvPr>
            <p:cNvSpPr txBox="1"/>
            <p:nvPr/>
          </p:nvSpPr>
          <p:spPr>
            <a:xfrm>
              <a:off x="3490599" y="5262259"/>
              <a:ext cx="1163308" cy="246221"/>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MASLD</a:t>
              </a:r>
            </a:p>
          </p:txBody>
        </p:sp>
        <p:sp>
          <p:nvSpPr>
            <p:cNvPr id="103" name="TextBox 102">
              <a:extLst>
                <a:ext uri="{FF2B5EF4-FFF2-40B4-BE49-F238E27FC236}">
                  <a16:creationId xmlns:a16="http://schemas.microsoft.com/office/drawing/2014/main" id="{3DDCCA3A-CB38-493B-A1A4-7EBFEB9C8FAB}"/>
                </a:ext>
              </a:extLst>
            </p:cNvPr>
            <p:cNvSpPr txBox="1"/>
            <p:nvPr/>
          </p:nvSpPr>
          <p:spPr>
            <a:xfrm>
              <a:off x="4907511" y="5262259"/>
              <a:ext cx="1163308" cy="246221"/>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MASH</a:t>
              </a:r>
            </a:p>
          </p:txBody>
        </p:sp>
        <p:sp>
          <p:nvSpPr>
            <p:cNvPr id="104" name="TextBox 103">
              <a:extLst>
                <a:ext uri="{FF2B5EF4-FFF2-40B4-BE49-F238E27FC236}">
                  <a16:creationId xmlns:a16="http://schemas.microsoft.com/office/drawing/2014/main" id="{DDBDEF2A-C6B7-451F-905B-C10095EEEE87}"/>
                </a:ext>
              </a:extLst>
            </p:cNvPr>
            <p:cNvSpPr txBox="1"/>
            <p:nvPr/>
          </p:nvSpPr>
          <p:spPr>
            <a:xfrm>
              <a:off x="6450175" y="5262259"/>
              <a:ext cx="1163308" cy="246221"/>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Cirrhosis</a:t>
              </a:r>
            </a:p>
          </p:txBody>
        </p:sp>
        <p:sp>
          <p:nvSpPr>
            <p:cNvPr id="105" name="Arrow: Right 104">
              <a:extLst>
                <a:ext uri="{FF2B5EF4-FFF2-40B4-BE49-F238E27FC236}">
                  <a16:creationId xmlns:a16="http://schemas.microsoft.com/office/drawing/2014/main" id="{75A77301-1742-4D86-95B4-589CAB9F977C}"/>
                </a:ext>
              </a:extLst>
            </p:cNvPr>
            <p:cNvSpPr/>
            <p:nvPr/>
          </p:nvSpPr>
          <p:spPr>
            <a:xfrm>
              <a:off x="3156371" y="5320019"/>
              <a:ext cx="248150" cy="1678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6" name="Arrow: Right 105">
              <a:extLst>
                <a:ext uri="{FF2B5EF4-FFF2-40B4-BE49-F238E27FC236}">
                  <a16:creationId xmlns:a16="http://schemas.microsoft.com/office/drawing/2014/main" id="{90B7E79D-426F-4754-8665-4BC14023102F}"/>
                </a:ext>
              </a:extLst>
            </p:cNvPr>
            <p:cNvSpPr/>
            <p:nvPr/>
          </p:nvSpPr>
          <p:spPr>
            <a:xfrm>
              <a:off x="4629855" y="5320019"/>
              <a:ext cx="248150" cy="1678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7" name="Arrow: Right 106">
              <a:extLst>
                <a:ext uri="{FF2B5EF4-FFF2-40B4-BE49-F238E27FC236}">
                  <a16:creationId xmlns:a16="http://schemas.microsoft.com/office/drawing/2014/main" id="{72B6574B-49A6-4F57-B9E6-56E369E9186E}"/>
                </a:ext>
              </a:extLst>
            </p:cNvPr>
            <p:cNvSpPr/>
            <p:nvPr/>
          </p:nvSpPr>
          <p:spPr>
            <a:xfrm>
              <a:off x="6129860" y="5320019"/>
              <a:ext cx="248150" cy="1678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82" name="Arrow: Right 81">
              <a:extLst>
                <a:ext uri="{FF2B5EF4-FFF2-40B4-BE49-F238E27FC236}">
                  <a16:creationId xmlns:a16="http://schemas.microsoft.com/office/drawing/2014/main" id="{1D7D2EB7-4897-4DB6-8C92-50DF603EF778}"/>
                </a:ext>
              </a:extLst>
            </p:cNvPr>
            <p:cNvSpPr/>
            <p:nvPr/>
          </p:nvSpPr>
          <p:spPr>
            <a:xfrm rot="5400000">
              <a:off x="4537345" y="3916983"/>
              <a:ext cx="575478" cy="4466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2EBF4058-A89F-0803-BB80-964D157FB11F}"/>
              </a:ext>
            </a:extLst>
          </p:cNvPr>
          <p:cNvGrpSpPr/>
          <p:nvPr/>
        </p:nvGrpSpPr>
        <p:grpSpPr>
          <a:xfrm>
            <a:off x="7961270" y="2092315"/>
            <a:ext cx="3680530" cy="3611205"/>
            <a:chOff x="7868214" y="1843567"/>
            <a:chExt cx="3680530" cy="3611205"/>
          </a:xfrm>
        </p:grpSpPr>
        <p:sp>
          <p:nvSpPr>
            <p:cNvPr id="13" name="TextBox 12">
              <a:extLst>
                <a:ext uri="{FF2B5EF4-FFF2-40B4-BE49-F238E27FC236}">
                  <a16:creationId xmlns:a16="http://schemas.microsoft.com/office/drawing/2014/main" id="{7E9F84E6-B0A9-D4DE-E881-20DAAB7011E4}"/>
                </a:ext>
              </a:extLst>
            </p:cNvPr>
            <p:cNvSpPr txBox="1"/>
            <p:nvPr/>
          </p:nvSpPr>
          <p:spPr>
            <a:xfrm>
              <a:off x="7868215" y="1843567"/>
              <a:ext cx="3680529" cy="584775"/>
            </a:xfrm>
            <a:prstGeom prst="rect">
              <a:avLst/>
            </a:prstGeom>
            <a:noFill/>
          </p:spPr>
          <p:txBody>
            <a:bodyPr wrap="square">
              <a:spAutoFit/>
            </a:bodyPr>
            <a:lstStyle/>
            <a:p>
              <a:r>
                <a:rPr lang="en-US" sz="1600" b="1">
                  <a:latin typeface="Arial" panose="020B0604020202020204" pitchFamily="34" charset="0"/>
                  <a:cs typeface="Arial" panose="020B0604020202020204" pitchFamily="34" charset="0"/>
                </a:rPr>
                <a:t>Fructose can induce hepatic fat accumulation:</a:t>
              </a:r>
              <a:endParaRPr lang="en-CA" sz="1600" b="1" baseline="300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417B407-ECBF-C562-BDC1-CAD329CC21B4}"/>
                </a:ext>
              </a:extLst>
            </p:cNvPr>
            <p:cNvSpPr/>
            <p:nvPr/>
          </p:nvSpPr>
          <p:spPr>
            <a:xfrm>
              <a:off x="7868215" y="2504546"/>
              <a:ext cx="3606247" cy="56906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tx1"/>
                  </a:solidFill>
                  <a:latin typeface="Arial" panose="020B0604020202020204" pitchFamily="34" charset="0"/>
                  <a:cs typeface="Arial" panose="020B0604020202020204" pitchFamily="34" charset="0"/>
                </a:rPr>
                <a:t>Dietary fructose metabolism increases uric acid levels</a:t>
              </a:r>
            </a:p>
            <a:p>
              <a:pPr algn="ctr"/>
              <a:endParaRPr lang="en-CA" sz="140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E152C83-2F2B-9086-86C0-77C6EA2D75A0}"/>
                </a:ext>
              </a:extLst>
            </p:cNvPr>
            <p:cNvSpPr/>
            <p:nvPr/>
          </p:nvSpPr>
          <p:spPr>
            <a:xfrm>
              <a:off x="7868214" y="3429000"/>
              <a:ext cx="3606247" cy="76761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tx1"/>
                  </a:solidFill>
                  <a:latin typeface="Arial" panose="020B0604020202020204" pitchFamily="34" charset="0"/>
                  <a:cs typeface="Arial" panose="020B0604020202020204" pitchFamily="34" charset="0"/>
                </a:rPr>
                <a:t>Uric acid promotes hepatic fat accumulation and provokes mitochondrial oxidative stress </a:t>
              </a:r>
            </a:p>
          </p:txBody>
        </p:sp>
        <p:sp>
          <p:nvSpPr>
            <p:cNvPr id="19" name="TextBox 18">
              <a:extLst>
                <a:ext uri="{FF2B5EF4-FFF2-40B4-BE49-F238E27FC236}">
                  <a16:creationId xmlns:a16="http://schemas.microsoft.com/office/drawing/2014/main" id="{D71A3457-7768-349D-3CF2-4306F9EE7C74}"/>
                </a:ext>
              </a:extLst>
            </p:cNvPr>
            <p:cNvSpPr txBox="1"/>
            <p:nvPr/>
          </p:nvSpPr>
          <p:spPr>
            <a:xfrm>
              <a:off x="9126825" y="4716108"/>
              <a:ext cx="1163308" cy="738664"/>
            </a:xfrm>
            <a:prstGeom prst="rect">
              <a:avLst/>
            </a:prstGeom>
            <a:noFill/>
          </p:spPr>
          <p:txBody>
            <a:bodyPr wrap="square" lIns="0" tIns="0" rIns="0" bIns="0" rtlCol="0">
              <a:spAutoFit/>
            </a:bodyPr>
            <a:lstStyle/>
            <a:p>
              <a:pPr algn="ctr">
                <a:spcBef>
                  <a:spcPts val="0"/>
                </a:spcBef>
              </a:pPr>
              <a:r>
                <a:rPr lang="en-US" sz="1600">
                  <a:latin typeface="Arial" panose="020B0604020202020204" pitchFamily="34" charset="0"/>
                  <a:cs typeface="Arial" panose="020B0604020202020204" pitchFamily="34" charset="0"/>
                </a:rPr>
                <a:t>Increased risk of </a:t>
              </a:r>
              <a:r>
                <a:rPr lang="en-US" sz="1600" b="1">
                  <a:latin typeface="Arial" panose="020B0604020202020204" pitchFamily="34" charset="0"/>
                  <a:cs typeface="Arial" panose="020B0604020202020204" pitchFamily="34" charset="0"/>
                </a:rPr>
                <a:t>MASLD</a:t>
              </a:r>
            </a:p>
          </p:txBody>
        </p:sp>
        <p:sp>
          <p:nvSpPr>
            <p:cNvPr id="20" name="Arrow: Right 19">
              <a:extLst>
                <a:ext uri="{FF2B5EF4-FFF2-40B4-BE49-F238E27FC236}">
                  <a16:creationId xmlns:a16="http://schemas.microsoft.com/office/drawing/2014/main" id="{DA9C6C62-911C-DFD3-56D2-1CB58B774F1D}"/>
                </a:ext>
              </a:extLst>
            </p:cNvPr>
            <p:cNvSpPr/>
            <p:nvPr/>
          </p:nvSpPr>
          <p:spPr>
            <a:xfrm rot="5400000">
              <a:off x="9452707" y="3118620"/>
              <a:ext cx="402046" cy="3120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5F9BCC24-DE81-C0FB-3CD3-C7E77BB87C94}"/>
                </a:ext>
              </a:extLst>
            </p:cNvPr>
            <p:cNvSpPr/>
            <p:nvPr/>
          </p:nvSpPr>
          <p:spPr>
            <a:xfrm rot="5400000">
              <a:off x="9452707" y="4223698"/>
              <a:ext cx="402046" cy="3120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89641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improves the incidence of hepatic steatosis and MASLD</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*P-values for the Mantel-Haenszel c2 test for trend stratified by age older than 55 years, sex, BMI 35, type 2 diabetes, medication of diabetes/hyperlipidemia, and baseline fibrosis score.</a:t>
            </a:r>
            <a:br>
              <a:rPr lang="en-US"/>
            </a:br>
            <a:r>
              <a:rPr lang="en-US"/>
              <a:t>BMI, body mass index; MASH, metabolic dysfunction-associated steatohepatitis; MASLD, metabolic dysfunction-associated </a:t>
            </a:r>
            <a:r>
              <a:rPr lang="en-US" err="1"/>
              <a:t>steatotic</a:t>
            </a:r>
            <a:r>
              <a:rPr lang="en-US"/>
              <a:t> liver disease; </a:t>
            </a:r>
            <a:r>
              <a:rPr lang="en-GB">
                <a:solidFill>
                  <a:schemeClr val="tx1">
                    <a:lumMod val="50000"/>
                  </a:schemeClr>
                </a:solidFill>
              </a:rPr>
              <a:t>T2D, type 2 diabetes</a:t>
            </a:r>
            <a:r>
              <a:rPr lang="en-US"/>
              <a:t>.</a:t>
            </a:r>
            <a:br>
              <a:rPr lang="en-US"/>
            </a:br>
            <a:r>
              <a:rPr lang="en-US"/>
              <a:t>1. </a:t>
            </a:r>
            <a:r>
              <a:rPr lang="en-US" err="1"/>
              <a:t>Lazo</a:t>
            </a:r>
            <a:r>
              <a:rPr lang="en-US"/>
              <a:t> M et al. Diabetes Care 2010;33:2156–2163; 2. </a:t>
            </a:r>
            <a:r>
              <a:rPr lang="en-US" err="1"/>
              <a:t>Promrat</a:t>
            </a:r>
            <a:r>
              <a:rPr lang="en-US"/>
              <a:t> K et al. Hepatology 2010;51:121–129; 3. </a:t>
            </a:r>
            <a:r>
              <a:rPr lang="en-US" err="1"/>
              <a:t>Vilar</a:t>
            </a:r>
            <a:r>
              <a:rPr lang="en-US"/>
              <a:t>-Gomez E. Gastroenterology 2015;149:367–378; </a:t>
            </a:r>
            <a:br>
              <a:rPr lang="en-US"/>
            </a:br>
            <a:r>
              <a:rPr lang="en-US"/>
              <a:t>4. </a:t>
            </a:r>
            <a:r>
              <a:rPr lang="en-US" err="1"/>
              <a:t>Koutoukidis</a:t>
            </a:r>
            <a:r>
              <a:rPr lang="en-US"/>
              <a:t> DA et al. JAMA Intern Med. 2019;179:1262–1271.</a:t>
            </a:r>
          </a:p>
        </p:txBody>
      </p:sp>
      <p:sp>
        <p:nvSpPr>
          <p:cNvPr id="58" name="Content Placeholder 1">
            <a:extLst>
              <a:ext uri="{FF2B5EF4-FFF2-40B4-BE49-F238E27FC236}">
                <a16:creationId xmlns:a16="http://schemas.microsoft.com/office/drawing/2014/main" id="{A216D4A8-842B-427F-8803-A3655D6F443E}"/>
              </a:ext>
            </a:extLst>
          </p:cNvPr>
          <p:cNvSpPr txBox="1">
            <a:spLocks/>
          </p:cNvSpPr>
          <p:nvPr>
            <p:custDataLst>
              <p:tags r:id="rId2"/>
            </p:custDataLst>
          </p:nvPr>
        </p:nvSpPr>
        <p:spPr bwMode="auto">
          <a:xfrm>
            <a:off x="1204805" y="2408736"/>
            <a:ext cx="3869920" cy="450031"/>
          </a:xfrm>
          <a:prstGeom prst="rect">
            <a:avLst/>
          </a:prstGeom>
          <a:solidFill>
            <a:srgbClr val="FFFFFF">
              <a:alpha val="0"/>
            </a:srgbClr>
          </a:solid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lvl1pPr marL="265113" indent="-265113" algn="l" rtl="0" eaLnBrk="0" fontAlgn="base" hangingPunct="0">
              <a:spcBef>
                <a:spcPct val="20000"/>
              </a:spcBef>
              <a:spcAft>
                <a:spcPct val="0"/>
              </a:spcAft>
              <a:buClr>
                <a:schemeClr val="accent1"/>
              </a:buClr>
              <a:buFont typeface="Verdana" panose="020B0604030504040204"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anose="020B0604030504040204"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anose="020B0604030504040204"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anose="020B0604030504040204"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anose="020B0604030504040204"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50"/>
              </a:spcBef>
              <a:spcAft>
                <a:spcPts val="0"/>
              </a:spcAft>
              <a:buNone/>
            </a:pPr>
            <a:r>
              <a:rPr lang="en-US" sz="1400" b="0">
                <a:solidFill>
                  <a:schemeClr val="tx1"/>
                </a:solidFill>
                <a:latin typeface="Arial" panose="020B0604020202020204" pitchFamily="34" charset="0"/>
                <a:cs typeface="Arial" panose="020B0604020202020204" pitchFamily="34" charset="0"/>
              </a:rPr>
              <a:t>Weight loss reduced hepatic steatosis and incident MASLD in patients with overweight/obesity and T2D</a:t>
            </a:r>
            <a:r>
              <a:rPr lang="en-US" sz="1400" b="0" baseline="30000">
                <a:solidFill>
                  <a:schemeClr val="tx1"/>
                </a:solidFill>
                <a:latin typeface="Arial" panose="020B0604020202020204" pitchFamily="34" charset="0"/>
                <a:cs typeface="Arial" panose="020B0604020202020204" pitchFamily="34" charset="0"/>
              </a:rPr>
              <a:t>1</a:t>
            </a:r>
          </a:p>
        </p:txBody>
      </p:sp>
      <p:grpSp>
        <p:nvGrpSpPr>
          <p:cNvPr id="4" name="Group 3">
            <a:extLst>
              <a:ext uri="{FF2B5EF4-FFF2-40B4-BE49-F238E27FC236}">
                <a16:creationId xmlns:a16="http://schemas.microsoft.com/office/drawing/2014/main" id="{7EB6F1D4-0657-4D4F-8A01-640F8164B8A5}"/>
              </a:ext>
            </a:extLst>
          </p:cNvPr>
          <p:cNvGrpSpPr/>
          <p:nvPr/>
        </p:nvGrpSpPr>
        <p:grpSpPr>
          <a:xfrm>
            <a:off x="1028244" y="3359682"/>
            <a:ext cx="4536264" cy="925436"/>
            <a:chOff x="1028244" y="3359682"/>
            <a:chExt cx="4536264" cy="925436"/>
          </a:xfrm>
        </p:grpSpPr>
        <p:sp>
          <p:nvSpPr>
            <p:cNvPr id="59" name="Rectangle 58">
              <a:extLst>
                <a:ext uri="{FF2B5EF4-FFF2-40B4-BE49-F238E27FC236}">
                  <a16:creationId xmlns:a16="http://schemas.microsoft.com/office/drawing/2014/main" id="{285801B6-1A45-4AB2-B423-B655E1E6B325}"/>
                </a:ext>
              </a:extLst>
            </p:cNvPr>
            <p:cNvSpPr/>
            <p:nvPr/>
          </p:nvSpPr>
          <p:spPr>
            <a:xfrm>
              <a:off x="1028244" y="3359682"/>
              <a:ext cx="4223042" cy="9254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2F33362-D7C8-4121-BEFC-0FF63362530D}"/>
                </a:ext>
              </a:extLst>
            </p:cNvPr>
            <p:cNvSpPr txBox="1"/>
            <p:nvPr/>
          </p:nvSpPr>
          <p:spPr>
            <a:xfrm>
              <a:off x="2374435" y="3560843"/>
              <a:ext cx="1530660" cy="646331"/>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with intensive lifestyle intervention</a:t>
              </a:r>
            </a:p>
          </p:txBody>
        </p:sp>
        <p:sp>
          <p:nvSpPr>
            <p:cNvPr id="61" name="TextBox 60">
              <a:extLst>
                <a:ext uri="{FF2B5EF4-FFF2-40B4-BE49-F238E27FC236}">
                  <a16:creationId xmlns:a16="http://schemas.microsoft.com/office/drawing/2014/main" id="{AC8751E6-FFFC-4C9F-ACC3-935B5B9BBBC3}"/>
                </a:ext>
              </a:extLst>
            </p:cNvPr>
            <p:cNvSpPr txBox="1"/>
            <p:nvPr/>
          </p:nvSpPr>
          <p:spPr>
            <a:xfrm>
              <a:off x="1416049" y="3508494"/>
              <a:ext cx="1371146" cy="584775"/>
            </a:xfrm>
            <a:prstGeom prst="rect">
              <a:avLst/>
            </a:prstGeom>
            <a:noFill/>
          </p:spPr>
          <p:txBody>
            <a:bodyPr wrap="square">
              <a:spAutoFit/>
            </a:bodyPr>
            <a:lstStyle/>
            <a:p>
              <a:pPr algn="l"/>
              <a:r>
                <a:rPr lang="en-US" sz="2000">
                  <a:latin typeface="Arial" panose="020B0604020202020204" pitchFamily="34" charset="0"/>
                  <a:cs typeface="Arial" panose="020B0604020202020204" pitchFamily="34" charset="0"/>
                </a:rPr>
                <a:t>8.5%</a:t>
              </a:r>
              <a:br>
                <a:rPr lang="en-US" sz="200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weight loss</a:t>
              </a:r>
              <a:r>
                <a:rPr lang="en-US" sz="1200">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AAF66CB5-3DD1-4F4E-A378-2F7A49C73C21}"/>
                </a:ext>
              </a:extLst>
            </p:cNvPr>
            <p:cNvSpPr/>
            <p:nvPr/>
          </p:nvSpPr>
          <p:spPr>
            <a:xfrm rot="5400000">
              <a:off x="1079316" y="3732412"/>
              <a:ext cx="538076" cy="1836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latin typeface="Arial" panose="020B0604020202020204" pitchFamily="34" charset="0"/>
              </a:endParaRPr>
            </a:p>
          </p:txBody>
        </p:sp>
        <p:sp>
          <p:nvSpPr>
            <p:cNvPr id="63" name="TextBox 62">
              <a:extLst>
                <a:ext uri="{FF2B5EF4-FFF2-40B4-BE49-F238E27FC236}">
                  <a16:creationId xmlns:a16="http://schemas.microsoft.com/office/drawing/2014/main" id="{C15E9CB3-666D-4FBE-8D34-D19CF462CC81}"/>
                </a:ext>
              </a:extLst>
            </p:cNvPr>
            <p:cNvSpPr txBox="1"/>
            <p:nvPr/>
          </p:nvSpPr>
          <p:spPr>
            <a:xfrm>
              <a:off x="3993278" y="3519253"/>
              <a:ext cx="1571230" cy="584775"/>
            </a:xfrm>
            <a:prstGeom prst="rect">
              <a:avLst/>
            </a:prstGeom>
            <a:noFill/>
          </p:spPr>
          <p:txBody>
            <a:bodyPr wrap="square">
              <a:spAutoFit/>
            </a:bodyPr>
            <a:lstStyle/>
            <a:p>
              <a:pPr algn="l"/>
              <a:r>
                <a:rPr lang="en-US" sz="2000">
                  <a:latin typeface="Arial" panose="020B0604020202020204" pitchFamily="34" charset="0"/>
                  <a:cs typeface="Arial" panose="020B0604020202020204" pitchFamily="34" charset="0"/>
                </a:rPr>
                <a:t>50.8%</a:t>
              </a:r>
              <a:br>
                <a:rPr lang="en-US" sz="200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reduced liver fat </a:t>
              </a:r>
              <a:endParaRPr lang="en-US" sz="2000">
                <a:latin typeface="Arial" panose="020B0604020202020204" pitchFamily="34" charset="0"/>
                <a:cs typeface="Arial" panose="020B0604020202020204" pitchFamily="34" charset="0"/>
              </a:endParaRPr>
            </a:p>
          </p:txBody>
        </p:sp>
        <p:sp>
          <p:nvSpPr>
            <p:cNvPr id="64" name="Arrow: Right 63">
              <a:extLst>
                <a:ext uri="{FF2B5EF4-FFF2-40B4-BE49-F238E27FC236}">
                  <a16:creationId xmlns:a16="http://schemas.microsoft.com/office/drawing/2014/main" id="{414E735D-4B2B-484F-9E4F-FF53972CCE28}"/>
                </a:ext>
              </a:extLst>
            </p:cNvPr>
            <p:cNvSpPr/>
            <p:nvPr/>
          </p:nvSpPr>
          <p:spPr>
            <a:xfrm rot="5400000">
              <a:off x="3651792" y="3735210"/>
              <a:ext cx="538076" cy="1836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latin typeface="Arial" panose="020B0604020202020204" pitchFamily="34" charset="0"/>
              </a:endParaRPr>
            </a:p>
          </p:txBody>
        </p:sp>
      </p:grpSp>
      <p:sp>
        <p:nvSpPr>
          <p:cNvPr id="65" name="Content Placeholder 1">
            <a:extLst>
              <a:ext uri="{FF2B5EF4-FFF2-40B4-BE49-F238E27FC236}">
                <a16:creationId xmlns:a16="http://schemas.microsoft.com/office/drawing/2014/main" id="{2C5FB623-2B3F-4DF3-B180-E31E482FA963}"/>
              </a:ext>
            </a:extLst>
          </p:cNvPr>
          <p:cNvSpPr txBox="1">
            <a:spLocks/>
          </p:cNvSpPr>
          <p:nvPr>
            <p:custDataLst>
              <p:tags r:id="rId3"/>
            </p:custDataLst>
          </p:nvPr>
        </p:nvSpPr>
        <p:spPr bwMode="auto">
          <a:xfrm>
            <a:off x="1053633" y="4708927"/>
            <a:ext cx="4172263" cy="594242"/>
          </a:xfrm>
          <a:prstGeom prst="rect">
            <a:avLst/>
          </a:prstGeom>
          <a:solidFill>
            <a:srgbClr val="FFFFFF">
              <a:alpha val="0"/>
            </a:srgbClr>
          </a:solid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lvl1pPr marL="265113" indent="-265113" algn="l" rtl="0" eaLnBrk="0" fontAlgn="base" hangingPunct="0">
              <a:spcBef>
                <a:spcPct val="20000"/>
              </a:spcBef>
              <a:spcAft>
                <a:spcPct val="0"/>
              </a:spcAft>
              <a:buClr>
                <a:schemeClr val="accent1"/>
              </a:buClr>
              <a:buFont typeface="Verdana" panose="020B0604030504040204"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anose="020B0604030504040204"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anose="020B0604030504040204"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anose="020B0604030504040204"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anose="020B0604030504040204"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50"/>
              </a:spcBef>
              <a:spcAft>
                <a:spcPts val="900"/>
              </a:spcAft>
              <a:buNone/>
            </a:pPr>
            <a:r>
              <a:rPr lang="en-US" sz="1400" b="1">
                <a:solidFill>
                  <a:schemeClr val="tx1"/>
                </a:solidFill>
                <a:latin typeface="Arial" panose="020B0604020202020204" pitchFamily="34" charset="0"/>
                <a:cs typeface="Arial" panose="020B0604020202020204" pitchFamily="34" charset="0"/>
              </a:rPr>
              <a:t>Weight loss with lifestyle intervention improved liver histology in patients with overweight/obesity and biopsy-proven MASH</a:t>
            </a:r>
            <a:r>
              <a:rPr lang="en-US" sz="1400" b="1" baseline="30000">
                <a:solidFill>
                  <a:schemeClr val="tx1"/>
                </a:solidFill>
                <a:latin typeface="Arial" panose="020B0604020202020204" pitchFamily="34" charset="0"/>
                <a:cs typeface="Arial" panose="020B0604020202020204" pitchFamily="34" charset="0"/>
              </a:rPr>
              <a:t>2–4</a:t>
            </a:r>
          </a:p>
        </p:txBody>
      </p:sp>
      <p:sp>
        <p:nvSpPr>
          <p:cNvPr id="82" name="Rectangle 81">
            <a:extLst>
              <a:ext uri="{FF2B5EF4-FFF2-40B4-BE49-F238E27FC236}">
                <a16:creationId xmlns:a16="http://schemas.microsoft.com/office/drawing/2014/main" id="{C7C38796-BD69-4816-AF70-35B7C928CD70}"/>
              </a:ext>
            </a:extLst>
          </p:cNvPr>
          <p:cNvSpPr/>
          <p:nvPr/>
        </p:nvSpPr>
        <p:spPr>
          <a:xfrm>
            <a:off x="9900206" y="2204926"/>
            <a:ext cx="465173" cy="2545560"/>
          </a:xfrm>
          <a:prstGeom prst="rect">
            <a:avLst/>
          </a:prstGeom>
          <a:noFill/>
          <a:ln w="9525" cap="flat" cmpd="sng" algn="ctr">
            <a:noFill/>
            <a:prstDash val="solid"/>
          </a:ln>
          <a:effectLst/>
        </p:spPr>
        <p:txBody>
          <a:bodyPr rtlCol="0" anchor="ctr"/>
          <a:lstStyle/>
          <a:p>
            <a:pPr algn="ctr" defTabSz="914378" eaLnBrk="1" fontAlgn="auto" hangingPunct="1">
              <a:spcBef>
                <a:spcPts val="0"/>
              </a:spcBef>
              <a:spcAft>
                <a:spcPts val="0"/>
              </a:spcAft>
              <a:defRPr/>
            </a:pPr>
            <a:endParaRPr lang="en-US" sz="1350" kern="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7DCE0BD0-F1D5-4F62-B4CE-205732345910}"/>
              </a:ext>
            </a:extLst>
          </p:cNvPr>
          <p:cNvGrpSpPr/>
          <p:nvPr/>
        </p:nvGrpSpPr>
        <p:grpSpPr>
          <a:xfrm>
            <a:off x="10527750" y="1940227"/>
            <a:ext cx="1380209" cy="529398"/>
            <a:chOff x="9602209" y="802818"/>
            <a:chExt cx="1507278" cy="644395"/>
          </a:xfrm>
        </p:grpSpPr>
        <p:sp>
          <p:nvSpPr>
            <p:cNvPr id="84" name="Rectangle 83">
              <a:extLst>
                <a:ext uri="{FF2B5EF4-FFF2-40B4-BE49-F238E27FC236}">
                  <a16:creationId xmlns:a16="http://schemas.microsoft.com/office/drawing/2014/main" id="{3B46F0AE-168F-4160-81ED-7BBBB384B54E}"/>
                </a:ext>
              </a:extLst>
            </p:cNvPr>
            <p:cNvSpPr/>
            <p:nvPr/>
          </p:nvSpPr>
          <p:spPr>
            <a:xfrm>
              <a:off x="9602209" y="864593"/>
              <a:ext cx="119906" cy="11579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a:solidFill>
                  <a:schemeClr val="tx1"/>
                </a:solidFill>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6C338602-0A2F-4407-91A0-DCE7C0E2C038}"/>
                </a:ext>
              </a:extLst>
            </p:cNvPr>
            <p:cNvSpPr/>
            <p:nvPr/>
          </p:nvSpPr>
          <p:spPr>
            <a:xfrm>
              <a:off x="9602211" y="1091510"/>
              <a:ext cx="119906" cy="115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a:solidFill>
                  <a:schemeClr val="tx1"/>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4F4718CC-8019-43E3-B94C-2B2233B65E99}"/>
                </a:ext>
              </a:extLst>
            </p:cNvPr>
            <p:cNvSpPr/>
            <p:nvPr/>
          </p:nvSpPr>
          <p:spPr>
            <a:xfrm>
              <a:off x="9602214" y="1318427"/>
              <a:ext cx="119906" cy="115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a:solidFill>
                  <a:schemeClr val="tx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67063DF6-707D-4C71-B66C-36F9B8D83702}"/>
                </a:ext>
              </a:extLst>
            </p:cNvPr>
            <p:cNvSpPr txBox="1"/>
            <p:nvPr/>
          </p:nvSpPr>
          <p:spPr>
            <a:xfrm>
              <a:off x="9885690" y="802818"/>
              <a:ext cx="1223790" cy="187940"/>
            </a:xfrm>
            <a:prstGeom prst="rect">
              <a:avLst/>
            </a:prstGeom>
            <a:noFill/>
          </p:spPr>
          <p:txBody>
            <a:bodyPr wrap="square" lIns="0" tIns="0" rIns="0" bIns="0" rtlCol="0">
              <a:spAutoFit/>
            </a:bodyPr>
            <a:lstStyle/>
            <a:p>
              <a:pPr algn="l">
                <a:lnSpc>
                  <a:spcPct val="120000"/>
                </a:lnSpc>
              </a:pPr>
              <a:r>
                <a:rPr lang="en-US" sz="900">
                  <a:latin typeface="Arial" panose="020B0604020202020204" pitchFamily="34" charset="0"/>
                  <a:cs typeface="Arial" panose="020B0604020202020204" pitchFamily="34" charset="0"/>
                </a:rPr>
                <a:t>Worsened</a:t>
              </a:r>
            </a:p>
          </p:txBody>
        </p:sp>
        <p:sp>
          <p:nvSpPr>
            <p:cNvPr id="88" name="TextBox 87">
              <a:extLst>
                <a:ext uri="{FF2B5EF4-FFF2-40B4-BE49-F238E27FC236}">
                  <a16:creationId xmlns:a16="http://schemas.microsoft.com/office/drawing/2014/main" id="{4E552FBD-52E0-4AC1-A0CA-5BFEA3DBE07C}"/>
                </a:ext>
              </a:extLst>
            </p:cNvPr>
            <p:cNvSpPr txBox="1"/>
            <p:nvPr/>
          </p:nvSpPr>
          <p:spPr>
            <a:xfrm>
              <a:off x="9885693" y="1031044"/>
              <a:ext cx="1223790" cy="187940"/>
            </a:xfrm>
            <a:prstGeom prst="rect">
              <a:avLst/>
            </a:prstGeom>
            <a:noFill/>
          </p:spPr>
          <p:txBody>
            <a:bodyPr wrap="square" lIns="0" tIns="0" rIns="0" bIns="0" rtlCol="0">
              <a:spAutoFit/>
            </a:bodyPr>
            <a:lstStyle/>
            <a:p>
              <a:pPr algn="l">
                <a:lnSpc>
                  <a:spcPct val="120000"/>
                </a:lnSpc>
              </a:pPr>
              <a:r>
                <a:rPr lang="en-US" sz="900">
                  <a:latin typeface="Arial" panose="020B0604020202020204" pitchFamily="34" charset="0"/>
                  <a:cs typeface="Arial" panose="020B0604020202020204" pitchFamily="34" charset="0"/>
                </a:rPr>
                <a:t>Stabilized</a:t>
              </a:r>
            </a:p>
          </p:txBody>
        </p:sp>
        <p:sp>
          <p:nvSpPr>
            <p:cNvPr id="89" name="TextBox 88">
              <a:extLst>
                <a:ext uri="{FF2B5EF4-FFF2-40B4-BE49-F238E27FC236}">
                  <a16:creationId xmlns:a16="http://schemas.microsoft.com/office/drawing/2014/main" id="{427B56D9-FD15-4BAE-950F-22E360711CC4}"/>
                </a:ext>
              </a:extLst>
            </p:cNvPr>
            <p:cNvSpPr txBox="1"/>
            <p:nvPr/>
          </p:nvSpPr>
          <p:spPr>
            <a:xfrm>
              <a:off x="9885697" y="1259273"/>
              <a:ext cx="1223790" cy="187940"/>
            </a:xfrm>
            <a:prstGeom prst="rect">
              <a:avLst/>
            </a:prstGeom>
            <a:noFill/>
          </p:spPr>
          <p:txBody>
            <a:bodyPr wrap="square" lIns="0" tIns="0" rIns="0" bIns="0" rtlCol="0">
              <a:spAutoFit/>
            </a:bodyPr>
            <a:lstStyle/>
            <a:p>
              <a:pPr algn="l">
                <a:lnSpc>
                  <a:spcPct val="120000"/>
                </a:lnSpc>
              </a:pPr>
              <a:r>
                <a:rPr lang="en-US" sz="900">
                  <a:latin typeface="Arial" panose="020B0604020202020204" pitchFamily="34" charset="0"/>
                  <a:cs typeface="Arial" panose="020B0604020202020204" pitchFamily="34" charset="0"/>
                </a:rPr>
                <a:t>Regressed</a:t>
              </a:r>
            </a:p>
          </p:txBody>
        </p:sp>
      </p:grpSp>
      <p:grpSp>
        <p:nvGrpSpPr>
          <p:cNvPr id="90" name="Group 89">
            <a:extLst>
              <a:ext uri="{FF2B5EF4-FFF2-40B4-BE49-F238E27FC236}">
                <a16:creationId xmlns:a16="http://schemas.microsoft.com/office/drawing/2014/main" id="{EE7020CC-174E-43AC-AF2B-502AD1BD1C0B}"/>
              </a:ext>
            </a:extLst>
          </p:cNvPr>
          <p:cNvGrpSpPr/>
          <p:nvPr/>
        </p:nvGrpSpPr>
        <p:grpSpPr>
          <a:xfrm>
            <a:off x="5635784" y="2134275"/>
            <a:ext cx="5582071" cy="3562073"/>
            <a:chOff x="639588" y="1450615"/>
            <a:chExt cx="7647630" cy="3251876"/>
          </a:xfrm>
        </p:grpSpPr>
        <p:graphicFrame>
          <p:nvGraphicFramePr>
            <p:cNvPr id="91" name="Chart 90">
              <a:extLst>
                <a:ext uri="{FF2B5EF4-FFF2-40B4-BE49-F238E27FC236}">
                  <a16:creationId xmlns:a16="http://schemas.microsoft.com/office/drawing/2014/main" id="{E736A779-6B50-48AD-B563-701F6BAC72A8}"/>
                </a:ext>
              </a:extLst>
            </p:cNvPr>
            <p:cNvGraphicFramePr/>
            <p:nvPr>
              <p:extLst>
                <p:ext uri="{D42A27DB-BD31-4B8C-83A1-F6EECF244321}">
                  <p14:modId xmlns:p14="http://schemas.microsoft.com/office/powerpoint/2010/main" val="2207979706"/>
                </p:ext>
              </p:extLst>
            </p:nvPr>
          </p:nvGraphicFramePr>
          <p:xfrm>
            <a:off x="639588" y="1599455"/>
            <a:ext cx="7647630" cy="2883377"/>
          </p:xfrm>
          <a:graphic>
            <a:graphicData uri="http://schemas.openxmlformats.org/drawingml/2006/chart">
              <c:chart xmlns:c="http://schemas.openxmlformats.org/drawingml/2006/chart" xmlns:r="http://schemas.openxmlformats.org/officeDocument/2006/relationships" r:id="rId6"/>
            </a:graphicData>
          </a:graphic>
        </p:graphicFrame>
        <p:sp>
          <p:nvSpPr>
            <p:cNvPr id="92" name="TextBox 91">
              <a:extLst>
                <a:ext uri="{FF2B5EF4-FFF2-40B4-BE49-F238E27FC236}">
                  <a16:creationId xmlns:a16="http://schemas.microsoft.com/office/drawing/2014/main" id="{DE8F8828-7400-466B-B276-27F9D60DAC2A}"/>
                </a:ext>
              </a:extLst>
            </p:cNvPr>
            <p:cNvSpPr txBox="1">
              <a:spLocks/>
            </p:cNvSpPr>
            <p:nvPr/>
          </p:nvSpPr>
          <p:spPr>
            <a:xfrm>
              <a:off x="7646902" y="4042642"/>
              <a:ext cx="253088" cy="234204"/>
            </a:xfrm>
            <a:prstGeom prst="rect">
              <a:avLst/>
            </a:prstGeom>
            <a:noFill/>
          </p:spPr>
          <p:txBody>
            <a:bodyPr wrap="none" rtlCol="0">
              <a:spAutoFit/>
            </a:bodyPr>
            <a:lstStyle/>
            <a:p>
              <a:pPr algn="ctr" defTabSz="914378" eaLnBrk="1" hangingPunct="1">
                <a:spcBef>
                  <a:spcPct val="50000"/>
                </a:spcBef>
                <a:defRPr/>
              </a:pPr>
              <a:endParaRPr lang="en-US" sz="1067">
                <a:latin typeface="Arial" panose="020B0604020202020204" pitchFamily="34" charset="0"/>
                <a:ea typeface="Apis For Office" panose="020B0504010101010104" pitchFamily="34" charset="0"/>
                <a:cs typeface="Arial" panose="020B0604020202020204" pitchFamily="34" charset="0"/>
              </a:endParaRPr>
            </a:p>
          </p:txBody>
        </p:sp>
        <p:sp>
          <p:nvSpPr>
            <p:cNvPr id="93" name="TextBox 1">
              <a:extLst>
                <a:ext uri="{FF2B5EF4-FFF2-40B4-BE49-F238E27FC236}">
                  <a16:creationId xmlns:a16="http://schemas.microsoft.com/office/drawing/2014/main" id="{5BAA3500-49B2-4C98-BF10-CB6A926C5C2F}"/>
                </a:ext>
              </a:extLst>
            </p:cNvPr>
            <p:cNvSpPr txBox="1"/>
            <p:nvPr/>
          </p:nvSpPr>
          <p:spPr>
            <a:xfrm>
              <a:off x="1898605" y="1450615"/>
              <a:ext cx="815138"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73</a:t>
              </a:r>
            </a:p>
          </p:txBody>
        </p:sp>
        <p:sp>
          <p:nvSpPr>
            <p:cNvPr id="94" name="TextBox 2">
              <a:extLst>
                <a:ext uri="{FF2B5EF4-FFF2-40B4-BE49-F238E27FC236}">
                  <a16:creationId xmlns:a16="http://schemas.microsoft.com/office/drawing/2014/main" id="{C78A753E-04EA-4BC6-AFB8-1747A89C9B20}"/>
                </a:ext>
              </a:extLst>
            </p:cNvPr>
            <p:cNvSpPr txBox="1"/>
            <p:nvPr/>
          </p:nvSpPr>
          <p:spPr>
            <a:xfrm>
              <a:off x="3382003" y="1450615"/>
              <a:ext cx="815138"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16</a:t>
              </a:r>
            </a:p>
          </p:txBody>
        </p:sp>
        <p:sp>
          <p:nvSpPr>
            <p:cNvPr id="95" name="TextBox 3">
              <a:extLst>
                <a:ext uri="{FF2B5EF4-FFF2-40B4-BE49-F238E27FC236}">
                  <a16:creationId xmlns:a16="http://schemas.microsoft.com/office/drawing/2014/main" id="{C78B1FC7-D657-42FF-B6EF-DCB215E0052A}"/>
                </a:ext>
              </a:extLst>
            </p:cNvPr>
            <p:cNvSpPr txBox="1"/>
            <p:nvPr/>
          </p:nvSpPr>
          <p:spPr>
            <a:xfrm>
              <a:off x="4772329" y="1450615"/>
              <a:ext cx="672992"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8</a:t>
              </a:r>
            </a:p>
          </p:txBody>
        </p:sp>
        <p:sp>
          <p:nvSpPr>
            <p:cNvPr id="96" name="TextBox 4">
              <a:extLst>
                <a:ext uri="{FF2B5EF4-FFF2-40B4-BE49-F238E27FC236}">
                  <a16:creationId xmlns:a16="http://schemas.microsoft.com/office/drawing/2014/main" id="{60E33871-C089-4D13-BE22-AA8614B96CEF}"/>
                </a:ext>
              </a:extLst>
            </p:cNvPr>
            <p:cNvSpPr txBox="1"/>
            <p:nvPr/>
          </p:nvSpPr>
          <p:spPr>
            <a:xfrm>
              <a:off x="6301934" y="1450615"/>
              <a:ext cx="786182"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16</a:t>
              </a:r>
            </a:p>
          </p:txBody>
        </p:sp>
        <p:sp>
          <p:nvSpPr>
            <p:cNvPr id="97" name="TextBox 96">
              <a:extLst>
                <a:ext uri="{FF2B5EF4-FFF2-40B4-BE49-F238E27FC236}">
                  <a16:creationId xmlns:a16="http://schemas.microsoft.com/office/drawing/2014/main" id="{7D643E94-1FA2-496F-8FB8-9E8691A955B2}"/>
                </a:ext>
              </a:extLst>
            </p:cNvPr>
            <p:cNvSpPr txBox="1"/>
            <p:nvPr/>
          </p:nvSpPr>
          <p:spPr>
            <a:xfrm>
              <a:off x="3456815" y="4518745"/>
              <a:ext cx="1598173" cy="183746"/>
            </a:xfrm>
            <a:prstGeom prst="rect">
              <a:avLst/>
            </a:prstGeom>
            <a:noFill/>
          </p:spPr>
          <p:txBody>
            <a:bodyPr wrap="square" lIns="0" tIns="0" rIns="0" bIns="0" rtlCol="0">
              <a:spAutoFit/>
            </a:bodyPr>
            <a:lstStyle/>
            <a:p>
              <a:pPr algn="ctr">
                <a:lnSpc>
                  <a:spcPct val="120000"/>
                </a:lnSpc>
              </a:pPr>
              <a:r>
                <a:rPr lang="en-US" sz="1200" b="1">
                  <a:latin typeface="Arial" panose="020B0604020202020204" pitchFamily="34" charset="0"/>
                  <a:cs typeface="Arial" panose="020B0604020202020204" pitchFamily="34" charset="0"/>
                </a:rPr>
                <a:t>Weight loss</a:t>
              </a:r>
            </a:p>
          </p:txBody>
        </p:sp>
      </p:grpSp>
      <p:sp>
        <p:nvSpPr>
          <p:cNvPr id="98" name="TextBox 97">
            <a:extLst>
              <a:ext uri="{FF2B5EF4-FFF2-40B4-BE49-F238E27FC236}">
                <a16:creationId xmlns:a16="http://schemas.microsoft.com/office/drawing/2014/main" id="{A752FC47-AA71-4CA1-85C5-E676AE352FEF}"/>
              </a:ext>
            </a:extLst>
          </p:cNvPr>
          <p:cNvSpPr txBox="1"/>
          <p:nvPr/>
        </p:nvSpPr>
        <p:spPr>
          <a:xfrm>
            <a:off x="6659567" y="1846134"/>
            <a:ext cx="3618289" cy="276999"/>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Weight loss improves liver fibrosis (</a:t>
            </a:r>
            <a:r>
              <a:rPr lang="en-US" sz="1200" b="1" i="1">
                <a:latin typeface="Arial" panose="020B0604020202020204" pitchFamily="34" charset="0"/>
                <a:ea typeface="Apis For Office" panose="020B0504010101010104" pitchFamily="34" charset="0"/>
                <a:cs typeface="Arial" panose="020B0604020202020204" pitchFamily="34" charset="0"/>
              </a:rPr>
              <a:t>p</a:t>
            </a:r>
            <a:r>
              <a:rPr lang="en-US" sz="1200" b="1">
                <a:latin typeface="Arial" panose="020B0604020202020204" pitchFamily="34" charset="0"/>
                <a:ea typeface="Apis For Office" panose="020B0504010101010104" pitchFamily="34" charset="0"/>
                <a:cs typeface="Arial" panose="020B0604020202020204" pitchFamily="34" charset="0"/>
              </a:rPr>
              <a:t>=0.04*</a:t>
            </a:r>
            <a:r>
              <a:rPr lang="en-US" sz="1200" b="1">
                <a:latin typeface="Arial" panose="020B0604020202020204" pitchFamily="34" charset="0"/>
                <a:cs typeface="Arial" panose="020B0604020202020204" pitchFamily="34" charset="0"/>
              </a:rPr>
              <a:t>)</a:t>
            </a:r>
            <a:r>
              <a:rPr lang="en-US" sz="1200" b="1" baseline="30000">
                <a:latin typeface="Arial" panose="020B0604020202020204" pitchFamily="34" charset="0"/>
                <a:cs typeface="Arial" panose="020B0604020202020204" pitchFamily="34" charset="0"/>
              </a:rPr>
              <a:t>3</a:t>
            </a:r>
          </a:p>
        </p:txBody>
      </p:sp>
    </p:spTree>
    <p:custDataLst>
      <p:tags r:id="rId1"/>
    </p:custDataLst>
    <p:extLst>
      <p:ext uri="{BB962C8B-B14F-4D97-AF65-F5344CB8AC3E}">
        <p14:creationId xmlns:p14="http://schemas.microsoft.com/office/powerpoint/2010/main" val="404452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45AC67A0-6FEA-4A37-2AB9-85D33946D6B9}"/>
              </a:ext>
            </a:extLst>
          </p:cNvPr>
          <p:cNvGraphicFramePr>
            <a:graphicFrameLocks noChangeAspect="1"/>
          </p:cNvGraphicFramePr>
          <p:nvPr>
            <p:extLst>
              <p:ext uri="{D42A27DB-BD31-4B8C-83A1-F6EECF244321}">
                <p14:modId xmlns:p14="http://schemas.microsoft.com/office/powerpoint/2010/main" val="2619765373"/>
              </p:ext>
            </p:extLst>
          </p:nvPr>
        </p:nvGraphicFramePr>
        <p:xfrm>
          <a:off x="9879106" y="4609914"/>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45AC67A0-6FEA-4A37-2AB9-85D33946D6B9}"/>
                          </a:ext>
                        </a:extLst>
                      </p:cNvPr>
                      <p:cNvPicPr/>
                      <p:nvPr/>
                    </p:nvPicPr>
                    <p:blipFill>
                      <a:blip r:embed="rId3"/>
                      <a:stretch>
                        <a:fillRect/>
                      </a:stretch>
                    </p:blipFill>
                    <p:spPr>
                      <a:xfrm>
                        <a:off x="9879106" y="460991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Cardiovascular Disease</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Hypertension, Heart Failure with Preserved Ejection Fraction (</a:t>
            </a:r>
            <a:r>
              <a:rPr lang="en-CA" err="1"/>
              <a:t>HFpEF</a:t>
            </a:r>
            <a:r>
              <a:rPr lang="en-CA"/>
              <a:t>) and Atrial Fibrillation </a:t>
            </a:r>
          </a:p>
        </p:txBody>
      </p:sp>
    </p:spTree>
    <p:extLst>
      <p:ext uri="{BB962C8B-B14F-4D97-AF65-F5344CB8AC3E}">
        <p14:creationId xmlns:p14="http://schemas.microsoft.com/office/powerpoint/2010/main" val="200166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The prevalence of hypertension increases with increasing BMI</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Data collected from 7907 community-living adults in the present analyses (Longevity Check-Up 7+ Study).</a:t>
            </a:r>
            <a:br>
              <a:rPr lang="en-US"/>
            </a:br>
            <a:r>
              <a:rPr lang="en-US"/>
              <a:t>BMI, body mass index.</a:t>
            </a:r>
            <a:br>
              <a:rPr lang="en-US"/>
            </a:br>
            <a:r>
              <a:rPr lang="en-US" err="1"/>
              <a:t>Landi</a:t>
            </a:r>
            <a:r>
              <a:rPr lang="en-US"/>
              <a:t> F et al. Nutrients 2018;10:1976. </a:t>
            </a:r>
          </a:p>
        </p:txBody>
      </p:sp>
      <p:cxnSp>
        <p:nvCxnSpPr>
          <p:cNvPr id="157" name="Straight Connector 156">
            <a:extLst>
              <a:ext uri="{FF2B5EF4-FFF2-40B4-BE49-F238E27FC236}">
                <a16:creationId xmlns:a16="http://schemas.microsoft.com/office/drawing/2014/main" id="{7B8A479E-944E-4048-B7C9-557427D03DC0}"/>
              </a:ext>
            </a:extLst>
          </p:cNvPr>
          <p:cNvCxnSpPr/>
          <p:nvPr/>
        </p:nvCxnSpPr>
        <p:spPr>
          <a:xfrm>
            <a:off x="1757088" y="2207923"/>
            <a:ext cx="0" cy="309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377B9EDB-BD5D-4CCE-BD37-1E033127AB44}"/>
              </a:ext>
            </a:extLst>
          </p:cNvPr>
          <p:cNvGrpSpPr/>
          <p:nvPr/>
        </p:nvGrpSpPr>
        <p:grpSpPr>
          <a:xfrm>
            <a:off x="1696103" y="2207923"/>
            <a:ext cx="60985" cy="2438039"/>
            <a:chOff x="1043998" y="1602347"/>
            <a:chExt cx="88287" cy="1951560"/>
          </a:xfrm>
        </p:grpSpPr>
        <p:cxnSp>
          <p:nvCxnSpPr>
            <p:cNvPr id="159" name="Straight Connector 158">
              <a:extLst>
                <a:ext uri="{FF2B5EF4-FFF2-40B4-BE49-F238E27FC236}">
                  <a16:creationId xmlns:a16="http://schemas.microsoft.com/office/drawing/2014/main" id="{8E16C027-CDD1-4077-8D16-474E694938BD}"/>
                </a:ext>
              </a:extLst>
            </p:cNvPr>
            <p:cNvCxnSpPr>
              <a:cxnSpLocks/>
            </p:cNvCxnSpPr>
            <p:nvPr/>
          </p:nvCxnSpPr>
          <p:spPr>
            <a:xfrm>
              <a:off x="1043998" y="355390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5CD7127-8E52-4128-B067-B20AD2693936}"/>
                </a:ext>
              </a:extLst>
            </p:cNvPr>
            <p:cNvCxnSpPr>
              <a:cxnSpLocks/>
            </p:cNvCxnSpPr>
            <p:nvPr/>
          </p:nvCxnSpPr>
          <p:spPr>
            <a:xfrm>
              <a:off x="1043998" y="306601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0F34582-F308-48FD-A688-1EA0DE76BADC}"/>
                </a:ext>
              </a:extLst>
            </p:cNvPr>
            <p:cNvCxnSpPr>
              <a:cxnSpLocks/>
            </p:cNvCxnSpPr>
            <p:nvPr/>
          </p:nvCxnSpPr>
          <p:spPr>
            <a:xfrm>
              <a:off x="1043998" y="257812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9EDDE22-1129-4A07-9A0D-36731CF8667E}"/>
                </a:ext>
              </a:extLst>
            </p:cNvPr>
            <p:cNvCxnSpPr>
              <a:cxnSpLocks/>
            </p:cNvCxnSpPr>
            <p:nvPr/>
          </p:nvCxnSpPr>
          <p:spPr>
            <a:xfrm>
              <a:off x="1043998" y="209023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77DF448-098A-4959-93D2-488F1D40BC67}"/>
                </a:ext>
              </a:extLst>
            </p:cNvPr>
            <p:cNvCxnSpPr>
              <a:cxnSpLocks/>
            </p:cNvCxnSpPr>
            <p:nvPr/>
          </p:nvCxnSpPr>
          <p:spPr>
            <a:xfrm>
              <a:off x="1043998" y="160234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09035306-79CE-45EB-A87F-6EE407918FB9}"/>
              </a:ext>
            </a:extLst>
          </p:cNvPr>
          <p:cNvSpPr txBox="1"/>
          <p:nvPr/>
        </p:nvSpPr>
        <p:spPr>
          <a:xfrm>
            <a:off x="1234071" y="2099058"/>
            <a:ext cx="410690"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100</a:t>
            </a:r>
          </a:p>
        </p:txBody>
      </p:sp>
      <p:sp>
        <p:nvSpPr>
          <p:cNvPr id="165" name="TextBox 164">
            <a:extLst>
              <a:ext uri="{FF2B5EF4-FFF2-40B4-BE49-F238E27FC236}">
                <a16:creationId xmlns:a16="http://schemas.microsoft.com/office/drawing/2014/main" id="{DDF66BC5-ADA1-4920-893F-89431D1039FC}"/>
              </a:ext>
            </a:extLst>
          </p:cNvPr>
          <p:cNvSpPr txBox="1"/>
          <p:nvPr/>
        </p:nvSpPr>
        <p:spPr>
          <a:xfrm>
            <a:off x="1309412" y="270995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80</a:t>
            </a:r>
          </a:p>
        </p:txBody>
      </p:sp>
      <p:sp>
        <p:nvSpPr>
          <p:cNvPr id="166" name="TextBox 165">
            <a:extLst>
              <a:ext uri="{FF2B5EF4-FFF2-40B4-BE49-F238E27FC236}">
                <a16:creationId xmlns:a16="http://schemas.microsoft.com/office/drawing/2014/main" id="{3FB22001-E08D-4667-BC1D-DC1793240360}"/>
              </a:ext>
            </a:extLst>
          </p:cNvPr>
          <p:cNvSpPr txBox="1"/>
          <p:nvPr/>
        </p:nvSpPr>
        <p:spPr>
          <a:xfrm>
            <a:off x="1309412" y="331890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60</a:t>
            </a:r>
          </a:p>
        </p:txBody>
      </p:sp>
      <p:sp>
        <p:nvSpPr>
          <p:cNvPr id="167" name="TextBox 166">
            <a:extLst>
              <a:ext uri="{FF2B5EF4-FFF2-40B4-BE49-F238E27FC236}">
                <a16:creationId xmlns:a16="http://schemas.microsoft.com/office/drawing/2014/main" id="{350FC5B1-CEF2-4496-B470-97A2FC1416B0}"/>
              </a:ext>
            </a:extLst>
          </p:cNvPr>
          <p:cNvSpPr txBox="1"/>
          <p:nvPr/>
        </p:nvSpPr>
        <p:spPr>
          <a:xfrm>
            <a:off x="1309412" y="392785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40</a:t>
            </a:r>
          </a:p>
        </p:txBody>
      </p:sp>
      <p:sp>
        <p:nvSpPr>
          <p:cNvPr id="168" name="TextBox 167">
            <a:extLst>
              <a:ext uri="{FF2B5EF4-FFF2-40B4-BE49-F238E27FC236}">
                <a16:creationId xmlns:a16="http://schemas.microsoft.com/office/drawing/2014/main" id="{1DF56B2B-9FAB-48FB-BC07-1085CCEC3CC3}"/>
              </a:ext>
            </a:extLst>
          </p:cNvPr>
          <p:cNvSpPr txBox="1"/>
          <p:nvPr/>
        </p:nvSpPr>
        <p:spPr>
          <a:xfrm>
            <a:off x="1309412" y="453680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20</a:t>
            </a:r>
          </a:p>
        </p:txBody>
      </p:sp>
      <p:sp>
        <p:nvSpPr>
          <p:cNvPr id="169" name="TextBox 168">
            <a:extLst>
              <a:ext uri="{FF2B5EF4-FFF2-40B4-BE49-F238E27FC236}">
                <a16:creationId xmlns:a16="http://schemas.microsoft.com/office/drawing/2014/main" id="{22722BB4-BFE8-4C1F-B8A5-31207CE44B58}"/>
              </a:ext>
            </a:extLst>
          </p:cNvPr>
          <p:cNvSpPr txBox="1"/>
          <p:nvPr/>
        </p:nvSpPr>
        <p:spPr>
          <a:xfrm>
            <a:off x="1381548" y="5146157"/>
            <a:ext cx="212067" cy="253519"/>
          </a:xfrm>
          <a:prstGeom prst="rect">
            <a:avLst/>
          </a:prstGeom>
          <a:noFill/>
        </p:spPr>
        <p:txBody>
          <a:bodyPr wrap="square" rtlCol="0">
            <a:spAutoFit/>
          </a:bodyPr>
          <a:lstStyle/>
          <a:p>
            <a:pPr algn="r"/>
            <a:r>
              <a:rPr lang="en-US" sz="1050" b="0">
                <a:latin typeface="Arial" panose="020B0604020202020204" pitchFamily="34" charset="0"/>
                <a:cs typeface="Arial" panose="020B0604020202020204" pitchFamily="34" charset="0"/>
              </a:rPr>
              <a:t>0</a:t>
            </a:r>
          </a:p>
        </p:txBody>
      </p:sp>
      <p:sp>
        <p:nvSpPr>
          <p:cNvPr id="170" name="TextBox 169">
            <a:extLst>
              <a:ext uri="{FF2B5EF4-FFF2-40B4-BE49-F238E27FC236}">
                <a16:creationId xmlns:a16="http://schemas.microsoft.com/office/drawing/2014/main" id="{53A5D149-8D90-400F-920F-17CEEF4DAEA6}"/>
              </a:ext>
            </a:extLst>
          </p:cNvPr>
          <p:cNvSpPr txBox="1"/>
          <p:nvPr/>
        </p:nvSpPr>
        <p:spPr>
          <a:xfrm>
            <a:off x="5322215" y="2141474"/>
            <a:ext cx="1335622" cy="261610"/>
          </a:xfrm>
          <a:prstGeom prst="rect">
            <a:avLst/>
          </a:prstGeom>
          <a:noFill/>
        </p:spPr>
        <p:txBody>
          <a:bodyPr wrap="none" rtlCol="0">
            <a:spAutoFit/>
          </a:bodyPr>
          <a:lstStyle/>
          <a:p>
            <a:pPr algn="ctr"/>
            <a:r>
              <a:rPr lang="en-US" sz="1100" i="1">
                <a:latin typeface="Arial" panose="020B0604020202020204" pitchFamily="34" charset="0"/>
                <a:cs typeface="Arial" panose="020B0604020202020204" pitchFamily="34" charset="0"/>
              </a:rPr>
              <a:t>p </a:t>
            </a:r>
            <a:r>
              <a:rPr lang="en-US" sz="1100">
                <a:latin typeface="Arial" panose="020B0604020202020204" pitchFamily="34" charset="0"/>
                <a:cs typeface="Arial" panose="020B0604020202020204" pitchFamily="34" charset="0"/>
              </a:rPr>
              <a:t>for trend &lt; 0.001</a:t>
            </a:r>
          </a:p>
        </p:txBody>
      </p:sp>
      <p:sp>
        <p:nvSpPr>
          <p:cNvPr id="175" name="TextBox 174">
            <a:extLst>
              <a:ext uri="{FF2B5EF4-FFF2-40B4-BE49-F238E27FC236}">
                <a16:creationId xmlns:a16="http://schemas.microsoft.com/office/drawing/2014/main" id="{4FA314EC-783F-4087-B7DF-19356DCCB371}"/>
              </a:ext>
            </a:extLst>
          </p:cNvPr>
          <p:cNvSpPr txBox="1"/>
          <p:nvPr/>
        </p:nvSpPr>
        <p:spPr>
          <a:xfrm>
            <a:off x="2148026" y="5378765"/>
            <a:ext cx="1164101"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Normal weight</a:t>
            </a:r>
          </a:p>
        </p:txBody>
      </p:sp>
      <p:sp>
        <p:nvSpPr>
          <p:cNvPr id="176" name="Rectangle 175">
            <a:extLst>
              <a:ext uri="{FF2B5EF4-FFF2-40B4-BE49-F238E27FC236}">
                <a16:creationId xmlns:a16="http://schemas.microsoft.com/office/drawing/2014/main" id="{50A02E8A-490E-4C61-A020-2D91C1C8ADA5}"/>
              </a:ext>
            </a:extLst>
          </p:cNvPr>
          <p:cNvSpPr/>
          <p:nvPr/>
        </p:nvSpPr>
        <p:spPr>
          <a:xfrm>
            <a:off x="2470128" y="3870190"/>
            <a:ext cx="519897" cy="13852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78" name="TextBox 177">
            <a:extLst>
              <a:ext uri="{FF2B5EF4-FFF2-40B4-BE49-F238E27FC236}">
                <a16:creationId xmlns:a16="http://schemas.microsoft.com/office/drawing/2014/main" id="{27F9840D-B793-484A-BBE7-1D8EA2A92A26}"/>
              </a:ext>
            </a:extLst>
          </p:cNvPr>
          <p:cNvSpPr txBox="1"/>
          <p:nvPr/>
        </p:nvSpPr>
        <p:spPr>
          <a:xfrm>
            <a:off x="4019265" y="5378765"/>
            <a:ext cx="960520"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Overweight</a:t>
            </a:r>
          </a:p>
        </p:txBody>
      </p:sp>
      <p:sp>
        <p:nvSpPr>
          <p:cNvPr id="179" name="Rectangle 178">
            <a:extLst>
              <a:ext uri="{FF2B5EF4-FFF2-40B4-BE49-F238E27FC236}">
                <a16:creationId xmlns:a16="http://schemas.microsoft.com/office/drawing/2014/main" id="{77042164-5E88-48BE-A227-A33CBDEAF821}"/>
              </a:ext>
            </a:extLst>
          </p:cNvPr>
          <p:cNvSpPr/>
          <p:nvPr/>
        </p:nvSpPr>
        <p:spPr>
          <a:xfrm>
            <a:off x="4239576" y="3192582"/>
            <a:ext cx="519897" cy="206289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81" name="TextBox 180">
            <a:extLst>
              <a:ext uri="{FF2B5EF4-FFF2-40B4-BE49-F238E27FC236}">
                <a16:creationId xmlns:a16="http://schemas.microsoft.com/office/drawing/2014/main" id="{A9E00961-1277-41ED-A1EB-1E243B0307F8}"/>
              </a:ext>
            </a:extLst>
          </p:cNvPr>
          <p:cNvSpPr txBox="1"/>
          <p:nvPr/>
        </p:nvSpPr>
        <p:spPr>
          <a:xfrm>
            <a:off x="5660288" y="5378765"/>
            <a:ext cx="1175323"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Obesity class l</a:t>
            </a:r>
          </a:p>
        </p:txBody>
      </p:sp>
      <p:sp>
        <p:nvSpPr>
          <p:cNvPr id="182" name="Rectangle 181">
            <a:extLst>
              <a:ext uri="{FF2B5EF4-FFF2-40B4-BE49-F238E27FC236}">
                <a16:creationId xmlns:a16="http://schemas.microsoft.com/office/drawing/2014/main" id="{57178D48-018E-4E69-BD7E-85DE371FBB2B}"/>
              </a:ext>
            </a:extLst>
          </p:cNvPr>
          <p:cNvSpPr/>
          <p:nvPr/>
        </p:nvSpPr>
        <p:spPr>
          <a:xfrm>
            <a:off x="5988001" y="2817437"/>
            <a:ext cx="519897" cy="24380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84" name="TextBox 183">
            <a:extLst>
              <a:ext uri="{FF2B5EF4-FFF2-40B4-BE49-F238E27FC236}">
                <a16:creationId xmlns:a16="http://schemas.microsoft.com/office/drawing/2014/main" id="{84FDCD3D-6511-4B6A-A8AE-92D20D8828EA}"/>
              </a:ext>
            </a:extLst>
          </p:cNvPr>
          <p:cNvSpPr txBox="1"/>
          <p:nvPr/>
        </p:nvSpPr>
        <p:spPr>
          <a:xfrm>
            <a:off x="7513038" y="5378765"/>
            <a:ext cx="1208985"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Obesity class </a:t>
            </a:r>
            <a:r>
              <a:rPr lang="en-US" sz="1200" b="0" err="1">
                <a:latin typeface="Arial" panose="020B0604020202020204" pitchFamily="34" charset="0"/>
                <a:cs typeface="Arial" panose="020B0604020202020204" pitchFamily="34" charset="0"/>
              </a:rPr>
              <a:t>ll</a:t>
            </a:r>
            <a:endParaRPr lang="en-US" sz="1200" b="0">
              <a:latin typeface="Arial" panose="020B0604020202020204" pitchFamily="34" charset="0"/>
              <a:cs typeface="Arial" panose="020B0604020202020204" pitchFamily="34" charset="0"/>
            </a:endParaRPr>
          </a:p>
        </p:txBody>
      </p:sp>
      <p:sp>
        <p:nvSpPr>
          <p:cNvPr id="185" name="Rectangle 184">
            <a:extLst>
              <a:ext uri="{FF2B5EF4-FFF2-40B4-BE49-F238E27FC236}">
                <a16:creationId xmlns:a16="http://schemas.microsoft.com/office/drawing/2014/main" id="{5A3680DE-9BED-45E2-AEB5-5C3E8CFBF4A6}"/>
              </a:ext>
            </a:extLst>
          </p:cNvPr>
          <p:cNvSpPr/>
          <p:nvPr/>
        </p:nvSpPr>
        <p:spPr>
          <a:xfrm>
            <a:off x="7857583" y="2817437"/>
            <a:ext cx="519897" cy="24380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87" name="TextBox 186">
            <a:extLst>
              <a:ext uri="{FF2B5EF4-FFF2-40B4-BE49-F238E27FC236}">
                <a16:creationId xmlns:a16="http://schemas.microsoft.com/office/drawing/2014/main" id="{62AE959F-AAF8-4A71-A41B-AF33DC5C8EC2}"/>
              </a:ext>
            </a:extLst>
          </p:cNvPr>
          <p:cNvSpPr txBox="1"/>
          <p:nvPr/>
        </p:nvSpPr>
        <p:spPr>
          <a:xfrm>
            <a:off x="9419857" y="5378765"/>
            <a:ext cx="1242649"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Obesity class </a:t>
            </a:r>
            <a:r>
              <a:rPr lang="en-US" sz="1200" b="0" err="1">
                <a:latin typeface="Arial" panose="020B0604020202020204" pitchFamily="34" charset="0"/>
                <a:cs typeface="Arial" panose="020B0604020202020204" pitchFamily="34" charset="0"/>
              </a:rPr>
              <a:t>lll</a:t>
            </a:r>
            <a:endParaRPr lang="en-US" sz="1200" b="0">
              <a:latin typeface="Arial" panose="020B0604020202020204" pitchFamily="34" charset="0"/>
              <a:cs typeface="Arial" panose="020B0604020202020204" pitchFamily="34" charset="0"/>
            </a:endParaRPr>
          </a:p>
        </p:txBody>
      </p:sp>
      <p:sp>
        <p:nvSpPr>
          <p:cNvPr id="188" name="Rectangle 187">
            <a:extLst>
              <a:ext uri="{FF2B5EF4-FFF2-40B4-BE49-F238E27FC236}">
                <a16:creationId xmlns:a16="http://schemas.microsoft.com/office/drawing/2014/main" id="{AF801949-FF7B-4739-B8C6-7E8A05322666}"/>
              </a:ext>
            </a:extLst>
          </p:cNvPr>
          <p:cNvSpPr/>
          <p:nvPr/>
        </p:nvSpPr>
        <p:spPr>
          <a:xfrm>
            <a:off x="9781896" y="2578099"/>
            <a:ext cx="519897" cy="26773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cxnSp>
        <p:nvCxnSpPr>
          <p:cNvPr id="190" name="Straight Connector 189">
            <a:extLst>
              <a:ext uri="{FF2B5EF4-FFF2-40B4-BE49-F238E27FC236}">
                <a16:creationId xmlns:a16="http://schemas.microsoft.com/office/drawing/2014/main" id="{D5DE2152-38FB-4789-B799-0032885236EF}"/>
              </a:ext>
            </a:extLst>
          </p:cNvPr>
          <p:cNvCxnSpPr>
            <a:cxnSpLocks/>
          </p:cNvCxnSpPr>
          <p:nvPr/>
        </p:nvCxnSpPr>
        <p:spPr>
          <a:xfrm>
            <a:off x="3632878"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E351C2A-4933-4857-AA19-2B2F30FC7068}"/>
              </a:ext>
            </a:extLst>
          </p:cNvPr>
          <p:cNvCxnSpPr>
            <a:cxnSpLocks/>
          </p:cNvCxnSpPr>
          <p:nvPr/>
        </p:nvCxnSpPr>
        <p:spPr>
          <a:xfrm>
            <a:off x="5393983"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DB25EA6-1798-486A-8057-FE70D09D87ED}"/>
              </a:ext>
            </a:extLst>
          </p:cNvPr>
          <p:cNvCxnSpPr>
            <a:cxnSpLocks/>
          </p:cNvCxnSpPr>
          <p:nvPr/>
        </p:nvCxnSpPr>
        <p:spPr>
          <a:xfrm>
            <a:off x="7196737"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0FF51E-21DA-44FF-B552-65B03139A2D1}"/>
              </a:ext>
            </a:extLst>
          </p:cNvPr>
          <p:cNvCxnSpPr>
            <a:cxnSpLocks/>
          </p:cNvCxnSpPr>
          <p:nvPr/>
        </p:nvCxnSpPr>
        <p:spPr>
          <a:xfrm>
            <a:off x="9106584"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A8A0F11-DE29-45F2-81F4-41E5455E38DF}"/>
              </a:ext>
            </a:extLst>
          </p:cNvPr>
          <p:cNvCxnSpPr>
            <a:cxnSpLocks/>
          </p:cNvCxnSpPr>
          <p:nvPr/>
        </p:nvCxnSpPr>
        <p:spPr>
          <a:xfrm>
            <a:off x="10861356"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F71C7F6-7DE4-46C1-B06C-A48714D1A9B4}"/>
              </a:ext>
            </a:extLst>
          </p:cNvPr>
          <p:cNvCxnSpPr/>
          <p:nvPr/>
        </p:nvCxnSpPr>
        <p:spPr>
          <a:xfrm>
            <a:off x="1646792" y="5255473"/>
            <a:ext cx="921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DA398666-5A70-403D-A603-112A83A07531}"/>
              </a:ext>
            </a:extLst>
          </p:cNvPr>
          <p:cNvSpPr txBox="1"/>
          <p:nvPr/>
        </p:nvSpPr>
        <p:spPr>
          <a:xfrm rot="16200000">
            <a:off x="-549226" y="3608300"/>
            <a:ext cx="3333854" cy="276999"/>
          </a:xfrm>
          <a:prstGeom prst="rect">
            <a:avLst/>
          </a:prstGeom>
          <a:noFill/>
        </p:spPr>
        <p:txBody>
          <a:bodyPr wrap="square" rtlCol="0">
            <a:spAutoFit/>
          </a:bodyPr>
          <a:lstStyle/>
          <a:p>
            <a:pPr algn="ctr"/>
            <a:r>
              <a:rPr lang="en-US" sz="1200" b="0">
                <a:latin typeface="Arial" panose="020B0604020202020204" pitchFamily="34" charset="0"/>
                <a:cs typeface="Arial" panose="020B0604020202020204" pitchFamily="34" charset="0"/>
              </a:rPr>
              <a:t>Prevalence (%)</a:t>
            </a:r>
          </a:p>
        </p:txBody>
      </p:sp>
      <p:sp>
        <p:nvSpPr>
          <p:cNvPr id="4" name="TextBox 3">
            <a:extLst>
              <a:ext uri="{FF2B5EF4-FFF2-40B4-BE49-F238E27FC236}">
                <a16:creationId xmlns:a16="http://schemas.microsoft.com/office/drawing/2014/main" id="{4D40A0EF-D178-4949-ACE3-097E25D2A0D0}"/>
              </a:ext>
            </a:extLst>
          </p:cNvPr>
          <p:cNvSpPr txBox="1"/>
          <p:nvPr/>
        </p:nvSpPr>
        <p:spPr>
          <a:xfrm>
            <a:off x="2470128" y="3569750"/>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45%</a:t>
            </a:r>
          </a:p>
        </p:txBody>
      </p:sp>
      <p:sp>
        <p:nvSpPr>
          <p:cNvPr id="5" name="TextBox 4">
            <a:extLst>
              <a:ext uri="{FF2B5EF4-FFF2-40B4-BE49-F238E27FC236}">
                <a16:creationId xmlns:a16="http://schemas.microsoft.com/office/drawing/2014/main" id="{7E8DEEEB-C75E-4BC9-B838-79C8EBAED7B4}"/>
              </a:ext>
            </a:extLst>
          </p:cNvPr>
          <p:cNvSpPr txBox="1"/>
          <p:nvPr/>
        </p:nvSpPr>
        <p:spPr>
          <a:xfrm>
            <a:off x="4239577" y="2892142"/>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67%</a:t>
            </a:r>
          </a:p>
        </p:txBody>
      </p:sp>
      <p:sp>
        <p:nvSpPr>
          <p:cNvPr id="7" name="TextBox 6">
            <a:extLst>
              <a:ext uri="{FF2B5EF4-FFF2-40B4-BE49-F238E27FC236}">
                <a16:creationId xmlns:a16="http://schemas.microsoft.com/office/drawing/2014/main" id="{9D519249-0E55-4385-95B0-60849B6646AE}"/>
              </a:ext>
            </a:extLst>
          </p:cNvPr>
          <p:cNvSpPr txBox="1"/>
          <p:nvPr/>
        </p:nvSpPr>
        <p:spPr>
          <a:xfrm>
            <a:off x="5988001" y="2516997"/>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79%</a:t>
            </a:r>
          </a:p>
        </p:txBody>
      </p:sp>
      <p:sp>
        <p:nvSpPr>
          <p:cNvPr id="8" name="TextBox 7">
            <a:extLst>
              <a:ext uri="{FF2B5EF4-FFF2-40B4-BE49-F238E27FC236}">
                <a16:creationId xmlns:a16="http://schemas.microsoft.com/office/drawing/2014/main" id="{9CDD6E4D-C251-42D9-A434-B954379F1DE9}"/>
              </a:ext>
            </a:extLst>
          </p:cNvPr>
          <p:cNvSpPr txBox="1"/>
          <p:nvPr/>
        </p:nvSpPr>
        <p:spPr>
          <a:xfrm>
            <a:off x="7857583" y="2516997"/>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79%</a:t>
            </a:r>
          </a:p>
        </p:txBody>
      </p:sp>
      <p:sp>
        <p:nvSpPr>
          <p:cNvPr id="9" name="TextBox 8">
            <a:extLst>
              <a:ext uri="{FF2B5EF4-FFF2-40B4-BE49-F238E27FC236}">
                <a16:creationId xmlns:a16="http://schemas.microsoft.com/office/drawing/2014/main" id="{57EE1622-1746-45D7-B375-1B36E800226A}"/>
              </a:ext>
            </a:extLst>
          </p:cNvPr>
          <p:cNvSpPr txBox="1"/>
          <p:nvPr/>
        </p:nvSpPr>
        <p:spPr>
          <a:xfrm>
            <a:off x="9781233" y="2279876"/>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87%</a:t>
            </a:r>
          </a:p>
        </p:txBody>
      </p:sp>
    </p:spTree>
    <p:custDataLst>
      <p:tags r:id="rId1"/>
    </p:custDataLst>
    <p:extLst>
      <p:ext uri="{BB962C8B-B14F-4D97-AF65-F5344CB8AC3E}">
        <p14:creationId xmlns:p14="http://schemas.microsoft.com/office/powerpoint/2010/main" val="2146708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Obesity-related hypertension is multifactorial</a:t>
            </a:r>
            <a:r>
              <a:rPr lang="en-US" baseline="30000"/>
              <a:t>1,2</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*Renal medullary compression by excessive adipose tissue and by glomerular injury, further increasing renal tissue pressure; increased fructose consumption leads to an increase in levels of uric acid. </a:t>
            </a:r>
            <a:br>
              <a:rPr lang="en-US"/>
            </a:br>
            <a:r>
              <a:rPr lang="en-US"/>
              <a:t>1. Jansen PM et al. </a:t>
            </a:r>
            <a:r>
              <a:rPr lang="en-US" err="1"/>
              <a:t>Curr</a:t>
            </a:r>
            <a:r>
              <a:rPr lang="en-US"/>
              <a:t> </a:t>
            </a:r>
            <a:r>
              <a:rPr lang="en-US" err="1"/>
              <a:t>Hypertens</a:t>
            </a:r>
            <a:r>
              <a:rPr lang="en-US"/>
              <a:t> Rep 2010;12:220–225; 2. </a:t>
            </a:r>
            <a:r>
              <a:rPr lang="en-CA" sz="1000" i="0"/>
              <a:t>Rinella ME et al. Hepatology. 2023;77:1797–1835</a:t>
            </a:r>
            <a:r>
              <a:rPr lang="en-US" sz="1000" i="0"/>
              <a:t>; 3. </a:t>
            </a:r>
            <a:r>
              <a:rPr lang="en-US" sz="1000" i="0" err="1"/>
              <a:t>Lanaspa</a:t>
            </a:r>
            <a:r>
              <a:rPr lang="en-US" sz="1000" i="0"/>
              <a:t> MA et al. J Biol Chem 2012;287(48):40732-44. </a:t>
            </a:r>
            <a:endParaRPr lang="en-US"/>
          </a:p>
        </p:txBody>
      </p:sp>
      <p:grpSp>
        <p:nvGrpSpPr>
          <p:cNvPr id="86" name="Group 85">
            <a:extLst>
              <a:ext uri="{FF2B5EF4-FFF2-40B4-BE49-F238E27FC236}">
                <a16:creationId xmlns:a16="http://schemas.microsoft.com/office/drawing/2014/main" id="{3A50D69F-9BB9-EE6A-5B7F-4FDC209CA155}"/>
              </a:ext>
            </a:extLst>
          </p:cNvPr>
          <p:cNvGrpSpPr/>
          <p:nvPr/>
        </p:nvGrpSpPr>
        <p:grpSpPr>
          <a:xfrm>
            <a:off x="838200" y="2158190"/>
            <a:ext cx="9889991" cy="3595324"/>
            <a:chOff x="997850" y="2199542"/>
            <a:chExt cx="9889991" cy="3595324"/>
          </a:xfrm>
        </p:grpSpPr>
        <p:sp>
          <p:nvSpPr>
            <p:cNvPr id="65" name="Down Arrow 38">
              <a:extLst>
                <a:ext uri="{FF2B5EF4-FFF2-40B4-BE49-F238E27FC236}">
                  <a16:creationId xmlns:a16="http://schemas.microsoft.com/office/drawing/2014/main" id="{641F7140-0336-4B55-B969-5FFB4BA9FE98}"/>
                </a:ext>
              </a:extLst>
            </p:cNvPr>
            <p:cNvSpPr>
              <a:spLocks noChangeArrowheads="1"/>
            </p:cNvSpPr>
            <p:nvPr/>
          </p:nvSpPr>
          <p:spPr bwMode="auto">
            <a:xfrm flipV="1">
              <a:off x="3995588" y="3359633"/>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0" name="Rounded Rectangle 9">
              <a:extLst>
                <a:ext uri="{FF2B5EF4-FFF2-40B4-BE49-F238E27FC236}">
                  <a16:creationId xmlns:a16="http://schemas.microsoft.com/office/drawing/2014/main" id="{4C9F4157-7C34-4FAC-836E-A4BD1B22F9EC}"/>
                </a:ext>
              </a:extLst>
            </p:cNvPr>
            <p:cNvSpPr>
              <a:spLocks noChangeArrowheads="1"/>
            </p:cNvSpPr>
            <p:nvPr/>
          </p:nvSpPr>
          <p:spPr bwMode="auto">
            <a:xfrm>
              <a:off x="5422918" y="3182885"/>
              <a:ext cx="122400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Aldosterone</a:t>
              </a:r>
            </a:p>
          </p:txBody>
        </p:sp>
        <p:sp>
          <p:nvSpPr>
            <p:cNvPr id="63" name="Rounded Rectangle 9">
              <a:extLst>
                <a:ext uri="{FF2B5EF4-FFF2-40B4-BE49-F238E27FC236}">
                  <a16:creationId xmlns:a16="http://schemas.microsoft.com/office/drawing/2014/main" id="{B0C49CD7-410C-461E-93E9-D9975FC0B501}"/>
                </a:ext>
              </a:extLst>
            </p:cNvPr>
            <p:cNvSpPr>
              <a:spLocks noChangeArrowheads="1"/>
            </p:cNvSpPr>
            <p:nvPr/>
          </p:nvSpPr>
          <p:spPr bwMode="auto">
            <a:xfrm>
              <a:off x="3501652" y="3185753"/>
              <a:ext cx="122400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Renin–</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angiotensin</a:t>
              </a:r>
            </a:p>
            <a:p>
              <a:pPr algn="ctr" eaLnBrk="1" hangingPunct="1">
                <a:spcBef>
                  <a:spcPts val="0"/>
                </a:spcBef>
              </a:pPr>
              <a:r>
                <a:rPr lang="en-US" sz="1200" b="0">
                  <a:latin typeface="Arial" panose="020B0604020202020204" pitchFamily="34" charset="0"/>
                  <a:cs typeface="Arial" panose="020B0604020202020204" pitchFamily="34" charset="0"/>
                </a:rPr>
                <a:t>system</a:t>
              </a:r>
            </a:p>
          </p:txBody>
        </p:sp>
        <p:sp>
          <p:nvSpPr>
            <p:cNvPr id="66" name="Rounded Rectangle 9">
              <a:extLst>
                <a:ext uri="{FF2B5EF4-FFF2-40B4-BE49-F238E27FC236}">
                  <a16:creationId xmlns:a16="http://schemas.microsoft.com/office/drawing/2014/main" id="{7B6C38C4-5503-4EF0-8DA3-3E8215F3612F}"/>
                </a:ext>
              </a:extLst>
            </p:cNvPr>
            <p:cNvSpPr>
              <a:spLocks noChangeArrowheads="1"/>
            </p:cNvSpPr>
            <p:nvPr/>
          </p:nvSpPr>
          <p:spPr bwMode="auto">
            <a:xfrm>
              <a:off x="1652997" y="3173745"/>
              <a:ext cx="122400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Sympathetic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nervous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system</a:t>
              </a:r>
            </a:p>
          </p:txBody>
        </p:sp>
        <p:sp>
          <p:nvSpPr>
            <p:cNvPr id="69" name="Rounded Rectangle 9">
              <a:extLst>
                <a:ext uri="{FF2B5EF4-FFF2-40B4-BE49-F238E27FC236}">
                  <a16:creationId xmlns:a16="http://schemas.microsoft.com/office/drawing/2014/main" id="{94584260-51B8-4A77-902E-8480977531B2}"/>
                </a:ext>
              </a:extLst>
            </p:cNvPr>
            <p:cNvSpPr>
              <a:spLocks noChangeArrowheads="1"/>
            </p:cNvSpPr>
            <p:nvPr/>
          </p:nvSpPr>
          <p:spPr bwMode="auto">
            <a:xfrm>
              <a:off x="7546569" y="3186547"/>
              <a:ext cx="122400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Physical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pressure </a:t>
              </a:r>
            </a:p>
            <a:p>
              <a:pPr algn="ctr" eaLnBrk="1" hangingPunct="1">
                <a:spcBef>
                  <a:spcPts val="0"/>
                </a:spcBef>
              </a:pPr>
              <a:r>
                <a:rPr lang="en-US" sz="1200" b="0">
                  <a:latin typeface="Arial" panose="020B0604020202020204" pitchFamily="34" charset="0"/>
                  <a:cs typeface="Arial" panose="020B0604020202020204" pitchFamily="34" charset="0"/>
                </a:rPr>
                <a:t>on kidneys*</a:t>
              </a:r>
            </a:p>
          </p:txBody>
        </p:sp>
        <p:sp>
          <p:nvSpPr>
            <p:cNvPr id="71" name="Down Arrow 15">
              <a:extLst>
                <a:ext uri="{FF2B5EF4-FFF2-40B4-BE49-F238E27FC236}">
                  <a16:creationId xmlns:a16="http://schemas.microsoft.com/office/drawing/2014/main" id="{49C34218-25E5-47CF-BD39-B7338065C307}"/>
                </a:ext>
              </a:extLst>
            </p:cNvPr>
            <p:cNvSpPr>
              <a:spLocks noChangeArrowheads="1"/>
            </p:cNvSpPr>
            <p:nvPr/>
          </p:nvSpPr>
          <p:spPr bwMode="auto">
            <a:xfrm flipV="1">
              <a:off x="7584825" y="3323901"/>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59" name="Rounded Rectangle 6">
              <a:extLst>
                <a:ext uri="{FF2B5EF4-FFF2-40B4-BE49-F238E27FC236}">
                  <a16:creationId xmlns:a16="http://schemas.microsoft.com/office/drawing/2014/main" id="{1A212B20-D6D1-44A7-B227-C32A9B805728}"/>
                </a:ext>
              </a:extLst>
            </p:cNvPr>
            <p:cNvSpPr>
              <a:spLocks noChangeArrowheads="1"/>
            </p:cNvSpPr>
            <p:nvPr/>
          </p:nvSpPr>
          <p:spPr bwMode="auto">
            <a:xfrm>
              <a:off x="5235861" y="2199542"/>
              <a:ext cx="1720278" cy="50776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spcBef>
                  <a:spcPct val="50000"/>
                </a:spcBef>
              </a:pPr>
              <a:r>
                <a:rPr lang="en-US" sz="1200">
                  <a:latin typeface="Arial" panose="020B0604020202020204" pitchFamily="34" charset="0"/>
                  <a:cs typeface="Arial" panose="020B0604020202020204" pitchFamily="34" charset="0"/>
                </a:rPr>
                <a:t>Obesity</a:t>
              </a:r>
            </a:p>
          </p:txBody>
        </p:sp>
        <p:sp>
          <p:nvSpPr>
            <p:cNvPr id="72" name="Rounded Rectangle 7">
              <a:extLst>
                <a:ext uri="{FF2B5EF4-FFF2-40B4-BE49-F238E27FC236}">
                  <a16:creationId xmlns:a16="http://schemas.microsoft.com/office/drawing/2014/main" id="{E8DA2E8A-B8B8-4554-A076-08F8473FD81E}"/>
                </a:ext>
              </a:extLst>
            </p:cNvPr>
            <p:cNvSpPr>
              <a:spLocks noChangeArrowheads="1"/>
            </p:cNvSpPr>
            <p:nvPr/>
          </p:nvSpPr>
          <p:spPr bwMode="auto">
            <a:xfrm>
              <a:off x="5235860" y="5153147"/>
              <a:ext cx="5082411" cy="641719"/>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spcBef>
                  <a:spcPct val="50000"/>
                </a:spcBef>
              </a:pPr>
              <a:r>
                <a:rPr lang="en-US" sz="1200">
                  <a:latin typeface="Arial" panose="020B0604020202020204" pitchFamily="34" charset="0"/>
                  <a:cs typeface="Arial" panose="020B0604020202020204" pitchFamily="34" charset="0"/>
                </a:rPr>
                <a:t>Hypertension</a:t>
              </a:r>
            </a:p>
          </p:txBody>
        </p:sp>
        <p:sp>
          <p:nvSpPr>
            <p:cNvPr id="73" name="Rounded Rectangle 8">
              <a:extLst>
                <a:ext uri="{FF2B5EF4-FFF2-40B4-BE49-F238E27FC236}">
                  <a16:creationId xmlns:a16="http://schemas.microsoft.com/office/drawing/2014/main" id="{B41465C5-9F89-4C1D-AD49-F902FDED6362}"/>
                </a:ext>
              </a:extLst>
            </p:cNvPr>
            <p:cNvSpPr>
              <a:spLocks noChangeArrowheads="1"/>
            </p:cNvSpPr>
            <p:nvPr/>
          </p:nvSpPr>
          <p:spPr bwMode="auto">
            <a:xfrm>
              <a:off x="4849994" y="4344707"/>
              <a:ext cx="2461928" cy="501263"/>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r>
                <a:rPr lang="en-US" sz="1200" b="0">
                  <a:latin typeface="Arial" panose="020B0604020202020204" pitchFamily="34" charset="0"/>
                  <a:cs typeface="Arial" panose="020B0604020202020204" pitchFamily="34" charset="0"/>
                </a:rPr>
                <a:t>Renal sodium and water retention</a:t>
              </a:r>
            </a:p>
          </p:txBody>
        </p:sp>
        <p:cxnSp>
          <p:nvCxnSpPr>
            <p:cNvPr id="90" name="Straight Arrow Connector 89">
              <a:extLst>
                <a:ext uri="{FF2B5EF4-FFF2-40B4-BE49-F238E27FC236}">
                  <a16:creationId xmlns:a16="http://schemas.microsoft.com/office/drawing/2014/main" id="{6595C1B3-5CAA-4E92-A7A3-C5FDB1307653}"/>
                </a:ext>
              </a:extLst>
            </p:cNvPr>
            <p:cNvCxnSpPr>
              <a:cxnSpLocks/>
            </p:cNvCxnSpPr>
            <p:nvPr/>
          </p:nvCxnSpPr>
          <p:spPr>
            <a:xfrm>
              <a:off x="4849994" y="353493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F5A67AF-04F3-455C-BC4D-C7F0EF55DCB3}"/>
                </a:ext>
              </a:extLst>
            </p:cNvPr>
            <p:cNvCxnSpPr>
              <a:cxnSpLocks/>
            </p:cNvCxnSpPr>
            <p:nvPr/>
          </p:nvCxnSpPr>
          <p:spPr>
            <a:xfrm flipH="1">
              <a:off x="4734489" y="353493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F36F138-5DF1-4D39-9999-CD11D429F49D}"/>
                </a:ext>
              </a:extLst>
            </p:cNvPr>
            <p:cNvCxnSpPr>
              <a:cxnSpLocks/>
            </p:cNvCxnSpPr>
            <p:nvPr/>
          </p:nvCxnSpPr>
          <p:spPr>
            <a:xfrm>
              <a:off x="2934151" y="352579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39E504A-3EDD-4CAD-8DE4-1BFEB6FD394D}"/>
                </a:ext>
              </a:extLst>
            </p:cNvPr>
            <p:cNvCxnSpPr>
              <a:cxnSpLocks/>
            </p:cNvCxnSpPr>
            <p:nvPr/>
          </p:nvCxnSpPr>
          <p:spPr>
            <a:xfrm flipH="1">
              <a:off x="2847525" y="352579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aphic 79">
              <a:extLst>
                <a:ext uri="{FF2B5EF4-FFF2-40B4-BE49-F238E27FC236}">
                  <a16:creationId xmlns:a16="http://schemas.microsoft.com/office/drawing/2014/main" id="{5B6A6E36-24E9-4696-81CC-F55D8401419B}"/>
                </a:ext>
              </a:extLst>
            </p:cNvPr>
            <p:cNvGrpSpPr/>
            <p:nvPr/>
          </p:nvGrpSpPr>
          <p:grpSpPr>
            <a:xfrm>
              <a:off x="997850" y="3284349"/>
              <a:ext cx="576230" cy="486162"/>
              <a:chOff x="605084" y="3094121"/>
              <a:chExt cx="576230" cy="486162"/>
            </a:xfrm>
            <a:solidFill>
              <a:schemeClr val="tx1"/>
            </a:solidFill>
          </p:grpSpPr>
          <p:sp>
            <p:nvSpPr>
              <p:cNvPr id="10" name="Freeform: Shape 9">
                <a:extLst>
                  <a:ext uri="{FF2B5EF4-FFF2-40B4-BE49-F238E27FC236}">
                    <a16:creationId xmlns:a16="http://schemas.microsoft.com/office/drawing/2014/main" id="{3AE945FC-35EF-463B-A720-2144AA755FD3}"/>
                  </a:ext>
                </a:extLst>
              </p:cNvPr>
              <p:cNvSpPr/>
              <p:nvPr/>
            </p:nvSpPr>
            <p:spPr>
              <a:xfrm>
                <a:off x="605084" y="3094121"/>
                <a:ext cx="576230" cy="486162"/>
              </a:xfrm>
              <a:custGeom>
                <a:avLst/>
                <a:gdLst>
                  <a:gd name="connsiteX0" fmla="*/ 396169 w 576230"/>
                  <a:gd name="connsiteY0" fmla="*/ 486162 h 486162"/>
                  <a:gd name="connsiteX1" fmla="*/ 360157 w 576230"/>
                  <a:gd name="connsiteY1" fmla="*/ 486162 h 486162"/>
                  <a:gd name="connsiteX2" fmla="*/ 351505 w 576230"/>
                  <a:gd name="connsiteY2" fmla="*/ 479635 h 486162"/>
                  <a:gd name="connsiteX3" fmla="*/ 302115 w 576230"/>
                  <a:gd name="connsiteY3" fmla="*/ 404190 h 486162"/>
                  <a:gd name="connsiteX4" fmla="*/ 284910 w 576230"/>
                  <a:gd name="connsiteY4" fmla="*/ 394998 h 486162"/>
                  <a:gd name="connsiteX5" fmla="*/ 198103 w 576230"/>
                  <a:gd name="connsiteY5" fmla="*/ 378126 h 486162"/>
                  <a:gd name="connsiteX6" fmla="*/ 117562 w 576230"/>
                  <a:gd name="connsiteY6" fmla="*/ 289600 h 486162"/>
                  <a:gd name="connsiteX7" fmla="*/ 116139 w 576230"/>
                  <a:gd name="connsiteY7" fmla="*/ 290167 h 486162"/>
                  <a:gd name="connsiteX8" fmla="*/ 63021 w 576230"/>
                  <a:gd name="connsiteY8" fmla="*/ 297099 h 486162"/>
                  <a:gd name="connsiteX9" fmla="*/ 0 w 576230"/>
                  <a:gd name="connsiteY9" fmla="*/ 243081 h 486162"/>
                  <a:gd name="connsiteX10" fmla="*/ 297136 w 576230"/>
                  <a:gd name="connsiteY10" fmla="*/ 0 h 486162"/>
                  <a:gd name="connsiteX11" fmla="*/ 576230 w 576230"/>
                  <a:gd name="connsiteY11" fmla="*/ 216072 h 486162"/>
                  <a:gd name="connsiteX12" fmla="*/ 524391 w 576230"/>
                  <a:gd name="connsiteY12" fmla="*/ 350847 h 486162"/>
                  <a:gd name="connsiteX13" fmla="*/ 516747 w 576230"/>
                  <a:gd name="connsiteY13" fmla="*/ 352738 h 486162"/>
                  <a:gd name="connsiteX14" fmla="*/ 506970 w 576230"/>
                  <a:gd name="connsiteY14" fmla="*/ 355330 h 486162"/>
                  <a:gd name="connsiteX15" fmla="*/ 506294 w 576230"/>
                  <a:gd name="connsiteY15" fmla="*/ 356510 h 486162"/>
                  <a:gd name="connsiteX16" fmla="*/ 483562 w 576230"/>
                  <a:gd name="connsiteY16" fmla="*/ 384491 h 486162"/>
                  <a:gd name="connsiteX17" fmla="*/ 393901 w 576230"/>
                  <a:gd name="connsiteY17" fmla="*/ 422835 h 486162"/>
                  <a:gd name="connsiteX18" fmla="*/ 404533 w 576230"/>
                  <a:gd name="connsiteY18" fmla="*/ 473819 h 486162"/>
                  <a:gd name="connsiteX19" fmla="*/ 399510 w 576230"/>
                  <a:gd name="connsiteY19" fmla="*/ 485523 h 486162"/>
                  <a:gd name="connsiteX20" fmla="*/ 396169 w 576230"/>
                  <a:gd name="connsiteY20" fmla="*/ 486162 h 486162"/>
                  <a:gd name="connsiteX21" fmla="*/ 366729 w 576230"/>
                  <a:gd name="connsiteY21" fmla="*/ 468156 h 486162"/>
                  <a:gd name="connsiteX22" fmla="*/ 383367 w 576230"/>
                  <a:gd name="connsiteY22" fmla="*/ 468156 h 486162"/>
                  <a:gd name="connsiteX23" fmla="*/ 379109 w 576230"/>
                  <a:gd name="connsiteY23" fmla="*/ 410114 h 486162"/>
                  <a:gd name="connsiteX24" fmla="*/ 387166 w 576230"/>
                  <a:gd name="connsiteY24" fmla="*/ 405135 h 486162"/>
                  <a:gd name="connsiteX25" fmla="*/ 470895 w 576230"/>
                  <a:gd name="connsiteY25" fmla="*/ 371761 h 486162"/>
                  <a:gd name="connsiteX26" fmla="*/ 490701 w 576230"/>
                  <a:gd name="connsiteY26" fmla="*/ 347597 h 486162"/>
                  <a:gd name="connsiteX27" fmla="*/ 512525 w 576230"/>
                  <a:gd name="connsiteY27" fmla="*/ 335236 h 486162"/>
                  <a:gd name="connsiteX28" fmla="*/ 520087 w 576230"/>
                  <a:gd name="connsiteY28" fmla="*/ 333381 h 486162"/>
                  <a:gd name="connsiteX29" fmla="*/ 558224 w 576230"/>
                  <a:gd name="connsiteY29" fmla="*/ 216072 h 486162"/>
                  <a:gd name="connsiteX30" fmla="*/ 297136 w 576230"/>
                  <a:gd name="connsiteY30" fmla="*/ 18006 h 486162"/>
                  <a:gd name="connsiteX31" fmla="*/ 18042 w 576230"/>
                  <a:gd name="connsiteY31" fmla="*/ 243081 h 486162"/>
                  <a:gd name="connsiteX32" fmla="*/ 63057 w 576230"/>
                  <a:gd name="connsiteY32" fmla="*/ 279093 h 486162"/>
                  <a:gd name="connsiteX33" fmla="*/ 109369 w 576230"/>
                  <a:gd name="connsiteY33" fmla="*/ 273484 h 486162"/>
                  <a:gd name="connsiteX34" fmla="*/ 126078 w 576230"/>
                  <a:gd name="connsiteY34" fmla="*/ 270090 h 486162"/>
                  <a:gd name="connsiteX35" fmla="*/ 135081 w 576230"/>
                  <a:gd name="connsiteY35" fmla="*/ 279093 h 486162"/>
                  <a:gd name="connsiteX36" fmla="*/ 198103 w 576230"/>
                  <a:gd name="connsiteY36" fmla="*/ 360120 h 486162"/>
                  <a:gd name="connsiteX37" fmla="*/ 293661 w 576230"/>
                  <a:gd name="connsiteY37" fmla="*/ 379260 h 486162"/>
                  <a:gd name="connsiteX38" fmla="*/ 310163 w 576230"/>
                  <a:gd name="connsiteY38" fmla="*/ 388074 h 486162"/>
                  <a:gd name="connsiteX39" fmla="*/ 366729 w 576230"/>
                  <a:gd name="connsiteY39" fmla="*/ 468156 h 4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6230" h="486162">
                    <a:moveTo>
                      <a:pt x="396169" y="486162"/>
                    </a:moveTo>
                    <a:lnTo>
                      <a:pt x="360157" y="486162"/>
                    </a:lnTo>
                    <a:cubicBezTo>
                      <a:pt x="356142" y="486162"/>
                      <a:pt x="352613" y="483497"/>
                      <a:pt x="351505" y="479635"/>
                    </a:cubicBezTo>
                    <a:cubicBezTo>
                      <a:pt x="351334" y="479041"/>
                      <a:pt x="334121" y="420215"/>
                      <a:pt x="302115" y="404190"/>
                    </a:cubicBezTo>
                    <a:cubicBezTo>
                      <a:pt x="295371" y="400814"/>
                      <a:pt x="289853" y="397753"/>
                      <a:pt x="284910" y="394998"/>
                    </a:cubicBezTo>
                    <a:cubicBezTo>
                      <a:pt x="264077" y="383411"/>
                      <a:pt x="254570" y="378126"/>
                      <a:pt x="198103" y="378126"/>
                    </a:cubicBezTo>
                    <a:cubicBezTo>
                      <a:pt x="140096" y="378126"/>
                      <a:pt x="120677" y="325062"/>
                      <a:pt x="117562" y="289600"/>
                    </a:cubicBezTo>
                    <a:lnTo>
                      <a:pt x="116139" y="290167"/>
                    </a:lnTo>
                    <a:cubicBezTo>
                      <a:pt x="108937" y="293102"/>
                      <a:pt x="99033" y="297099"/>
                      <a:pt x="63021" y="297099"/>
                    </a:cubicBezTo>
                    <a:cubicBezTo>
                      <a:pt x="13171" y="297099"/>
                      <a:pt x="0" y="261762"/>
                      <a:pt x="0" y="243081"/>
                    </a:cubicBezTo>
                    <a:cubicBezTo>
                      <a:pt x="36" y="84052"/>
                      <a:pt x="102770" y="0"/>
                      <a:pt x="297136" y="0"/>
                    </a:cubicBezTo>
                    <a:cubicBezTo>
                      <a:pt x="449872" y="0"/>
                      <a:pt x="576230" y="143058"/>
                      <a:pt x="576230" y="216072"/>
                    </a:cubicBezTo>
                    <a:cubicBezTo>
                      <a:pt x="576230" y="268370"/>
                      <a:pt x="570828" y="339233"/>
                      <a:pt x="524391" y="350847"/>
                    </a:cubicBezTo>
                    <a:lnTo>
                      <a:pt x="516747" y="352738"/>
                    </a:lnTo>
                    <a:cubicBezTo>
                      <a:pt x="512318" y="353818"/>
                      <a:pt x="508446" y="354754"/>
                      <a:pt x="506970" y="355330"/>
                    </a:cubicBezTo>
                    <a:cubicBezTo>
                      <a:pt x="506763" y="355664"/>
                      <a:pt x="506556" y="356060"/>
                      <a:pt x="506294" y="356510"/>
                    </a:cubicBezTo>
                    <a:cubicBezTo>
                      <a:pt x="500145" y="366908"/>
                      <a:pt x="492484" y="376343"/>
                      <a:pt x="483562" y="384491"/>
                    </a:cubicBezTo>
                    <a:cubicBezTo>
                      <a:pt x="458948" y="407170"/>
                      <a:pt x="427302" y="420701"/>
                      <a:pt x="393901" y="422835"/>
                    </a:cubicBezTo>
                    <a:cubicBezTo>
                      <a:pt x="393964" y="440373"/>
                      <a:pt x="397574" y="457722"/>
                      <a:pt x="404533" y="473819"/>
                    </a:cubicBezTo>
                    <a:cubicBezTo>
                      <a:pt x="406379" y="478437"/>
                      <a:pt x="404128" y="483677"/>
                      <a:pt x="399510" y="485523"/>
                    </a:cubicBezTo>
                    <a:cubicBezTo>
                      <a:pt x="398447" y="485946"/>
                      <a:pt x="397313" y="486162"/>
                      <a:pt x="396169" y="486162"/>
                    </a:cubicBezTo>
                    <a:close/>
                    <a:moveTo>
                      <a:pt x="366729" y="468156"/>
                    </a:moveTo>
                    <a:lnTo>
                      <a:pt x="383367" y="468156"/>
                    </a:lnTo>
                    <a:cubicBezTo>
                      <a:pt x="378091" y="451951"/>
                      <a:pt x="371528" y="425293"/>
                      <a:pt x="379109" y="410114"/>
                    </a:cubicBezTo>
                    <a:cubicBezTo>
                      <a:pt x="380630" y="407062"/>
                      <a:pt x="383754" y="405135"/>
                      <a:pt x="387166" y="405135"/>
                    </a:cubicBezTo>
                    <a:cubicBezTo>
                      <a:pt x="387680" y="405135"/>
                      <a:pt x="438015" y="404595"/>
                      <a:pt x="470895" y="371761"/>
                    </a:cubicBezTo>
                    <a:cubicBezTo>
                      <a:pt x="478655" y="364730"/>
                      <a:pt x="485326" y="356582"/>
                      <a:pt x="490701" y="347597"/>
                    </a:cubicBezTo>
                    <a:cubicBezTo>
                      <a:pt x="495356" y="339431"/>
                      <a:pt x="498651" y="338594"/>
                      <a:pt x="512525" y="335236"/>
                    </a:cubicBezTo>
                    <a:lnTo>
                      <a:pt x="520087" y="333381"/>
                    </a:lnTo>
                    <a:cubicBezTo>
                      <a:pt x="545728" y="326953"/>
                      <a:pt x="558224" y="288582"/>
                      <a:pt x="558224" y="216072"/>
                    </a:cubicBezTo>
                    <a:cubicBezTo>
                      <a:pt x="558224" y="158633"/>
                      <a:pt x="445218" y="18006"/>
                      <a:pt x="297136" y="18006"/>
                    </a:cubicBezTo>
                    <a:cubicBezTo>
                      <a:pt x="169815" y="18006"/>
                      <a:pt x="18042" y="57052"/>
                      <a:pt x="18042" y="243081"/>
                    </a:cubicBezTo>
                    <a:cubicBezTo>
                      <a:pt x="18042" y="246682"/>
                      <a:pt x="19762" y="279093"/>
                      <a:pt x="63057" y="279093"/>
                    </a:cubicBezTo>
                    <a:cubicBezTo>
                      <a:pt x="95540" y="279093"/>
                      <a:pt x="103526" y="275852"/>
                      <a:pt x="109369" y="273484"/>
                    </a:cubicBezTo>
                    <a:cubicBezTo>
                      <a:pt x="114618" y="271116"/>
                      <a:pt x="120326" y="269955"/>
                      <a:pt x="126078" y="270090"/>
                    </a:cubicBezTo>
                    <a:cubicBezTo>
                      <a:pt x="131048" y="270090"/>
                      <a:pt x="135081" y="274123"/>
                      <a:pt x="135081" y="279093"/>
                    </a:cubicBezTo>
                    <a:cubicBezTo>
                      <a:pt x="135081" y="282397"/>
                      <a:pt x="135982" y="360120"/>
                      <a:pt x="198103" y="360120"/>
                    </a:cubicBezTo>
                    <a:cubicBezTo>
                      <a:pt x="256775" y="360120"/>
                      <a:pt x="269794" y="365981"/>
                      <a:pt x="293661" y="379260"/>
                    </a:cubicBezTo>
                    <a:cubicBezTo>
                      <a:pt x="298414" y="381907"/>
                      <a:pt x="303699" y="384842"/>
                      <a:pt x="310163" y="388074"/>
                    </a:cubicBezTo>
                    <a:cubicBezTo>
                      <a:pt x="342421" y="404235"/>
                      <a:pt x="360833" y="450798"/>
                      <a:pt x="366729" y="468156"/>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1" name="Freeform: Shape 10">
                <a:extLst>
                  <a:ext uri="{FF2B5EF4-FFF2-40B4-BE49-F238E27FC236}">
                    <a16:creationId xmlns:a16="http://schemas.microsoft.com/office/drawing/2014/main" id="{B925E226-9448-443D-B724-170C3B83C4DC}"/>
                  </a:ext>
                </a:extLst>
              </p:cNvPr>
              <p:cNvSpPr/>
              <p:nvPr/>
            </p:nvSpPr>
            <p:spPr>
              <a:xfrm>
                <a:off x="842801" y="3409226"/>
                <a:ext cx="270108" cy="63255"/>
              </a:xfrm>
              <a:custGeom>
                <a:avLst/>
                <a:gdLst>
                  <a:gd name="connsiteX0" fmla="*/ 10633 w 270108"/>
                  <a:gd name="connsiteY0" fmla="*/ 63255 h 63255"/>
                  <a:gd name="connsiteX1" fmla="*/ 0 w 270108"/>
                  <a:gd name="connsiteY1" fmla="*/ 48733 h 63255"/>
                  <a:gd name="connsiteX2" fmla="*/ 131444 w 270108"/>
                  <a:gd name="connsiteY2" fmla="*/ 0 h 63255"/>
                  <a:gd name="connsiteX3" fmla="*/ 265670 w 270108"/>
                  <a:gd name="connsiteY3" fmla="*/ 25893 h 63255"/>
                  <a:gd name="connsiteX4" fmla="*/ 266805 w 270108"/>
                  <a:gd name="connsiteY4" fmla="*/ 26433 h 63255"/>
                  <a:gd name="connsiteX5" fmla="*/ 270109 w 270108"/>
                  <a:gd name="connsiteY5" fmla="*/ 27765 h 63255"/>
                  <a:gd name="connsiteX6" fmla="*/ 262862 w 270108"/>
                  <a:gd name="connsiteY6" fmla="*/ 44178 h 63255"/>
                  <a:gd name="connsiteX7" fmla="*/ 259260 w 270108"/>
                  <a:gd name="connsiteY7" fmla="*/ 42737 h 63255"/>
                  <a:gd name="connsiteX8" fmla="*/ 258054 w 270108"/>
                  <a:gd name="connsiteY8" fmla="*/ 42179 h 63255"/>
                  <a:gd name="connsiteX9" fmla="*/ 131444 w 270108"/>
                  <a:gd name="connsiteY9" fmla="*/ 18006 h 63255"/>
                  <a:gd name="connsiteX10" fmla="*/ 10633 w 270108"/>
                  <a:gd name="connsiteY10" fmla="*/ 63255 h 6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108" h="63255">
                    <a:moveTo>
                      <a:pt x="10633" y="63255"/>
                    </a:moveTo>
                    <a:lnTo>
                      <a:pt x="0" y="48733"/>
                    </a:lnTo>
                    <a:cubicBezTo>
                      <a:pt x="20032" y="34076"/>
                      <a:pt x="72925" y="0"/>
                      <a:pt x="131444" y="0"/>
                    </a:cubicBezTo>
                    <a:cubicBezTo>
                      <a:pt x="177342" y="864"/>
                      <a:pt x="222744" y="9624"/>
                      <a:pt x="265670" y="25893"/>
                    </a:cubicBezTo>
                    <a:cubicBezTo>
                      <a:pt x="266058" y="26046"/>
                      <a:pt x="266436" y="26226"/>
                      <a:pt x="266805" y="26433"/>
                    </a:cubicBezTo>
                    <a:cubicBezTo>
                      <a:pt x="268948" y="27252"/>
                      <a:pt x="270109" y="27765"/>
                      <a:pt x="270109" y="27765"/>
                    </a:cubicBezTo>
                    <a:lnTo>
                      <a:pt x="262862" y="44178"/>
                    </a:lnTo>
                    <a:cubicBezTo>
                      <a:pt x="262753" y="44178"/>
                      <a:pt x="261466" y="43584"/>
                      <a:pt x="259260" y="42737"/>
                    </a:cubicBezTo>
                    <a:cubicBezTo>
                      <a:pt x="258846" y="42584"/>
                      <a:pt x="258441" y="42395"/>
                      <a:pt x="258054" y="42179"/>
                    </a:cubicBezTo>
                    <a:cubicBezTo>
                      <a:pt x="217531" y="26991"/>
                      <a:pt x="174713" y="18816"/>
                      <a:pt x="131444" y="18006"/>
                    </a:cubicBezTo>
                    <a:cubicBezTo>
                      <a:pt x="78245" y="18006"/>
                      <a:pt x="29224" y="49661"/>
                      <a:pt x="10633" y="6325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2" name="Freeform: Shape 11">
                <a:extLst>
                  <a:ext uri="{FF2B5EF4-FFF2-40B4-BE49-F238E27FC236}">
                    <a16:creationId xmlns:a16="http://schemas.microsoft.com/office/drawing/2014/main" id="{63A49C3E-3A30-417F-A296-F8911AE2BC9F}"/>
                  </a:ext>
                </a:extLst>
              </p:cNvPr>
              <p:cNvSpPr/>
              <p:nvPr/>
            </p:nvSpPr>
            <p:spPr>
              <a:xfrm>
                <a:off x="723150" y="3220163"/>
                <a:ext cx="269100" cy="157075"/>
              </a:xfrm>
              <a:custGeom>
                <a:avLst/>
                <a:gdLst>
                  <a:gd name="connsiteX0" fmla="*/ 16115 w 269100"/>
                  <a:gd name="connsiteY0" fmla="*/ 157075 h 157075"/>
                  <a:gd name="connsiteX1" fmla="*/ 0 w 269100"/>
                  <a:gd name="connsiteY1" fmla="*/ 149027 h 157075"/>
                  <a:gd name="connsiteX2" fmla="*/ 71034 w 269100"/>
                  <a:gd name="connsiteY2" fmla="*/ 90030 h 157075"/>
                  <a:gd name="connsiteX3" fmla="*/ 238067 w 269100"/>
                  <a:gd name="connsiteY3" fmla="*/ 27954 h 157075"/>
                  <a:gd name="connsiteX4" fmla="*/ 251095 w 269100"/>
                  <a:gd name="connsiteY4" fmla="*/ 0 h 157075"/>
                  <a:gd name="connsiteX5" fmla="*/ 269101 w 269100"/>
                  <a:gd name="connsiteY5" fmla="*/ 0 h 157075"/>
                  <a:gd name="connsiteX6" fmla="*/ 246116 w 269100"/>
                  <a:gd name="connsiteY6" fmla="*/ 44070 h 157075"/>
                  <a:gd name="connsiteX7" fmla="*/ 71034 w 269100"/>
                  <a:gd name="connsiteY7" fmla="*/ 108036 h 157075"/>
                  <a:gd name="connsiteX8" fmla="*/ 16115 w 269100"/>
                  <a:gd name="connsiteY8" fmla="*/ 157075 h 1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100" h="157075">
                    <a:moveTo>
                      <a:pt x="16115" y="157075"/>
                    </a:moveTo>
                    <a:lnTo>
                      <a:pt x="0" y="149027"/>
                    </a:lnTo>
                    <a:cubicBezTo>
                      <a:pt x="1161" y="146614"/>
                      <a:pt x="29935" y="90030"/>
                      <a:pt x="71034" y="90030"/>
                    </a:cubicBezTo>
                    <a:cubicBezTo>
                      <a:pt x="102734" y="90030"/>
                      <a:pt x="212796" y="40595"/>
                      <a:pt x="238067" y="27954"/>
                    </a:cubicBezTo>
                    <a:cubicBezTo>
                      <a:pt x="250599" y="21688"/>
                      <a:pt x="251095" y="189"/>
                      <a:pt x="251095" y="0"/>
                    </a:cubicBezTo>
                    <a:lnTo>
                      <a:pt x="269101" y="0"/>
                    </a:lnTo>
                    <a:cubicBezTo>
                      <a:pt x="269101" y="1332"/>
                      <a:pt x="268840" y="32699"/>
                      <a:pt x="246116" y="44070"/>
                    </a:cubicBezTo>
                    <a:cubicBezTo>
                      <a:pt x="244837" y="44700"/>
                      <a:pt x="113177" y="108036"/>
                      <a:pt x="71034" y="108036"/>
                    </a:cubicBezTo>
                    <a:cubicBezTo>
                      <a:pt x="46060" y="108036"/>
                      <a:pt x="22886" y="143436"/>
                      <a:pt x="16115" y="15707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3" name="Freeform: Shape 12">
                <a:extLst>
                  <a:ext uri="{FF2B5EF4-FFF2-40B4-BE49-F238E27FC236}">
                    <a16:creationId xmlns:a16="http://schemas.microsoft.com/office/drawing/2014/main" id="{F0597117-32A4-4AA3-B703-3772E5DB5645}"/>
                  </a:ext>
                </a:extLst>
              </p:cNvPr>
              <p:cNvSpPr/>
              <p:nvPr/>
            </p:nvSpPr>
            <p:spPr>
              <a:xfrm>
                <a:off x="851353" y="3103124"/>
                <a:ext cx="95882" cy="198066"/>
              </a:xfrm>
              <a:custGeom>
                <a:avLst/>
                <a:gdLst>
                  <a:gd name="connsiteX0" fmla="*/ 32861 w 95882"/>
                  <a:gd name="connsiteY0" fmla="*/ 198066 h 198066"/>
                  <a:gd name="connsiteX1" fmla="*/ 14855 w 95882"/>
                  <a:gd name="connsiteY1" fmla="*/ 198066 h 198066"/>
                  <a:gd name="connsiteX2" fmla="*/ 6950 w 95882"/>
                  <a:gd name="connsiteY2" fmla="*/ 148396 h 198066"/>
                  <a:gd name="connsiteX3" fmla="*/ 17493 w 95882"/>
                  <a:gd name="connsiteY3" fmla="*/ 83665 h 198066"/>
                  <a:gd name="connsiteX4" fmla="*/ 77876 w 95882"/>
                  <a:gd name="connsiteY4" fmla="*/ 0 h 198066"/>
                  <a:gd name="connsiteX5" fmla="*/ 95882 w 95882"/>
                  <a:gd name="connsiteY5" fmla="*/ 0 h 198066"/>
                  <a:gd name="connsiteX6" fmla="*/ 30223 w 95882"/>
                  <a:gd name="connsiteY6" fmla="*/ 96395 h 198066"/>
                  <a:gd name="connsiteX7" fmla="*/ 22391 w 95882"/>
                  <a:gd name="connsiteY7" fmla="*/ 139114 h 198066"/>
                  <a:gd name="connsiteX8" fmla="*/ 22913 w 95882"/>
                  <a:gd name="connsiteY8" fmla="*/ 140015 h 198066"/>
                  <a:gd name="connsiteX9" fmla="*/ 32861 w 95882"/>
                  <a:gd name="connsiteY9" fmla="*/ 198066 h 1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82" h="198066">
                    <a:moveTo>
                      <a:pt x="32861" y="198066"/>
                    </a:moveTo>
                    <a:lnTo>
                      <a:pt x="14855" y="198066"/>
                    </a:lnTo>
                    <a:cubicBezTo>
                      <a:pt x="15476" y="181149"/>
                      <a:pt x="12793" y="164278"/>
                      <a:pt x="6950" y="148396"/>
                    </a:cubicBezTo>
                    <a:cubicBezTo>
                      <a:pt x="-5375" y="127059"/>
                      <a:pt x="-972" y="99987"/>
                      <a:pt x="17493" y="83665"/>
                    </a:cubicBezTo>
                    <a:cubicBezTo>
                      <a:pt x="41540" y="59618"/>
                      <a:pt x="77876" y="23282"/>
                      <a:pt x="77876" y="0"/>
                    </a:cubicBezTo>
                    <a:lnTo>
                      <a:pt x="95882" y="0"/>
                    </a:lnTo>
                    <a:cubicBezTo>
                      <a:pt x="95882" y="30736"/>
                      <a:pt x="59474" y="67144"/>
                      <a:pt x="30223" y="96395"/>
                    </a:cubicBezTo>
                    <a:cubicBezTo>
                      <a:pt x="9345" y="117273"/>
                      <a:pt x="20995" y="136909"/>
                      <a:pt x="22391" y="139114"/>
                    </a:cubicBezTo>
                    <a:cubicBezTo>
                      <a:pt x="22553" y="139384"/>
                      <a:pt x="22769" y="139736"/>
                      <a:pt x="22913" y="140015"/>
                    </a:cubicBezTo>
                    <a:cubicBezTo>
                      <a:pt x="30331" y="158435"/>
                      <a:pt x="33726" y="178223"/>
                      <a:pt x="32861" y="198066"/>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4" name="Freeform: Shape 13">
                <a:extLst>
                  <a:ext uri="{FF2B5EF4-FFF2-40B4-BE49-F238E27FC236}">
                    <a16:creationId xmlns:a16="http://schemas.microsoft.com/office/drawing/2014/main" id="{4FB5E41D-E1B6-4A37-8852-7C22D97D2713}"/>
                  </a:ext>
                </a:extLst>
              </p:cNvPr>
              <p:cNvSpPr/>
              <p:nvPr/>
            </p:nvSpPr>
            <p:spPr>
              <a:xfrm>
                <a:off x="769813" y="3247172"/>
                <a:ext cx="267453" cy="146605"/>
              </a:xfrm>
              <a:custGeom>
                <a:avLst/>
                <a:gdLst>
                  <a:gd name="connsiteX0" fmla="*/ 31718 w 267453"/>
                  <a:gd name="connsiteY0" fmla="*/ 146605 h 146605"/>
                  <a:gd name="connsiteX1" fmla="*/ 0 w 267453"/>
                  <a:gd name="connsiteY1" fmla="*/ 132407 h 146605"/>
                  <a:gd name="connsiteX2" fmla="*/ 12667 w 267453"/>
                  <a:gd name="connsiteY2" fmla="*/ 119650 h 146605"/>
                  <a:gd name="connsiteX3" fmla="*/ 38317 w 267453"/>
                  <a:gd name="connsiteY3" fmla="*/ 126987 h 146605"/>
                  <a:gd name="connsiteX4" fmla="*/ 66667 w 267453"/>
                  <a:gd name="connsiteY4" fmla="*/ 115743 h 146605"/>
                  <a:gd name="connsiteX5" fmla="*/ 135009 w 267453"/>
                  <a:gd name="connsiteY5" fmla="*/ 83665 h 146605"/>
                  <a:gd name="connsiteX6" fmla="*/ 190162 w 267453"/>
                  <a:gd name="connsiteY6" fmla="*/ 68108 h 146605"/>
                  <a:gd name="connsiteX7" fmla="*/ 218378 w 267453"/>
                  <a:gd name="connsiteY7" fmla="*/ 63966 h 146605"/>
                  <a:gd name="connsiteX8" fmla="*/ 249447 w 267453"/>
                  <a:gd name="connsiteY8" fmla="*/ 0 h 146605"/>
                  <a:gd name="connsiteX9" fmla="*/ 267453 w 267453"/>
                  <a:gd name="connsiteY9" fmla="*/ 0 h 146605"/>
                  <a:gd name="connsiteX10" fmla="*/ 226462 w 267453"/>
                  <a:gd name="connsiteY10" fmla="*/ 80127 h 146605"/>
                  <a:gd name="connsiteX11" fmla="*/ 191242 w 267453"/>
                  <a:gd name="connsiteY11" fmla="*/ 86132 h 146605"/>
                  <a:gd name="connsiteX12" fmla="*/ 147776 w 267453"/>
                  <a:gd name="connsiteY12" fmla="*/ 96440 h 146605"/>
                  <a:gd name="connsiteX13" fmla="*/ 72934 w 267453"/>
                  <a:gd name="connsiteY13" fmla="*/ 132686 h 146605"/>
                  <a:gd name="connsiteX14" fmla="*/ 46402 w 267453"/>
                  <a:gd name="connsiteY14" fmla="*/ 143148 h 146605"/>
                  <a:gd name="connsiteX15" fmla="*/ 31718 w 267453"/>
                  <a:gd name="connsiteY15" fmla="*/ 146605 h 1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453" h="146605">
                    <a:moveTo>
                      <a:pt x="31718" y="146605"/>
                    </a:moveTo>
                    <a:cubicBezTo>
                      <a:pt x="19798" y="145786"/>
                      <a:pt x="8553" y="140753"/>
                      <a:pt x="0" y="132407"/>
                    </a:cubicBezTo>
                    <a:lnTo>
                      <a:pt x="12667" y="119650"/>
                    </a:lnTo>
                    <a:cubicBezTo>
                      <a:pt x="12811" y="119785"/>
                      <a:pt x="26460" y="132956"/>
                      <a:pt x="38317" y="126987"/>
                    </a:cubicBezTo>
                    <a:cubicBezTo>
                      <a:pt x="44403" y="123953"/>
                      <a:pt x="54720" y="120154"/>
                      <a:pt x="66667" y="115743"/>
                    </a:cubicBezTo>
                    <a:cubicBezTo>
                      <a:pt x="89517" y="107343"/>
                      <a:pt x="124044" y="94622"/>
                      <a:pt x="135009" y="83665"/>
                    </a:cubicBezTo>
                    <a:cubicBezTo>
                      <a:pt x="148118" y="70557"/>
                      <a:pt x="170445" y="69260"/>
                      <a:pt x="190162" y="68108"/>
                    </a:cubicBezTo>
                    <a:cubicBezTo>
                      <a:pt x="199723" y="68225"/>
                      <a:pt x="209248" y="66829"/>
                      <a:pt x="218378" y="63966"/>
                    </a:cubicBezTo>
                    <a:cubicBezTo>
                      <a:pt x="231729" y="57313"/>
                      <a:pt x="249447" y="43430"/>
                      <a:pt x="249447" y="0"/>
                    </a:cubicBezTo>
                    <a:lnTo>
                      <a:pt x="267453" y="0"/>
                    </a:lnTo>
                    <a:cubicBezTo>
                      <a:pt x="267453" y="40090"/>
                      <a:pt x="254048" y="66289"/>
                      <a:pt x="226462" y="80127"/>
                    </a:cubicBezTo>
                    <a:cubicBezTo>
                      <a:pt x="215199" y="84295"/>
                      <a:pt x="203252" y="86330"/>
                      <a:pt x="191242" y="86132"/>
                    </a:cubicBezTo>
                    <a:cubicBezTo>
                      <a:pt x="174740" y="87086"/>
                      <a:pt x="156041" y="88175"/>
                      <a:pt x="147776" y="96440"/>
                    </a:cubicBezTo>
                    <a:cubicBezTo>
                      <a:pt x="134019" y="110197"/>
                      <a:pt x="100141" y="122666"/>
                      <a:pt x="72934" y="132686"/>
                    </a:cubicBezTo>
                    <a:cubicBezTo>
                      <a:pt x="61482" y="136900"/>
                      <a:pt x="51596" y="140537"/>
                      <a:pt x="46402" y="143148"/>
                    </a:cubicBezTo>
                    <a:cubicBezTo>
                      <a:pt x="41846" y="145434"/>
                      <a:pt x="36813" y="146623"/>
                      <a:pt x="31718" y="14660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5" name="Freeform: Shape 14">
                <a:extLst>
                  <a:ext uri="{FF2B5EF4-FFF2-40B4-BE49-F238E27FC236}">
                    <a16:creationId xmlns:a16="http://schemas.microsoft.com/office/drawing/2014/main" id="{D439E623-0601-47DC-B360-99EF15A679E1}"/>
                  </a:ext>
                </a:extLst>
              </p:cNvPr>
              <p:cNvSpPr/>
              <p:nvPr/>
            </p:nvSpPr>
            <p:spPr>
              <a:xfrm>
                <a:off x="866208" y="3166145"/>
                <a:ext cx="99033" cy="99033"/>
              </a:xfrm>
              <a:custGeom>
                <a:avLst/>
                <a:gdLst>
                  <a:gd name="connsiteX0" fmla="*/ 0 w 99033"/>
                  <a:gd name="connsiteY0" fmla="*/ 99033 h 99033"/>
                  <a:gd name="connsiteX1" fmla="*/ 0 w 99033"/>
                  <a:gd name="connsiteY1" fmla="*/ 81027 h 99033"/>
                  <a:gd name="connsiteX2" fmla="*/ 55315 w 99033"/>
                  <a:gd name="connsiteY2" fmla="*/ 40369 h 99033"/>
                  <a:gd name="connsiteX3" fmla="*/ 58016 w 99033"/>
                  <a:gd name="connsiteY3" fmla="*/ 37524 h 99033"/>
                  <a:gd name="connsiteX4" fmla="*/ 81027 w 99033"/>
                  <a:gd name="connsiteY4" fmla="*/ 0 h 99033"/>
                  <a:gd name="connsiteX5" fmla="*/ 99033 w 99033"/>
                  <a:gd name="connsiteY5" fmla="*/ 0 h 99033"/>
                  <a:gd name="connsiteX6" fmla="*/ 69701 w 99033"/>
                  <a:gd name="connsiteY6" fmla="*/ 51317 h 99033"/>
                  <a:gd name="connsiteX7" fmla="*/ 0 w 99033"/>
                  <a:gd name="connsiteY7" fmla="*/ 99033 h 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33" h="99033">
                    <a:moveTo>
                      <a:pt x="0" y="99033"/>
                    </a:moveTo>
                    <a:lnTo>
                      <a:pt x="0" y="81027"/>
                    </a:lnTo>
                    <a:cubicBezTo>
                      <a:pt x="30421" y="81027"/>
                      <a:pt x="55063" y="40784"/>
                      <a:pt x="55315" y="40369"/>
                    </a:cubicBezTo>
                    <a:cubicBezTo>
                      <a:pt x="55999" y="39235"/>
                      <a:pt x="56917" y="38263"/>
                      <a:pt x="58016" y="37524"/>
                    </a:cubicBezTo>
                    <a:cubicBezTo>
                      <a:pt x="58241" y="37380"/>
                      <a:pt x="81027" y="21742"/>
                      <a:pt x="81027" y="0"/>
                    </a:cubicBezTo>
                    <a:lnTo>
                      <a:pt x="99033" y="0"/>
                    </a:lnTo>
                    <a:cubicBezTo>
                      <a:pt x="99033" y="27549"/>
                      <a:pt x="76238" y="46455"/>
                      <a:pt x="69701" y="51317"/>
                    </a:cubicBezTo>
                    <a:cubicBezTo>
                      <a:pt x="64075" y="60041"/>
                      <a:pt x="36912" y="99033"/>
                      <a:pt x="0" y="9903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7" name="Freeform: Shape 16">
                <a:extLst>
                  <a:ext uri="{FF2B5EF4-FFF2-40B4-BE49-F238E27FC236}">
                    <a16:creationId xmlns:a16="http://schemas.microsoft.com/office/drawing/2014/main" id="{546287D5-A777-4B45-B550-3999158CE233}"/>
                  </a:ext>
                </a:extLst>
              </p:cNvPr>
              <p:cNvSpPr/>
              <p:nvPr/>
            </p:nvSpPr>
            <p:spPr>
              <a:xfrm>
                <a:off x="943941" y="3166146"/>
                <a:ext cx="199561" cy="94576"/>
              </a:xfrm>
              <a:custGeom>
                <a:avLst/>
                <a:gdLst>
                  <a:gd name="connsiteX0" fmla="*/ 150261 w 199561"/>
                  <a:gd name="connsiteY0" fmla="*/ 94575 h 94576"/>
                  <a:gd name="connsiteX1" fmla="*/ 125313 w 199561"/>
                  <a:gd name="connsiteY1" fmla="*/ 89083 h 94576"/>
                  <a:gd name="connsiteX2" fmla="*/ 120335 w 199561"/>
                  <a:gd name="connsiteY2" fmla="*/ 81025 h 94576"/>
                  <a:gd name="connsiteX3" fmla="*/ 91525 w 199561"/>
                  <a:gd name="connsiteY3" fmla="*/ 20327 h 94576"/>
                  <a:gd name="connsiteX4" fmla="*/ 0 w 199561"/>
                  <a:gd name="connsiteY4" fmla="*/ 26368 h 94576"/>
                  <a:gd name="connsiteX5" fmla="*/ 6653 w 199561"/>
                  <a:gd name="connsiteY5" fmla="*/ 9631 h 94576"/>
                  <a:gd name="connsiteX6" fmla="*/ 88734 w 199561"/>
                  <a:gd name="connsiteY6" fmla="*/ 1286 h 94576"/>
                  <a:gd name="connsiteX7" fmla="*/ 99736 w 199561"/>
                  <a:gd name="connsiteY7" fmla="*/ 2636 h 94576"/>
                  <a:gd name="connsiteX8" fmla="*/ 138080 w 199561"/>
                  <a:gd name="connsiteY8" fmla="*/ 74660 h 94576"/>
                  <a:gd name="connsiteX9" fmla="*/ 185156 w 199561"/>
                  <a:gd name="connsiteY9" fmla="*/ 57617 h 94576"/>
                  <a:gd name="connsiteX10" fmla="*/ 199561 w 199561"/>
                  <a:gd name="connsiteY10" fmla="*/ 68421 h 94576"/>
                  <a:gd name="connsiteX11" fmla="*/ 150261 w 199561"/>
                  <a:gd name="connsiteY11" fmla="*/ 94575 h 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561" h="94576">
                    <a:moveTo>
                      <a:pt x="150261" y="94575"/>
                    </a:moveTo>
                    <a:cubicBezTo>
                      <a:pt x="141636" y="94638"/>
                      <a:pt x="133110" y="92756"/>
                      <a:pt x="125313" y="89083"/>
                    </a:cubicBezTo>
                    <a:cubicBezTo>
                      <a:pt x="122261" y="87561"/>
                      <a:pt x="120335" y="84437"/>
                      <a:pt x="120335" y="81025"/>
                    </a:cubicBezTo>
                    <a:cubicBezTo>
                      <a:pt x="120335" y="56465"/>
                      <a:pt x="100609" y="30860"/>
                      <a:pt x="91525" y="20327"/>
                    </a:cubicBezTo>
                    <a:cubicBezTo>
                      <a:pt x="63102" y="34678"/>
                      <a:pt x="30061" y="36856"/>
                      <a:pt x="0" y="26368"/>
                    </a:cubicBezTo>
                    <a:lnTo>
                      <a:pt x="6653" y="9631"/>
                    </a:lnTo>
                    <a:cubicBezTo>
                      <a:pt x="33950" y="18724"/>
                      <a:pt x="63831" y="15690"/>
                      <a:pt x="88734" y="1286"/>
                    </a:cubicBezTo>
                    <a:cubicBezTo>
                      <a:pt x="92272" y="-839"/>
                      <a:pt x="96810" y="-290"/>
                      <a:pt x="99736" y="2636"/>
                    </a:cubicBezTo>
                    <a:cubicBezTo>
                      <a:pt x="101230" y="4130"/>
                      <a:pt x="134496" y="37802"/>
                      <a:pt x="138080" y="74660"/>
                    </a:cubicBezTo>
                    <a:cubicBezTo>
                      <a:pt x="155815" y="80116"/>
                      <a:pt x="175019" y="73165"/>
                      <a:pt x="185156" y="57617"/>
                    </a:cubicBezTo>
                    <a:lnTo>
                      <a:pt x="199561" y="68421"/>
                    </a:lnTo>
                    <a:cubicBezTo>
                      <a:pt x="188388" y="84671"/>
                      <a:pt x="169977" y="94440"/>
                      <a:pt x="150261" y="9457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9" name="Freeform: Shape 18">
                <a:extLst>
                  <a:ext uri="{FF2B5EF4-FFF2-40B4-BE49-F238E27FC236}">
                    <a16:creationId xmlns:a16="http://schemas.microsoft.com/office/drawing/2014/main" id="{B479FA9A-4921-4A48-9616-79D2BC38CA97}"/>
                  </a:ext>
                </a:extLst>
              </p:cNvPr>
              <p:cNvSpPr/>
              <p:nvPr/>
            </p:nvSpPr>
            <p:spPr>
              <a:xfrm>
                <a:off x="1017982" y="3265268"/>
                <a:ext cx="146803" cy="53927"/>
              </a:xfrm>
              <a:custGeom>
                <a:avLst/>
                <a:gdLst>
                  <a:gd name="connsiteX0" fmla="*/ 64300 w 146803"/>
                  <a:gd name="connsiteY0" fmla="*/ 53928 h 53927"/>
                  <a:gd name="connsiteX1" fmla="*/ 55297 w 146803"/>
                  <a:gd name="connsiteY1" fmla="*/ 44925 h 53927"/>
                  <a:gd name="connsiteX2" fmla="*/ 0 w 146803"/>
                  <a:gd name="connsiteY2" fmla="*/ 17826 h 53927"/>
                  <a:gd name="connsiteX3" fmla="*/ 2557 w 146803"/>
                  <a:gd name="connsiteY3" fmla="*/ 0 h 53927"/>
                  <a:gd name="connsiteX4" fmla="*/ 68639 w 146803"/>
                  <a:gd name="connsiteY4" fmla="*/ 29836 h 53927"/>
                  <a:gd name="connsiteX5" fmla="*/ 143850 w 146803"/>
                  <a:gd name="connsiteY5" fmla="*/ 36 h 53927"/>
                  <a:gd name="connsiteX6" fmla="*/ 146803 w 146803"/>
                  <a:gd name="connsiteY6" fmla="*/ 17790 h 53927"/>
                  <a:gd name="connsiteX7" fmla="*/ 70647 w 146803"/>
                  <a:gd name="connsiteY7" fmla="*/ 51308 h 53927"/>
                  <a:gd name="connsiteX8" fmla="*/ 64300 w 146803"/>
                  <a:gd name="connsiteY8" fmla="*/ 53928 h 5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3" h="53927">
                    <a:moveTo>
                      <a:pt x="64300" y="53928"/>
                    </a:moveTo>
                    <a:cubicBezTo>
                      <a:pt x="59330" y="53928"/>
                      <a:pt x="55297" y="49895"/>
                      <a:pt x="55297" y="44925"/>
                    </a:cubicBezTo>
                    <a:cubicBezTo>
                      <a:pt x="55297" y="31871"/>
                      <a:pt x="22300" y="21031"/>
                      <a:pt x="0" y="17826"/>
                    </a:cubicBezTo>
                    <a:lnTo>
                      <a:pt x="2557" y="0"/>
                    </a:lnTo>
                    <a:cubicBezTo>
                      <a:pt x="12343" y="1404"/>
                      <a:pt x="54477" y="8571"/>
                      <a:pt x="68639" y="29836"/>
                    </a:cubicBezTo>
                    <a:cubicBezTo>
                      <a:pt x="91129" y="14333"/>
                      <a:pt x="116850" y="4150"/>
                      <a:pt x="143850" y="36"/>
                    </a:cubicBezTo>
                    <a:lnTo>
                      <a:pt x="146803" y="17790"/>
                    </a:lnTo>
                    <a:cubicBezTo>
                      <a:pt x="118768" y="21562"/>
                      <a:pt x="92362" y="33185"/>
                      <a:pt x="70647" y="51308"/>
                    </a:cubicBezTo>
                    <a:cubicBezTo>
                      <a:pt x="68963" y="52983"/>
                      <a:pt x="66676" y="53928"/>
                      <a:pt x="64300" y="53928"/>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21" name="Freeform: Shape 20">
                <a:extLst>
                  <a:ext uri="{FF2B5EF4-FFF2-40B4-BE49-F238E27FC236}">
                    <a16:creationId xmlns:a16="http://schemas.microsoft.com/office/drawing/2014/main" id="{DC5A1694-6458-4CAE-83C1-34DF65FA4F15}"/>
                  </a:ext>
                </a:extLst>
              </p:cNvPr>
              <p:cNvSpPr/>
              <p:nvPr/>
            </p:nvSpPr>
            <p:spPr>
              <a:xfrm>
                <a:off x="983716" y="3316351"/>
                <a:ext cx="86740" cy="123908"/>
              </a:xfrm>
              <a:custGeom>
                <a:avLst/>
                <a:gdLst>
                  <a:gd name="connsiteX0" fmla="*/ 79659 w 86740"/>
                  <a:gd name="connsiteY0" fmla="*/ 123908 h 123908"/>
                  <a:gd name="connsiteX1" fmla="*/ 63543 w 86740"/>
                  <a:gd name="connsiteY1" fmla="*/ 115860 h 123908"/>
                  <a:gd name="connsiteX2" fmla="*/ 57529 w 86740"/>
                  <a:gd name="connsiteY2" fmla="*/ 73311 h 123908"/>
                  <a:gd name="connsiteX3" fmla="*/ 54540 w 86740"/>
                  <a:gd name="connsiteY3" fmla="*/ 69890 h 123908"/>
                  <a:gd name="connsiteX4" fmla="*/ 17412 w 86740"/>
                  <a:gd name="connsiteY4" fmla="*/ 38857 h 123908"/>
                  <a:gd name="connsiteX5" fmla="*/ 9003 w 86740"/>
                  <a:gd name="connsiteY5" fmla="*/ 32699 h 123908"/>
                  <a:gd name="connsiteX6" fmla="*/ 0 w 86740"/>
                  <a:gd name="connsiteY6" fmla="*/ 5690 h 123908"/>
                  <a:gd name="connsiteX7" fmla="*/ 17106 w 86740"/>
                  <a:gd name="connsiteY7" fmla="*/ 0 h 123908"/>
                  <a:gd name="connsiteX8" fmla="*/ 24308 w 86740"/>
                  <a:gd name="connsiteY8" fmla="*/ 21715 h 123908"/>
                  <a:gd name="connsiteX9" fmla="*/ 69575 w 86740"/>
                  <a:gd name="connsiteY9" fmla="*/ 59861 h 123908"/>
                  <a:gd name="connsiteX10" fmla="*/ 79659 w 86740"/>
                  <a:gd name="connsiteY10" fmla="*/ 123908 h 1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40" h="123908">
                    <a:moveTo>
                      <a:pt x="79659" y="123908"/>
                    </a:moveTo>
                    <a:lnTo>
                      <a:pt x="63543" y="115860"/>
                    </a:lnTo>
                    <a:cubicBezTo>
                      <a:pt x="77390" y="88184"/>
                      <a:pt x="59609" y="74752"/>
                      <a:pt x="57529" y="73311"/>
                    </a:cubicBezTo>
                    <a:cubicBezTo>
                      <a:pt x="56269" y="72429"/>
                      <a:pt x="55243" y="71259"/>
                      <a:pt x="54540" y="69890"/>
                    </a:cubicBezTo>
                    <a:cubicBezTo>
                      <a:pt x="39460" y="39757"/>
                      <a:pt x="18312" y="38857"/>
                      <a:pt x="17412" y="38857"/>
                    </a:cubicBezTo>
                    <a:cubicBezTo>
                      <a:pt x="13604" y="38749"/>
                      <a:pt x="10254" y="36300"/>
                      <a:pt x="9003" y="32699"/>
                    </a:cubicBezTo>
                    <a:lnTo>
                      <a:pt x="0" y="5690"/>
                    </a:lnTo>
                    <a:lnTo>
                      <a:pt x="17106" y="0"/>
                    </a:lnTo>
                    <a:lnTo>
                      <a:pt x="24308" y="21715"/>
                    </a:lnTo>
                    <a:cubicBezTo>
                      <a:pt x="44421" y="26865"/>
                      <a:pt x="61086" y="40910"/>
                      <a:pt x="69575" y="59861"/>
                    </a:cubicBezTo>
                    <a:cubicBezTo>
                      <a:pt x="81063" y="68864"/>
                      <a:pt x="95693" y="91750"/>
                      <a:pt x="79659" y="123908"/>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0" name="Freeform: Shape 29">
                <a:extLst>
                  <a:ext uri="{FF2B5EF4-FFF2-40B4-BE49-F238E27FC236}">
                    <a16:creationId xmlns:a16="http://schemas.microsoft.com/office/drawing/2014/main" id="{B9274711-1421-4B70-9B0B-E03C35420363}"/>
                  </a:ext>
                </a:extLst>
              </p:cNvPr>
              <p:cNvSpPr/>
              <p:nvPr/>
            </p:nvSpPr>
            <p:spPr>
              <a:xfrm>
                <a:off x="1100287" y="3373175"/>
                <a:ext cx="54058" cy="54056"/>
              </a:xfrm>
              <a:custGeom>
                <a:avLst/>
                <a:gdLst>
                  <a:gd name="connsiteX0" fmla="*/ 36012 w 54058"/>
                  <a:gd name="connsiteY0" fmla="*/ 54056 h 54056"/>
                  <a:gd name="connsiteX1" fmla="*/ 2737 w 54058"/>
                  <a:gd name="connsiteY1" fmla="*/ 18044 h 54056"/>
                  <a:gd name="connsiteX2" fmla="*/ 0 w 54058"/>
                  <a:gd name="connsiteY2" fmla="*/ 18044 h 54056"/>
                  <a:gd name="connsiteX3" fmla="*/ 0 w 54058"/>
                  <a:gd name="connsiteY3" fmla="*/ 38 h 54056"/>
                  <a:gd name="connsiteX4" fmla="*/ 54018 w 54058"/>
                  <a:gd name="connsiteY4" fmla="*/ 50113 h 54056"/>
                  <a:gd name="connsiteX5" fmla="*/ 54018 w 54058"/>
                  <a:gd name="connsiteY5" fmla="*/ 54056 h 54056"/>
                  <a:gd name="connsiteX6" fmla="*/ 45015 w 54058"/>
                  <a:gd name="connsiteY6" fmla="*/ 54056 h 5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58" h="54056">
                    <a:moveTo>
                      <a:pt x="36012" y="54056"/>
                    </a:moveTo>
                    <a:cubicBezTo>
                      <a:pt x="36768" y="34925"/>
                      <a:pt x="21868" y="18800"/>
                      <a:pt x="2737" y="18044"/>
                    </a:cubicBezTo>
                    <a:cubicBezTo>
                      <a:pt x="1828" y="18008"/>
                      <a:pt x="909" y="18008"/>
                      <a:pt x="0" y="18044"/>
                    </a:cubicBezTo>
                    <a:lnTo>
                      <a:pt x="0" y="38"/>
                    </a:lnTo>
                    <a:cubicBezTo>
                      <a:pt x="28747" y="-1051"/>
                      <a:pt x="52929" y="21366"/>
                      <a:pt x="54018" y="50113"/>
                    </a:cubicBezTo>
                    <a:cubicBezTo>
                      <a:pt x="54072" y="51427"/>
                      <a:pt x="54072" y="52742"/>
                      <a:pt x="54018" y="54056"/>
                    </a:cubicBezTo>
                    <a:lnTo>
                      <a:pt x="45015" y="54056"/>
                    </a:ln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1" name="Freeform: Shape 30">
                <a:extLst>
                  <a:ext uri="{FF2B5EF4-FFF2-40B4-BE49-F238E27FC236}">
                    <a16:creationId xmlns:a16="http://schemas.microsoft.com/office/drawing/2014/main" id="{F8DD1815-AB22-46F7-9682-F8B7EDDB2549}"/>
                  </a:ext>
                </a:extLst>
              </p:cNvPr>
              <p:cNvSpPr/>
              <p:nvPr/>
            </p:nvSpPr>
            <p:spPr>
              <a:xfrm>
                <a:off x="1132275" y="3325929"/>
                <a:ext cx="49039" cy="28377"/>
              </a:xfrm>
              <a:custGeom>
                <a:avLst/>
                <a:gdLst>
                  <a:gd name="connsiteX0" fmla="*/ 8049 w 49039"/>
                  <a:gd name="connsiteY0" fmla="*/ 28378 h 28377"/>
                  <a:gd name="connsiteX1" fmla="*/ 0 w 49039"/>
                  <a:gd name="connsiteY1" fmla="*/ 12263 h 28377"/>
                  <a:gd name="connsiteX2" fmla="*/ 43701 w 49039"/>
                  <a:gd name="connsiteY2" fmla="*/ 2143 h 28377"/>
                  <a:gd name="connsiteX3" fmla="*/ 49040 w 49039"/>
                  <a:gd name="connsiteY3" fmla="*/ 11272 h 28377"/>
                  <a:gd name="connsiteX4" fmla="*/ 35760 w 49039"/>
                  <a:gd name="connsiteY4" fmla="*/ 18034 h 28377"/>
                  <a:gd name="connsiteX5" fmla="*/ 8049 w 49039"/>
                  <a:gd name="connsiteY5" fmla="*/ 28378 h 2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9" h="28377">
                    <a:moveTo>
                      <a:pt x="8049" y="28378"/>
                    </a:moveTo>
                    <a:lnTo>
                      <a:pt x="0" y="12263"/>
                    </a:lnTo>
                    <a:cubicBezTo>
                      <a:pt x="29206" y="-2349"/>
                      <a:pt x="38281" y="-1242"/>
                      <a:pt x="43701" y="2143"/>
                    </a:cubicBezTo>
                    <a:cubicBezTo>
                      <a:pt x="46933" y="4070"/>
                      <a:pt x="48949" y="7518"/>
                      <a:pt x="49040" y="11272"/>
                    </a:cubicBezTo>
                    <a:cubicBezTo>
                      <a:pt x="49040" y="11272"/>
                      <a:pt x="38632" y="16341"/>
                      <a:pt x="35760" y="18034"/>
                    </a:cubicBezTo>
                    <a:cubicBezTo>
                      <a:pt x="35535" y="18007"/>
                      <a:pt x="29656" y="17574"/>
                      <a:pt x="8049" y="28378"/>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2" name="Freeform: Shape 31">
                <a:extLst>
                  <a:ext uri="{FF2B5EF4-FFF2-40B4-BE49-F238E27FC236}">
                    <a16:creationId xmlns:a16="http://schemas.microsoft.com/office/drawing/2014/main" id="{69D903E3-EFBB-4710-A435-0953C8F925E4}"/>
                  </a:ext>
                </a:extLst>
              </p:cNvPr>
              <p:cNvSpPr/>
              <p:nvPr/>
            </p:nvSpPr>
            <p:spPr>
              <a:xfrm>
                <a:off x="785181" y="3378192"/>
                <a:ext cx="26072" cy="40036"/>
              </a:xfrm>
              <a:custGeom>
                <a:avLst/>
                <a:gdLst>
                  <a:gd name="connsiteX0" fmla="*/ 18006 w 26072"/>
                  <a:gd name="connsiteY0" fmla="*/ 40036 h 40036"/>
                  <a:gd name="connsiteX1" fmla="*/ 0 w 26072"/>
                  <a:gd name="connsiteY1" fmla="*/ 40036 h 40036"/>
                  <a:gd name="connsiteX2" fmla="*/ 9948 w 26072"/>
                  <a:gd name="connsiteY2" fmla="*/ 0 h 40036"/>
                  <a:gd name="connsiteX3" fmla="*/ 26073 w 26072"/>
                  <a:gd name="connsiteY3" fmla="*/ 8040 h 40036"/>
                  <a:gd name="connsiteX4" fmla="*/ 18006 w 26072"/>
                  <a:gd name="connsiteY4" fmla="*/ 40036 h 4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2" h="40036">
                    <a:moveTo>
                      <a:pt x="18006" y="40036"/>
                    </a:moveTo>
                    <a:lnTo>
                      <a:pt x="0" y="40036"/>
                    </a:lnTo>
                    <a:cubicBezTo>
                      <a:pt x="558" y="26154"/>
                      <a:pt x="3943" y="12532"/>
                      <a:pt x="9948" y="0"/>
                    </a:cubicBezTo>
                    <a:lnTo>
                      <a:pt x="26073" y="8040"/>
                    </a:lnTo>
                    <a:cubicBezTo>
                      <a:pt x="21301" y="18069"/>
                      <a:pt x="18555" y="28945"/>
                      <a:pt x="18006" y="40036"/>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4" name="Freeform: Shape 33">
                <a:extLst>
                  <a:ext uri="{FF2B5EF4-FFF2-40B4-BE49-F238E27FC236}">
                    <a16:creationId xmlns:a16="http://schemas.microsoft.com/office/drawing/2014/main" id="{B619A582-A784-451B-AD6B-43A4752F819D}"/>
                  </a:ext>
                </a:extLst>
              </p:cNvPr>
              <p:cNvSpPr/>
              <p:nvPr/>
            </p:nvSpPr>
            <p:spPr>
              <a:xfrm>
                <a:off x="818997" y="3373682"/>
                <a:ext cx="158093" cy="62282"/>
              </a:xfrm>
              <a:custGeom>
                <a:avLst/>
                <a:gdLst>
                  <a:gd name="connsiteX0" fmla="*/ 4375 w 158093"/>
                  <a:gd name="connsiteY0" fmla="*/ 62283 h 62282"/>
                  <a:gd name="connsiteX1" fmla="*/ 0 w 158093"/>
                  <a:gd name="connsiteY1" fmla="*/ 44817 h 62282"/>
                  <a:gd name="connsiteX2" fmla="*/ 58853 w 158093"/>
                  <a:gd name="connsiteY2" fmla="*/ 11173 h 62282"/>
                  <a:gd name="connsiteX3" fmla="*/ 65218 w 158093"/>
                  <a:gd name="connsiteY3" fmla="*/ 8535 h 62282"/>
                  <a:gd name="connsiteX4" fmla="*/ 152403 w 158093"/>
                  <a:gd name="connsiteY4" fmla="*/ 0 h 62282"/>
                  <a:gd name="connsiteX5" fmla="*/ 158093 w 158093"/>
                  <a:gd name="connsiteY5" fmla="*/ 17106 h 62282"/>
                  <a:gd name="connsiteX6" fmla="*/ 68891 w 158093"/>
                  <a:gd name="connsiteY6" fmla="*/ 26550 h 62282"/>
                  <a:gd name="connsiteX7" fmla="*/ 4375 w 158093"/>
                  <a:gd name="connsiteY7" fmla="*/ 62283 h 6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93" h="62282">
                    <a:moveTo>
                      <a:pt x="4375" y="62283"/>
                    </a:moveTo>
                    <a:lnTo>
                      <a:pt x="0" y="44817"/>
                    </a:lnTo>
                    <a:cubicBezTo>
                      <a:pt x="22021" y="38452"/>
                      <a:pt x="42197" y="26910"/>
                      <a:pt x="58853" y="11173"/>
                    </a:cubicBezTo>
                    <a:cubicBezTo>
                      <a:pt x="60536" y="9480"/>
                      <a:pt x="62832" y="8535"/>
                      <a:pt x="65218" y="8535"/>
                    </a:cubicBezTo>
                    <a:cubicBezTo>
                      <a:pt x="65830" y="8535"/>
                      <a:pt x="127096" y="8427"/>
                      <a:pt x="152403" y="0"/>
                    </a:cubicBezTo>
                    <a:lnTo>
                      <a:pt x="158093" y="17106"/>
                    </a:lnTo>
                    <a:cubicBezTo>
                      <a:pt x="133578" y="25280"/>
                      <a:pt x="83044" y="26397"/>
                      <a:pt x="68891" y="26550"/>
                    </a:cubicBezTo>
                    <a:cubicBezTo>
                      <a:pt x="50444" y="43295"/>
                      <a:pt x="28360" y="55522"/>
                      <a:pt x="4375" y="6228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5" name="Freeform: Shape 34">
                <a:extLst>
                  <a:ext uri="{FF2B5EF4-FFF2-40B4-BE49-F238E27FC236}">
                    <a16:creationId xmlns:a16="http://schemas.microsoft.com/office/drawing/2014/main" id="{D5E3127D-1EDC-485B-AE98-2CDB48EF1725}"/>
                  </a:ext>
                </a:extLst>
              </p:cNvPr>
              <p:cNvSpPr/>
              <p:nvPr/>
            </p:nvSpPr>
            <p:spPr>
              <a:xfrm>
                <a:off x="632130" y="3126108"/>
                <a:ext cx="118163" cy="112060"/>
              </a:xfrm>
              <a:custGeom>
                <a:avLst/>
                <a:gdLst>
                  <a:gd name="connsiteX0" fmla="*/ 0 w 118163"/>
                  <a:gd name="connsiteY0" fmla="*/ 112060 h 112060"/>
                  <a:gd name="connsiteX1" fmla="*/ 0 w 118163"/>
                  <a:gd name="connsiteY1" fmla="*/ 94054 h 112060"/>
                  <a:gd name="connsiteX2" fmla="*/ 27009 w 118163"/>
                  <a:gd name="connsiteY2" fmla="*/ 84547 h 112060"/>
                  <a:gd name="connsiteX3" fmla="*/ 32555 w 118163"/>
                  <a:gd name="connsiteY3" fmla="*/ 76444 h 112060"/>
                  <a:gd name="connsiteX4" fmla="*/ 42359 w 118163"/>
                  <a:gd name="connsiteY4" fmla="*/ 78650 h 112060"/>
                  <a:gd name="connsiteX5" fmla="*/ 68135 w 118163"/>
                  <a:gd name="connsiteY5" fmla="*/ 84952 h 112060"/>
                  <a:gd name="connsiteX6" fmla="*/ 72952 w 118163"/>
                  <a:gd name="connsiteY6" fmla="*/ 62076 h 112060"/>
                  <a:gd name="connsiteX7" fmla="*/ 74644 w 118163"/>
                  <a:gd name="connsiteY7" fmla="*/ 51686 h 112060"/>
                  <a:gd name="connsiteX8" fmla="*/ 99736 w 118163"/>
                  <a:gd name="connsiteY8" fmla="*/ 7572 h 112060"/>
                  <a:gd name="connsiteX9" fmla="*/ 116139 w 118163"/>
                  <a:gd name="connsiteY9" fmla="*/ 0 h 112060"/>
                  <a:gd name="connsiteX10" fmla="*/ 91300 w 118163"/>
                  <a:gd name="connsiteY10" fmla="*/ 60446 h 112060"/>
                  <a:gd name="connsiteX11" fmla="*/ 78434 w 118163"/>
                  <a:gd name="connsiteY11" fmla="*/ 100419 h 112060"/>
                  <a:gd name="connsiteX12" fmla="*/ 72024 w 118163"/>
                  <a:gd name="connsiteY12" fmla="*/ 103057 h 112060"/>
                  <a:gd name="connsiteX13" fmla="*/ 40100 w 118163"/>
                  <a:gd name="connsiteY13" fmla="*/ 97863 h 112060"/>
                  <a:gd name="connsiteX14" fmla="*/ 0 w 118163"/>
                  <a:gd name="connsiteY14" fmla="*/ 112060 h 11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63" h="112060">
                    <a:moveTo>
                      <a:pt x="0" y="112060"/>
                    </a:moveTo>
                    <a:lnTo>
                      <a:pt x="0" y="94054"/>
                    </a:lnTo>
                    <a:cubicBezTo>
                      <a:pt x="20374" y="94054"/>
                      <a:pt x="26586" y="87842"/>
                      <a:pt x="27009" y="84547"/>
                    </a:cubicBezTo>
                    <a:cubicBezTo>
                      <a:pt x="27000" y="80955"/>
                      <a:pt x="29206" y="77741"/>
                      <a:pt x="32555" y="76444"/>
                    </a:cubicBezTo>
                    <a:cubicBezTo>
                      <a:pt x="35967" y="75148"/>
                      <a:pt x="39829" y="76012"/>
                      <a:pt x="42359" y="78650"/>
                    </a:cubicBezTo>
                    <a:cubicBezTo>
                      <a:pt x="50264" y="82927"/>
                      <a:pt x="59141" y="85096"/>
                      <a:pt x="68135" y="84952"/>
                    </a:cubicBezTo>
                    <a:cubicBezTo>
                      <a:pt x="74014" y="78893"/>
                      <a:pt x="75896" y="69989"/>
                      <a:pt x="72952" y="62076"/>
                    </a:cubicBezTo>
                    <a:cubicBezTo>
                      <a:pt x="71223" y="58610"/>
                      <a:pt x="71907" y="54423"/>
                      <a:pt x="74644" y="51686"/>
                    </a:cubicBezTo>
                    <a:cubicBezTo>
                      <a:pt x="104237" y="22093"/>
                      <a:pt x="99790" y="7689"/>
                      <a:pt x="99736" y="7572"/>
                    </a:cubicBezTo>
                    <a:lnTo>
                      <a:pt x="116139" y="0"/>
                    </a:lnTo>
                    <a:cubicBezTo>
                      <a:pt x="118048" y="3835"/>
                      <a:pt x="125529" y="24308"/>
                      <a:pt x="91300" y="60446"/>
                    </a:cubicBezTo>
                    <a:cubicBezTo>
                      <a:pt x="94559" y="75121"/>
                      <a:pt x="89643" y="90408"/>
                      <a:pt x="78434" y="100419"/>
                    </a:cubicBezTo>
                    <a:cubicBezTo>
                      <a:pt x="76733" y="102121"/>
                      <a:pt x="74428" y="103066"/>
                      <a:pt x="72024" y="103057"/>
                    </a:cubicBezTo>
                    <a:cubicBezTo>
                      <a:pt x="61167" y="103129"/>
                      <a:pt x="50372" y="101374"/>
                      <a:pt x="40100" y="97863"/>
                    </a:cubicBezTo>
                    <a:cubicBezTo>
                      <a:pt x="34725" y="104858"/>
                      <a:pt x="23489" y="112060"/>
                      <a:pt x="0" y="112060"/>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6" name="Freeform: Shape 35">
                <a:extLst>
                  <a:ext uri="{FF2B5EF4-FFF2-40B4-BE49-F238E27FC236}">
                    <a16:creationId xmlns:a16="http://schemas.microsoft.com/office/drawing/2014/main" id="{A5B12A85-4E75-48A8-B780-3F430CDF36D9}"/>
                  </a:ext>
                </a:extLst>
              </p:cNvPr>
              <p:cNvSpPr/>
              <p:nvPr/>
            </p:nvSpPr>
            <p:spPr>
              <a:xfrm>
                <a:off x="641152" y="3211583"/>
                <a:ext cx="99014" cy="107612"/>
              </a:xfrm>
              <a:custGeom>
                <a:avLst/>
                <a:gdLst>
                  <a:gd name="connsiteX0" fmla="*/ 44996 w 99014"/>
                  <a:gd name="connsiteY0" fmla="*/ 107613 h 107612"/>
                  <a:gd name="connsiteX1" fmla="*/ 42169 w 99014"/>
                  <a:gd name="connsiteY1" fmla="*/ 107154 h 107612"/>
                  <a:gd name="connsiteX2" fmla="*/ 15358 w 99014"/>
                  <a:gd name="connsiteY2" fmla="*/ 104975 h 107612"/>
                  <a:gd name="connsiteX3" fmla="*/ 2628 w 99014"/>
                  <a:gd name="connsiteY3" fmla="*/ 104957 h 107612"/>
                  <a:gd name="connsiteX4" fmla="*/ 1494 w 99014"/>
                  <a:gd name="connsiteY4" fmla="*/ 93631 h 107612"/>
                  <a:gd name="connsiteX5" fmla="*/ 9938 w 99014"/>
                  <a:gd name="connsiteY5" fmla="*/ 57619 h 107612"/>
                  <a:gd name="connsiteX6" fmla="*/ 26054 w 99014"/>
                  <a:gd name="connsiteY6" fmla="*/ 49571 h 107612"/>
                  <a:gd name="connsiteX7" fmla="*/ 25505 w 99014"/>
                  <a:gd name="connsiteY7" fmla="*/ 85583 h 107612"/>
                  <a:gd name="connsiteX8" fmla="*/ 41161 w 99014"/>
                  <a:gd name="connsiteY8" fmla="*/ 88067 h 107612"/>
                  <a:gd name="connsiteX9" fmla="*/ 73806 w 99014"/>
                  <a:gd name="connsiteY9" fmla="*/ 72159 h 107612"/>
                  <a:gd name="connsiteX10" fmla="*/ 81008 w 99014"/>
                  <a:gd name="connsiteY10" fmla="*/ 43557 h 107612"/>
                  <a:gd name="connsiteX11" fmla="*/ 60130 w 99014"/>
                  <a:gd name="connsiteY11" fmla="*/ 17106 h 107612"/>
                  <a:gd name="connsiteX12" fmla="*/ 65865 w 99014"/>
                  <a:gd name="connsiteY12" fmla="*/ 0 h 107612"/>
                  <a:gd name="connsiteX13" fmla="*/ 99014 w 99014"/>
                  <a:gd name="connsiteY13" fmla="*/ 44592 h 107612"/>
                  <a:gd name="connsiteX14" fmla="*/ 98744 w 99014"/>
                  <a:gd name="connsiteY14" fmla="*/ 46780 h 107612"/>
                  <a:gd name="connsiteX15" fmla="*/ 89741 w 99014"/>
                  <a:gd name="connsiteY15" fmla="*/ 82792 h 107612"/>
                  <a:gd name="connsiteX16" fmla="*/ 81008 w 99014"/>
                  <a:gd name="connsiteY16" fmla="*/ 89607 h 107612"/>
                  <a:gd name="connsiteX17" fmla="*/ 53054 w 99014"/>
                  <a:gd name="connsiteY17" fmla="*/ 102634 h 107612"/>
                  <a:gd name="connsiteX18" fmla="*/ 44996 w 99014"/>
                  <a:gd name="connsiteY18" fmla="*/ 107613 h 10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14" h="107612">
                    <a:moveTo>
                      <a:pt x="44996" y="107613"/>
                    </a:moveTo>
                    <a:cubicBezTo>
                      <a:pt x="44033" y="107613"/>
                      <a:pt x="43079" y="107451"/>
                      <a:pt x="42169" y="107154"/>
                    </a:cubicBezTo>
                    <a:cubicBezTo>
                      <a:pt x="31177" y="103553"/>
                      <a:pt x="17861" y="102436"/>
                      <a:pt x="15358" y="104975"/>
                    </a:cubicBezTo>
                    <a:cubicBezTo>
                      <a:pt x="11838" y="108486"/>
                      <a:pt x="6139" y="108477"/>
                      <a:pt x="2628" y="104957"/>
                    </a:cubicBezTo>
                    <a:cubicBezTo>
                      <a:pt x="-388" y="101932"/>
                      <a:pt x="-865" y="97196"/>
                      <a:pt x="1494" y="93631"/>
                    </a:cubicBezTo>
                    <a:cubicBezTo>
                      <a:pt x="5410" y="87725"/>
                      <a:pt x="15340" y="68423"/>
                      <a:pt x="9938" y="57619"/>
                    </a:cubicBezTo>
                    <a:lnTo>
                      <a:pt x="26054" y="49571"/>
                    </a:lnTo>
                    <a:cubicBezTo>
                      <a:pt x="30771" y="61148"/>
                      <a:pt x="30573" y="74149"/>
                      <a:pt x="25505" y="85583"/>
                    </a:cubicBezTo>
                    <a:cubicBezTo>
                      <a:pt x="30789" y="85898"/>
                      <a:pt x="36038" y="86726"/>
                      <a:pt x="41161" y="88067"/>
                    </a:cubicBezTo>
                    <a:cubicBezTo>
                      <a:pt x="49741" y="78965"/>
                      <a:pt x="61355" y="73311"/>
                      <a:pt x="73806" y="72159"/>
                    </a:cubicBezTo>
                    <a:lnTo>
                      <a:pt x="81008" y="43557"/>
                    </a:lnTo>
                    <a:cubicBezTo>
                      <a:pt x="79820" y="31411"/>
                      <a:pt x="71663" y="21085"/>
                      <a:pt x="60130" y="17106"/>
                    </a:cubicBezTo>
                    <a:lnTo>
                      <a:pt x="65865" y="0"/>
                    </a:lnTo>
                    <a:cubicBezTo>
                      <a:pt x="67207" y="477"/>
                      <a:pt x="99014" y="11479"/>
                      <a:pt x="99014" y="44592"/>
                    </a:cubicBezTo>
                    <a:cubicBezTo>
                      <a:pt x="99014" y="45330"/>
                      <a:pt x="98924" y="46068"/>
                      <a:pt x="98744" y="46780"/>
                    </a:cubicBezTo>
                    <a:lnTo>
                      <a:pt x="89741" y="82792"/>
                    </a:lnTo>
                    <a:cubicBezTo>
                      <a:pt x="88742" y="86798"/>
                      <a:pt x="85141" y="89607"/>
                      <a:pt x="81008" y="89607"/>
                    </a:cubicBezTo>
                    <a:cubicBezTo>
                      <a:pt x="80819" y="89607"/>
                      <a:pt x="59320" y="90102"/>
                      <a:pt x="53054" y="102634"/>
                    </a:cubicBezTo>
                    <a:cubicBezTo>
                      <a:pt x="51532" y="105686"/>
                      <a:pt x="48408" y="107613"/>
                      <a:pt x="44996" y="10761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7" name="Freeform: Shape 36">
                <a:extLst>
                  <a:ext uri="{FF2B5EF4-FFF2-40B4-BE49-F238E27FC236}">
                    <a16:creationId xmlns:a16="http://schemas.microsoft.com/office/drawing/2014/main" id="{92EF07DC-837C-4D37-BBFE-5F39663A028F}"/>
                  </a:ext>
                </a:extLst>
              </p:cNvPr>
              <p:cNvSpPr/>
              <p:nvPr/>
            </p:nvSpPr>
            <p:spPr>
              <a:xfrm>
                <a:off x="727823" y="3229166"/>
                <a:ext cx="101428" cy="35372"/>
              </a:xfrm>
              <a:custGeom>
                <a:avLst/>
                <a:gdLst>
                  <a:gd name="connsiteX0" fmla="*/ 6680 w 101428"/>
                  <a:gd name="connsiteY0" fmla="*/ 35373 h 35372"/>
                  <a:gd name="connsiteX1" fmla="*/ 0 w 101428"/>
                  <a:gd name="connsiteY1" fmla="*/ 18645 h 35372"/>
                  <a:gd name="connsiteX2" fmla="*/ 75364 w 101428"/>
                  <a:gd name="connsiteY2" fmla="*/ 0 h 35372"/>
                  <a:gd name="connsiteX3" fmla="*/ 101428 w 101428"/>
                  <a:gd name="connsiteY3" fmla="*/ 22985 h 35372"/>
                  <a:gd name="connsiteX4" fmla="*/ 85313 w 101428"/>
                  <a:gd name="connsiteY4" fmla="*/ 31033 h 35372"/>
                  <a:gd name="connsiteX5" fmla="*/ 74635 w 101428"/>
                  <a:gd name="connsiteY5" fmla="*/ 18006 h 35372"/>
                  <a:gd name="connsiteX6" fmla="*/ 6680 w 101428"/>
                  <a:gd name="connsiteY6" fmla="*/ 35373 h 3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28" h="35372">
                    <a:moveTo>
                      <a:pt x="6680" y="35373"/>
                    </a:moveTo>
                    <a:lnTo>
                      <a:pt x="0" y="18645"/>
                    </a:lnTo>
                    <a:cubicBezTo>
                      <a:pt x="1900" y="17889"/>
                      <a:pt x="46951" y="0"/>
                      <a:pt x="75364" y="0"/>
                    </a:cubicBezTo>
                    <a:cubicBezTo>
                      <a:pt x="77804" y="0"/>
                      <a:pt x="90489" y="1107"/>
                      <a:pt x="101428" y="22985"/>
                    </a:cubicBezTo>
                    <a:lnTo>
                      <a:pt x="85313" y="31033"/>
                    </a:lnTo>
                    <a:cubicBezTo>
                      <a:pt x="80136" y="20671"/>
                      <a:pt x="75661" y="18429"/>
                      <a:pt x="74635" y="18006"/>
                    </a:cubicBezTo>
                    <a:cubicBezTo>
                      <a:pt x="49553" y="18339"/>
                      <a:pt x="7112" y="35193"/>
                      <a:pt x="6680" y="3537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8" name="Freeform: Shape 37">
                <a:extLst>
                  <a:ext uri="{FF2B5EF4-FFF2-40B4-BE49-F238E27FC236}">
                    <a16:creationId xmlns:a16="http://schemas.microsoft.com/office/drawing/2014/main" id="{CE86151B-CC39-44A4-8811-AEE41C55969A}"/>
                  </a:ext>
                </a:extLst>
              </p:cNvPr>
              <p:cNvSpPr/>
              <p:nvPr/>
            </p:nvSpPr>
            <p:spPr>
              <a:xfrm>
                <a:off x="790169" y="3130130"/>
                <a:ext cx="118416" cy="110226"/>
              </a:xfrm>
              <a:custGeom>
                <a:avLst/>
                <a:gdLst>
                  <a:gd name="connsiteX0" fmla="*/ 4285 w 118416"/>
                  <a:gd name="connsiteY0" fmla="*/ 110227 h 110226"/>
                  <a:gd name="connsiteX1" fmla="*/ 4960 w 118416"/>
                  <a:gd name="connsiteY1" fmla="*/ 49996 h 110226"/>
                  <a:gd name="connsiteX2" fmla="*/ 8993 w 118416"/>
                  <a:gd name="connsiteY2" fmla="*/ 45963 h 110226"/>
                  <a:gd name="connsiteX3" fmla="*/ 40423 w 118416"/>
                  <a:gd name="connsiteY3" fmla="*/ 36564 h 110226"/>
                  <a:gd name="connsiteX4" fmla="*/ 67036 w 118416"/>
                  <a:gd name="connsiteY4" fmla="*/ 3 h 110226"/>
                  <a:gd name="connsiteX5" fmla="*/ 100410 w 118416"/>
                  <a:gd name="connsiteY5" fmla="*/ 11644 h 110226"/>
                  <a:gd name="connsiteX6" fmla="*/ 118416 w 118416"/>
                  <a:gd name="connsiteY6" fmla="*/ 29650 h 110226"/>
                  <a:gd name="connsiteX7" fmla="*/ 105686 w 118416"/>
                  <a:gd name="connsiteY7" fmla="*/ 42380 h 110226"/>
                  <a:gd name="connsiteX8" fmla="*/ 87680 w 118416"/>
                  <a:gd name="connsiteY8" fmla="*/ 24374 h 110226"/>
                  <a:gd name="connsiteX9" fmla="*/ 67036 w 118416"/>
                  <a:gd name="connsiteY9" fmla="*/ 18009 h 110226"/>
                  <a:gd name="connsiteX10" fmla="*/ 58033 w 118416"/>
                  <a:gd name="connsiteY10" fmla="*/ 45018 h 110226"/>
                  <a:gd name="connsiteX11" fmla="*/ 49030 w 118416"/>
                  <a:gd name="connsiteY11" fmla="*/ 54021 h 110226"/>
                  <a:gd name="connsiteX12" fmla="*/ 19959 w 118416"/>
                  <a:gd name="connsiteY12" fmla="*/ 60764 h 110226"/>
                  <a:gd name="connsiteX13" fmla="*/ 21760 w 118416"/>
                  <a:gd name="connsiteY13" fmla="*/ 10586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16" h="110226">
                    <a:moveTo>
                      <a:pt x="4285" y="110227"/>
                    </a:moveTo>
                    <a:cubicBezTo>
                      <a:pt x="3276" y="106202"/>
                      <a:pt x="-5231" y="70388"/>
                      <a:pt x="4960" y="49996"/>
                    </a:cubicBezTo>
                    <a:cubicBezTo>
                      <a:pt x="5833" y="48250"/>
                      <a:pt x="7247" y="46836"/>
                      <a:pt x="8993" y="45963"/>
                    </a:cubicBezTo>
                    <a:cubicBezTo>
                      <a:pt x="18933" y="41255"/>
                      <a:pt x="29529" y="38077"/>
                      <a:pt x="40423" y="36564"/>
                    </a:cubicBezTo>
                    <a:cubicBezTo>
                      <a:pt x="42143" y="18198"/>
                      <a:pt x="49768" y="3"/>
                      <a:pt x="67036" y="3"/>
                    </a:cubicBezTo>
                    <a:cubicBezTo>
                      <a:pt x="79181" y="-123"/>
                      <a:pt x="90984" y="3991"/>
                      <a:pt x="100410" y="11644"/>
                    </a:cubicBezTo>
                    <a:lnTo>
                      <a:pt x="118416" y="29650"/>
                    </a:lnTo>
                    <a:lnTo>
                      <a:pt x="105686" y="42380"/>
                    </a:lnTo>
                    <a:lnTo>
                      <a:pt x="87680" y="24374"/>
                    </a:lnTo>
                    <a:cubicBezTo>
                      <a:pt x="81630" y="20152"/>
                      <a:pt x="74409" y="17928"/>
                      <a:pt x="67036" y="18009"/>
                    </a:cubicBezTo>
                    <a:cubicBezTo>
                      <a:pt x="61634" y="18009"/>
                      <a:pt x="58087" y="34016"/>
                      <a:pt x="58033" y="45018"/>
                    </a:cubicBezTo>
                    <a:cubicBezTo>
                      <a:pt x="58033" y="49987"/>
                      <a:pt x="54000" y="54021"/>
                      <a:pt x="49030" y="54021"/>
                    </a:cubicBezTo>
                    <a:cubicBezTo>
                      <a:pt x="39000" y="54444"/>
                      <a:pt x="29142" y="56731"/>
                      <a:pt x="19959" y="60764"/>
                    </a:cubicBezTo>
                    <a:cubicBezTo>
                      <a:pt x="17150" y="75736"/>
                      <a:pt x="17771" y="91158"/>
                      <a:pt x="21760" y="105860"/>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9" name="Freeform: Shape 38">
                <a:extLst>
                  <a:ext uri="{FF2B5EF4-FFF2-40B4-BE49-F238E27FC236}">
                    <a16:creationId xmlns:a16="http://schemas.microsoft.com/office/drawing/2014/main" id="{977AEBFC-DC94-4C7A-9C90-D6B329707639}"/>
                  </a:ext>
                </a:extLst>
              </p:cNvPr>
              <p:cNvSpPr/>
              <p:nvPr/>
            </p:nvSpPr>
            <p:spPr>
              <a:xfrm>
                <a:off x="776178" y="3099099"/>
                <a:ext cx="55217" cy="91416"/>
              </a:xfrm>
              <a:custGeom>
                <a:avLst/>
                <a:gdLst>
                  <a:gd name="connsiteX0" fmla="*/ 20644 w 55217"/>
                  <a:gd name="connsiteY0" fmla="*/ 91416 h 91416"/>
                  <a:gd name="connsiteX1" fmla="*/ 0 w 55217"/>
                  <a:gd name="connsiteY1" fmla="*/ 40036 h 91416"/>
                  <a:gd name="connsiteX2" fmla="*/ 5654 w 55217"/>
                  <a:gd name="connsiteY2" fmla="*/ 31682 h 91416"/>
                  <a:gd name="connsiteX3" fmla="*/ 36957 w 55217"/>
                  <a:gd name="connsiteY3" fmla="*/ 10020 h 91416"/>
                  <a:gd name="connsiteX4" fmla="*/ 36957 w 55217"/>
                  <a:gd name="connsiteY4" fmla="*/ 8049 h 91416"/>
                  <a:gd name="connsiteX5" fmla="*/ 53073 w 55217"/>
                  <a:gd name="connsiteY5" fmla="*/ 0 h 91416"/>
                  <a:gd name="connsiteX6" fmla="*/ 53793 w 55217"/>
                  <a:gd name="connsiteY6" fmla="*/ 16421 h 91416"/>
                  <a:gd name="connsiteX7" fmla="*/ 18330 w 55217"/>
                  <a:gd name="connsiteY7" fmla="*/ 45798 h 91416"/>
                  <a:gd name="connsiteX8" fmla="*/ 33401 w 55217"/>
                  <a:gd name="connsiteY8" fmla="*/ 78749 h 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17" h="91416">
                    <a:moveTo>
                      <a:pt x="20644" y="91416"/>
                    </a:moveTo>
                    <a:cubicBezTo>
                      <a:pt x="7698" y="77399"/>
                      <a:pt x="351" y="59114"/>
                      <a:pt x="0" y="40036"/>
                    </a:cubicBezTo>
                    <a:cubicBezTo>
                      <a:pt x="0" y="36354"/>
                      <a:pt x="2242" y="33050"/>
                      <a:pt x="5654" y="31682"/>
                    </a:cubicBezTo>
                    <a:cubicBezTo>
                      <a:pt x="16638" y="27270"/>
                      <a:pt x="34185" y="17340"/>
                      <a:pt x="36957" y="10020"/>
                    </a:cubicBezTo>
                    <a:cubicBezTo>
                      <a:pt x="37300" y="9408"/>
                      <a:pt x="37300" y="8661"/>
                      <a:pt x="36957" y="8049"/>
                    </a:cubicBezTo>
                    <a:lnTo>
                      <a:pt x="53073" y="0"/>
                    </a:lnTo>
                    <a:cubicBezTo>
                      <a:pt x="55657" y="5114"/>
                      <a:pt x="55918" y="11101"/>
                      <a:pt x="53793" y="16421"/>
                    </a:cubicBezTo>
                    <a:cubicBezTo>
                      <a:pt x="48544" y="30214"/>
                      <a:pt x="28972" y="40883"/>
                      <a:pt x="18330" y="45798"/>
                    </a:cubicBezTo>
                    <a:cubicBezTo>
                      <a:pt x="19924" y="58051"/>
                      <a:pt x="25172" y="69530"/>
                      <a:pt x="33401" y="78749"/>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40" name="Freeform: Shape 39">
                <a:extLst>
                  <a:ext uri="{FF2B5EF4-FFF2-40B4-BE49-F238E27FC236}">
                    <a16:creationId xmlns:a16="http://schemas.microsoft.com/office/drawing/2014/main" id="{4C95A664-EC87-42CC-8DCF-9F2ACA91F188}"/>
                  </a:ext>
                </a:extLst>
              </p:cNvPr>
              <p:cNvSpPr/>
              <p:nvPr/>
            </p:nvSpPr>
            <p:spPr>
              <a:xfrm>
                <a:off x="957391" y="3249953"/>
                <a:ext cx="65938" cy="50335"/>
              </a:xfrm>
              <a:custGeom>
                <a:avLst/>
                <a:gdLst>
                  <a:gd name="connsiteX0" fmla="*/ 57845 w 65938"/>
                  <a:gd name="connsiteY0" fmla="*/ 50336 h 50335"/>
                  <a:gd name="connsiteX1" fmla="*/ 25857 w 65938"/>
                  <a:gd name="connsiteY1" fmla="*/ 42233 h 50335"/>
                  <a:gd name="connsiteX2" fmla="*/ 16854 w 65938"/>
                  <a:gd name="connsiteY2" fmla="*/ 33230 h 50335"/>
                  <a:gd name="connsiteX3" fmla="*/ 0 w 65938"/>
                  <a:gd name="connsiteY3" fmla="*/ 16403 h 50335"/>
                  <a:gd name="connsiteX4" fmla="*/ 7419 w 65938"/>
                  <a:gd name="connsiteY4" fmla="*/ 0 h 50335"/>
                  <a:gd name="connsiteX5" fmla="*/ 33527 w 65938"/>
                  <a:gd name="connsiteY5" fmla="*/ 24767 h 50335"/>
                  <a:gd name="connsiteX6" fmla="*/ 65938 w 65938"/>
                  <a:gd name="connsiteY6" fmla="*/ 34175 h 5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38" h="50335">
                    <a:moveTo>
                      <a:pt x="57845" y="50336"/>
                    </a:moveTo>
                    <a:cubicBezTo>
                      <a:pt x="47842" y="45483"/>
                      <a:pt x="36957" y="42719"/>
                      <a:pt x="25857" y="42233"/>
                    </a:cubicBezTo>
                    <a:cubicBezTo>
                      <a:pt x="20887" y="42233"/>
                      <a:pt x="16854" y="38200"/>
                      <a:pt x="16854" y="33230"/>
                    </a:cubicBezTo>
                    <a:cubicBezTo>
                      <a:pt x="16854" y="24704"/>
                      <a:pt x="3943" y="18195"/>
                      <a:pt x="0" y="16403"/>
                    </a:cubicBezTo>
                    <a:lnTo>
                      <a:pt x="7419" y="0"/>
                    </a:lnTo>
                    <a:cubicBezTo>
                      <a:pt x="19086" y="4429"/>
                      <a:pt x="28486" y="13351"/>
                      <a:pt x="33527" y="24767"/>
                    </a:cubicBezTo>
                    <a:cubicBezTo>
                      <a:pt x="44790" y="26028"/>
                      <a:pt x="55756" y="29206"/>
                      <a:pt x="65938" y="3417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41" name="Freeform: Shape 40">
                <a:extLst>
                  <a:ext uri="{FF2B5EF4-FFF2-40B4-BE49-F238E27FC236}">
                    <a16:creationId xmlns:a16="http://schemas.microsoft.com/office/drawing/2014/main" id="{EA081A90-C3AC-46CA-B207-74B1C601426A}"/>
                  </a:ext>
                </a:extLst>
              </p:cNvPr>
              <p:cNvSpPr/>
              <p:nvPr/>
            </p:nvSpPr>
            <p:spPr>
              <a:xfrm>
                <a:off x="902221" y="3427096"/>
                <a:ext cx="93685" cy="89390"/>
              </a:xfrm>
              <a:custGeom>
                <a:avLst/>
                <a:gdLst>
                  <a:gd name="connsiteX0" fmla="*/ 86375 w 93685"/>
                  <a:gd name="connsiteY0" fmla="*/ 89391 h 89390"/>
                  <a:gd name="connsiteX1" fmla="*/ 0 w 93685"/>
                  <a:gd name="connsiteY1" fmla="*/ 135 h 89390"/>
                  <a:gd name="connsiteX2" fmla="*/ 9003 w 93685"/>
                  <a:gd name="connsiteY2" fmla="*/ 135 h 89390"/>
                  <a:gd name="connsiteX3" fmla="*/ 18006 w 93685"/>
                  <a:gd name="connsiteY3" fmla="*/ 0 h 89390"/>
                  <a:gd name="connsiteX4" fmla="*/ 93686 w 93685"/>
                  <a:gd name="connsiteY4" fmla="*/ 72924 h 8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85" h="89390">
                    <a:moveTo>
                      <a:pt x="86375" y="89391"/>
                    </a:moveTo>
                    <a:cubicBezTo>
                      <a:pt x="981" y="51452"/>
                      <a:pt x="0" y="2206"/>
                      <a:pt x="0" y="135"/>
                    </a:cubicBezTo>
                    <a:lnTo>
                      <a:pt x="9003" y="135"/>
                    </a:lnTo>
                    <a:lnTo>
                      <a:pt x="18006" y="0"/>
                    </a:lnTo>
                    <a:cubicBezTo>
                      <a:pt x="18006" y="405"/>
                      <a:pt x="20023" y="40189"/>
                      <a:pt x="93686" y="72924"/>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42" name="Freeform: Shape 41">
                <a:extLst>
                  <a:ext uri="{FF2B5EF4-FFF2-40B4-BE49-F238E27FC236}">
                    <a16:creationId xmlns:a16="http://schemas.microsoft.com/office/drawing/2014/main" id="{88B1B2EC-00C7-43AE-94ED-AF31E652D5E3}"/>
                  </a:ext>
                </a:extLst>
              </p:cNvPr>
              <p:cNvSpPr/>
              <p:nvPr/>
            </p:nvSpPr>
            <p:spPr>
              <a:xfrm>
                <a:off x="947875" y="3414780"/>
                <a:ext cx="127014" cy="75319"/>
              </a:xfrm>
              <a:custGeom>
                <a:avLst/>
                <a:gdLst>
                  <a:gd name="connsiteX0" fmla="*/ 123792 w 127014"/>
                  <a:gd name="connsiteY0" fmla="*/ 75319 h 75319"/>
                  <a:gd name="connsiteX1" fmla="*/ 0 w 127014"/>
                  <a:gd name="connsiteY1" fmla="*/ 6788 h 75319"/>
                  <a:gd name="connsiteX2" fmla="*/ 16683 w 127014"/>
                  <a:gd name="connsiteY2" fmla="*/ 0 h 75319"/>
                  <a:gd name="connsiteX3" fmla="*/ 127015 w 127014"/>
                  <a:gd name="connsiteY3" fmla="*/ 57619 h 75319"/>
                </a:gdLst>
                <a:ahLst/>
                <a:cxnLst>
                  <a:cxn ang="0">
                    <a:pos x="connsiteX0" y="connsiteY0"/>
                  </a:cxn>
                  <a:cxn ang="0">
                    <a:pos x="connsiteX1" y="connsiteY1"/>
                  </a:cxn>
                  <a:cxn ang="0">
                    <a:pos x="connsiteX2" y="connsiteY2"/>
                  </a:cxn>
                  <a:cxn ang="0">
                    <a:pos x="connsiteX3" y="connsiteY3"/>
                  </a:cxn>
                </a:cxnLst>
                <a:rect l="l" t="t" r="r" b="b"/>
                <a:pathLst>
                  <a:path w="127014" h="75319">
                    <a:moveTo>
                      <a:pt x="123792" y="75319"/>
                    </a:moveTo>
                    <a:cubicBezTo>
                      <a:pt x="21040" y="56647"/>
                      <a:pt x="810" y="8823"/>
                      <a:pt x="0" y="6788"/>
                    </a:cubicBezTo>
                    <a:lnTo>
                      <a:pt x="16683" y="0"/>
                    </a:lnTo>
                    <a:cubicBezTo>
                      <a:pt x="16854" y="405"/>
                      <a:pt x="35229" y="40928"/>
                      <a:pt x="127015" y="57619"/>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grpSp>
        <p:grpSp>
          <p:nvGrpSpPr>
            <p:cNvPr id="43" name="Graphic 82">
              <a:extLst>
                <a:ext uri="{FF2B5EF4-FFF2-40B4-BE49-F238E27FC236}">
                  <a16:creationId xmlns:a16="http://schemas.microsoft.com/office/drawing/2014/main" id="{93F2F5EA-437A-4460-B15E-4C702D78F079}"/>
                </a:ext>
              </a:extLst>
            </p:cNvPr>
            <p:cNvGrpSpPr/>
            <p:nvPr/>
          </p:nvGrpSpPr>
          <p:grpSpPr>
            <a:xfrm>
              <a:off x="6930240" y="3238916"/>
              <a:ext cx="493002" cy="493002"/>
              <a:chOff x="11050998" y="2981325"/>
              <a:chExt cx="493002" cy="493002"/>
            </a:xfrm>
            <a:solidFill>
              <a:schemeClr val="tx1"/>
            </a:solidFill>
          </p:grpSpPr>
          <p:sp>
            <p:nvSpPr>
              <p:cNvPr id="44" name="Freeform: Shape 43">
                <a:extLst>
                  <a:ext uri="{FF2B5EF4-FFF2-40B4-BE49-F238E27FC236}">
                    <a16:creationId xmlns:a16="http://schemas.microsoft.com/office/drawing/2014/main" id="{2C8B2311-AD02-426E-87C5-4BBF769D1A4E}"/>
                  </a:ext>
                </a:extLst>
              </p:cNvPr>
              <p:cNvSpPr/>
              <p:nvPr/>
            </p:nvSpPr>
            <p:spPr>
              <a:xfrm>
                <a:off x="11050997" y="2981320"/>
                <a:ext cx="496539" cy="493043"/>
              </a:xfrm>
              <a:custGeom>
                <a:avLst/>
                <a:gdLst>
                  <a:gd name="connsiteX0" fmla="*/ 382457 w 496539"/>
                  <a:gd name="connsiteY0" fmla="*/ 233501 h 493043"/>
                  <a:gd name="connsiteX1" fmla="*/ 435103 w 496539"/>
                  <a:gd name="connsiteY1" fmla="*/ 201149 h 493043"/>
                  <a:gd name="connsiteX2" fmla="*/ 437104 w 496539"/>
                  <a:gd name="connsiteY2" fmla="*/ 201410 h 493043"/>
                  <a:gd name="connsiteX3" fmla="*/ 451401 w 496539"/>
                  <a:gd name="connsiteY3" fmla="*/ 196563 h 493043"/>
                  <a:gd name="connsiteX4" fmla="*/ 451420 w 496539"/>
                  <a:gd name="connsiteY4" fmla="*/ 196545 h 493043"/>
                  <a:gd name="connsiteX5" fmla="*/ 459223 w 496539"/>
                  <a:gd name="connsiteY5" fmla="*/ 181020 h 493043"/>
                  <a:gd name="connsiteX6" fmla="*/ 445883 w 496539"/>
                  <a:gd name="connsiteY6" fmla="*/ 146510 h 493043"/>
                  <a:gd name="connsiteX7" fmla="*/ 440185 w 496539"/>
                  <a:gd name="connsiteY7" fmla="*/ 140631 h 493043"/>
                  <a:gd name="connsiteX8" fmla="*/ 456796 w 496539"/>
                  <a:gd name="connsiteY8" fmla="*/ 111823 h 493043"/>
                  <a:gd name="connsiteX9" fmla="*/ 467670 w 496539"/>
                  <a:gd name="connsiteY9" fmla="*/ 104986 h 493043"/>
                  <a:gd name="connsiteX10" fmla="*/ 445959 w 496539"/>
                  <a:gd name="connsiteY10" fmla="*/ 62123 h 493043"/>
                  <a:gd name="connsiteX11" fmla="*/ 397303 w 496539"/>
                  <a:gd name="connsiteY11" fmla="*/ 57583 h 493043"/>
                  <a:gd name="connsiteX12" fmla="*/ 394914 w 496539"/>
                  <a:gd name="connsiteY12" fmla="*/ 70597 h 493043"/>
                  <a:gd name="connsiteX13" fmla="*/ 310810 w 496539"/>
                  <a:gd name="connsiteY13" fmla="*/ 176518 h 493043"/>
                  <a:gd name="connsiteX14" fmla="*/ 290161 w 496539"/>
                  <a:gd name="connsiteY14" fmla="*/ 180536 h 493043"/>
                  <a:gd name="connsiteX15" fmla="*/ 314754 w 496539"/>
                  <a:gd name="connsiteY15" fmla="*/ 122204 h 493043"/>
                  <a:gd name="connsiteX16" fmla="*/ 273058 w 496539"/>
                  <a:gd name="connsiteY16" fmla="*/ 26357 h 493043"/>
                  <a:gd name="connsiteX17" fmla="*/ 272252 w 496539"/>
                  <a:gd name="connsiteY17" fmla="*/ 25780 h 493043"/>
                  <a:gd name="connsiteX18" fmla="*/ 211887 w 496539"/>
                  <a:gd name="connsiteY18" fmla="*/ 2228 h 493043"/>
                  <a:gd name="connsiteX19" fmla="*/ 180117 w 496539"/>
                  <a:gd name="connsiteY19" fmla="*/ 116 h 493043"/>
                  <a:gd name="connsiteX20" fmla="*/ 323 w 496539"/>
                  <a:gd name="connsiteY20" fmla="*/ 254756 h 493043"/>
                  <a:gd name="connsiteX21" fmla="*/ 196054 w 496539"/>
                  <a:gd name="connsiteY21" fmla="*/ 493044 h 493043"/>
                  <a:gd name="connsiteX22" fmla="*/ 202321 w 496539"/>
                  <a:gd name="connsiteY22" fmla="*/ 492913 h 493043"/>
                  <a:gd name="connsiteX23" fmla="*/ 315228 w 496539"/>
                  <a:gd name="connsiteY23" fmla="*/ 437632 h 493043"/>
                  <a:gd name="connsiteX24" fmla="*/ 330028 w 496539"/>
                  <a:gd name="connsiteY24" fmla="*/ 391495 h 493043"/>
                  <a:gd name="connsiteX25" fmla="*/ 295309 w 496539"/>
                  <a:gd name="connsiteY25" fmla="*/ 299498 h 493043"/>
                  <a:gd name="connsiteX26" fmla="*/ 416047 w 496539"/>
                  <a:gd name="connsiteY26" fmla="*/ 480737 h 493043"/>
                  <a:gd name="connsiteX27" fmla="*/ 425528 w 496539"/>
                  <a:gd name="connsiteY27" fmla="*/ 490039 h 493043"/>
                  <a:gd name="connsiteX28" fmla="*/ 487058 w 496539"/>
                  <a:gd name="connsiteY28" fmla="*/ 490039 h 493043"/>
                  <a:gd name="connsiteX29" fmla="*/ 496539 w 496539"/>
                  <a:gd name="connsiteY29" fmla="*/ 480737 h 493043"/>
                  <a:gd name="connsiteX30" fmla="*/ 382457 w 496539"/>
                  <a:gd name="connsiteY30" fmla="*/ 233501 h 493043"/>
                  <a:gd name="connsiteX31" fmla="*/ 279865 w 496539"/>
                  <a:gd name="connsiteY31" fmla="*/ 201056 h 493043"/>
                  <a:gd name="connsiteX32" fmla="*/ 392250 w 496539"/>
                  <a:gd name="connsiteY32" fmla="*/ 166602 h 493043"/>
                  <a:gd name="connsiteX33" fmla="*/ 402186 w 496539"/>
                  <a:gd name="connsiteY33" fmla="*/ 182499 h 493043"/>
                  <a:gd name="connsiteX34" fmla="*/ 414625 w 496539"/>
                  <a:gd name="connsiteY34" fmla="*/ 193531 h 493043"/>
                  <a:gd name="connsiteX35" fmla="*/ 357740 w 496539"/>
                  <a:gd name="connsiteY35" fmla="*/ 221576 h 493043"/>
                  <a:gd name="connsiteX36" fmla="*/ 279865 w 496539"/>
                  <a:gd name="connsiteY36" fmla="*/ 201056 h 493043"/>
                  <a:gd name="connsiteX37" fmla="*/ 439275 w 496539"/>
                  <a:gd name="connsiteY37" fmla="*/ 182257 h 493043"/>
                  <a:gd name="connsiteX38" fmla="*/ 434231 w 496539"/>
                  <a:gd name="connsiteY38" fmla="*/ 182397 h 493043"/>
                  <a:gd name="connsiteX39" fmla="*/ 416692 w 496539"/>
                  <a:gd name="connsiteY39" fmla="*/ 170537 h 493043"/>
                  <a:gd name="connsiteX40" fmla="*/ 407609 w 496539"/>
                  <a:gd name="connsiteY40" fmla="*/ 150919 h 493043"/>
                  <a:gd name="connsiteX41" fmla="*/ 408747 w 496539"/>
                  <a:gd name="connsiteY41" fmla="*/ 146705 h 493043"/>
                  <a:gd name="connsiteX42" fmla="*/ 411108 w 496539"/>
                  <a:gd name="connsiteY42" fmla="*/ 146091 h 493043"/>
                  <a:gd name="connsiteX43" fmla="*/ 431340 w 496539"/>
                  <a:gd name="connsiteY43" fmla="*/ 158472 h 493043"/>
                  <a:gd name="connsiteX44" fmla="*/ 440327 w 496539"/>
                  <a:gd name="connsiteY44" fmla="*/ 179383 h 493043"/>
                  <a:gd name="connsiteX45" fmla="*/ 439275 w 496539"/>
                  <a:gd name="connsiteY45" fmla="*/ 182257 h 493043"/>
                  <a:gd name="connsiteX46" fmla="*/ 435208 w 496539"/>
                  <a:gd name="connsiteY46" fmla="*/ 77434 h 493043"/>
                  <a:gd name="connsiteX47" fmla="*/ 450955 w 496539"/>
                  <a:gd name="connsiteY47" fmla="*/ 93768 h 493043"/>
                  <a:gd name="connsiteX48" fmla="*/ 429880 w 496539"/>
                  <a:gd name="connsiteY48" fmla="*/ 85108 h 493043"/>
                  <a:gd name="connsiteX49" fmla="*/ 414122 w 496539"/>
                  <a:gd name="connsiteY49" fmla="*/ 68848 h 493043"/>
                  <a:gd name="connsiteX50" fmla="*/ 435208 w 496539"/>
                  <a:gd name="connsiteY50" fmla="*/ 77434 h 493043"/>
                  <a:gd name="connsiteX51" fmla="*/ 405372 w 496539"/>
                  <a:gd name="connsiteY51" fmla="*/ 88735 h 493043"/>
                  <a:gd name="connsiteX52" fmla="*/ 419109 w 496539"/>
                  <a:gd name="connsiteY52" fmla="*/ 100419 h 493043"/>
                  <a:gd name="connsiteX53" fmla="*/ 436440 w 496539"/>
                  <a:gd name="connsiteY53" fmla="*/ 109349 h 493043"/>
                  <a:gd name="connsiteX54" fmla="*/ 424305 w 496539"/>
                  <a:gd name="connsiteY54" fmla="*/ 130389 h 493043"/>
                  <a:gd name="connsiteX55" fmla="*/ 396545 w 496539"/>
                  <a:gd name="connsiteY55" fmla="*/ 132455 h 493043"/>
                  <a:gd name="connsiteX56" fmla="*/ 389036 w 496539"/>
                  <a:gd name="connsiteY56" fmla="*/ 146184 h 493043"/>
                  <a:gd name="connsiteX57" fmla="*/ 343007 w 496539"/>
                  <a:gd name="connsiteY57" fmla="*/ 168006 h 493043"/>
                  <a:gd name="connsiteX58" fmla="*/ 405372 w 496539"/>
                  <a:gd name="connsiteY58" fmla="*/ 88735 h 493043"/>
                  <a:gd name="connsiteX59" fmla="*/ 311132 w 496539"/>
                  <a:gd name="connsiteY59" fmla="*/ 389922 h 493043"/>
                  <a:gd name="connsiteX60" fmla="*/ 298428 w 496539"/>
                  <a:gd name="connsiteY60" fmla="*/ 428991 h 493043"/>
                  <a:gd name="connsiteX61" fmla="*/ 201458 w 496539"/>
                  <a:gd name="connsiteY61" fmla="*/ 474328 h 493043"/>
                  <a:gd name="connsiteX62" fmla="*/ 19256 w 496539"/>
                  <a:gd name="connsiteY62" fmla="*/ 253928 h 493043"/>
                  <a:gd name="connsiteX63" fmla="*/ 180904 w 496539"/>
                  <a:gd name="connsiteY63" fmla="*/ 18711 h 493043"/>
                  <a:gd name="connsiteX64" fmla="*/ 208531 w 496539"/>
                  <a:gd name="connsiteY64" fmla="*/ 20543 h 493043"/>
                  <a:gd name="connsiteX65" fmla="*/ 261538 w 496539"/>
                  <a:gd name="connsiteY65" fmla="*/ 41147 h 493043"/>
                  <a:gd name="connsiteX66" fmla="*/ 295868 w 496539"/>
                  <a:gd name="connsiteY66" fmla="*/ 120595 h 493043"/>
                  <a:gd name="connsiteX67" fmla="*/ 240481 w 496539"/>
                  <a:gd name="connsiteY67" fmla="*/ 194610 h 493043"/>
                  <a:gd name="connsiteX68" fmla="*/ 190660 w 496539"/>
                  <a:gd name="connsiteY68" fmla="*/ 125404 h 493043"/>
                  <a:gd name="connsiteX69" fmla="*/ 181207 w 496539"/>
                  <a:gd name="connsiteY69" fmla="*/ 116846 h 493043"/>
                  <a:gd name="connsiteX70" fmla="*/ 171907 w 496539"/>
                  <a:gd name="connsiteY70" fmla="*/ 124362 h 493043"/>
                  <a:gd name="connsiteX71" fmla="*/ 171774 w 496539"/>
                  <a:gd name="connsiteY71" fmla="*/ 125171 h 493043"/>
                  <a:gd name="connsiteX72" fmla="*/ 131822 w 496539"/>
                  <a:gd name="connsiteY72" fmla="*/ 158063 h 493043"/>
                  <a:gd name="connsiteX73" fmla="*/ 123536 w 496539"/>
                  <a:gd name="connsiteY73" fmla="*/ 163569 h 493043"/>
                  <a:gd name="connsiteX74" fmla="*/ 124910 w 496539"/>
                  <a:gd name="connsiteY74" fmla="*/ 173309 h 493043"/>
                  <a:gd name="connsiteX75" fmla="*/ 134751 w 496539"/>
                  <a:gd name="connsiteY75" fmla="*/ 200014 h 493043"/>
                  <a:gd name="connsiteX76" fmla="*/ 117022 w 496539"/>
                  <a:gd name="connsiteY76" fmla="*/ 233929 h 493043"/>
                  <a:gd name="connsiteX77" fmla="*/ 113116 w 496539"/>
                  <a:gd name="connsiteY77" fmla="*/ 240329 h 493043"/>
                  <a:gd name="connsiteX78" fmla="*/ 115278 w 496539"/>
                  <a:gd name="connsiteY78" fmla="*/ 247501 h 493043"/>
                  <a:gd name="connsiteX79" fmla="*/ 125280 w 496539"/>
                  <a:gd name="connsiteY79" fmla="*/ 274439 h 493043"/>
                  <a:gd name="connsiteX80" fmla="*/ 106129 w 496539"/>
                  <a:gd name="connsiteY80" fmla="*/ 309368 h 493043"/>
                  <a:gd name="connsiteX81" fmla="*/ 102564 w 496539"/>
                  <a:gd name="connsiteY81" fmla="*/ 320651 h 493043"/>
                  <a:gd name="connsiteX82" fmla="*/ 113164 w 496539"/>
                  <a:gd name="connsiteY82" fmla="*/ 326269 h 493043"/>
                  <a:gd name="connsiteX83" fmla="*/ 120530 w 496539"/>
                  <a:gd name="connsiteY83" fmla="*/ 325609 h 493043"/>
                  <a:gd name="connsiteX84" fmla="*/ 162872 w 496539"/>
                  <a:gd name="connsiteY84" fmla="*/ 362798 h 493043"/>
                  <a:gd name="connsiteX85" fmla="*/ 171291 w 496539"/>
                  <a:gd name="connsiteY85" fmla="*/ 371040 h 493043"/>
                  <a:gd name="connsiteX86" fmla="*/ 181293 w 496539"/>
                  <a:gd name="connsiteY86" fmla="*/ 364733 h 493043"/>
                  <a:gd name="connsiteX87" fmla="*/ 262818 w 496539"/>
                  <a:gd name="connsiteY87" fmla="*/ 298819 h 493043"/>
                  <a:gd name="connsiteX88" fmla="*/ 311132 w 496539"/>
                  <a:gd name="connsiteY88" fmla="*/ 389922 h 493043"/>
                  <a:gd name="connsiteX89" fmla="*/ 434942 w 496539"/>
                  <a:gd name="connsiteY89" fmla="*/ 471445 h 493043"/>
                  <a:gd name="connsiteX90" fmla="*/ 265113 w 496539"/>
                  <a:gd name="connsiteY90" fmla="*/ 280104 h 493043"/>
                  <a:gd name="connsiteX91" fmla="*/ 173196 w 496539"/>
                  <a:gd name="connsiteY91" fmla="*/ 336027 h 493043"/>
                  <a:gd name="connsiteX92" fmla="*/ 133661 w 496539"/>
                  <a:gd name="connsiteY92" fmla="*/ 308363 h 493043"/>
                  <a:gd name="connsiteX93" fmla="*/ 144232 w 496539"/>
                  <a:gd name="connsiteY93" fmla="*/ 274439 h 493043"/>
                  <a:gd name="connsiteX94" fmla="*/ 135320 w 496539"/>
                  <a:gd name="connsiteY94" fmla="*/ 243092 h 493043"/>
                  <a:gd name="connsiteX95" fmla="*/ 153713 w 496539"/>
                  <a:gd name="connsiteY95" fmla="*/ 200024 h 493043"/>
                  <a:gd name="connsiteX96" fmla="*/ 147788 w 496539"/>
                  <a:gd name="connsiteY96" fmla="*/ 174211 h 493043"/>
                  <a:gd name="connsiteX97" fmla="*/ 178363 w 496539"/>
                  <a:gd name="connsiteY97" fmla="*/ 153951 h 493043"/>
                  <a:gd name="connsiteX98" fmla="*/ 239647 w 496539"/>
                  <a:gd name="connsiteY98" fmla="*/ 213605 h 493043"/>
                  <a:gd name="connsiteX99" fmla="*/ 261273 w 496539"/>
                  <a:gd name="connsiteY99" fmla="*/ 217083 h 493043"/>
                  <a:gd name="connsiteX100" fmla="*/ 477511 w 496539"/>
                  <a:gd name="connsiteY100" fmla="*/ 471454 h 493043"/>
                  <a:gd name="connsiteX101" fmla="*/ 434942 w 496539"/>
                  <a:gd name="connsiteY101" fmla="*/ 471454 h 49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96539" h="493043">
                    <a:moveTo>
                      <a:pt x="382457" y="233501"/>
                    </a:moveTo>
                    <a:cubicBezTo>
                      <a:pt x="405305" y="224358"/>
                      <a:pt x="424618" y="209930"/>
                      <a:pt x="435103" y="201149"/>
                    </a:cubicBezTo>
                    <a:cubicBezTo>
                      <a:pt x="435758" y="201196"/>
                      <a:pt x="436459" y="201410"/>
                      <a:pt x="437104" y="201410"/>
                    </a:cubicBezTo>
                    <a:cubicBezTo>
                      <a:pt x="442536" y="201410"/>
                      <a:pt x="447466" y="199763"/>
                      <a:pt x="451401" y="196563"/>
                    </a:cubicBezTo>
                    <a:cubicBezTo>
                      <a:pt x="451410" y="196554"/>
                      <a:pt x="451410" y="196554"/>
                      <a:pt x="451420" y="196545"/>
                    </a:cubicBezTo>
                    <a:cubicBezTo>
                      <a:pt x="455942" y="192852"/>
                      <a:pt x="458635" y="187475"/>
                      <a:pt x="459223" y="181020"/>
                    </a:cubicBezTo>
                    <a:cubicBezTo>
                      <a:pt x="460199" y="170323"/>
                      <a:pt x="455203" y="157421"/>
                      <a:pt x="445883" y="146510"/>
                    </a:cubicBezTo>
                    <a:cubicBezTo>
                      <a:pt x="444063" y="144370"/>
                      <a:pt x="442148" y="142426"/>
                      <a:pt x="440185" y="140631"/>
                    </a:cubicBezTo>
                    <a:lnTo>
                      <a:pt x="456796" y="111823"/>
                    </a:lnTo>
                    <a:cubicBezTo>
                      <a:pt x="461460" y="110828"/>
                      <a:pt x="465233" y="108511"/>
                      <a:pt x="467670" y="104986"/>
                    </a:cubicBezTo>
                    <a:cubicBezTo>
                      <a:pt x="475539" y="93749"/>
                      <a:pt x="466637" y="76131"/>
                      <a:pt x="445959" y="62123"/>
                    </a:cubicBezTo>
                    <a:cubicBezTo>
                      <a:pt x="429017" y="50700"/>
                      <a:pt x="406585" y="44430"/>
                      <a:pt x="397303" y="57583"/>
                    </a:cubicBezTo>
                    <a:cubicBezTo>
                      <a:pt x="395711" y="59881"/>
                      <a:pt x="393691" y="64327"/>
                      <a:pt x="394914" y="70597"/>
                    </a:cubicBezTo>
                    <a:cubicBezTo>
                      <a:pt x="368491" y="110297"/>
                      <a:pt x="322291" y="163476"/>
                      <a:pt x="310810" y="176518"/>
                    </a:cubicBezTo>
                    <a:cubicBezTo>
                      <a:pt x="303557" y="178099"/>
                      <a:pt x="296627" y="179420"/>
                      <a:pt x="290161" y="180536"/>
                    </a:cubicBezTo>
                    <a:cubicBezTo>
                      <a:pt x="303993" y="164165"/>
                      <a:pt x="312773" y="144221"/>
                      <a:pt x="314754" y="122204"/>
                    </a:cubicBezTo>
                    <a:cubicBezTo>
                      <a:pt x="317968" y="85368"/>
                      <a:pt x="302372" y="49537"/>
                      <a:pt x="273058" y="26357"/>
                    </a:cubicBezTo>
                    <a:cubicBezTo>
                      <a:pt x="272802" y="26152"/>
                      <a:pt x="272527" y="25966"/>
                      <a:pt x="272252" y="25780"/>
                    </a:cubicBezTo>
                    <a:cubicBezTo>
                      <a:pt x="253119" y="13632"/>
                      <a:pt x="232755" y="5706"/>
                      <a:pt x="211887" y="2228"/>
                    </a:cubicBezTo>
                    <a:cubicBezTo>
                      <a:pt x="202094" y="414"/>
                      <a:pt x="191437" y="-303"/>
                      <a:pt x="180117" y="116"/>
                    </a:cubicBezTo>
                    <a:cubicBezTo>
                      <a:pt x="74880" y="4814"/>
                      <a:pt x="-5764" y="119032"/>
                      <a:pt x="323" y="254756"/>
                    </a:cubicBezTo>
                    <a:cubicBezTo>
                      <a:pt x="6391" y="387774"/>
                      <a:pt x="93529" y="493053"/>
                      <a:pt x="196054" y="493044"/>
                    </a:cubicBezTo>
                    <a:cubicBezTo>
                      <a:pt x="198140" y="493044"/>
                      <a:pt x="200216" y="493006"/>
                      <a:pt x="202321" y="492913"/>
                    </a:cubicBezTo>
                    <a:cubicBezTo>
                      <a:pt x="205801" y="492746"/>
                      <a:pt x="288085" y="488430"/>
                      <a:pt x="315228" y="437632"/>
                    </a:cubicBezTo>
                    <a:cubicBezTo>
                      <a:pt x="323913" y="421382"/>
                      <a:pt x="328757" y="406285"/>
                      <a:pt x="330028" y="391495"/>
                    </a:cubicBezTo>
                    <a:cubicBezTo>
                      <a:pt x="333071" y="356724"/>
                      <a:pt x="319637" y="322735"/>
                      <a:pt x="295309" y="299498"/>
                    </a:cubicBezTo>
                    <a:cubicBezTo>
                      <a:pt x="367392" y="303982"/>
                      <a:pt x="416047" y="331748"/>
                      <a:pt x="416047" y="480737"/>
                    </a:cubicBezTo>
                    <a:cubicBezTo>
                      <a:pt x="416047" y="485881"/>
                      <a:pt x="420285" y="490039"/>
                      <a:pt x="425528" y="490039"/>
                    </a:cubicBezTo>
                    <a:lnTo>
                      <a:pt x="487058" y="490039"/>
                    </a:lnTo>
                    <a:cubicBezTo>
                      <a:pt x="492301" y="490039"/>
                      <a:pt x="496539" y="485881"/>
                      <a:pt x="496539" y="480737"/>
                    </a:cubicBezTo>
                    <a:cubicBezTo>
                      <a:pt x="496539" y="335106"/>
                      <a:pt x="442413" y="267109"/>
                      <a:pt x="382457" y="233501"/>
                    </a:cubicBezTo>
                    <a:close/>
                    <a:moveTo>
                      <a:pt x="279865" y="201056"/>
                    </a:moveTo>
                    <a:cubicBezTo>
                      <a:pt x="311474" y="196442"/>
                      <a:pt x="359997" y="186508"/>
                      <a:pt x="392250" y="166602"/>
                    </a:cubicBezTo>
                    <a:cubicBezTo>
                      <a:pt x="394564" y="172034"/>
                      <a:pt x="397901" y="177457"/>
                      <a:pt x="402186" y="182499"/>
                    </a:cubicBezTo>
                    <a:cubicBezTo>
                      <a:pt x="405950" y="186852"/>
                      <a:pt x="410207" y="190545"/>
                      <a:pt x="414625" y="193531"/>
                    </a:cubicBezTo>
                    <a:cubicBezTo>
                      <a:pt x="400906" y="203893"/>
                      <a:pt x="379849" y="217111"/>
                      <a:pt x="357740" y="221576"/>
                    </a:cubicBezTo>
                    <a:cubicBezTo>
                      <a:pt x="330104" y="210181"/>
                      <a:pt x="302628" y="204665"/>
                      <a:pt x="279865" y="201056"/>
                    </a:cubicBezTo>
                    <a:close/>
                    <a:moveTo>
                      <a:pt x="439275" y="182257"/>
                    </a:moveTo>
                    <a:cubicBezTo>
                      <a:pt x="438469" y="182899"/>
                      <a:pt x="436554" y="182964"/>
                      <a:pt x="434231" y="182397"/>
                    </a:cubicBezTo>
                    <a:cubicBezTo>
                      <a:pt x="429851" y="181401"/>
                      <a:pt x="422940" y="177736"/>
                      <a:pt x="416692" y="170537"/>
                    </a:cubicBezTo>
                    <a:cubicBezTo>
                      <a:pt x="410169" y="162844"/>
                      <a:pt x="407723" y="155328"/>
                      <a:pt x="407609" y="150919"/>
                    </a:cubicBezTo>
                    <a:cubicBezTo>
                      <a:pt x="407571" y="148900"/>
                      <a:pt x="408017" y="147310"/>
                      <a:pt x="408747" y="146705"/>
                    </a:cubicBezTo>
                    <a:cubicBezTo>
                      <a:pt x="409249" y="146296"/>
                      <a:pt x="410055" y="146091"/>
                      <a:pt x="411108" y="146091"/>
                    </a:cubicBezTo>
                    <a:cubicBezTo>
                      <a:pt x="415440" y="146091"/>
                      <a:pt x="423878" y="149719"/>
                      <a:pt x="431340" y="158472"/>
                    </a:cubicBezTo>
                    <a:cubicBezTo>
                      <a:pt x="438611" y="166965"/>
                      <a:pt x="440716" y="175048"/>
                      <a:pt x="440327" y="179383"/>
                    </a:cubicBezTo>
                    <a:cubicBezTo>
                      <a:pt x="440204" y="180750"/>
                      <a:pt x="439825" y="181801"/>
                      <a:pt x="439275" y="182257"/>
                    </a:cubicBezTo>
                    <a:close/>
                    <a:moveTo>
                      <a:pt x="435208" y="77434"/>
                    </a:moveTo>
                    <a:cubicBezTo>
                      <a:pt x="444907" y="84019"/>
                      <a:pt x="449467" y="90438"/>
                      <a:pt x="450955" y="93768"/>
                    </a:cubicBezTo>
                    <a:cubicBezTo>
                      <a:pt x="446812" y="93582"/>
                      <a:pt x="438915" y="91228"/>
                      <a:pt x="429880" y="85108"/>
                    </a:cubicBezTo>
                    <a:cubicBezTo>
                      <a:pt x="420901" y="79006"/>
                      <a:pt x="415857" y="72690"/>
                      <a:pt x="414122" y="68848"/>
                    </a:cubicBezTo>
                    <a:cubicBezTo>
                      <a:pt x="417896" y="69062"/>
                      <a:pt x="425594" y="70969"/>
                      <a:pt x="435208" y="77434"/>
                    </a:cubicBezTo>
                    <a:close/>
                    <a:moveTo>
                      <a:pt x="405372" y="88735"/>
                    </a:moveTo>
                    <a:cubicBezTo>
                      <a:pt x="409173" y="92828"/>
                      <a:pt x="413810" y="96819"/>
                      <a:pt x="419109" y="100419"/>
                    </a:cubicBezTo>
                    <a:cubicBezTo>
                      <a:pt x="424864" y="104316"/>
                      <a:pt x="430771" y="107293"/>
                      <a:pt x="436440" y="109349"/>
                    </a:cubicBezTo>
                    <a:lnTo>
                      <a:pt x="424305" y="130389"/>
                    </a:lnTo>
                    <a:cubicBezTo>
                      <a:pt x="413999" y="126166"/>
                      <a:pt x="403817" y="126483"/>
                      <a:pt x="396545" y="132455"/>
                    </a:cubicBezTo>
                    <a:cubicBezTo>
                      <a:pt x="392487" y="135822"/>
                      <a:pt x="389937" y="140594"/>
                      <a:pt x="389036" y="146184"/>
                    </a:cubicBezTo>
                    <a:cubicBezTo>
                      <a:pt x="376920" y="155291"/>
                      <a:pt x="360433" y="162463"/>
                      <a:pt x="343007" y="168006"/>
                    </a:cubicBezTo>
                    <a:cubicBezTo>
                      <a:pt x="360783" y="147086"/>
                      <a:pt x="386410" y="115916"/>
                      <a:pt x="405372" y="88735"/>
                    </a:cubicBezTo>
                    <a:close/>
                    <a:moveTo>
                      <a:pt x="311132" y="389922"/>
                    </a:moveTo>
                    <a:cubicBezTo>
                      <a:pt x="310061" y="402368"/>
                      <a:pt x="306022" y="414787"/>
                      <a:pt x="298428" y="428991"/>
                    </a:cubicBezTo>
                    <a:cubicBezTo>
                      <a:pt x="276281" y="470449"/>
                      <a:pt x="202179" y="474291"/>
                      <a:pt x="201458" y="474328"/>
                    </a:cubicBezTo>
                    <a:cubicBezTo>
                      <a:pt x="106736" y="478142"/>
                      <a:pt x="24983" y="379411"/>
                      <a:pt x="19256" y="253928"/>
                    </a:cubicBezTo>
                    <a:cubicBezTo>
                      <a:pt x="13625" y="128455"/>
                      <a:pt x="86172" y="22934"/>
                      <a:pt x="180904" y="18711"/>
                    </a:cubicBezTo>
                    <a:cubicBezTo>
                      <a:pt x="190679" y="18376"/>
                      <a:pt x="199951" y="18952"/>
                      <a:pt x="208531" y="20543"/>
                    </a:cubicBezTo>
                    <a:cubicBezTo>
                      <a:pt x="226876" y="23594"/>
                      <a:pt x="244691" y="30524"/>
                      <a:pt x="261538" y="41147"/>
                    </a:cubicBezTo>
                    <a:cubicBezTo>
                      <a:pt x="285695" y="60448"/>
                      <a:pt x="298523" y="90121"/>
                      <a:pt x="295868" y="120595"/>
                    </a:cubicBezTo>
                    <a:cubicBezTo>
                      <a:pt x="292929" y="153151"/>
                      <a:pt x="272242" y="180555"/>
                      <a:pt x="240481" y="194610"/>
                    </a:cubicBezTo>
                    <a:cubicBezTo>
                      <a:pt x="206066" y="185959"/>
                      <a:pt x="194481" y="148072"/>
                      <a:pt x="190660" y="125404"/>
                    </a:cubicBezTo>
                    <a:cubicBezTo>
                      <a:pt x="190271" y="120613"/>
                      <a:pt x="186185" y="116846"/>
                      <a:pt x="181207" y="116846"/>
                    </a:cubicBezTo>
                    <a:cubicBezTo>
                      <a:pt x="176600" y="116846"/>
                      <a:pt x="172751" y="120083"/>
                      <a:pt x="171907" y="124362"/>
                    </a:cubicBezTo>
                    <a:cubicBezTo>
                      <a:pt x="171850" y="124632"/>
                      <a:pt x="171802" y="124901"/>
                      <a:pt x="171774" y="125171"/>
                    </a:cubicBezTo>
                    <a:cubicBezTo>
                      <a:pt x="167659" y="143831"/>
                      <a:pt x="151333" y="157319"/>
                      <a:pt x="131822" y="158063"/>
                    </a:cubicBezTo>
                    <a:cubicBezTo>
                      <a:pt x="128219" y="158202"/>
                      <a:pt x="124996" y="160332"/>
                      <a:pt x="123536" y="163569"/>
                    </a:cubicBezTo>
                    <a:cubicBezTo>
                      <a:pt x="122066" y="166807"/>
                      <a:pt x="122588" y="170583"/>
                      <a:pt x="124910" y="173309"/>
                    </a:cubicBezTo>
                    <a:cubicBezTo>
                      <a:pt x="131253" y="180797"/>
                      <a:pt x="134751" y="190285"/>
                      <a:pt x="134751" y="200014"/>
                    </a:cubicBezTo>
                    <a:cubicBezTo>
                      <a:pt x="134751" y="213493"/>
                      <a:pt x="128124" y="226171"/>
                      <a:pt x="117022" y="233929"/>
                    </a:cubicBezTo>
                    <a:cubicBezTo>
                      <a:pt x="114861" y="235436"/>
                      <a:pt x="113448" y="237762"/>
                      <a:pt x="113116" y="240329"/>
                    </a:cubicBezTo>
                    <a:cubicBezTo>
                      <a:pt x="112784" y="242906"/>
                      <a:pt x="113571" y="245510"/>
                      <a:pt x="115278" y="247501"/>
                    </a:cubicBezTo>
                    <a:cubicBezTo>
                      <a:pt x="121725" y="255007"/>
                      <a:pt x="125280" y="264570"/>
                      <a:pt x="125280" y="274439"/>
                    </a:cubicBezTo>
                    <a:cubicBezTo>
                      <a:pt x="125280" y="288569"/>
                      <a:pt x="118122" y="301629"/>
                      <a:pt x="106129" y="309368"/>
                    </a:cubicBezTo>
                    <a:cubicBezTo>
                      <a:pt x="102346" y="311805"/>
                      <a:pt x="100848" y="316540"/>
                      <a:pt x="102564" y="320651"/>
                    </a:cubicBezTo>
                    <a:cubicBezTo>
                      <a:pt x="104280" y="324772"/>
                      <a:pt x="108708" y="327134"/>
                      <a:pt x="113164" y="326269"/>
                    </a:cubicBezTo>
                    <a:cubicBezTo>
                      <a:pt x="115420" y="325832"/>
                      <a:pt x="117970" y="325609"/>
                      <a:pt x="120530" y="325609"/>
                    </a:cubicBezTo>
                    <a:cubicBezTo>
                      <a:pt x="142317" y="325609"/>
                      <a:pt x="160520" y="341599"/>
                      <a:pt x="162872" y="362798"/>
                    </a:cubicBezTo>
                    <a:cubicBezTo>
                      <a:pt x="163355" y="367142"/>
                      <a:pt x="166863" y="370575"/>
                      <a:pt x="171291" y="371040"/>
                    </a:cubicBezTo>
                    <a:cubicBezTo>
                      <a:pt x="175614" y="371449"/>
                      <a:pt x="179880" y="368891"/>
                      <a:pt x="181293" y="364733"/>
                    </a:cubicBezTo>
                    <a:cubicBezTo>
                      <a:pt x="191361" y="335088"/>
                      <a:pt x="213727" y="299917"/>
                      <a:pt x="262818" y="298819"/>
                    </a:cubicBezTo>
                    <a:cubicBezTo>
                      <a:pt x="295025" y="316205"/>
                      <a:pt x="314403" y="352473"/>
                      <a:pt x="311132" y="389922"/>
                    </a:cubicBezTo>
                    <a:close/>
                    <a:moveTo>
                      <a:pt x="434942" y="471445"/>
                    </a:moveTo>
                    <a:cubicBezTo>
                      <a:pt x="432382" y="294689"/>
                      <a:pt x="356489" y="280104"/>
                      <a:pt x="265113" y="280104"/>
                    </a:cubicBezTo>
                    <a:cubicBezTo>
                      <a:pt x="214950" y="280104"/>
                      <a:pt x="187673" y="309210"/>
                      <a:pt x="173196" y="336027"/>
                    </a:cubicBezTo>
                    <a:cubicBezTo>
                      <a:pt x="164559" y="322046"/>
                      <a:pt x="150328" y="311898"/>
                      <a:pt x="133661" y="308363"/>
                    </a:cubicBezTo>
                    <a:cubicBezTo>
                      <a:pt x="140468" y="298512"/>
                      <a:pt x="144232" y="286755"/>
                      <a:pt x="144232" y="274439"/>
                    </a:cubicBezTo>
                    <a:cubicBezTo>
                      <a:pt x="144232" y="263342"/>
                      <a:pt x="141113" y="252487"/>
                      <a:pt x="135320" y="243092"/>
                    </a:cubicBezTo>
                    <a:cubicBezTo>
                      <a:pt x="146972" y="231883"/>
                      <a:pt x="153713" y="216349"/>
                      <a:pt x="153713" y="200024"/>
                    </a:cubicBezTo>
                    <a:cubicBezTo>
                      <a:pt x="153713" y="191057"/>
                      <a:pt x="151656" y="182229"/>
                      <a:pt x="147788" y="174211"/>
                    </a:cubicBezTo>
                    <a:cubicBezTo>
                      <a:pt x="159961" y="170667"/>
                      <a:pt x="170598" y="163551"/>
                      <a:pt x="178363" y="153951"/>
                    </a:cubicBezTo>
                    <a:cubicBezTo>
                      <a:pt x="187048" y="179215"/>
                      <a:pt x="204521" y="206749"/>
                      <a:pt x="239647" y="213605"/>
                    </a:cubicBezTo>
                    <a:cubicBezTo>
                      <a:pt x="245772" y="214804"/>
                      <a:pt x="253072" y="215883"/>
                      <a:pt x="261273" y="217083"/>
                    </a:cubicBezTo>
                    <a:cubicBezTo>
                      <a:pt x="335839" y="227985"/>
                      <a:pt x="473776" y="248170"/>
                      <a:pt x="477511" y="471454"/>
                    </a:cubicBezTo>
                    <a:lnTo>
                      <a:pt x="434942" y="471454"/>
                    </a:lnTo>
                    <a:close/>
                  </a:path>
                </a:pathLst>
              </a:custGeom>
              <a:grpFill/>
              <a:ln w="9342" cap="flat">
                <a:noFill/>
                <a:prstDash val="solid"/>
                <a:miter/>
              </a:ln>
            </p:spPr>
            <p:txBody>
              <a:bodyPr rtlCol="0" anchor="ctr"/>
              <a:lstStyle/>
              <a:p>
                <a:endParaRPr lang="en-US">
                  <a:latin typeface="Arial" panose="020B0604020202020204" pitchFamily="34" charset="0"/>
                </a:endParaRPr>
              </a:p>
            </p:txBody>
          </p:sp>
          <p:sp>
            <p:nvSpPr>
              <p:cNvPr id="45" name="Freeform: Shape 44">
                <a:extLst>
                  <a:ext uri="{FF2B5EF4-FFF2-40B4-BE49-F238E27FC236}">
                    <a16:creationId xmlns:a16="http://schemas.microsoft.com/office/drawing/2014/main" id="{AF781E23-0F3C-4CA8-AECF-F0B5C7197CED}"/>
                  </a:ext>
                </a:extLst>
              </p:cNvPr>
              <p:cNvSpPr/>
              <p:nvPr/>
            </p:nvSpPr>
            <p:spPr>
              <a:xfrm>
                <a:off x="11191484" y="3349690"/>
                <a:ext cx="145966" cy="79996"/>
              </a:xfrm>
              <a:custGeom>
                <a:avLst/>
                <a:gdLst>
                  <a:gd name="connsiteX0" fmla="*/ 46409 w 145966"/>
                  <a:gd name="connsiteY0" fmla="*/ 61393 h 79996"/>
                  <a:gd name="connsiteX1" fmla="*/ 7499 w 145966"/>
                  <a:gd name="connsiteY1" fmla="*/ 53747 h 79996"/>
                  <a:gd name="connsiteX2" fmla="*/ 0 w 145966"/>
                  <a:gd name="connsiteY2" fmla="*/ 70825 h 79996"/>
                  <a:gd name="connsiteX3" fmla="*/ 46418 w 145966"/>
                  <a:gd name="connsiteY3" fmla="*/ 79997 h 79996"/>
                  <a:gd name="connsiteX4" fmla="*/ 145967 w 145966"/>
                  <a:gd name="connsiteY4" fmla="*/ 0 h 79996"/>
                  <a:gd name="connsiteX5" fmla="*/ 127005 w 145966"/>
                  <a:gd name="connsiteY5" fmla="*/ 0 h 79996"/>
                  <a:gd name="connsiteX6" fmla="*/ 46409 w 145966"/>
                  <a:gd name="connsiteY6" fmla="*/ 61393 h 7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66" h="79996">
                    <a:moveTo>
                      <a:pt x="46409" y="61393"/>
                    </a:moveTo>
                    <a:cubicBezTo>
                      <a:pt x="32794" y="61393"/>
                      <a:pt x="19350" y="58751"/>
                      <a:pt x="7499" y="53747"/>
                    </a:cubicBezTo>
                    <a:lnTo>
                      <a:pt x="0" y="70825"/>
                    </a:lnTo>
                    <a:cubicBezTo>
                      <a:pt x="14193" y="76834"/>
                      <a:pt x="30244" y="79997"/>
                      <a:pt x="46418" y="79997"/>
                    </a:cubicBezTo>
                    <a:cubicBezTo>
                      <a:pt x="101312" y="79997"/>
                      <a:pt x="145967" y="44119"/>
                      <a:pt x="145967" y="0"/>
                    </a:cubicBezTo>
                    <a:lnTo>
                      <a:pt x="127005" y="0"/>
                    </a:lnTo>
                    <a:cubicBezTo>
                      <a:pt x="126995" y="33850"/>
                      <a:pt x="90836" y="61393"/>
                      <a:pt x="46409" y="61393"/>
                    </a:cubicBezTo>
                    <a:close/>
                  </a:path>
                </a:pathLst>
              </a:custGeom>
              <a:grpFill/>
              <a:ln w="9342" cap="flat">
                <a:noFill/>
                <a:prstDash val="solid"/>
                <a:miter/>
              </a:ln>
            </p:spPr>
            <p:txBody>
              <a:bodyPr rtlCol="0" anchor="ctr"/>
              <a:lstStyle/>
              <a:p>
                <a:endParaRPr lang="en-US">
                  <a:latin typeface="Arial" panose="020B0604020202020204" pitchFamily="34" charset="0"/>
                </a:endParaRPr>
              </a:p>
            </p:txBody>
          </p:sp>
        </p:grpSp>
        <p:grpSp>
          <p:nvGrpSpPr>
            <p:cNvPr id="46" name="Graphic 81">
              <a:extLst>
                <a:ext uri="{FF2B5EF4-FFF2-40B4-BE49-F238E27FC236}">
                  <a16:creationId xmlns:a16="http://schemas.microsoft.com/office/drawing/2014/main" id="{8FA76C64-5E2E-4A8C-8B44-F22E48D85ED9}"/>
                </a:ext>
              </a:extLst>
            </p:cNvPr>
            <p:cNvGrpSpPr/>
            <p:nvPr/>
          </p:nvGrpSpPr>
          <p:grpSpPr>
            <a:xfrm>
              <a:off x="4567271" y="5229420"/>
              <a:ext cx="565446" cy="565446"/>
              <a:chOff x="7053595" y="4937860"/>
              <a:chExt cx="565446" cy="565446"/>
            </a:xfrm>
            <a:solidFill>
              <a:schemeClr val="tx1"/>
            </a:solidFill>
          </p:grpSpPr>
          <p:sp>
            <p:nvSpPr>
              <p:cNvPr id="47" name="Freeform: Shape 46">
                <a:extLst>
                  <a:ext uri="{FF2B5EF4-FFF2-40B4-BE49-F238E27FC236}">
                    <a16:creationId xmlns:a16="http://schemas.microsoft.com/office/drawing/2014/main" id="{26C1BBB9-C755-4B46-A1B8-F3A8B225FAA3}"/>
                  </a:ext>
                </a:extLst>
              </p:cNvPr>
              <p:cNvSpPr/>
              <p:nvPr/>
            </p:nvSpPr>
            <p:spPr>
              <a:xfrm>
                <a:off x="7312757" y="5126341"/>
                <a:ext cx="47119" cy="94240"/>
              </a:xfrm>
              <a:custGeom>
                <a:avLst/>
                <a:gdLst>
                  <a:gd name="connsiteX0" fmla="*/ 11780 w 47119"/>
                  <a:gd name="connsiteY0" fmla="*/ 11780 h 94240"/>
                  <a:gd name="connsiteX1" fmla="*/ 11780 w 47119"/>
                  <a:gd name="connsiteY1" fmla="*/ 50743 h 94240"/>
                  <a:gd name="connsiteX2" fmla="*/ 0 w 47119"/>
                  <a:gd name="connsiteY2" fmla="*/ 70681 h 94240"/>
                  <a:gd name="connsiteX3" fmla="*/ 23560 w 47119"/>
                  <a:gd name="connsiteY3" fmla="*/ 94241 h 94240"/>
                  <a:gd name="connsiteX4" fmla="*/ 47120 w 47119"/>
                  <a:gd name="connsiteY4" fmla="*/ 70681 h 94240"/>
                  <a:gd name="connsiteX5" fmla="*/ 35339 w 47119"/>
                  <a:gd name="connsiteY5" fmla="*/ 50743 h 94240"/>
                  <a:gd name="connsiteX6" fmla="*/ 35339 w 47119"/>
                  <a:gd name="connsiteY6" fmla="*/ 11780 h 94240"/>
                  <a:gd name="connsiteX7" fmla="*/ 23559 w 47119"/>
                  <a:gd name="connsiteY7" fmla="*/ 0 h 94240"/>
                  <a:gd name="connsiteX8" fmla="*/ 11780 w 47119"/>
                  <a:gd name="connsiteY8" fmla="*/ 11780 h 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19" h="94240">
                    <a:moveTo>
                      <a:pt x="11780" y="11780"/>
                    </a:moveTo>
                    <a:lnTo>
                      <a:pt x="11780" y="50743"/>
                    </a:lnTo>
                    <a:cubicBezTo>
                      <a:pt x="4869" y="54856"/>
                      <a:pt x="0" y="62076"/>
                      <a:pt x="0" y="70681"/>
                    </a:cubicBezTo>
                    <a:cubicBezTo>
                      <a:pt x="0" y="83668"/>
                      <a:pt x="10572" y="94241"/>
                      <a:pt x="23560" y="94241"/>
                    </a:cubicBezTo>
                    <a:cubicBezTo>
                      <a:pt x="36547" y="94241"/>
                      <a:pt x="47120" y="83668"/>
                      <a:pt x="47120" y="70681"/>
                    </a:cubicBezTo>
                    <a:cubicBezTo>
                      <a:pt x="47120" y="62075"/>
                      <a:pt x="42251" y="54856"/>
                      <a:pt x="35339" y="50743"/>
                    </a:cubicBezTo>
                    <a:lnTo>
                      <a:pt x="35339" y="11780"/>
                    </a:lnTo>
                    <a:cubicBezTo>
                      <a:pt x="35339" y="5269"/>
                      <a:pt x="30070" y="0"/>
                      <a:pt x="23559" y="0"/>
                    </a:cubicBezTo>
                    <a:cubicBezTo>
                      <a:pt x="17047" y="0"/>
                      <a:pt x="11780" y="5270"/>
                      <a:pt x="11780" y="11780"/>
                    </a:cubicBezTo>
                    <a:close/>
                  </a:path>
                </a:pathLst>
              </a:custGeom>
              <a:grpFill/>
              <a:ln w="1098" cap="flat">
                <a:noFill/>
                <a:prstDash val="solid"/>
                <a:miter/>
              </a:ln>
            </p:spPr>
            <p:txBody>
              <a:bodyPr rtlCol="0" anchor="ctr"/>
              <a:lstStyle/>
              <a:p>
                <a:endParaRPr lang="en-US">
                  <a:latin typeface="Arial" panose="020B0604020202020204" pitchFamily="34" charset="0"/>
                </a:endParaRPr>
              </a:p>
            </p:txBody>
          </p:sp>
          <p:sp>
            <p:nvSpPr>
              <p:cNvPr id="48" name="Freeform: Shape 47">
                <a:extLst>
                  <a:ext uri="{FF2B5EF4-FFF2-40B4-BE49-F238E27FC236}">
                    <a16:creationId xmlns:a16="http://schemas.microsoft.com/office/drawing/2014/main" id="{11BE1FD5-ED16-4F99-B912-35B95C9AC58B}"/>
                  </a:ext>
                </a:extLst>
              </p:cNvPr>
              <p:cNvSpPr/>
              <p:nvPr/>
            </p:nvSpPr>
            <p:spPr>
              <a:xfrm>
                <a:off x="7053595" y="4937860"/>
                <a:ext cx="565446" cy="565446"/>
              </a:xfrm>
              <a:custGeom>
                <a:avLst/>
                <a:gdLst>
                  <a:gd name="connsiteX0" fmla="*/ 482985 w 565446"/>
                  <a:gd name="connsiteY0" fmla="*/ 0 h 565446"/>
                  <a:gd name="connsiteX1" fmla="*/ 400524 w 565446"/>
                  <a:gd name="connsiteY1" fmla="*/ 94241 h 565446"/>
                  <a:gd name="connsiteX2" fmla="*/ 471204 w 565446"/>
                  <a:gd name="connsiteY2" fmla="*/ 210335 h 565446"/>
                  <a:gd name="connsiteX3" fmla="*/ 471204 w 565446"/>
                  <a:gd name="connsiteY3" fmla="*/ 435864 h 565446"/>
                  <a:gd name="connsiteX4" fmla="*/ 365183 w 565446"/>
                  <a:gd name="connsiteY4" fmla="*/ 541885 h 565446"/>
                  <a:gd name="connsiteX5" fmla="*/ 259813 w 565446"/>
                  <a:gd name="connsiteY5" fmla="*/ 442296 h 565446"/>
                  <a:gd name="connsiteX6" fmla="*/ 329843 w 565446"/>
                  <a:gd name="connsiteY6" fmla="*/ 412303 h 565446"/>
                  <a:gd name="connsiteX7" fmla="*/ 329843 w 565446"/>
                  <a:gd name="connsiteY7" fmla="*/ 366977 h 565446"/>
                  <a:gd name="connsiteX8" fmla="*/ 400524 w 565446"/>
                  <a:gd name="connsiteY8" fmla="*/ 259161 h 565446"/>
                  <a:gd name="connsiteX9" fmla="*/ 329843 w 565446"/>
                  <a:gd name="connsiteY9" fmla="*/ 151345 h 565446"/>
                  <a:gd name="connsiteX10" fmla="*/ 329843 w 565446"/>
                  <a:gd name="connsiteY10" fmla="*/ 82461 h 565446"/>
                  <a:gd name="connsiteX11" fmla="*/ 164921 w 565446"/>
                  <a:gd name="connsiteY11" fmla="*/ 47121 h 565446"/>
                  <a:gd name="connsiteX12" fmla="*/ 0 w 565446"/>
                  <a:gd name="connsiteY12" fmla="*/ 82461 h 565446"/>
                  <a:gd name="connsiteX13" fmla="*/ 0 w 565446"/>
                  <a:gd name="connsiteY13" fmla="*/ 412305 h 565446"/>
                  <a:gd name="connsiteX14" fmla="*/ 164921 w 565446"/>
                  <a:gd name="connsiteY14" fmla="*/ 447646 h 565446"/>
                  <a:gd name="connsiteX15" fmla="*/ 236053 w 565446"/>
                  <a:gd name="connsiteY15" fmla="*/ 444758 h 565446"/>
                  <a:gd name="connsiteX16" fmla="*/ 365184 w 565446"/>
                  <a:gd name="connsiteY16" fmla="*/ 565446 h 565446"/>
                  <a:gd name="connsiteX17" fmla="*/ 494765 w 565446"/>
                  <a:gd name="connsiteY17" fmla="*/ 435865 h 565446"/>
                  <a:gd name="connsiteX18" fmla="*/ 494765 w 565446"/>
                  <a:gd name="connsiteY18" fmla="*/ 210335 h 565446"/>
                  <a:gd name="connsiteX19" fmla="*/ 565446 w 565446"/>
                  <a:gd name="connsiteY19" fmla="*/ 94241 h 565446"/>
                  <a:gd name="connsiteX20" fmla="*/ 482985 w 565446"/>
                  <a:gd name="connsiteY20" fmla="*/ 0 h 565446"/>
                  <a:gd name="connsiteX21" fmla="*/ 376964 w 565446"/>
                  <a:gd name="connsiteY21" fmla="*/ 259163 h 565446"/>
                  <a:gd name="connsiteX22" fmla="*/ 282723 w 565446"/>
                  <a:gd name="connsiteY22" fmla="*/ 353404 h 565446"/>
                  <a:gd name="connsiteX23" fmla="*/ 188482 w 565446"/>
                  <a:gd name="connsiteY23" fmla="*/ 259163 h 565446"/>
                  <a:gd name="connsiteX24" fmla="*/ 282723 w 565446"/>
                  <a:gd name="connsiteY24" fmla="*/ 164922 h 565446"/>
                  <a:gd name="connsiteX25" fmla="*/ 376964 w 565446"/>
                  <a:gd name="connsiteY25" fmla="*/ 259163 h 565446"/>
                  <a:gd name="connsiteX26" fmla="*/ 164921 w 565446"/>
                  <a:gd name="connsiteY26" fmla="*/ 70681 h 565446"/>
                  <a:gd name="connsiteX27" fmla="*/ 293640 w 565446"/>
                  <a:gd name="connsiteY27" fmla="*/ 82461 h 565446"/>
                  <a:gd name="connsiteX28" fmla="*/ 164921 w 565446"/>
                  <a:gd name="connsiteY28" fmla="*/ 94241 h 565446"/>
                  <a:gd name="connsiteX29" fmla="*/ 36203 w 565446"/>
                  <a:gd name="connsiteY29" fmla="*/ 82460 h 565446"/>
                  <a:gd name="connsiteX30" fmla="*/ 164921 w 565446"/>
                  <a:gd name="connsiteY30" fmla="*/ 70681 h 565446"/>
                  <a:gd name="connsiteX31" fmla="*/ 70681 w 565446"/>
                  <a:gd name="connsiteY31" fmla="*/ 418301 h 565446"/>
                  <a:gd name="connsiteX32" fmla="*/ 23560 w 565446"/>
                  <a:gd name="connsiteY32" fmla="*/ 408209 h 565446"/>
                  <a:gd name="connsiteX33" fmla="*/ 23560 w 565446"/>
                  <a:gd name="connsiteY33" fmla="*/ 102695 h 565446"/>
                  <a:gd name="connsiteX34" fmla="*/ 70681 w 565446"/>
                  <a:gd name="connsiteY34" fmla="*/ 112543 h 565446"/>
                  <a:gd name="connsiteX35" fmla="*/ 70681 w 565446"/>
                  <a:gd name="connsiteY35" fmla="*/ 418301 h 565446"/>
                  <a:gd name="connsiteX36" fmla="*/ 164921 w 565446"/>
                  <a:gd name="connsiteY36" fmla="*/ 424085 h 565446"/>
                  <a:gd name="connsiteX37" fmla="*/ 94241 w 565446"/>
                  <a:gd name="connsiteY37" fmla="*/ 420915 h 565446"/>
                  <a:gd name="connsiteX38" fmla="*/ 94241 w 565446"/>
                  <a:gd name="connsiteY38" fmla="*/ 114951 h 565446"/>
                  <a:gd name="connsiteX39" fmla="*/ 164921 w 565446"/>
                  <a:gd name="connsiteY39" fmla="*/ 117802 h 565446"/>
                  <a:gd name="connsiteX40" fmla="*/ 306283 w 565446"/>
                  <a:gd name="connsiteY40" fmla="*/ 102696 h 565446"/>
                  <a:gd name="connsiteX41" fmla="*/ 306283 w 565446"/>
                  <a:gd name="connsiteY41" fmla="*/ 143744 h 565446"/>
                  <a:gd name="connsiteX42" fmla="*/ 282723 w 565446"/>
                  <a:gd name="connsiteY42" fmla="*/ 141362 h 565446"/>
                  <a:gd name="connsiteX43" fmla="*/ 164921 w 565446"/>
                  <a:gd name="connsiteY43" fmla="*/ 259163 h 565446"/>
                  <a:gd name="connsiteX44" fmla="*/ 282723 w 565446"/>
                  <a:gd name="connsiteY44" fmla="*/ 376964 h 565446"/>
                  <a:gd name="connsiteX45" fmla="*/ 306283 w 565446"/>
                  <a:gd name="connsiteY45" fmla="*/ 374583 h 565446"/>
                  <a:gd name="connsiteX46" fmla="*/ 306283 w 565446"/>
                  <a:gd name="connsiteY46" fmla="*/ 408209 h 565446"/>
                  <a:gd name="connsiteX47" fmla="*/ 164921 w 565446"/>
                  <a:gd name="connsiteY47" fmla="*/ 424085 h 565446"/>
                  <a:gd name="connsiteX48" fmla="*/ 482985 w 565446"/>
                  <a:gd name="connsiteY48" fmla="*/ 188482 h 565446"/>
                  <a:gd name="connsiteX49" fmla="*/ 424085 w 565446"/>
                  <a:gd name="connsiteY49" fmla="*/ 94242 h 565446"/>
                  <a:gd name="connsiteX50" fmla="*/ 482985 w 565446"/>
                  <a:gd name="connsiteY50" fmla="*/ 23561 h 565446"/>
                  <a:gd name="connsiteX51" fmla="*/ 541885 w 565446"/>
                  <a:gd name="connsiteY51" fmla="*/ 94242 h 565446"/>
                  <a:gd name="connsiteX52" fmla="*/ 482985 w 565446"/>
                  <a:gd name="connsiteY52" fmla="*/ 188482 h 56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5446" h="565446">
                    <a:moveTo>
                      <a:pt x="482985" y="0"/>
                    </a:moveTo>
                    <a:cubicBezTo>
                      <a:pt x="436750" y="0"/>
                      <a:pt x="400524" y="41391"/>
                      <a:pt x="400524" y="94241"/>
                    </a:cubicBezTo>
                    <a:cubicBezTo>
                      <a:pt x="400524" y="132166"/>
                      <a:pt x="429129" y="199352"/>
                      <a:pt x="471204" y="210335"/>
                    </a:cubicBezTo>
                    <a:lnTo>
                      <a:pt x="471204" y="435864"/>
                    </a:lnTo>
                    <a:cubicBezTo>
                      <a:pt x="471204" y="494328"/>
                      <a:pt x="423646" y="541885"/>
                      <a:pt x="365183" y="541885"/>
                    </a:cubicBezTo>
                    <a:cubicBezTo>
                      <a:pt x="308922" y="541885"/>
                      <a:pt x="263210" y="497715"/>
                      <a:pt x="259813" y="442296"/>
                    </a:cubicBezTo>
                    <a:cubicBezTo>
                      <a:pt x="296751" y="437597"/>
                      <a:pt x="329843" y="428806"/>
                      <a:pt x="329843" y="412303"/>
                    </a:cubicBezTo>
                    <a:lnTo>
                      <a:pt x="329843" y="366977"/>
                    </a:lnTo>
                    <a:cubicBezTo>
                      <a:pt x="371372" y="348747"/>
                      <a:pt x="400524" y="307343"/>
                      <a:pt x="400524" y="259161"/>
                    </a:cubicBezTo>
                    <a:cubicBezTo>
                      <a:pt x="400524" y="210979"/>
                      <a:pt x="371372" y="169574"/>
                      <a:pt x="329843" y="151345"/>
                    </a:cubicBezTo>
                    <a:lnTo>
                      <a:pt x="329843" y="82461"/>
                    </a:lnTo>
                    <a:cubicBezTo>
                      <a:pt x="329843" y="48824"/>
                      <a:pt x="192461" y="47121"/>
                      <a:pt x="164921" y="47121"/>
                    </a:cubicBezTo>
                    <a:cubicBezTo>
                      <a:pt x="137381" y="47121"/>
                      <a:pt x="0" y="48823"/>
                      <a:pt x="0" y="82461"/>
                    </a:cubicBezTo>
                    <a:lnTo>
                      <a:pt x="0" y="412305"/>
                    </a:lnTo>
                    <a:cubicBezTo>
                      <a:pt x="0" y="445943"/>
                      <a:pt x="137381" y="447646"/>
                      <a:pt x="164921" y="447646"/>
                    </a:cubicBezTo>
                    <a:cubicBezTo>
                      <a:pt x="176078" y="447646"/>
                      <a:pt x="205282" y="447326"/>
                      <a:pt x="236053" y="444758"/>
                    </a:cubicBezTo>
                    <a:cubicBezTo>
                      <a:pt x="240657" y="512060"/>
                      <a:pt x="296733" y="565446"/>
                      <a:pt x="365184" y="565446"/>
                    </a:cubicBezTo>
                    <a:cubicBezTo>
                      <a:pt x="436636" y="565446"/>
                      <a:pt x="494765" y="507317"/>
                      <a:pt x="494765" y="435865"/>
                    </a:cubicBezTo>
                    <a:lnTo>
                      <a:pt x="494765" y="210335"/>
                    </a:lnTo>
                    <a:cubicBezTo>
                      <a:pt x="536840" y="199352"/>
                      <a:pt x="565446" y="132166"/>
                      <a:pt x="565446" y="94241"/>
                    </a:cubicBezTo>
                    <a:cubicBezTo>
                      <a:pt x="565446" y="41391"/>
                      <a:pt x="529220" y="0"/>
                      <a:pt x="482985" y="0"/>
                    </a:cubicBezTo>
                    <a:close/>
                    <a:moveTo>
                      <a:pt x="376964" y="259163"/>
                    </a:moveTo>
                    <a:cubicBezTo>
                      <a:pt x="376964" y="311127"/>
                      <a:pt x="334687" y="353404"/>
                      <a:pt x="282723" y="353404"/>
                    </a:cubicBezTo>
                    <a:cubicBezTo>
                      <a:pt x="230759" y="353404"/>
                      <a:pt x="188482" y="311127"/>
                      <a:pt x="188482" y="259163"/>
                    </a:cubicBezTo>
                    <a:cubicBezTo>
                      <a:pt x="188482" y="207200"/>
                      <a:pt x="230759" y="164922"/>
                      <a:pt x="282723" y="164922"/>
                    </a:cubicBezTo>
                    <a:cubicBezTo>
                      <a:pt x="334687" y="164922"/>
                      <a:pt x="376964" y="207200"/>
                      <a:pt x="376964" y="259163"/>
                    </a:cubicBezTo>
                    <a:close/>
                    <a:moveTo>
                      <a:pt x="164921" y="70681"/>
                    </a:moveTo>
                    <a:cubicBezTo>
                      <a:pt x="220877" y="70681"/>
                      <a:pt x="269735" y="76617"/>
                      <a:pt x="293640" y="82461"/>
                    </a:cubicBezTo>
                    <a:cubicBezTo>
                      <a:pt x="269735" y="88305"/>
                      <a:pt x="220877" y="94241"/>
                      <a:pt x="164921" y="94241"/>
                    </a:cubicBezTo>
                    <a:cubicBezTo>
                      <a:pt x="108965" y="94241"/>
                      <a:pt x="60108" y="88305"/>
                      <a:pt x="36203" y="82460"/>
                    </a:cubicBezTo>
                    <a:cubicBezTo>
                      <a:pt x="60108" y="76617"/>
                      <a:pt x="108967" y="70681"/>
                      <a:pt x="164921" y="70681"/>
                    </a:cubicBezTo>
                    <a:close/>
                    <a:moveTo>
                      <a:pt x="70681" y="418301"/>
                    </a:moveTo>
                    <a:cubicBezTo>
                      <a:pt x="47174" y="415235"/>
                      <a:pt x="30089" y="411457"/>
                      <a:pt x="23560" y="408209"/>
                    </a:cubicBezTo>
                    <a:lnTo>
                      <a:pt x="23560" y="102695"/>
                    </a:lnTo>
                    <a:cubicBezTo>
                      <a:pt x="36345" y="107162"/>
                      <a:pt x="53049" y="110325"/>
                      <a:pt x="70681" y="112543"/>
                    </a:cubicBezTo>
                    <a:lnTo>
                      <a:pt x="70681" y="418301"/>
                    </a:lnTo>
                    <a:close/>
                    <a:moveTo>
                      <a:pt x="164921" y="424085"/>
                    </a:moveTo>
                    <a:cubicBezTo>
                      <a:pt x="139284" y="424085"/>
                      <a:pt x="115181" y="422828"/>
                      <a:pt x="94241" y="420915"/>
                    </a:cubicBezTo>
                    <a:lnTo>
                      <a:pt x="94241" y="114951"/>
                    </a:lnTo>
                    <a:cubicBezTo>
                      <a:pt x="124844" y="117485"/>
                      <a:pt x="153820" y="117802"/>
                      <a:pt x="164921" y="117802"/>
                    </a:cubicBezTo>
                    <a:cubicBezTo>
                      <a:pt x="185313" y="117802"/>
                      <a:pt x="265806" y="116832"/>
                      <a:pt x="306283" y="102696"/>
                    </a:cubicBezTo>
                    <a:lnTo>
                      <a:pt x="306283" y="143744"/>
                    </a:lnTo>
                    <a:cubicBezTo>
                      <a:pt x="298668" y="142190"/>
                      <a:pt x="290791" y="141362"/>
                      <a:pt x="282723" y="141362"/>
                    </a:cubicBezTo>
                    <a:cubicBezTo>
                      <a:pt x="217771" y="141362"/>
                      <a:pt x="164921" y="194211"/>
                      <a:pt x="164921" y="259163"/>
                    </a:cubicBezTo>
                    <a:cubicBezTo>
                      <a:pt x="164921" y="324115"/>
                      <a:pt x="217772" y="376964"/>
                      <a:pt x="282723" y="376964"/>
                    </a:cubicBezTo>
                    <a:cubicBezTo>
                      <a:pt x="290791" y="376964"/>
                      <a:pt x="298668" y="376135"/>
                      <a:pt x="306283" y="374583"/>
                    </a:cubicBezTo>
                    <a:lnTo>
                      <a:pt x="306283" y="408209"/>
                    </a:lnTo>
                    <a:cubicBezTo>
                      <a:pt x="292709" y="414962"/>
                      <a:pt x="234268" y="424085"/>
                      <a:pt x="164921" y="424085"/>
                    </a:cubicBezTo>
                    <a:close/>
                    <a:moveTo>
                      <a:pt x="482985" y="188482"/>
                    </a:moveTo>
                    <a:cubicBezTo>
                      <a:pt x="453190" y="188482"/>
                      <a:pt x="424085" y="128857"/>
                      <a:pt x="424085" y="94242"/>
                    </a:cubicBezTo>
                    <a:cubicBezTo>
                      <a:pt x="424085" y="54611"/>
                      <a:pt x="449957" y="23561"/>
                      <a:pt x="482985" y="23561"/>
                    </a:cubicBezTo>
                    <a:cubicBezTo>
                      <a:pt x="516013" y="23561"/>
                      <a:pt x="541885" y="54611"/>
                      <a:pt x="541885" y="94242"/>
                    </a:cubicBezTo>
                    <a:cubicBezTo>
                      <a:pt x="541886" y="128857"/>
                      <a:pt x="512781" y="188482"/>
                      <a:pt x="482985" y="188482"/>
                    </a:cubicBezTo>
                    <a:close/>
                  </a:path>
                </a:pathLst>
              </a:custGeom>
              <a:grpFill/>
              <a:ln w="1098" cap="flat">
                <a:noFill/>
                <a:prstDash val="solid"/>
                <a:miter/>
              </a:ln>
            </p:spPr>
            <p:txBody>
              <a:bodyPr rtlCol="0" anchor="ctr"/>
              <a:lstStyle/>
              <a:p>
                <a:endParaRPr lang="en-US">
                  <a:latin typeface="Arial" panose="020B0604020202020204" pitchFamily="34" charset="0"/>
                </a:endParaRPr>
              </a:p>
            </p:txBody>
          </p:sp>
        </p:grpSp>
        <p:grpSp>
          <p:nvGrpSpPr>
            <p:cNvPr id="49" name="Graphic 80">
              <a:extLst>
                <a:ext uri="{FF2B5EF4-FFF2-40B4-BE49-F238E27FC236}">
                  <a16:creationId xmlns:a16="http://schemas.microsoft.com/office/drawing/2014/main" id="{39F71203-7B6B-4F6C-8172-A7988FBE6C77}"/>
                </a:ext>
              </a:extLst>
            </p:cNvPr>
            <p:cNvGrpSpPr/>
            <p:nvPr/>
          </p:nvGrpSpPr>
          <p:grpSpPr>
            <a:xfrm>
              <a:off x="4222025" y="4344333"/>
              <a:ext cx="512464" cy="494722"/>
              <a:chOff x="3614575" y="4165669"/>
              <a:chExt cx="512464" cy="494722"/>
            </a:xfrm>
            <a:solidFill>
              <a:schemeClr val="tx1"/>
            </a:solidFill>
          </p:grpSpPr>
          <p:sp>
            <p:nvSpPr>
              <p:cNvPr id="50" name="Freeform: Shape 49">
                <a:extLst>
                  <a:ext uri="{FF2B5EF4-FFF2-40B4-BE49-F238E27FC236}">
                    <a16:creationId xmlns:a16="http://schemas.microsoft.com/office/drawing/2014/main" id="{2DD5D13B-2958-4C41-A544-886F8866EFD7}"/>
                  </a:ext>
                </a:extLst>
              </p:cNvPr>
              <p:cNvSpPr/>
              <p:nvPr/>
            </p:nvSpPr>
            <p:spPr>
              <a:xfrm>
                <a:off x="3614575" y="4165669"/>
                <a:ext cx="432891" cy="476990"/>
              </a:xfrm>
              <a:custGeom>
                <a:avLst/>
                <a:gdLst>
                  <a:gd name="connsiteX0" fmla="*/ 337769 w 432891"/>
                  <a:gd name="connsiteY0" fmla="*/ 184405 h 476990"/>
                  <a:gd name="connsiteX1" fmla="*/ 151437 w 432891"/>
                  <a:gd name="connsiteY1" fmla="*/ 31734 h 476990"/>
                  <a:gd name="connsiteX2" fmla="*/ 22939 w 432891"/>
                  <a:gd name="connsiteY2" fmla="*/ 29084 h 476990"/>
                  <a:gd name="connsiteX3" fmla="*/ 2017 w 432891"/>
                  <a:gd name="connsiteY3" fmla="*/ 112001 h 476990"/>
                  <a:gd name="connsiteX4" fmla="*/ 188650 w 432891"/>
                  <a:gd name="connsiteY4" fmla="*/ 415204 h 476990"/>
                  <a:gd name="connsiteX5" fmla="*/ 284051 w 432891"/>
                  <a:gd name="connsiteY5" fmla="*/ 459044 h 476990"/>
                  <a:gd name="connsiteX6" fmla="*/ 371103 w 432891"/>
                  <a:gd name="connsiteY6" fmla="*/ 439615 h 476990"/>
                  <a:gd name="connsiteX7" fmla="*/ 347284 w 432891"/>
                  <a:gd name="connsiteY7" fmla="*/ 392374 h 476990"/>
                  <a:gd name="connsiteX8" fmla="*/ 257316 w 432891"/>
                  <a:gd name="connsiteY8" fmla="*/ 399469 h 476990"/>
                  <a:gd name="connsiteX9" fmla="*/ 291588 w 432891"/>
                  <a:gd name="connsiteY9" fmla="*/ 229667 h 476990"/>
                  <a:gd name="connsiteX10" fmla="*/ 379939 w 432891"/>
                  <a:gd name="connsiteY10" fmla="*/ 318018 h 476990"/>
                  <a:gd name="connsiteX11" fmla="*/ 360227 w 432891"/>
                  <a:gd name="connsiteY11" fmla="*/ 373688 h 476990"/>
                  <a:gd name="connsiteX12" fmla="*/ 374046 w 432891"/>
                  <a:gd name="connsiteY12" fmla="*/ 384705 h 476990"/>
                  <a:gd name="connsiteX13" fmla="*/ 397609 w 432891"/>
                  <a:gd name="connsiteY13" fmla="*/ 318018 h 476990"/>
                  <a:gd name="connsiteX14" fmla="*/ 291588 w 432891"/>
                  <a:gd name="connsiteY14" fmla="*/ 211997 h 476990"/>
                  <a:gd name="connsiteX15" fmla="*/ 257378 w 432891"/>
                  <a:gd name="connsiteY15" fmla="*/ 418172 h 476990"/>
                  <a:gd name="connsiteX16" fmla="*/ 265948 w 432891"/>
                  <a:gd name="connsiteY16" fmla="*/ 438970 h 476990"/>
                  <a:gd name="connsiteX17" fmla="*/ 201337 w 432891"/>
                  <a:gd name="connsiteY17" fmla="*/ 402844 h 476990"/>
                  <a:gd name="connsiteX18" fmla="*/ 291588 w 432891"/>
                  <a:gd name="connsiteY18" fmla="*/ 194326 h 476990"/>
                  <a:gd name="connsiteX19" fmla="*/ 380053 w 432891"/>
                  <a:gd name="connsiteY19" fmla="*/ 404407 h 476990"/>
                  <a:gd name="connsiteX20" fmla="*/ 392679 w 432891"/>
                  <a:gd name="connsiteY20" fmla="*/ 416777 h 476990"/>
                  <a:gd name="connsiteX21" fmla="*/ 337769 w 432891"/>
                  <a:gd name="connsiteY21" fmla="*/ 184405 h 476990"/>
                  <a:gd name="connsiteX22" fmla="*/ 353433 w 432891"/>
                  <a:gd name="connsiteY22" fmla="*/ 439615 h 476990"/>
                  <a:gd name="connsiteX23" fmla="*/ 273917 w 432891"/>
                  <a:gd name="connsiteY23" fmla="*/ 408463 h 476990"/>
                  <a:gd name="connsiteX24" fmla="*/ 353433 w 432891"/>
                  <a:gd name="connsiteY24" fmla="*/ 439615 h 476990"/>
                  <a:gd name="connsiteX25" fmla="*/ 155386 w 432891"/>
                  <a:gd name="connsiteY25" fmla="*/ 355823 h 476990"/>
                  <a:gd name="connsiteX26" fmla="*/ 19352 w 432891"/>
                  <a:gd name="connsiteY26" fmla="*/ 108555 h 476990"/>
                  <a:gd name="connsiteX27" fmla="*/ 137486 w 432891"/>
                  <a:gd name="connsiteY27" fmla="*/ 42584 h 476990"/>
                  <a:gd name="connsiteX28" fmla="*/ 280164 w 432891"/>
                  <a:gd name="connsiteY28" fmla="*/ 177239 h 476990"/>
                  <a:gd name="connsiteX29" fmla="*/ 155386 w 432891"/>
                  <a:gd name="connsiteY29" fmla="*/ 355823 h 4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2891" h="476990">
                    <a:moveTo>
                      <a:pt x="337769" y="184405"/>
                    </a:moveTo>
                    <a:cubicBezTo>
                      <a:pt x="248075" y="150019"/>
                      <a:pt x="205755" y="101629"/>
                      <a:pt x="151437" y="31734"/>
                    </a:cubicBezTo>
                    <a:cubicBezTo>
                      <a:pt x="119029" y="-9923"/>
                      <a:pt x="55629" y="-10321"/>
                      <a:pt x="22939" y="29084"/>
                    </a:cubicBezTo>
                    <a:cubicBezTo>
                      <a:pt x="3608" y="52373"/>
                      <a:pt x="-4008" y="82633"/>
                      <a:pt x="2017" y="112001"/>
                    </a:cubicBezTo>
                    <a:cubicBezTo>
                      <a:pt x="20845" y="210079"/>
                      <a:pt x="90421" y="322806"/>
                      <a:pt x="188650" y="415204"/>
                    </a:cubicBezTo>
                    <a:cubicBezTo>
                      <a:pt x="212708" y="440693"/>
                      <a:pt x="246255" y="457082"/>
                      <a:pt x="284051" y="459044"/>
                    </a:cubicBezTo>
                    <a:cubicBezTo>
                      <a:pt x="322855" y="490435"/>
                      <a:pt x="371103" y="478560"/>
                      <a:pt x="371103" y="439615"/>
                    </a:cubicBezTo>
                    <a:cubicBezTo>
                      <a:pt x="371103" y="423588"/>
                      <a:pt x="362198" y="405927"/>
                      <a:pt x="347284" y="392374"/>
                    </a:cubicBezTo>
                    <a:cubicBezTo>
                      <a:pt x="310459" y="358889"/>
                      <a:pt x="264588" y="367000"/>
                      <a:pt x="257316" y="399469"/>
                    </a:cubicBezTo>
                    <a:cubicBezTo>
                      <a:pt x="168444" y="362131"/>
                      <a:pt x="196442" y="229667"/>
                      <a:pt x="291588" y="229667"/>
                    </a:cubicBezTo>
                    <a:cubicBezTo>
                      <a:pt x="340366" y="229667"/>
                      <a:pt x="379939" y="269054"/>
                      <a:pt x="379939" y="318018"/>
                    </a:cubicBezTo>
                    <a:cubicBezTo>
                      <a:pt x="379939" y="338506"/>
                      <a:pt x="372985" y="358014"/>
                      <a:pt x="360227" y="373688"/>
                    </a:cubicBezTo>
                    <a:cubicBezTo>
                      <a:pt x="353477" y="381984"/>
                      <a:pt x="367013" y="393372"/>
                      <a:pt x="374046" y="384705"/>
                    </a:cubicBezTo>
                    <a:cubicBezTo>
                      <a:pt x="389304" y="365895"/>
                      <a:pt x="397609" y="342544"/>
                      <a:pt x="397609" y="318018"/>
                    </a:cubicBezTo>
                    <a:cubicBezTo>
                      <a:pt x="397609" y="259264"/>
                      <a:pt x="350102" y="211997"/>
                      <a:pt x="291588" y="211997"/>
                    </a:cubicBezTo>
                    <a:cubicBezTo>
                      <a:pt x="173860" y="211997"/>
                      <a:pt x="143326" y="379404"/>
                      <a:pt x="257378" y="418172"/>
                    </a:cubicBezTo>
                    <a:cubicBezTo>
                      <a:pt x="258836" y="425170"/>
                      <a:pt x="261698" y="432238"/>
                      <a:pt x="265948" y="438970"/>
                    </a:cubicBezTo>
                    <a:cubicBezTo>
                      <a:pt x="236607" y="432883"/>
                      <a:pt x="219838" y="420240"/>
                      <a:pt x="201337" y="402844"/>
                    </a:cubicBezTo>
                    <a:cubicBezTo>
                      <a:pt x="127803" y="324582"/>
                      <a:pt x="183375" y="194326"/>
                      <a:pt x="291588" y="194326"/>
                    </a:cubicBezTo>
                    <a:cubicBezTo>
                      <a:pt x="400427" y="194326"/>
                      <a:pt x="456362" y="326261"/>
                      <a:pt x="380053" y="404407"/>
                    </a:cubicBezTo>
                    <a:cubicBezTo>
                      <a:pt x="372181" y="412474"/>
                      <a:pt x="384718" y="424922"/>
                      <a:pt x="392679" y="416777"/>
                    </a:cubicBezTo>
                    <a:cubicBezTo>
                      <a:pt x="463165" y="344585"/>
                      <a:pt x="438586" y="220708"/>
                      <a:pt x="337769" y="184405"/>
                    </a:cubicBezTo>
                    <a:close/>
                    <a:moveTo>
                      <a:pt x="353433" y="439615"/>
                    </a:moveTo>
                    <a:cubicBezTo>
                      <a:pt x="353433" y="480716"/>
                      <a:pt x="273917" y="451392"/>
                      <a:pt x="273917" y="408463"/>
                    </a:cubicBezTo>
                    <a:cubicBezTo>
                      <a:pt x="273917" y="367945"/>
                      <a:pt x="353433" y="395749"/>
                      <a:pt x="353433" y="439615"/>
                    </a:cubicBezTo>
                    <a:close/>
                    <a:moveTo>
                      <a:pt x="155386" y="355823"/>
                    </a:moveTo>
                    <a:cubicBezTo>
                      <a:pt x="73449" y="264239"/>
                      <a:pt x="31376" y="171240"/>
                      <a:pt x="19352" y="108555"/>
                    </a:cubicBezTo>
                    <a:cubicBezTo>
                      <a:pt x="3148" y="29596"/>
                      <a:pt x="94759" y="-12344"/>
                      <a:pt x="137486" y="42584"/>
                    </a:cubicBezTo>
                    <a:cubicBezTo>
                      <a:pt x="182289" y="100224"/>
                      <a:pt x="219325" y="143701"/>
                      <a:pt x="280164" y="177239"/>
                    </a:cubicBezTo>
                    <a:cubicBezTo>
                      <a:pt x="193156" y="184246"/>
                      <a:pt x="131584" y="268630"/>
                      <a:pt x="155386" y="355823"/>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1" name="Freeform: Shape 50">
                <a:extLst>
                  <a:ext uri="{FF2B5EF4-FFF2-40B4-BE49-F238E27FC236}">
                    <a16:creationId xmlns:a16="http://schemas.microsoft.com/office/drawing/2014/main" id="{458B10B2-97BB-4BE8-81C4-5A17E1817D23}"/>
                  </a:ext>
                </a:extLst>
              </p:cNvPr>
              <p:cNvSpPr/>
              <p:nvPr/>
            </p:nvSpPr>
            <p:spPr>
              <a:xfrm>
                <a:off x="3672583" y="4328787"/>
                <a:ext cx="73416" cy="117566"/>
              </a:xfrm>
              <a:custGeom>
                <a:avLst/>
                <a:gdLst>
                  <a:gd name="connsiteX0" fmla="*/ 17076 w 73416"/>
                  <a:gd name="connsiteY0" fmla="*/ 5420 h 117566"/>
                  <a:gd name="connsiteX1" fmla="*/ 793 w 73416"/>
                  <a:gd name="connsiteY1" fmla="*/ 12284 h 117566"/>
                  <a:gd name="connsiteX2" fmla="*/ 57188 w 73416"/>
                  <a:gd name="connsiteY2" fmla="*/ 113676 h 117566"/>
                  <a:gd name="connsiteX3" fmla="*/ 71713 w 73416"/>
                  <a:gd name="connsiteY3" fmla="*/ 103613 h 117566"/>
                  <a:gd name="connsiteX4" fmla="*/ 17076 w 73416"/>
                  <a:gd name="connsiteY4" fmla="*/ 5420 h 117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6" h="117566">
                    <a:moveTo>
                      <a:pt x="17076" y="5420"/>
                    </a:moveTo>
                    <a:cubicBezTo>
                      <a:pt x="12553" y="-5342"/>
                      <a:pt x="-3757" y="1488"/>
                      <a:pt x="793" y="12284"/>
                    </a:cubicBezTo>
                    <a:cubicBezTo>
                      <a:pt x="15000" y="46017"/>
                      <a:pt x="33969" y="80138"/>
                      <a:pt x="57188" y="113676"/>
                    </a:cubicBezTo>
                    <a:cubicBezTo>
                      <a:pt x="63849" y="123289"/>
                      <a:pt x="78365" y="113225"/>
                      <a:pt x="71713" y="103613"/>
                    </a:cubicBezTo>
                    <a:cubicBezTo>
                      <a:pt x="49192" y="71073"/>
                      <a:pt x="30806" y="38030"/>
                      <a:pt x="17076" y="5420"/>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2" name="Freeform: Shape 51">
                <a:extLst>
                  <a:ext uri="{FF2B5EF4-FFF2-40B4-BE49-F238E27FC236}">
                    <a16:creationId xmlns:a16="http://schemas.microsoft.com/office/drawing/2014/main" id="{7185E159-02CF-4251-891A-0676918E2808}"/>
                  </a:ext>
                </a:extLst>
              </p:cNvPr>
              <p:cNvSpPr/>
              <p:nvPr/>
            </p:nvSpPr>
            <p:spPr>
              <a:xfrm>
                <a:off x="3651022" y="4260122"/>
                <a:ext cx="24527" cy="45071"/>
              </a:xfrm>
              <a:custGeom>
                <a:avLst/>
                <a:gdLst>
                  <a:gd name="connsiteX0" fmla="*/ 24103 w 24527"/>
                  <a:gd name="connsiteY0" fmla="*/ 33752 h 45071"/>
                  <a:gd name="connsiteX1" fmla="*/ 17539 w 24527"/>
                  <a:gd name="connsiteY1" fmla="*/ 7114 h 45071"/>
                  <a:gd name="connsiteX2" fmla="*/ 195 w 24527"/>
                  <a:gd name="connsiteY2" fmla="*/ 10445 h 45071"/>
                  <a:gd name="connsiteX3" fmla="*/ 7166 w 24527"/>
                  <a:gd name="connsiteY3" fmla="*/ 38771 h 45071"/>
                  <a:gd name="connsiteX4" fmla="*/ 24103 w 24527"/>
                  <a:gd name="connsiteY4" fmla="*/ 33752 h 4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7" h="45071">
                    <a:moveTo>
                      <a:pt x="24103" y="33752"/>
                    </a:moveTo>
                    <a:cubicBezTo>
                      <a:pt x="21373" y="24528"/>
                      <a:pt x="19164" y="15561"/>
                      <a:pt x="17539" y="7114"/>
                    </a:cubicBezTo>
                    <a:cubicBezTo>
                      <a:pt x="15339" y="-4353"/>
                      <a:pt x="-2022" y="-1023"/>
                      <a:pt x="195" y="10445"/>
                    </a:cubicBezTo>
                    <a:cubicBezTo>
                      <a:pt x="1927" y="19466"/>
                      <a:pt x="4268" y="28999"/>
                      <a:pt x="7166" y="38771"/>
                    </a:cubicBezTo>
                    <a:cubicBezTo>
                      <a:pt x="10462" y="49974"/>
                      <a:pt x="27407" y="44955"/>
                      <a:pt x="24103" y="33752"/>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3" name="Freeform: Shape 52">
                <a:extLst>
                  <a:ext uri="{FF2B5EF4-FFF2-40B4-BE49-F238E27FC236}">
                    <a16:creationId xmlns:a16="http://schemas.microsoft.com/office/drawing/2014/main" id="{56BC0929-BD4B-484A-A2C2-2F5B09F7E740}"/>
                  </a:ext>
                </a:extLst>
              </p:cNvPr>
              <p:cNvSpPr/>
              <p:nvPr/>
            </p:nvSpPr>
            <p:spPr>
              <a:xfrm>
                <a:off x="4012184" y="4554158"/>
                <a:ext cx="114856" cy="106234"/>
              </a:xfrm>
              <a:custGeom>
                <a:avLst/>
                <a:gdLst>
                  <a:gd name="connsiteX0" fmla="*/ 103318 w 114856"/>
                  <a:gd name="connsiteY0" fmla="*/ 10371 h 106234"/>
                  <a:gd name="connsiteX1" fmla="*/ 0 w 114856"/>
                  <a:gd name="connsiteY1" fmla="*/ 68797 h 106234"/>
                  <a:gd name="connsiteX2" fmla="*/ 91037 w 114856"/>
                  <a:gd name="connsiteY2" fmla="*/ 84895 h 106234"/>
                  <a:gd name="connsiteX3" fmla="*/ 114856 w 114856"/>
                  <a:gd name="connsiteY3" fmla="*/ 37645 h 106234"/>
                  <a:gd name="connsiteX4" fmla="*/ 103318 w 114856"/>
                  <a:gd name="connsiteY4" fmla="*/ 10371 h 106234"/>
                  <a:gd name="connsiteX5" fmla="*/ 79145 w 114856"/>
                  <a:gd name="connsiteY5" fmla="*/ 71819 h 106234"/>
                  <a:gd name="connsiteX6" fmla="*/ 17670 w 114856"/>
                  <a:gd name="connsiteY6" fmla="*/ 68797 h 106234"/>
                  <a:gd name="connsiteX7" fmla="*/ 74639 w 114856"/>
                  <a:gd name="connsiteY7" fmla="*/ 17836 h 106234"/>
                  <a:gd name="connsiteX8" fmla="*/ 79145 w 114856"/>
                  <a:gd name="connsiteY8" fmla="*/ 71819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56" h="106234">
                    <a:moveTo>
                      <a:pt x="103318" y="10371"/>
                    </a:moveTo>
                    <a:cubicBezTo>
                      <a:pt x="69903" y="-20004"/>
                      <a:pt x="0" y="21450"/>
                      <a:pt x="0" y="68797"/>
                    </a:cubicBezTo>
                    <a:cubicBezTo>
                      <a:pt x="0" y="109121"/>
                      <a:pt x="51871" y="120491"/>
                      <a:pt x="91037" y="84895"/>
                    </a:cubicBezTo>
                    <a:cubicBezTo>
                      <a:pt x="105950" y="71342"/>
                      <a:pt x="114856" y="53680"/>
                      <a:pt x="114856" y="37645"/>
                    </a:cubicBezTo>
                    <a:cubicBezTo>
                      <a:pt x="114856" y="26663"/>
                      <a:pt x="110872" y="17227"/>
                      <a:pt x="103318" y="10371"/>
                    </a:cubicBezTo>
                    <a:close/>
                    <a:moveTo>
                      <a:pt x="79145" y="71819"/>
                    </a:moveTo>
                    <a:cubicBezTo>
                      <a:pt x="54769" y="93986"/>
                      <a:pt x="17670" y="95055"/>
                      <a:pt x="17670" y="68797"/>
                    </a:cubicBezTo>
                    <a:cubicBezTo>
                      <a:pt x="17670" y="44898"/>
                      <a:pt x="47648" y="17836"/>
                      <a:pt x="74639" y="17836"/>
                    </a:cubicBezTo>
                    <a:cubicBezTo>
                      <a:pt x="103874" y="17836"/>
                      <a:pt x="103918" y="49289"/>
                      <a:pt x="79145" y="71819"/>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4" name="Freeform: Shape 53">
                <a:extLst>
                  <a:ext uri="{FF2B5EF4-FFF2-40B4-BE49-F238E27FC236}">
                    <a16:creationId xmlns:a16="http://schemas.microsoft.com/office/drawing/2014/main" id="{18532F9D-0FA5-4DF5-9B73-CA6A943DEC0C}"/>
                  </a:ext>
                </a:extLst>
              </p:cNvPr>
              <p:cNvSpPr/>
              <p:nvPr/>
            </p:nvSpPr>
            <p:spPr>
              <a:xfrm>
                <a:off x="4043705" y="4581735"/>
                <a:ext cx="56940" cy="52148"/>
              </a:xfrm>
              <a:custGeom>
                <a:avLst/>
                <a:gdLst>
                  <a:gd name="connsiteX0" fmla="*/ 44893 w 56940"/>
                  <a:gd name="connsiteY0" fmla="*/ 676 h 52148"/>
                  <a:gd name="connsiteX1" fmla="*/ 39292 w 56940"/>
                  <a:gd name="connsiteY1" fmla="*/ 10306 h 52148"/>
                  <a:gd name="connsiteX2" fmla="*/ 8767 w 56940"/>
                  <a:gd name="connsiteY2" fmla="*/ 34479 h 52148"/>
                  <a:gd name="connsiteX3" fmla="*/ 8767 w 56940"/>
                  <a:gd name="connsiteY3" fmla="*/ 52149 h 52148"/>
                  <a:gd name="connsiteX4" fmla="*/ 41686 w 56940"/>
                  <a:gd name="connsiteY4" fmla="*/ 37695 h 52148"/>
                  <a:gd name="connsiteX5" fmla="*/ 44893 w 56940"/>
                  <a:gd name="connsiteY5" fmla="*/ 676 h 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 h="52148">
                    <a:moveTo>
                      <a:pt x="44893" y="676"/>
                    </a:moveTo>
                    <a:cubicBezTo>
                      <a:pt x="40918" y="2178"/>
                      <a:pt x="38656" y="6259"/>
                      <a:pt x="39292" y="10306"/>
                    </a:cubicBezTo>
                    <a:cubicBezTo>
                      <a:pt x="37543" y="20166"/>
                      <a:pt x="21321" y="34479"/>
                      <a:pt x="8767" y="34479"/>
                    </a:cubicBezTo>
                    <a:cubicBezTo>
                      <a:pt x="-2931" y="34479"/>
                      <a:pt x="-2913" y="52149"/>
                      <a:pt x="8767" y="52149"/>
                    </a:cubicBezTo>
                    <a:cubicBezTo>
                      <a:pt x="19431" y="52149"/>
                      <a:pt x="31747" y="46742"/>
                      <a:pt x="41686" y="37695"/>
                    </a:cubicBezTo>
                    <a:cubicBezTo>
                      <a:pt x="65559" y="16031"/>
                      <a:pt x="57245" y="-3963"/>
                      <a:pt x="44893" y="67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2" name="Freeform: Shape 91">
                <a:extLst>
                  <a:ext uri="{FF2B5EF4-FFF2-40B4-BE49-F238E27FC236}">
                    <a16:creationId xmlns:a16="http://schemas.microsoft.com/office/drawing/2014/main" id="{DE69195D-4314-4293-AD95-5E897D90D50C}"/>
                  </a:ext>
                </a:extLst>
              </p:cNvPr>
              <p:cNvSpPr/>
              <p:nvPr/>
            </p:nvSpPr>
            <p:spPr>
              <a:xfrm>
                <a:off x="3897065" y="4564178"/>
                <a:ext cx="57092" cy="52035"/>
              </a:xfrm>
              <a:custGeom>
                <a:avLst/>
                <a:gdLst>
                  <a:gd name="connsiteX0" fmla="*/ 48326 w 57092"/>
                  <a:gd name="connsiteY0" fmla="*/ 52036 h 52035"/>
                  <a:gd name="connsiteX1" fmla="*/ 48326 w 57092"/>
                  <a:gd name="connsiteY1" fmla="*/ 34365 h 52035"/>
                  <a:gd name="connsiteX2" fmla="*/ 17792 w 57092"/>
                  <a:gd name="connsiteY2" fmla="*/ 10193 h 52035"/>
                  <a:gd name="connsiteX3" fmla="*/ 793 w 57092"/>
                  <a:gd name="connsiteY3" fmla="*/ 5696 h 52035"/>
                  <a:gd name="connsiteX4" fmla="*/ 48326 w 57092"/>
                  <a:gd name="connsiteY4" fmla="*/ 52036 h 52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92" h="52035">
                    <a:moveTo>
                      <a:pt x="48326" y="52036"/>
                    </a:moveTo>
                    <a:cubicBezTo>
                      <a:pt x="60024" y="52036"/>
                      <a:pt x="60006" y="34365"/>
                      <a:pt x="48326" y="34365"/>
                    </a:cubicBezTo>
                    <a:cubicBezTo>
                      <a:pt x="35763" y="34365"/>
                      <a:pt x="19532" y="20061"/>
                      <a:pt x="17792" y="10193"/>
                    </a:cubicBezTo>
                    <a:cubicBezTo>
                      <a:pt x="19426" y="-224"/>
                      <a:pt x="4548" y="-4209"/>
                      <a:pt x="793" y="5696"/>
                    </a:cubicBezTo>
                    <a:cubicBezTo>
                      <a:pt x="-4967" y="20901"/>
                      <a:pt x="21644" y="52036"/>
                      <a:pt x="48326" y="5203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3" name="Freeform: Shape 92">
                <a:extLst>
                  <a:ext uri="{FF2B5EF4-FFF2-40B4-BE49-F238E27FC236}">
                    <a16:creationId xmlns:a16="http://schemas.microsoft.com/office/drawing/2014/main" id="{E936D8EC-24AA-498F-B24C-C257B8F22CE1}"/>
                  </a:ext>
                </a:extLst>
              </p:cNvPr>
              <p:cNvSpPr/>
              <p:nvPr/>
            </p:nvSpPr>
            <p:spPr>
              <a:xfrm>
                <a:off x="3910133" y="4447803"/>
                <a:ext cx="80419" cy="80511"/>
              </a:xfrm>
              <a:custGeom>
                <a:avLst/>
                <a:gdLst>
                  <a:gd name="connsiteX0" fmla="*/ 71774 w 80419"/>
                  <a:gd name="connsiteY0" fmla="*/ 8558 h 80511"/>
                  <a:gd name="connsiteX1" fmla="*/ 8629 w 80419"/>
                  <a:gd name="connsiteY1" fmla="*/ 72056 h 80511"/>
                  <a:gd name="connsiteX2" fmla="*/ 8638 w 80419"/>
                  <a:gd name="connsiteY2" fmla="*/ 72056 h 80511"/>
                  <a:gd name="connsiteX3" fmla="*/ 71774 w 80419"/>
                  <a:gd name="connsiteY3" fmla="*/ 8558 h 80511"/>
                  <a:gd name="connsiteX4" fmla="*/ 51630 w 80419"/>
                  <a:gd name="connsiteY4" fmla="*/ 51602 h 80511"/>
                  <a:gd name="connsiteX5" fmla="*/ 21060 w 80419"/>
                  <a:gd name="connsiteY5" fmla="*/ 59501 h 80511"/>
                  <a:gd name="connsiteX6" fmla="*/ 28773 w 80419"/>
                  <a:gd name="connsiteY6" fmla="*/ 29011 h 80511"/>
                  <a:gd name="connsiteX7" fmla="*/ 59343 w 80419"/>
                  <a:gd name="connsiteY7" fmla="*/ 21112 h 80511"/>
                  <a:gd name="connsiteX8" fmla="*/ 51630 w 80419"/>
                  <a:gd name="connsiteY8" fmla="*/ 51602 h 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9" h="80511">
                    <a:moveTo>
                      <a:pt x="71774" y="8558"/>
                    </a:moveTo>
                    <a:cubicBezTo>
                      <a:pt x="39870" y="-23054"/>
                      <a:pt x="-22930" y="40806"/>
                      <a:pt x="8629" y="72056"/>
                    </a:cubicBezTo>
                    <a:lnTo>
                      <a:pt x="8638" y="72056"/>
                    </a:lnTo>
                    <a:cubicBezTo>
                      <a:pt x="40277" y="103385"/>
                      <a:pt x="103439" y="39852"/>
                      <a:pt x="71774" y="8558"/>
                    </a:cubicBezTo>
                    <a:close/>
                    <a:moveTo>
                      <a:pt x="51630" y="51602"/>
                    </a:moveTo>
                    <a:cubicBezTo>
                      <a:pt x="40374" y="62929"/>
                      <a:pt x="26494" y="64855"/>
                      <a:pt x="21060" y="59501"/>
                    </a:cubicBezTo>
                    <a:cubicBezTo>
                      <a:pt x="13771" y="52265"/>
                      <a:pt x="20892" y="36927"/>
                      <a:pt x="28773" y="29011"/>
                    </a:cubicBezTo>
                    <a:cubicBezTo>
                      <a:pt x="40056" y="17684"/>
                      <a:pt x="53927" y="15758"/>
                      <a:pt x="59343" y="21112"/>
                    </a:cubicBezTo>
                    <a:cubicBezTo>
                      <a:pt x="66623" y="28340"/>
                      <a:pt x="59555" y="43633"/>
                      <a:pt x="51630" y="51602"/>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4" name="Freeform: Shape 93">
                <a:extLst>
                  <a:ext uri="{FF2B5EF4-FFF2-40B4-BE49-F238E27FC236}">
                    <a16:creationId xmlns:a16="http://schemas.microsoft.com/office/drawing/2014/main" id="{11A63066-5CFA-4D41-970E-A095F3E5E495}"/>
                  </a:ext>
                </a:extLst>
              </p:cNvPr>
              <p:cNvSpPr/>
              <p:nvPr/>
            </p:nvSpPr>
            <p:spPr>
              <a:xfrm>
                <a:off x="3835350" y="4431153"/>
                <a:ext cx="70939" cy="87379"/>
              </a:xfrm>
              <a:custGeom>
                <a:avLst/>
                <a:gdLst>
                  <a:gd name="connsiteX0" fmla="*/ 689 w 70939"/>
                  <a:gd name="connsiteY0" fmla="*/ 51607 h 87379"/>
                  <a:gd name="connsiteX1" fmla="*/ 70248 w 70939"/>
                  <a:gd name="connsiteY1" fmla="*/ 35783 h 87379"/>
                  <a:gd name="connsiteX2" fmla="*/ 689 w 70939"/>
                  <a:gd name="connsiteY2" fmla="*/ 51607 h 87379"/>
                  <a:gd name="connsiteX3" fmla="*/ 38247 w 70939"/>
                  <a:gd name="connsiteY3" fmla="*/ 69843 h 87379"/>
                  <a:gd name="connsiteX4" fmla="*/ 18183 w 70939"/>
                  <a:gd name="connsiteY4" fmla="*/ 49107 h 87379"/>
                  <a:gd name="connsiteX5" fmla="*/ 52754 w 70939"/>
                  <a:gd name="connsiteY5" fmla="*/ 38293 h 87379"/>
                  <a:gd name="connsiteX6" fmla="*/ 38247 w 70939"/>
                  <a:gd name="connsiteY6" fmla="*/ 69843 h 8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9" h="87379">
                    <a:moveTo>
                      <a:pt x="689" y="51607"/>
                    </a:moveTo>
                    <a:cubicBezTo>
                      <a:pt x="8747" y="107816"/>
                      <a:pt x="78597" y="94192"/>
                      <a:pt x="70248" y="35783"/>
                    </a:cubicBezTo>
                    <a:cubicBezTo>
                      <a:pt x="62172" y="-20540"/>
                      <a:pt x="-7642" y="-6687"/>
                      <a:pt x="689" y="51607"/>
                    </a:cubicBezTo>
                    <a:close/>
                    <a:moveTo>
                      <a:pt x="38247" y="69843"/>
                    </a:moveTo>
                    <a:cubicBezTo>
                      <a:pt x="27875" y="72475"/>
                      <a:pt x="19826" y="60628"/>
                      <a:pt x="18183" y="49107"/>
                    </a:cubicBezTo>
                    <a:cubicBezTo>
                      <a:pt x="13279" y="14703"/>
                      <a:pt x="47780" y="3721"/>
                      <a:pt x="52754" y="38293"/>
                    </a:cubicBezTo>
                    <a:cubicBezTo>
                      <a:pt x="54839" y="52844"/>
                      <a:pt x="48195" y="67280"/>
                      <a:pt x="38247" y="69843"/>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5" name="Freeform: Shape 94">
                <a:extLst>
                  <a:ext uri="{FF2B5EF4-FFF2-40B4-BE49-F238E27FC236}">
                    <a16:creationId xmlns:a16="http://schemas.microsoft.com/office/drawing/2014/main" id="{A9DAA81E-0916-4B65-828B-9D0974FF810E}"/>
                  </a:ext>
                </a:extLst>
              </p:cNvPr>
              <p:cNvSpPr/>
              <p:nvPr/>
            </p:nvSpPr>
            <p:spPr>
              <a:xfrm>
                <a:off x="3860085" y="4457515"/>
                <a:ext cx="19683" cy="35014"/>
              </a:xfrm>
              <a:custGeom>
                <a:avLst/>
                <a:gdLst>
                  <a:gd name="connsiteX0" fmla="*/ 18592 w 19683"/>
                  <a:gd name="connsiteY0" fmla="*/ 13096 h 35014"/>
                  <a:gd name="connsiteX1" fmla="*/ 14899 w 19683"/>
                  <a:gd name="connsiteY1" fmla="*/ 1257 h 35014"/>
                  <a:gd name="connsiteX2" fmla="*/ 2839 w 19683"/>
                  <a:gd name="connsiteY2" fmla="*/ 30121 h 35014"/>
                  <a:gd name="connsiteX3" fmla="*/ 18636 w 19683"/>
                  <a:gd name="connsiteY3" fmla="*/ 22223 h 35014"/>
                  <a:gd name="connsiteX4" fmla="*/ 18592 w 19683"/>
                  <a:gd name="connsiteY4" fmla="*/ 13096 h 3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 h="35014">
                    <a:moveTo>
                      <a:pt x="18592" y="13096"/>
                    </a:moveTo>
                    <a:cubicBezTo>
                      <a:pt x="20801" y="8811"/>
                      <a:pt x="19158" y="3537"/>
                      <a:pt x="14899" y="1257"/>
                    </a:cubicBezTo>
                    <a:cubicBezTo>
                      <a:pt x="2344" y="-5458"/>
                      <a:pt x="-4096" y="16259"/>
                      <a:pt x="2839" y="30121"/>
                    </a:cubicBezTo>
                    <a:cubicBezTo>
                      <a:pt x="8017" y="40503"/>
                      <a:pt x="23876" y="32692"/>
                      <a:pt x="18636" y="22223"/>
                    </a:cubicBezTo>
                    <a:cubicBezTo>
                      <a:pt x="16436" y="17814"/>
                      <a:pt x="18424" y="13458"/>
                      <a:pt x="18592" y="1309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6" name="Freeform: Shape 95">
                <a:extLst>
                  <a:ext uri="{FF2B5EF4-FFF2-40B4-BE49-F238E27FC236}">
                    <a16:creationId xmlns:a16="http://schemas.microsoft.com/office/drawing/2014/main" id="{F5760E12-DA81-485A-8E50-B9F8AF6AB887}"/>
                  </a:ext>
                </a:extLst>
              </p:cNvPr>
              <p:cNvSpPr/>
              <p:nvPr/>
            </p:nvSpPr>
            <p:spPr>
              <a:xfrm>
                <a:off x="3936003" y="4474860"/>
                <a:ext cx="28977" cy="28529"/>
              </a:xfrm>
              <a:custGeom>
                <a:avLst/>
                <a:gdLst>
                  <a:gd name="connsiteX0" fmla="*/ 11366 w 28977"/>
                  <a:gd name="connsiteY0" fmla="*/ 7767 h 28529"/>
                  <a:gd name="connsiteX1" fmla="*/ 7762 w 28977"/>
                  <a:gd name="connsiteY1" fmla="*/ 10921 h 28529"/>
                  <a:gd name="connsiteX2" fmla="*/ 66 w 28977"/>
                  <a:gd name="connsiteY2" fmla="*/ 20763 h 28529"/>
                  <a:gd name="connsiteX3" fmla="*/ 28975 w 28977"/>
                  <a:gd name="connsiteY3" fmla="*/ 9057 h 28529"/>
                  <a:gd name="connsiteX4" fmla="*/ 11366 w 28977"/>
                  <a:gd name="connsiteY4" fmla="*/ 7767 h 2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7" h="28529">
                    <a:moveTo>
                      <a:pt x="11366" y="7767"/>
                    </a:moveTo>
                    <a:cubicBezTo>
                      <a:pt x="10774" y="8951"/>
                      <a:pt x="8813" y="10788"/>
                      <a:pt x="7762" y="10921"/>
                    </a:cubicBezTo>
                    <a:cubicBezTo>
                      <a:pt x="2920" y="11513"/>
                      <a:pt x="-526" y="15913"/>
                      <a:pt x="66" y="20763"/>
                    </a:cubicBezTo>
                    <a:cubicBezTo>
                      <a:pt x="2054" y="37046"/>
                      <a:pt x="28577" y="25092"/>
                      <a:pt x="28975" y="9057"/>
                    </a:cubicBezTo>
                    <a:cubicBezTo>
                      <a:pt x="29240" y="-2084"/>
                      <a:pt x="12692" y="-3445"/>
                      <a:pt x="11366" y="7767"/>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grpSp>
        <p:sp>
          <p:nvSpPr>
            <p:cNvPr id="141" name="Down Arrow 15">
              <a:extLst>
                <a:ext uri="{FF2B5EF4-FFF2-40B4-BE49-F238E27FC236}">
                  <a16:creationId xmlns:a16="http://schemas.microsoft.com/office/drawing/2014/main" id="{A409EF8C-AD7A-4B9E-9B4A-1B0B911A9056}"/>
                </a:ext>
              </a:extLst>
            </p:cNvPr>
            <p:cNvSpPr>
              <a:spLocks noChangeArrowheads="1"/>
            </p:cNvSpPr>
            <p:nvPr/>
          </p:nvSpPr>
          <p:spPr bwMode="auto">
            <a:xfrm flipV="1">
              <a:off x="5466525" y="3325787"/>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142" name="Down Arrow 15">
              <a:extLst>
                <a:ext uri="{FF2B5EF4-FFF2-40B4-BE49-F238E27FC236}">
                  <a16:creationId xmlns:a16="http://schemas.microsoft.com/office/drawing/2014/main" id="{0F37A77C-33DA-4F0D-9479-9DFD3D4CF762}"/>
                </a:ext>
              </a:extLst>
            </p:cNvPr>
            <p:cNvSpPr>
              <a:spLocks noChangeArrowheads="1"/>
            </p:cNvSpPr>
            <p:nvPr/>
          </p:nvSpPr>
          <p:spPr bwMode="auto">
            <a:xfrm flipV="1">
              <a:off x="3548559" y="3352620"/>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143" name="Down Arrow 15">
              <a:extLst>
                <a:ext uri="{FF2B5EF4-FFF2-40B4-BE49-F238E27FC236}">
                  <a16:creationId xmlns:a16="http://schemas.microsoft.com/office/drawing/2014/main" id="{25902F9D-E248-4F2C-BFCC-29FDE7BE4C06}"/>
                </a:ext>
              </a:extLst>
            </p:cNvPr>
            <p:cNvSpPr>
              <a:spLocks noChangeArrowheads="1"/>
            </p:cNvSpPr>
            <p:nvPr/>
          </p:nvSpPr>
          <p:spPr bwMode="auto">
            <a:xfrm flipV="1">
              <a:off x="1689178" y="3360314"/>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cxnSp>
          <p:nvCxnSpPr>
            <p:cNvPr id="102" name="Connector: Elbow 101">
              <a:extLst>
                <a:ext uri="{FF2B5EF4-FFF2-40B4-BE49-F238E27FC236}">
                  <a16:creationId xmlns:a16="http://schemas.microsoft.com/office/drawing/2014/main" id="{F493D34F-BF3C-41EE-BA69-290E01EF1328}"/>
                </a:ext>
              </a:extLst>
            </p:cNvPr>
            <p:cNvCxnSpPr/>
            <p:nvPr/>
          </p:nvCxnSpPr>
          <p:spPr>
            <a:xfrm rot="5400000">
              <a:off x="3931750" y="1021503"/>
              <a:ext cx="478446" cy="3850054"/>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32E098B3-3A0B-4B27-BB4D-ED031D9D86BD}"/>
                </a:ext>
              </a:extLst>
            </p:cNvPr>
            <p:cNvCxnSpPr>
              <a:cxnSpLocks/>
            </p:cNvCxnSpPr>
            <p:nvPr/>
          </p:nvCxnSpPr>
          <p:spPr>
            <a:xfrm rot="16200000" flipH="1">
              <a:off x="3931539" y="2180245"/>
              <a:ext cx="478869" cy="3850054"/>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Connector: Elbow 196">
              <a:extLst>
                <a:ext uri="{FF2B5EF4-FFF2-40B4-BE49-F238E27FC236}">
                  <a16:creationId xmlns:a16="http://schemas.microsoft.com/office/drawing/2014/main" id="{91881BCD-18A5-40B2-9D53-1BFF2B367346}"/>
                </a:ext>
              </a:extLst>
            </p:cNvPr>
            <p:cNvCxnSpPr>
              <a:cxnSpLocks/>
              <a:stCxn id="69" idx="2"/>
              <a:endCxn id="73" idx="0"/>
            </p:cNvCxnSpPr>
            <p:nvPr/>
          </p:nvCxnSpPr>
          <p:spPr>
            <a:xfrm rot="5400000">
              <a:off x="6880727" y="3066864"/>
              <a:ext cx="478075" cy="207761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Connector: Elbow 199">
              <a:extLst>
                <a:ext uri="{FF2B5EF4-FFF2-40B4-BE49-F238E27FC236}">
                  <a16:creationId xmlns:a16="http://schemas.microsoft.com/office/drawing/2014/main" id="{2D08E0A8-50C8-4A66-8280-C8CCA6749E75}"/>
                </a:ext>
              </a:extLst>
            </p:cNvPr>
            <p:cNvCxnSpPr>
              <a:cxnSpLocks/>
            </p:cNvCxnSpPr>
            <p:nvPr/>
          </p:nvCxnSpPr>
          <p:spPr>
            <a:xfrm rot="16200000" flipH="1">
              <a:off x="7781804" y="1021503"/>
              <a:ext cx="478446" cy="3850054"/>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902DCCE-CB2C-C994-1CB4-9E2835607FF2}"/>
                </a:ext>
              </a:extLst>
            </p:cNvPr>
            <p:cNvCxnSpPr>
              <a:cxnSpLocks/>
            </p:cNvCxnSpPr>
            <p:nvPr/>
          </p:nvCxnSpPr>
          <p:spPr>
            <a:xfrm>
              <a:off x="4150094" y="2938357"/>
              <a:ext cx="0" cy="25702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84AB5B7-CCF6-2D85-22EF-D1EA88C995B6}"/>
                </a:ext>
              </a:extLst>
            </p:cNvPr>
            <p:cNvCxnSpPr>
              <a:cxnSpLocks/>
            </p:cNvCxnSpPr>
            <p:nvPr/>
          </p:nvCxnSpPr>
          <p:spPr>
            <a:xfrm>
              <a:off x="6090742" y="2946529"/>
              <a:ext cx="0" cy="25702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9">
              <a:extLst>
                <a:ext uri="{FF2B5EF4-FFF2-40B4-BE49-F238E27FC236}">
                  <a16:creationId xmlns:a16="http://schemas.microsoft.com/office/drawing/2014/main" id="{888752EF-A8D8-163F-8F9F-7763DE137BE4}"/>
                </a:ext>
              </a:extLst>
            </p:cNvPr>
            <p:cNvSpPr>
              <a:spLocks noChangeArrowheads="1"/>
            </p:cNvSpPr>
            <p:nvPr/>
          </p:nvSpPr>
          <p:spPr bwMode="auto">
            <a:xfrm>
              <a:off x="9328797" y="3166536"/>
              <a:ext cx="122400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Uric acid**</a:t>
              </a:r>
            </a:p>
          </p:txBody>
        </p:sp>
        <p:sp>
          <p:nvSpPr>
            <p:cNvPr id="18" name="Down Arrow 15">
              <a:extLst>
                <a:ext uri="{FF2B5EF4-FFF2-40B4-BE49-F238E27FC236}">
                  <a16:creationId xmlns:a16="http://schemas.microsoft.com/office/drawing/2014/main" id="{387E07B6-30D0-D1A0-6770-056642C3E02D}"/>
                </a:ext>
              </a:extLst>
            </p:cNvPr>
            <p:cNvSpPr>
              <a:spLocks noChangeArrowheads="1"/>
            </p:cNvSpPr>
            <p:nvPr/>
          </p:nvSpPr>
          <p:spPr bwMode="auto">
            <a:xfrm flipV="1">
              <a:off x="9406114" y="3372357"/>
              <a:ext cx="132535" cy="311931"/>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cxnSp>
          <p:nvCxnSpPr>
            <p:cNvPr id="20" name="Straight Arrow Connector 19">
              <a:extLst>
                <a:ext uri="{FF2B5EF4-FFF2-40B4-BE49-F238E27FC236}">
                  <a16:creationId xmlns:a16="http://schemas.microsoft.com/office/drawing/2014/main" id="{733FA56B-07E3-8E13-AB8D-278F43E832D5}"/>
                </a:ext>
              </a:extLst>
            </p:cNvPr>
            <p:cNvCxnSpPr>
              <a:cxnSpLocks/>
            </p:cNvCxnSpPr>
            <p:nvPr/>
          </p:nvCxnSpPr>
          <p:spPr>
            <a:xfrm>
              <a:off x="8158569" y="2938357"/>
              <a:ext cx="0" cy="25702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CB8504-D2AD-F827-9154-E8754A59ECCC}"/>
                </a:ext>
              </a:extLst>
            </p:cNvPr>
            <p:cNvCxnSpPr>
              <a:cxnSpLocks/>
            </p:cNvCxnSpPr>
            <p:nvPr/>
          </p:nvCxnSpPr>
          <p:spPr>
            <a:xfrm>
              <a:off x="6092668" y="3862970"/>
              <a:ext cx="0" cy="2423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08F3FF-2A73-0295-3388-79813EF81194}"/>
                </a:ext>
              </a:extLst>
            </p:cNvPr>
            <p:cNvCxnSpPr>
              <a:cxnSpLocks/>
            </p:cNvCxnSpPr>
            <p:nvPr/>
          </p:nvCxnSpPr>
          <p:spPr>
            <a:xfrm>
              <a:off x="4087135" y="3862970"/>
              <a:ext cx="0" cy="2423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Rounded Rectangle 8">
              <a:extLst>
                <a:ext uri="{FF2B5EF4-FFF2-40B4-BE49-F238E27FC236}">
                  <a16:creationId xmlns:a16="http://schemas.microsoft.com/office/drawing/2014/main" id="{11C3C9C3-0774-7E57-9203-7B87A0A49E5C}"/>
                </a:ext>
              </a:extLst>
            </p:cNvPr>
            <p:cNvSpPr>
              <a:spLocks noChangeArrowheads="1"/>
            </p:cNvSpPr>
            <p:nvPr/>
          </p:nvSpPr>
          <p:spPr bwMode="auto">
            <a:xfrm>
              <a:off x="8993752" y="4333680"/>
              <a:ext cx="1894089" cy="501263"/>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r>
                <a:rPr lang="en-US" sz="1200" b="0">
                  <a:latin typeface="Arial" panose="020B0604020202020204" pitchFamily="34" charset="0"/>
                  <a:cs typeface="Arial" panose="020B0604020202020204" pitchFamily="34" charset="0"/>
                </a:rPr>
                <a:t>Oxidative stress</a:t>
              </a:r>
            </a:p>
          </p:txBody>
        </p:sp>
        <p:cxnSp>
          <p:nvCxnSpPr>
            <p:cNvPr id="78" name="Straight Arrow Connector 77">
              <a:extLst>
                <a:ext uri="{FF2B5EF4-FFF2-40B4-BE49-F238E27FC236}">
                  <a16:creationId xmlns:a16="http://schemas.microsoft.com/office/drawing/2014/main" id="{071C6C62-401F-8782-80E6-0D314A84F6B5}"/>
                </a:ext>
              </a:extLst>
            </p:cNvPr>
            <p:cNvCxnSpPr>
              <a:cxnSpLocks/>
            </p:cNvCxnSpPr>
            <p:nvPr/>
          </p:nvCxnSpPr>
          <p:spPr>
            <a:xfrm>
              <a:off x="9940797" y="3862970"/>
              <a:ext cx="0" cy="481167"/>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1A31940F-1374-B5E4-1CCB-ACB38A7CC995}"/>
                </a:ext>
              </a:extLst>
            </p:cNvPr>
            <p:cNvCxnSpPr>
              <a:cxnSpLocks/>
              <a:stCxn id="73" idx="2"/>
              <a:endCxn id="72" idx="0"/>
            </p:cNvCxnSpPr>
            <p:nvPr/>
          </p:nvCxnSpPr>
          <p:spPr>
            <a:xfrm rot="16200000" flipH="1">
              <a:off x="6775424" y="4151504"/>
              <a:ext cx="307177" cy="1696108"/>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8C1703AC-4A59-DE17-D434-A6455AA8D8AB}"/>
                </a:ext>
              </a:extLst>
            </p:cNvPr>
            <p:cNvCxnSpPr>
              <a:cxnSpLocks/>
              <a:stCxn id="55" idx="2"/>
              <a:endCxn id="72" idx="0"/>
            </p:cNvCxnSpPr>
            <p:nvPr/>
          </p:nvCxnSpPr>
          <p:spPr>
            <a:xfrm rot="5400000">
              <a:off x="8699830" y="3912180"/>
              <a:ext cx="318204" cy="216373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5973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significantly lowers blood pressure</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10569350" cy="324000"/>
          </a:xfrm>
        </p:spPr>
        <p:txBody>
          <a:bodyPr/>
          <a:lstStyle/>
          <a:p>
            <a:r>
              <a:rPr lang="en-US"/>
              <a:t>Data are least square means and 95% CIs adjusted for clinical sites, age, sex, race/ethnicity, baseline weight, baseline measurement of outcome variable, and treatment group assignment. *P-values are strength of association of improvement with magnitude of weight loss.</a:t>
            </a:r>
            <a:br>
              <a:rPr lang="en-US"/>
            </a:br>
            <a:r>
              <a:rPr lang="en-US"/>
              <a:t>BP, blood pressure; CI, confidence interval; CVD, cardiovascular disease; WL, weight loss; T2D, type 2 diabetes.</a:t>
            </a:r>
            <a:br>
              <a:rPr lang="en-US"/>
            </a:br>
            <a:r>
              <a:rPr lang="en-US"/>
              <a:t>1. Wing RR et al. Diabetes Care 2011;34:1481–1486; 2. Heneghan HM et al. Am J </a:t>
            </a:r>
            <a:r>
              <a:rPr lang="en-US" err="1"/>
              <a:t>Cardiol</a:t>
            </a:r>
            <a:r>
              <a:rPr lang="en-US"/>
              <a:t> 2011;108:1499–1507.</a:t>
            </a:r>
          </a:p>
        </p:txBody>
      </p:sp>
      <p:sp>
        <p:nvSpPr>
          <p:cNvPr id="30" name="TextBox 29">
            <a:extLst>
              <a:ext uri="{FF2B5EF4-FFF2-40B4-BE49-F238E27FC236}">
                <a16:creationId xmlns:a16="http://schemas.microsoft.com/office/drawing/2014/main" id="{4F12B5A5-90F8-4DD1-BC7E-9265E347F435}"/>
              </a:ext>
            </a:extLst>
          </p:cNvPr>
          <p:cNvSpPr txBox="1"/>
          <p:nvPr/>
        </p:nvSpPr>
        <p:spPr>
          <a:xfrm>
            <a:off x="8120063" y="1930462"/>
            <a:ext cx="3423937" cy="761747"/>
          </a:xfrm>
          <a:prstGeom prst="rect">
            <a:avLst/>
          </a:prstGeom>
          <a:noFill/>
        </p:spPr>
        <p:txBody>
          <a:bodyPr wrap="square" rtlCol="0">
            <a:spAutoFit/>
          </a:bodyPr>
          <a:lstStyle/>
          <a:p>
            <a:pPr algn="ctr" defTabSz="914378" eaLnBrk="1" hangingPunct="1">
              <a:spcBef>
                <a:spcPts val="0"/>
              </a:spcBef>
              <a:buClr>
                <a:srgbClr val="009FDA"/>
              </a:buClr>
              <a:defRPr/>
            </a:pPr>
            <a:r>
              <a:rPr lang="en-US" sz="1200" b="1">
                <a:latin typeface="Arial" panose="020B0604020202020204" pitchFamily="34" charset="0"/>
                <a:cs typeface="Arial" panose="020B0604020202020204" pitchFamily="34" charset="0"/>
              </a:rPr>
              <a:t>WL via bariatric surgery</a:t>
            </a:r>
            <a:r>
              <a:rPr lang="en-US" sz="1200" b="1" baseline="30000">
                <a:latin typeface="Arial" panose="020B0604020202020204" pitchFamily="34" charset="0"/>
                <a:cs typeface="Arial" panose="020B0604020202020204" pitchFamily="34" charset="0"/>
              </a:rPr>
              <a:t>2</a:t>
            </a:r>
          </a:p>
          <a:p>
            <a:pPr algn="ctr" defTabSz="914378" eaLnBrk="1" hangingPunct="1">
              <a:spcBef>
                <a:spcPts val="0"/>
              </a:spcBef>
              <a:buClr>
                <a:srgbClr val="009FDA"/>
              </a:buClr>
              <a:defRPr/>
            </a:pPr>
            <a:r>
              <a:rPr lang="en-US" sz="1050">
                <a:latin typeface="Arial" panose="020B0604020202020204" pitchFamily="34" charset="0"/>
                <a:cs typeface="Arial" panose="020B0604020202020204" pitchFamily="34" charset="0"/>
              </a:rPr>
              <a:t>Meta-analysis, n = 52 studies</a:t>
            </a:r>
          </a:p>
          <a:p>
            <a:pPr algn="ctr" defTabSz="914378" eaLnBrk="1" hangingPunct="1">
              <a:spcBef>
                <a:spcPts val="0"/>
              </a:spcBef>
              <a:buClr>
                <a:srgbClr val="009FDA"/>
              </a:buClr>
              <a:defRPr/>
            </a:pPr>
            <a:r>
              <a:rPr lang="en-US" sz="1050" b="0">
                <a:latin typeface="Arial" panose="020B0604020202020204" pitchFamily="34" charset="0"/>
                <a:cs typeface="Arial" panose="020B0604020202020204" pitchFamily="34" charset="0"/>
              </a:rPr>
              <a:t>Follow-up, mean 34 months</a:t>
            </a:r>
          </a:p>
          <a:p>
            <a:pPr algn="ctr" defTabSz="914378" eaLnBrk="1" hangingPunct="1">
              <a:spcBef>
                <a:spcPts val="0"/>
              </a:spcBef>
              <a:buClr>
                <a:srgbClr val="009FDA"/>
              </a:buClr>
              <a:defRPr/>
            </a:pPr>
            <a:r>
              <a:rPr lang="en-US" sz="1050" b="0">
                <a:latin typeface="Arial" panose="020B0604020202020204" pitchFamily="34" charset="0"/>
                <a:cs typeface="Arial" panose="020B0604020202020204" pitchFamily="34" charset="0"/>
              </a:rPr>
              <a:t>Mean excess WL: 52% (range: 16–87%)</a:t>
            </a:r>
          </a:p>
        </p:txBody>
      </p:sp>
      <p:sp>
        <p:nvSpPr>
          <p:cNvPr id="31" name="TextBox 30">
            <a:extLst>
              <a:ext uri="{FF2B5EF4-FFF2-40B4-BE49-F238E27FC236}">
                <a16:creationId xmlns:a16="http://schemas.microsoft.com/office/drawing/2014/main" id="{09F0A5D1-D204-477D-A537-DD985C883DE4}"/>
              </a:ext>
            </a:extLst>
          </p:cNvPr>
          <p:cNvSpPr txBox="1"/>
          <p:nvPr/>
        </p:nvSpPr>
        <p:spPr>
          <a:xfrm>
            <a:off x="1328780" y="1930462"/>
            <a:ext cx="5919194" cy="761747"/>
          </a:xfrm>
          <a:prstGeom prst="rect">
            <a:avLst/>
          </a:prstGeom>
          <a:noFill/>
        </p:spPr>
        <p:txBody>
          <a:bodyPr wrap="square" rtlCol="0">
            <a:spAutoFit/>
          </a:bodyPr>
          <a:lstStyle/>
          <a:p>
            <a:pPr algn="ctr" defTabSz="914378" eaLnBrk="1" fontAlgn="auto" hangingPunct="1">
              <a:spcBef>
                <a:spcPts val="0"/>
              </a:spcBef>
              <a:spcAft>
                <a:spcPts val="0"/>
              </a:spcAft>
              <a:defRPr/>
            </a:pPr>
            <a:r>
              <a:rPr lang="en-US" sz="1200" b="1" kern="0">
                <a:latin typeface="Arial" panose="020B0604020202020204" pitchFamily="34" charset="0"/>
                <a:cs typeface="Arial" panose="020B0604020202020204" pitchFamily="34" charset="0"/>
              </a:rPr>
              <a:t>Change in BP</a:t>
            </a:r>
            <a:r>
              <a:rPr lang="en-US" sz="1200" b="1" kern="0" baseline="30000">
                <a:latin typeface="Arial" panose="020B0604020202020204" pitchFamily="34" charset="0"/>
                <a:cs typeface="Arial" panose="020B0604020202020204" pitchFamily="34" charset="0"/>
              </a:rPr>
              <a:t>1</a:t>
            </a:r>
            <a:r>
              <a:rPr lang="en-US" sz="1200" b="1" kern="0">
                <a:latin typeface="Arial" panose="020B0604020202020204" pitchFamily="34" charset="0"/>
                <a:cs typeface="Arial" panose="020B0604020202020204" pitchFamily="34" charset="0"/>
              </a:rPr>
              <a:t> by weight loss category in patients with T2D</a:t>
            </a:r>
            <a:r>
              <a:rPr lang="en-US" sz="1200" b="1" kern="0" baseline="30000">
                <a:latin typeface="Arial" panose="020B0604020202020204" pitchFamily="34" charset="0"/>
                <a:cs typeface="Arial" panose="020B0604020202020204" pitchFamily="34" charset="0"/>
              </a:rPr>
              <a:t>1</a:t>
            </a:r>
          </a:p>
          <a:p>
            <a:pPr algn="ctr" defTabSz="914378" eaLnBrk="1" fontAlgn="auto" hangingPunct="1">
              <a:spcBef>
                <a:spcPts val="0"/>
              </a:spcBef>
              <a:spcAft>
                <a:spcPts val="0"/>
              </a:spcAft>
              <a:defRPr/>
            </a:pPr>
            <a:r>
              <a:rPr lang="en-US" sz="1050" kern="0">
                <a:latin typeface="Arial" panose="020B0604020202020204" pitchFamily="34" charset="0"/>
                <a:cs typeface="Arial" panose="020B0604020202020204" pitchFamily="34" charset="0"/>
              </a:rPr>
              <a:t>Look AHEAD study, </a:t>
            </a:r>
            <a:r>
              <a:rPr lang="en-US" sz="1050">
                <a:latin typeface="Arial" panose="020B0604020202020204" pitchFamily="34" charset="0"/>
                <a:cs typeface="Arial" panose="020B0604020202020204" pitchFamily="34" charset="0"/>
              </a:rPr>
              <a:t>n = 5,145 </a:t>
            </a:r>
            <a:endParaRPr lang="en-US" sz="1050" kern="0">
              <a:latin typeface="Arial" panose="020B0604020202020204" pitchFamily="34" charset="0"/>
              <a:cs typeface="Arial" panose="020B0604020202020204" pitchFamily="34" charset="0"/>
            </a:endParaRPr>
          </a:p>
          <a:p>
            <a:pPr algn="ctr" defTabSz="914378" eaLnBrk="1" fontAlgn="auto" hangingPunct="1">
              <a:spcBef>
                <a:spcPts val="0"/>
              </a:spcBef>
              <a:spcAft>
                <a:spcPts val="0"/>
              </a:spcAft>
              <a:defRPr/>
            </a:pPr>
            <a:r>
              <a:rPr lang="en-US" sz="1050" b="0">
                <a:latin typeface="Arial" panose="020B0604020202020204" pitchFamily="34" charset="0"/>
                <a:cs typeface="Arial" panose="020B0604020202020204" pitchFamily="34" charset="0"/>
              </a:rPr>
              <a:t>Objective: Association between the magnitude of weight loss and changes in </a:t>
            </a:r>
            <a:br>
              <a:rPr lang="en-US" sz="1050" b="0">
                <a:latin typeface="Arial" panose="020B0604020202020204" pitchFamily="34" charset="0"/>
                <a:cs typeface="Arial" panose="020B0604020202020204" pitchFamily="34" charset="0"/>
              </a:rPr>
            </a:br>
            <a:r>
              <a:rPr lang="en-US" sz="1050" b="0">
                <a:latin typeface="Arial" panose="020B0604020202020204" pitchFamily="34" charset="0"/>
                <a:cs typeface="Arial" panose="020B0604020202020204" pitchFamily="34" charset="0"/>
              </a:rPr>
              <a:t>CVD risk factors at 1 year</a:t>
            </a:r>
          </a:p>
        </p:txBody>
      </p:sp>
      <p:graphicFrame>
        <p:nvGraphicFramePr>
          <p:cNvPr id="32" name="Chart 31">
            <a:extLst>
              <a:ext uri="{FF2B5EF4-FFF2-40B4-BE49-F238E27FC236}">
                <a16:creationId xmlns:a16="http://schemas.microsoft.com/office/drawing/2014/main" id="{8F2F6A97-EFB4-49AC-8CDC-D5ADEE631907}"/>
              </a:ext>
            </a:extLst>
          </p:cNvPr>
          <p:cNvGraphicFramePr/>
          <p:nvPr>
            <p:extLst>
              <p:ext uri="{D42A27DB-BD31-4B8C-83A1-F6EECF244321}">
                <p14:modId xmlns:p14="http://schemas.microsoft.com/office/powerpoint/2010/main" val="3522947969"/>
              </p:ext>
            </p:extLst>
          </p:nvPr>
        </p:nvGraphicFramePr>
        <p:xfrm>
          <a:off x="8120063" y="2611383"/>
          <a:ext cx="3344869" cy="3135057"/>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7D093F24-E480-4F97-AB1A-80E3F9C3EB80}"/>
              </a:ext>
            </a:extLst>
          </p:cNvPr>
          <p:cNvGrpSpPr/>
          <p:nvPr/>
        </p:nvGrpSpPr>
        <p:grpSpPr>
          <a:xfrm>
            <a:off x="5043537" y="5492163"/>
            <a:ext cx="1912789" cy="157973"/>
            <a:chOff x="3906281" y="1535611"/>
            <a:chExt cx="1912789" cy="157973"/>
          </a:xfrm>
        </p:grpSpPr>
        <p:sp>
          <p:nvSpPr>
            <p:cNvPr id="35" name="TextBox 34">
              <a:extLst>
                <a:ext uri="{FF2B5EF4-FFF2-40B4-BE49-F238E27FC236}">
                  <a16:creationId xmlns:a16="http://schemas.microsoft.com/office/drawing/2014/main" id="{45C52933-432D-43E5-945E-3D147E4921E3}"/>
                </a:ext>
              </a:extLst>
            </p:cNvPr>
            <p:cNvSpPr txBox="1"/>
            <p:nvPr/>
          </p:nvSpPr>
          <p:spPr>
            <a:xfrm>
              <a:off x="4143526" y="1535611"/>
              <a:ext cx="646011" cy="153888"/>
            </a:xfrm>
            <a:prstGeom prst="rect">
              <a:avLst/>
            </a:prstGeom>
            <a:noFill/>
          </p:spPr>
          <p:txBody>
            <a:bodyPr wrap="none" lIns="0" tIns="0" rIns="0" bIns="0" rtlCol="0">
              <a:spAutoFit/>
            </a:bodyPr>
            <a:lstStyle/>
            <a:p>
              <a:pPr algn="ctr" defTabSz="685749" eaLnBrk="1" fontAlgn="auto" hangingPunct="1">
                <a:spcBef>
                  <a:spcPts val="0"/>
                </a:spcBef>
                <a:spcAft>
                  <a:spcPts val="0"/>
                </a:spcAft>
                <a:defRPr/>
              </a:pPr>
              <a:r>
                <a:rPr lang="en-US" sz="1000" kern="0">
                  <a:latin typeface="Arial" panose="020B0604020202020204" pitchFamily="34" charset="0"/>
                  <a:cs typeface="+mn-cs"/>
                </a:rPr>
                <a:t>Systolic BP</a:t>
              </a:r>
            </a:p>
          </p:txBody>
        </p:sp>
        <p:sp>
          <p:nvSpPr>
            <p:cNvPr id="36" name="TextBox 35">
              <a:extLst>
                <a:ext uri="{FF2B5EF4-FFF2-40B4-BE49-F238E27FC236}">
                  <a16:creationId xmlns:a16="http://schemas.microsoft.com/office/drawing/2014/main" id="{CADC1D5E-715D-418F-BAE4-9A979A712873}"/>
                </a:ext>
              </a:extLst>
            </p:cNvPr>
            <p:cNvSpPr txBox="1"/>
            <p:nvPr/>
          </p:nvSpPr>
          <p:spPr>
            <a:xfrm>
              <a:off x="5129778" y="1539696"/>
              <a:ext cx="689292" cy="153888"/>
            </a:xfrm>
            <a:prstGeom prst="rect">
              <a:avLst/>
            </a:prstGeom>
            <a:noFill/>
          </p:spPr>
          <p:txBody>
            <a:bodyPr wrap="none" lIns="0" tIns="0" rIns="0" bIns="0" rtlCol="0">
              <a:spAutoFit/>
            </a:bodyPr>
            <a:lstStyle/>
            <a:p>
              <a:pPr algn="ctr" defTabSz="685749" eaLnBrk="1" fontAlgn="auto" hangingPunct="1">
                <a:spcBef>
                  <a:spcPts val="0"/>
                </a:spcBef>
                <a:spcAft>
                  <a:spcPts val="0"/>
                </a:spcAft>
                <a:defRPr/>
              </a:pPr>
              <a:r>
                <a:rPr lang="en-US" sz="1000" kern="0">
                  <a:latin typeface="Arial" panose="020B0604020202020204" pitchFamily="34" charset="0"/>
                  <a:cs typeface="+mn-cs"/>
                </a:rPr>
                <a:t>Diastolic BP</a:t>
              </a:r>
            </a:p>
          </p:txBody>
        </p:sp>
        <p:sp>
          <p:nvSpPr>
            <p:cNvPr id="37" name="Diamond 36">
              <a:extLst>
                <a:ext uri="{FF2B5EF4-FFF2-40B4-BE49-F238E27FC236}">
                  <a16:creationId xmlns:a16="http://schemas.microsoft.com/office/drawing/2014/main" id="{CEA29C07-2F13-4E8A-8AFC-C9F34EB43BFC}"/>
                </a:ext>
              </a:extLst>
            </p:cNvPr>
            <p:cNvSpPr>
              <a:spLocks noChangeAspect="1"/>
            </p:cNvSpPr>
            <p:nvPr/>
          </p:nvSpPr>
          <p:spPr>
            <a:xfrm>
              <a:off x="3906281" y="1564974"/>
              <a:ext cx="96661" cy="85987"/>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000" kern="0">
                <a:latin typeface="Arial" panose="020B0604020202020204" pitchFamily="34" charset="0"/>
                <a:cs typeface="+mn-cs"/>
              </a:endParaRPr>
            </a:p>
          </p:txBody>
        </p:sp>
        <p:sp>
          <p:nvSpPr>
            <p:cNvPr id="38" name="Diamond 37">
              <a:extLst>
                <a:ext uri="{FF2B5EF4-FFF2-40B4-BE49-F238E27FC236}">
                  <a16:creationId xmlns:a16="http://schemas.microsoft.com/office/drawing/2014/main" id="{D526BC71-80DB-40C3-89B7-D4E2387F264E}"/>
                </a:ext>
              </a:extLst>
            </p:cNvPr>
            <p:cNvSpPr>
              <a:spLocks noChangeAspect="1"/>
            </p:cNvSpPr>
            <p:nvPr/>
          </p:nvSpPr>
          <p:spPr>
            <a:xfrm>
              <a:off x="4885476" y="1569058"/>
              <a:ext cx="96661" cy="85987"/>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000" kern="0">
                <a:latin typeface="Arial" panose="020B0604020202020204" pitchFamily="34" charset="0"/>
                <a:cs typeface="+mn-cs"/>
              </a:endParaRPr>
            </a:p>
          </p:txBody>
        </p:sp>
      </p:grpSp>
      <p:sp>
        <p:nvSpPr>
          <p:cNvPr id="39" name="TextBox 38">
            <a:extLst>
              <a:ext uri="{FF2B5EF4-FFF2-40B4-BE49-F238E27FC236}">
                <a16:creationId xmlns:a16="http://schemas.microsoft.com/office/drawing/2014/main" id="{CED6DE12-4108-4A7E-A59B-ACBE1DDFB48F}"/>
              </a:ext>
            </a:extLst>
          </p:cNvPr>
          <p:cNvSpPr txBox="1"/>
          <p:nvPr/>
        </p:nvSpPr>
        <p:spPr>
          <a:xfrm rot="16200000">
            <a:off x="7463300" y="3806367"/>
            <a:ext cx="883575" cy="246221"/>
          </a:xfrm>
          <a:prstGeom prst="rect">
            <a:avLst/>
          </a:prstGeom>
          <a:noFill/>
        </p:spPr>
        <p:txBody>
          <a:bodyPr wrap="none" rtlCol="0">
            <a:spAutoFit/>
          </a:bodyPr>
          <a:lstStyle/>
          <a:p>
            <a:pPr algn="ctr" defTabSz="914378" eaLnBrk="1" fontAlgn="auto" hangingPunct="1">
              <a:spcBef>
                <a:spcPts val="0"/>
              </a:spcBef>
              <a:spcAft>
                <a:spcPts val="0"/>
              </a:spcAft>
              <a:defRPr/>
            </a:pPr>
            <a:r>
              <a:rPr lang="en-US" sz="1000" b="1" kern="0">
                <a:latin typeface="Arial" panose="020B0604020202020204" pitchFamily="34" charset="0"/>
                <a:cs typeface="Arial" panose="020B0604020202020204" pitchFamily="34" charset="0"/>
              </a:rPr>
              <a:t>BP (mmHg)</a:t>
            </a:r>
          </a:p>
        </p:txBody>
      </p:sp>
      <p:grpSp>
        <p:nvGrpSpPr>
          <p:cNvPr id="40" name="Group 39">
            <a:extLst>
              <a:ext uri="{FF2B5EF4-FFF2-40B4-BE49-F238E27FC236}">
                <a16:creationId xmlns:a16="http://schemas.microsoft.com/office/drawing/2014/main" id="{25917CA7-2FAF-4ECB-A627-879E796B2609}"/>
              </a:ext>
            </a:extLst>
          </p:cNvPr>
          <p:cNvGrpSpPr/>
          <p:nvPr/>
        </p:nvGrpSpPr>
        <p:grpSpPr>
          <a:xfrm>
            <a:off x="886517" y="2594127"/>
            <a:ext cx="6168333" cy="3223756"/>
            <a:chOff x="131957" y="2438401"/>
            <a:chExt cx="11633034" cy="3525164"/>
          </a:xfrm>
        </p:grpSpPr>
        <p:graphicFrame>
          <p:nvGraphicFramePr>
            <p:cNvPr id="41" name="Object 5">
              <a:extLst>
                <a:ext uri="{FF2B5EF4-FFF2-40B4-BE49-F238E27FC236}">
                  <a16:creationId xmlns:a16="http://schemas.microsoft.com/office/drawing/2014/main" id="{01A8C10D-C3CB-4E88-8E1C-A0721836500A}"/>
                </a:ext>
              </a:extLst>
            </p:cNvPr>
            <p:cNvGraphicFramePr>
              <a:graphicFrameLocks noChangeAspect="1"/>
            </p:cNvGraphicFramePr>
            <p:nvPr>
              <p:extLst>
                <p:ext uri="{D42A27DB-BD31-4B8C-83A1-F6EECF244321}">
                  <p14:modId xmlns:p14="http://schemas.microsoft.com/office/powerpoint/2010/main" val="395279371"/>
                </p:ext>
              </p:extLst>
            </p:nvPr>
          </p:nvGraphicFramePr>
          <p:xfrm>
            <a:off x="682144" y="2438401"/>
            <a:ext cx="11082847" cy="3525164"/>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41">
              <a:extLst>
                <a:ext uri="{FF2B5EF4-FFF2-40B4-BE49-F238E27FC236}">
                  <a16:creationId xmlns:a16="http://schemas.microsoft.com/office/drawing/2014/main" id="{1FB59873-7684-4F04-8881-C3C3BD87CDE0}"/>
                </a:ext>
              </a:extLst>
            </p:cNvPr>
            <p:cNvSpPr/>
            <p:nvPr/>
          </p:nvSpPr>
          <p:spPr>
            <a:xfrm>
              <a:off x="1535768" y="2625907"/>
              <a:ext cx="1615154" cy="27080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&gt;2%</a:t>
              </a:r>
            </a:p>
          </p:txBody>
        </p:sp>
        <p:sp>
          <p:nvSpPr>
            <p:cNvPr id="43" name="Rectangle 42">
              <a:extLst>
                <a:ext uri="{FF2B5EF4-FFF2-40B4-BE49-F238E27FC236}">
                  <a16:creationId xmlns:a16="http://schemas.microsoft.com/office/drawing/2014/main" id="{80BF99D6-29F9-4A1E-9921-E079B7229860}"/>
                </a:ext>
              </a:extLst>
            </p:cNvPr>
            <p:cNvSpPr/>
            <p:nvPr/>
          </p:nvSpPr>
          <p:spPr>
            <a:xfrm>
              <a:off x="3236755" y="2625907"/>
              <a:ext cx="1615154" cy="270808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≤2%-lost &lt;2%</a:t>
              </a:r>
            </a:p>
          </p:txBody>
        </p:sp>
        <p:sp>
          <p:nvSpPr>
            <p:cNvPr id="44" name="Rectangle 43">
              <a:extLst>
                <a:ext uri="{FF2B5EF4-FFF2-40B4-BE49-F238E27FC236}">
                  <a16:creationId xmlns:a16="http://schemas.microsoft.com/office/drawing/2014/main" id="{A50CBE88-888B-498E-940D-D1DB573838C4}"/>
                </a:ext>
              </a:extLst>
            </p:cNvPr>
            <p:cNvSpPr/>
            <p:nvPr/>
          </p:nvSpPr>
          <p:spPr>
            <a:xfrm>
              <a:off x="4935105" y="2625907"/>
              <a:ext cx="1615154" cy="2708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≥2%-&lt;5%</a:t>
              </a:r>
            </a:p>
          </p:txBody>
        </p:sp>
        <p:sp>
          <p:nvSpPr>
            <p:cNvPr id="45" name="Rectangle 44">
              <a:extLst>
                <a:ext uri="{FF2B5EF4-FFF2-40B4-BE49-F238E27FC236}">
                  <a16:creationId xmlns:a16="http://schemas.microsoft.com/office/drawing/2014/main" id="{519C873C-E72A-4CCF-A52B-BC6C919B6F48}"/>
                </a:ext>
              </a:extLst>
            </p:cNvPr>
            <p:cNvSpPr/>
            <p:nvPr/>
          </p:nvSpPr>
          <p:spPr>
            <a:xfrm>
              <a:off x="6633454" y="2625907"/>
              <a:ext cx="1615154" cy="27080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≥5%-&lt;10%</a:t>
              </a:r>
            </a:p>
          </p:txBody>
        </p:sp>
        <p:sp>
          <p:nvSpPr>
            <p:cNvPr id="46" name="Rectangle 45">
              <a:extLst>
                <a:ext uri="{FF2B5EF4-FFF2-40B4-BE49-F238E27FC236}">
                  <a16:creationId xmlns:a16="http://schemas.microsoft.com/office/drawing/2014/main" id="{16CD10F5-7244-4DDC-9065-CEE7EAB47C53}"/>
                </a:ext>
              </a:extLst>
            </p:cNvPr>
            <p:cNvSpPr/>
            <p:nvPr/>
          </p:nvSpPr>
          <p:spPr>
            <a:xfrm>
              <a:off x="8331802" y="2625907"/>
              <a:ext cx="1615154" cy="270808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114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≥10%-&lt;15%</a:t>
              </a:r>
            </a:p>
          </p:txBody>
        </p:sp>
        <p:sp>
          <p:nvSpPr>
            <p:cNvPr id="47" name="Rectangle 46">
              <a:extLst>
                <a:ext uri="{FF2B5EF4-FFF2-40B4-BE49-F238E27FC236}">
                  <a16:creationId xmlns:a16="http://schemas.microsoft.com/office/drawing/2014/main" id="{4212A319-0EA4-4394-8E64-9F1279B1F95E}"/>
                </a:ext>
              </a:extLst>
            </p:cNvPr>
            <p:cNvSpPr/>
            <p:nvPr/>
          </p:nvSpPr>
          <p:spPr>
            <a:xfrm>
              <a:off x="10030150" y="2625907"/>
              <a:ext cx="1615154" cy="2708087"/>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37160" rIns="0" bIns="6858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≥15%</a:t>
              </a:r>
            </a:p>
          </p:txBody>
        </p:sp>
        <p:sp>
          <p:nvSpPr>
            <p:cNvPr id="48" name="TextBox 47">
              <a:extLst>
                <a:ext uri="{FF2B5EF4-FFF2-40B4-BE49-F238E27FC236}">
                  <a16:creationId xmlns:a16="http://schemas.microsoft.com/office/drawing/2014/main" id="{A17A2E44-0D06-45C3-B72C-A23888172D21}"/>
                </a:ext>
              </a:extLst>
            </p:cNvPr>
            <p:cNvSpPr txBox="1"/>
            <p:nvPr/>
          </p:nvSpPr>
          <p:spPr>
            <a:xfrm rot="16200000">
              <a:off x="-476545" y="3723754"/>
              <a:ext cx="1681360" cy="464355"/>
            </a:xfrm>
            <a:prstGeom prst="rect">
              <a:avLst/>
            </a:prstGeom>
            <a:noFill/>
          </p:spPr>
          <p:txBody>
            <a:bodyPr wrap="none" rtlCol="0">
              <a:spAutoFit/>
            </a:bodyPr>
            <a:lstStyle/>
            <a:p>
              <a:pPr algn="ctr" defTabSz="914378" eaLnBrk="1" fontAlgn="auto" hangingPunct="1">
                <a:spcBef>
                  <a:spcPts val="0"/>
                </a:spcBef>
                <a:spcAft>
                  <a:spcPts val="0"/>
                </a:spcAft>
                <a:defRPr/>
              </a:pPr>
              <a:r>
                <a:rPr lang="en-US" sz="1000" b="1" kern="0">
                  <a:latin typeface="Arial" panose="020B0604020202020204" pitchFamily="34" charset="0"/>
                  <a:cs typeface="Arial" panose="020B0604020202020204" pitchFamily="34" charset="0"/>
                </a:rPr>
                <a:t>Change in BP (mmHg)</a:t>
              </a:r>
            </a:p>
          </p:txBody>
        </p:sp>
        <p:sp>
          <p:nvSpPr>
            <p:cNvPr id="49" name="Diamond 48">
              <a:extLst>
                <a:ext uri="{FF2B5EF4-FFF2-40B4-BE49-F238E27FC236}">
                  <a16:creationId xmlns:a16="http://schemas.microsoft.com/office/drawing/2014/main" id="{AE855B83-0BC3-4FC7-A8C7-B216F6C2A772}"/>
                </a:ext>
              </a:extLst>
            </p:cNvPr>
            <p:cNvSpPr>
              <a:spLocks noChangeAspect="1"/>
            </p:cNvSpPr>
            <p:nvPr/>
          </p:nvSpPr>
          <p:spPr>
            <a:xfrm>
              <a:off x="10809037" y="3482352"/>
              <a:ext cx="128881" cy="114650"/>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50" name="Straight Connector 49">
              <a:extLst>
                <a:ext uri="{FF2B5EF4-FFF2-40B4-BE49-F238E27FC236}">
                  <a16:creationId xmlns:a16="http://schemas.microsoft.com/office/drawing/2014/main" id="{44397FCF-7274-46E6-9196-225969DD51AC}"/>
                </a:ext>
              </a:extLst>
            </p:cNvPr>
            <p:cNvCxnSpPr/>
            <p:nvPr/>
          </p:nvCxnSpPr>
          <p:spPr>
            <a:xfrm rot="5400000">
              <a:off x="2044436" y="3083852"/>
              <a:ext cx="501022"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CB20DB5D-A948-4EF0-964C-A2A3FAAE40D1}"/>
                </a:ext>
              </a:extLst>
            </p:cNvPr>
            <p:cNvCxnSpPr/>
            <p:nvPr/>
          </p:nvCxnSpPr>
          <p:spPr>
            <a:xfrm>
              <a:off x="2240561" y="283718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814F46EE-1DB0-48AC-ADC5-7558439E47B4}"/>
                </a:ext>
              </a:extLst>
            </p:cNvPr>
            <p:cNvCxnSpPr/>
            <p:nvPr/>
          </p:nvCxnSpPr>
          <p:spPr>
            <a:xfrm>
              <a:off x="2240561" y="3334364"/>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53" name="Diamond 52">
              <a:extLst>
                <a:ext uri="{FF2B5EF4-FFF2-40B4-BE49-F238E27FC236}">
                  <a16:creationId xmlns:a16="http://schemas.microsoft.com/office/drawing/2014/main" id="{E61AF5CC-3FF8-42F6-8537-70E6D62B5929}"/>
                </a:ext>
              </a:extLst>
            </p:cNvPr>
            <p:cNvSpPr>
              <a:spLocks noChangeAspect="1"/>
            </p:cNvSpPr>
            <p:nvPr/>
          </p:nvSpPr>
          <p:spPr>
            <a:xfrm>
              <a:off x="2230506" y="2966791"/>
              <a:ext cx="128881" cy="114650"/>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54" name="Straight Connector 53">
              <a:extLst>
                <a:ext uri="{FF2B5EF4-FFF2-40B4-BE49-F238E27FC236}">
                  <a16:creationId xmlns:a16="http://schemas.microsoft.com/office/drawing/2014/main" id="{A6A66F95-0CA8-40A2-9A62-7BF5F6831EBB}"/>
                </a:ext>
              </a:extLst>
            </p:cNvPr>
            <p:cNvCxnSpPr/>
            <p:nvPr/>
          </p:nvCxnSpPr>
          <p:spPr>
            <a:xfrm rot="5400000">
              <a:off x="2051940" y="2950618"/>
              <a:ext cx="486014" cy="0"/>
            </a:xfrm>
            <a:prstGeom prst="line">
              <a:avLst/>
            </a:prstGeom>
            <a:noFill/>
            <a:ln w="28575" cap="flat" cmpd="sng" algn="ctr">
              <a:solidFill>
                <a:schemeClr val="accent5"/>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7F673C33-3C54-4DE5-83E5-D9B501948EFB}"/>
                </a:ext>
              </a:extLst>
            </p:cNvPr>
            <p:cNvCxnSpPr/>
            <p:nvPr/>
          </p:nvCxnSpPr>
          <p:spPr>
            <a:xfrm>
              <a:off x="2240561" y="2711334"/>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A07EEA9A-1C6B-44DE-8F19-009E155088B5}"/>
                </a:ext>
              </a:extLst>
            </p:cNvPr>
            <p:cNvCxnSpPr/>
            <p:nvPr/>
          </p:nvCxnSpPr>
          <p:spPr>
            <a:xfrm>
              <a:off x="2240561" y="3193625"/>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B36C91AC-8422-4753-8D18-F11E9B2AAB5A}"/>
                </a:ext>
              </a:extLst>
            </p:cNvPr>
            <p:cNvCxnSpPr/>
            <p:nvPr/>
          </p:nvCxnSpPr>
          <p:spPr>
            <a:xfrm rot="5400000">
              <a:off x="5547269" y="2993376"/>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D713F32-E6F8-4879-BA5B-51507B653D4F}"/>
                </a:ext>
              </a:extLst>
            </p:cNvPr>
            <p:cNvCxnSpPr/>
            <p:nvPr/>
          </p:nvCxnSpPr>
          <p:spPr>
            <a:xfrm>
              <a:off x="5671975" y="2817028"/>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3830E01-BCF5-4997-98EA-55B9EC733731}"/>
                </a:ext>
              </a:extLst>
            </p:cNvPr>
            <p:cNvCxnSpPr/>
            <p:nvPr/>
          </p:nvCxnSpPr>
          <p:spPr>
            <a:xfrm>
              <a:off x="5671975" y="3172467"/>
              <a:ext cx="108771" cy="0"/>
            </a:xfrm>
            <a:prstGeom prst="line">
              <a:avLst/>
            </a:prstGeom>
            <a:noFill/>
            <a:ln w="12700" cap="flat" cmpd="sng" algn="ctr">
              <a:solidFill>
                <a:srgbClr val="009FDA">
                  <a:lumMod val="100000"/>
                </a:srgbClr>
              </a:solidFill>
              <a:prstDash val="solid"/>
              <a:round/>
              <a:headEnd type="none" w="med" len="med"/>
              <a:tailEnd type="none" w="med" len="med"/>
            </a:ln>
            <a:effectLst/>
          </p:spPr>
        </p:cxnSp>
        <p:sp>
          <p:nvSpPr>
            <p:cNvPr id="60" name="Diamond 59">
              <a:extLst>
                <a:ext uri="{FF2B5EF4-FFF2-40B4-BE49-F238E27FC236}">
                  <a16:creationId xmlns:a16="http://schemas.microsoft.com/office/drawing/2014/main" id="{DFE790D4-8E4F-4D42-B3BD-0080AE856F98}"/>
                </a:ext>
              </a:extLst>
            </p:cNvPr>
            <p:cNvSpPr>
              <a:spLocks noChangeAspect="1"/>
            </p:cNvSpPr>
            <p:nvPr/>
          </p:nvSpPr>
          <p:spPr>
            <a:xfrm>
              <a:off x="5661920" y="3473491"/>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61" name="Straight Connector 60">
              <a:extLst>
                <a:ext uri="{FF2B5EF4-FFF2-40B4-BE49-F238E27FC236}">
                  <a16:creationId xmlns:a16="http://schemas.microsoft.com/office/drawing/2014/main" id="{39E7FADA-1D79-4ABA-909B-E40D3EFB7C5C}"/>
                </a:ext>
              </a:extLst>
            </p:cNvPr>
            <p:cNvCxnSpPr/>
            <p:nvPr/>
          </p:nvCxnSpPr>
          <p:spPr>
            <a:xfrm rot="5400000">
              <a:off x="5380771" y="3512632"/>
              <a:ext cx="69118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A65FE02-91EE-4CDD-9B3D-D28525A57A1E}"/>
                </a:ext>
              </a:extLst>
            </p:cNvPr>
            <p:cNvCxnSpPr/>
            <p:nvPr/>
          </p:nvCxnSpPr>
          <p:spPr>
            <a:xfrm>
              <a:off x="5671975" y="3172337"/>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E7EE4B52-31E6-4EE0-845D-BBE976BEDC19}"/>
                </a:ext>
              </a:extLst>
            </p:cNvPr>
            <p:cNvCxnSpPr/>
            <p:nvPr/>
          </p:nvCxnSpPr>
          <p:spPr>
            <a:xfrm>
              <a:off x="5671975" y="3858223"/>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64" name="Diamond 63">
              <a:extLst>
                <a:ext uri="{FF2B5EF4-FFF2-40B4-BE49-F238E27FC236}">
                  <a16:creationId xmlns:a16="http://schemas.microsoft.com/office/drawing/2014/main" id="{EA3F48A5-6EAB-43C5-8156-647B343C4817}"/>
                </a:ext>
              </a:extLst>
            </p:cNvPr>
            <p:cNvSpPr>
              <a:spLocks noChangeAspect="1"/>
            </p:cNvSpPr>
            <p:nvPr/>
          </p:nvSpPr>
          <p:spPr>
            <a:xfrm>
              <a:off x="5661920" y="2956022"/>
              <a:ext cx="128881" cy="114650"/>
            </a:xfrm>
            <a:prstGeom prst="diamond">
              <a:avLst/>
            </a:prstGeom>
            <a:solidFill>
              <a:schemeClr val="accent5"/>
            </a:solidFill>
            <a:ln w="9525" cap="flat" cmpd="sng" algn="ctr">
              <a:solidFill>
                <a:schemeClr val="accent5"/>
              </a:solid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grpSp>
          <p:nvGrpSpPr>
            <p:cNvPr id="65" name="Group 64">
              <a:extLst>
                <a:ext uri="{FF2B5EF4-FFF2-40B4-BE49-F238E27FC236}">
                  <a16:creationId xmlns:a16="http://schemas.microsoft.com/office/drawing/2014/main" id="{B6314A45-AAB9-404E-8C2A-B52140313042}"/>
                </a:ext>
              </a:extLst>
            </p:cNvPr>
            <p:cNvGrpSpPr/>
            <p:nvPr/>
          </p:nvGrpSpPr>
          <p:grpSpPr>
            <a:xfrm>
              <a:off x="7387680" y="3048770"/>
              <a:ext cx="108771" cy="358182"/>
              <a:chOff x="7387680" y="3048770"/>
              <a:chExt cx="108771" cy="358182"/>
            </a:xfrm>
          </p:grpSpPr>
          <p:cxnSp>
            <p:nvCxnSpPr>
              <p:cNvPr id="107" name="Straight Connector 106">
                <a:extLst>
                  <a:ext uri="{FF2B5EF4-FFF2-40B4-BE49-F238E27FC236}">
                    <a16:creationId xmlns:a16="http://schemas.microsoft.com/office/drawing/2014/main" id="{738C0F38-AC82-4FA2-AB80-5184EF2A4657}"/>
                  </a:ext>
                </a:extLst>
              </p:cNvPr>
              <p:cNvCxnSpPr/>
              <p:nvPr/>
            </p:nvCxnSpPr>
            <p:spPr>
              <a:xfrm rot="5400000">
                <a:off x="7262974" y="3227861"/>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0111B599-37AF-40A9-AC84-121B1A62679D}"/>
                  </a:ext>
                </a:extLst>
              </p:cNvPr>
              <p:cNvCxnSpPr/>
              <p:nvPr/>
            </p:nvCxnSpPr>
            <p:spPr>
              <a:xfrm>
                <a:off x="7387680" y="3051513"/>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6CF420CF-C3FA-4AD0-A69D-D984A4EBCFC4}"/>
                  </a:ext>
                </a:extLst>
              </p:cNvPr>
              <p:cNvCxnSpPr/>
              <p:nvPr/>
            </p:nvCxnSpPr>
            <p:spPr>
              <a:xfrm>
                <a:off x="7387680" y="3406952"/>
                <a:ext cx="108771" cy="0"/>
              </a:xfrm>
              <a:prstGeom prst="line">
                <a:avLst/>
              </a:prstGeom>
              <a:noFill/>
              <a:ln w="28575" cap="flat" cmpd="sng" algn="ctr">
                <a:solidFill>
                  <a:schemeClr val="accent5"/>
                </a:solidFill>
                <a:prstDash val="solid"/>
                <a:round/>
                <a:headEnd type="none" w="med" len="med"/>
                <a:tailEnd type="none" w="med" len="med"/>
              </a:ln>
              <a:effectLst/>
            </p:spPr>
          </p:cxnSp>
        </p:grpSp>
        <p:sp>
          <p:nvSpPr>
            <p:cNvPr id="66" name="Diamond 65">
              <a:extLst>
                <a:ext uri="{FF2B5EF4-FFF2-40B4-BE49-F238E27FC236}">
                  <a16:creationId xmlns:a16="http://schemas.microsoft.com/office/drawing/2014/main" id="{25DAF1F4-A75A-4E7F-A0C8-81FC4126F84E}"/>
                </a:ext>
              </a:extLst>
            </p:cNvPr>
            <p:cNvSpPr>
              <a:spLocks noChangeAspect="1"/>
            </p:cNvSpPr>
            <p:nvPr/>
          </p:nvSpPr>
          <p:spPr>
            <a:xfrm>
              <a:off x="7377625" y="3195842"/>
              <a:ext cx="128881" cy="114650"/>
            </a:xfrm>
            <a:prstGeom prst="diamond">
              <a:avLst/>
            </a:prstGeom>
            <a:solidFill>
              <a:schemeClr val="accent5"/>
            </a:solidFill>
            <a:ln w="9525" cap="flat" cmpd="sng" algn="ctr">
              <a:solidFill>
                <a:schemeClr val="accent5"/>
              </a:solid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67" name="Straight Connector 66">
              <a:extLst>
                <a:ext uri="{FF2B5EF4-FFF2-40B4-BE49-F238E27FC236}">
                  <a16:creationId xmlns:a16="http://schemas.microsoft.com/office/drawing/2014/main" id="{679CD364-89AA-4C55-AB74-14E15CDF579B}"/>
                </a:ext>
              </a:extLst>
            </p:cNvPr>
            <p:cNvCxnSpPr/>
            <p:nvPr/>
          </p:nvCxnSpPr>
          <p:spPr>
            <a:xfrm rot="5400000">
              <a:off x="3797507" y="3327753"/>
              <a:ext cx="426292"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D30C9F35-F7E7-435F-B55F-CE49FFE11170}"/>
                </a:ext>
              </a:extLst>
            </p:cNvPr>
            <p:cNvCxnSpPr/>
            <p:nvPr/>
          </p:nvCxnSpPr>
          <p:spPr>
            <a:xfrm>
              <a:off x="3956267" y="3117873"/>
              <a:ext cx="108771" cy="0"/>
            </a:xfrm>
            <a:prstGeom prst="line">
              <a:avLst/>
            </a:prstGeom>
            <a:noFill/>
            <a:ln w="12700" cap="flat" cmpd="sng" algn="ctr">
              <a:solidFill>
                <a:schemeClr val="accent5"/>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0156D702-B61F-4182-9AB8-D5E9773E4116}"/>
                </a:ext>
              </a:extLst>
            </p:cNvPr>
            <p:cNvCxnSpPr/>
            <p:nvPr/>
          </p:nvCxnSpPr>
          <p:spPr>
            <a:xfrm>
              <a:off x="3956267" y="3121218"/>
              <a:ext cx="108771" cy="0"/>
            </a:xfrm>
            <a:prstGeom prst="line">
              <a:avLst/>
            </a:prstGeom>
            <a:noFill/>
            <a:ln w="28575" cap="flat" cmpd="sng" algn="ctr">
              <a:solidFill>
                <a:schemeClr val="accent5"/>
              </a:solidFill>
              <a:prstDash val="solid"/>
              <a:round/>
              <a:headEnd type="none" w="med" len="med"/>
              <a:tailEnd type="none" w="med" len="med"/>
            </a:ln>
            <a:effectLst/>
          </p:spPr>
        </p:cxnSp>
        <p:sp>
          <p:nvSpPr>
            <p:cNvPr id="70" name="Diamond 69">
              <a:extLst>
                <a:ext uri="{FF2B5EF4-FFF2-40B4-BE49-F238E27FC236}">
                  <a16:creationId xmlns:a16="http://schemas.microsoft.com/office/drawing/2014/main" id="{24AA7E4C-E54B-4270-A103-99F7F3AD2A44}"/>
                </a:ext>
              </a:extLst>
            </p:cNvPr>
            <p:cNvSpPr>
              <a:spLocks noChangeAspect="1"/>
            </p:cNvSpPr>
            <p:nvPr/>
          </p:nvSpPr>
          <p:spPr>
            <a:xfrm>
              <a:off x="3946212" y="3167041"/>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1" name="Straight Connector 70">
              <a:extLst>
                <a:ext uri="{FF2B5EF4-FFF2-40B4-BE49-F238E27FC236}">
                  <a16:creationId xmlns:a16="http://schemas.microsoft.com/office/drawing/2014/main" id="{FE376A67-3BBC-4407-851F-95722BC04AE0}"/>
                </a:ext>
              </a:extLst>
            </p:cNvPr>
            <p:cNvCxnSpPr/>
            <p:nvPr/>
          </p:nvCxnSpPr>
          <p:spPr>
            <a:xfrm>
              <a:off x="3956267" y="354090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72" name="Diamond 71">
              <a:extLst>
                <a:ext uri="{FF2B5EF4-FFF2-40B4-BE49-F238E27FC236}">
                  <a16:creationId xmlns:a16="http://schemas.microsoft.com/office/drawing/2014/main" id="{45A2F974-85B2-4753-8314-D60D1157170A}"/>
                </a:ext>
              </a:extLst>
            </p:cNvPr>
            <p:cNvSpPr>
              <a:spLocks noChangeAspect="1"/>
            </p:cNvSpPr>
            <p:nvPr/>
          </p:nvSpPr>
          <p:spPr>
            <a:xfrm>
              <a:off x="3946212" y="2906897"/>
              <a:ext cx="128881" cy="114650"/>
            </a:xfrm>
            <a:prstGeom prst="diamond">
              <a:avLst/>
            </a:prstGeom>
            <a:solidFill>
              <a:schemeClr val="accent5"/>
            </a:solidFill>
            <a:ln w="9525" cap="flat" cmpd="sng" algn="ctr">
              <a:solidFill>
                <a:schemeClr val="accent5"/>
              </a:solid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3" name="Straight Connector 72">
              <a:extLst>
                <a:ext uri="{FF2B5EF4-FFF2-40B4-BE49-F238E27FC236}">
                  <a16:creationId xmlns:a16="http://schemas.microsoft.com/office/drawing/2014/main" id="{ECD574D5-E04A-4FA4-B811-37044043F2BF}"/>
                </a:ext>
              </a:extLst>
            </p:cNvPr>
            <p:cNvCxnSpPr/>
            <p:nvPr/>
          </p:nvCxnSpPr>
          <p:spPr>
            <a:xfrm rot="5400000">
              <a:off x="3831561" y="2942127"/>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5B08596-FEEA-42B0-B445-16D29B385149}"/>
                </a:ext>
              </a:extLst>
            </p:cNvPr>
            <p:cNvCxnSpPr/>
            <p:nvPr/>
          </p:nvCxnSpPr>
          <p:spPr>
            <a:xfrm>
              <a:off x="3956267" y="2765779"/>
              <a:ext cx="108771" cy="0"/>
            </a:xfrm>
            <a:prstGeom prst="line">
              <a:avLst/>
            </a:prstGeom>
            <a:noFill/>
            <a:ln w="28575" cap="flat" cmpd="sng" algn="ctr">
              <a:solidFill>
                <a:schemeClr val="accent5"/>
              </a:solidFill>
              <a:prstDash val="solid"/>
              <a:round/>
              <a:headEnd type="none" w="med" len="med"/>
              <a:tailEnd type="none" w="med" len="med"/>
            </a:ln>
            <a:effectLst/>
          </p:spPr>
        </p:cxnSp>
        <p:sp>
          <p:nvSpPr>
            <p:cNvPr id="75" name="Diamond 74">
              <a:extLst>
                <a:ext uri="{FF2B5EF4-FFF2-40B4-BE49-F238E27FC236}">
                  <a16:creationId xmlns:a16="http://schemas.microsoft.com/office/drawing/2014/main" id="{CB5E96BC-8F8A-467C-BE5C-A12A0C496088}"/>
                </a:ext>
              </a:extLst>
            </p:cNvPr>
            <p:cNvSpPr>
              <a:spLocks noChangeAspect="1"/>
            </p:cNvSpPr>
            <p:nvPr/>
          </p:nvSpPr>
          <p:spPr>
            <a:xfrm>
              <a:off x="9093333" y="3387013"/>
              <a:ext cx="128881" cy="114650"/>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6" name="Straight Connector 75">
              <a:extLst>
                <a:ext uri="{FF2B5EF4-FFF2-40B4-BE49-F238E27FC236}">
                  <a16:creationId xmlns:a16="http://schemas.microsoft.com/office/drawing/2014/main" id="{8D899446-4FD9-4D96-A9EE-F1C1FD067264}"/>
                </a:ext>
              </a:extLst>
            </p:cNvPr>
            <p:cNvCxnSpPr/>
            <p:nvPr/>
          </p:nvCxnSpPr>
          <p:spPr>
            <a:xfrm rot="5400000">
              <a:off x="10527886" y="4723108"/>
              <a:ext cx="691182" cy="0"/>
            </a:xfrm>
            <a:prstGeom prst="line">
              <a:avLst/>
            </a:prstGeom>
            <a:noFill/>
            <a:ln w="28575" cap="flat" cmpd="sng" algn="ctr">
              <a:solidFill>
                <a:srgbClr val="001965">
                  <a:lumMod val="100000"/>
                </a:srgbClr>
              </a:solidFill>
              <a:prstDash val="solid"/>
              <a:round/>
              <a:headEnd type="none" w="med" len="med"/>
              <a:tailEnd type="none" w="med" len="med"/>
            </a:ln>
            <a:effectLst/>
          </p:spPr>
        </p:cxnSp>
        <p:grpSp>
          <p:nvGrpSpPr>
            <p:cNvPr id="77" name="Group 76">
              <a:extLst>
                <a:ext uri="{FF2B5EF4-FFF2-40B4-BE49-F238E27FC236}">
                  <a16:creationId xmlns:a16="http://schemas.microsoft.com/office/drawing/2014/main" id="{3C78F40D-38E4-453A-ACF0-82C500C64434}"/>
                </a:ext>
              </a:extLst>
            </p:cNvPr>
            <p:cNvGrpSpPr/>
            <p:nvPr/>
          </p:nvGrpSpPr>
          <p:grpSpPr>
            <a:xfrm>
              <a:off x="10819092" y="3334277"/>
              <a:ext cx="108771" cy="358182"/>
              <a:chOff x="10819092" y="3334277"/>
              <a:chExt cx="108771" cy="358182"/>
            </a:xfrm>
          </p:grpSpPr>
          <p:cxnSp>
            <p:nvCxnSpPr>
              <p:cNvPr id="104" name="Straight Connector 103">
                <a:extLst>
                  <a:ext uri="{FF2B5EF4-FFF2-40B4-BE49-F238E27FC236}">
                    <a16:creationId xmlns:a16="http://schemas.microsoft.com/office/drawing/2014/main" id="{1D235264-AE47-4234-8439-4A9566B0E20F}"/>
                  </a:ext>
                </a:extLst>
              </p:cNvPr>
              <p:cNvCxnSpPr/>
              <p:nvPr/>
            </p:nvCxnSpPr>
            <p:spPr>
              <a:xfrm rot="5400000">
                <a:off x="10694386" y="3513368"/>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826A357C-3BD2-4C2E-96D3-4FB972AE4657}"/>
                  </a:ext>
                </a:extLst>
              </p:cNvPr>
              <p:cNvCxnSpPr/>
              <p:nvPr/>
            </p:nvCxnSpPr>
            <p:spPr>
              <a:xfrm>
                <a:off x="10819092" y="3337020"/>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B372772D-3ECB-4C8D-A112-B9F434A618EA}"/>
                  </a:ext>
                </a:extLst>
              </p:cNvPr>
              <p:cNvCxnSpPr/>
              <p:nvPr/>
            </p:nvCxnSpPr>
            <p:spPr>
              <a:xfrm>
                <a:off x="10819092" y="3692459"/>
                <a:ext cx="108771" cy="0"/>
              </a:xfrm>
              <a:prstGeom prst="line">
                <a:avLst/>
              </a:prstGeom>
              <a:noFill/>
              <a:ln w="28575" cap="flat" cmpd="sng" algn="ctr">
                <a:solidFill>
                  <a:schemeClr val="accent5"/>
                </a:solidFill>
                <a:prstDash val="solid"/>
                <a:round/>
                <a:headEnd type="none" w="med" len="med"/>
                <a:tailEnd type="none" w="med" len="med"/>
              </a:ln>
              <a:effectLst/>
            </p:spPr>
          </p:cxnSp>
        </p:grpSp>
        <p:sp>
          <p:nvSpPr>
            <p:cNvPr id="78" name="Diamond 77">
              <a:extLst>
                <a:ext uri="{FF2B5EF4-FFF2-40B4-BE49-F238E27FC236}">
                  <a16:creationId xmlns:a16="http://schemas.microsoft.com/office/drawing/2014/main" id="{ADBF766C-C769-41E1-9FB6-D828B10AEE97}"/>
                </a:ext>
              </a:extLst>
            </p:cNvPr>
            <p:cNvSpPr>
              <a:spLocks noChangeAspect="1"/>
            </p:cNvSpPr>
            <p:nvPr/>
          </p:nvSpPr>
          <p:spPr>
            <a:xfrm>
              <a:off x="10809037" y="4686922"/>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9" name="Straight Connector 78">
              <a:extLst>
                <a:ext uri="{FF2B5EF4-FFF2-40B4-BE49-F238E27FC236}">
                  <a16:creationId xmlns:a16="http://schemas.microsoft.com/office/drawing/2014/main" id="{EC3DB62A-C0BC-4412-860D-7A9BD30592BB}"/>
                </a:ext>
              </a:extLst>
            </p:cNvPr>
            <p:cNvCxnSpPr/>
            <p:nvPr/>
          </p:nvCxnSpPr>
          <p:spPr>
            <a:xfrm>
              <a:off x="10819092" y="4382813"/>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C4EFB4F1-EAC7-49F2-A14E-65B023C5564F}"/>
                </a:ext>
              </a:extLst>
            </p:cNvPr>
            <p:cNvCxnSpPr/>
            <p:nvPr/>
          </p:nvCxnSpPr>
          <p:spPr>
            <a:xfrm>
              <a:off x="10819092" y="5068699"/>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5987C394-5EA5-4C35-AF88-A0F917D305FE}"/>
                </a:ext>
              </a:extLst>
            </p:cNvPr>
            <p:cNvCxnSpPr/>
            <p:nvPr/>
          </p:nvCxnSpPr>
          <p:spPr>
            <a:xfrm rot="5400000">
              <a:off x="7096476" y="3881195"/>
              <a:ext cx="69118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92" name="Diamond 91">
              <a:extLst>
                <a:ext uri="{FF2B5EF4-FFF2-40B4-BE49-F238E27FC236}">
                  <a16:creationId xmlns:a16="http://schemas.microsoft.com/office/drawing/2014/main" id="{7BDA0E2F-0C19-4DA8-A413-6F1668962713}"/>
                </a:ext>
              </a:extLst>
            </p:cNvPr>
            <p:cNvSpPr>
              <a:spLocks noChangeAspect="1"/>
            </p:cNvSpPr>
            <p:nvPr/>
          </p:nvSpPr>
          <p:spPr>
            <a:xfrm>
              <a:off x="7377625" y="3841278"/>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93" name="Straight Connector 92">
              <a:extLst>
                <a:ext uri="{FF2B5EF4-FFF2-40B4-BE49-F238E27FC236}">
                  <a16:creationId xmlns:a16="http://schemas.microsoft.com/office/drawing/2014/main" id="{5517C89B-9BE3-4555-9AB9-DA568613C0F4}"/>
                </a:ext>
              </a:extLst>
            </p:cNvPr>
            <p:cNvCxnSpPr/>
            <p:nvPr/>
          </p:nvCxnSpPr>
          <p:spPr>
            <a:xfrm>
              <a:off x="7387680" y="354090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39027591-3D8B-42CB-989F-E80E7FD21281}"/>
                </a:ext>
              </a:extLst>
            </p:cNvPr>
            <p:cNvCxnSpPr/>
            <p:nvPr/>
          </p:nvCxnSpPr>
          <p:spPr>
            <a:xfrm>
              <a:off x="7387680" y="4226786"/>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2FD10DFB-0452-41EC-8080-3D804762749B}"/>
                </a:ext>
              </a:extLst>
            </p:cNvPr>
            <p:cNvCxnSpPr/>
            <p:nvPr/>
          </p:nvCxnSpPr>
          <p:spPr>
            <a:xfrm rot="5400000">
              <a:off x="8812184" y="4418835"/>
              <a:ext cx="691181" cy="0"/>
            </a:xfrm>
            <a:prstGeom prst="line">
              <a:avLst/>
            </a:prstGeom>
            <a:noFill/>
            <a:ln w="28575" cap="flat" cmpd="sng" algn="ctr">
              <a:solidFill>
                <a:srgbClr val="001965">
                  <a:lumMod val="100000"/>
                </a:srgbClr>
              </a:solidFill>
              <a:prstDash val="solid"/>
              <a:round/>
              <a:headEnd type="none" w="med" len="med"/>
              <a:tailEnd type="none" w="med" len="med"/>
            </a:ln>
            <a:effectLst/>
          </p:spPr>
        </p:cxnSp>
        <p:grpSp>
          <p:nvGrpSpPr>
            <p:cNvPr id="96" name="Group 95">
              <a:extLst>
                <a:ext uri="{FF2B5EF4-FFF2-40B4-BE49-F238E27FC236}">
                  <a16:creationId xmlns:a16="http://schemas.microsoft.com/office/drawing/2014/main" id="{B7F33934-0C12-43B5-8A8A-DFAAC6ABF3EE}"/>
                </a:ext>
              </a:extLst>
            </p:cNvPr>
            <p:cNvGrpSpPr/>
            <p:nvPr/>
          </p:nvGrpSpPr>
          <p:grpSpPr>
            <a:xfrm>
              <a:off x="9103388" y="3243884"/>
              <a:ext cx="108771" cy="358182"/>
              <a:chOff x="9103388" y="3243884"/>
              <a:chExt cx="108771" cy="358182"/>
            </a:xfrm>
          </p:grpSpPr>
          <p:cxnSp>
            <p:nvCxnSpPr>
              <p:cNvPr id="101" name="Straight Connector 100">
                <a:extLst>
                  <a:ext uri="{FF2B5EF4-FFF2-40B4-BE49-F238E27FC236}">
                    <a16:creationId xmlns:a16="http://schemas.microsoft.com/office/drawing/2014/main" id="{BD7BEC71-BEFD-413D-9960-48F07D3DF6F4}"/>
                  </a:ext>
                </a:extLst>
              </p:cNvPr>
              <p:cNvCxnSpPr/>
              <p:nvPr/>
            </p:nvCxnSpPr>
            <p:spPr>
              <a:xfrm rot="5400000">
                <a:off x="8978682" y="3422975"/>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837BF1CF-2EAF-44D7-8AC9-FEE62E0C5E94}"/>
                  </a:ext>
                </a:extLst>
              </p:cNvPr>
              <p:cNvCxnSpPr/>
              <p:nvPr/>
            </p:nvCxnSpPr>
            <p:spPr>
              <a:xfrm>
                <a:off x="9103388" y="3246627"/>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39EF6EB1-FAB3-42A1-8727-7E7111C91B05}"/>
                  </a:ext>
                </a:extLst>
              </p:cNvPr>
              <p:cNvCxnSpPr/>
              <p:nvPr/>
            </p:nvCxnSpPr>
            <p:spPr>
              <a:xfrm>
                <a:off x="9103388" y="3602066"/>
                <a:ext cx="108771" cy="0"/>
              </a:xfrm>
              <a:prstGeom prst="line">
                <a:avLst/>
              </a:prstGeom>
              <a:noFill/>
              <a:ln w="28575" cap="flat" cmpd="sng" algn="ctr">
                <a:solidFill>
                  <a:schemeClr val="accent5"/>
                </a:solidFill>
                <a:prstDash val="solid"/>
                <a:round/>
                <a:headEnd type="none" w="med" len="med"/>
                <a:tailEnd type="none" w="med" len="med"/>
              </a:ln>
              <a:effectLst/>
            </p:spPr>
          </p:cxnSp>
        </p:grpSp>
        <p:cxnSp>
          <p:nvCxnSpPr>
            <p:cNvPr id="97" name="Straight Connector 96">
              <a:extLst>
                <a:ext uri="{FF2B5EF4-FFF2-40B4-BE49-F238E27FC236}">
                  <a16:creationId xmlns:a16="http://schemas.microsoft.com/office/drawing/2014/main" id="{40F275F7-B952-4FF7-BD89-93E10D3B88C8}"/>
                </a:ext>
              </a:extLst>
            </p:cNvPr>
            <p:cNvCxnSpPr/>
            <p:nvPr/>
          </p:nvCxnSpPr>
          <p:spPr>
            <a:xfrm>
              <a:off x="9103388" y="407854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F7F639DC-3E11-44DB-906F-3787376C4BC5}"/>
                </a:ext>
              </a:extLst>
            </p:cNvPr>
            <p:cNvCxnSpPr/>
            <p:nvPr/>
          </p:nvCxnSpPr>
          <p:spPr>
            <a:xfrm>
              <a:off x="9103388" y="4764426"/>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100" name="Diamond 99">
              <a:extLst>
                <a:ext uri="{FF2B5EF4-FFF2-40B4-BE49-F238E27FC236}">
                  <a16:creationId xmlns:a16="http://schemas.microsoft.com/office/drawing/2014/main" id="{8580E3A7-28EA-4558-A45F-9A5BC0E02895}"/>
                </a:ext>
              </a:extLst>
            </p:cNvPr>
            <p:cNvSpPr>
              <a:spLocks noChangeAspect="1"/>
            </p:cNvSpPr>
            <p:nvPr/>
          </p:nvSpPr>
          <p:spPr>
            <a:xfrm>
              <a:off x="9093333" y="4395167"/>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grpSp>
      <p:sp>
        <p:nvSpPr>
          <p:cNvPr id="83" name="TextBox 82">
            <a:extLst>
              <a:ext uri="{FF2B5EF4-FFF2-40B4-BE49-F238E27FC236}">
                <a16:creationId xmlns:a16="http://schemas.microsoft.com/office/drawing/2014/main" id="{148FD08B-1F2D-4147-8F73-7778D50CABF8}"/>
              </a:ext>
            </a:extLst>
          </p:cNvPr>
          <p:cNvSpPr txBox="1"/>
          <p:nvPr/>
        </p:nvSpPr>
        <p:spPr>
          <a:xfrm>
            <a:off x="2864928" y="5477182"/>
            <a:ext cx="1573268" cy="230832"/>
          </a:xfrm>
          <a:prstGeom prst="rect">
            <a:avLst/>
          </a:prstGeom>
          <a:noFill/>
        </p:spPr>
        <p:txBody>
          <a:bodyPr wrap="square" rtlCol="0">
            <a:spAutoFit/>
          </a:bodyPr>
          <a:lstStyle/>
          <a:p>
            <a:pPr algn="ctr" defTabSz="685749" eaLnBrk="1" hangingPunct="1">
              <a:spcBef>
                <a:spcPct val="50000"/>
              </a:spcBef>
              <a:defRPr/>
            </a:pPr>
            <a:r>
              <a:rPr lang="en-US" sz="900" b="1">
                <a:latin typeface="Arial" panose="020B0604020202020204" pitchFamily="34" charset="0"/>
                <a:cs typeface="Arial" panose="020B0604020202020204" pitchFamily="34" charset="0"/>
              </a:rPr>
              <a:t>*</a:t>
            </a:r>
            <a:r>
              <a:rPr lang="en-US" sz="900" b="1" i="1">
                <a:latin typeface="Arial" panose="020B0604020202020204" pitchFamily="34" charset="0"/>
                <a:cs typeface="Arial" panose="020B0604020202020204" pitchFamily="34" charset="0"/>
              </a:rPr>
              <a:t>P</a:t>
            </a:r>
            <a:r>
              <a:rPr lang="en-US" sz="900" b="1">
                <a:latin typeface="Arial" panose="020B0604020202020204" pitchFamily="34" charset="0"/>
                <a:cs typeface="Arial" panose="020B0604020202020204" pitchFamily="34" charset="0"/>
              </a:rPr>
              <a:t>&lt;0.0001</a:t>
            </a:r>
          </a:p>
        </p:txBody>
      </p:sp>
    </p:spTree>
    <p:custDataLst>
      <p:tags r:id="rId1"/>
    </p:custDataLst>
    <p:extLst>
      <p:ext uri="{BB962C8B-B14F-4D97-AF65-F5344CB8AC3E}">
        <p14:creationId xmlns:p14="http://schemas.microsoft.com/office/powerpoint/2010/main" val="60606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D5AB-3ADC-B2E9-D4DE-480C63CFF482}"/>
              </a:ext>
            </a:extLst>
          </p:cNvPr>
          <p:cNvSpPr>
            <a:spLocks noGrp="1"/>
          </p:cNvSpPr>
          <p:nvPr>
            <p:ph type="title"/>
          </p:nvPr>
        </p:nvSpPr>
        <p:spPr/>
        <p:txBody>
          <a:bodyPr/>
          <a:lstStyle/>
          <a:p>
            <a:r>
              <a:rPr lang="en-US"/>
              <a:t>Obesity-induced inflammation contributes to ASCVD</a:t>
            </a:r>
          </a:p>
        </p:txBody>
      </p:sp>
      <p:sp>
        <p:nvSpPr>
          <p:cNvPr id="3" name="Text Placeholder 2">
            <a:extLst>
              <a:ext uri="{FF2B5EF4-FFF2-40B4-BE49-F238E27FC236}">
                <a16:creationId xmlns:a16="http://schemas.microsoft.com/office/drawing/2014/main" id="{4B804756-EE7C-8F8F-AB08-DC4F639C37DA}"/>
              </a:ext>
            </a:extLst>
          </p:cNvPr>
          <p:cNvSpPr>
            <a:spLocks noGrp="1"/>
          </p:cNvSpPr>
          <p:nvPr>
            <p:ph type="body" sz="quarter" idx="13"/>
          </p:nvPr>
        </p:nvSpPr>
        <p:spPr>
          <a:xfrm>
            <a:off x="647999" y="6246990"/>
            <a:ext cx="10896478" cy="287009"/>
          </a:xfrm>
        </p:spPr>
        <p:txBody>
          <a:bodyPr/>
          <a:lstStyle/>
          <a:p>
            <a:r>
              <a:rPr lang="en-US"/>
              <a:t>ASCVD, atherosclerotic cardiovascular disease; BMI, body mass index.</a:t>
            </a:r>
            <a:br>
              <a:rPr lang="en-US"/>
            </a:br>
            <a:r>
              <a:rPr lang="en-US"/>
              <a:t>Henning RJ. Am J Cardiovasc. 2021;11:504–529.</a:t>
            </a:r>
          </a:p>
        </p:txBody>
      </p:sp>
      <p:cxnSp>
        <p:nvCxnSpPr>
          <p:cNvPr id="26" name="Straight Arrow Connector 25">
            <a:extLst>
              <a:ext uri="{FF2B5EF4-FFF2-40B4-BE49-F238E27FC236}">
                <a16:creationId xmlns:a16="http://schemas.microsoft.com/office/drawing/2014/main" id="{48D4C02A-A3E2-57E3-477C-620C37347B43}"/>
              </a:ext>
            </a:extLst>
          </p:cNvPr>
          <p:cNvCxnSpPr>
            <a:cxnSpLocks/>
          </p:cNvCxnSpPr>
          <p:nvPr/>
        </p:nvCxnSpPr>
        <p:spPr>
          <a:xfrm flipH="1">
            <a:off x="8431695" y="2816457"/>
            <a:ext cx="0" cy="307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EF6CF51-0231-1E60-0177-D500CF42199E}"/>
              </a:ext>
            </a:extLst>
          </p:cNvPr>
          <p:cNvSpPr/>
          <p:nvPr/>
        </p:nvSpPr>
        <p:spPr>
          <a:xfrm>
            <a:off x="5363550" y="1308100"/>
            <a:ext cx="1464901" cy="495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Obesity</a:t>
            </a:r>
          </a:p>
        </p:txBody>
      </p:sp>
      <p:cxnSp>
        <p:nvCxnSpPr>
          <p:cNvPr id="8" name="Connector: Elbow 7">
            <a:extLst>
              <a:ext uri="{FF2B5EF4-FFF2-40B4-BE49-F238E27FC236}">
                <a16:creationId xmlns:a16="http://schemas.microsoft.com/office/drawing/2014/main" id="{ECAACAD2-88B8-70CE-8FEE-70392B8CDE72}"/>
              </a:ext>
            </a:extLst>
          </p:cNvPr>
          <p:cNvCxnSpPr>
            <a:cxnSpLocks/>
          </p:cNvCxnSpPr>
          <p:nvPr/>
        </p:nvCxnSpPr>
        <p:spPr>
          <a:xfrm rot="5400000">
            <a:off x="4713778" y="914530"/>
            <a:ext cx="478446" cy="22860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CD5AE168-B825-EAAD-4106-110503977A21}"/>
              </a:ext>
            </a:extLst>
          </p:cNvPr>
          <p:cNvCxnSpPr>
            <a:cxnSpLocks/>
          </p:cNvCxnSpPr>
          <p:nvPr/>
        </p:nvCxnSpPr>
        <p:spPr>
          <a:xfrm rot="16200000" flipH="1">
            <a:off x="6999777" y="914530"/>
            <a:ext cx="478446" cy="22860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ACC93A1-E6DD-6A3D-794D-4E721A47FBBE}"/>
              </a:ext>
            </a:extLst>
          </p:cNvPr>
          <p:cNvSpPr/>
          <p:nvPr/>
        </p:nvSpPr>
        <p:spPr>
          <a:xfrm>
            <a:off x="2940183" y="2302297"/>
            <a:ext cx="1739633" cy="495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Activation of adipokine/cytokines</a:t>
            </a:r>
          </a:p>
        </p:txBody>
      </p:sp>
      <p:sp>
        <p:nvSpPr>
          <p:cNvPr id="13" name="Rectangle 12">
            <a:extLst>
              <a:ext uri="{FF2B5EF4-FFF2-40B4-BE49-F238E27FC236}">
                <a16:creationId xmlns:a16="http://schemas.microsoft.com/office/drawing/2014/main" id="{5A891AA5-1789-7780-68CE-C1CDC782B52B}"/>
              </a:ext>
            </a:extLst>
          </p:cNvPr>
          <p:cNvSpPr/>
          <p:nvPr/>
        </p:nvSpPr>
        <p:spPr>
          <a:xfrm>
            <a:off x="2941558" y="3148947"/>
            <a:ext cx="1736882"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Immune cell </a:t>
            </a:r>
          </a:p>
          <a:p>
            <a:pPr algn="ctr"/>
            <a:r>
              <a:rPr lang="en-US" sz="1200">
                <a:solidFill>
                  <a:schemeClr val="tx1"/>
                </a:solidFill>
                <a:latin typeface="Arial" panose="020B0604020202020204" pitchFamily="34" charset="0"/>
                <a:cs typeface="Arial" panose="020B0604020202020204" pitchFamily="34" charset="0"/>
              </a:rPr>
              <a:t>infiltration into </a:t>
            </a:r>
          </a:p>
          <a:p>
            <a:pPr algn="ctr"/>
            <a:r>
              <a:rPr lang="en-US" sz="1200">
                <a:solidFill>
                  <a:schemeClr val="tx1"/>
                </a:solidFill>
                <a:latin typeface="Arial" panose="020B0604020202020204" pitchFamily="34" charset="0"/>
                <a:cs typeface="Arial" panose="020B0604020202020204" pitchFamily="34" charset="0"/>
              </a:rPr>
              <a:t>adipose tissue</a:t>
            </a:r>
          </a:p>
        </p:txBody>
      </p:sp>
      <p:sp>
        <p:nvSpPr>
          <p:cNvPr id="19" name="Rectangle 18">
            <a:extLst>
              <a:ext uri="{FF2B5EF4-FFF2-40B4-BE49-F238E27FC236}">
                <a16:creationId xmlns:a16="http://schemas.microsoft.com/office/drawing/2014/main" id="{BE5DAA76-C9D5-5523-2D95-EB49D2560D21}"/>
              </a:ext>
            </a:extLst>
          </p:cNvPr>
          <p:cNvSpPr/>
          <p:nvPr/>
        </p:nvSpPr>
        <p:spPr>
          <a:xfrm>
            <a:off x="3594101" y="5239289"/>
            <a:ext cx="5003799" cy="315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Atherosclerotic cardiovascular disease</a:t>
            </a:r>
          </a:p>
        </p:txBody>
      </p:sp>
      <p:grpSp>
        <p:nvGrpSpPr>
          <p:cNvPr id="41" name="Group 40">
            <a:extLst>
              <a:ext uri="{FF2B5EF4-FFF2-40B4-BE49-F238E27FC236}">
                <a16:creationId xmlns:a16="http://schemas.microsoft.com/office/drawing/2014/main" id="{87CDB0B5-8197-2318-6837-5F22EC853946}"/>
              </a:ext>
            </a:extLst>
          </p:cNvPr>
          <p:cNvGrpSpPr/>
          <p:nvPr/>
        </p:nvGrpSpPr>
        <p:grpSpPr>
          <a:xfrm>
            <a:off x="5694154" y="3140448"/>
            <a:ext cx="5375691" cy="741003"/>
            <a:chOff x="5825764" y="3292513"/>
            <a:chExt cx="5375691" cy="741003"/>
          </a:xfrm>
        </p:grpSpPr>
        <p:sp>
          <p:nvSpPr>
            <p:cNvPr id="21" name="Rectangle 20">
              <a:extLst>
                <a:ext uri="{FF2B5EF4-FFF2-40B4-BE49-F238E27FC236}">
                  <a16:creationId xmlns:a16="http://schemas.microsoft.com/office/drawing/2014/main" id="{3B409DEC-12E8-0E72-CD6B-F4058C289E59}"/>
                </a:ext>
              </a:extLst>
            </p:cNvPr>
            <p:cNvSpPr/>
            <p:nvPr/>
          </p:nvSpPr>
          <p:spPr>
            <a:xfrm>
              <a:off x="5825764" y="3292513"/>
              <a:ext cx="1736882"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Increased blood volume</a:t>
              </a:r>
            </a:p>
          </p:txBody>
        </p:sp>
        <p:sp>
          <p:nvSpPr>
            <p:cNvPr id="22" name="Rectangle 21">
              <a:extLst>
                <a:ext uri="{FF2B5EF4-FFF2-40B4-BE49-F238E27FC236}">
                  <a16:creationId xmlns:a16="http://schemas.microsoft.com/office/drawing/2014/main" id="{20B3B3E4-CCEA-209F-A3D5-D6123DC42E86}"/>
                </a:ext>
              </a:extLst>
            </p:cNvPr>
            <p:cNvSpPr/>
            <p:nvPr/>
          </p:nvSpPr>
          <p:spPr>
            <a:xfrm>
              <a:off x="7645169" y="3292513"/>
              <a:ext cx="1736882"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Platelet </a:t>
              </a:r>
              <a:br>
                <a:rPr lang="en-US" sz="1200">
                  <a:solidFill>
                    <a:schemeClr val="tx1"/>
                  </a:solidFill>
                  <a:latin typeface="Arial" panose="020B0604020202020204" pitchFamily="34" charset="0"/>
                  <a:cs typeface="Arial" panose="020B0604020202020204" pitchFamily="34" charset="0"/>
                </a:rPr>
              </a:br>
              <a:r>
                <a:rPr lang="en-US" sz="1200">
                  <a:solidFill>
                    <a:schemeClr val="tx1"/>
                  </a:solidFill>
                  <a:latin typeface="Arial" panose="020B0604020202020204" pitchFamily="34" charset="0"/>
                  <a:cs typeface="Arial" panose="020B0604020202020204" pitchFamily="34" charset="0"/>
                </a:rPr>
                <a:t>aggregation</a:t>
              </a:r>
            </a:p>
          </p:txBody>
        </p:sp>
        <p:sp>
          <p:nvSpPr>
            <p:cNvPr id="23" name="Rectangle 22">
              <a:extLst>
                <a:ext uri="{FF2B5EF4-FFF2-40B4-BE49-F238E27FC236}">
                  <a16:creationId xmlns:a16="http://schemas.microsoft.com/office/drawing/2014/main" id="{9B464002-3942-4E67-1392-04D8BFEAA3B7}"/>
                </a:ext>
              </a:extLst>
            </p:cNvPr>
            <p:cNvSpPr/>
            <p:nvPr/>
          </p:nvSpPr>
          <p:spPr>
            <a:xfrm>
              <a:off x="9464573" y="3292513"/>
              <a:ext cx="1736882"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Thrombosis</a:t>
              </a:r>
            </a:p>
          </p:txBody>
        </p:sp>
      </p:grpSp>
      <p:cxnSp>
        <p:nvCxnSpPr>
          <p:cNvPr id="24" name="Connector: Elbow 23">
            <a:extLst>
              <a:ext uri="{FF2B5EF4-FFF2-40B4-BE49-F238E27FC236}">
                <a16:creationId xmlns:a16="http://schemas.microsoft.com/office/drawing/2014/main" id="{7E26AC0F-6187-9C76-4720-89E41D210253}"/>
              </a:ext>
            </a:extLst>
          </p:cNvPr>
          <p:cNvCxnSpPr/>
          <p:nvPr/>
        </p:nvCxnSpPr>
        <p:spPr>
          <a:xfrm rot="5400000">
            <a:off x="7506672" y="2207271"/>
            <a:ext cx="478446" cy="137160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19C0DA69-7A5C-7445-097A-B1C9C5BB70D4}"/>
              </a:ext>
            </a:extLst>
          </p:cNvPr>
          <p:cNvCxnSpPr>
            <a:cxnSpLocks/>
          </p:cNvCxnSpPr>
          <p:nvPr/>
        </p:nvCxnSpPr>
        <p:spPr>
          <a:xfrm rot="16200000" flipH="1">
            <a:off x="8878272" y="2207271"/>
            <a:ext cx="478446" cy="13716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ight Brace 30">
            <a:extLst>
              <a:ext uri="{FF2B5EF4-FFF2-40B4-BE49-F238E27FC236}">
                <a16:creationId xmlns:a16="http://schemas.microsoft.com/office/drawing/2014/main" id="{18AFD75C-7B21-C02E-FBFA-9BEAEE784386}"/>
              </a:ext>
            </a:extLst>
          </p:cNvPr>
          <p:cNvSpPr/>
          <p:nvPr/>
        </p:nvSpPr>
        <p:spPr>
          <a:xfrm rot="5400000">
            <a:off x="8252311" y="1148870"/>
            <a:ext cx="259377" cy="5553887"/>
          </a:xfrm>
          <a:prstGeom prst="rightBrace">
            <a:avLst>
              <a:gd name="adj1" fmla="val 0"/>
              <a:gd name="adj2" fmla="val 620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943E3BF5-45DF-A01C-BC32-D897E4B081AF}"/>
              </a:ext>
            </a:extLst>
          </p:cNvPr>
          <p:cNvCxnSpPr>
            <a:cxnSpLocks/>
          </p:cNvCxnSpPr>
          <p:nvPr/>
        </p:nvCxnSpPr>
        <p:spPr>
          <a:xfrm flipH="1">
            <a:off x="3810001" y="2841771"/>
            <a:ext cx="0" cy="307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63060B6-0AE6-A167-4D73-9D91AB6CC234}"/>
              </a:ext>
            </a:extLst>
          </p:cNvPr>
          <p:cNvSpPr/>
          <p:nvPr/>
        </p:nvSpPr>
        <p:spPr>
          <a:xfrm>
            <a:off x="647522"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Visceral adipose and systemic tissue inflammation</a:t>
            </a:r>
          </a:p>
        </p:txBody>
      </p:sp>
      <p:sp>
        <p:nvSpPr>
          <p:cNvPr id="15" name="Rectangle 14">
            <a:extLst>
              <a:ext uri="{FF2B5EF4-FFF2-40B4-BE49-F238E27FC236}">
                <a16:creationId xmlns:a16="http://schemas.microsoft.com/office/drawing/2014/main" id="{BE43481A-7D33-A6B7-94A2-21ECF21711C5}"/>
              </a:ext>
            </a:extLst>
          </p:cNvPr>
          <p:cNvSpPr/>
          <p:nvPr/>
        </p:nvSpPr>
        <p:spPr>
          <a:xfrm>
            <a:off x="3789370"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Abnormal lipid metabolism</a:t>
            </a:r>
          </a:p>
        </p:txBody>
      </p:sp>
      <p:sp>
        <p:nvSpPr>
          <p:cNvPr id="16" name="Rectangle 15">
            <a:extLst>
              <a:ext uri="{FF2B5EF4-FFF2-40B4-BE49-F238E27FC236}">
                <a16:creationId xmlns:a16="http://schemas.microsoft.com/office/drawing/2014/main" id="{D11D4910-1AE8-72A1-087F-C29D13ABE9A4}"/>
              </a:ext>
            </a:extLst>
          </p:cNvPr>
          <p:cNvSpPr/>
          <p:nvPr/>
        </p:nvSpPr>
        <p:spPr>
          <a:xfrm>
            <a:off x="5360294"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Insulin resistance</a:t>
            </a:r>
          </a:p>
        </p:txBody>
      </p:sp>
      <p:sp>
        <p:nvSpPr>
          <p:cNvPr id="17" name="Rectangle 16">
            <a:extLst>
              <a:ext uri="{FF2B5EF4-FFF2-40B4-BE49-F238E27FC236}">
                <a16:creationId xmlns:a16="http://schemas.microsoft.com/office/drawing/2014/main" id="{AED71405-50A1-DF4C-FF20-313F504D8AE7}"/>
              </a:ext>
            </a:extLst>
          </p:cNvPr>
          <p:cNvSpPr/>
          <p:nvPr/>
        </p:nvSpPr>
        <p:spPr>
          <a:xfrm>
            <a:off x="10073068"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Vascular endothelial dysfunction</a:t>
            </a:r>
          </a:p>
        </p:txBody>
      </p:sp>
      <p:sp>
        <p:nvSpPr>
          <p:cNvPr id="18" name="Rectangle 17">
            <a:extLst>
              <a:ext uri="{FF2B5EF4-FFF2-40B4-BE49-F238E27FC236}">
                <a16:creationId xmlns:a16="http://schemas.microsoft.com/office/drawing/2014/main" id="{A5A95F27-EA92-6EF1-025B-C3535C8A59C0}"/>
              </a:ext>
            </a:extLst>
          </p:cNvPr>
          <p:cNvSpPr/>
          <p:nvPr/>
        </p:nvSpPr>
        <p:spPr>
          <a:xfrm>
            <a:off x="8502142"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Hypercoagulability</a:t>
            </a:r>
          </a:p>
        </p:txBody>
      </p:sp>
      <p:sp>
        <p:nvSpPr>
          <p:cNvPr id="20" name="Rectangle 19">
            <a:extLst>
              <a:ext uri="{FF2B5EF4-FFF2-40B4-BE49-F238E27FC236}">
                <a16:creationId xmlns:a16="http://schemas.microsoft.com/office/drawing/2014/main" id="{EF6080E8-5F5D-6D5A-CABC-3A619D1CBD3F}"/>
              </a:ext>
            </a:extLst>
          </p:cNvPr>
          <p:cNvSpPr/>
          <p:nvPr/>
        </p:nvSpPr>
        <p:spPr>
          <a:xfrm>
            <a:off x="6931218"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Hyperpermeability of vascular endothelial junctions</a:t>
            </a:r>
          </a:p>
        </p:txBody>
      </p:sp>
      <p:sp>
        <p:nvSpPr>
          <p:cNvPr id="32" name="Right Brace 31">
            <a:extLst>
              <a:ext uri="{FF2B5EF4-FFF2-40B4-BE49-F238E27FC236}">
                <a16:creationId xmlns:a16="http://schemas.microsoft.com/office/drawing/2014/main" id="{04864260-44F6-8F3D-7BBC-49D3D23687F9}"/>
              </a:ext>
            </a:extLst>
          </p:cNvPr>
          <p:cNvSpPr/>
          <p:nvPr/>
        </p:nvSpPr>
        <p:spPr>
          <a:xfrm rot="5400000">
            <a:off x="5966311" y="-420083"/>
            <a:ext cx="259377" cy="10968484"/>
          </a:xfrm>
          <a:prstGeom prst="rightBrace">
            <a:avLst>
              <a:gd name="adj1" fmla="val 0"/>
              <a:gd name="adj2" fmla="val 5004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ight Brace 37">
            <a:extLst>
              <a:ext uri="{FF2B5EF4-FFF2-40B4-BE49-F238E27FC236}">
                <a16:creationId xmlns:a16="http://schemas.microsoft.com/office/drawing/2014/main" id="{1B53395A-90E2-8E17-4320-D3422036DD35}"/>
              </a:ext>
            </a:extLst>
          </p:cNvPr>
          <p:cNvSpPr/>
          <p:nvPr/>
        </p:nvSpPr>
        <p:spPr>
          <a:xfrm rot="16200000" flipV="1">
            <a:off x="5966311" y="-1427662"/>
            <a:ext cx="259377" cy="10968484"/>
          </a:xfrm>
          <a:prstGeom prst="rightBrace">
            <a:avLst>
              <a:gd name="adj1" fmla="val 0"/>
              <a:gd name="adj2" fmla="val 7098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11DB290B-C50E-4002-5D86-57C117EA8F52}"/>
              </a:ext>
            </a:extLst>
          </p:cNvPr>
          <p:cNvCxnSpPr>
            <a:cxnSpLocks/>
          </p:cNvCxnSpPr>
          <p:nvPr/>
        </p:nvCxnSpPr>
        <p:spPr>
          <a:xfrm flipH="1">
            <a:off x="10814663" y="3999767"/>
            <a:ext cx="0" cy="1828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C854F47-1EB0-7EC7-DE8C-03CC6FEE7C47}"/>
              </a:ext>
            </a:extLst>
          </p:cNvPr>
          <p:cNvSpPr/>
          <p:nvPr/>
        </p:nvSpPr>
        <p:spPr>
          <a:xfrm>
            <a:off x="7512183" y="2302297"/>
            <a:ext cx="1739633" cy="495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Increased circulating aldosterone</a:t>
            </a:r>
          </a:p>
        </p:txBody>
      </p:sp>
      <p:cxnSp>
        <p:nvCxnSpPr>
          <p:cNvPr id="44" name="Straight Arrow Connector 43">
            <a:extLst>
              <a:ext uri="{FF2B5EF4-FFF2-40B4-BE49-F238E27FC236}">
                <a16:creationId xmlns:a16="http://schemas.microsoft.com/office/drawing/2014/main" id="{7B49983C-6C42-E4C8-7421-279E9F9DA73F}"/>
              </a:ext>
            </a:extLst>
          </p:cNvPr>
          <p:cNvCxnSpPr>
            <a:cxnSpLocks/>
          </p:cNvCxnSpPr>
          <p:nvPr/>
        </p:nvCxnSpPr>
        <p:spPr>
          <a:xfrm flipH="1">
            <a:off x="6096000" y="5077233"/>
            <a:ext cx="0" cy="1828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E299DA9-CB69-2FF4-0FDD-493005FC18B5}"/>
              </a:ext>
            </a:extLst>
          </p:cNvPr>
          <p:cNvSpPr/>
          <p:nvPr/>
        </p:nvSpPr>
        <p:spPr>
          <a:xfrm>
            <a:off x="629878" y="5618374"/>
            <a:ext cx="10932244" cy="618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Each one-point increase in an individual’s BMI above normal weight causes a 10% increase in the risk for atherosclerosis and coronary heart disease</a:t>
            </a:r>
          </a:p>
        </p:txBody>
      </p:sp>
      <p:grpSp>
        <p:nvGrpSpPr>
          <p:cNvPr id="49" name="Group 48">
            <a:extLst>
              <a:ext uri="{FF2B5EF4-FFF2-40B4-BE49-F238E27FC236}">
                <a16:creationId xmlns:a16="http://schemas.microsoft.com/office/drawing/2014/main" id="{48A0D6DE-7D68-A4F7-7567-CA8E9499AF15}"/>
              </a:ext>
            </a:extLst>
          </p:cNvPr>
          <p:cNvGrpSpPr/>
          <p:nvPr/>
        </p:nvGrpSpPr>
        <p:grpSpPr>
          <a:xfrm>
            <a:off x="7577108" y="3374272"/>
            <a:ext cx="277812" cy="303002"/>
            <a:chOff x="1120776" y="125413"/>
            <a:chExt cx="612775" cy="668338"/>
          </a:xfrm>
        </p:grpSpPr>
        <p:sp>
          <p:nvSpPr>
            <p:cNvPr id="50" name="Freeform 187">
              <a:extLst>
                <a:ext uri="{FF2B5EF4-FFF2-40B4-BE49-F238E27FC236}">
                  <a16:creationId xmlns:a16="http://schemas.microsoft.com/office/drawing/2014/main" id="{73951EF8-6E92-7738-6661-9859AE078C1A}"/>
                </a:ext>
              </a:extLst>
            </p:cNvPr>
            <p:cNvSpPr>
              <a:spLocks noEditPoints="1"/>
            </p:cNvSpPr>
            <p:nvPr/>
          </p:nvSpPr>
          <p:spPr bwMode="auto">
            <a:xfrm>
              <a:off x="1120776" y="125413"/>
              <a:ext cx="612775" cy="668338"/>
            </a:xfrm>
            <a:custGeom>
              <a:avLst/>
              <a:gdLst>
                <a:gd name="T0" fmla="*/ 926 w 2076"/>
                <a:gd name="T1" fmla="*/ 1982 h 2259"/>
                <a:gd name="T2" fmla="*/ 494 w 2076"/>
                <a:gd name="T3" fmla="*/ 1518 h 2259"/>
                <a:gd name="T4" fmla="*/ 93 w 2076"/>
                <a:gd name="T5" fmla="*/ 1763 h 2259"/>
                <a:gd name="T6" fmla="*/ 194 w 2076"/>
                <a:gd name="T7" fmla="*/ 1355 h 2259"/>
                <a:gd name="T8" fmla="*/ 243 w 2076"/>
                <a:gd name="T9" fmla="*/ 717 h 2259"/>
                <a:gd name="T10" fmla="*/ 389 w 2076"/>
                <a:gd name="T11" fmla="*/ 0 h 2259"/>
                <a:gd name="T12" fmla="*/ 450 w 2076"/>
                <a:gd name="T13" fmla="*/ 105 h 2259"/>
                <a:gd name="T14" fmla="*/ 383 w 2076"/>
                <a:gd name="T15" fmla="*/ 355 h 2259"/>
                <a:gd name="T16" fmla="*/ 610 w 2076"/>
                <a:gd name="T17" fmla="*/ 570 h 2259"/>
                <a:gd name="T18" fmla="*/ 624 w 2076"/>
                <a:gd name="T19" fmla="*/ 511 h 2259"/>
                <a:gd name="T20" fmla="*/ 896 w 2076"/>
                <a:gd name="T21" fmla="*/ 493 h 2259"/>
                <a:gd name="T22" fmla="*/ 953 w 2076"/>
                <a:gd name="T23" fmla="*/ 283 h 2259"/>
                <a:gd name="T24" fmla="*/ 872 w 2076"/>
                <a:gd name="T25" fmla="*/ 125 h 2259"/>
                <a:gd name="T26" fmla="*/ 1312 w 2076"/>
                <a:gd name="T27" fmla="*/ 426 h 2259"/>
                <a:gd name="T28" fmla="*/ 1578 w 2076"/>
                <a:gd name="T29" fmla="*/ 584 h 2259"/>
                <a:gd name="T30" fmla="*/ 1947 w 2076"/>
                <a:gd name="T31" fmla="*/ 673 h 2259"/>
                <a:gd name="T32" fmla="*/ 1817 w 2076"/>
                <a:gd name="T33" fmla="*/ 702 h 2259"/>
                <a:gd name="T34" fmla="*/ 1811 w 2076"/>
                <a:gd name="T35" fmla="*/ 1114 h 2259"/>
                <a:gd name="T36" fmla="*/ 2061 w 2076"/>
                <a:gd name="T37" fmla="*/ 1709 h 2259"/>
                <a:gd name="T38" fmla="*/ 1849 w 2076"/>
                <a:gd name="T39" fmla="*/ 1677 h 2259"/>
                <a:gd name="T40" fmla="*/ 1721 w 2076"/>
                <a:gd name="T41" fmla="*/ 1382 h 2259"/>
                <a:gd name="T42" fmla="*/ 1167 w 2076"/>
                <a:gd name="T43" fmla="*/ 1842 h 2259"/>
                <a:gd name="T44" fmla="*/ 1162 w 2076"/>
                <a:gd name="T45" fmla="*/ 2154 h 2259"/>
                <a:gd name="T46" fmla="*/ 494 w 2076"/>
                <a:gd name="T47" fmla="*/ 1441 h 2259"/>
                <a:gd name="T48" fmla="*/ 1002 w 2076"/>
                <a:gd name="T49" fmla="*/ 1971 h 2259"/>
                <a:gd name="T50" fmla="*/ 1076 w 2076"/>
                <a:gd name="T51" fmla="*/ 2182 h 2259"/>
                <a:gd name="T52" fmla="*/ 1067 w 2076"/>
                <a:gd name="T53" fmla="*/ 2092 h 2259"/>
                <a:gd name="T54" fmla="*/ 1660 w 2076"/>
                <a:gd name="T55" fmla="*/ 1288 h 2259"/>
                <a:gd name="T56" fmla="*/ 1874 w 2076"/>
                <a:gd name="T57" fmla="*/ 1517 h 2259"/>
                <a:gd name="T58" fmla="*/ 1946 w 2076"/>
                <a:gd name="T59" fmla="*/ 1502 h 2259"/>
                <a:gd name="T60" fmla="*/ 1650 w 2076"/>
                <a:gd name="T61" fmla="*/ 1095 h 2259"/>
                <a:gd name="T62" fmla="*/ 1701 w 2076"/>
                <a:gd name="T63" fmla="*/ 617 h 2259"/>
                <a:gd name="T64" fmla="*/ 1268 w 2076"/>
                <a:gd name="T65" fmla="*/ 537 h 2259"/>
                <a:gd name="T66" fmla="*/ 942 w 2076"/>
                <a:gd name="T67" fmla="*/ 174 h 2259"/>
                <a:gd name="T68" fmla="*/ 994 w 2076"/>
                <a:gd name="T69" fmla="*/ 219 h 2259"/>
                <a:gd name="T70" fmla="*/ 896 w 2076"/>
                <a:gd name="T71" fmla="*/ 570 h 2259"/>
                <a:gd name="T72" fmla="*/ 702 w 2076"/>
                <a:gd name="T73" fmla="*/ 511 h 2259"/>
                <a:gd name="T74" fmla="*/ 610 w 2076"/>
                <a:gd name="T75" fmla="*/ 648 h 2259"/>
                <a:gd name="T76" fmla="*/ 314 w 2076"/>
                <a:gd name="T77" fmla="*/ 389 h 2259"/>
                <a:gd name="T78" fmla="*/ 200 w 2076"/>
                <a:gd name="T79" fmla="*/ 265 h 2259"/>
                <a:gd name="T80" fmla="*/ 404 w 2076"/>
                <a:gd name="T81" fmla="*/ 885 h 2259"/>
                <a:gd name="T82" fmla="*/ 194 w 2076"/>
                <a:gd name="T83" fmla="*/ 1458 h 2259"/>
                <a:gd name="T84" fmla="*/ 94 w 2076"/>
                <a:gd name="T85" fmla="*/ 1674 h 2259"/>
                <a:gd name="T86" fmla="*/ 392 w 2076"/>
                <a:gd name="T87" fmla="*/ 75 h 2259"/>
                <a:gd name="T88" fmla="*/ 391 w 2076"/>
                <a:gd name="T89" fmla="*/ 75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6" h="2259">
                  <a:moveTo>
                    <a:pt x="1075" y="2259"/>
                  </a:moveTo>
                  <a:cubicBezTo>
                    <a:pt x="1024" y="2259"/>
                    <a:pt x="986" y="2213"/>
                    <a:pt x="970" y="2173"/>
                  </a:cubicBezTo>
                  <a:cubicBezTo>
                    <a:pt x="944" y="2111"/>
                    <a:pt x="935" y="2045"/>
                    <a:pt x="926" y="1982"/>
                  </a:cubicBezTo>
                  <a:cubicBezTo>
                    <a:pt x="920" y="1941"/>
                    <a:pt x="915" y="1903"/>
                    <a:pt x="905" y="1865"/>
                  </a:cubicBezTo>
                  <a:cubicBezTo>
                    <a:pt x="863" y="1700"/>
                    <a:pt x="731" y="1564"/>
                    <a:pt x="576" y="1528"/>
                  </a:cubicBezTo>
                  <a:cubicBezTo>
                    <a:pt x="550" y="1522"/>
                    <a:pt x="522" y="1518"/>
                    <a:pt x="494" y="1518"/>
                  </a:cubicBezTo>
                  <a:cubicBezTo>
                    <a:pt x="354" y="1518"/>
                    <a:pt x="221" y="1595"/>
                    <a:pt x="163" y="1708"/>
                  </a:cubicBezTo>
                  <a:cubicBezTo>
                    <a:pt x="155" y="1724"/>
                    <a:pt x="144" y="1747"/>
                    <a:pt x="118" y="1758"/>
                  </a:cubicBezTo>
                  <a:cubicBezTo>
                    <a:pt x="110" y="1761"/>
                    <a:pt x="102" y="1763"/>
                    <a:pt x="93" y="1763"/>
                  </a:cubicBezTo>
                  <a:cubicBezTo>
                    <a:pt x="50" y="1763"/>
                    <a:pt x="18" y="1719"/>
                    <a:pt x="12" y="1676"/>
                  </a:cubicBezTo>
                  <a:cubicBezTo>
                    <a:pt x="0" y="1587"/>
                    <a:pt x="45" y="1491"/>
                    <a:pt x="142" y="1402"/>
                  </a:cubicBezTo>
                  <a:cubicBezTo>
                    <a:pt x="159" y="1386"/>
                    <a:pt x="176" y="1371"/>
                    <a:pt x="194" y="1355"/>
                  </a:cubicBezTo>
                  <a:cubicBezTo>
                    <a:pt x="247" y="1310"/>
                    <a:pt x="297" y="1267"/>
                    <a:pt x="327" y="1211"/>
                  </a:cubicBezTo>
                  <a:cubicBezTo>
                    <a:pt x="384" y="1105"/>
                    <a:pt x="354" y="977"/>
                    <a:pt x="331" y="910"/>
                  </a:cubicBezTo>
                  <a:cubicBezTo>
                    <a:pt x="309" y="844"/>
                    <a:pt x="277" y="782"/>
                    <a:pt x="243" y="717"/>
                  </a:cubicBezTo>
                  <a:cubicBezTo>
                    <a:pt x="224" y="681"/>
                    <a:pt x="205" y="643"/>
                    <a:pt x="187" y="605"/>
                  </a:cubicBezTo>
                  <a:cubicBezTo>
                    <a:pt x="125" y="469"/>
                    <a:pt x="104" y="353"/>
                    <a:pt x="124" y="251"/>
                  </a:cubicBezTo>
                  <a:cubicBezTo>
                    <a:pt x="147" y="132"/>
                    <a:pt x="248" y="4"/>
                    <a:pt x="389" y="0"/>
                  </a:cubicBezTo>
                  <a:cubicBezTo>
                    <a:pt x="389" y="0"/>
                    <a:pt x="393" y="0"/>
                    <a:pt x="394" y="0"/>
                  </a:cubicBezTo>
                  <a:cubicBezTo>
                    <a:pt x="400" y="0"/>
                    <a:pt x="419" y="0"/>
                    <a:pt x="436" y="12"/>
                  </a:cubicBezTo>
                  <a:cubicBezTo>
                    <a:pt x="464" y="31"/>
                    <a:pt x="470" y="73"/>
                    <a:pt x="450" y="105"/>
                  </a:cubicBezTo>
                  <a:cubicBezTo>
                    <a:pt x="440" y="120"/>
                    <a:pt x="427" y="130"/>
                    <a:pt x="416" y="138"/>
                  </a:cubicBezTo>
                  <a:cubicBezTo>
                    <a:pt x="409" y="144"/>
                    <a:pt x="409" y="144"/>
                    <a:pt x="409" y="144"/>
                  </a:cubicBezTo>
                  <a:cubicBezTo>
                    <a:pt x="350" y="193"/>
                    <a:pt x="351" y="289"/>
                    <a:pt x="383" y="355"/>
                  </a:cubicBezTo>
                  <a:cubicBezTo>
                    <a:pt x="421" y="433"/>
                    <a:pt x="496" y="492"/>
                    <a:pt x="562" y="545"/>
                  </a:cubicBezTo>
                  <a:cubicBezTo>
                    <a:pt x="573" y="554"/>
                    <a:pt x="582" y="560"/>
                    <a:pt x="591" y="564"/>
                  </a:cubicBezTo>
                  <a:cubicBezTo>
                    <a:pt x="601" y="570"/>
                    <a:pt x="607" y="570"/>
                    <a:pt x="610" y="570"/>
                  </a:cubicBezTo>
                  <a:cubicBezTo>
                    <a:pt x="610" y="570"/>
                    <a:pt x="610" y="570"/>
                    <a:pt x="610" y="570"/>
                  </a:cubicBezTo>
                  <a:cubicBezTo>
                    <a:pt x="612" y="570"/>
                    <a:pt x="613" y="570"/>
                    <a:pt x="614" y="569"/>
                  </a:cubicBezTo>
                  <a:cubicBezTo>
                    <a:pt x="624" y="564"/>
                    <a:pt x="624" y="534"/>
                    <a:pt x="624" y="511"/>
                  </a:cubicBezTo>
                  <a:cubicBezTo>
                    <a:pt x="624" y="468"/>
                    <a:pt x="625" y="409"/>
                    <a:pt x="679" y="385"/>
                  </a:cubicBezTo>
                  <a:cubicBezTo>
                    <a:pt x="728" y="363"/>
                    <a:pt x="794" y="394"/>
                    <a:pt x="821" y="449"/>
                  </a:cubicBezTo>
                  <a:cubicBezTo>
                    <a:pt x="835" y="478"/>
                    <a:pt x="860" y="493"/>
                    <a:pt x="896" y="493"/>
                  </a:cubicBezTo>
                  <a:cubicBezTo>
                    <a:pt x="946" y="493"/>
                    <a:pt x="996" y="464"/>
                    <a:pt x="1008" y="444"/>
                  </a:cubicBezTo>
                  <a:cubicBezTo>
                    <a:pt x="1033" y="403"/>
                    <a:pt x="1024" y="343"/>
                    <a:pt x="989" y="310"/>
                  </a:cubicBezTo>
                  <a:cubicBezTo>
                    <a:pt x="979" y="300"/>
                    <a:pt x="966" y="292"/>
                    <a:pt x="953" y="283"/>
                  </a:cubicBezTo>
                  <a:cubicBezTo>
                    <a:pt x="940" y="276"/>
                    <a:pt x="928" y="267"/>
                    <a:pt x="916" y="258"/>
                  </a:cubicBezTo>
                  <a:cubicBezTo>
                    <a:pt x="845" y="201"/>
                    <a:pt x="855" y="154"/>
                    <a:pt x="867" y="132"/>
                  </a:cubicBezTo>
                  <a:cubicBezTo>
                    <a:pt x="869" y="129"/>
                    <a:pt x="870" y="127"/>
                    <a:pt x="872" y="125"/>
                  </a:cubicBezTo>
                  <a:cubicBezTo>
                    <a:pt x="882" y="112"/>
                    <a:pt x="903" y="97"/>
                    <a:pt x="942" y="97"/>
                  </a:cubicBezTo>
                  <a:cubicBezTo>
                    <a:pt x="1039" y="97"/>
                    <a:pt x="1213" y="197"/>
                    <a:pt x="1270" y="309"/>
                  </a:cubicBezTo>
                  <a:cubicBezTo>
                    <a:pt x="1289" y="347"/>
                    <a:pt x="1301" y="387"/>
                    <a:pt x="1312" y="426"/>
                  </a:cubicBezTo>
                  <a:cubicBezTo>
                    <a:pt x="1321" y="455"/>
                    <a:pt x="1329" y="482"/>
                    <a:pt x="1340" y="508"/>
                  </a:cubicBezTo>
                  <a:cubicBezTo>
                    <a:pt x="1349" y="532"/>
                    <a:pt x="1387" y="610"/>
                    <a:pt x="1454" y="620"/>
                  </a:cubicBezTo>
                  <a:cubicBezTo>
                    <a:pt x="1494" y="625"/>
                    <a:pt x="1534" y="605"/>
                    <a:pt x="1578" y="584"/>
                  </a:cubicBezTo>
                  <a:cubicBezTo>
                    <a:pt x="1612" y="567"/>
                    <a:pt x="1647" y="550"/>
                    <a:pt x="1686" y="542"/>
                  </a:cubicBezTo>
                  <a:cubicBezTo>
                    <a:pt x="1700" y="539"/>
                    <a:pt x="1715" y="537"/>
                    <a:pt x="1730" y="537"/>
                  </a:cubicBezTo>
                  <a:cubicBezTo>
                    <a:pt x="1822" y="537"/>
                    <a:pt x="1909" y="592"/>
                    <a:pt x="1947" y="673"/>
                  </a:cubicBezTo>
                  <a:cubicBezTo>
                    <a:pt x="1955" y="688"/>
                    <a:pt x="1951" y="706"/>
                    <a:pt x="1938" y="718"/>
                  </a:cubicBezTo>
                  <a:cubicBezTo>
                    <a:pt x="1926" y="729"/>
                    <a:pt x="1907" y="731"/>
                    <a:pt x="1892" y="722"/>
                  </a:cubicBezTo>
                  <a:cubicBezTo>
                    <a:pt x="1871" y="709"/>
                    <a:pt x="1845" y="702"/>
                    <a:pt x="1817" y="702"/>
                  </a:cubicBezTo>
                  <a:cubicBezTo>
                    <a:pt x="1755" y="702"/>
                    <a:pt x="1693" y="736"/>
                    <a:pt x="1663" y="787"/>
                  </a:cubicBezTo>
                  <a:cubicBezTo>
                    <a:pt x="1619" y="863"/>
                    <a:pt x="1637" y="974"/>
                    <a:pt x="1704" y="1040"/>
                  </a:cubicBezTo>
                  <a:cubicBezTo>
                    <a:pt x="1734" y="1069"/>
                    <a:pt x="1771" y="1091"/>
                    <a:pt x="1811" y="1114"/>
                  </a:cubicBezTo>
                  <a:cubicBezTo>
                    <a:pt x="1866" y="1146"/>
                    <a:pt x="1922" y="1179"/>
                    <a:pt x="1962" y="1234"/>
                  </a:cubicBezTo>
                  <a:cubicBezTo>
                    <a:pt x="2018" y="1313"/>
                    <a:pt x="2021" y="1408"/>
                    <a:pt x="2024" y="1500"/>
                  </a:cubicBezTo>
                  <a:cubicBezTo>
                    <a:pt x="2026" y="1577"/>
                    <a:pt x="2028" y="1649"/>
                    <a:pt x="2061" y="1709"/>
                  </a:cubicBezTo>
                  <a:cubicBezTo>
                    <a:pt x="2076" y="1733"/>
                    <a:pt x="2068" y="1753"/>
                    <a:pt x="2064" y="1761"/>
                  </a:cubicBezTo>
                  <a:cubicBezTo>
                    <a:pt x="2059" y="1769"/>
                    <a:pt x="2046" y="1787"/>
                    <a:pt x="2014" y="1787"/>
                  </a:cubicBezTo>
                  <a:cubicBezTo>
                    <a:pt x="1965" y="1787"/>
                    <a:pt x="1888" y="1745"/>
                    <a:pt x="1849" y="1677"/>
                  </a:cubicBezTo>
                  <a:cubicBezTo>
                    <a:pt x="1823" y="1632"/>
                    <a:pt x="1811" y="1583"/>
                    <a:pt x="1799" y="1535"/>
                  </a:cubicBezTo>
                  <a:cubicBezTo>
                    <a:pt x="1797" y="1525"/>
                    <a:pt x="1794" y="1515"/>
                    <a:pt x="1791" y="1505"/>
                  </a:cubicBezTo>
                  <a:cubicBezTo>
                    <a:pt x="1775" y="1442"/>
                    <a:pt x="1752" y="1403"/>
                    <a:pt x="1721" y="1382"/>
                  </a:cubicBezTo>
                  <a:cubicBezTo>
                    <a:pt x="1704" y="1371"/>
                    <a:pt x="1683" y="1365"/>
                    <a:pt x="1660" y="1365"/>
                  </a:cubicBezTo>
                  <a:cubicBezTo>
                    <a:pt x="1613" y="1365"/>
                    <a:pt x="1557" y="1390"/>
                    <a:pt x="1512" y="1430"/>
                  </a:cubicBezTo>
                  <a:cubicBezTo>
                    <a:pt x="1443" y="1491"/>
                    <a:pt x="1202" y="1767"/>
                    <a:pt x="1167" y="1842"/>
                  </a:cubicBezTo>
                  <a:cubicBezTo>
                    <a:pt x="1130" y="1923"/>
                    <a:pt x="1121" y="2004"/>
                    <a:pt x="1141" y="2070"/>
                  </a:cubicBezTo>
                  <a:cubicBezTo>
                    <a:pt x="1142" y="2076"/>
                    <a:pt x="1145" y="2083"/>
                    <a:pt x="1147" y="2089"/>
                  </a:cubicBezTo>
                  <a:cubicBezTo>
                    <a:pt x="1153" y="2108"/>
                    <a:pt x="1161" y="2130"/>
                    <a:pt x="1162" y="2154"/>
                  </a:cubicBezTo>
                  <a:cubicBezTo>
                    <a:pt x="1164" y="2201"/>
                    <a:pt x="1139" y="2242"/>
                    <a:pt x="1100" y="2255"/>
                  </a:cubicBezTo>
                  <a:cubicBezTo>
                    <a:pt x="1092" y="2258"/>
                    <a:pt x="1083" y="2259"/>
                    <a:pt x="1075" y="2259"/>
                  </a:cubicBezTo>
                  <a:close/>
                  <a:moveTo>
                    <a:pt x="494" y="1441"/>
                  </a:moveTo>
                  <a:cubicBezTo>
                    <a:pt x="528" y="1441"/>
                    <a:pt x="562" y="1445"/>
                    <a:pt x="594" y="1453"/>
                  </a:cubicBezTo>
                  <a:cubicBezTo>
                    <a:pt x="776" y="1495"/>
                    <a:pt x="931" y="1654"/>
                    <a:pt x="980" y="1846"/>
                  </a:cubicBezTo>
                  <a:cubicBezTo>
                    <a:pt x="991" y="1888"/>
                    <a:pt x="996" y="1930"/>
                    <a:pt x="1002" y="1971"/>
                  </a:cubicBezTo>
                  <a:cubicBezTo>
                    <a:pt x="1011" y="2032"/>
                    <a:pt x="1019" y="2090"/>
                    <a:pt x="1041" y="2143"/>
                  </a:cubicBezTo>
                  <a:cubicBezTo>
                    <a:pt x="1051" y="2167"/>
                    <a:pt x="1068" y="2182"/>
                    <a:pt x="1075" y="2182"/>
                  </a:cubicBezTo>
                  <a:cubicBezTo>
                    <a:pt x="1075" y="2182"/>
                    <a:pt x="1075" y="2182"/>
                    <a:pt x="1076" y="2182"/>
                  </a:cubicBezTo>
                  <a:cubicBezTo>
                    <a:pt x="1080" y="2181"/>
                    <a:pt x="1085" y="2170"/>
                    <a:pt x="1085" y="2158"/>
                  </a:cubicBezTo>
                  <a:cubicBezTo>
                    <a:pt x="1084" y="2144"/>
                    <a:pt x="1079" y="2129"/>
                    <a:pt x="1074" y="2114"/>
                  </a:cubicBezTo>
                  <a:cubicBezTo>
                    <a:pt x="1071" y="2107"/>
                    <a:pt x="1069" y="2100"/>
                    <a:pt x="1067" y="2092"/>
                  </a:cubicBezTo>
                  <a:cubicBezTo>
                    <a:pt x="1041" y="2008"/>
                    <a:pt x="1052" y="1907"/>
                    <a:pt x="1097" y="1810"/>
                  </a:cubicBezTo>
                  <a:cubicBezTo>
                    <a:pt x="1140" y="1717"/>
                    <a:pt x="1392" y="1434"/>
                    <a:pt x="1460" y="1372"/>
                  </a:cubicBezTo>
                  <a:cubicBezTo>
                    <a:pt x="1520" y="1320"/>
                    <a:pt x="1594" y="1288"/>
                    <a:pt x="1660" y="1288"/>
                  </a:cubicBezTo>
                  <a:cubicBezTo>
                    <a:pt x="1699" y="1288"/>
                    <a:pt x="1733" y="1298"/>
                    <a:pt x="1763" y="1318"/>
                  </a:cubicBezTo>
                  <a:cubicBezTo>
                    <a:pt x="1827" y="1359"/>
                    <a:pt x="1852" y="1433"/>
                    <a:pt x="1866" y="1485"/>
                  </a:cubicBezTo>
                  <a:cubicBezTo>
                    <a:pt x="1869" y="1495"/>
                    <a:pt x="1871" y="1506"/>
                    <a:pt x="1874" y="1517"/>
                  </a:cubicBezTo>
                  <a:cubicBezTo>
                    <a:pt x="1885" y="1561"/>
                    <a:pt x="1896" y="1603"/>
                    <a:pt x="1916" y="1638"/>
                  </a:cubicBezTo>
                  <a:cubicBezTo>
                    <a:pt x="1930" y="1663"/>
                    <a:pt x="1951" y="1681"/>
                    <a:pt x="1970" y="1693"/>
                  </a:cubicBezTo>
                  <a:cubicBezTo>
                    <a:pt x="1950" y="1631"/>
                    <a:pt x="1948" y="1565"/>
                    <a:pt x="1946" y="1502"/>
                  </a:cubicBezTo>
                  <a:cubicBezTo>
                    <a:pt x="1944" y="1418"/>
                    <a:pt x="1942" y="1339"/>
                    <a:pt x="1899" y="1279"/>
                  </a:cubicBezTo>
                  <a:cubicBezTo>
                    <a:pt x="1869" y="1238"/>
                    <a:pt x="1822" y="1210"/>
                    <a:pt x="1772" y="1181"/>
                  </a:cubicBezTo>
                  <a:cubicBezTo>
                    <a:pt x="1730" y="1157"/>
                    <a:pt x="1687" y="1131"/>
                    <a:pt x="1650" y="1095"/>
                  </a:cubicBezTo>
                  <a:cubicBezTo>
                    <a:pt x="1557" y="1004"/>
                    <a:pt x="1534" y="855"/>
                    <a:pt x="1597" y="749"/>
                  </a:cubicBezTo>
                  <a:cubicBezTo>
                    <a:pt x="1636" y="681"/>
                    <a:pt x="1710" y="635"/>
                    <a:pt x="1790" y="626"/>
                  </a:cubicBezTo>
                  <a:cubicBezTo>
                    <a:pt x="1762" y="615"/>
                    <a:pt x="1730" y="611"/>
                    <a:pt x="1701" y="617"/>
                  </a:cubicBezTo>
                  <a:cubicBezTo>
                    <a:pt x="1672" y="624"/>
                    <a:pt x="1643" y="638"/>
                    <a:pt x="1612" y="653"/>
                  </a:cubicBezTo>
                  <a:cubicBezTo>
                    <a:pt x="1560" y="679"/>
                    <a:pt x="1506" y="705"/>
                    <a:pt x="1443" y="696"/>
                  </a:cubicBezTo>
                  <a:cubicBezTo>
                    <a:pt x="1369" y="686"/>
                    <a:pt x="1306" y="628"/>
                    <a:pt x="1268" y="537"/>
                  </a:cubicBezTo>
                  <a:cubicBezTo>
                    <a:pt x="1256" y="508"/>
                    <a:pt x="1247" y="477"/>
                    <a:pt x="1238" y="448"/>
                  </a:cubicBezTo>
                  <a:cubicBezTo>
                    <a:pt x="1227" y="411"/>
                    <a:pt x="1217" y="376"/>
                    <a:pt x="1201" y="344"/>
                  </a:cubicBezTo>
                  <a:cubicBezTo>
                    <a:pt x="1156" y="256"/>
                    <a:pt x="1007" y="174"/>
                    <a:pt x="942" y="174"/>
                  </a:cubicBezTo>
                  <a:cubicBezTo>
                    <a:pt x="941" y="174"/>
                    <a:pt x="941" y="174"/>
                    <a:pt x="940" y="174"/>
                  </a:cubicBezTo>
                  <a:cubicBezTo>
                    <a:pt x="945" y="179"/>
                    <a:pt x="952" y="188"/>
                    <a:pt x="965" y="198"/>
                  </a:cubicBezTo>
                  <a:cubicBezTo>
                    <a:pt x="974" y="206"/>
                    <a:pt x="984" y="212"/>
                    <a:pt x="994" y="219"/>
                  </a:cubicBezTo>
                  <a:cubicBezTo>
                    <a:pt x="1010" y="229"/>
                    <a:pt x="1026" y="239"/>
                    <a:pt x="1041" y="253"/>
                  </a:cubicBezTo>
                  <a:cubicBezTo>
                    <a:pt x="1103" y="311"/>
                    <a:pt x="1117" y="412"/>
                    <a:pt x="1074" y="484"/>
                  </a:cubicBezTo>
                  <a:cubicBezTo>
                    <a:pt x="1045" y="532"/>
                    <a:pt x="967" y="570"/>
                    <a:pt x="896" y="570"/>
                  </a:cubicBezTo>
                  <a:cubicBezTo>
                    <a:pt x="831" y="570"/>
                    <a:pt x="779" y="539"/>
                    <a:pt x="751" y="483"/>
                  </a:cubicBezTo>
                  <a:cubicBezTo>
                    <a:pt x="743" y="466"/>
                    <a:pt x="721" y="450"/>
                    <a:pt x="711" y="455"/>
                  </a:cubicBezTo>
                  <a:cubicBezTo>
                    <a:pt x="702" y="459"/>
                    <a:pt x="702" y="489"/>
                    <a:pt x="702" y="511"/>
                  </a:cubicBezTo>
                  <a:cubicBezTo>
                    <a:pt x="701" y="552"/>
                    <a:pt x="701" y="609"/>
                    <a:pt x="652" y="637"/>
                  </a:cubicBezTo>
                  <a:cubicBezTo>
                    <a:pt x="639" y="644"/>
                    <a:pt x="625" y="648"/>
                    <a:pt x="610" y="648"/>
                  </a:cubicBezTo>
                  <a:cubicBezTo>
                    <a:pt x="610" y="648"/>
                    <a:pt x="610" y="648"/>
                    <a:pt x="610" y="648"/>
                  </a:cubicBezTo>
                  <a:cubicBezTo>
                    <a:pt x="593" y="648"/>
                    <a:pt x="574" y="643"/>
                    <a:pt x="555" y="633"/>
                  </a:cubicBezTo>
                  <a:cubicBezTo>
                    <a:pt x="542" y="626"/>
                    <a:pt x="529" y="617"/>
                    <a:pt x="514" y="605"/>
                  </a:cubicBezTo>
                  <a:cubicBezTo>
                    <a:pt x="441" y="548"/>
                    <a:pt x="359" y="482"/>
                    <a:pt x="314" y="389"/>
                  </a:cubicBezTo>
                  <a:cubicBezTo>
                    <a:pt x="268" y="294"/>
                    <a:pt x="269" y="159"/>
                    <a:pt x="360" y="85"/>
                  </a:cubicBezTo>
                  <a:cubicBezTo>
                    <a:pt x="362" y="83"/>
                    <a:pt x="364" y="81"/>
                    <a:pt x="366" y="80"/>
                  </a:cubicBezTo>
                  <a:cubicBezTo>
                    <a:pt x="281" y="97"/>
                    <a:pt x="216" y="183"/>
                    <a:pt x="200" y="265"/>
                  </a:cubicBezTo>
                  <a:cubicBezTo>
                    <a:pt x="183" y="352"/>
                    <a:pt x="202" y="452"/>
                    <a:pt x="257" y="573"/>
                  </a:cubicBezTo>
                  <a:cubicBezTo>
                    <a:pt x="274" y="609"/>
                    <a:pt x="293" y="646"/>
                    <a:pt x="312" y="682"/>
                  </a:cubicBezTo>
                  <a:cubicBezTo>
                    <a:pt x="345" y="747"/>
                    <a:pt x="380" y="814"/>
                    <a:pt x="404" y="885"/>
                  </a:cubicBezTo>
                  <a:cubicBezTo>
                    <a:pt x="451" y="1021"/>
                    <a:pt x="447" y="1150"/>
                    <a:pt x="395" y="1248"/>
                  </a:cubicBezTo>
                  <a:cubicBezTo>
                    <a:pt x="358" y="1316"/>
                    <a:pt x="300" y="1366"/>
                    <a:pt x="245" y="1414"/>
                  </a:cubicBezTo>
                  <a:cubicBezTo>
                    <a:pt x="228" y="1429"/>
                    <a:pt x="211" y="1443"/>
                    <a:pt x="194" y="1458"/>
                  </a:cubicBezTo>
                  <a:cubicBezTo>
                    <a:pt x="140" y="1508"/>
                    <a:pt x="78" y="1585"/>
                    <a:pt x="89" y="1666"/>
                  </a:cubicBezTo>
                  <a:cubicBezTo>
                    <a:pt x="89" y="1670"/>
                    <a:pt x="91" y="1674"/>
                    <a:pt x="92" y="1678"/>
                  </a:cubicBezTo>
                  <a:cubicBezTo>
                    <a:pt x="93" y="1677"/>
                    <a:pt x="94" y="1675"/>
                    <a:pt x="94" y="1674"/>
                  </a:cubicBezTo>
                  <a:cubicBezTo>
                    <a:pt x="165" y="1534"/>
                    <a:pt x="325" y="1441"/>
                    <a:pt x="494" y="1441"/>
                  </a:cubicBezTo>
                  <a:close/>
                  <a:moveTo>
                    <a:pt x="391" y="75"/>
                  </a:moveTo>
                  <a:cubicBezTo>
                    <a:pt x="391" y="75"/>
                    <a:pt x="392" y="75"/>
                    <a:pt x="392" y="75"/>
                  </a:cubicBezTo>
                  <a:cubicBezTo>
                    <a:pt x="394" y="77"/>
                    <a:pt x="396" y="77"/>
                    <a:pt x="396" y="77"/>
                  </a:cubicBezTo>
                  <a:cubicBezTo>
                    <a:pt x="394" y="38"/>
                    <a:pt x="394" y="38"/>
                    <a:pt x="394" y="38"/>
                  </a:cubicBezTo>
                  <a:lnTo>
                    <a:pt x="391" y="75"/>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1" name="Freeform 188">
              <a:extLst>
                <a:ext uri="{FF2B5EF4-FFF2-40B4-BE49-F238E27FC236}">
                  <a16:creationId xmlns:a16="http://schemas.microsoft.com/office/drawing/2014/main" id="{BAB5011E-F417-0796-10A6-9BDECA55A04A}"/>
                </a:ext>
              </a:extLst>
            </p:cNvPr>
            <p:cNvSpPr>
              <a:spLocks/>
            </p:cNvSpPr>
            <p:nvPr/>
          </p:nvSpPr>
          <p:spPr bwMode="auto">
            <a:xfrm>
              <a:off x="1176338" y="387351"/>
              <a:ext cx="74613" cy="65088"/>
            </a:xfrm>
            <a:custGeom>
              <a:avLst/>
              <a:gdLst>
                <a:gd name="T0" fmla="*/ 206 w 250"/>
                <a:gd name="T1" fmla="*/ 221 h 221"/>
                <a:gd name="T2" fmla="*/ 193 w 250"/>
                <a:gd name="T3" fmla="*/ 219 h 221"/>
                <a:gd name="T4" fmla="*/ 88 w 250"/>
                <a:gd name="T5" fmla="*/ 172 h 221"/>
                <a:gd name="T6" fmla="*/ 69 w 250"/>
                <a:gd name="T7" fmla="*/ 163 h 221"/>
                <a:gd name="T8" fmla="*/ 2 w 250"/>
                <a:gd name="T9" fmla="*/ 74 h 221"/>
                <a:gd name="T10" fmla="*/ 28 w 250"/>
                <a:gd name="T11" fmla="*/ 25 h 221"/>
                <a:gd name="T12" fmla="*/ 109 w 250"/>
                <a:gd name="T13" fmla="*/ 3 h 221"/>
                <a:gd name="T14" fmla="*/ 135 w 250"/>
                <a:gd name="T15" fmla="*/ 8 h 221"/>
                <a:gd name="T16" fmla="*/ 172 w 250"/>
                <a:gd name="T17" fmla="*/ 10 h 221"/>
                <a:gd name="T18" fmla="*/ 222 w 250"/>
                <a:gd name="T19" fmla="*/ 34 h 221"/>
                <a:gd name="T20" fmla="*/ 198 w 250"/>
                <a:gd name="T21" fmla="*/ 83 h 221"/>
                <a:gd name="T22" fmla="*/ 120 w 250"/>
                <a:gd name="T23" fmla="*/ 83 h 221"/>
                <a:gd name="T24" fmla="*/ 100 w 250"/>
                <a:gd name="T25" fmla="*/ 80 h 221"/>
                <a:gd name="T26" fmla="*/ 83 w 250"/>
                <a:gd name="T27" fmla="*/ 82 h 221"/>
                <a:gd name="T28" fmla="*/ 102 w 250"/>
                <a:gd name="T29" fmla="*/ 93 h 221"/>
                <a:gd name="T30" fmla="*/ 121 w 250"/>
                <a:gd name="T31" fmla="*/ 102 h 221"/>
                <a:gd name="T32" fmla="*/ 220 w 250"/>
                <a:gd name="T33" fmla="*/ 147 h 221"/>
                <a:gd name="T34" fmla="*/ 242 w 250"/>
                <a:gd name="T35" fmla="*/ 196 h 221"/>
                <a:gd name="T36" fmla="*/ 206 w 250"/>
                <a:gd name="T37"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 h="221">
                  <a:moveTo>
                    <a:pt x="206" y="221"/>
                  </a:moveTo>
                  <a:cubicBezTo>
                    <a:pt x="202" y="221"/>
                    <a:pt x="197" y="221"/>
                    <a:pt x="193" y="219"/>
                  </a:cubicBezTo>
                  <a:cubicBezTo>
                    <a:pt x="159" y="206"/>
                    <a:pt x="121" y="188"/>
                    <a:pt x="88" y="172"/>
                  </a:cubicBezTo>
                  <a:cubicBezTo>
                    <a:pt x="69" y="163"/>
                    <a:pt x="69" y="163"/>
                    <a:pt x="69" y="163"/>
                  </a:cubicBezTo>
                  <a:cubicBezTo>
                    <a:pt x="10" y="135"/>
                    <a:pt x="0" y="99"/>
                    <a:pt x="2" y="74"/>
                  </a:cubicBezTo>
                  <a:cubicBezTo>
                    <a:pt x="3" y="55"/>
                    <a:pt x="13" y="37"/>
                    <a:pt x="28" y="25"/>
                  </a:cubicBezTo>
                  <a:cubicBezTo>
                    <a:pt x="48" y="8"/>
                    <a:pt x="80" y="0"/>
                    <a:pt x="109" y="3"/>
                  </a:cubicBezTo>
                  <a:cubicBezTo>
                    <a:pt x="117" y="4"/>
                    <a:pt x="126" y="6"/>
                    <a:pt x="135" y="8"/>
                  </a:cubicBezTo>
                  <a:cubicBezTo>
                    <a:pt x="149" y="11"/>
                    <a:pt x="164" y="13"/>
                    <a:pt x="172" y="10"/>
                  </a:cubicBezTo>
                  <a:cubicBezTo>
                    <a:pt x="192" y="3"/>
                    <a:pt x="214" y="14"/>
                    <a:pt x="222" y="34"/>
                  </a:cubicBezTo>
                  <a:cubicBezTo>
                    <a:pt x="229" y="54"/>
                    <a:pt x="218" y="76"/>
                    <a:pt x="198" y="83"/>
                  </a:cubicBezTo>
                  <a:cubicBezTo>
                    <a:pt x="170" y="93"/>
                    <a:pt x="142" y="88"/>
                    <a:pt x="120" y="83"/>
                  </a:cubicBezTo>
                  <a:cubicBezTo>
                    <a:pt x="113" y="82"/>
                    <a:pt x="106" y="81"/>
                    <a:pt x="100" y="80"/>
                  </a:cubicBezTo>
                  <a:cubicBezTo>
                    <a:pt x="93" y="79"/>
                    <a:pt x="87" y="80"/>
                    <a:pt x="83" y="82"/>
                  </a:cubicBezTo>
                  <a:cubicBezTo>
                    <a:pt x="86" y="84"/>
                    <a:pt x="92" y="88"/>
                    <a:pt x="102" y="93"/>
                  </a:cubicBezTo>
                  <a:cubicBezTo>
                    <a:pt x="121" y="102"/>
                    <a:pt x="121" y="102"/>
                    <a:pt x="121" y="102"/>
                  </a:cubicBezTo>
                  <a:cubicBezTo>
                    <a:pt x="153" y="118"/>
                    <a:pt x="190" y="135"/>
                    <a:pt x="220" y="147"/>
                  </a:cubicBezTo>
                  <a:cubicBezTo>
                    <a:pt x="240" y="154"/>
                    <a:pt x="250" y="176"/>
                    <a:pt x="242" y="196"/>
                  </a:cubicBezTo>
                  <a:cubicBezTo>
                    <a:pt x="237" y="212"/>
                    <a:pt x="222" y="221"/>
                    <a:pt x="206" y="221"/>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2" name="Freeform 189">
              <a:extLst>
                <a:ext uri="{FF2B5EF4-FFF2-40B4-BE49-F238E27FC236}">
                  <a16:creationId xmlns:a16="http://schemas.microsoft.com/office/drawing/2014/main" id="{C23962E0-90DF-135B-5D26-48F4A185A201}"/>
                </a:ext>
              </a:extLst>
            </p:cNvPr>
            <p:cNvSpPr>
              <a:spLocks/>
            </p:cNvSpPr>
            <p:nvPr/>
          </p:nvSpPr>
          <p:spPr bwMode="auto">
            <a:xfrm>
              <a:off x="1292226" y="442913"/>
              <a:ext cx="160338" cy="87313"/>
            </a:xfrm>
            <a:custGeom>
              <a:avLst/>
              <a:gdLst>
                <a:gd name="T0" fmla="*/ 262 w 543"/>
                <a:gd name="T1" fmla="*/ 299 h 299"/>
                <a:gd name="T2" fmla="*/ 68 w 543"/>
                <a:gd name="T3" fmla="*/ 271 h 299"/>
                <a:gd name="T4" fmla="*/ 3 w 543"/>
                <a:gd name="T5" fmla="*/ 211 h 299"/>
                <a:gd name="T6" fmla="*/ 50 w 543"/>
                <a:gd name="T7" fmla="*/ 146 h 299"/>
                <a:gd name="T8" fmla="*/ 92 w 543"/>
                <a:gd name="T9" fmla="*/ 142 h 299"/>
                <a:gd name="T10" fmla="*/ 97 w 543"/>
                <a:gd name="T11" fmla="*/ 143 h 299"/>
                <a:gd name="T12" fmla="*/ 256 w 543"/>
                <a:gd name="T13" fmla="*/ 31 h 299"/>
                <a:gd name="T14" fmla="*/ 305 w 543"/>
                <a:gd name="T15" fmla="*/ 7 h 299"/>
                <a:gd name="T16" fmla="*/ 329 w 543"/>
                <a:gd name="T17" fmla="*/ 56 h 299"/>
                <a:gd name="T18" fmla="*/ 162 w 543"/>
                <a:gd name="T19" fmla="*/ 212 h 299"/>
                <a:gd name="T20" fmla="*/ 330 w 543"/>
                <a:gd name="T21" fmla="*/ 215 h 299"/>
                <a:gd name="T22" fmla="*/ 464 w 543"/>
                <a:gd name="T23" fmla="*/ 118 h 299"/>
                <a:gd name="T24" fmla="*/ 516 w 543"/>
                <a:gd name="T25" fmla="*/ 100 h 299"/>
                <a:gd name="T26" fmla="*/ 534 w 543"/>
                <a:gd name="T27" fmla="*/ 151 h 299"/>
                <a:gd name="T28" fmla="*/ 346 w 543"/>
                <a:gd name="T29" fmla="*/ 290 h 299"/>
                <a:gd name="T30" fmla="*/ 262 w 543"/>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3" h="299">
                  <a:moveTo>
                    <a:pt x="262" y="299"/>
                  </a:moveTo>
                  <a:cubicBezTo>
                    <a:pt x="195" y="299"/>
                    <a:pt x="129" y="285"/>
                    <a:pt x="68" y="271"/>
                  </a:cubicBezTo>
                  <a:cubicBezTo>
                    <a:pt x="15" y="260"/>
                    <a:pt x="4" y="229"/>
                    <a:pt x="3" y="211"/>
                  </a:cubicBezTo>
                  <a:cubicBezTo>
                    <a:pt x="0" y="183"/>
                    <a:pt x="20" y="155"/>
                    <a:pt x="50" y="146"/>
                  </a:cubicBezTo>
                  <a:cubicBezTo>
                    <a:pt x="66" y="141"/>
                    <a:pt x="80" y="142"/>
                    <a:pt x="92" y="142"/>
                  </a:cubicBezTo>
                  <a:cubicBezTo>
                    <a:pt x="97" y="143"/>
                    <a:pt x="97" y="143"/>
                    <a:pt x="97" y="143"/>
                  </a:cubicBezTo>
                  <a:cubicBezTo>
                    <a:pt x="165" y="144"/>
                    <a:pt x="233" y="97"/>
                    <a:pt x="256" y="31"/>
                  </a:cubicBezTo>
                  <a:cubicBezTo>
                    <a:pt x="263" y="11"/>
                    <a:pt x="285" y="0"/>
                    <a:pt x="305" y="7"/>
                  </a:cubicBezTo>
                  <a:cubicBezTo>
                    <a:pt x="325" y="14"/>
                    <a:pt x="336" y="36"/>
                    <a:pt x="329" y="56"/>
                  </a:cubicBezTo>
                  <a:cubicBezTo>
                    <a:pt x="302" y="132"/>
                    <a:pt x="237" y="191"/>
                    <a:pt x="162" y="212"/>
                  </a:cubicBezTo>
                  <a:cubicBezTo>
                    <a:pt x="218" y="221"/>
                    <a:pt x="276" y="226"/>
                    <a:pt x="330" y="215"/>
                  </a:cubicBezTo>
                  <a:cubicBezTo>
                    <a:pt x="389" y="202"/>
                    <a:pt x="442" y="164"/>
                    <a:pt x="464" y="118"/>
                  </a:cubicBezTo>
                  <a:cubicBezTo>
                    <a:pt x="473" y="99"/>
                    <a:pt x="496" y="91"/>
                    <a:pt x="516" y="100"/>
                  </a:cubicBezTo>
                  <a:cubicBezTo>
                    <a:pt x="535" y="109"/>
                    <a:pt x="543" y="132"/>
                    <a:pt x="534" y="151"/>
                  </a:cubicBezTo>
                  <a:cubicBezTo>
                    <a:pt x="501" y="219"/>
                    <a:pt x="429" y="273"/>
                    <a:pt x="346" y="290"/>
                  </a:cubicBezTo>
                  <a:cubicBezTo>
                    <a:pt x="318" y="296"/>
                    <a:pt x="290" y="299"/>
                    <a:pt x="262" y="299"/>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grpSp>
      <p:grpSp>
        <p:nvGrpSpPr>
          <p:cNvPr id="53" name="Group 52">
            <a:extLst>
              <a:ext uri="{FF2B5EF4-FFF2-40B4-BE49-F238E27FC236}">
                <a16:creationId xmlns:a16="http://schemas.microsoft.com/office/drawing/2014/main" id="{6D7DB17A-6E31-5630-A2E2-7AF2DC2AF732}"/>
              </a:ext>
            </a:extLst>
          </p:cNvPr>
          <p:cNvGrpSpPr/>
          <p:nvPr/>
        </p:nvGrpSpPr>
        <p:grpSpPr>
          <a:xfrm>
            <a:off x="2951405" y="3379199"/>
            <a:ext cx="303764" cy="293148"/>
            <a:chOff x="1971676" y="212726"/>
            <a:chExt cx="590550" cy="569913"/>
          </a:xfrm>
        </p:grpSpPr>
        <p:sp>
          <p:nvSpPr>
            <p:cNvPr id="54" name="Freeform 5">
              <a:extLst>
                <a:ext uri="{FF2B5EF4-FFF2-40B4-BE49-F238E27FC236}">
                  <a16:creationId xmlns:a16="http://schemas.microsoft.com/office/drawing/2014/main" id="{08F37F1B-5352-F328-F6A4-40635F43F890}"/>
                </a:ext>
              </a:extLst>
            </p:cNvPr>
            <p:cNvSpPr>
              <a:spLocks noEditPoints="1"/>
            </p:cNvSpPr>
            <p:nvPr/>
          </p:nvSpPr>
          <p:spPr bwMode="auto">
            <a:xfrm>
              <a:off x="1971676" y="212726"/>
              <a:ext cx="590550" cy="569913"/>
            </a:xfrm>
            <a:custGeom>
              <a:avLst/>
              <a:gdLst>
                <a:gd name="T0" fmla="*/ 969 w 1999"/>
                <a:gd name="T1" fmla="*/ 1930 h 1930"/>
                <a:gd name="T2" fmla="*/ 969 w 1999"/>
                <a:gd name="T3" fmla="*/ 1930 h 1930"/>
                <a:gd name="T4" fmla="*/ 829 w 1999"/>
                <a:gd name="T5" fmla="*/ 1920 h 1930"/>
                <a:gd name="T6" fmla="*/ 372 w 1999"/>
                <a:gd name="T7" fmla="*/ 1730 h 1930"/>
                <a:gd name="T8" fmla="*/ 289 w 1999"/>
                <a:gd name="T9" fmla="*/ 1657 h 1930"/>
                <a:gd name="T10" fmla="*/ 65 w 1999"/>
                <a:gd name="T11" fmla="*/ 1297 h 1930"/>
                <a:gd name="T12" fmla="*/ 38 w 1999"/>
                <a:gd name="T13" fmla="*/ 803 h 1930"/>
                <a:gd name="T14" fmla="*/ 323 w 1999"/>
                <a:gd name="T15" fmla="*/ 321 h 1930"/>
                <a:gd name="T16" fmla="*/ 750 w 1999"/>
                <a:gd name="T17" fmla="*/ 62 h 1930"/>
                <a:gd name="T18" fmla="*/ 861 w 1999"/>
                <a:gd name="T19" fmla="*/ 30 h 1930"/>
                <a:gd name="T20" fmla="*/ 1112 w 1999"/>
                <a:gd name="T21" fmla="*/ 0 h 1930"/>
                <a:gd name="T22" fmla="*/ 1508 w 1999"/>
                <a:gd name="T23" fmla="*/ 89 h 1930"/>
                <a:gd name="T24" fmla="*/ 1659 w 1999"/>
                <a:gd name="T25" fmla="*/ 186 h 1930"/>
                <a:gd name="T26" fmla="*/ 1730 w 1999"/>
                <a:gd name="T27" fmla="*/ 251 h 1930"/>
                <a:gd name="T28" fmla="*/ 1934 w 1999"/>
                <a:gd name="T29" fmla="*/ 582 h 1930"/>
                <a:gd name="T30" fmla="*/ 1977 w 1999"/>
                <a:gd name="T31" fmla="*/ 763 h 1930"/>
                <a:gd name="T32" fmla="*/ 1917 w 1999"/>
                <a:gd name="T33" fmla="*/ 1263 h 1930"/>
                <a:gd name="T34" fmla="*/ 1680 w 1999"/>
                <a:gd name="T35" fmla="*/ 1628 h 1930"/>
                <a:gd name="T36" fmla="*/ 1611 w 1999"/>
                <a:gd name="T37" fmla="*/ 1692 h 1930"/>
                <a:gd name="T38" fmla="*/ 1276 w 1999"/>
                <a:gd name="T39" fmla="*/ 1881 h 1930"/>
                <a:gd name="T40" fmla="*/ 969 w 1999"/>
                <a:gd name="T41" fmla="*/ 1930 h 1930"/>
                <a:gd name="T42" fmla="*/ 1112 w 1999"/>
                <a:gd name="T43" fmla="*/ 78 h 1930"/>
                <a:gd name="T44" fmla="*/ 879 w 1999"/>
                <a:gd name="T45" fmla="*/ 105 h 1930"/>
                <a:gd name="T46" fmla="*/ 775 w 1999"/>
                <a:gd name="T47" fmla="*/ 135 h 1930"/>
                <a:gd name="T48" fmla="*/ 377 w 1999"/>
                <a:gd name="T49" fmla="*/ 377 h 1930"/>
                <a:gd name="T50" fmla="*/ 113 w 1999"/>
                <a:gd name="T51" fmla="*/ 821 h 1930"/>
                <a:gd name="T52" fmla="*/ 138 w 1999"/>
                <a:gd name="T53" fmla="*/ 1272 h 1930"/>
                <a:gd name="T54" fmla="*/ 343 w 1999"/>
                <a:gd name="T55" fmla="*/ 1602 h 1930"/>
                <a:gd name="T56" fmla="*/ 419 w 1999"/>
                <a:gd name="T57" fmla="*/ 1669 h 1930"/>
                <a:gd name="T58" fmla="*/ 839 w 1999"/>
                <a:gd name="T59" fmla="*/ 1844 h 1930"/>
                <a:gd name="T60" fmla="*/ 1252 w 1999"/>
                <a:gd name="T61" fmla="*/ 1808 h 1930"/>
                <a:gd name="T62" fmla="*/ 1561 w 1999"/>
                <a:gd name="T63" fmla="*/ 1633 h 1930"/>
                <a:gd name="T64" fmla="*/ 1625 w 1999"/>
                <a:gd name="T65" fmla="*/ 1573 h 1930"/>
                <a:gd name="T66" fmla="*/ 1845 w 1999"/>
                <a:gd name="T67" fmla="*/ 1235 h 1930"/>
                <a:gd name="T68" fmla="*/ 1900 w 1999"/>
                <a:gd name="T69" fmla="*/ 773 h 1930"/>
                <a:gd name="T70" fmla="*/ 1861 w 1999"/>
                <a:gd name="T71" fmla="*/ 607 h 1930"/>
                <a:gd name="T72" fmla="*/ 1675 w 1999"/>
                <a:gd name="T73" fmla="*/ 305 h 1930"/>
                <a:gd name="T74" fmla="*/ 1610 w 1999"/>
                <a:gd name="T75" fmla="*/ 246 h 1930"/>
                <a:gd name="T76" fmla="*/ 1474 w 1999"/>
                <a:gd name="T77" fmla="*/ 158 h 1930"/>
                <a:gd name="T78" fmla="*/ 1112 w 1999"/>
                <a:gd name="T79" fmla="*/ 7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9" h="1930">
                  <a:moveTo>
                    <a:pt x="969" y="1930"/>
                  </a:moveTo>
                  <a:cubicBezTo>
                    <a:pt x="969" y="1930"/>
                    <a:pt x="969" y="1930"/>
                    <a:pt x="969" y="1930"/>
                  </a:cubicBezTo>
                  <a:cubicBezTo>
                    <a:pt x="922" y="1930"/>
                    <a:pt x="875" y="1927"/>
                    <a:pt x="829" y="1920"/>
                  </a:cubicBezTo>
                  <a:cubicBezTo>
                    <a:pt x="659" y="1897"/>
                    <a:pt x="501" y="1831"/>
                    <a:pt x="372" y="1730"/>
                  </a:cubicBezTo>
                  <a:cubicBezTo>
                    <a:pt x="343" y="1708"/>
                    <a:pt x="315" y="1683"/>
                    <a:pt x="289" y="1657"/>
                  </a:cubicBezTo>
                  <a:cubicBezTo>
                    <a:pt x="189" y="1557"/>
                    <a:pt x="112" y="1432"/>
                    <a:pt x="65" y="1297"/>
                  </a:cubicBezTo>
                  <a:cubicBezTo>
                    <a:pt x="9" y="1134"/>
                    <a:pt x="0" y="964"/>
                    <a:pt x="38" y="803"/>
                  </a:cubicBezTo>
                  <a:cubicBezTo>
                    <a:pt x="80" y="626"/>
                    <a:pt x="179" y="459"/>
                    <a:pt x="323" y="321"/>
                  </a:cubicBezTo>
                  <a:cubicBezTo>
                    <a:pt x="445" y="205"/>
                    <a:pt x="592" y="116"/>
                    <a:pt x="750" y="62"/>
                  </a:cubicBezTo>
                  <a:cubicBezTo>
                    <a:pt x="786" y="49"/>
                    <a:pt x="824" y="39"/>
                    <a:pt x="861" y="30"/>
                  </a:cubicBezTo>
                  <a:cubicBezTo>
                    <a:pt x="945" y="10"/>
                    <a:pt x="1029" y="0"/>
                    <a:pt x="1112" y="0"/>
                  </a:cubicBezTo>
                  <a:cubicBezTo>
                    <a:pt x="1256" y="0"/>
                    <a:pt x="1390" y="30"/>
                    <a:pt x="1508" y="89"/>
                  </a:cubicBezTo>
                  <a:cubicBezTo>
                    <a:pt x="1561" y="115"/>
                    <a:pt x="1612" y="148"/>
                    <a:pt x="1659" y="186"/>
                  </a:cubicBezTo>
                  <a:cubicBezTo>
                    <a:pt x="1683" y="206"/>
                    <a:pt x="1707" y="228"/>
                    <a:pt x="1730" y="251"/>
                  </a:cubicBezTo>
                  <a:cubicBezTo>
                    <a:pt x="1821" y="344"/>
                    <a:pt x="1892" y="459"/>
                    <a:pt x="1934" y="582"/>
                  </a:cubicBezTo>
                  <a:cubicBezTo>
                    <a:pt x="1954" y="640"/>
                    <a:pt x="1969" y="700"/>
                    <a:pt x="1977" y="763"/>
                  </a:cubicBezTo>
                  <a:cubicBezTo>
                    <a:pt x="1999" y="930"/>
                    <a:pt x="1978" y="1103"/>
                    <a:pt x="1917" y="1263"/>
                  </a:cubicBezTo>
                  <a:cubicBezTo>
                    <a:pt x="1865" y="1397"/>
                    <a:pt x="1783" y="1524"/>
                    <a:pt x="1680" y="1628"/>
                  </a:cubicBezTo>
                  <a:cubicBezTo>
                    <a:pt x="1658" y="1650"/>
                    <a:pt x="1634" y="1672"/>
                    <a:pt x="1611" y="1692"/>
                  </a:cubicBezTo>
                  <a:cubicBezTo>
                    <a:pt x="1510" y="1778"/>
                    <a:pt x="1397" y="1841"/>
                    <a:pt x="1276" y="1881"/>
                  </a:cubicBezTo>
                  <a:cubicBezTo>
                    <a:pt x="1178" y="1914"/>
                    <a:pt x="1075" y="1930"/>
                    <a:pt x="969" y="1930"/>
                  </a:cubicBezTo>
                  <a:close/>
                  <a:moveTo>
                    <a:pt x="1112" y="78"/>
                  </a:moveTo>
                  <a:cubicBezTo>
                    <a:pt x="1035" y="78"/>
                    <a:pt x="957" y="87"/>
                    <a:pt x="879" y="105"/>
                  </a:cubicBezTo>
                  <a:cubicBezTo>
                    <a:pt x="844" y="113"/>
                    <a:pt x="809" y="123"/>
                    <a:pt x="775" y="135"/>
                  </a:cubicBezTo>
                  <a:cubicBezTo>
                    <a:pt x="627" y="185"/>
                    <a:pt x="490" y="269"/>
                    <a:pt x="377" y="377"/>
                  </a:cubicBezTo>
                  <a:cubicBezTo>
                    <a:pt x="243" y="505"/>
                    <a:pt x="152" y="658"/>
                    <a:pt x="113" y="821"/>
                  </a:cubicBezTo>
                  <a:cubicBezTo>
                    <a:pt x="79" y="967"/>
                    <a:pt x="87" y="1123"/>
                    <a:pt x="138" y="1272"/>
                  </a:cubicBezTo>
                  <a:cubicBezTo>
                    <a:pt x="181" y="1396"/>
                    <a:pt x="252" y="1511"/>
                    <a:pt x="343" y="1602"/>
                  </a:cubicBezTo>
                  <a:cubicBezTo>
                    <a:pt x="367" y="1626"/>
                    <a:pt x="393" y="1649"/>
                    <a:pt x="419" y="1669"/>
                  </a:cubicBezTo>
                  <a:cubicBezTo>
                    <a:pt x="538" y="1762"/>
                    <a:pt x="683" y="1822"/>
                    <a:pt x="839" y="1844"/>
                  </a:cubicBezTo>
                  <a:cubicBezTo>
                    <a:pt x="979" y="1863"/>
                    <a:pt x="1122" y="1851"/>
                    <a:pt x="1252" y="1808"/>
                  </a:cubicBezTo>
                  <a:cubicBezTo>
                    <a:pt x="1363" y="1771"/>
                    <a:pt x="1467" y="1712"/>
                    <a:pt x="1561" y="1633"/>
                  </a:cubicBezTo>
                  <a:cubicBezTo>
                    <a:pt x="1583" y="1614"/>
                    <a:pt x="1605" y="1594"/>
                    <a:pt x="1625" y="1573"/>
                  </a:cubicBezTo>
                  <a:cubicBezTo>
                    <a:pt x="1721" y="1477"/>
                    <a:pt x="1797" y="1360"/>
                    <a:pt x="1845" y="1235"/>
                  </a:cubicBezTo>
                  <a:cubicBezTo>
                    <a:pt x="1902" y="1087"/>
                    <a:pt x="1921" y="927"/>
                    <a:pt x="1900" y="773"/>
                  </a:cubicBezTo>
                  <a:cubicBezTo>
                    <a:pt x="1893" y="716"/>
                    <a:pt x="1880" y="660"/>
                    <a:pt x="1861" y="607"/>
                  </a:cubicBezTo>
                  <a:cubicBezTo>
                    <a:pt x="1822" y="495"/>
                    <a:pt x="1758" y="390"/>
                    <a:pt x="1675" y="305"/>
                  </a:cubicBezTo>
                  <a:cubicBezTo>
                    <a:pt x="1654" y="284"/>
                    <a:pt x="1632" y="264"/>
                    <a:pt x="1610" y="246"/>
                  </a:cubicBezTo>
                  <a:cubicBezTo>
                    <a:pt x="1567" y="211"/>
                    <a:pt x="1522" y="182"/>
                    <a:pt x="1474" y="158"/>
                  </a:cubicBezTo>
                  <a:cubicBezTo>
                    <a:pt x="1366" y="105"/>
                    <a:pt x="1244" y="78"/>
                    <a:pt x="1112" y="78"/>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5" name="Freeform 6">
              <a:extLst>
                <a:ext uri="{FF2B5EF4-FFF2-40B4-BE49-F238E27FC236}">
                  <a16:creationId xmlns:a16="http://schemas.microsoft.com/office/drawing/2014/main" id="{ABD04291-04B9-B5F0-0A7E-F1B448FC2457}"/>
                </a:ext>
              </a:extLst>
            </p:cNvPr>
            <p:cNvSpPr>
              <a:spLocks noEditPoints="1"/>
            </p:cNvSpPr>
            <p:nvPr/>
          </p:nvSpPr>
          <p:spPr bwMode="auto">
            <a:xfrm>
              <a:off x="2025651" y="427038"/>
              <a:ext cx="474663" cy="298450"/>
            </a:xfrm>
            <a:custGeom>
              <a:avLst/>
              <a:gdLst>
                <a:gd name="T0" fmla="*/ 819 w 1608"/>
                <a:gd name="T1" fmla="*/ 1010 h 1010"/>
                <a:gd name="T2" fmla="*/ 812 w 1608"/>
                <a:gd name="T3" fmla="*/ 1010 h 1010"/>
                <a:gd name="T4" fmla="*/ 737 w 1608"/>
                <a:gd name="T5" fmla="*/ 1006 h 1010"/>
                <a:gd name="T6" fmla="*/ 270 w 1608"/>
                <a:gd name="T7" fmla="*/ 834 h 1010"/>
                <a:gd name="T8" fmla="*/ 28 w 1608"/>
                <a:gd name="T9" fmla="*/ 552 h 1010"/>
                <a:gd name="T10" fmla="*/ 1 w 1608"/>
                <a:gd name="T11" fmla="*/ 425 h 1010"/>
                <a:gd name="T12" fmla="*/ 5 w 1608"/>
                <a:gd name="T13" fmla="*/ 356 h 1010"/>
                <a:gd name="T14" fmla="*/ 213 w 1608"/>
                <a:gd name="T15" fmla="*/ 96 h 1010"/>
                <a:gd name="T16" fmla="*/ 290 w 1608"/>
                <a:gd name="T17" fmla="*/ 85 h 1010"/>
                <a:gd name="T18" fmla="*/ 525 w 1608"/>
                <a:gd name="T19" fmla="*/ 157 h 1010"/>
                <a:gd name="T20" fmla="*/ 637 w 1608"/>
                <a:gd name="T21" fmla="*/ 204 h 1010"/>
                <a:gd name="T22" fmla="*/ 800 w 1608"/>
                <a:gd name="T23" fmla="*/ 223 h 1010"/>
                <a:gd name="T24" fmla="*/ 966 w 1608"/>
                <a:gd name="T25" fmla="*/ 175 h 1010"/>
                <a:gd name="T26" fmla="*/ 1067 w 1608"/>
                <a:gd name="T27" fmla="*/ 111 h 1010"/>
                <a:gd name="T28" fmla="*/ 1124 w 1608"/>
                <a:gd name="T29" fmla="*/ 73 h 1010"/>
                <a:gd name="T30" fmla="*/ 1159 w 1608"/>
                <a:gd name="T31" fmla="*/ 51 h 1010"/>
                <a:gd name="T32" fmla="*/ 1229 w 1608"/>
                <a:gd name="T33" fmla="*/ 19 h 1010"/>
                <a:gd name="T34" fmla="*/ 1336 w 1608"/>
                <a:gd name="T35" fmla="*/ 2 h 1010"/>
                <a:gd name="T36" fmla="*/ 1463 w 1608"/>
                <a:gd name="T37" fmla="*/ 43 h 1010"/>
                <a:gd name="T38" fmla="*/ 1592 w 1608"/>
                <a:gd name="T39" fmla="*/ 216 h 1010"/>
                <a:gd name="T40" fmla="*/ 1608 w 1608"/>
                <a:gd name="T41" fmla="*/ 311 h 1010"/>
                <a:gd name="T42" fmla="*/ 1607 w 1608"/>
                <a:gd name="T43" fmla="*/ 357 h 1010"/>
                <a:gd name="T44" fmla="*/ 1604 w 1608"/>
                <a:gd name="T45" fmla="*/ 389 h 1010"/>
                <a:gd name="T46" fmla="*/ 1560 w 1608"/>
                <a:gd name="T47" fmla="*/ 543 h 1010"/>
                <a:gd name="T48" fmla="*/ 1492 w 1608"/>
                <a:gd name="T49" fmla="*/ 664 h 1010"/>
                <a:gd name="T50" fmla="*/ 1117 w 1608"/>
                <a:gd name="T51" fmla="*/ 956 h 1010"/>
                <a:gd name="T52" fmla="*/ 979 w 1608"/>
                <a:gd name="T53" fmla="*/ 995 h 1010"/>
                <a:gd name="T54" fmla="*/ 863 w 1608"/>
                <a:gd name="T55" fmla="*/ 1009 h 1010"/>
                <a:gd name="T56" fmla="*/ 819 w 1608"/>
                <a:gd name="T57" fmla="*/ 1010 h 1010"/>
                <a:gd name="T58" fmla="*/ 290 w 1608"/>
                <a:gd name="T59" fmla="*/ 162 h 1010"/>
                <a:gd name="T60" fmla="*/ 235 w 1608"/>
                <a:gd name="T61" fmla="*/ 170 h 1010"/>
                <a:gd name="T62" fmla="*/ 81 w 1608"/>
                <a:gd name="T63" fmla="*/ 368 h 1010"/>
                <a:gd name="T64" fmla="*/ 78 w 1608"/>
                <a:gd name="T65" fmla="*/ 422 h 1010"/>
                <a:gd name="T66" fmla="*/ 100 w 1608"/>
                <a:gd name="T67" fmla="*/ 524 h 1010"/>
                <a:gd name="T68" fmla="*/ 314 w 1608"/>
                <a:gd name="T69" fmla="*/ 771 h 1010"/>
                <a:gd name="T70" fmla="*/ 745 w 1608"/>
                <a:gd name="T71" fmla="*/ 929 h 1010"/>
                <a:gd name="T72" fmla="*/ 812 w 1608"/>
                <a:gd name="T73" fmla="*/ 932 h 1010"/>
                <a:gd name="T74" fmla="*/ 819 w 1608"/>
                <a:gd name="T75" fmla="*/ 933 h 1010"/>
                <a:gd name="T76" fmla="*/ 859 w 1608"/>
                <a:gd name="T77" fmla="*/ 932 h 1010"/>
                <a:gd name="T78" fmla="*/ 965 w 1608"/>
                <a:gd name="T79" fmla="*/ 919 h 1010"/>
                <a:gd name="T80" fmla="*/ 1089 w 1608"/>
                <a:gd name="T81" fmla="*/ 884 h 1010"/>
                <a:gd name="T82" fmla="*/ 1429 w 1608"/>
                <a:gd name="T83" fmla="*/ 620 h 1010"/>
                <a:gd name="T84" fmla="*/ 1489 w 1608"/>
                <a:gd name="T85" fmla="*/ 513 h 1010"/>
                <a:gd name="T86" fmla="*/ 1527 w 1608"/>
                <a:gd name="T87" fmla="*/ 379 h 1010"/>
                <a:gd name="T88" fmla="*/ 1530 w 1608"/>
                <a:gd name="T89" fmla="*/ 352 h 1010"/>
                <a:gd name="T90" fmla="*/ 1530 w 1608"/>
                <a:gd name="T91" fmla="*/ 314 h 1010"/>
                <a:gd name="T92" fmla="*/ 1518 w 1608"/>
                <a:gd name="T93" fmla="*/ 239 h 1010"/>
                <a:gd name="T94" fmla="*/ 1421 w 1608"/>
                <a:gd name="T95" fmla="*/ 108 h 1010"/>
                <a:gd name="T96" fmla="*/ 1333 w 1608"/>
                <a:gd name="T97" fmla="*/ 79 h 1010"/>
                <a:gd name="T98" fmla="*/ 1255 w 1608"/>
                <a:gd name="T99" fmla="*/ 91 h 1010"/>
                <a:gd name="T100" fmla="*/ 1198 w 1608"/>
                <a:gd name="T101" fmla="*/ 118 h 1010"/>
                <a:gd name="T102" fmla="*/ 1165 w 1608"/>
                <a:gd name="T103" fmla="*/ 138 h 1010"/>
                <a:gd name="T104" fmla="*/ 1111 w 1608"/>
                <a:gd name="T105" fmla="*/ 174 h 1010"/>
                <a:gd name="T106" fmla="*/ 1002 w 1608"/>
                <a:gd name="T107" fmla="*/ 244 h 1010"/>
                <a:gd name="T108" fmla="*/ 806 w 1608"/>
                <a:gd name="T109" fmla="*/ 300 h 1010"/>
                <a:gd name="T110" fmla="*/ 613 w 1608"/>
                <a:gd name="T111" fmla="*/ 278 h 1010"/>
                <a:gd name="T112" fmla="*/ 492 w 1608"/>
                <a:gd name="T113" fmla="*/ 226 h 1010"/>
                <a:gd name="T114" fmla="*/ 290 w 1608"/>
                <a:gd name="T115" fmla="*/ 16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8" h="1010">
                  <a:moveTo>
                    <a:pt x="819" y="1010"/>
                  </a:moveTo>
                  <a:cubicBezTo>
                    <a:pt x="812" y="1010"/>
                    <a:pt x="812" y="1010"/>
                    <a:pt x="812" y="1010"/>
                  </a:cubicBezTo>
                  <a:cubicBezTo>
                    <a:pt x="787" y="1009"/>
                    <a:pt x="762" y="1008"/>
                    <a:pt x="737" y="1006"/>
                  </a:cubicBezTo>
                  <a:cubicBezTo>
                    <a:pt x="572" y="991"/>
                    <a:pt x="410" y="931"/>
                    <a:pt x="270" y="834"/>
                  </a:cubicBezTo>
                  <a:cubicBezTo>
                    <a:pt x="188" y="777"/>
                    <a:pt x="79" y="681"/>
                    <a:pt x="28" y="552"/>
                  </a:cubicBezTo>
                  <a:cubicBezTo>
                    <a:pt x="12" y="511"/>
                    <a:pt x="3" y="468"/>
                    <a:pt x="1" y="425"/>
                  </a:cubicBezTo>
                  <a:cubicBezTo>
                    <a:pt x="0" y="403"/>
                    <a:pt x="2" y="379"/>
                    <a:pt x="5" y="356"/>
                  </a:cubicBezTo>
                  <a:cubicBezTo>
                    <a:pt x="25" y="230"/>
                    <a:pt x="107" y="128"/>
                    <a:pt x="213" y="96"/>
                  </a:cubicBezTo>
                  <a:cubicBezTo>
                    <a:pt x="238" y="88"/>
                    <a:pt x="264" y="85"/>
                    <a:pt x="290" y="85"/>
                  </a:cubicBezTo>
                  <a:cubicBezTo>
                    <a:pt x="374" y="85"/>
                    <a:pt x="451" y="121"/>
                    <a:pt x="525" y="157"/>
                  </a:cubicBezTo>
                  <a:cubicBezTo>
                    <a:pt x="564" y="175"/>
                    <a:pt x="601" y="193"/>
                    <a:pt x="637" y="204"/>
                  </a:cubicBezTo>
                  <a:cubicBezTo>
                    <a:pt x="688" y="221"/>
                    <a:pt x="744" y="227"/>
                    <a:pt x="800" y="223"/>
                  </a:cubicBezTo>
                  <a:cubicBezTo>
                    <a:pt x="858" y="218"/>
                    <a:pt x="915" y="202"/>
                    <a:pt x="966" y="175"/>
                  </a:cubicBezTo>
                  <a:cubicBezTo>
                    <a:pt x="1000" y="157"/>
                    <a:pt x="1033" y="135"/>
                    <a:pt x="1067" y="111"/>
                  </a:cubicBezTo>
                  <a:cubicBezTo>
                    <a:pt x="1086" y="98"/>
                    <a:pt x="1105" y="85"/>
                    <a:pt x="1124" y="73"/>
                  </a:cubicBezTo>
                  <a:cubicBezTo>
                    <a:pt x="1135" y="65"/>
                    <a:pt x="1147" y="58"/>
                    <a:pt x="1159" y="51"/>
                  </a:cubicBezTo>
                  <a:cubicBezTo>
                    <a:pt x="1184" y="37"/>
                    <a:pt x="1207" y="26"/>
                    <a:pt x="1229" y="19"/>
                  </a:cubicBezTo>
                  <a:cubicBezTo>
                    <a:pt x="1266" y="6"/>
                    <a:pt x="1300" y="0"/>
                    <a:pt x="1336" y="2"/>
                  </a:cubicBezTo>
                  <a:cubicBezTo>
                    <a:pt x="1380" y="4"/>
                    <a:pt x="1424" y="18"/>
                    <a:pt x="1463" y="43"/>
                  </a:cubicBezTo>
                  <a:cubicBezTo>
                    <a:pt x="1523" y="83"/>
                    <a:pt x="1570" y="146"/>
                    <a:pt x="1592" y="216"/>
                  </a:cubicBezTo>
                  <a:cubicBezTo>
                    <a:pt x="1601" y="246"/>
                    <a:pt x="1606" y="278"/>
                    <a:pt x="1608" y="311"/>
                  </a:cubicBezTo>
                  <a:cubicBezTo>
                    <a:pt x="1608" y="326"/>
                    <a:pt x="1608" y="342"/>
                    <a:pt x="1607" y="357"/>
                  </a:cubicBezTo>
                  <a:cubicBezTo>
                    <a:pt x="1606" y="368"/>
                    <a:pt x="1605" y="378"/>
                    <a:pt x="1604" y="389"/>
                  </a:cubicBezTo>
                  <a:cubicBezTo>
                    <a:pt x="1597" y="440"/>
                    <a:pt x="1582" y="492"/>
                    <a:pt x="1560" y="543"/>
                  </a:cubicBezTo>
                  <a:cubicBezTo>
                    <a:pt x="1542" y="585"/>
                    <a:pt x="1519" y="626"/>
                    <a:pt x="1492" y="664"/>
                  </a:cubicBezTo>
                  <a:cubicBezTo>
                    <a:pt x="1403" y="794"/>
                    <a:pt x="1270" y="897"/>
                    <a:pt x="1117" y="956"/>
                  </a:cubicBezTo>
                  <a:cubicBezTo>
                    <a:pt x="1072" y="973"/>
                    <a:pt x="1026" y="986"/>
                    <a:pt x="979" y="995"/>
                  </a:cubicBezTo>
                  <a:cubicBezTo>
                    <a:pt x="941" y="1002"/>
                    <a:pt x="902" y="1007"/>
                    <a:pt x="863" y="1009"/>
                  </a:cubicBezTo>
                  <a:cubicBezTo>
                    <a:pt x="848" y="1009"/>
                    <a:pt x="834" y="1010"/>
                    <a:pt x="819" y="1010"/>
                  </a:cubicBezTo>
                  <a:close/>
                  <a:moveTo>
                    <a:pt x="290" y="162"/>
                  </a:moveTo>
                  <a:cubicBezTo>
                    <a:pt x="271" y="162"/>
                    <a:pt x="253" y="164"/>
                    <a:pt x="235" y="170"/>
                  </a:cubicBezTo>
                  <a:cubicBezTo>
                    <a:pt x="158" y="193"/>
                    <a:pt x="97" y="273"/>
                    <a:pt x="81" y="368"/>
                  </a:cubicBezTo>
                  <a:cubicBezTo>
                    <a:pt x="79" y="386"/>
                    <a:pt x="78" y="404"/>
                    <a:pt x="78" y="422"/>
                  </a:cubicBezTo>
                  <a:cubicBezTo>
                    <a:pt x="80" y="456"/>
                    <a:pt x="87" y="491"/>
                    <a:pt x="100" y="524"/>
                  </a:cubicBezTo>
                  <a:cubicBezTo>
                    <a:pt x="144" y="635"/>
                    <a:pt x="241" y="720"/>
                    <a:pt x="314" y="771"/>
                  </a:cubicBezTo>
                  <a:cubicBezTo>
                    <a:pt x="443" y="860"/>
                    <a:pt x="592" y="915"/>
                    <a:pt x="745" y="929"/>
                  </a:cubicBezTo>
                  <a:cubicBezTo>
                    <a:pt x="767" y="931"/>
                    <a:pt x="790" y="932"/>
                    <a:pt x="812" y="932"/>
                  </a:cubicBezTo>
                  <a:cubicBezTo>
                    <a:pt x="819" y="933"/>
                    <a:pt x="819" y="933"/>
                    <a:pt x="819" y="933"/>
                  </a:cubicBezTo>
                  <a:cubicBezTo>
                    <a:pt x="833" y="933"/>
                    <a:pt x="846" y="932"/>
                    <a:pt x="859" y="932"/>
                  </a:cubicBezTo>
                  <a:cubicBezTo>
                    <a:pt x="895" y="930"/>
                    <a:pt x="930" y="926"/>
                    <a:pt x="965" y="919"/>
                  </a:cubicBezTo>
                  <a:cubicBezTo>
                    <a:pt x="1007" y="911"/>
                    <a:pt x="1049" y="899"/>
                    <a:pt x="1089" y="884"/>
                  </a:cubicBezTo>
                  <a:cubicBezTo>
                    <a:pt x="1228" y="831"/>
                    <a:pt x="1348" y="737"/>
                    <a:pt x="1429" y="620"/>
                  </a:cubicBezTo>
                  <a:cubicBezTo>
                    <a:pt x="1453" y="586"/>
                    <a:pt x="1473" y="550"/>
                    <a:pt x="1489" y="513"/>
                  </a:cubicBezTo>
                  <a:cubicBezTo>
                    <a:pt x="1509" y="467"/>
                    <a:pt x="1522" y="422"/>
                    <a:pt x="1527" y="379"/>
                  </a:cubicBezTo>
                  <a:cubicBezTo>
                    <a:pt x="1528" y="370"/>
                    <a:pt x="1529" y="361"/>
                    <a:pt x="1530" y="352"/>
                  </a:cubicBezTo>
                  <a:cubicBezTo>
                    <a:pt x="1531" y="340"/>
                    <a:pt x="1531" y="327"/>
                    <a:pt x="1530" y="314"/>
                  </a:cubicBezTo>
                  <a:cubicBezTo>
                    <a:pt x="1529" y="288"/>
                    <a:pt x="1525" y="263"/>
                    <a:pt x="1518" y="239"/>
                  </a:cubicBezTo>
                  <a:cubicBezTo>
                    <a:pt x="1501" y="185"/>
                    <a:pt x="1466" y="138"/>
                    <a:pt x="1421" y="108"/>
                  </a:cubicBezTo>
                  <a:cubicBezTo>
                    <a:pt x="1393" y="90"/>
                    <a:pt x="1363" y="80"/>
                    <a:pt x="1333" y="79"/>
                  </a:cubicBezTo>
                  <a:cubicBezTo>
                    <a:pt x="1307" y="78"/>
                    <a:pt x="1282" y="82"/>
                    <a:pt x="1255" y="91"/>
                  </a:cubicBezTo>
                  <a:cubicBezTo>
                    <a:pt x="1237" y="98"/>
                    <a:pt x="1218" y="106"/>
                    <a:pt x="1198" y="118"/>
                  </a:cubicBezTo>
                  <a:cubicBezTo>
                    <a:pt x="1187" y="124"/>
                    <a:pt x="1176" y="131"/>
                    <a:pt x="1165" y="138"/>
                  </a:cubicBezTo>
                  <a:cubicBezTo>
                    <a:pt x="1147" y="149"/>
                    <a:pt x="1129" y="162"/>
                    <a:pt x="1111" y="174"/>
                  </a:cubicBezTo>
                  <a:cubicBezTo>
                    <a:pt x="1076" y="199"/>
                    <a:pt x="1040" y="224"/>
                    <a:pt x="1002" y="244"/>
                  </a:cubicBezTo>
                  <a:cubicBezTo>
                    <a:pt x="942" y="275"/>
                    <a:pt x="874" y="294"/>
                    <a:pt x="806" y="300"/>
                  </a:cubicBezTo>
                  <a:cubicBezTo>
                    <a:pt x="740" y="305"/>
                    <a:pt x="674" y="297"/>
                    <a:pt x="613" y="278"/>
                  </a:cubicBezTo>
                  <a:cubicBezTo>
                    <a:pt x="572" y="265"/>
                    <a:pt x="532" y="245"/>
                    <a:pt x="492" y="226"/>
                  </a:cubicBezTo>
                  <a:cubicBezTo>
                    <a:pt x="426" y="195"/>
                    <a:pt x="357" y="162"/>
                    <a:pt x="290" y="162"/>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6" name="Oval 7">
              <a:extLst>
                <a:ext uri="{FF2B5EF4-FFF2-40B4-BE49-F238E27FC236}">
                  <a16:creationId xmlns:a16="http://schemas.microsoft.com/office/drawing/2014/main" id="{5D31F8D8-C841-98EB-BF30-97E2D8EF0FE3}"/>
                </a:ext>
              </a:extLst>
            </p:cNvPr>
            <p:cNvSpPr>
              <a:spLocks noChangeArrowheads="1"/>
            </p:cNvSpPr>
            <p:nvPr/>
          </p:nvSpPr>
          <p:spPr bwMode="auto">
            <a:xfrm>
              <a:off x="2203451" y="296863"/>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7" name="Freeform 8">
              <a:extLst>
                <a:ext uri="{FF2B5EF4-FFF2-40B4-BE49-F238E27FC236}">
                  <a16:creationId xmlns:a16="http://schemas.microsoft.com/office/drawing/2014/main" id="{718C939B-4985-A67C-190F-FDE557467760}"/>
                </a:ext>
              </a:extLst>
            </p:cNvPr>
            <p:cNvSpPr>
              <a:spLocks noEditPoints="1"/>
            </p:cNvSpPr>
            <p:nvPr/>
          </p:nvSpPr>
          <p:spPr bwMode="auto">
            <a:xfrm>
              <a:off x="2201863" y="295276"/>
              <a:ext cx="25400" cy="23813"/>
            </a:xfrm>
            <a:custGeom>
              <a:avLst/>
              <a:gdLst>
                <a:gd name="T0" fmla="*/ 42 w 85"/>
                <a:gd name="T1" fmla="*/ 84 h 84"/>
                <a:gd name="T2" fmla="*/ 0 w 85"/>
                <a:gd name="T3" fmla="*/ 42 h 84"/>
                <a:gd name="T4" fmla="*/ 42 w 85"/>
                <a:gd name="T5" fmla="*/ 0 h 84"/>
                <a:gd name="T6" fmla="*/ 85 w 85"/>
                <a:gd name="T7" fmla="*/ 42 h 84"/>
                <a:gd name="T8" fmla="*/ 42 w 85"/>
                <a:gd name="T9" fmla="*/ 84 h 84"/>
                <a:gd name="T10" fmla="*/ 42 w 85"/>
                <a:gd name="T11" fmla="*/ 13 h 84"/>
                <a:gd name="T12" fmla="*/ 13 w 85"/>
                <a:gd name="T13" fmla="*/ 42 h 84"/>
                <a:gd name="T14" fmla="*/ 42 w 85"/>
                <a:gd name="T15" fmla="*/ 71 h 84"/>
                <a:gd name="T16" fmla="*/ 72 w 85"/>
                <a:gd name="T17" fmla="*/ 42 h 84"/>
                <a:gd name="T18" fmla="*/ 42 w 85"/>
                <a:gd name="T1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4">
                  <a:moveTo>
                    <a:pt x="42" y="84"/>
                  </a:moveTo>
                  <a:cubicBezTo>
                    <a:pt x="19" y="84"/>
                    <a:pt x="0" y="65"/>
                    <a:pt x="0" y="42"/>
                  </a:cubicBezTo>
                  <a:cubicBezTo>
                    <a:pt x="0" y="19"/>
                    <a:pt x="19" y="0"/>
                    <a:pt x="42" y="0"/>
                  </a:cubicBezTo>
                  <a:cubicBezTo>
                    <a:pt x="66" y="0"/>
                    <a:pt x="85" y="19"/>
                    <a:pt x="85" y="42"/>
                  </a:cubicBezTo>
                  <a:cubicBezTo>
                    <a:pt x="85" y="65"/>
                    <a:pt x="66" y="84"/>
                    <a:pt x="42" y="84"/>
                  </a:cubicBezTo>
                  <a:close/>
                  <a:moveTo>
                    <a:pt x="42" y="13"/>
                  </a:moveTo>
                  <a:cubicBezTo>
                    <a:pt x="26" y="13"/>
                    <a:pt x="13" y="26"/>
                    <a:pt x="13" y="42"/>
                  </a:cubicBezTo>
                  <a:cubicBezTo>
                    <a:pt x="13" y="58"/>
                    <a:pt x="26" y="71"/>
                    <a:pt x="42" y="71"/>
                  </a:cubicBezTo>
                  <a:cubicBezTo>
                    <a:pt x="59" y="71"/>
                    <a:pt x="72" y="58"/>
                    <a:pt x="72" y="42"/>
                  </a:cubicBezTo>
                  <a:cubicBezTo>
                    <a:pt x="72" y="26"/>
                    <a:pt x="59"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8" name="Oval 9">
              <a:extLst>
                <a:ext uri="{FF2B5EF4-FFF2-40B4-BE49-F238E27FC236}">
                  <a16:creationId xmlns:a16="http://schemas.microsoft.com/office/drawing/2014/main" id="{C4E2E8E6-5C69-D853-FBED-2CB49C612E55}"/>
                </a:ext>
              </a:extLst>
            </p:cNvPr>
            <p:cNvSpPr>
              <a:spLocks noChangeArrowheads="1"/>
            </p:cNvSpPr>
            <p:nvPr/>
          </p:nvSpPr>
          <p:spPr bwMode="auto">
            <a:xfrm>
              <a:off x="2047876" y="415926"/>
              <a:ext cx="20638" cy="22225"/>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59" name="Freeform 10">
              <a:extLst>
                <a:ext uri="{FF2B5EF4-FFF2-40B4-BE49-F238E27FC236}">
                  <a16:creationId xmlns:a16="http://schemas.microsoft.com/office/drawing/2014/main" id="{65E127AE-1386-EDF5-28BD-3655D615ED7E}"/>
                </a:ext>
              </a:extLst>
            </p:cNvPr>
            <p:cNvSpPr>
              <a:spLocks noEditPoints="1"/>
            </p:cNvSpPr>
            <p:nvPr/>
          </p:nvSpPr>
          <p:spPr bwMode="auto">
            <a:xfrm>
              <a:off x="2046288" y="414338"/>
              <a:ext cx="23813" cy="25400"/>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3 h 85"/>
                <a:gd name="T12" fmla="*/ 13 w 84"/>
                <a:gd name="T13" fmla="*/ 43 h 85"/>
                <a:gd name="T14" fmla="*/ 42 w 84"/>
                <a:gd name="T15" fmla="*/ 72 h 85"/>
                <a:gd name="T16" fmla="*/ 71 w 84"/>
                <a:gd name="T17" fmla="*/ 43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3"/>
                  </a:cubicBezTo>
                  <a:cubicBezTo>
                    <a:pt x="0" y="19"/>
                    <a:pt x="19" y="0"/>
                    <a:pt x="42" y="0"/>
                  </a:cubicBezTo>
                  <a:cubicBezTo>
                    <a:pt x="65" y="0"/>
                    <a:pt x="84" y="19"/>
                    <a:pt x="84" y="43"/>
                  </a:cubicBezTo>
                  <a:cubicBezTo>
                    <a:pt x="84" y="66"/>
                    <a:pt x="65" y="85"/>
                    <a:pt x="42" y="85"/>
                  </a:cubicBezTo>
                  <a:close/>
                  <a:moveTo>
                    <a:pt x="42" y="13"/>
                  </a:moveTo>
                  <a:cubicBezTo>
                    <a:pt x="26" y="13"/>
                    <a:pt x="13" y="26"/>
                    <a:pt x="13" y="43"/>
                  </a:cubicBezTo>
                  <a:cubicBezTo>
                    <a:pt x="13" y="59"/>
                    <a:pt x="26" y="72"/>
                    <a:pt x="42" y="72"/>
                  </a:cubicBezTo>
                  <a:cubicBezTo>
                    <a:pt x="58" y="72"/>
                    <a:pt x="71" y="59"/>
                    <a:pt x="71" y="43"/>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0" name="Oval 11">
              <a:extLst>
                <a:ext uri="{FF2B5EF4-FFF2-40B4-BE49-F238E27FC236}">
                  <a16:creationId xmlns:a16="http://schemas.microsoft.com/office/drawing/2014/main" id="{EE3571BC-89A5-86E8-C0CB-C4EFD8AC207E}"/>
                </a:ext>
              </a:extLst>
            </p:cNvPr>
            <p:cNvSpPr>
              <a:spLocks noChangeArrowheads="1"/>
            </p:cNvSpPr>
            <p:nvPr/>
          </p:nvSpPr>
          <p:spPr bwMode="auto">
            <a:xfrm>
              <a:off x="2266951" y="566738"/>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1" name="Freeform 12">
              <a:extLst>
                <a:ext uri="{FF2B5EF4-FFF2-40B4-BE49-F238E27FC236}">
                  <a16:creationId xmlns:a16="http://schemas.microsoft.com/office/drawing/2014/main" id="{3A8538FE-6644-156F-CDBB-89E02BAED390}"/>
                </a:ext>
              </a:extLst>
            </p:cNvPr>
            <p:cNvSpPr>
              <a:spLocks noEditPoints="1"/>
            </p:cNvSpPr>
            <p:nvPr/>
          </p:nvSpPr>
          <p:spPr bwMode="auto">
            <a:xfrm>
              <a:off x="2265363" y="565151"/>
              <a:ext cx="23813" cy="23813"/>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3 h 85"/>
                <a:gd name="T12" fmla="*/ 13 w 84"/>
                <a:gd name="T13" fmla="*/ 43 h 85"/>
                <a:gd name="T14" fmla="*/ 42 w 84"/>
                <a:gd name="T15" fmla="*/ 72 h 85"/>
                <a:gd name="T16" fmla="*/ 72 w 84"/>
                <a:gd name="T17" fmla="*/ 43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3"/>
                  </a:cubicBezTo>
                  <a:cubicBezTo>
                    <a:pt x="0" y="19"/>
                    <a:pt x="19" y="0"/>
                    <a:pt x="42" y="0"/>
                  </a:cubicBezTo>
                  <a:cubicBezTo>
                    <a:pt x="65" y="0"/>
                    <a:pt x="84" y="19"/>
                    <a:pt x="84" y="43"/>
                  </a:cubicBezTo>
                  <a:cubicBezTo>
                    <a:pt x="84" y="66"/>
                    <a:pt x="65" y="85"/>
                    <a:pt x="42" y="85"/>
                  </a:cubicBezTo>
                  <a:close/>
                  <a:moveTo>
                    <a:pt x="42" y="13"/>
                  </a:moveTo>
                  <a:cubicBezTo>
                    <a:pt x="26" y="13"/>
                    <a:pt x="13" y="26"/>
                    <a:pt x="13" y="43"/>
                  </a:cubicBezTo>
                  <a:cubicBezTo>
                    <a:pt x="13" y="59"/>
                    <a:pt x="26" y="72"/>
                    <a:pt x="42" y="72"/>
                  </a:cubicBezTo>
                  <a:cubicBezTo>
                    <a:pt x="58" y="72"/>
                    <a:pt x="72" y="59"/>
                    <a:pt x="72" y="43"/>
                  </a:cubicBezTo>
                  <a:cubicBezTo>
                    <a:pt x="72"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2" name="Oval 13">
              <a:extLst>
                <a:ext uri="{FF2B5EF4-FFF2-40B4-BE49-F238E27FC236}">
                  <a16:creationId xmlns:a16="http://schemas.microsoft.com/office/drawing/2014/main" id="{AFEE49FD-2D6E-80B2-AE7A-71CBF750748D}"/>
                </a:ext>
              </a:extLst>
            </p:cNvPr>
            <p:cNvSpPr>
              <a:spLocks noChangeArrowheads="1"/>
            </p:cNvSpPr>
            <p:nvPr/>
          </p:nvSpPr>
          <p:spPr bwMode="auto">
            <a:xfrm>
              <a:off x="2287588" y="658813"/>
              <a:ext cx="22225"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3" name="Freeform 14">
              <a:extLst>
                <a:ext uri="{FF2B5EF4-FFF2-40B4-BE49-F238E27FC236}">
                  <a16:creationId xmlns:a16="http://schemas.microsoft.com/office/drawing/2014/main" id="{9475E73F-FA44-53B2-9F8E-2B8B489524A2}"/>
                </a:ext>
              </a:extLst>
            </p:cNvPr>
            <p:cNvSpPr>
              <a:spLocks noEditPoints="1"/>
            </p:cNvSpPr>
            <p:nvPr/>
          </p:nvSpPr>
          <p:spPr bwMode="auto">
            <a:xfrm>
              <a:off x="2286001" y="657226"/>
              <a:ext cx="25400" cy="254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3 h 84"/>
                <a:gd name="T12" fmla="*/ 12 w 84"/>
                <a:gd name="T13" fmla="*/ 42 h 84"/>
                <a:gd name="T14" fmla="*/ 42 w 84"/>
                <a:gd name="T15" fmla="*/ 71 h 84"/>
                <a:gd name="T16" fmla="*/ 71 w 84"/>
                <a:gd name="T17" fmla="*/ 42 h 84"/>
                <a:gd name="T18" fmla="*/ 42 w 84"/>
                <a:gd name="T1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3"/>
                  </a:moveTo>
                  <a:cubicBezTo>
                    <a:pt x="26" y="13"/>
                    <a:pt x="12" y="26"/>
                    <a:pt x="12" y="42"/>
                  </a:cubicBezTo>
                  <a:cubicBezTo>
                    <a:pt x="12" y="58"/>
                    <a:pt x="26" y="71"/>
                    <a:pt x="42" y="71"/>
                  </a:cubicBezTo>
                  <a:cubicBezTo>
                    <a:pt x="58" y="71"/>
                    <a:pt x="71" y="58"/>
                    <a:pt x="71" y="42"/>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4" name="Oval 15">
              <a:extLst>
                <a:ext uri="{FF2B5EF4-FFF2-40B4-BE49-F238E27FC236}">
                  <a16:creationId xmlns:a16="http://schemas.microsoft.com/office/drawing/2014/main" id="{E5934145-CDA4-0DCA-FCA4-B122A3BEBE12}"/>
                </a:ext>
              </a:extLst>
            </p:cNvPr>
            <p:cNvSpPr>
              <a:spLocks noChangeArrowheads="1"/>
            </p:cNvSpPr>
            <p:nvPr/>
          </p:nvSpPr>
          <p:spPr bwMode="auto">
            <a:xfrm>
              <a:off x="2312988" y="415926"/>
              <a:ext cx="22225" cy="22225"/>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5" name="Freeform 16">
              <a:extLst>
                <a:ext uri="{FF2B5EF4-FFF2-40B4-BE49-F238E27FC236}">
                  <a16:creationId xmlns:a16="http://schemas.microsoft.com/office/drawing/2014/main" id="{BF1B9C26-AFF5-D661-4358-A4B5E0C66EB9}"/>
                </a:ext>
              </a:extLst>
            </p:cNvPr>
            <p:cNvSpPr>
              <a:spLocks noEditPoints="1"/>
            </p:cNvSpPr>
            <p:nvPr/>
          </p:nvSpPr>
          <p:spPr bwMode="auto">
            <a:xfrm>
              <a:off x="2311401" y="414338"/>
              <a:ext cx="25400" cy="25400"/>
            </a:xfrm>
            <a:custGeom>
              <a:avLst/>
              <a:gdLst>
                <a:gd name="T0" fmla="*/ 43 w 85"/>
                <a:gd name="T1" fmla="*/ 85 h 85"/>
                <a:gd name="T2" fmla="*/ 0 w 85"/>
                <a:gd name="T3" fmla="*/ 43 h 85"/>
                <a:gd name="T4" fmla="*/ 43 w 85"/>
                <a:gd name="T5" fmla="*/ 0 h 85"/>
                <a:gd name="T6" fmla="*/ 85 w 85"/>
                <a:gd name="T7" fmla="*/ 43 h 85"/>
                <a:gd name="T8" fmla="*/ 43 w 85"/>
                <a:gd name="T9" fmla="*/ 85 h 85"/>
                <a:gd name="T10" fmla="*/ 43 w 85"/>
                <a:gd name="T11" fmla="*/ 13 h 85"/>
                <a:gd name="T12" fmla="*/ 13 w 85"/>
                <a:gd name="T13" fmla="*/ 43 h 85"/>
                <a:gd name="T14" fmla="*/ 43 w 85"/>
                <a:gd name="T15" fmla="*/ 72 h 85"/>
                <a:gd name="T16" fmla="*/ 72 w 85"/>
                <a:gd name="T17" fmla="*/ 43 h 85"/>
                <a:gd name="T18" fmla="*/ 43 w 85"/>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3" y="85"/>
                  </a:moveTo>
                  <a:cubicBezTo>
                    <a:pt x="19" y="85"/>
                    <a:pt x="0" y="66"/>
                    <a:pt x="0" y="43"/>
                  </a:cubicBezTo>
                  <a:cubicBezTo>
                    <a:pt x="0" y="19"/>
                    <a:pt x="19" y="0"/>
                    <a:pt x="43" y="0"/>
                  </a:cubicBezTo>
                  <a:cubicBezTo>
                    <a:pt x="66" y="0"/>
                    <a:pt x="85" y="19"/>
                    <a:pt x="85" y="43"/>
                  </a:cubicBezTo>
                  <a:cubicBezTo>
                    <a:pt x="85" y="66"/>
                    <a:pt x="66" y="85"/>
                    <a:pt x="43" y="85"/>
                  </a:cubicBezTo>
                  <a:close/>
                  <a:moveTo>
                    <a:pt x="43" y="13"/>
                  </a:moveTo>
                  <a:cubicBezTo>
                    <a:pt x="26" y="13"/>
                    <a:pt x="13" y="26"/>
                    <a:pt x="13" y="43"/>
                  </a:cubicBezTo>
                  <a:cubicBezTo>
                    <a:pt x="13" y="59"/>
                    <a:pt x="26" y="72"/>
                    <a:pt x="43" y="72"/>
                  </a:cubicBezTo>
                  <a:cubicBezTo>
                    <a:pt x="59" y="72"/>
                    <a:pt x="72" y="59"/>
                    <a:pt x="72" y="43"/>
                  </a:cubicBezTo>
                  <a:cubicBezTo>
                    <a:pt x="72" y="26"/>
                    <a:pt x="59" y="13"/>
                    <a:pt x="43"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6" name="Oval 17">
              <a:extLst>
                <a:ext uri="{FF2B5EF4-FFF2-40B4-BE49-F238E27FC236}">
                  <a16:creationId xmlns:a16="http://schemas.microsoft.com/office/drawing/2014/main" id="{73CA796C-8196-7A22-268F-30D94E2409DB}"/>
                </a:ext>
              </a:extLst>
            </p:cNvPr>
            <p:cNvSpPr>
              <a:spLocks noChangeArrowheads="1"/>
            </p:cNvSpPr>
            <p:nvPr/>
          </p:nvSpPr>
          <p:spPr bwMode="auto">
            <a:xfrm>
              <a:off x="2459038" y="390526"/>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7" name="Freeform 18">
              <a:extLst>
                <a:ext uri="{FF2B5EF4-FFF2-40B4-BE49-F238E27FC236}">
                  <a16:creationId xmlns:a16="http://schemas.microsoft.com/office/drawing/2014/main" id="{C3DCEB86-EE01-832A-1C5F-99DF46D0B55A}"/>
                </a:ext>
              </a:extLst>
            </p:cNvPr>
            <p:cNvSpPr>
              <a:spLocks noEditPoints="1"/>
            </p:cNvSpPr>
            <p:nvPr/>
          </p:nvSpPr>
          <p:spPr bwMode="auto">
            <a:xfrm>
              <a:off x="2455863" y="388938"/>
              <a:ext cx="25400" cy="23813"/>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3 w 84"/>
                <a:gd name="T13" fmla="*/ 42 h 84"/>
                <a:gd name="T14" fmla="*/ 42 w 84"/>
                <a:gd name="T15" fmla="*/ 71 h 84"/>
                <a:gd name="T16" fmla="*/ 71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3" y="26"/>
                    <a:pt x="13" y="42"/>
                  </a:cubicBezTo>
                  <a:cubicBezTo>
                    <a:pt x="13" y="58"/>
                    <a:pt x="26" y="71"/>
                    <a:pt x="42" y="71"/>
                  </a:cubicBezTo>
                  <a:cubicBezTo>
                    <a:pt x="58" y="71"/>
                    <a:pt x="71" y="58"/>
                    <a:pt x="71" y="42"/>
                  </a:cubicBezTo>
                  <a:cubicBezTo>
                    <a:pt x="71" y="26"/>
                    <a:pt x="58" y="12"/>
                    <a:pt x="42" y="12"/>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8" name="Oval 19">
              <a:extLst>
                <a:ext uri="{FF2B5EF4-FFF2-40B4-BE49-F238E27FC236}">
                  <a16:creationId xmlns:a16="http://schemas.microsoft.com/office/drawing/2014/main" id="{3F17666C-F08B-6A75-02B3-41CAED2C2C0D}"/>
                </a:ext>
              </a:extLst>
            </p:cNvPr>
            <p:cNvSpPr>
              <a:spLocks noChangeArrowheads="1"/>
            </p:cNvSpPr>
            <p:nvPr/>
          </p:nvSpPr>
          <p:spPr bwMode="auto">
            <a:xfrm>
              <a:off x="2266951" y="338138"/>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69" name="Freeform 20">
              <a:extLst>
                <a:ext uri="{FF2B5EF4-FFF2-40B4-BE49-F238E27FC236}">
                  <a16:creationId xmlns:a16="http://schemas.microsoft.com/office/drawing/2014/main" id="{CEA3A9C9-3EF4-8AE8-CF12-070A66FEA3C2}"/>
                </a:ext>
              </a:extLst>
            </p:cNvPr>
            <p:cNvSpPr>
              <a:spLocks noEditPoints="1"/>
            </p:cNvSpPr>
            <p:nvPr/>
          </p:nvSpPr>
          <p:spPr bwMode="auto">
            <a:xfrm>
              <a:off x="2265363" y="336551"/>
              <a:ext cx="23813" cy="23813"/>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3 w 84"/>
                <a:gd name="T13" fmla="*/ 42 h 84"/>
                <a:gd name="T14" fmla="*/ 42 w 84"/>
                <a:gd name="T15" fmla="*/ 71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8"/>
                    <a:pt x="19" y="0"/>
                    <a:pt x="42" y="0"/>
                  </a:cubicBezTo>
                  <a:cubicBezTo>
                    <a:pt x="65" y="0"/>
                    <a:pt x="84" y="18"/>
                    <a:pt x="84" y="42"/>
                  </a:cubicBezTo>
                  <a:cubicBezTo>
                    <a:pt x="84" y="65"/>
                    <a:pt x="65" y="84"/>
                    <a:pt x="42" y="84"/>
                  </a:cubicBezTo>
                  <a:close/>
                  <a:moveTo>
                    <a:pt x="42" y="12"/>
                  </a:moveTo>
                  <a:cubicBezTo>
                    <a:pt x="26" y="12"/>
                    <a:pt x="13" y="26"/>
                    <a:pt x="13" y="42"/>
                  </a:cubicBezTo>
                  <a:cubicBezTo>
                    <a:pt x="13" y="58"/>
                    <a:pt x="26" y="71"/>
                    <a:pt x="42" y="71"/>
                  </a:cubicBezTo>
                  <a:cubicBezTo>
                    <a:pt x="58" y="71"/>
                    <a:pt x="72" y="58"/>
                    <a:pt x="72" y="42"/>
                  </a:cubicBezTo>
                  <a:cubicBezTo>
                    <a:pt x="72" y="26"/>
                    <a:pt x="58" y="12"/>
                    <a:pt x="42" y="12"/>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0" name="Oval 21">
              <a:extLst>
                <a:ext uri="{FF2B5EF4-FFF2-40B4-BE49-F238E27FC236}">
                  <a16:creationId xmlns:a16="http://schemas.microsoft.com/office/drawing/2014/main" id="{20F3554D-3B0C-09F1-3EE5-8D0FEE08C1D5}"/>
                </a:ext>
              </a:extLst>
            </p:cNvPr>
            <p:cNvSpPr>
              <a:spLocks noChangeArrowheads="1"/>
            </p:cNvSpPr>
            <p:nvPr/>
          </p:nvSpPr>
          <p:spPr bwMode="auto">
            <a:xfrm>
              <a:off x="2390776" y="612776"/>
              <a:ext cx="22225"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1" name="Freeform 22">
              <a:extLst>
                <a:ext uri="{FF2B5EF4-FFF2-40B4-BE49-F238E27FC236}">
                  <a16:creationId xmlns:a16="http://schemas.microsoft.com/office/drawing/2014/main" id="{0897C20C-7A33-F30E-901E-C0B2A88E2694}"/>
                </a:ext>
              </a:extLst>
            </p:cNvPr>
            <p:cNvSpPr>
              <a:spLocks noEditPoints="1"/>
            </p:cNvSpPr>
            <p:nvPr/>
          </p:nvSpPr>
          <p:spPr bwMode="auto">
            <a:xfrm>
              <a:off x="2389188" y="609601"/>
              <a:ext cx="25400" cy="25400"/>
            </a:xfrm>
            <a:custGeom>
              <a:avLst/>
              <a:gdLst>
                <a:gd name="T0" fmla="*/ 42 w 84"/>
                <a:gd name="T1" fmla="*/ 85 h 85"/>
                <a:gd name="T2" fmla="*/ 0 w 84"/>
                <a:gd name="T3" fmla="*/ 42 h 85"/>
                <a:gd name="T4" fmla="*/ 42 w 84"/>
                <a:gd name="T5" fmla="*/ 0 h 85"/>
                <a:gd name="T6" fmla="*/ 84 w 84"/>
                <a:gd name="T7" fmla="*/ 42 h 85"/>
                <a:gd name="T8" fmla="*/ 42 w 84"/>
                <a:gd name="T9" fmla="*/ 85 h 85"/>
                <a:gd name="T10" fmla="*/ 42 w 84"/>
                <a:gd name="T11" fmla="*/ 13 h 85"/>
                <a:gd name="T12" fmla="*/ 13 w 84"/>
                <a:gd name="T13" fmla="*/ 42 h 85"/>
                <a:gd name="T14" fmla="*/ 42 w 84"/>
                <a:gd name="T15" fmla="*/ 72 h 85"/>
                <a:gd name="T16" fmla="*/ 71 w 84"/>
                <a:gd name="T17" fmla="*/ 42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2"/>
                  </a:cubicBezTo>
                  <a:cubicBezTo>
                    <a:pt x="0" y="19"/>
                    <a:pt x="19" y="0"/>
                    <a:pt x="42" y="0"/>
                  </a:cubicBezTo>
                  <a:cubicBezTo>
                    <a:pt x="65" y="0"/>
                    <a:pt x="84" y="19"/>
                    <a:pt x="84" y="42"/>
                  </a:cubicBezTo>
                  <a:cubicBezTo>
                    <a:pt x="84" y="66"/>
                    <a:pt x="65" y="85"/>
                    <a:pt x="42" y="85"/>
                  </a:cubicBezTo>
                  <a:close/>
                  <a:moveTo>
                    <a:pt x="42" y="13"/>
                  </a:moveTo>
                  <a:cubicBezTo>
                    <a:pt x="26" y="13"/>
                    <a:pt x="13" y="26"/>
                    <a:pt x="13" y="42"/>
                  </a:cubicBezTo>
                  <a:cubicBezTo>
                    <a:pt x="13" y="59"/>
                    <a:pt x="26" y="72"/>
                    <a:pt x="42" y="72"/>
                  </a:cubicBezTo>
                  <a:cubicBezTo>
                    <a:pt x="58" y="72"/>
                    <a:pt x="71" y="59"/>
                    <a:pt x="71" y="42"/>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2" name="Oval 23">
              <a:extLst>
                <a:ext uri="{FF2B5EF4-FFF2-40B4-BE49-F238E27FC236}">
                  <a16:creationId xmlns:a16="http://schemas.microsoft.com/office/drawing/2014/main" id="{D4B4603D-D711-AD5F-72A8-251F3F40A6A4}"/>
                </a:ext>
              </a:extLst>
            </p:cNvPr>
            <p:cNvSpPr>
              <a:spLocks noChangeArrowheads="1"/>
            </p:cNvSpPr>
            <p:nvPr/>
          </p:nvSpPr>
          <p:spPr bwMode="auto">
            <a:xfrm>
              <a:off x="2224088" y="415926"/>
              <a:ext cx="22225" cy="22225"/>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3" name="Freeform 24">
              <a:extLst>
                <a:ext uri="{FF2B5EF4-FFF2-40B4-BE49-F238E27FC236}">
                  <a16:creationId xmlns:a16="http://schemas.microsoft.com/office/drawing/2014/main" id="{3FA78970-E9B9-45A5-52FD-E7C51B4BFF2A}"/>
                </a:ext>
              </a:extLst>
            </p:cNvPr>
            <p:cNvSpPr>
              <a:spLocks noEditPoints="1"/>
            </p:cNvSpPr>
            <p:nvPr/>
          </p:nvSpPr>
          <p:spPr bwMode="auto">
            <a:xfrm>
              <a:off x="2222501" y="414338"/>
              <a:ext cx="25400" cy="25400"/>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3 h 85"/>
                <a:gd name="T12" fmla="*/ 13 w 84"/>
                <a:gd name="T13" fmla="*/ 43 h 85"/>
                <a:gd name="T14" fmla="*/ 42 w 84"/>
                <a:gd name="T15" fmla="*/ 72 h 85"/>
                <a:gd name="T16" fmla="*/ 71 w 84"/>
                <a:gd name="T17" fmla="*/ 43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3"/>
                  </a:cubicBezTo>
                  <a:cubicBezTo>
                    <a:pt x="0" y="19"/>
                    <a:pt x="19" y="0"/>
                    <a:pt x="42" y="0"/>
                  </a:cubicBezTo>
                  <a:cubicBezTo>
                    <a:pt x="65" y="0"/>
                    <a:pt x="84" y="19"/>
                    <a:pt x="84" y="43"/>
                  </a:cubicBezTo>
                  <a:cubicBezTo>
                    <a:pt x="84" y="66"/>
                    <a:pt x="65" y="85"/>
                    <a:pt x="42" y="85"/>
                  </a:cubicBezTo>
                  <a:close/>
                  <a:moveTo>
                    <a:pt x="42" y="13"/>
                  </a:moveTo>
                  <a:cubicBezTo>
                    <a:pt x="26" y="13"/>
                    <a:pt x="13" y="26"/>
                    <a:pt x="13" y="43"/>
                  </a:cubicBezTo>
                  <a:cubicBezTo>
                    <a:pt x="13" y="59"/>
                    <a:pt x="26" y="72"/>
                    <a:pt x="42" y="72"/>
                  </a:cubicBezTo>
                  <a:cubicBezTo>
                    <a:pt x="58" y="72"/>
                    <a:pt x="71" y="59"/>
                    <a:pt x="71" y="43"/>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4" name="Oval 25">
              <a:extLst>
                <a:ext uri="{FF2B5EF4-FFF2-40B4-BE49-F238E27FC236}">
                  <a16:creationId xmlns:a16="http://schemas.microsoft.com/office/drawing/2014/main" id="{BE125A52-DB7A-4072-B41F-4737B33B2BA4}"/>
                </a:ext>
              </a:extLst>
            </p:cNvPr>
            <p:cNvSpPr>
              <a:spLocks noChangeArrowheads="1"/>
            </p:cNvSpPr>
            <p:nvPr/>
          </p:nvSpPr>
          <p:spPr bwMode="auto">
            <a:xfrm>
              <a:off x="2203451" y="644526"/>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5" name="Freeform 26">
              <a:extLst>
                <a:ext uri="{FF2B5EF4-FFF2-40B4-BE49-F238E27FC236}">
                  <a16:creationId xmlns:a16="http://schemas.microsoft.com/office/drawing/2014/main" id="{7D49E3AA-D743-61A0-8910-E66B0EFA1E79}"/>
                </a:ext>
              </a:extLst>
            </p:cNvPr>
            <p:cNvSpPr>
              <a:spLocks noEditPoints="1"/>
            </p:cNvSpPr>
            <p:nvPr/>
          </p:nvSpPr>
          <p:spPr bwMode="auto">
            <a:xfrm>
              <a:off x="2201863" y="641351"/>
              <a:ext cx="25400" cy="25400"/>
            </a:xfrm>
            <a:custGeom>
              <a:avLst/>
              <a:gdLst>
                <a:gd name="T0" fmla="*/ 42 w 85"/>
                <a:gd name="T1" fmla="*/ 84 h 84"/>
                <a:gd name="T2" fmla="*/ 0 w 85"/>
                <a:gd name="T3" fmla="*/ 42 h 84"/>
                <a:gd name="T4" fmla="*/ 42 w 85"/>
                <a:gd name="T5" fmla="*/ 0 h 84"/>
                <a:gd name="T6" fmla="*/ 85 w 85"/>
                <a:gd name="T7" fmla="*/ 42 h 84"/>
                <a:gd name="T8" fmla="*/ 42 w 85"/>
                <a:gd name="T9" fmla="*/ 84 h 84"/>
                <a:gd name="T10" fmla="*/ 42 w 85"/>
                <a:gd name="T11" fmla="*/ 12 h 84"/>
                <a:gd name="T12" fmla="*/ 13 w 85"/>
                <a:gd name="T13" fmla="*/ 42 h 84"/>
                <a:gd name="T14" fmla="*/ 42 w 85"/>
                <a:gd name="T15" fmla="*/ 71 h 84"/>
                <a:gd name="T16" fmla="*/ 72 w 85"/>
                <a:gd name="T17" fmla="*/ 42 h 84"/>
                <a:gd name="T18" fmla="*/ 42 w 85"/>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4">
                  <a:moveTo>
                    <a:pt x="42" y="84"/>
                  </a:moveTo>
                  <a:cubicBezTo>
                    <a:pt x="19" y="84"/>
                    <a:pt x="0" y="65"/>
                    <a:pt x="0" y="42"/>
                  </a:cubicBezTo>
                  <a:cubicBezTo>
                    <a:pt x="0" y="18"/>
                    <a:pt x="19" y="0"/>
                    <a:pt x="42" y="0"/>
                  </a:cubicBezTo>
                  <a:cubicBezTo>
                    <a:pt x="66" y="0"/>
                    <a:pt x="85" y="18"/>
                    <a:pt x="85" y="42"/>
                  </a:cubicBezTo>
                  <a:cubicBezTo>
                    <a:pt x="85" y="65"/>
                    <a:pt x="66" y="84"/>
                    <a:pt x="42" y="84"/>
                  </a:cubicBezTo>
                  <a:close/>
                  <a:moveTo>
                    <a:pt x="42" y="12"/>
                  </a:moveTo>
                  <a:cubicBezTo>
                    <a:pt x="26" y="12"/>
                    <a:pt x="13" y="26"/>
                    <a:pt x="13" y="42"/>
                  </a:cubicBezTo>
                  <a:cubicBezTo>
                    <a:pt x="13" y="58"/>
                    <a:pt x="26" y="71"/>
                    <a:pt x="42" y="71"/>
                  </a:cubicBezTo>
                  <a:cubicBezTo>
                    <a:pt x="59" y="71"/>
                    <a:pt x="72" y="58"/>
                    <a:pt x="72" y="42"/>
                  </a:cubicBezTo>
                  <a:cubicBezTo>
                    <a:pt x="72" y="26"/>
                    <a:pt x="59" y="12"/>
                    <a:pt x="42" y="12"/>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6" name="Oval 27">
              <a:extLst>
                <a:ext uri="{FF2B5EF4-FFF2-40B4-BE49-F238E27FC236}">
                  <a16:creationId xmlns:a16="http://schemas.microsoft.com/office/drawing/2014/main" id="{7AC09161-73F1-C1D3-98B6-F581BD40E7E9}"/>
                </a:ext>
              </a:extLst>
            </p:cNvPr>
            <p:cNvSpPr>
              <a:spLocks noChangeArrowheads="1"/>
            </p:cNvSpPr>
            <p:nvPr/>
          </p:nvSpPr>
          <p:spPr bwMode="auto">
            <a:xfrm>
              <a:off x="2338388" y="285751"/>
              <a:ext cx="22225"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7" name="Freeform 28">
              <a:extLst>
                <a:ext uri="{FF2B5EF4-FFF2-40B4-BE49-F238E27FC236}">
                  <a16:creationId xmlns:a16="http://schemas.microsoft.com/office/drawing/2014/main" id="{726EA18A-E85F-28CC-E9EE-0CDCD1A8D650}"/>
                </a:ext>
              </a:extLst>
            </p:cNvPr>
            <p:cNvSpPr>
              <a:spLocks noEditPoints="1"/>
            </p:cNvSpPr>
            <p:nvPr/>
          </p:nvSpPr>
          <p:spPr bwMode="auto">
            <a:xfrm>
              <a:off x="2336801" y="284163"/>
              <a:ext cx="25400" cy="254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3 h 84"/>
                <a:gd name="T12" fmla="*/ 13 w 84"/>
                <a:gd name="T13" fmla="*/ 42 h 84"/>
                <a:gd name="T14" fmla="*/ 42 w 84"/>
                <a:gd name="T15" fmla="*/ 72 h 84"/>
                <a:gd name="T16" fmla="*/ 71 w 84"/>
                <a:gd name="T17" fmla="*/ 42 h 84"/>
                <a:gd name="T18" fmla="*/ 42 w 84"/>
                <a:gd name="T1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3"/>
                  </a:moveTo>
                  <a:cubicBezTo>
                    <a:pt x="26" y="13"/>
                    <a:pt x="13" y="26"/>
                    <a:pt x="13" y="42"/>
                  </a:cubicBezTo>
                  <a:cubicBezTo>
                    <a:pt x="13" y="58"/>
                    <a:pt x="26" y="72"/>
                    <a:pt x="42" y="72"/>
                  </a:cubicBezTo>
                  <a:cubicBezTo>
                    <a:pt x="58" y="72"/>
                    <a:pt x="71" y="58"/>
                    <a:pt x="71" y="42"/>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8" name="Oval 29">
              <a:extLst>
                <a:ext uri="{FF2B5EF4-FFF2-40B4-BE49-F238E27FC236}">
                  <a16:creationId xmlns:a16="http://schemas.microsoft.com/office/drawing/2014/main" id="{D6A9588E-660B-5100-11E4-3C115CB21734}"/>
                </a:ext>
              </a:extLst>
            </p:cNvPr>
            <p:cNvSpPr>
              <a:spLocks noChangeArrowheads="1"/>
            </p:cNvSpPr>
            <p:nvPr/>
          </p:nvSpPr>
          <p:spPr bwMode="auto">
            <a:xfrm>
              <a:off x="2370138" y="349251"/>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79" name="Freeform 30">
              <a:extLst>
                <a:ext uri="{FF2B5EF4-FFF2-40B4-BE49-F238E27FC236}">
                  <a16:creationId xmlns:a16="http://schemas.microsoft.com/office/drawing/2014/main" id="{6F09EA53-E251-C7D2-E005-906B720724CE}"/>
                </a:ext>
              </a:extLst>
            </p:cNvPr>
            <p:cNvSpPr>
              <a:spLocks noEditPoints="1"/>
            </p:cNvSpPr>
            <p:nvPr/>
          </p:nvSpPr>
          <p:spPr bwMode="auto">
            <a:xfrm>
              <a:off x="2368551" y="346076"/>
              <a:ext cx="25400" cy="25400"/>
            </a:xfrm>
            <a:custGeom>
              <a:avLst/>
              <a:gdLst>
                <a:gd name="T0" fmla="*/ 42 w 85"/>
                <a:gd name="T1" fmla="*/ 85 h 85"/>
                <a:gd name="T2" fmla="*/ 0 w 85"/>
                <a:gd name="T3" fmla="*/ 43 h 85"/>
                <a:gd name="T4" fmla="*/ 42 w 85"/>
                <a:gd name="T5" fmla="*/ 0 h 85"/>
                <a:gd name="T6" fmla="*/ 85 w 85"/>
                <a:gd name="T7" fmla="*/ 43 h 85"/>
                <a:gd name="T8" fmla="*/ 42 w 85"/>
                <a:gd name="T9" fmla="*/ 85 h 85"/>
                <a:gd name="T10" fmla="*/ 42 w 85"/>
                <a:gd name="T11" fmla="*/ 13 h 85"/>
                <a:gd name="T12" fmla="*/ 13 w 85"/>
                <a:gd name="T13" fmla="*/ 43 h 85"/>
                <a:gd name="T14" fmla="*/ 42 w 85"/>
                <a:gd name="T15" fmla="*/ 72 h 85"/>
                <a:gd name="T16" fmla="*/ 72 w 85"/>
                <a:gd name="T17" fmla="*/ 43 h 85"/>
                <a:gd name="T18" fmla="*/ 42 w 85"/>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2" y="85"/>
                  </a:moveTo>
                  <a:cubicBezTo>
                    <a:pt x="19" y="85"/>
                    <a:pt x="0" y="66"/>
                    <a:pt x="0" y="43"/>
                  </a:cubicBezTo>
                  <a:cubicBezTo>
                    <a:pt x="0" y="19"/>
                    <a:pt x="19" y="0"/>
                    <a:pt x="42" y="0"/>
                  </a:cubicBezTo>
                  <a:cubicBezTo>
                    <a:pt x="66" y="0"/>
                    <a:pt x="85" y="19"/>
                    <a:pt x="85" y="43"/>
                  </a:cubicBezTo>
                  <a:cubicBezTo>
                    <a:pt x="85" y="66"/>
                    <a:pt x="66" y="85"/>
                    <a:pt x="42" y="85"/>
                  </a:cubicBezTo>
                  <a:close/>
                  <a:moveTo>
                    <a:pt x="42" y="13"/>
                  </a:moveTo>
                  <a:cubicBezTo>
                    <a:pt x="26" y="13"/>
                    <a:pt x="13" y="26"/>
                    <a:pt x="13" y="43"/>
                  </a:cubicBezTo>
                  <a:cubicBezTo>
                    <a:pt x="13" y="59"/>
                    <a:pt x="26" y="72"/>
                    <a:pt x="42" y="72"/>
                  </a:cubicBezTo>
                  <a:cubicBezTo>
                    <a:pt x="59" y="72"/>
                    <a:pt x="72" y="59"/>
                    <a:pt x="72" y="43"/>
                  </a:cubicBezTo>
                  <a:cubicBezTo>
                    <a:pt x="72" y="26"/>
                    <a:pt x="59"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0" name="Oval 31">
              <a:extLst>
                <a:ext uri="{FF2B5EF4-FFF2-40B4-BE49-F238E27FC236}">
                  <a16:creationId xmlns:a16="http://schemas.microsoft.com/office/drawing/2014/main" id="{2C6496F5-1A0A-27EB-B782-F9CFEE5B071B}"/>
                </a:ext>
              </a:extLst>
            </p:cNvPr>
            <p:cNvSpPr>
              <a:spLocks noChangeArrowheads="1"/>
            </p:cNvSpPr>
            <p:nvPr/>
          </p:nvSpPr>
          <p:spPr bwMode="auto">
            <a:xfrm>
              <a:off x="2427288" y="527051"/>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1" name="Freeform 32">
              <a:extLst>
                <a:ext uri="{FF2B5EF4-FFF2-40B4-BE49-F238E27FC236}">
                  <a16:creationId xmlns:a16="http://schemas.microsoft.com/office/drawing/2014/main" id="{0F4A8229-9D68-5BF9-A94A-673728E76367}"/>
                </a:ext>
              </a:extLst>
            </p:cNvPr>
            <p:cNvSpPr>
              <a:spLocks noEditPoints="1"/>
            </p:cNvSpPr>
            <p:nvPr/>
          </p:nvSpPr>
          <p:spPr bwMode="auto">
            <a:xfrm>
              <a:off x="2425701" y="525463"/>
              <a:ext cx="25400" cy="23813"/>
            </a:xfrm>
            <a:custGeom>
              <a:avLst/>
              <a:gdLst>
                <a:gd name="T0" fmla="*/ 42 w 84"/>
                <a:gd name="T1" fmla="*/ 85 h 85"/>
                <a:gd name="T2" fmla="*/ 0 w 84"/>
                <a:gd name="T3" fmla="*/ 42 h 85"/>
                <a:gd name="T4" fmla="*/ 42 w 84"/>
                <a:gd name="T5" fmla="*/ 0 h 85"/>
                <a:gd name="T6" fmla="*/ 84 w 84"/>
                <a:gd name="T7" fmla="*/ 42 h 85"/>
                <a:gd name="T8" fmla="*/ 42 w 84"/>
                <a:gd name="T9" fmla="*/ 85 h 85"/>
                <a:gd name="T10" fmla="*/ 42 w 84"/>
                <a:gd name="T11" fmla="*/ 13 h 85"/>
                <a:gd name="T12" fmla="*/ 13 w 84"/>
                <a:gd name="T13" fmla="*/ 42 h 85"/>
                <a:gd name="T14" fmla="*/ 42 w 84"/>
                <a:gd name="T15" fmla="*/ 72 h 85"/>
                <a:gd name="T16" fmla="*/ 71 w 84"/>
                <a:gd name="T17" fmla="*/ 42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2"/>
                  </a:cubicBezTo>
                  <a:cubicBezTo>
                    <a:pt x="0" y="19"/>
                    <a:pt x="19" y="0"/>
                    <a:pt x="42" y="0"/>
                  </a:cubicBezTo>
                  <a:cubicBezTo>
                    <a:pt x="65" y="0"/>
                    <a:pt x="84" y="19"/>
                    <a:pt x="84" y="42"/>
                  </a:cubicBezTo>
                  <a:cubicBezTo>
                    <a:pt x="84" y="66"/>
                    <a:pt x="65" y="85"/>
                    <a:pt x="42" y="85"/>
                  </a:cubicBezTo>
                  <a:close/>
                  <a:moveTo>
                    <a:pt x="42" y="13"/>
                  </a:moveTo>
                  <a:cubicBezTo>
                    <a:pt x="26" y="13"/>
                    <a:pt x="13" y="26"/>
                    <a:pt x="13" y="42"/>
                  </a:cubicBezTo>
                  <a:cubicBezTo>
                    <a:pt x="13" y="59"/>
                    <a:pt x="26" y="72"/>
                    <a:pt x="42" y="72"/>
                  </a:cubicBezTo>
                  <a:cubicBezTo>
                    <a:pt x="58" y="72"/>
                    <a:pt x="71" y="59"/>
                    <a:pt x="71" y="42"/>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2" name="Oval 33">
              <a:extLst>
                <a:ext uri="{FF2B5EF4-FFF2-40B4-BE49-F238E27FC236}">
                  <a16:creationId xmlns:a16="http://schemas.microsoft.com/office/drawing/2014/main" id="{359214E5-CA46-0FEE-BA7E-CE2B5BC69348}"/>
                </a:ext>
              </a:extLst>
            </p:cNvPr>
            <p:cNvSpPr>
              <a:spLocks noChangeArrowheads="1"/>
            </p:cNvSpPr>
            <p:nvPr/>
          </p:nvSpPr>
          <p:spPr bwMode="auto">
            <a:xfrm>
              <a:off x="2143126" y="598488"/>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3" name="Freeform 34">
              <a:extLst>
                <a:ext uri="{FF2B5EF4-FFF2-40B4-BE49-F238E27FC236}">
                  <a16:creationId xmlns:a16="http://schemas.microsoft.com/office/drawing/2014/main" id="{96900788-B993-9772-6CF0-5CBE6BC9494C}"/>
                </a:ext>
              </a:extLst>
            </p:cNvPr>
            <p:cNvSpPr>
              <a:spLocks noEditPoints="1"/>
            </p:cNvSpPr>
            <p:nvPr/>
          </p:nvSpPr>
          <p:spPr bwMode="auto">
            <a:xfrm>
              <a:off x="2141538" y="596901"/>
              <a:ext cx="25400" cy="25400"/>
            </a:xfrm>
            <a:custGeom>
              <a:avLst/>
              <a:gdLst>
                <a:gd name="T0" fmla="*/ 43 w 85"/>
                <a:gd name="T1" fmla="*/ 85 h 85"/>
                <a:gd name="T2" fmla="*/ 0 w 85"/>
                <a:gd name="T3" fmla="*/ 43 h 85"/>
                <a:gd name="T4" fmla="*/ 43 w 85"/>
                <a:gd name="T5" fmla="*/ 0 h 85"/>
                <a:gd name="T6" fmla="*/ 85 w 85"/>
                <a:gd name="T7" fmla="*/ 43 h 85"/>
                <a:gd name="T8" fmla="*/ 43 w 85"/>
                <a:gd name="T9" fmla="*/ 85 h 85"/>
                <a:gd name="T10" fmla="*/ 43 w 85"/>
                <a:gd name="T11" fmla="*/ 13 h 85"/>
                <a:gd name="T12" fmla="*/ 13 w 85"/>
                <a:gd name="T13" fmla="*/ 43 h 85"/>
                <a:gd name="T14" fmla="*/ 43 w 85"/>
                <a:gd name="T15" fmla="*/ 72 h 85"/>
                <a:gd name="T16" fmla="*/ 72 w 85"/>
                <a:gd name="T17" fmla="*/ 43 h 85"/>
                <a:gd name="T18" fmla="*/ 43 w 85"/>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3" y="85"/>
                  </a:moveTo>
                  <a:cubicBezTo>
                    <a:pt x="19" y="85"/>
                    <a:pt x="0" y="66"/>
                    <a:pt x="0" y="43"/>
                  </a:cubicBezTo>
                  <a:cubicBezTo>
                    <a:pt x="0" y="19"/>
                    <a:pt x="19" y="0"/>
                    <a:pt x="43" y="0"/>
                  </a:cubicBezTo>
                  <a:cubicBezTo>
                    <a:pt x="66" y="0"/>
                    <a:pt x="85" y="19"/>
                    <a:pt x="85" y="43"/>
                  </a:cubicBezTo>
                  <a:cubicBezTo>
                    <a:pt x="85" y="66"/>
                    <a:pt x="66" y="85"/>
                    <a:pt x="43" y="85"/>
                  </a:cubicBezTo>
                  <a:close/>
                  <a:moveTo>
                    <a:pt x="43" y="13"/>
                  </a:moveTo>
                  <a:cubicBezTo>
                    <a:pt x="26" y="13"/>
                    <a:pt x="13" y="26"/>
                    <a:pt x="13" y="43"/>
                  </a:cubicBezTo>
                  <a:cubicBezTo>
                    <a:pt x="13" y="59"/>
                    <a:pt x="26" y="72"/>
                    <a:pt x="43" y="72"/>
                  </a:cubicBezTo>
                  <a:cubicBezTo>
                    <a:pt x="59" y="72"/>
                    <a:pt x="72" y="59"/>
                    <a:pt x="72" y="43"/>
                  </a:cubicBezTo>
                  <a:cubicBezTo>
                    <a:pt x="72" y="26"/>
                    <a:pt x="59" y="13"/>
                    <a:pt x="43"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4" name="Oval 35">
              <a:extLst>
                <a:ext uri="{FF2B5EF4-FFF2-40B4-BE49-F238E27FC236}">
                  <a16:creationId xmlns:a16="http://schemas.microsoft.com/office/drawing/2014/main" id="{E509A817-71B9-A0BE-FB35-9B7C63248D6E}"/>
                </a:ext>
              </a:extLst>
            </p:cNvPr>
            <p:cNvSpPr>
              <a:spLocks noChangeArrowheads="1"/>
            </p:cNvSpPr>
            <p:nvPr/>
          </p:nvSpPr>
          <p:spPr bwMode="auto">
            <a:xfrm>
              <a:off x="2133601" y="401638"/>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5" name="Freeform 36">
              <a:extLst>
                <a:ext uri="{FF2B5EF4-FFF2-40B4-BE49-F238E27FC236}">
                  <a16:creationId xmlns:a16="http://schemas.microsoft.com/office/drawing/2014/main" id="{AA16DF6B-2618-F6B8-3789-30399ED39BA1}"/>
                </a:ext>
              </a:extLst>
            </p:cNvPr>
            <p:cNvSpPr>
              <a:spLocks noEditPoints="1"/>
            </p:cNvSpPr>
            <p:nvPr/>
          </p:nvSpPr>
          <p:spPr bwMode="auto">
            <a:xfrm>
              <a:off x="2130426" y="398463"/>
              <a:ext cx="25400" cy="25400"/>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3 h 85"/>
                <a:gd name="T12" fmla="*/ 12 w 84"/>
                <a:gd name="T13" fmla="*/ 43 h 85"/>
                <a:gd name="T14" fmla="*/ 42 w 84"/>
                <a:gd name="T15" fmla="*/ 72 h 85"/>
                <a:gd name="T16" fmla="*/ 71 w 84"/>
                <a:gd name="T17" fmla="*/ 43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8" y="85"/>
                    <a:pt x="0" y="66"/>
                    <a:pt x="0" y="43"/>
                  </a:cubicBezTo>
                  <a:cubicBezTo>
                    <a:pt x="0" y="19"/>
                    <a:pt x="18" y="0"/>
                    <a:pt x="42" y="0"/>
                  </a:cubicBezTo>
                  <a:cubicBezTo>
                    <a:pt x="65" y="0"/>
                    <a:pt x="84" y="19"/>
                    <a:pt x="84" y="43"/>
                  </a:cubicBezTo>
                  <a:cubicBezTo>
                    <a:pt x="84" y="66"/>
                    <a:pt x="65" y="85"/>
                    <a:pt x="42" y="85"/>
                  </a:cubicBezTo>
                  <a:close/>
                  <a:moveTo>
                    <a:pt x="42" y="13"/>
                  </a:moveTo>
                  <a:cubicBezTo>
                    <a:pt x="26" y="13"/>
                    <a:pt x="12" y="26"/>
                    <a:pt x="12" y="43"/>
                  </a:cubicBezTo>
                  <a:cubicBezTo>
                    <a:pt x="12" y="59"/>
                    <a:pt x="26" y="72"/>
                    <a:pt x="42" y="72"/>
                  </a:cubicBezTo>
                  <a:cubicBezTo>
                    <a:pt x="58" y="72"/>
                    <a:pt x="71" y="59"/>
                    <a:pt x="71" y="43"/>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6" name="Oval 37">
              <a:extLst>
                <a:ext uri="{FF2B5EF4-FFF2-40B4-BE49-F238E27FC236}">
                  <a16:creationId xmlns:a16="http://schemas.microsoft.com/office/drawing/2014/main" id="{F79381A3-5511-BC80-B025-79F253FCEC3B}"/>
                </a:ext>
              </a:extLst>
            </p:cNvPr>
            <p:cNvSpPr>
              <a:spLocks noChangeArrowheads="1"/>
            </p:cNvSpPr>
            <p:nvPr/>
          </p:nvSpPr>
          <p:spPr bwMode="auto">
            <a:xfrm>
              <a:off x="2085976" y="539751"/>
              <a:ext cx="22225" cy="22225"/>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7" name="Freeform 38">
              <a:extLst>
                <a:ext uri="{FF2B5EF4-FFF2-40B4-BE49-F238E27FC236}">
                  <a16:creationId xmlns:a16="http://schemas.microsoft.com/office/drawing/2014/main" id="{6A2EF8E3-B906-5516-F263-B4B8A0CD1DF0}"/>
                </a:ext>
              </a:extLst>
            </p:cNvPr>
            <p:cNvSpPr>
              <a:spLocks noEditPoints="1"/>
            </p:cNvSpPr>
            <p:nvPr/>
          </p:nvSpPr>
          <p:spPr bwMode="auto">
            <a:xfrm>
              <a:off x="2084388" y="538163"/>
              <a:ext cx="25400" cy="254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3 h 84"/>
                <a:gd name="T12" fmla="*/ 13 w 84"/>
                <a:gd name="T13" fmla="*/ 42 h 84"/>
                <a:gd name="T14" fmla="*/ 42 w 84"/>
                <a:gd name="T15" fmla="*/ 71 h 84"/>
                <a:gd name="T16" fmla="*/ 72 w 84"/>
                <a:gd name="T17" fmla="*/ 42 h 84"/>
                <a:gd name="T18" fmla="*/ 42 w 84"/>
                <a:gd name="T1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3"/>
                  </a:moveTo>
                  <a:cubicBezTo>
                    <a:pt x="26" y="13"/>
                    <a:pt x="13" y="26"/>
                    <a:pt x="13" y="42"/>
                  </a:cubicBezTo>
                  <a:cubicBezTo>
                    <a:pt x="13" y="58"/>
                    <a:pt x="26" y="71"/>
                    <a:pt x="42" y="71"/>
                  </a:cubicBezTo>
                  <a:cubicBezTo>
                    <a:pt x="58" y="71"/>
                    <a:pt x="72" y="58"/>
                    <a:pt x="72" y="42"/>
                  </a:cubicBezTo>
                  <a:cubicBezTo>
                    <a:pt x="72"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8" name="Oval 39">
              <a:extLst>
                <a:ext uri="{FF2B5EF4-FFF2-40B4-BE49-F238E27FC236}">
                  <a16:creationId xmlns:a16="http://schemas.microsoft.com/office/drawing/2014/main" id="{66D4DEA5-A182-BDC7-C837-12ECC9948963}"/>
                </a:ext>
              </a:extLst>
            </p:cNvPr>
            <p:cNvSpPr>
              <a:spLocks noChangeArrowheads="1"/>
            </p:cNvSpPr>
            <p:nvPr/>
          </p:nvSpPr>
          <p:spPr bwMode="auto">
            <a:xfrm>
              <a:off x="2097088" y="349251"/>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89" name="Freeform 40">
              <a:extLst>
                <a:ext uri="{FF2B5EF4-FFF2-40B4-BE49-F238E27FC236}">
                  <a16:creationId xmlns:a16="http://schemas.microsoft.com/office/drawing/2014/main" id="{82005130-84FE-BD25-4701-067A9E1F4CE6}"/>
                </a:ext>
              </a:extLst>
            </p:cNvPr>
            <p:cNvSpPr>
              <a:spLocks noEditPoints="1"/>
            </p:cNvSpPr>
            <p:nvPr/>
          </p:nvSpPr>
          <p:spPr bwMode="auto">
            <a:xfrm>
              <a:off x="2095501" y="346076"/>
              <a:ext cx="23813" cy="25400"/>
            </a:xfrm>
            <a:custGeom>
              <a:avLst/>
              <a:gdLst>
                <a:gd name="T0" fmla="*/ 42 w 84"/>
                <a:gd name="T1" fmla="*/ 85 h 85"/>
                <a:gd name="T2" fmla="*/ 0 w 84"/>
                <a:gd name="T3" fmla="*/ 43 h 85"/>
                <a:gd name="T4" fmla="*/ 42 w 84"/>
                <a:gd name="T5" fmla="*/ 0 h 85"/>
                <a:gd name="T6" fmla="*/ 84 w 84"/>
                <a:gd name="T7" fmla="*/ 43 h 85"/>
                <a:gd name="T8" fmla="*/ 42 w 84"/>
                <a:gd name="T9" fmla="*/ 85 h 85"/>
                <a:gd name="T10" fmla="*/ 42 w 84"/>
                <a:gd name="T11" fmla="*/ 13 h 85"/>
                <a:gd name="T12" fmla="*/ 13 w 84"/>
                <a:gd name="T13" fmla="*/ 43 h 85"/>
                <a:gd name="T14" fmla="*/ 42 w 84"/>
                <a:gd name="T15" fmla="*/ 72 h 85"/>
                <a:gd name="T16" fmla="*/ 71 w 84"/>
                <a:gd name="T17" fmla="*/ 43 h 85"/>
                <a:gd name="T18" fmla="*/ 42 w 84"/>
                <a:gd name="T19"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85"/>
                  </a:moveTo>
                  <a:cubicBezTo>
                    <a:pt x="19" y="85"/>
                    <a:pt x="0" y="66"/>
                    <a:pt x="0" y="43"/>
                  </a:cubicBezTo>
                  <a:cubicBezTo>
                    <a:pt x="0" y="19"/>
                    <a:pt x="19" y="0"/>
                    <a:pt x="42" y="0"/>
                  </a:cubicBezTo>
                  <a:cubicBezTo>
                    <a:pt x="65" y="0"/>
                    <a:pt x="84" y="19"/>
                    <a:pt x="84" y="43"/>
                  </a:cubicBezTo>
                  <a:cubicBezTo>
                    <a:pt x="84" y="66"/>
                    <a:pt x="65" y="85"/>
                    <a:pt x="42" y="85"/>
                  </a:cubicBezTo>
                  <a:close/>
                  <a:moveTo>
                    <a:pt x="42" y="13"/>
                  </a:moveTo>
                  <a:cubicBezTo>
                    <a:pt x="26" y="13"/>
                    <a:pt x="13" y="26"/>
                    <a:pt x="13" y="43"/>
                  </a:cubicBezTo>
                  <a:cubicBezTo>
                    <a:pt x="13" y="59"/>
                    <a:pt x="26" y="72"/>
                    <a:pt x="42" y="72"/>
                  </a:cubicBezTo>
                  <a:cubicBezTo>
                    <a:pt x="58" y="72"/>
                    <a:pt x="71" y="59"/>
                    <a:pt x="71" y="43"/>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90" name="Oval 41">
              <a:extLst>
                <a:ext uri="{FF2B5EF4-FFF2-40B4-BE49-F238E27FC236}">
                  <a16:creationId xmlns:a16="http://schemas.microsoft.com/office/drawing/2014/main" id="{65585C2E-F451-CE19-BF9F-435E8939D377}"/>
                </a:ext>
              </a:extLst>
            </p:cNvPr>
            <p:cNvSpPr>
              <a:spLocks noChangeArrowheads="1"/>
            </p:cNvSpPr>
            <p:nvPr/>
          </p:nvSpPr>
          <p:spPr bwMode="auto">
            <a:xfrm>
              <a:off x="2349501" y="530226"/>
              <a:ext cx="20638" cy="20638"/>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91" name="Freeform 42">
              <a:extLst>
                <a:ext uri="{FF2B5EF4-FFF2-40B4-BE49-F238E27FC236}">
                  <a16:creationId xmlns:a16="http://schemas.microsoft.com/office/drawing/2014/main" id="{4E71DA4D-C9A5-B019-1D77-81D581B92E79}"/>
                </a:ext>
              </a:extLst>
            </p:cNvPr>
            <p:cNvSpPr>
              <a:spLocks noEditPoints="1"/>
            </p:cNvSpPr>
            <p:nvPr/>
          </p:nvSpPr>
          <p:spPr bwMode="auto">
            <a:xfrm>
              <a:off x="2347913" y="528638"/>
              <a:ext cx="23813" cy="23813"/>
            </a:xfrm>
            <a:custGeom>
              <a:avLst/>
              <a:gdLst>
                <a:gd name="T0" fmla="*/ 43 w 85"/>
                <a:gd name="T1" fmla="*/ 84 h 84"/>
                <a:gd name="T2" fmla="*/ 0 w 85"/>
                <a:gd name="T3" fmla="*/ 42 h 84"/>
                <a:gd name="T4" fmla="*/ 43 w 85"/>
                <a:gd name="T5" fmla="*/ 0 h 84"/>
                <a:gd name="T6" fmla="*/ 85 w 85"/>
                <a:gd name="T7" fmla="*/ 42 h 84"/>
                <a:gd name="T8" fmla="*/ 43 w 85"/>
                <a:gd name="T9" fmla="*/ 84 h 84"/>
                <a:gd name="T10" fmla="*/ 43 w 85"/>
                <a:gd name="T11" fmla="*/ 13 h 84"/>
                <a:gd name="T12" fmla="*/ 13 w 85"/>
                <a:gd name="T13" fmla="*/ 42 h 84"/>
                <a:gd name="T14" fmla="*/ 43 w 85"/>
                <a:gd name="T15" fmla="*/ 72 h 84"/>
                <a:gd name="T16" fmla="*/ 72 w 85"/>
                <a:gd name="T17" fmla="*/ 42 h 84"/>
                <a:gd name="T18" fmla="*/ 43 w 85"/>
                <a:gd name="T1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4">
                  <a:moveTo>
                    <a:pt x="43" y="84"/>
                  </a:moveTo>
                  <a:cubicBezTo>
                    <a:pt x="19" y="84"/>
                    <a:pt x="0" y="65"/>
                    <a:pt x="0" y="42"/>
                  </a:cubicBezTo>
                  <a:cubicBezTo>
                    <a:pt x="0" y="19"/>
                    <a:pt x="19" y="0"/>
                    <a:pt x="43" y="0"/>
                  </a:cubicBezTo>
                  <a:cubicBezTo>
                    <a:pt x="66" y="0"/>
                    <a:pt x="85" y="19"/>
                    <a:pt x="85" y="42"/>
                  </a:cubicBezTo>
                  <a:cubicBezTo>
                    <a:pt x="85" y="65"/>
                    <a:pt x="66" y="84"/>
                    <a:pt x="43" y="84"/>
                  </a:cubicBezTo>
                  <a:close/>
                  <a:moveTo>
                    <a:pt x="43" y="13"/>
                  </a:moveTo>
                  <a:cubicBezTo>
                    <a:pt x="27" y="13"/>
                    <a:pt x="13" y="26"/>
                    <a:pt x="13" y="42"/>
                  </a:cubicBezTo>
                  <a:cubicBezTo>
                    <a:pt x="13" y="58"/>
                    <a:pt x="27" y="72"/>
                    <a:pt x="43" y="72"/>
                  </a:cubicBezTo>
                  <a:cubicBezTo>
                    <a:pt x="59" y="72"/>
                    <a:pt x="72" y="58"/>
                    <a:pt x="72" y="42"/>
                  </a:cubicBezTo>
                  <a:cubicBezTo>
                    <a:pt x="72" y="26"/>
                    <a:pt x="59" y="13"/>
                    <a:pt x="43"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92" name="Oval 43">
              <a:extLst>
                <a:ext uri="{FF2B5EF4-FFF2-40B4-BE49-F238E27FC236}">
                  <a16:creationId xmlns:a16="http://schemas.microsoft.com/office/drawing/2014/main" id="{D0D9EE22-D7FF-0BA1-A0CA-67BBF82F860C}"/>
                </a:ext>
              </a:extLst>
            </p:cNvPr>
            <p:cNvSpPr>
              <a:spLocks noChangeArrowheads="1"/>
            </p:cNvSpPr>
            <p:nvPr/>
          </p:nvSpPr>
          <p:spPr bwMode="auto">
            <a:xfrm>
              <a:off x="2174876" y="544513"/>
              <a:ext cx="20638" cy="22225"/>
            </a:xfrm>
            <a:prstGeom prst="ellipse">
              <a:avLst/>
            </a:pr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93" name="Freeform 44">
              <a:extLst>
                <a:ext uri="{FF2B5EF4-FFF2-40B4-BE49-F238E27FC236}">
                  <a16:creationId xmlns:a16="http://schemas.microsoft.com/office/drawing/2014/main" id="{DCC5B43A-A199-9720-30D1-033903D0F92B}"/>
                </a:ext>
              </a:extLst>
            </p:cNvPr>
            <p:cNvSpPr>
              <a:spLocks noEditPoints="1"/>
            </p:cNvSpPr>
            <p:nvPr/>
          </p:nvSpPr>
          <p:spPr bwMode="auto">
            <a:xfrm>
              <a:off x="2173288" y="542926"/>
              <a:ext cx="25400" cy="254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3 h 84"/>
                <a:gd name="T12" fmla="*/ 13 w 84"/>
                <a:gd name="T13" fmla="*/ 42 h 84"/>
                <a:gd name="T14" fmla="*/ 42 w 84"/>
                <a:gd name="T15" fmla="*/ 71 h 84"/>
                <a:gd name="T16" fmla="*/ 71 w 84"/>
                <a:gd name="T17" fmla="*/ 42 h 84"/>
                <a:gd name="T18" fmla="*/ 42 w 84"/>
                <a:gd name="T1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3"/>
                  </a:moveTo>
                  <a:cubicBezTo>
                    <a:pt x="26" y="13"/>
                    <a:pt x="13" y="26"/>
                    <a:pt x="13" y="42"/>
                  </a:cubicBezTo>
                  <a:cubicBezTo>
                    <a:pt x="13" y="58"/>
                    <a:pt x="26" y="71"/>
                    <a:pt x="42" y="71"/>
                  </a:cubicBezTo>
                  <a:cubicBezTo>
                    <a:pt x="58" y="71"/>
                    <a:pt x="71" y="58"/>
                    <a:pt x="71" y="42"/>
                  </a:cubicBezTo>
                  <a:cubicBezTo>
                    <a:pt x="71" y="26"/>
                    <a:pt x="58" y="13"/>
                    <a:pt x="42" y="13"/>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grpSp>
      <p:grpSp>
        <p:nvGrpSpPr>
          <p:cNvPr id="131" name="Group 130">
            <a:extLst>
              <a:ext uri="{FF2B5EF4-FFF2-40B4-BE49-F238E27FC236}">
                <a16:creationId xmlns:a16="http://schemas.microsoft.com/office/drawing/2014/main" id="{89225DCB-BCDE-90D0-93D8-4655BD89BFA8}"/>
              </a:ext>
            </a:extLst>
          </p:cNvPr>
          <p:cNvGrpSpPr/>
          <p:nvPr/>
        </p:nvGrpSpPr>
        <p:grpSpPr>
          <a:xfrm>
            <a:off x="9380145" y="3368937"/>
            <a:ext cx="313672" cy="313672"/>
            <a:chOff x="9384906" y="3218151"/>
            <a:chExt cx="366749" cy="366749"/>
          </a:xfrm>
        </p:grpSpPr>
        <p:sp>
          <p:nvSpPr>
            <p:cNvPr id="108" name="Oval 23">
              <a:extLst>
                <a:ext uri="{FF2B5EF4-FFF2-40B4-BE49-F238E27FC236}">
                  <a16:creationId xmlns:a16="http://schemas.microsoft.com/office/drawing/2014/main" id="{019F42DB-7E0B-B36C-DE16-55995DF3E53B}"/>
                </a:ext>
              </a:extLst>
            </p:cNvPr>
            <p:cNvSpPr>
              <a:spLocks noChangeArrowheads="1"/>
            </p:cNvSpPr>
            <p:nvPr/>
          </p:nvSpPr>
          <p:spPr bwMode="auto">
            <a:xfrm>
              <a:off x="9384906" y="3218151"/>
              <a:ext cx="366749" cy="366749"/>
            </a:xfrm>
            <a:prstGeom prst="ellipse">
              <a:avLst/>
            </a:pr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09" name="Freeform 24">
              <a:extLst>
                <a:ext uri="{FF2B5EF4-FFF2-40B4-BE49-F238E27FC236}">
                  <a16:creationId xmlns:a16="http://schemas.microsoft.com/office/drawing/2014/main" id="{50A57485-0296-FAEF-BDD9-CDBE911BDA3B}"/>
                </a:ext>
              </a:extLst>
            </p:cNvPr>
            <p:cNvSpPr>
              <a:spLocks/>
            </p:cNvSpPr>
            <p:nvPr/>
          </p:nvSpPr>
          <p:spPr bwMode="auto">
            <a:xfrm>
              <a:off x="9401762" y="3263101"/>
              <a:ext cx="73554" cy="225770"/>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0" name="Freeform 25">
              <a:extLst>
                <a:ext uri="{FF2B5EF4-FFF2-40B4-BE49-F238E27FC236}">
                  <a16:creationId xmlns:a16="http://schemas.microsoft.com/office/drawing/2014/main" id="{1F44252F-BDC8-BFCF-2FF5-B3431211E20A}"/>
                </a:ext>
              </a:extLst>
            </p:cNvPr>
            <p:cNvSpPr>
              <a:spLocks/>
            </p:cNvSpPr>
            <p:nvPr/>
          </p:nvSpPr>
          <p:spPr bwMode="auto">
            <a:xfrm>
              <a:off x="9486043" y="3235007"/>
              <a:ext cx="215554" cy="65892"/>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1" name="Freeform 26">
              <a:extLst>
                <a:ext uri="{FF2B5EF4-FFF2-40B4-BE49-F238E27FC236}">
                  <a16:creationId xmlns:a16="http://schemas.microsoft.com/office/drawing/2014/main" id="{5569A960-22F2-5938-849F-0A9B85267733}"/>
                </a:ext>
              </a:extLst>
            </p:cNvPr>
            <p:cNvSpPr>
              <a:spLocks/>
            </p:cNvSpPr>
            <p:nvPr/>
          </p:nvSpPr>
          <p:spPr bwMode="auto">
            <a:xfrm>
              <a:off x="9711303" y="3315713"/>
              <a:ext cx="22986" cy="68957"/>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2" name="Freeform 27">
              <a:extLst>
                <a:ext uri="{FF2B5EF4-FFF2-40B4-BE49-F238E27FC236}">
                  <a16:creationId xmlns:a16="http://schemas.microsoft.com/office/drawing/2014/main" id="{11694E40-6C42-7915-61C6-1E2E336F19FC}"/>
                </a:ext>
              </a:extLst>
            </p:cNvPr>
            <p:cNvSpPr>
              <a:spLocks/>
            </p:cNvSpPr>
            <p:nvPr/>
          </p:nvSpPr>
          <p:spPr bwMode="auto">
            <a:xfrm>
              <a:off x="9434453" y="3400504"/>
              <a:ext cx="300857" cy="168051"/>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3" name="Oval 28">
              <a:extLst>
                <a:ext uri="{FF2B5EF4-FFF2-40B4-BE49-F238E27FC236}">
                  <a16:creationId xmlns:a16="http://schemas.microsoft.com/office/drawing/2014/main" id="{F6312906-4F0D-A24A-48A3-73DA58AD7046}"/>
                </a:ext>
              </a:extLst>
            </p:cNvPr>
            <p:cNvSpPr>
              <a:spLocks noChangeArrowheads="1"/>
            </p:cNvSpPr>
            <p:nvPr/>
          </p:nvSpPr>
          <p:spPr bwMode="auto">
            <a:xfrm>
              <a:off x="9434964" y="3268209"/>
              <a:ext cx="267145" cy="266634"/>
            </a:xfrm>
            <a:prstGeom prst="ellipse">
              <a:avLst/>
            </a:pr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4" name="Freeform 29">
              <a:extLst>
                <a:ext uri="{FF2B5EF4-FFF2-40B4-BE49-F238E27FC236}">
                  <a16:creationId xmlns:a16="http://schemas.microsoft.com/office/drawing/2014/main" id="{34E27421-11E9-43EB-FE74-AC45DA8D681D}"/>
                </a:ext>
              </a:extLst>
            </p:cNvPr>
            <p:cNvSpPr>
              <a:spLocks/>
            </p:cNvSpPr>
            <p:nvPr/>
          </p:nvSpPr>
          <p:spPr bwMode="auto">
            <a:xfrm>
              <a:off x="9489619" y="3350446"/>
              <a:ext cx="202274" cy="165497"/>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5" name="Oval 30">
              <a:extLst>
                <a:ext uri="{FF2B5EF4-FFF2-40B4-BE49-F238E27FC236}">
                  <a16:creationId xmlns:a16="http://schemas.microsoft.com/office/drawing/2014/main" id="{D3358B12-367B-6EAD-BFEE-992B1173CA3F}"/>
                </a:ext>
              </a:extLst>
            </p:cNvPr>
            <p:cNvSpPr>
              <a:spLocks noChangeArrowheads="1"/>
            </p:cNvSpPr>
            <p:nvPr/>
          </p:nvSpPr>
          <p:spPr bwMode="auto">
            <a:xfrm>
              <a:off x="9465611" y="3397950"/>
              <a:ext cx="37288" cy="51079"/>
            </a:xfrm>
            <a:prstGeom prst="ellipse">
              <a:avLst/>
            </a:pr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6" name="Freeform 31">
              <a:extLst>
                <a:ext uri="{FF2B5EF4-FFF2-40B4-BE49-F238E27FC236}">
                  <a16:creationId xmlns:a16="http://schemas.microsoft.com/office/drawing/2014/main" id="{81C560A6-F9A3-9700-CA50-E664D58E07E9}"/>
                </a:ext>
              </a:extLst>
            </p:cNvPr>
            <p:cNvSpPr>
              <a:spLocks/>
            </p:cNvSpPr>
            <p:nvPr/>
          </p:nvSpPr>
          <p:spPr bwMode="auto">
            <a:xfrm>
              <a:off x="9481446" y="3318266"/>
              <a:ext cx="50058" cy="51590"/>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7" name="Freeform 32">
              <a:extLst>
                <a:ext uri="{FF2B5EF4-FFF2-40B4-BE49-F238E27FC236}">
                  <a16:creationId xmlns:a16="http://schemas.microsoft.com/office/drawing/2014/main" id="{746924C5-7BE9-2294-CC22-C1FB117BE6CD}"/>
                </a:ext>
              </a:extLst>
            </p:cNvPr>
            <p:cNvSpPr>
              <a:spLocks/>
            </p:cNvSpPr>
            <p:nvPr/>
          </p:nvSpPr>
          <p:spPr bwMode="auto">
            <a:xfrm>
              <a:off x="9526906" y="3370878"/>
              <a:ext cx="54655" cy="44950"/>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8" name="Freeform 33">
              <a:extLst>
                <a:ext uri="{FF2B5EF4-FFF2-40B4-BE49-F238E27FC236}">
                  <a16:creationId xmlns:a16="http://schemas.microsoft.com/office/drawing/2014/main" id="{607FC556-21D1-AC42-6AF2-89E57D9BC87A}"/>
                </a:ext>
              </a:extLst>
            </p:cNvPr>
            <p:cNvSpPr>
              <a:spLocks/>
            </p:cNvSpPr>
            <p:nvPr/>
          </p:nvSpPr>
          <p:spPr bwMode="auto">
            <a:xfrm>
              <a:off x="9551935" y="3295791"/>
              <a:ext cx="54144" cy="4648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sp>
          <p:nvSpPr>
            <p:cNvPr id="119" name="Freeform 34">
              <a:extLst>
                <a:ext uri="{FF2B5EF4-FFF2-40B4-BE49-F238E27FC236}">
                  <a16:creationId xmlns:a16="http://schemas.microsoft.com/office/drawing/2014/main" id="{971ECDE7-2381-8EAF-A796-BFA77BEF6263}"/>
                </a:ext>
              </a:extLst>
            </p:cNvPr>
            <p:cNvSpPr>
              <a:spLocks/>
            </p:cNvSpPr>
            <p:nvPr/>
          </p:nvSpPr>
          <p:spPr bwMode="auto">
            <a:xfrm>
              <a:off x="9614763" y="3323374"/>
              <a:ext cx="46993" cy="5414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grpSp>
      <p:grpSp>
        <p:nvGrpSpPr>
          <p:cNvPr id="120" name="Graphic 80">
            <a:extLst>
              <a:ext uri="{FF2B5EF4-FFF2-40B4-BE49-F238E27FC236}">
                <a16:creationId xmlns:a16="http://schemas.microsoft.com/office/drawing/2014/main" id="{36B61E69-7380-0C1E-659A-3475CF9626AC}"/>
              </a:ext>
            </a:extLst>
          </p:cNvPr>
          <p:cNvGrpSpPr/>
          <p:nvPr/>
        </p:nvGrpSpPr>
        <p:grpSpPr>
          <a:xfrm>
            <a:off x="5739218" y="3376518"/>
            <a:ext cx="309216" cy="298511"/>
            <a:chOff x="3614575" y="4165669"/>
            <a:chExt cx="512464" cy="494722"/>
          </a:xfrm>
          <a:solidFill>
            <a:schemeClr val="tx1"/>
          </a:solidFill>
        </p:grpSpPr>
        <p:sp>
          <p:nvSpPr>
            <p:cNvPr id="121" name="Freeform: Shape 120">
              <a:extLst>
                <a:ext uri="{FF2B5EF4-FFF2-40B4-BE49-F238E27FC236}">
                  <a16:creationId xmlns:a16="http://schemas.microsoft.com/office/drawing/2014/main" id="{D9AF3393-BF76-A49A-BDE2-A314259ADA0E}"/>
                </a:ext>
              </a:extLst>
            </p:cNvPr>
            <p:cNvSpPr/>
            <p:nvPr/>
          </p:nvSpPr>
          <p:spPr>
            <a:xfrm>
              <a:off x="3614575" y="4165669"/>
              <a:ext cx="432891" cy="476990"/>
            </a:xfrm>
            <a:custGeom>
              <a:avLst/>
              <a:gdLst>
                <a:gd name="connsiteX0" fmla="*/ 337769 w 432891"/>
                <a:gd name="connsiteY0" fmla="*/ 184405 h 476990"/>
                <a:gd name="connsiteX1" fmla="*/ 151437 w 432891"/>
                <a:gd name="connsiteY1" fmla="*/ 31734 h 476990"/>
                <a:gd name="connsiteX2" fmla="*/ 22939 w 432891"/>
                <a:gd name="connsiteY2" fmla="*/ 29084 h 476990"/>
                <a:gd name="connsiteX3" fmla="*/ 2017 w 432891"/>
                <a:gd name="connsiteY3" fmla="*/ 112001 h 476990"/>
                <a:gd name="connsiteX4" fmla="*/ 188650 w 432891"/>
                <a:gd name="connsiteY4" fmla="*/ 415204 h 476990"/>
                <a:gd name="connsiteX5" fmla="*/ 284051 w 432891"/>
                <a:gd name="connsiteY5" fmla="*/ 459044 h 476990"/>
                <a:gd name="connsiteX6" fmla="*/ 371103 w 432891"/>
                <a:gd name="connsiteY6" fmla="*/ 439615 h 476990"/>
                <a:gd name="connsiteX7" fmla="*/ 347284 w 432891"/>
                <a:gd name="connsiteY7" fmla="*/ 392374 h 476990"/>
                <a:gd name="connsiteX8" fmla="*/ 257316 w 432891"/>
                <a:gd name="connsiteY8" fmla="*/ 399469 h 476990"/>
                <a:gd name="connsiteX9" fmla="*/ 291588 w 432891"/>
                <a:gd name="connsiteY9" fmla="*/ 229667 h 476990"/>
                <a:gd name="connsiteX10" fmla="*/ 379939 w 432891"/>
                <a:gd name="connsiteY10" fmla="*/ 318018 h 476990"/>
                <a:gd name="connsiteX11" fmla="*/ 360227 w 432891"/>
                <a:gd name="connsiteY11" fmla="*/ 373688 h 476990"/>
                <a:gd name="connsiteX12" fmla="*/ 374046 w 432891"/>
                <a:gd name="connsiteY12" fmla="*/ 384705 h 476990"/>
                <a:gd name="connsiteX13" fmla="*/ 397609 w 432891"/>
                <a:gd name="connsiteY13" fmla="*/ 318018 h 476990"/>
                <a:gd name="connsiteX14" fmla="*/ 291588 w 432891"/>
                <a:gd name="connsiteY14" fmla="*/ 211997 h 476990"/>
                <a:gd name="connsiteX15" fmla="*/ 257378 w 432891"/>
                <a:gd name="connsiteY15" fmla="*/ 418172 h 476990"/>
                <a:gd name="connsiteX16" fmla="*/ 265948 w 432891"/>
                <a:gd name="connsiteY16" fmla="*/ 438970 h 476990"/>
                <a:gd name="connsiteX17" fmla="*/ 201337 w 432891"/>
                <a:gd name="connsiteY17" fmla="*/ 402844 h 476990"/>
                <a:gd name="connsiteX18" fmla="*/ 291588 w 432891"/>
                <a:gd name="connsiteY18" fmla="*/ 194326 h 476990"/>
                <a:gd name="connsiteX19" fmla="*/ 380053 w 432891"/>
                <a:gd name="connsiteY19" fmla="*/ 404407 h 476990"/>
                <a:gd name="connsiteX20" fmla="*/ 392679 w 432891"/>
                <a:gd name="connsiteY20" fmla="*/ 416777 h 476990"/>
                <a:gd name="connsiteX21" fmla="*/ 337769 w 432891"/>
                <a:gd name="connsiteY21" fmla="*/ 184405 h 476990"/>
                <a:gd name="connsiteX22" fmla="*/ 353433 w 432891"/>
                <a:gd name="connsiteY22" fmla="*/ 439615 h 476990"/>
                <a:gd name="connsiteX23" fmla="*/ 273917 w 432891"/>
                <a:gd name="connsiteY23" fmla="*/ 408463 h 476990"/>
                <a:gd name="connsiteX24" fmla="*/ 353433 w 432891"/>
                <a:gd name="connsiteY24" fmla="*/ 439615 h 476990"/>
                <a:gd name="connsiteX25" fmla="*/ 155386 w 432891"/>
                <a:gd name="connsiteY25" fmla="*/ 355823 h 476990"/>
                <a:gd name="connsiteX26" fmla="*/ 19352 w 432891"/>
                <a:gd name="connsiteY26" fmla="*/ 108555 h 476990"/>
                <a:gd name="connsiteX27" fmla="*/ 137486 w 432891"/>
                <a:gd name="connsiteY27" fmla="*/ 42584 h 476990"/>
                <a:gd name="connsiteX28" fmla="*/ 280164 w 432891"/>
                <a:gd name="connsiteY28" fmla="*/ 177239 h 476990"/>
                <a:gd name="connsiteX29" fmla="*/ 155386 w 432891"/>
                <a:gd name="connsiteY29" fmla="*/ 355823 h 4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2891" h="476990">
                  <a:moveTo>
                    <a:pt x="337769" y="184405"/>
                  </a:moveTo>
                  <a:cubicBezTo>
                    <a:pt x="248075" y="150019"/>
                    <a:pt x="205755" y="101629"/>
                    <a:pt x="151437" y="31734"/>
                  </a:cubicBezTo>
                  <a:cubicBezTo>
                    <a:pt x="119029" y="-9923"/>
                    <a:pt x="55629" y="-10321"/>
                    <a:pt x="22939" y="29084"/>
                  </a:cubicBezTo>
                  <a:cubicBezTo>
                    <a:pt x="3608" y="52373"/>
                    <a:pt x="-4008" y="82633"/>
                    <a:pt x="2017" y="112001"/>
                  </a:cubicBezTo>
                  <a:cubicBezTo>
                    <a:pt x="20845" y="210079"/>
                    <a:pt x="90421" y="322806"/>
                    <a:pt x="188650" y="415204"/>
                  </a:cubicBezTo>
                  <a:cubicBezTo>
                    <a:pt x="212708" y="440693"/>
                    <a:pt x="246255" y="457082"/>
                    <a:pt x="284051" y="459044"/>
                  </a:cubicBezTo>
                  <a:cubicBezTo>
                    <a:pt x="322855" y="490435"/>
                    <a:pt x="371103" y="478560"/>
                    <a:pt x="371103" y="439615"/>
                  </a:cubicBezTo>
                  <a:cubicBezTo>
                    <a:pt x="371103" y="423588"/>
                    <a:pt x="362198" y="405927"/>
                    <a:pt x="347284" y="392374"/>
                  </a:cubicBezTo>
                  <a:cubicBezTo>
                    <a:pt x="310459" y="358889"/>
                    <a:pt x="264588" y="367000"/>
                    <a:pt x="257316" y="399469"/>
                  </a:cubicBezTo>
                  <a:cubicBezTo>
                    <a:pt x="168444" y="362131"/>
                    <a:pt x="196442" y="229667"/>
                    <a:pt x="291588" y="229667"/>
                  </a:cubicBezTo>
                  <a:cubicBezTo>
                    <a:pt x="340366" y="229667"/>
                    <a:pt x="379939" y="269054"/>
                    <a:pt x="379939" y="318018"/>
                  </a:cubicBezTo>
                  <a:cubicBezTo>
                    <a:pt x="379939" y="338506"/>
                    <a:pt x="372985" y="358014"/>
                    <a:pt x="360227" y="373688"/>
                  </a:cubicBezTo>
                  <a:cubicBezTo>
                    <a:pt x="353477" y="381984"/>
                    <a:pt x="367013" y="393372"/>
                    <a:pt x="374046" y="384705"/>
                  </a:cubicBezTo>
                  <a:cubicBezTo>
                    <a:pt x="389304" y="365895"/>
                    <a:pt x="397609" y="342544"/>
                    <a:pt x="397609" y="318018"/>
                  </a:cubicBezTo>
                  <a:cubicBezTo>
                    <a:pt x="397609" y="259264"/>
                    <a:pt x="350102" y="211997"/>
                    <a:pt x="291588" y="211997"/>
                  </a:cubicBezTo>
                  <a:cubicBezTo>
                    <a:pt x="173860" y="211997"/>
                    <a:pt x="143326" y="379404"/>
                    <a:pt x="257378" y="418172"/>
                  </a:cubicBezTo>
                  <a:cubicBezTo>
                    <a:pt x="258836" y="425170"/>
                    <a:pt x="261698" y="432238"/>
                    <a:pt x="265948" y="438970"/>
                  </a:cubicBezTo>
                  <a:cubicBezTo>
                    <a:pt x="236607" y="432883"/>
                    <a:pt x="219838" y="420240"/>
                    <a:pt x="201337" y="402844"/>
                  </a:cubicBezTo>
                  <a:cubicBezTo>
                    <a:pt x="127803" y="324582"/>
                    <a:pt x="183375" y="194326"/>
                    <a:pt x="291588" y="194326"/>
                  </a:cubicBezTo>
                  <a:cubicBezTo>
                    <a:pt x="400427" y="194326"/>
                    <a:pt x="456362" y="326261"/>
                    <a:pt x="380053" y="404407"/>
                  </a:cubicBezTo>
                  <a:cubicBezTo>
                    <a:pt x="372181" y="412474"/>
                    <a:pt x="384718" y="424922"/>
                    <a:pt x="392679" y="416777"/>
                  </a:cubicBezTo>
                  <a:cubicBezTo>
                    <a:pt x="463165" y="344585"/>
                    <a:pt x="438586" y="220708"/>
                    <a:pt x="337769" y="184405"/>
                  </a:cubicBezTo>
                  <a:close/>
                  <a:moveTo>
                    <a:pt x="353433" y="439615"/>
                  </a:moveTo>
                  <a:cubicBezTo>
                    <a:pt x="353433" y="480716"/>
                    <a:pt x="273917" y="451392"/>
                    <a:pt x="273917" y="408463"/>
                  </a:cubicBezTo>
                  <a:cubicBezTo>
                    <a:pt x="273917" y="367945"/>
                    <a:pt x="353433" y="395749"/>
                    <a:pt x="353433" y="439615"/>
                  </a:cubicBezTo>
                  <a:close/>
                  <a:moveTo>
                    <a:pt x="155386" y="355823"/>
                  </a:moveTo>
                  <a:cubicBezTo>
                    <a:pt x="73449" y="264239"/>
                    <a:pt x="31376" y="171240"/>
                    <a:pt x="19352" y="108555"/>
                  </a:cubicBezTo>
                  <a:cubicBezTo>
                    <a:pt x="3148" y="29596"/>
                    <a:pt x="94759" y="-12344"/>
                    <a:pt x="137486" y="42584"/>
                  </a:cubicBezTo>
                  <a:cubicBezTo>
                    <a:pt x="182289" y="100224"/>
                    <a:pt x="219325" y="143701"/>
                    <a:pt x="280164" y="177239"/>
                  </a:cubicBezTo>
                  <a:cubicBezTo>
                    <a:pt x="193156" y="184246"/>
                    <a:pt x="131584" y="268630"/>
                    <a:pt x="155386" y="355823"/>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2" name="Freeform: Shape 121">
              <a:extLst>
                <a:ext uri="{FF2B5EF4-FFF2-40B4-BE49-F238E27FC236}">
                  <a16:creationId xmlns:a16="http://schemas.microsoft.com/office/drawing/2014/main" id="{332EF92E-DFDB-C47F-E445-26721C548A86}"/>
                </a:ext>
              </a:extLst>
            </p:cNvPr>
            <p:cNvSpPr/>
            <p:nvPr/>
          </p:nvSpPr>
          <p:spPr>
            <a:xfrm>
              <a:off x="3672583" y="4328787"/>
              <a:ext cx="73416" cy="117566"/>
            </a:xfrm>
            <a:custGeom>
              <a:avLst/>
              <a:gdLst>
                <a:gd name="connsiteX0" fmla="*/ 17076 w 73416"/>
                <a:gd name="connsiteY0" fmla="*/ 5420 h 117566"/>
                <a:gd name="connsiteX1" fmla="*/ 793 w 73416"/>
                <a:gd name="connsiteY1" fmla="*/ 12284 h 117566"/>
                <a:gd name="connsiteX2" fmla="*/ 57188 w 73416"/>
                <a:gd name="connsiteY2" fmla="*/ 113676 h 117566"/>
                <a:gd name="connsiteX3" fmla="*/ 71713 w 73416"/>
                <a:gd name="connsiteY3" fmla="*/ 103613 h 117566"/>
                <a:gd name="connsiteX4" fmla="*/ 17076 w 73416"/>
                <a:gd name="connsiteY4" fmla="*/ 5420 h 117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6" h="117566">
                  <a:moveTo>
                    <a:pt x="17076" y="5420"/>
                  </a:moveTo>
                  <a:cubicBezTo>
                    <a:pt x="12553" y="-5342"/>
                    <a:pt x="-3757" y="1488"/>
                    <a:pt x="793" y="12284"/>
                  </a:cubicBezTo>
                  <a:cubicBezTo>
                    <a:pt x="15000" y="46017"/>
                    <a:pt x="33969" y="80138"/>
                    <a:pt x="57188" y="113676"/>
                  </a:cubicBezTo>
                  <a:cubicBezTo>
                    <a:pt x="63849" y="123289"/>
                    <a:pt x="78365" y="113225"/>
                    <a:pt x="71713" y="103613"/>
                  </a:cubicBezTo>
                  <a:cubicBezTo>
                    <a:pt x="49192" y="71073"/>
                    <a:pt x="30806" y="38030"/>
                    <a:pt x="17076" y="5420"/>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3" name="Freeform: Shape 122">
              <a:extLst>
                <a:ext uri="{FF2B5EF4-FFF2-40B4-BE49-F238E27FC236}">
                  <a16:creationId xmlns:a16="http://schemas.microsoft.com/office/drawing/2014/main" id="{500D98EA-C1F7-7773-CBFB-EE2CD681E7BE}"/>
                </a:ext>
              </a:extLst>
            </p:cNvPr>
            <p:cNvSpPr/>
            <p:nvPr/>
          </p:nvSpPr>
          <p:spPr>
            <a:xfrm>
              <a:off x="3651022" y="4260122"/>
              <a:ext cx="24527" cy="45071"/>
            </a:xfrm>
            <a:custGeom>
              <a:avLst/>
              <a:gdLst>
                <a:gd name="connsiteX0" fmla="*/ 24103 w 24527"/>
                <a:gd name="connsiteY0" fmla="*/ 33752 h 45071"/>
                <a:gd name="connsiteX1" fmla="*/ 17539 w 24527"/>
                <a:gd name="connsiteY1" fmla="*/ 7114 h 45071"/>
                <a:gd name="connsiteX2" fmla="*/ 195 w 24527"/>
                <a:gd name="connsiteY2" fmla="*/ 10445 h 45071"/>
                <a:gd name="connsiteX3" fmla="*/ 7166 w 24527"/>
                <a:gd name="connsiteY3" fmla="*/ 38771 h 45071"/>
                <a:gd name="connsiteX4" fmla="*/ 24103 w 24527"/>
                <a:gd name="connsiteY4" fmla="*/ 33752 h 4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7" h="45071">
                  <a:moveTo>
                    <a:pt x="24103" y="33752"/>
                  </a:moveTo>
                  <a:cubicBezTo>
                    <a:pt x="21373" y="24528"/>
                    <a:pt x="19164" y="15561"/>
                    <a:pt x="17539" y="7114"/>
                  </a:cubicBezTo>
                  <a:cubicBezTo>
                    <a:pt x="15339" y="-4353"/>
                    <a:pt x="-2022" y="-1023"/>
                    <a:pt x="195" y="10445"/>
                  </a:cubicBezTo>
                  <a:cubicBezTo>
                    <a:pt x="1927" y="19466"/>
                    <a:pt x="4268" y="28999"/>
                    <a:pt x="7166" y="38771"/>
                  </a:cubicBezTo>
                  <a:cubicBezTo>
                    <a:pt x="10462" y="49974"/>
                    <a:pt x="27407" y="44955"/>
                    <a:pt x="24103" y="33752"/>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4" name="Freeform: Shape 123">
              <a:extLst>
                <a:ext uri="{FF2B5EF4-FFF2-40B4-BE49-F238E27FC236}">
                  <a16:creationId xmlns:a16="http://schemas.microsoft.com/office/drawing/2014/main" id="{1CD21C61-AD76-6337-382F-1EEAF0ED7B19}"/>
                </a:ext>
              </a:extLst>
            </p:cNvPr>
            <p:cNvSpPr/>
            <p:nvPr/>
          </p:nvSpPr>
          <p:spPr>
            <a:xfrm>
              <a:off x="4012184" y="4554158"/>
              <a:ext cx="114856" cy="106234"/>
            </a:xfrm>
            <a:custGeom>
              <a:avLst/>
              <a:gdLst>
                <a:gd name="connsiteX0" fmla="*/ 103318 w 114856"/>
                <a:gd name="connsiteY0" fmla="*/ 10371 h 106234"/>
                <a:gd name="connsiteX1" fmla="*/ 0 w 114856"/>
                <a:gd name="connsiteY1" fmla="*/ 68797 h 106234"/>
                <a:gd name="connsiteX2" fmla="*/ 91037 w 114856"/>
                <a:gd name="connsiteY2" fmla="*/ 84895 h 106234"/>
                <a:gd name="connsiteX3" fmla="*/ 114856 w 114856"/>
                <a:gd name="connsiteY3" fmla="*/ 37645 h 106234"/>
                <a:gd name="connsiteX4" fmla="*/ 103318 w 114856"/>
                <a:gd name="connsiteY4" fmla="*/ 10371 h 106234"/>
                <a:gd name="connsiteX5" fmla="*/ 79145 w 114856"/>
                <a:gd name="connsiteY5" fmla="*/ 71819 h 106234"/>
                <a:gd name="connsiteX6" fmla="*/ 17670 w 114856"/>
                <a:gd name="connsiteY6" fmla="*/ 68797 h 106234"/>
                <a:gd name="connsiteX7" fmla="*/ 74639 w 114856"/>
                <a:gd name="connsiteY7" fmla="*/ 17836 h 106234"/>
                <a:gd name="connsiteX8" fmla="*/ 79145 w 114856"/>
                <a:gd name="connsiteY8" fmla="*/ 71819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56" h="106234">
                  <a:moveTo>
                    <a:pt x="103318" y="10371"/>
                  </a:moveTo>
                  <a:cubicBezTo>
                    <a:pt x="69903" y="-20004"/>
                    <a:pt x="0" y="21450"/>
                    <a:pt x="0" y="68797"/>
                  </a:cubicBezTo>
                  <a:cubicBezTo>
                    <a:pt x="0" y="109121"/>
                    <a:pt x="51871" y="120491"/>
                    <a:pt x="91037" y="84895"/>
                  </a:cubicBezTo>
                  <a:cubicBezTo>
                    <a:pt x="105950" y="71342"/>
                    <a:pt x="114856" y="53680"/>
                    <a:pt x="114856" y="37645"/>
                  </a:cubicBezTo>
                  <a:cubicBezTo>
                    <a:pt x="114856" y="26663"/>
                    <a:pt x="110872" y="17227"/>
                    <a:pt x="103318" y="10371"/>
                  </a:cubicBezTo>
                  <a:close/>
                  <a:moveTo>
                    <a:pt x="79145" y="71819"/>
                  </a:moveTo>
                  <a:cubicBezTo>
                    <a:pt x="54769" y="93986"/>
                    <a:pt x="17670" y="95055"/>
                    <a:pt x="17670" y="68797"/>
                  </a:cubicBezTo>
                  <a:cubicBezTo>
                    <a:pt x="17670" y="44898"/>
                    <a:pt x="47648" y="17836"/>
                    <a:pt x="74639" y="17836"/>
                  </a:cubicBezTo>
                  <a:cubicBezTo>
                    <a:pt x="103874" y="17836"/>
                    <a:pt x="103918" y="49289"/>
                    <a:pt x="79145" y="71819"/>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5" name="Freeform: Shape 124">
              <a:extLst>
                <a:ext uri="{FF2B5EF4-FFF2-40B4-BE49-F238E27FC236}">
                  <a16:creationId xmlns:a16="http://schemas.microsoft.com/office/drawing/2014/main" id="{3D118FBB-F28E-9C1B-6892-EB97E9802511}"/>
                </a:ext>
              </a:extLst>
            </p:cNvPr>
            <p:cNvSpPr/>
            <p:nvPr/>
          </p:nvSpPr>
          <p:spPr>
            <a:xfrm>
              <a:off x="4043705" y="4581735"/>
              <a:ext cx="56940" cy="52148"/>
            </a:xfrm>
            <a:custGeom>
              <a:avLst/>
              <a:gdLst>
                <a:gd name="connsiteX0" fmla="*/ 44893 w 56940"/>
                <a:gd name="connsiteY0" fmla="*/ 676 h 52148"/>
                <a:gd name="connsiteX1" fmla="*/ 39292 w 56940"/>
                <a:gd name="connsiteY1" fmla="*/ 10306 h 52148"/>
                <a:gd name="connsiteX2" fmla="*/ 8767 w 56940"/>
                <a:gd name="connsiteY2" fmla="*/ 34479 h 52148"/>
                <a:gd name="connsiteX3" fmla="*/ 8767 w 56940"/>
                <a:gd name="connsiteY3" fmla="*/ 52149 h 52148"/>
                <a:gd name="connsiteX4" fmla="*/ 41686 w 56940"/>
                <a:gd name="connsiteY4" fmla="*/ 37695 h 52148"/>
                <a:gd name="connsiteX5" fmla="*/ 44893 w 56940"/>
                <a:gd name="connsiteY5" fmla="*/ 676 h 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 h="52148">
                  <a:moveTo>
                    <a:pt x="44893" y="676"/>
                  </a:moveTo>
                  <a:cubicBezTo>
                    <a:pt x="40918" y="2178"/>
                    <a:pt x="38656" y="6259"/>
                    <a:pt x="39292" y="10306"/>
                  </a:cubicBezTo>
                  <a:cubicBezTo>
                    <a:pt x="37543" y="20166"/>
                    <a:pt x="21321" y="34479"/>
                    <a:pt x="8767" y="34479"/>
                  </a:cubicBezTo>
                  <a:cubicBezTo>
                    <a:pt x="-2931" y="34479"/>
                    <a:pt x="-2913" y="52149"/>
                    <a:pt x="8767" y="52149"/>
                  </a:cubicBezTo>
                  <a:cubicBezTo>
                    <a:pt x="19431" y="52149"/>
                    <a:pt x="31747" y="46742"/>
                    <a:pt x="41686" y="37695"/>
                  </a:cubicBezTo>
                  <a:cubicBezTo>
                    <a:pt x="65559" y="16031"/>
                    <a:pt x="57245" y="-3963"/>
                    <a:pt x="44893" y="67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6" name="Freeform: Shape 125">
              <a:extLst>
                <a:ext uri="{FF2B5EF4-FFF2-40B4-BE49-F238E27FC236}">
                  <a16:creationId xmlns:a16="http://schemas.microsoft.com/office/drawing/2014/main" id="{79919AF3-D471-44C6-261D-6E87BD54039B}"/>
                </a:ext>
              </a:extLst>
            </p:cNvPr>
            <p:cNvSpPr/>
            <p:nvPr/>
          </p:nvSpPr>
          <p:spPr>
            <a:xfrm>
              <a:off x="3897065" y="4564178"/>
              <a:ext cx="57092" cy="52035"/>
            </a:xfrm>
            <a:custGeom>
              <a:avLst/>
              <a:gdLst>
                <a:gd name="connsiteX0" fmla="*/ 48326 w 57092"/>
                <a:gd name="connsiteY0" fmla="*/ 52036 h 52035"/>
                <a:gd name="connsiteX1" fmla="*/ 48326 w 57092"/>
                <a:gd name="connsiteY1" fmla="*/ 34365 h 52035"/>
                <a:gd name="connsiteX2" fmla="*/ 17792 w 57092"/>
                <a:gd name="connsiteY2" fmla="*/ 10193 h 52035"/>
                <a:gd name="connsiteX3" fmla="*/ 793 w 57092"/>
                <a:gd name="connsiteY3" fmla="*/ 5696 h 52035"/>
                <a:gd name="connsiteX4" fmla="*/ 48326 w 57092"/>
                <a:gd name="connsiteY4" fmla="*/ 52036 h 52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92" h="52035">
                  <a:moveTo>
                    <a:pt x="48326" y="52036"/>
                  </a:moveTo>
                  <a:cubicBezTo>
                    <a:pt x="60024" y="52036"/>
                    <a:pt x="60006" y="34365"/>
                    <a:pt x="48326" y="34365"/>
                  </a:cubicBezTo>
                  <a:cubicBezTo>
                    <a:pt x="35763" y="34365"/>
                    <a:pt x="19532" y="20061"/>
                    <a:pt x="17792" y="10193"/>
                  </a:cubicBezTo>
                  <a:cubicBezTo>
                    <a:pt x="19426" y="-224"/>
                    <a:pt x="4548" y="-4209"/>
                    <a:pt x="793" y="5696"/>
                  </a:cubicBezTo>
                  <a:cubicBezTo>
                    <a:pt x="-4967" y="20901"/>
                    <a:pt x="21644" y="52036"/>
                    <a:pt x="48326" y="5203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7" name="Freeform: Shape 126">
              <a:extLst>
                <a:ext uri="{FF2B5EF4-FFF2-40B4-BE49-F238E27FC236}">
                  <a16:creationId xmlns:a16="http://schemas.microsoft.com/office/drawing/2014/main" id="{482BBE42-4E4E-B5A8-AC04-01742BB0C8A2}"/>
                </a:ext>
              </a:extLst>
            </p:cNvPr>
            <p:cNvSpPr/>
            <p:nvPr/>
          </p:nvSpPr>
          <p:spPr>
            <a:xfrm>
              <a:off x="3910133" y="4447803"/>
              <a:ext cx="80419" cy="80511"/>
            </a:xfrm>
            <a:custGeom>
              <a:avLst/>
              <a:gdLst>
                <a:gd name="connsiteX0" fmla="*/ 71774 w 80419"/>
                <a:gd name="connsiteY0" fmla="*/ 8558 h 80511"/>
                <a:gd name="connsiteX1" fmla="*/ 8629 w 80419"/>
                <a:gd name="connsiteY1" fmla="*/ 72056 h 80511"/>
                <a:gd name="connsiteX2" fmla="*/ 8638 w 80419"/>
                <a:gd name="connsiteY2" fmla="*/ 72056 h 80511"/>
                <a:gd name="connsiteX3" fmla="*/ 71774 w 80419"/>
                <a:gd name="connsiteY3" fmla="*/ 8558 h 80511"/>
                <a:gd name="connsiteX4" fmla="*/ 51630 w 80419"/>
                <a:gd name="connsiteY4" fmla="*/ 51602 h 80511"/>
                <a:gd name="connsiteX5" fmla="*/ 21060 w 80419"/>
                <a:gd name="connsiteY5" fmla="*/ 59501 h 80511"/>
                <a:gd name="connsiteX6" fmla="*/ 28773 w 80419"/>
                <a:gd name="connsiteY6" fmla="*/ 29011 h 80511"/>
                <a:gd name="connsiteX7" fmla="*/ 59343 w 80419"/>
                <a:gd name="connsiteY7" fmla="*/ 21112 h 80511"/>
                <a:gd name="connsiteX8" fmla="*/ 51630 w 80419"/>
                <a:gd name="connsiteY8" fmla="*/ 51602 h 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9" h="80511">
                  <a:moveTo>
                    <a:pt x="71774" y="8558"/>
                  </a:moveTo>
                  <a:cubicBezTo>
                    <a:pt x="39870" y="-23054"/>
                    <a:pt x="-22930" y="40806"/>
                    <a:pt x="8629" y="72056"/>
                  </a:cubicBezTo>
                  <a:lnTo>
                    <a:pt x="8638" y="72056"/>
                  </a:lnTo>
                  <a:cubicBezTo>
                    <a:pt x="40277" y="103385"/>
                    <a:pt x="103439" y="39852"/>
                    <a:pt x="71774" y="8558"/>
                  </a:cubicBezTo>
                  <a:close/>
                  <a:moveTo>
                    <a:pt x="51630" y="51602"/>
                  </a:moveTo>
                  <a:cubicBezTo>
                    <a:pt x="40374" y="62929"/>
                    <a:pt x="26494" y="64855"/>
                    <a:pt x="21060" y="59501"/>
                  </a:cubicBezTo>
                  <a:cubicBezTo>
                    <a:pt x="13771" y="52265"/>
                    <a:pt x="20892" y="36927"/>
                    <a:pt x="28773" y="29011"/>
                  </a:cubicBezTo>
                  <a:cubicBezTo>
                    <a:pt x="40056" y="17684"/>
                    <a:pt x="53927" y="15758"/>
                    <a:pt x="59343" y="21112"/>
                  </a:cubicBezTo>
                  <a:cubicBezTo>
                    <a:pt x="66623" y="28340"/>
                    <a:pt x="59555" y="43633"/>
                    <a:pt x="51630" y="51602"/>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8" name="Freeform: Shape 127">
              <a:extLst>
                <a:ext uri="{FF2B5EF4-FFF2-40B4-BE49-F238E27FC236}">
                  <a16:creationId xmlns:a16="http://schemas.microsoft.com/office/drawing/2014/main" id="{6B7C2707-1098-0DEA-007C-53473A09C6E5}"/>
                </a:ext>
              </a:extLst>
            </p:cNvPr>
            <p:cNvSpPr/>
            <p:nvPr/>
          </p:nvSpPr>
          <p:spPr>
            <a:xfrm>
              <a:off x="3835350" y="4431153"/>
              <a:ext cx="70939" cy="87379"/>
            </a:xfrm>
            <a:custGeom>
              <a:avLst/>
              <a:gdLst>
                <a:gd name="connsiteX0" fmla="*/ 689 w 70939"/>
                <a:gd name="connsiteY0" fmla="*/ 51607 h 87379"/>
                <a:gd name="connsiteX1" fmla="*/ 70248 w 70939"/>
                <a:gd name="connsiteY1" fmla="*/ 35783 h 87379"/>
                <a:gd name="connsiteX2" fmla="*/ 689 w 70939"/>
                <a:gd name="connsiteY2" fmla="*/ 51607 h 87379"/>
                <a:gd name="connsiteX3" fmla="*/ 38247 w 70939"/>
                <a:gd name="connsiteY3" fmla="*/ 69843 h 87379"/>
                <a:gd name="connsiteX4" fmla="*/ 18183 w 70939"/>
                <a:gd name="connsiteY4" fmla="*/ 49107 h 87379"/>
                <a:gd name="connsiteX5" fmla="*/ 52754 w 70939"/>
                <a:gd name="connsiteY5" fmla="*/ 38293 h 87379"/>
                <a:gd name="connsiteX6" fmla="*/ 38247 w 70939"/>
                <a:gd name="connsiteY6" fmla="*/ 69843 h 8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9" h="87379">
                  <a:moveTo>
                    <a:pt x="689" y="51607"/>
                  </a:moveTo>
                  <a:cubicBezTo>
                    <a:pt x="8747" y="107816"/>
                    <a:pt x="78597" y="94192"/>
                    <a:pt x="70248" y="35783"/>
                  </a:cubicBezTo>
                  <a:cubicBezTo>
                    <a:pt x="62172" y="-20540"/>
                    <a:pt x="-7642" y="-6687"/>
                    <a:pt x="689" y="51607"/>
                  </a:cubicBezTo>
                  <a:close/>
                  <a:moveTo>
                    <a:pt x="38247" y="69843"/>
                  </a:moveTo>
                  <a:cubicBezTo>
                    <a:pt x="27875" y="72475"/>
                    <a:pt x="19826" y="60628"/>
                    <a:pt x="18183" y="49107"/>
                  </a:cubicBezTo>
                  <a:cubicBezTo>
                    <a:pt x="13279" y="14703"/>
                    <a:pt x="47780" y="3721"/>
                    <a:pt x="52754" y="38293"/>
                  </a:cubicBezTo>
                  <a:cubicBezTo>
                    <a:pt x="54839" y="52844"/>
                    <a:pt x="48195" y="67280"/>
                    <a:pt x="38247" y="69843"/>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29" name="Freeform: Shape 128">
              <a:extLst>
                <a:ext uri="{FF2B5EF4-FFF2-40B4-BE49-F238E27FC236}">
                  <a16:creationId xmlns:a16="http://schemas.microsoft.com/office/drawing/2014/main" id="{2B8F859F-67D4-11CB-77F4-55A6148ABCAD}"/>
                </a:ext>
              </a:extLst>
            </p:cNvPr>
            <p:cNvSpPr/>
            <p:nvPr/>
          </p:nvSpPr>
          <p:spPr>
            <a:xfrm>
              <a:off x="3860085" y="4457515"/>
              <a:ext cx="19683" cy="35014"/>
            </a:xfrm>
            <a:custGeom>
              <a:avLst/>
              <a:gdLst>
                <a:gd name="connsiteX0" fmla="*/ 18592 w 19683"/>
                <a:gd name="connsiteY0" fmla="*/ 13096 h 35014"/>
                <a:gd name="connsiteX1" fmla="*/ 14899 w 19683"/>
                <a:gd name="connsiteY1" fmla="*/ 1257 h 35014"/>
                <a:gd name="connsiteX2" fmla="*/ 2839 w 19683"/>
                <a:gd name="connsiteY2" fmla="*/ 30121 h 35014"/>
                <a:gd name="connsiteX3" fmla="*/ 18636 w 19683"/>
                <a:gd name="connsiteY3" fmla="*/ 22223 h 35014"/>
                <a:gd name="connsiteX4" fmla="*/ 18592 w 19683"/>
                <a:gd name="connsiteY4" fmla="*/ 13096 h 3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 h="35014">
                  <a:moveTo>
                    <a:pt x="18592" y="13096"/>
                  </a:moveTo>
                  <a:cubicBezTo>
                    <a:pt x="20801" y="8811"/>
                    <a:pt x="19158" y="3537"/>
                    <a:pt x="14899" y="1257"/>
                  </a:cubicBezTo>
                  <a:cubicBezTo>
                    <a:pt x="2344" y="-5458"/>
                    <a:pt x="-4096" y="16259"/>
                    <a:pt x="2839" y="30121"/>
                  </a:cubicBezTo>
                  <a:cubicBezTo>
                    <a:pt x="8017" y="40503"/>
                    <a:pt x="23876" y="32692"/>
                    <a:pt x="18636" y="22223"/>
                  </a:cubicBezTo>
                  <a:cubicBezTo>
                    <a:pt x="16436" y="17814"/>
                    <a:pt x="18424" y="13458"/>
                    <a:pt x="18592" y="1309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130" name="Freeform: Shape 129">
              <a:extLst>
                <a:ext uri="{FF2B5EF4-FFF2-40B4-BE49-F238E27FC236}">
                  <a16:creationId xmlns:a16="http://schemas.microsoft.com/office/drawing/2014/main" id="{0D1FBF1F-B478-D88B-59D3-0884F4BB9971}"/>
                </a:ext>
              </a:extLst>
            </p:cNvPr>
            <p:cNvSpPr/>
            <p:nvPr/>
          </p:nvSpPr>
          <p:spPr>
            <a:xfrm>
              <a:off x="3936003" y="4474860"/>
              <a:ext cx="28977" cy="28529"/>
            </a:xfrm>
            <a:custGeom>
              <a:avLst/>
              <a:gdLst>
                <a:gd name="connsiteX0" fmla="*/ 11366 w 28977"/>
                <a:gd name="connsiteY0" fmla="*/ 7767 h 28529"/>
                <a:gd name="connsiteX1" fmla="*/ 7762 w 28977"/>
                <a:gd name="connsiteY1" fmla="*/ 10921 h 28529"/>
                <a:gd name="connsiteX2" fmla="*/ 66 w 28977"/>
                <a:gd name="connsiteY2" fmla="*/ 20763 h 28529"/>
                <a:gd name="connsiteX3" fmla="*/ 28975 w 28977"/>
                <a:gd name="connsiteY3" fmla="*/ 9057 h 28529"/>
                <a:gd name="connsiteX4" fmla="*/ 11366 w 28977"/>
                <a:gd name="connsiteY4" fmla="*/ 7767 h 2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7" h="28529">
                  <a:moveTo>
                    <a:pt x="11366" y="7767"/>
                  </a:moveTo>
                  <a:cubicBezTo>
                    <a:pt x="10774" y="8951"/>
                    <a:pt x="8813" y="10788"/>
                    <a:pt x="7762" y="10921"/>
                  </a:cubicBezTo>
                  <a:cubicBezTo>
                    <a:pt x="2920" y="11513"/>
                    <a:pt x="-526" y="15913"/>
                    <a:pt x="66" y="20763"/>
                  </a:cubicBezTo>
                  <a:cubicBezTo>
                    <a:pt x="2054" y="37046"/>
                    <a:pt x="28577" y="25092"/>
                    <a:pt x="28975" y="9057"/>
                  </a:cubicBezTo>
                  <a:cubicBezTo>
                    <a:pt x="29240" y="-2084"/>
                    <a:pt x="12692" y="-3445"/>
                    <a:pt x="11366" y="7767"/>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grpSp>
      <p:sp>
        <p:nvSpPr>
          <p:cNvPr id="4" name="Rectangle 3">
            <a:extLst>
              <a:ext uri="{FF2B5EF4-FFF2-40B4-BE49-F238E27FC236}">
                <a16:creationId xmlns:a16="http://schemas.microsoft.com/office/drawing/2014/main" id="{7FCE0B59-2B85-0E8E-2BFF-4D275883242F}"/>
              </a:ext>
            </a:extLst>
          </p:cNvPr>
          <p:cNvSpPr/>
          <p:nvPr/>
        </p:nvSpPr>
        <p:spPr>
          <a:xfrm>
            <a:off x="2218446" y="4189867"/>
            <a:ext cx="1473588" cy="7410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Decreased anti-inflammatory/ </a:t>
            </a:r>
            <a:r>
              <a:rPr lang="en-US" sz="1200" err="1">
                <a:solidFill>
                  <a:schemeClr val="tx1"/>
                </a:solidFill>
                <a:latin typeface="Arial" panose="020B0604020202020204" pitchFamily="34" charset="0"/>
                <a:cs typeface="Arial" panose="020B0604020202020204" pitchFamily="34" charset="0"/>
              </a:rPr>
              <a:t>atheroprotective</a:t>
            </a:r>
            <a:r>
              <a:rPr lang="en-US" sz="1200">
                <a:solidFill>
                  <a:schemeClr val="tx1"/>
                </a:solidFill>
                <a:latin typeface="Arial" panose="020B0604020202020204" pitchFamily="34" charset="0"/>
                <a:cs typeface="Arial" panose="020B0604020202020204" pitchFamily="34" charset="0"/>
              </a:rPr>
              <a:t> adipokines</a:t>
            </a:r>
          </a:p>
        </p:txBody>
      </p:sp>
    </p:spTree>
    <p:extLst>
      <p:ext uri="{BB962C8B-B14F-4D97-AF65-F5344CB8AC3E}">
        <p14:creationId xmlns:p14="http://schemas.microsoft.com/office/powerpoint/2010/main" val="398030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normAutofit fontScale="90000"/>
          </a:bodyPr>
          <a:lstStyle/>
          <a:p>
            <a:r>
              <a:rPr lang="en-US">
                <a:latin typeface="Arial"/>
                <a:cs typeface="Arial"/>
              </a:rPr>
              <a:t>Obesity is a major risk factor for </a:t>
            </a:r>
            <a:br>
              <a:rPr lang="en-US"/>
            </a:br>
            <a:r>
              <a:rPr lang="en-US">
                <a:latin typeface="Arial"/>
                <a:cs typeface="Arial"/>
              </a:rPr>
              <a:t>heart failure – both reduced EF and preserved EF</a:t>
            </a:r>
            <a:endParaRPr lang="en-US"/>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10000"/>
            <a:ext cx="10606903" cy="324000"/>
          </a:xfrm>
        </p:spPr>
        <p:txBody>
          <a:bodyPr/>
          <a:lstStyle/>
          <a:p>
            <a:r>
              <a:rPr lang="en-US"/>
              <a:t>BMI, body mass index; CV, cardiovascular; HF, heart failure; </a:t>
            </a:r>
            <a:r>
              <a:rPr lang="en-US" err="1"/>
              <a:t>HFpEF</a:t>
            </a:r>
            <a:r>
              <a:rPr lang="en-US"/>
              <a:t>, heart failure with preserved ejection fraction; </a:t>
            </a:r>
            <a:r>
              <a:rPr lang="en-US" err="1"/>
              <a:t>HFrEF</a:t>
            </a:r>
            <a:r>
              <a:rPr lang="en-US"/>
              <a:t>, heart failure with reduced ejection fraction.</a:t>
            </a:r>
            <a:br>
              <a:rPr lang="en-US"/>
            </a:br>
            <a:r>
              <a:rPr lang="en-US"/>
              <a:t>1. Aune D et al. Circulation 2016;133:639–649; 2. </a:t>
            </a:r>
            <a:r>
              <a:rPr lang="en-US" err="1"/>
              <a:t>Chrysant</a:t>
            </a:r>
            <a:r>
              <a:rPr lang="en-US"/>
              <a:t> SG et al. Hosp </a:t>
            </a:r>
            <a:r>
              <a:rPr lang="en-US" err="1"/>
              <a:t>Pract</a:t>
            </a:r>
            <a:r>
              <a:rPr lang="en-US"/>
              <a:t> (1995). 2019;47:67–72; 3. </a:t>
            </a:r>
            <a:r>
              <a:rPr lang="en-US" err="1"/>
              <a:t>Haass</a:t>
            </a:r>
            <a:r>
              <a:rPr lang="en-US"/>
              <a:t> M et al. Circ Heart Fail 2011;4:324–331.</a:t>
            </a:r>
          </a:p>
        </p:txBody>
      </p:sp>
      <p:sp>
        <p:nvSpPr>
          <p:cNvPr id="223" name="Freeform: Shape 137">
            <a:extLst>
              <a:ext uri="{FF2B5EF4-FFF2-40B4-BE49-F238E27FC236}">
                <a16:creationId xmlns:a16="http://schemas.microsoft.com/office/drawing/2014/main" id="{B3EBFF4F-9DD5-4351-BF10-01201CE10C8E}"/>
              </a:ext>
            </a:extLst>
          </p:cNvPr>
          <p:cNvSpPr/>
          <p:nvPr/>
        </p:nvSpPr>
        <p:spPr>
          <a:xfrm>
            <a:off x="7312399" y="1919188"/>
            <a:ext cx="3072216" cy="1112888"/>
          </a:xfrm>
          <a:prstGeom prst="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4320" tIns="70689" rIns="87834" bIns="70689" numCol="1" spcCol="1270" anchor="ctr" anchorCtr="0">
            <a:noAutofit/>
          </a:bodyPr>
          <a:lstStyle/>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Risk of HF increases by </a:t>
            </a:r>
          </a:p>
          <a:p>
            <a:pPr marL="0" lvl="0" indent="0" defTabSz="400050">
              <a:spcBef>
                <a:spcPct val="0"/>
              </a:spcBef>
              <a:buNone/>
            </a:pPr>
            <a:r>
              <a:rPr lang="en-US" sz="1600" b="1" kern="1200">
                <a:solidFill>
                  <a:schemeClr val="tx1"/>
                </a:solidFill>
                <a:latin typeface="Arial" panose="020B0604020202020204" pitchFamily="34" charset="0"/>
                <a:cs typeface="Arial" panose="020B0604020202020204" pitchFamily="34" charset="0"/>
              </a:rPr>
              <a:t>41% </a:t>
            </a:r>
            <a:r>
              <a:rPr lang="en-US" sz="1600" b="0" kern="1200">
                <a:solidFill>
                  <a:schemeClr val="tx1"/>
                </a:solidFill>
                <a:latin typeface="Arial" panose="020B0604020202020204" pitchFamily="34" charset="0"/>
                <a:cs typeface="Arial" panose="020B0604020202020204" pitchFamily="34" charset="0"/>
              </a:rPr>
              <a:t>for every </a:t>
            </a:r>
          </a:p>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5 kg/m</a:t>
            </a:r>
            <a:r>
              <a:rPr lang="en-US" sz="1600" b="0" kern="1200" baseline="30000">
                <a:solidFill>
                  <a:schemeClr val="tx1"/>
                </a:solidFill>
                <a:latin typeface="Arial" panose="020B0604020202020204" pitchFamily="34" charset="0"/>
                <a:cs typeface="Arial" panose="020B0604020202020204" pitchFamily="34" charset="0"/>
              </a:rPr>
              <a:t>2 </a:t>
            </a:r>
            <a:r>
              <a:rPr lang="en-US" sz="1600" b="0" kern="1200">
                <a:solidFill>
                  <a:schemeClr val="tx1"/>
                </a:solidFill>
                <a:latin typeface="Arial" panose="020B0604020202020204" pitchFamily="34" charset="0"/>
                <a:cs typeface="Arial" panose="020B0604020202020204" pitchFamily="34" charset="0"/>
              </a:rPr>
              <a:t>higher BMI</a:t>
            </a:r>
            <a:r>
              <a:rPr lang="en-US" sz="1600" b="0" kern="1200" baseline="30000">
                <a:solidFill>
                  <a:schemeClr val="tx1"/>
                </a:solidFill>
                <a:latin typeface="Arial" panose="020B0604020202020204" pitchFamily="34" charset="0"/>
                <a:cs typeface="Arial" panose="020B0604020202020204" pitchFamily="34" charset="0"/>
              </a:rPr>
              <a:t>1</a:t>
            </a:r>
            <a:endParaRPr lang="en-US" sz="1600" b="0" kern="1200">
              <a:solidFill>
                <a:schemeClr val="tx1"/>
              </a:solidFill>
              <a:latin typeface="Arial" panose="020B0604020202020204" pitchFamily="34" charset="0"/>
              <a:cs typeface="Arial" panose="020B0604020202020204" pitchFamily="34" charset="0"/>
            </a:endParaRPr>
          </a:p>
        </p:txBody>
      </p:sp>
      <p:sp>
        <p:nvSpPr>
          <p:cNvPr id="224" name="Freeform: Shape 139">
            <a:extLst>
              <a:ext uri="{FF2B5EF4-FFF2-40B4-BE49-F238E27FC236}">
                <a16:creationId xmlns:a16="http://schemas.microsoft.com/office/drawing/2014/main" id="{2565E45F-E58F-4CCE-8BA3-7E22CB71926D}"/>
              </a:ext>
            </a:extLst>
          </p:cNvPr>
          <p:cNvSpPr/>
          <p:nvPr/>
        </p:nvSpPr>
        <p:spPr>
          <a:xfrm>
            <a:off x="7312399" y="3517771"/>
            <a:ext cx="3072216" cy="1112888"/>
          </a:xfrm>
          <a:prstGeom prst="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834" tIns="70689" rIns="274320" bIns="70689" numCol="1" spcCol="1270" anchor="ctr" anchorCtr="0">
            <a:noAutofit/>
          </a:bodyPr>
          <a:lstStyle/>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Higher BMI is more strongly </a:t>
            </a:r>
          </a:p>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associated with risk </a:t>
            </a:r>
          </a:p>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of </a:t>
            </a:r>
            <a:r>
              <a:rPr lang="en-US" sz="1600" b="1" kern="1200" err="1">
                <a:solidFill>
                  <a:schemeClr val="tx1"/>
                </a:solidFill>
                <a:latin typeface="Arial" panose="020B0604020202020204" pitchFamily="34" charset="0"/>
                <a:cs typeface="Arial" panose="020B0604020202020204" pitchFamily="34" charset="0"/>
              </a:rPr>
              <a:t>HFpEF</a:t>
            </a:r>
            <a:r>
              <a:rPr lang="en-US" sz="1600" kern="1200">
                <a:solidFill>
                  <a:schemeClr val="tx1"/>
                </a:solidFill>
                <a:latin typeface="Arial" panose="020B0604020202020204" pitchFamily="34" charset="0"/>
                <a:cs typeface="Arial" panose="020B0604020202020204" pitchFamily="34" charset="0"/>
              </a:rPr>
              <a:t> </a:t>
            </a:r>
            <a:r>
              <a:rPr lang="en-US" sz="1600" b="0" kern="1200">
                <a:solidFill>
                  <a:schemeClr val="tx1"/>
                </a:solidFill>
                <a:latin typeface="Arial" panose="020B0604020202020204" pitchFamily="34" charset="0"/>
                <a:cs typeface="Arial" panose="020B0604020202020204" pitchFamily="34" charset="0"/>
              </a:rPr>
              <a:t>than</a:t>
            </a:r>
            <a:r>
              <a:rPr lang="en-US" sz="1600" kern="1200">
                <a:solidFill>
                  <a:schemeClr val="tx1"/>
                </a:solidFill>
                <a:latin typeface="Arial" panose="020B0604020202020204" pitchFamily="34" charset="0"/>
                <a:cs typeface="Arial" panose="020B0604020202020204" pitchFamily="34" charset="0"/>
              </a:rPr>
              <a:t> </a:t>
            </a:r>
            <a:r>
              <a:rPr lang="en-US" sz="1600" b="1" kern="1200">
                <a:solidFill>
                  <a:schemeClr val="tx1"/>
                </a:solidFill>
                <a:latin typeface="Arial" panose="020B0604020202020204" pitchFamily="34" charset="0"/>
                <a:cs typeface="Arial" panose="020B0604020202020204" pitchFamily="34" charset="0"/>
              </a:rPr>
              <a:t>HFrEF</a:t>
            </a:r>
            <a:r>
              <a:rPr lang="en-US" sz="1600" b="1" kern="1200" baseline="30000">
                <a:solidFill>
                  <a:schemeClr val="tx1"/>
                </a:solidFill>
                <a:latin typeface="Arial" panose="020B0604020202020204" pitchFamily="34" charset="0"/>
                <a:cs typeface="Arial" panose="020B0604020202020204" pitchFamily="34" charset="0"/>
              </a:rPr>
              <a:t>2</a:t>
            </a:r>
          </a:p>
        </p:txBody>
      </p:sp>
      <p:sp>
        <p:nvSpPr>
          <p:cNvPr id="225" name="Freeform: Shape 138">
            <a:extLst>
              <a:ext uri="{FF2B5EF4-FFF2-40B4-BE49-F238E27FC236}">
                <a16:creationId xmlns:a16="http://schemas.microsoft.com/office/drawing/2014/main" id="{2E01C096-4384-42BB-83C3-A4FE66DC11DA}"/>
              </a:ext>
            </a:extLst>
          </p:cNvPr>
          <p:cNvSpPr/>
          <p:nvPr/>
        </p:nvSpPr>
        <p:spPr>
          <a:xfrm>
            <a:off x="646323" y="4840031"/>
            <a:ext cx="10899354" cy="927200"/>
          </a:xfrm>
          <a:prstGeom prst="roundRect">
            <a:avLst>
              <a:gd name="adj" fmla="val 0"/>
            </a:avLst>
          </a:prstGeom>
          <a:solidFill>
            <a:schemeClr val="accent3">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834" tIns="70689" rIns="87834" bIns="70689"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Results from the I-PRESERVE trial showed a U-shaped relationship between obesity and CV outcomes in patients with </a:t>
            </a:r>
            <a:r>
              <a:rPr lang="en-US" sz="1400" b="1" kern="1200" err="1">
                <a:solidFill>
                  <a:schemeClr val="tx1"/>
                </a:solidFill>
                <a:latin typeface="Arial" panose="020B0604020202020204" pitchFamily="34" charset="0"/>
                <a:cs typeface="Arial" panose="020B0604020202020204" pitchFamily="34" charset="0"/>
              </a:rPr>
              <a:t>HFpEF</a:t>
            </a:r>
            <a:endParaRPr lang="en-US" sz="1400" b="1">
              <a:solidFill>
                <a:schemeClr val="tx1"/>
              </a:solidFill>
              <a:latin typeface="Arial" panose="020B0604020202020204" pitchFamily="34" charset="0"/>
              <a:cs typeface="Arial" panose="020B0604020202020204" pitchFamily="34" charset="0"/>
            </a:endParaRPr>
          </a:p>
          <a:p>
            <a:pPr marL="0" lvl="0" indent="0" algn="ctr" defTabSz="40005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 Patients with BMI of 26.5 to 30.9 kg/m</a:t>
            </a:r>
            <a:r>
              <a:rPr lang="en-US" sz="1400" b="1" kern="1200" baseline="30000">
                <a:solidFill>
                  <a:schemeClr val="tx1"/>
                </a:solidFill>
                <a:latin typeface="Arial" panose="020B0604020202020204" pitchFamily="34" charset="0"/>
                <a:cs typeface="Arial" panose="020B0604020202020204" pitchFamily="34" charset="0"/>
              </a:rPr>
              <a:t>2</a:t>
            </a:r>
            <a:r>
              <a:rPr lang="en-US" sz="1400" b="1" kern="1200">
                <a:solidFill>
                  <a:schemeClr val="tx1"/>
                </a:solidFill>
                <a:latin typeface="Arial" panose="020B0604020202020204" pitchFamily="34" charset="0"/>
                <a:cs typeface="Arial" panose="020B0604020202020204" pitchFamily="34" charset="0"/>
              </a:rPr>
              <a:t> had the lowest rate for the primary composite outcome of death or </a:t>
            </a:r>
            <a:br>
              <a:rPr lang="en-US" sz="1400" b="1" kern="1200">
                <a:solidFill>
                  <a:schemeClr val="tx1"/>
                </a:solidFill>
                <a:latin typeface="Arial" panose="020B0604020202020204" pitchFamily="34" charset="0"/>
                <a:cs typeface="Arial" panose="020B0604020202020204" pitchFamily="34" charset="0"/>
              </a:rPr>
            </a:br>
            <a:r>
              <a:rPr lang="en-US" sz="1400" b="1" kern="1200">
                <a:solidFill>
                  <a:schemeClr val="tx1"/>
                </a:solidFill>
                <a:latin typeface="Arial" panose="020B0604020202020204" pitchFamily="34" charset="0"/>
                <a:cs typeface="Arial" panose="020B0604020202020204" pitchFamily="34" charset="0"/>
              </a:rPr>
              <a:t>cardiovascular hospitalization</a:t>
            </a:r>
            <a:r>
              <a:rPr lang="en-US" sz="1400" b="1" kern="1200" baseline="30000">
                <a:solidFill>
                  <a:schemeClr val="tx1"/>
                </a:solidFill>
                <a:latin typeface="Arial" panose="020B0604020202020204" pitchFamily="34" charset="0"/>
                <a:cs typeface="Arial" panose="020B0604020202020204" pitchFamily="34" charset="0"/>
              </a:rPr>
              <a:t>3</a:t>
            </a:r>
          </a:p>
        </p:txBody>
      </p:sp>
      <p:grpSp>
        <p:nvGrpSpPr>
          <p:cNvPr id="5" name="Group 4">
            <a:extLst>
              <a:ext uri="{FF2B5EF4-FFF2-40B4-BE49-F238E27FC236}">
                <a16:creationId xmlns:a16="http://schemas.microsoft.com/office/drawing/2014/main" id="{8099177B-E53D-6E8C-4FF0-08BC22DDC363}"/>
              </a:ext>
            </a:extLst>
          </p:cNvPr>
          <p:cNvGrpSpPr/>
          <p:nvPr/>
        </p:nvGrpSpPr>
        <p:grpSpPr>
          <a:xfrm>
            <a:off x="8494855" y="2899809"/>
            <a:ext cx="707304" cy="707304"/>
            <a:chOff x="4753242" y="1781813"/>
            <a:chExt cx="2685514" cy="2685514"/>
          </a:xfrm>
        </p:grpSpPr>
        <p:sp>
          <p:nvSpPr>
            <p:cNvPr id="226" name="Oval 225">
              <a:extLst>
                <a:ext uri="{FF2B5EF4-FFF2-40B4-BE49-F238E27FC236}">
                  <a16:creationId xmlns:a16="http://schemas.microsoft.com/office/drawing/2014/main" id="{6EC763C7-AB5E-4537-B65B-0183BDF20FA8}"/>
                </a:ext>
              </a:extLst>
            </p:cNvPr>
            <p:cNvSpPr/>
            <p:nvPr/>
          </p:nvSpPr>
          <p:spPr>
            <a:xfrm>
              <a:off x="4753242" y="1781813"/>
              <a:ext cx="2685514" cy="268551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227" name="Oval 226">
              <a:extLst>
                <a:ext uri="{FF2B5EF4-FFF2-40B4-BE49-F238E27FC236}">
                  <a16:creationId xmlns:a16="http://schemas.microsoft.com/office/drawing/2014/main" id="{383B4EE9-6B3A-40EB-A7E6-70CB7B9F4DC0}"/>
                </a:ext>
              </a:extLst>
            </p:cNvPr>
            <p:cNvSpPr/>
            <p:nvPr/>
          </p:nvSpPr>
          <p:spPr>
            <a:xfrm>
              <a:off x="4853165" y="1881736"/>
              <a:ext cx="2485668" cy="2485668"/>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pic>
          <p:nvPicPr>
            <p:cNvPr id="3" name="Graphic 2" descr="Heart organ outline">
              <a:extLst>
                <a:ext uri="{FF2B5EF4-FFF2-40B4-BE49-F238E27FC236}">
                  <a16:creationId xmlns:a16="http://schemas.microsoft.com/office/drawing/2014/main" id="{44B9D04B-DDE8-4666-9E1B-635AE0943B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4884" y="2256627"/>
              <a:ext cx="1788672" cy="1788672"/>
            </a:xfrm>
            <a:prstGeom prst="rect">
              <a:avLst/>
            </a:prstGeom>
          </p:spPr>
        </p:pic>
      </p:grpSp>
      <p:sp>
        <p:nvSpPr>
          <p:cNvPr id="7" name="Rectangle 6">
            <a:extLst>
              <a:ext uri="{FF2B5EF4-FFF2-40B4-BE49-F238E27FC236}">
                <a16:creationId xmlns:a16="http://schemas.microsoft.com/office/drawing/2014/main" id="{7848A9C5-8190-20E5-2C8C-8159D0D49F3D}"/>
              </a:ext>
            </a:extLst>
          </p:cNvPr>
          <p:cNvSpPr/>
          <p:nvPr/>
        </p:nvSpPr>
        <p:spPr>
          <a:xfrm>
            <a:off x="1026135" y="1874962"/>
            <a:ext cx="5342021" cy="284036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err="1">
                <a:solidFill>
                  <a:schemeClr val="tx1"/>
                </a:solidFill>
                <a:latin typeface="Arial" panose="020B0604020202020204" pitchFamily="34" charset="0"/>
                <a:cs typeface="Arial" panose="020B0604020202020204" pitchFamily="34" charset="0"/>
              </a:rPr>
              <a:t>HFrEF</a:t>
            </a:r>
            <a:r>
              <a:rPr lang="en-US" sz="1600" b="1">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The left ventricle loses its ability to contract normally, and the heart is unable to pump enough blood into circulation</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≤40% ejection fraction</a:t>
            </a:r>
          </a:p>
          <a:p>
            <a:endParaRPr lang="en-US" sz="1600">
              <a:solidFill>
                <a:schemeClr val="tx1"/>
              </a:solidFill>
              <a:latin typeface="Arial" panose="020B0604020202020204" pitchFamily="34" charset="0"/>
              <a:cs typeface="Arial" panose="020B0604020202020204" pitchFamily="34" charset="0"/>
            </a:endParaRPr>
          </a:p>
          <a:p>
            <a:r>
              <a:rPr lang="en-US" sz="1600" b="1" err="1">
                <a:solidFill>
                  <a:schemeClr val="tx1"/>
                </a:solidFill>
                <a:latin typeface="Arial" panose="020B0604020202020204" pitchFamily="34" charset="0"/>
                <a:cs typeface="Arial" panose="020B0604020202020204" pitchFamily="34" charset="0"/>
              </a:rPr>
              <a:t>HFpEF</a:t>
            </a:r>
            <a:r>
              <a:rPr lang="en-US" sz="1600" b="1">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The left ventricle loses its ability to relax normally, and the heart is unable to properly fill with blood during the resting period between each beat</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≥50% ejection fraction</a:t>
            </a:r>
          </a:p>
        </p:txBody>
      </p:sp>
    </p:spTree>
    <p:custDataLst>
      <p:tags r:id="rId1"/>
    </p:custDataLst>
    <p:extLst>
      <p:ext uri="{BB962C8B-B14F-4D97-AF65-F5344CB8AC3E}">
        <p14:creationId xmlns:p14="http://schemas.microsoft.com/office/powerpoint/2010/main" val="2961990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Impact of weight loss on </a:t>
            </a:r>
            <a:r>
              <a:rPr lang="en-US" err="1"/>
              <a:t>HFpEF</a:t>
            </a:r>
            <a:endParaRPr lang="en-US"/>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BMI, body mass index; </a:t>
            </a:r>
            <a:r>
              <a:rPr lang="en-US" err="1"/>
              <a:t>HFpEF</a:t>
            </a:r>
            <a:r>
              <a:rPr lang="en-US"/>
              <a:t>, heart failure with preserved ejection fraction; MRI, magnetic resonance imaging.</a:t>
            </a:r>
            <a:br>
              <a:rPr lang="en-US"/>
            </a:br>
            <a:r>
              <a:rPr lang="en-US"/>
              <a:t>1. </a:t>
            </a:r>
            <a:r>
              <a:rPr lang="en-US" err="1"/>
              <a:t>Kitzman</a:t>
            </a:r>
            <a:r>
              <a:rPr lang="en-US"/>
              <a:t> DW et al. JAMA 2016;315:36–46; 2. </a:t>
            </a:r>
            <a:r>
              <a:rPr lang="en-US" err="1"/>
              <a:t>Aminian</a:t>
            </a:r>
            <a:r>
              <a:rPr lang="en-US"/>
              <a:t> A et al. JAMA 2019;322:1271–1282.</a:t>
            </a:r>
          </a:p>
        </p:txBody>
      </p:sp>
      <p:sp>
        <p:nvSpPr>
          <p:cNvPr id="3" name="Rectangle 2">
            <a:extLst>
              <a:ext uri="{FF2B5EF4-FFF2-40B4-BE49-F238E27FC236}">
                <a16:creationId xmlns:a16="http://schemas.microsoft.com/office/drawing/2014/main" id="{E18BFFF6-1065-4C69-BC21-4C65C5CCE9B1}"/>
              </a:ext>
            </a:extLst>
          </p:cNvPr>
          <p:cNvSpPr/>
          <p:nvPr/>
        </p:nvSpPr>
        <p:spPr>
          <a:xfrm>
            <a:off x="838200" y="1862370"/>
            <a:ext cx="4805518" cy="33700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17475"/>
            <a:r>
              <a:rPr lang="en-US" sz="2000" b="1" noProof="0">
                <a:solidFill>
                  <a:schemeClr val="tx1"/>
                </a:solidFill>
                <a:latin typeface="Arial"/>
                <a:cs typeface="Arial"/>
              </a:rPr>
              <a:t>7% </a:t>
            </a:r>
            <a:r>
              <a:rPr lang="en-US" sz="2000" noProof="0">
                <a:solidFill>
                  <a:schemeClr val="tx1"/>
                </a:solidFill>
                <a:latin typeface="Arial"/>
                <a:cs typeface="Arial"/>
              </a:rPr>
              <a:t>intentional weight loss in patients with obesity and </a:t>
            </a:r>
            <a:r>
              <a:rPr lang="en-US" sz="2000" noProof="0" err="1">
                <a:solidFill>
                  <a:schemeClr val="tx1"/>
                </a:solidFill>
                <a:latin typeface="Arial"/>
                <a:cs typeface="Arial"/>
              </a:rPr>
              <a:t>HFpEF</a:t>
            </a:r>
            <a:r>
              <a:rPr lang="en-US" sz="2000" noProof="0">
                <a:solidFill>
                  <a:schemeClr val="tx1"/>
                </a:solidFill>
                <a:latin typeface="Arial"/>
                <a:cs typeface="Arial"/>
              </a:rPr>
              <a:t> resulted in:</a:t>
            </a:r>
            <a:r>
              <a:rPr lang="en-US" sz="2000" baseline="30000" noProof="0">
                <a:solidFill>
                  <a:schemeClr val="tx1"/>
                </a:solidFill>
                <a:latin typeface="Arial"/>
                <a:cs typeface="Arial"/>
              </a:rPr>
              <a:t>1</a:t>
            </a:r>
          </a:p>
          <a:p>
            <a:pPr marL="457200" indent="-339725">
              <a:buFont typeface="Arial" panose="020B0604020202020204" pitchFamily="34" charset="0"/>
              <a:buChar char="•"/>
            </a:pPr>
            <a:r>
              <a:rPr lang="en-US" sz="2000" noProof="0">
                <a:solidFill>
                  <a:schemeClr val="tx1"/>
                </a:solidFill>
                <a:latin typeface="Arial"/>
                <a:cs typeface="Arial"/>
              </a:rPr>
              <a:t>Increased exercise tolerance</a:t>
            </a:r>
            <a:r>
              <a:rPr lang="en-US" sz="2000">
                <a:solidFill>
                  <a:schemeClr val="tx1"/>
                </a:solidFill>
                <a:latin typeface="Arial"/>
                <a:cs typeface="Arial"/>
              </a:rPr>
              <a:t> </a:t>
            </a:r>
            <a:endParaRPr lang="en-US" sz="2000" noProof="0">
              <a:solidFill>
                <a:schemeClr val="tx1"/>
              </a:solidFill>
              <a:latin typeface="Arial" panose="020B0604020202020204" pitchFamily="34" charset="0"/>
              <a:cs typeface="Arial" panose="020B0604020202020204" pitchFamily="34" charset="0"/>
            </a:endParaRPr>
          </a:p>
          <a:p>
            <a:pPr marL="457200" indent="-339725">
              <a:buFont typeface="Arial" panose="020B0604020202020204" pitchFamily="34" charset="0"/>
              <a:buChar char="•"/>
            </a:pPr>
            <a:r>
              <a:rPr lang="en-US" sz="2000" noProof="0">
                <a:solidFill>
                  <a:schemeClr val="tx1"/>
                </a:solidFill>
                <a:latin typeface="Arial"/>
                <a:cs typeface="Arial"/>
              </a:rPr>
              <a:t>Improved MRI and</a:t>
            </a:r>
            <a:r>
              <a:rPr lang="en-US" sz="2000">
                <a:solidFill>
                  <a:schemeClr val="tx1"/>
                </a:solidFill>
                <a:latin typeface="Arial"/>
                <a:cs typeface="Arial"/>
              </a:rPr>
              <a:t> </a:t>
            </a:r>
            <a:endParaRPr lang="en-US" sz="2000" noProof="0">
              <a:solidFill>
                <a:schemeClr val="tx1"/>
              </a:solidFill>
              <a:latin typeface="Arial" panose="020B0604020202020204" pitchFamily="34" charset="0"/>
              <a:cs typeface="Arial" panose="020B0604020202020204" pitchFamily="34" charset="0"/>
            </a:endParaRPr>
          </a:p>
          <a:p>
            <a:pPr marL="457200" indent="-339725">
              <a:buFont typeface="Arial" panose="020B0604020202020204" pitchFamily="34" charset="0"/>
              <a:buChar char="•"/>
            </a:pPr>
            <a:r>
              <a:rPr lang="en-US" sz="2000" noProof="0">
                <a:solidFill>
                  <a:schemeClr val="tx1"/>
                </a:solidFill>
                <a:latin typeface="Arial" panose="020B0604020202020204" pitchFamily="34" charset="0"/>
                <a:cs typeface="Arial" panose="020B0604020202020204" pitchFamily="34" charset="0"/>
              </a:rPr>
              <a:t>Echocardiographic measures of diastolic heart function</a:t>
            </a:r>
          </a:p>
        </p:txBody>
      </p:sp>
      <p:sp>
        <p:nvSpPr>
          <p:cNvPr id="314" name="Rectangle 313">
            <a:extLst>
              <a:ext uri="{FF2B5EF4-FFF2-40B4-BE49-F238E27FC236}">
                <a16:creationId xmlns:a16="http://schemas.microsoft.com/office/drawing/2014/main" id="{3B76AFA8-67E7-4698-B201-350B60A0AF8B}"/>
              </a:ext>
            </a:extLst>
          </p:cNvPr>
          <p:cNvSpPr/>
          <p:nvPr/>
        </p:nvSpPr>
        <p:spPr>
          <a:xfrm>
            <a:off x="6548282" y="1862370"/>
            <a:ext cx="4805518" cy="337003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17475"/>
            <a:r>
              <a:rPr lang="en-US" sz="2000" noProof="0">
                <a:solidFill>
                  <a:schemeClr val="tx1"/>
                </a:solidFill>
                <a:latin typeface="Arial" panose="020B0604020202020204" pitchFamily="34" charset="0"/>
                <a:cs typeface="Arial" panose="020B0604020202020204" pitchFamily="34" charset="0"/>
              </a:rPr>
              <a:t>Bariatric surgery is associated with decreased risk of developing heart failure in patients with diabetes and obesity</a:t>
            </a:r>
            <a:r>
              <a:rPr lang="en-US" sz="2000" baseline="30000" noProof="0">
                <a:solidFill>
                  <a:schemeClr val="tx1"/>
                </a:solidFill>
                <a:latin typeface="Arial" panose="020B0604020202020204" pitchFamily="34" charset="0"/>
                <a:cs typeface="Arial" panose="020B0604020202020204" pitchFamily="34" charset="0"/>
              </a:rPr>
              <a:t>2 </a:t>
            </a:r>
            <a:r>
              <a:rPr lang="en-US" sz="2000" noProof="0">
                <a:solidFill>
                  <a:schemeClr val="tx1"/>
                </a:solidFill>
                <a:latin typeface="Arial" panose="020B0604020202020204" pitchFamily="34" charset="0"/>
                <a:cs typeface="Arial" panose="020B0604020202020204" pitchFamily="34" charset="0"/>
              </a:rPr>
              <a:t>(BMI ≥30)</a:t>
            </a:r>
          </a:p>
        </p:txBody>
      </p:sp>
    </p:spTree>
    <p:custDataLst>
      <p:tags r:id="rId1"/>
    </p:custDataLst>
    <p:extLst>
      <p:ext uri="{BB962C8B-B14F-4D97-AF65-F5344CB8AC3E}">
        <p14:creationId xmlns:p14="http://schemas.microsoft.com/office/powerpoint/2010/main" val="59581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 is associated with an increased risk of atrial fibrillation </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8652000" cy="324000"/>
          </a:xfrm>
        </p:spPr>
        <p:txBody>
          <a:bodyPr/>
          <a:lstStyle/>
          <a:p>
            <a:r>
              <a:rPr lang="en-CA"/>
              <a:t>Vyas V et al. </a:t>
            </a:r>
            <a:r>
              <a:rPr lang="en-CA" err="1"/>
              <a:t>Arrhythm</a:t>
            </a:r>
            <a:r>
              <a:rPr lang="en-CA"/>
              <a:t> </a:t>
            </a:r>
            <a:r>
              <a:rPr lang="en-CA" err="1"/>
              <a:t>Electrophysiol</a:t>
            </a:r>
            <a:r>
              <a:rPr lang="en-CA"/>
              <a:t> Rev 2019;8:28–36.</a:t>
            </a:r>
            <a:endParaRPr lang="en-US"/>
          </a:p>
        </p:txBody>
      </p:sp>
      <p:sp>
        <p:nvSpPr>
          <p:cNvPr id="62" name="Down Arrow 39">
            <a:extLst>
              <a:ext uri="{FF2B5EF4-FFF2-40B4-BE49-F238E27FC236}">
                <a16:creationId xmlns:a16="http://schemas.microsoft.com/office/drawing/2014/main" id="{843B58D1-460A-422F-B977-9F51C065A6C9}"/>
              </a:ext>
            </a:extLst>
          </p:cNvPr>
          <p:cNvSpPr>
            <a:spLocks noChangeArrowheads="1"/>
          </p:cNvSpPr>
          <p:nvPr/>
        </p:nvSpPr>
        <p:spPr bwMode="auto">
          <a:xfrm flipV="1">
            <a:off x="6674604" y="2839760"/>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5" name="Down Arrow 38">
            <a:extLst>
              <a:ext uri="{FF2B5EF4-FFF2-40B4-BE49-F238E27FC236}">
                <a16:creationId xmlns:a16="http://schemas.microsoft.com/office/drawing/2014/main" id="{641F7140-0336-4B55-B969-5FFB4BA9FE98}"/>
              </a:ext>
            </a:extLst>
          </p:cNvPr>
          <p:cNvSpPr>
            <a:spLocks noChangeArrowheads="1"/>
          </p:cNvSpPr>
          <p:nvPr/>
        </p:nvSpPr>
        <p:spPr bwMode="auto">
          <a:xfrm flipV="1">
            <a:off x="4007163" y="2839103"/>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0" name="Rounded Rectangle 9">
            <a:extLst>
              <a:ext uri="{FF2B5EF4-FFF2-40B4-BE49-F238E27FC236}">
                <a16:creationId xmlns:a16="http://schemas.microsoft.com/office/drawing/2014/main" id="{4C9F4157-7C34-4FAC-836E-A4BD1B22F9EC}"/>
              </a:ext>
            </a:extLst>
          </p:cNvPr>
          <p:cNvSpPr>
            <a:spLocks noChangeArrowheads="1"/>
          </p:cNvSpPr>
          <p:nvPr/>
        </p:nvSpPr>
        <p:spPr bwMode="auto">
          <a:xfrm>
            <a:off x="5113964" y="2761561"/>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Epicardial adipose tissue</a:t>
            </a:r>
          </a:p>
        </p:txBody>
      </p:sp>
      <p:sp>
        <p:nvSpPr>
          <p:cNvPr id="63" name="Rounded Rectangle 9">
            <a:extLst>
              <a:ext uri="{FF2B5EF4-FFF2-40B4-BE49-F238E27FC236}">
                <a16:creationId xmlns:a16="http://schemas.microsoft.com/office/drawing/2014/main" id="{B0C49CD7-410C-461E-93E9-D9975FC0B501}"/>
              </a:ext>
            </a:extLst>
          </p:cNvPr>
          <p:cNvSpPr>
            <a:spLocks noChangeArrowheads="1"/>
          </p:cNvSpPr>
          <p:nvPr/>
        </p:nvSpPr>
        <p:spPr bwMode="auto">
          <a:xfrm>
            <a:off x="2631437" y="2761561"/>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Cardiovascular disease</a:t>
            </a:r>
          </a:p>
        </p:txBody>
      </p:sp>
      <p:sp>
        <p:nvSpPr>
          <p:cNvPr id="66" name="Rounded Rectangle 9">
            <a:extLst>
              <a:ext uri="{FF2B5EF4-FFF2-40B4-BE49-F238E27FC236}">
                <a16:creationId xmlns:a16="http://schemas.microsoft.com/office/drawing/2014/main" id="{7B6C38C4-5503-4EF0-8DA3-3E8215F3612F}"/>
              </a:ext>
            </a:extLst>
          </p:cNvPr>
          <p:cNvSpPr>
            <a:spLocks noChangeArrowheads="1"/>
          </p:cNvSpPr>
          <p:nvPr/>
        </p:nvSpPr>
        <p:spPr bwMode="auto">
          <a:xfrm>
            <a:off x="411704" y="3501677"/>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Hemodynamic changes</a:t>
            </a:r>
          </a:p>
        </p:txBody>
      </p:sp>
      <p:sp>
        <p:nvSpPr>
          <p:cNvPr id="69" name="Rounded Rectangle 9">
            <a:extLst>
              <a:ext uri="{FF2B5EF4-FFF2-40B4-BE49-F238E27FC236}">
                <a16:creationId xmlns:a16="http://schemas.microsoft.com/office/drawing/2014/main" id="{94584260-51B8-4A77-902E-8480977531B2}"/>
              </a:ext>
            </a:extLst>
          </p:cNvPr>
          <p:cNvSpPr>
            <a:spLocks noChangeArrowheads="1"/>
          </p:cNvSpPr>
          <p:nvPr/>
        </p:nvSpPr>
        <p:spPr bwMode="auto">
          <a:xfrm>
            <a:off x="7582666" y="2752582"/>
            <a:ext cx="2011680" cy="680086"/>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Inflammation </a:t>
            </a:r>
          </a:p>
        </p:txBody>
      </p:sp>
      <p:sp>
        <p:nvSpPr>
          <p:cNvPr id="59" name="Rounded Rectangle 6">
            <a:extLst>
              <a:ext uri="{FF2B5EF4-FFF2-40B4-BE49-F238E27FC236}">
                <a16:creationId xmlns:a16="http://schemas.microsoft.com/office/drawing/2014/main" id="{1A212B20-D6D1-44A7-B227-C32A9B805728}"/>
              </a:ext>
            </a:extLst>
          </p:cNvPr>
          <p:cNvSpPr>
            <a:spLocks noChangeArrowheads="1"/>
          </p:cNvSpPr>
          <p:nvPr/>
        </p:nvSpPr>
        <p:spPr bwMode="auto">
          <a:xfrm>
            <a:off x="5235861" y="1690688"/>
            <a:ext cx="1720278" cy="50776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spcBef>
                <a:spcPct val="50000"/>
              </a:spcBef>
            </a:pPr>
            <a:r>
              <a:rPr lang="en-US" sz="1200">
                <a:latin typeface="Arial" panose="020B0604020202020204" pitchFamily="34" charset="0"/>
                <a:cs typeface="Arial" panose="020B0604020202020204" pitchFamily="34" charset="0"/>
              </a:rPr>
              <a:t>Obesity</a:t>
            </a:r>
          </a:p>
        </p:txBody>
      </p:sp>
      <p:cxnSp>
        <p:nvCxnSpPr>
          <p:cNvPr id="102" name="Connector: Elbow 101">
            <a:extLst>
              <a:ext uri="{FF2B5EF4-FFF2-40B4-BE49-F238E27FC236}">
                <a16:creationId xmlns:a16="http://schemas.microsoft.com/office/drawing/2014/main" id="{F493D34F-BF3C-41EE-BA69-290E01EF1328}"/>
              </a:ext>
            </a:extLst>
          </p:cNvPr>
          <p:cNvCxnSpPr>
            <a:cxnSpLocks/>
            <a:endCxn id="66" idx="0"/>
          </p:cNvCxnSpPr>
          <p:nvPr/>
        </p:nvCxnSpPr>
        <p:spPr>
          <a:xfrm rot="10800000" flipV="1">
            <a:off x="1417544" y="2425999"/>
            <a:ext cx="3754360" cy="1075678"/>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onnector: Elbow 198">
            <a:extLst>
              <a:ext uri="{FF2B5EF4-FFF2-40B4-BE49-F238E27FC236}">
                <a16:creationId xmlns:a16="http://schemas.microsoft.com/office/drawing/2014/main" id="{AC6EE29D-9ED3-4AD6-9E1E-1E6DD91F25E8}"/>
              </a:ext>
            </a:extLst>
          </p:cNvPr>
          <p:cNvCxnSpPr>
            <a:cxnSpLocks/>
          </p:cNvCxnSpPr>
          <p:nvPr/>
        </p:nvCxnSpPr>
        <p:spPr>
          <a:xfrm>
            <a:off x="4562316" y="2425999"/>
            <a:ext cx="1546855" cy="335562"/>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Connector: Elbow 199">
            <a:extLst>
              <a:ext uri="{FF2B5EF4-FFF2-40B4-BE49-F238E27FC236}">
                <a16:creationId xmlns:a16="http://schemas.microsoft.com/office/drawing/2014/main" id="{2D08E0A8-50C8-4A66-8280-C8CCA6749E75}"/>
              </a:ext>
            </a:extLst>
          </p:cNvPr>
          <p:cNvCxnSpPr>
            <a:cxnSpLocks/>
            <a:endCxn id="80" idx="0"/>
          </p:cNvCxnSpPr>
          <p:nvPr/>
        </p:nvCxnSpPr>
        <p:spPr>
          <a:xfrm>
            <a:off x="6096000" y="2425999"/>
            <a:ext cx="4867469" cy="1077036"/>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700C68-938B-44F7-A944-13937AC5361B}"/>
              </a:ext>
            </a:extLst>
          </p:cNvPr>
          <p:cNvCxnSpPr/>
          <p:nvPr/>
        </p:nvCxnSpPr>
        <p:spPr>
          <a:xfrm>
            <a:off x="3637277" y="2425999"/>
            <a:ext cx="0" cy="31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9">
            <a:extLst>
              <a:ext uri="{FF2B5EF4-FFF2-40B4-BE49-F238E27FC236}">
                <a16:creationId xmlns:a16="http://schemas.microsoft.com/office/drawing/2014/main" id="{E62065EA-23F3-4C93-8231-8F472BAEF7FE}"/>
              </a:ext>
            </a:extLst>
          </p:cNvPr>
          <p:cNvSpPr>
            <a:spLocks noChangeArrowheads="1"/>
          </p:cNvSpPr>
          <p:nvPr/>
        </p:nvSpPr>
        <p:spPr bwMode="auto">
          <a:xfrm>
            <a:off x="9957629" y="3503035"/>
            <a:ext cx="2011680" cy="680086"/>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Ischemic heart disease </a:t>
            </a:r>
          </a:p>
        </p:txBody>
      </p:sp>
      <p:cxnSp>
        <p:nvCxnSpPr>
          <p:cNvPr id="81" name="Straight Arrow Connector 80">
            <a:extLst>
              <a:ext uri="{FF2B5EF4-FFF2-40B4-BE49-F238E27FC236}">
                <a16:creationId xmlns:a16="http://schemas.microsoft.com/office/drawing/2014/main" id="{29F31D06-A08D-47D5-A964-589FD0FA34C1}"/>
              </a:ext>
            </a:extLst>
          </p:cNvPr>
          <p:cNvCxnSpPr/>
          <p:nvPr/>
        </p:nvCxnSpPr>
        <p:spPr>
          <a:xfrm>
            <a:off x="8577873" y="2422886"/>
            <a:ext cx="0" cy="31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999228-B45F-459B-BE4F-4AD3D0914516}"/>
              </a:ext>
            </a:extLst>
          </p:cNvPr>
          <p:cNvCxnSpPr>
            <a:cxnSpLocks/>
          </p:cNvCxnSpPr>
          <p:nvPr/>
        </p:nvCxnSpPr>
        <p:spPr>
          <a:xfrm flipH="1">
            <a:off x="6105980" y="2186795"/>
            <a:ext cx="942" cy="2644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2C8ACCC7-058D-497F-B423-BE92CB3E40C1}"/>
              </a:ext>
            </a:extLst>
          </p:cNvPr>
          <p:cNvCxnSpPr>
            <a:cxnSpLocks/>
            <a:stCxn id="63" idx="1"/>
          </p:cNvCxnSpPr>
          <p:nvPr/>
        </p:nvCxnSpPr>
        <p:spPr>
          <a:xfrm rot="10800000" flipV="1">
            <a:off x="1780555" y="3101604"/>
            <a:ext cx="850882" cy="400072"/>
          </a:xfrm>
          <a:prstGeom prst="bentConnector3">
            <a:avLst>
              <a:gd name="adj1" fmla="val 99984"/>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
            <a:extLst>
              <a:ext uri="{FF2B5EF4-FFF2-40B4-BE49-F238E27FC236}">
                <a16:creationId xmlns:a16="http://schemas.microsoft.com/office/drawing/2014/main" id="{2EDD5C80-F0F0-4D27-A949-9BA51A43273F}"/>
              </a:ext>
            </a:extLst>
          </p:cNvPr>
          <p:cNvSpPr>
            <a:spLocks noChangeArrowheads="1"/>
          </p:cNvSpPr>
          <p:nvPr/>
        </p:nvSpPr>
        <p:spPr bwMode="auto">
          <a:xfrm>
            <a:off x="5120227" y="3681135"/>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Left atrial remodeling</a:t>
            </a:r>
          </a:p>
        </p:txBody>
      </p:sp>
      <p:cxnSp>
        <p:nvCxnSpPr>
          <p:cNvPr id="100" name="Straight Arrow Connector 99">
            <a:extLst>
              <a:ext uri="{FF2B5EF4-FFF2-40B4-BE49-F238E27FC236}">
                <a16:creationId xmlns:a16="http://schemas.microsoft.com/office/drawing/2014/main" id="{76B6803F-FE77-4C1E-9C4A-63DBDD60844A}"/>
              </a:ext>
            </a:extLst>
          </p:cNvPr>
          <p:cNvCxnSpPr>
            <a:cxnSpLocks/>
            <a:endCxn id="99" idx="0"/>
          </p:cNvCxnSpPr>
          <p:nvPr/>
        </p:nvCxnSpPr>
        <p:spPr>
          <a:xfrm>
            <a:off x="6119804" y="3441646"/>
            <a:ext cx="6263" cy="239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ounded Rectangle 9">
            <a:extLst>
              <a:ext uri="{FF2B5EF4-FFF2-40B4-BE49-F238E27FC236}">
                <a16:creationId xmlns:a16="http://schemas.microsoft.com/office/drawing/2014/main" id="{71E3A834-2152-4CD4-95AA-F14E83AFA509}"/>
              </a:ext>
            </a:extLst>
          </p:cNvPr>
          <p:cNvSpPr>
            <a:spLocks noChangeArrowheads="1"/>
          </p:cNvSpPr>
          <p:nvPr/>
        </p:nvSpPr>
        <p:spPr bwMode="auto">
          <a:xfrm>
            <a:off x="411703" y="4391317"/>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Ventricular remodeling</a:t>
            </a:r>
          </a:p>
        </p:txBody>
      </p:sp>
      <p:cxnSp>
        <p:nvCxnSpPr>
          <p:cNvPr id="61" name="Straight Arrow Connector 60">
            <a:extLst>
              <a:ext uri="{FF2B5EF4-FFF2-40B4-BE49-F238E27FC236}">
                <a16:creationId xmlns:a16="http://schemas.microsoft.com/office/drawing/2014/main" id="{BFB15CCB-009E-4F49-BC8F-6832F64A42FE}"/>
              </a:ext>
            </a:extLst>
          </p:cNvPr>
          <p:cNvCxnSpPr>
            <a:stCxn id="66" idx="3"/>
          </p:cNvCxnSpPr>
          <p:nvPr/>
        </p:nvCxnSpPr>
        <p:spPr>
          <a:xfrm flipV="1">
            <a:off x="2423384" y="3841719"/>
            <a:ext cx="269058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588D51E-9EB6-4C4F-9AD1-247A2046ED97}"/>
              </a:ext>
            </a:extLst>
          </p:cNvPr>
          <p:cNvCxnSpPr>
            <a:stCxn id="101" idx="3"/>
          </p:cNvCxnSpPr>
          <p:nvPr/>
        </p:nvCxnSpPr>
        <p:spPr>
          <a:xfrm flipV="1">
            <a:off x="2423383" y="4731359"/>
            <a:ext cx="2219734"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A831134-0FBB-43C9-95C3-9A4A3EE18A7E}"/>
              </a:ext>
            </a:extLst>
          </p:cNvPr>
          <p:cNvCxnSpPr>
            <a:cxnSpLocks/>
          </p:cNvCxnSpPr>
          <p:nvPr/>
        </p:nvCxnSpPr>
        <p:spPr>
          <a:xfrm>
            <a:off x="4643117" y="4181762"/>
            <a:ext cx="0" cy="549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F6F9AF4-CBAC-404A-8C15-A011E9E78A75}"/>
              </a:ext>
            </a:extLst>
          </p:cNvPr>
          <p:cNvCxnSpPr/>
          <p:nvPr/>
        </p:nvCxnSpPr>
        <p:spPr>
          <a:xfrm>
            <a:off x="4643117" y="4181762"/>
            <a:ext cx="47084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14E8274-928D-4804-A046-C8C24B1B0052}"/>
              </a:ext>
            </a:extLst>
          </p:cNvPr>
          <p:cNvCxnSpPr>
            <a:cxnSpLocks/>
          </p:cNvCxnSpPr>
          <p:nvPr/>
        </p:nvCxnSpPr>
        <p:spPr>
          <a:xfrm flipH="1">
            <a:off x="9594346" y="3173383"/>
            <a:ext cx="104884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E4ADDB4-0BC3-4C4D-98DA-B5DE535809F1}"/>
              </a:ext>
            </a:extLst>
          </p:cNvPr>
          <p:cNvCxnSpPr>
            <a:cxnSpLocks/>
          </p:cNvCxnSpPr>
          <p:nvPr/>
        </p:nvCxnSpPr>
        <p:spPr>
          <a:xfrm flipH="1">
            <a:off x="7125644" y="4036649"/>
            <a:ext cx="28319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01F0996-0A06-425B-98F5-3ACF57BCF0E5}"/>
              </a:ext>
            </a:extLst>
          </p:cNvPr>
          <p:cNvCxnSpPr>
            <a:stCxn id="66" idx="2"/>
            <a:endCxn id="101" idx="0"/>
          </p:cNvCxnSpPr>
          <p:nvPr/>
        </p:nvCxnSpPr>
        <p:spPr>
          <a:xfrm flipH="1">
            <a:off x="1417543" y="4181762"/>
            <a:ext cx="1" cy="2095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F1E7ABD-E881-41DD-AE81-867CBA9C3A6B}"/>
              </a:ext>
            </a:extLst>
          </p:cNvPr>
          <p:cNvCxnSpPr/>
          <p:nvPr/>
        </p:nvCxnSpPr>
        <p:spPr>
          <a:xfrm>
            <a:off x="10643191" y="3173383"/>
            <a:ext cx="0" cy="3282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B42F89B-89CE-4ED9-8DFB-CD0C04D809B8}"/>
              </a:ext>
            </a:extLst>
          </p:cNvPr>
          <p:cNvCxnSpPr>
            <a:stCxn id="60" idx="3"/>
            <a:endCxn id="69" idx="1"/>
          </p:cNvCxnSpPr>
          <p:nvPr/>
        </p:nvCxnSpPr>
        <p:spPr>
          <a:xfrm flipV="1">
            <a:off x="7125644" y="3092625"/>
            <a:ext cx="457022" cy="897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1F9E0C-11CA-4623-80E0-D513F0321DB4}"/>
              </a:ext>
            </a:extLst>
          </p:cNvPr>
          <p:cNvCxnSpPr>
            <a:cxnSpLocks/>
          </p:cNvCxnSpPr>
          <p:nvPr/>
        </p:nvCxnSpPr>
        <p:spPr>
          <a:xfrm>
            <a:off x="8407753" y="3432668"/>
            <a:ext cx="0" cy="4090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2595A14-F3C2-4541-B2DB-AA612140F0D2}"/>
              </a:ext>
            </a:extLst>
          </p:cNvPr>
          <p:cNvCxnSpPr>
            <a:cxnSpLocks/>
          </p:cNvCxnSpPr>
          <p:nvPr/>
        </p:nvCxnSpPr>
        <p:spPr>
          <a:xfrm>
            <a:off x="1417543" y="5528930"/>
            <a:ext cx="95459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8B6D0CC-772C-4EB9-98FE-8767BC1254F4}"/>
              </a:ext>
            </a:extLst>
          </p:cNvPr>
          <p:cNvCxnSpPr>
            <a:cxnSpLocks/>
            <a:endCxn id="101" idx="2"/>
          </p:cNvCxnSpPr>
          <p:nvPr/>
        </p:nvCxnSpPr>
        <p:spPr>
          <a:xfrm flipV="1">
            <a:off x="1417543" y="5071402"/>
            <a:ext cx="0" cy="4575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75EC22B6-8F9D-460D-98C7-EED6BE43CF45}"/>
              </a:ext>
            </a:extLst>
          </p:cNvPr>
          <p:cNvCxnSpPr>
            <a:cxnSpLocks/>
          </p:cNvCxnSpPr>
          <p:nvPr/>
        </p:nvCxnSpPr>
        <p:spPr>
          <a:xfrm flipV="1">
            <a:off x="10963469" y="4181762"/>
            <a:ext cx="0" cy="13471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2691684-9F6F-4F6C-A608-7A8E42D6E960}"/>
              </a:ext>
            </a:extLst>
          </p:cNvPr>
          <p:cNvCxnSpPr>
            <a:stCxn id="99" idx="2"/>
          </p:cNvCxnSpPr>
          <p:nvPr/>
        </p:nvCxnSpPr>
        <p:spPr>
          <a:xfrm flipH="1">
            <a:off x="6119804" y="4361220"/>
            <a:ext cx="6263" cy="1167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9FD917-8A40-4630-9B44-B91FA20F037A}"/>
              </a:ext>
            </a:extLst>
          </p:cNvPr>
          <p:cNvCxnSpPr>
            <a:cxnSpLocks/>
          </p:cNvCxnSpPr>
          <p:nvPr/>
        </p:nvCxnSpPr>
        <p:spPr>
          <a:xfrm>
            <a:off x="8740907" y="3441646"/>
            <a:ext cx="0" cy="4090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90C19588-A35B-4338-829A-D1958ADF496A}"/>
              </a:ext>
            </a:extLst>
          </p:cNvPr>
          <p:cNvCxnSpPr/>
          <p:nvPr/>
        </p:nvCxnSpPr>
        <p:spPr>
          <a:xfrm flipH="1">
            <a:off x="7125644" y="3841719"/>
            <a:ext cx="128210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8CCFF3C8-8B23-45FE-A9D1-BF51CB319247}"/>
              </a:ext>
            </a:extLst>
          </p:cNvPr>
          <p:cNvCxnSpPr>
            <a:endCxn id="80" idx="1"/>
          </p:cNvCxnSpPr>
          <p:nvPr/>
        </p:nvCxnSpPr>
        <p:spPr>
          <a:xfrm flipV="1">
            <a:off x="8740907" y="3843078"/>
            <a:ext cx="1216722" cy="7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66" name="Graphic 165">
            <a:extLst>
              <a:ext uri="{FF2B5EF4-FFF2-40B4-BE49-F238E27FC236}">
                <a16:creationId xmlns:a16="http://schemas.microsoft.com/office/drawing/2014/main" id="{BDEEF2BD-C3A9-4964-AB26-C8B0AEDEF95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4170" y="3180314"/>
            <a:ext cx="339517" cy="339517"/>
          </a:xfrm>
          <a:prstGeom prst="rect">
            <a:avLst/>
          </a:prstGeom>
        </p:spPr>
      </p:pic>
      <p:grpSp>
        <p:nvGrpSpPr>
          <p:cNvPr id="167" name="Group 166">
            <a:extLst>
              <a:ext uri="{FF2B5EF4-FFF2-40B4-BE49-F238E27FC236}">
                <a16:creationId xmlns:a16="http://schemas.microsoft.com/office/drawing/2014/main" id="{2CA15CFB-D1C6-48EF-9696-9818D29A61DC}"/>
              </a:ext>
            </a:extLst>
          </p:cNvPr>
          <p:cNvGrpSpPr/>
          <p:nvPr/>
        </p:nvGrpSpPr>
        <p:grpSpPr>
          <a:xfrm rot="3600000" flipH="1">
            <a:off x="6928209" y="3164724"/>
            <a:ext cx="288398" cy="352738"/>
            <a:chOff x="5030733" y="1842577"/>
            <a:chExt cx="1193924" cy="1429200"/>
          </a:xfrm>
        </p:grpSpPr>
        <p:sp>
          <p:nvSpPr>
            <p:cNvPr id="168" name="Oval 167">
              <a:extLst>
                <a:ext uri="{FF2B5EF4-FFF2-40B4-BE49-F238E27FC236}">
                  <a16:creationId xmlns:a16="http://schemas.microsoft.com/office/drawing/2014/main" id="{B04FE0E7-1416-43C7-A93B-336E3D36652C}"/>
                </a:ext>
              </a:extLst>
            </p:cNvPr>
            <p:cNvSpPr/>
            <p:nvPr/>
          </p:nvSpPr>
          <p:spPr>
            <a:xfrm>
              <a:off x="5153025" y="202639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69" name="Oval 168">
              <a:extLst>
                <a:ext uri="{FF2B5EF4-FFF2-40B4-BE49-F238E27FC236}">
                  <a16:creationId xmlns:a16="http://schemas.microsoft.com/office/drawing/2014/main" id="{51577737-370D-4266-9A8E-1C215A78D738}"/>
                </a:ext>
              </a:extLst>
            </p:cNvPr>
            <p:cNvSpPr/>
            <p:nvPr/>
          </p:nvSpPr>
          <p:spPr>
            <a:xfrm>
              <a:off x="5336841" y="184257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0" name="Oval 169">
              <a:extLst>
                <a:ext uri="{FF2B5EF4-FFF2-40B4-BE49-F238E27FC236}">
                  <a16:creationId xmlns:a16="http://schemas.microsoft.com/office/drawing/2014/main" id="{E1B124B3-4DCC-48E1-88A2-D3D8F0FA8089}"/>
                </a:ext>
              </a:extLst>
            </p:cNvPr>
            <p:cNvSpPr/>
            <p:nvPr/>
          </p:nvSpPr>
          <p:spPr>
            <a:xfrm>
              <a:off x="5367603" y="21471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1" name="Oval 170">
              <a:extLst>
                <a:ext uri="{FF2B5EF4-FFF2-40B4-BE49-F238E27FC236}">
                  <a16:creationId xmlns:a16="http://schemas.microsoft.com/office/drawing/2014/main" id="{30857EA3-13A1-42B2-906F-FAA292C35B97}"/>
                </a:ext>
              </a:extLst>
            </p:cNvPr>
            <p:cNvSpPr/>
            <p:nvPr/>
          </p:nvSpPr>
          <p:spPr>
            <a:xfrm>
              <a:off x="5582181" y="194009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2" name="Oval 171">
              <a:extLst>
                <a:ext uri="{FF2B5EF4-FFF2-40B4-BE49-F238E27FC236}">
                  <a16:creationId xmlns:a16="http://schemas.microsoft.com/office/drawing/2014/main" id="{DE296BAF-7E20-41E5-99A1-ADC1C4E11C03}"/>
                </a:ext>
              </a:extLst>
            </p:cNvPr>
            <p:cNvSpPr/>
            <p:nvPr/>
          </p:nvSpPr>
          <p:spPr>
            <a:xfrm>
              <a:off x="5627946" y="2186196"/>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3" name="Oval 172">
              <a:extLst>
                <a:ext uri="{FF2B5EF4-FFF2-40B4-BE49-F238E27FC236}">
                  <a16:creationId xmlns:a16="http://schemas.microsoft.com/office/drawing/2014/main" id="{74E634DE-EC78-4E27-9323-3E35E67B4A21}"/>
                </a:ext>
              </a:extLst>
            </p:cNvPr>
            <p:cNvSpPr/>
            <p:nvPr/>
          </p:nvSpPr>
          <p:spPr>
            <a:xfrm>
              <a:off x="5398365" y="231468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4" name="Oval 173">
              <a:extLst>
                <a:ext uri="{FF2B5EF4-FFF2-40B4-BE49-F238E27FC236}">
                  <a16:creationId xmlns:a16="http://schemas.microsoft.com/office/drawing/2014/main" id="{F050A2CD-5806-4F9A-A497-85551F98E826}"/>
                </a:ext>
              </a:extLst>
            </p:cNvPr>
            <p:cNvSpPr/>
            <p:nvPr/>
          </p:nvSpPr>
          <p:spPr>
            <a:xfrm>
              <a:off x="5835390" y="206662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5" name="Oval 174">
              <a:extLst>
                <a:ext uri="{FF2B5EF4-FFF2-40B4-BE49-F238E27FC236}">
                  <a16:creationId xmlns:a16="http://schemas.microsoft.com/office/drawing/2014/main" id="{A36FF079-A72D-4758-B6B0-029DB08F6A8F}"/>
                </a:ext>
              </a:extLst>
            </p:cNvPr>
            <p:cNvSpPr/>
            <p:nvPr/>
          </p:nvSpPr>
          <p:spPr>
            <a:xfrm>
              <a:off x="5731668" y="236611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6" name="Oval 175">
              <a:extLst>
                <a:ext uri="{FF2B5EF4-FFF2-40B4-BE49-F238E27FC236}">
                  <a16:creationId xmlns:a16="http://schemas.microsoft.com/office/drawing/2014/main" id="{961A8999-0E0D-44BC-9637-D5FE98160F63}"/>
                </a:ext>
              </a:extLst>
            </p:cNvPr>
            <p:cNvSpPr/>
            <p:nvPr/>
          </p:nvSpPr>
          <p:spPr>
            <a:xfrm>
              <a:off x="5114147" y="230001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7" name="Oval 176">
              <a:extLst>
                <a:ext uri="{FF2B5EF4-FFF2-40B4-BE49-F238E27FC236}">
                  <a16:creationId xmlns:a16="http://schemas.microsoft.com/office/drawing/2014/main" id="{F9252604-397D-4FB1-AB2A-8AA80E2F7829}"/>
                </a:ext>
              </a:extLst>
            </p:cNvPr>
            <p:cNvSpPr/>
            <p:nvPr/>
          </p:nvSpPr>
          <p:spPr>
            <a:xfrm>
              <a:off x="5297963" y="25294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8" name="Oval 177">
              <a:extLst>
                <a:ext uri="{FF2B5EF4-FFF2-40B4-BE49-F238E27FC236}">
                  <a16:creationId xmlns:a16="http://schemas.microsoft.com/office/drawing/2014/main" id="{401F25F7-5057-454C-B8CC-7819155C5CFE}"/>
                </a:ext>
              </a:extLst>
            </p:cNvPr>
            <p:cNvSpPr/>
            <p:nvPr/>
          </p:nvSpPr>
          <p:spPr>
            <a:xfrm>
              <a:off x="5030733" y="257364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9" name="Oval 178">
              <a:extLst>
                <a:ext uri="{FF2B5EF4-FFF2-40B4-BE49-F238E27FC236}">
                  <a16:creationId xmlns:a16="http://schemas.microsoft.com/office/drawing/2014/main" id="{BB453D87-8F08-4580-A8D7-B124BD007311}"/>
                </a:ext>
              </a:extLst>
            </p:cNvPr>
            <p:cNvSpPr/>
            <p:nvPr/>
          </p:nvSpPr>
          <p:spPr>
            <a:xfrm>
              <a:off x="5599713" y="256342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0" name="Oval 179">
              <a:extLst>
                <a:ext uri="{FF2B5EF4-FFF2-40B4-BE49-F238E27FC236}">
                  <a16:creationId xmlns:a16="http://schemas.microsoft.com/office/drawing/2014/main" id="{D36C3518-CF1B-4EC1-8BB2-25DD570DA0A2}"/>
                </a:ext>
              </a:extLst>
            </p:cNvPr>
            <p:cNvSpPr/>
            <p:nvPr/>
          </p:nvSpPr>
          <p:spPr>
            <a:xfrm>
              <a:off x="5857025" y="259116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1" name="Oval 180">
              <a:extLst>
                <a:ext uri="{FF2B5EF4-FFF2-40B4-BE49-F238E27FC236}">
                  <a16:creationId xmlns:a16="http://schemas.microsoft.com/office/drawing/2014/main" id="{204DDDB8-85D8-4A11-9A4A-1800A2CF673B}"/>
                </a:ext>
              </a:extLst>
            </p:cNvPr>
            <p:cNvSpPr/>
            <p:nvPr/>
          </p:nvSpPr>
          <p:spPr>
            <a:xfrm>
              <a:off x="5415897" y="2777498"/>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2" name="Oval 181">
              <a:extLst>
                <a:ext uri="{FF2B5EF4-FFF2-40B4-BE49-F238E27FC236}">
                  <a16:creationId xmlns:a16="http://schemas.microsoft.com/office/drawing/2014/main" id="{17A0F8A5-03E4-4966-9A35-E7537A82FBEA}"/>
                </a:ext>
              </a:extLst>
            </p:cNvPr>
            <p:cNvSpPr/>
            <p:nvPr/>
          </p:nvSpPr>
          <p:spPr>
            <a:xfrm>
              <a:off x="5169403" y="281830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3" name="Oval 182">
              <a:extLst>
                <a:ext uri="{FF2B5EF4-FFF2-40B4-BE49-F238E27FC236}">
                  <a16:creationId xmlns:a16="http://schemas.microsoft.com/office/drawing/2014/main" id="{8BC82EF9-A1D6-42AF-8290-CCA2C0363A8F}"/>
                </a:ext>
              </a:extLst>
            </p:cNvPr>
            <p:cNvSpPr/>
            <p:nvPr/>
          </p:nvSpPr>
          <p:spPr>
            <a:xfrm>
              <a:off x="5713833" y="290414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162" name="Rectangle 161">
            <a:extLst>
              <a:ext uri="{FF2B5EF4-FFF2-40B4-BE49-F238E27FC236}">
                <a16:creationId xmlns:a16="http://schemas.microsoft.com/office/drawing/2014/main" id="{78C90474-BA16-473C-AF92-42B59499C190}"/>
              </a:ext>
            </a:extLst>
          </p:cNvPr>
          <p:cNvSpPr/>
          <p:nvPr/>
        </p:nvSpPr>
        <p:spPr>
          <a:xfrm>
            <a:off x="548050" y="5814858"/>
            <a:ext cx="11143507" cy="3239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Arial" panose="020B0604020202020204" pitchFamily="34" charset="0"/>
              </a:rPr>
              <a:t>Atrial fibrillation</a:t>
            </a:r>
          </a:p>
        </p:txBody>
      </p:sp>
      <p:cxnSp>
        <p:nvCxnSpPr>
          <p:cNvPr id="164" name="Straight Arrow Connector 163">
            <a:extLst>
              <a:ext uri="{FF2B5EF4-FFF2-40B4-BE49-F238E27FC236}">
                <a16:creationId xmlns:a16="http://schemas.microsoft.com/office/drawing/2014/main" id="{77569463-5242-4E35-BCD6-3F3BE6CF4CCE}"/>
              </a:ext>
            </a:extLst>
          </p:cNvPr>
          <p:cNvCxnSpPr>
            <a:cxnSpLocks/>
            <a:endCxn id="162" idx="0"/>
          </p:cNvCxnSpPr>
          <p:nvPr/>
        </p:nvCxnSpPr>
        <p:spPr>
          <a:xfrm>
            <a:off x="6119804" y="5528930"/>
            <a:ext cx="0" cy="2859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07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6953-67CF-4B0D-9F95-889AC6A67791}"/>
              </a:ext>
            </a:extLst>
          </p:cNvPr>
          <p:cNvSpPr>
            <a:spLocks noGrp="1"/>
          </p:cNvSpPr>
          <p:nvPr>
            <p:ph type="title"/>
          </p:nvPr>
        </p:nvSpPr>
        <p:spPr/>
        <p:txBody>
          <a:bodyPr/>
          <a:lstStyle/>
          <a:p>
            <a:r>
              <a:rPr lang="en-CA"/>
              <a:t>Impact of weight loss on atrial fibrillation </a:t>
            </a:r>
          </a:p>
        </p:txBody>
      </p:sp>
      <p:sp>
        <p:nvSpPr>
          <p:cNvPr id="3" name="Text Placeholder 2">
            <a:extLst>
              <a:ext uri="{FF2B5EF4-FFF2-40B4-BE49-F238E27FC236}">
                <a16:creationId xmlns:a16="http://schemas.microsoft.com/office/drawing/2014/main" id="{429AB4D4-960C-4246-BC3D-CAD64041AB2E}"/>
              </a:ext>
            </a:extLst>
          </p:cNvPr>
          <p:cNvSpPr>
            <a:spLocks noGrp="1"/>
          </p:cNvSpPr>
          <p:nvPr>
            <p:ph type="body" sz="quarter" idx="13"/>
          </p:nvPr>
        </p:nvSpPr>
        <p:spPr>
          <a:xfrm>
            <a:off x="647999" y="6221017"/>
            <a:ext cx="8652000" cy="324000"/>
          </a:xfrm>
        </p:spPr>
        <p:txBody>
          <a:bodyPr/>
          <a:lstStyle/>
          <a:p>
            <a:r>
              <a:rPr lang="en-CA" dirty="0"/>
              <a:t>AF, atrial fibrillation.</a:t>
            </a:r>
            <a:br>
              <a:rPr lang="en-CA" dirty="0"/>
            </a:br>
            <a:r>
              <a:rPr lang="en-CA" dirty="0" err="1"/>
              <a:t>Middledrop</a:t>
            </a:r>
            <a:r>
              <a:rPr lang="en-CA" dirty="0"/>
              <a:t> ME et al. </a:t>
            </a:r>
            <a:r>
              <a:rPr lang="en-CA" dirty="0" err="1"/>
              <a:t>Europace</a:t>
            </a:r>
            <a:r>
              <a:rPr lang="en-CA" dirty="0"/>
              <a:t> 2018;20:1929–1935.</a:t>
            </a:r>
          </a:p>
        </p:txBody>
      </p:sp>
      <p:grpSp>
        <p:nvGrpSpPr>
          <p:cNvPr id="32" name="Group 31">
            <a:extLst>
              <a:ext uri="{FF2B5EF4-FFF2-40B4-BE49-F238E27FC236}">
                <a16:creationId xmlns:a16="http://schemas.microsoft.com/office/drawing/2014/main" id="{FA697231-B0F3-4BE0-80A9-9213889A634D}"/>
              </a:ext>
            </a:extLst>
          </p:cNvPr>
          <p:cNvGrpSpPr/>
          <p:nvPr/>
        </p:nvGrpSpPr>
        <p:grpSpPr>
          <a:xfrm>
            <a:off x="1911449" y="1690688"/>
            <a:ext cx="8417175" cy="4117600"/>
            <a:chOff x="2213185" y="1710643"/>
            <a:chExt cx="6274036" cy="4117600"/>
          </a:xfrm>
        </p:grpSpPr>
        <p:cxnSp>
          <p:nvCxnSpPr>
            <p:cNvPr id="4" name="Straight Connector 3">
              <a:extLst>
                <a:ext uri="{FF2B5EF4-FFF2-40B4-BE49-F238E27FC236}">
                  <a16:creationId xmlns:a16="http://schemas.microsoft.com/office/drawing/2014/main" id="{051BE7B9-2E2A-4493-BE36-0ACFFE091873}"/>
                </a:ext>
              </a:extLst>
            </p:cNvPr>
            <p:cNvCxnSpPr>
              <a:cxnSpLocks/>
            </p:cNvCxnSpPr>
            <p:nvPr/>
          </p:nvCxnSpPr>
          <p:spPr>
            <a:xfrm>
              <a:off x="3047572" y="2134181"/>
              <a:ext cx="0" cy="309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D14324C-CD3A-427E-AC53-C388DFFB1CD6}"/>
                </a:ext>
              </a:extLst>
            </p:cNvPr>
            <p:cNvGrpSpPr/>
            <p:nvPr/>
          </p:nvGrpSpPr>
          <p:grpSpPr>
            <a:xfrm>
              <a:off x="2986587" y="2134181"/>
              <a:ext cx="60985" cy="2438039"/>
              <a:chOff x="1043998" y="1602347"/>
              <a:chExt cx="88287" cy="1951560"/>
            </a:xfrm>
          </p:grpSpPr>
          <p:cxnSp>
            <p:nvCxnSpPr>
              <p:cNvPr id="6" name="Straight Connector 5">
                <a:extLst>
                  <a:ext uri="{FF2B5EF4-FFF2-40B4-BE49-F238E27FC236}">
                    <a16:creationId xmlns:a16="http://schemas.microsoft.com/office/drawing/2014/main" id="{687418FC-C5EC-4310-9C71-4BE647B8DD46}"/>
                  </a:ext>
                </a:extLst>
              </p:cNvPr>
              <p:cNvCxnSpPr>
                <a:cxnSpLocks/>
              </p:cNvCxnSpPr>
              <p:nvPr/>
            </p:nvCxnSpPr>
            <p:spPr>
              <a:xfrm>
                <a:off x="1043998" y="355390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FD49E-1202-441F-B0B0-EA721D72E986}"/>
                  </a:ext>
                </a:extLst>
              </p:cNvPr>
              <p:cNvCxnSpPr>
                <a:cxnSpLocks/>
              </p:cNvCxnSpPr>
              <p:nvPr/>
            </p:nvCxnSpPr>
            <p:spPr>
              <a:xfrm>
                <a:off x="1043998" y="306601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4FCB10-2913-4649-B93A-AB3359F5B15D}"/>
                  </a:ext>
                </a:extLst>
              </p:cNvPr>
              <p:cNvCxnSpPr>
                <a:cxnSpLocks/>
              </p:cNvCxnSpPr>
              <p:nvPr/>
            </p:nvCxnSpPr>
            <p:spPr>
              <a:xfrm>
                <a:off x="1043998" y="257812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F6E695-A851-46BD-891A-E2E29C286F44}"/>
                  </a:ext>
                </a:extLst>
              </p:cNvPr>
              <p:cNvCxnSpPr>
                <a:cxnSpLocks/>
              </p:cNvCxnSpPr>
              <p:nvPr/>
            </p:nvCxnSpPr>
            <p:spPr>
              <a:xfrm>
                <a:off x="1043998" y="209023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014F46-CAF7-44AE-B024-36C027F1DD03}"/>
                  </a:ext>
                </a:extLst>
              </p:cNvPr>
              <p:cNvCxnSpPr>
                <a:cxnSpLocks/>
              </p:cNvCxnSpPr>
              <p:nvPr/>
            </p:nvCxnSpPr>
            <p:spPr>
              <a:xfrm>
                <a:off x="1043998" y="160234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DAEF0946-FAD5-4B04-8ABA-6176BC71F0FA}"/>
                </a:ext>
              </a:extLst>
            </p:cNvPr>
            <p:cNvSpPr txBox="1"/>
            <p:nvPr/>
          </p:nvSpPr>
          <p:spPr>
            <a:xfrm>
              <a:off x="2524555" y="2025316"/>
              <a:ext cx="410690"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100</a:t>
              </a:r>
            </a:p>
          </p:txBody>
        </p:sp>
        <p:sp>
          <p:nvSpPr>
            <p:cNvPr id="12" name="TextBox 11">
              <a:extLst>
                <a:ext uri="{FF2B5EF4-FFF2-40B4-BE49-F238E27FC236}">
                  <a16:creationId xmlns:a16="http://schemas.microsoft.com/office/drawing/2014/main" id="{73E91A4C-8557-4873-83AD-3F57A0971D32}"/>
                </a:ext>
              </a:extLst>
            </p:cNvPr>
            <p:cNvSpPr txBox="1"/>
            <p:nvPr/>
          </p:nvSpPr>
          <p:spPr>
            <a:xfrm>
              <a:off x="2599896" y="263621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80</a:t>
              </a:r>
            </a:p>
          </p:txBody>
        </p:sp>
        <p:sp>
          <p:nvSpPr>
            <p:cNvPr id="13" name="TextBox 12">
              <a:extLst>
                <a:ext uri="{FF2B5EF4-FFF2-40B4-BE49-F238E27FC236}">
                  <a16:creationId xmlns:a16="http://schemas.microsoft.com/office/drawing/2014/main" id="{8711A0F3-7BA5-45E4-9776-403E6E59DD8F}"/>
                </a:ext>
              </a:extLst>
            </p:cNvPr>
            <p:cNvSpPr txBox="1"/>
            <p:nvPr/>
          </p:nvSpPr>
          <p:spPr>
            <a:xfrm>
              <a:off x="2599896" y="324516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60</a:t>
              </a:r>
            </a:p>
          </p:txBody>
        </p:sp>
        <p:sp>
          <p:nvSpPr>
            <p:cNvPr id="14" name="TextBox 13">
              <a:extLst>
                <a:ext uri="{FF2B5EF4-FFF2-40B4-BE49-F238E27FC236}">
                  <a16:creationId xmlns:a16="http://schemas.microsoft.com/office/drawing/2014/main" id="{1C2EDE5B-EF1C-4388-AC1F-ADEA7F069A90}"/>
                </a:ext>
              </a:extLst>
            </p:cNvPr>
            <p:cNvSpPr txBox="1"/>
            <p:nvPr/>
          </p:nvSpPr>
          <p:spPr>
            <a:xfrm>
              <a:off x="2599896" y="385411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40</a:t>
              </a:r>
            </a:p>
          </p:txBody>
        </p:sp>
        <p:sp>
          <p:nvSpPr>
            <p:cNvPr id="15" name="TextBox 14">
              <a:extLst>
                <a:ext uri="{FF2B5EF4-FFF2-40B4-BE49-F238E27FC236}">
                  <a16:creationId xmlns:a16="http://schemas.microsoft.com/office/drawing/2014/main" id="{FC79C29E-8DD6-456E-8EA6-9EE392695201}"/>
                </a:ext>
              </a:extLst>
            </p:cNvPr>
            <p:cNvSpPr txBox="1"/>
            <p:nvPr/>
          </p:nvSpPr>
          <p:spPr>
            <a:xfrm>
              <a:off x="2599896" y="446306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20</a:t>
              </a:r>
            </a:p>
          </p:txBody>
        </p:sp>
        <p:sp>
          <p:nvSpPr>
            <p:cNvPr id="16" name="TextBox 15">
              <a:extLst>
                <a:ext uri="{FF2B5EF4-FFF2-40B4-BE49-F238E27FC236}">
                  <a16:creationId xmlns:a16="http://schemas.microsoft.com/office/drawing/2014/main" id="{1A9DC59F-839E-4DFC-9CAB-70F57A9B8F8B}"/>
                </a:ext>
              </a:extLst>
            </p:cNvPr>
            <p:cNvSpPr txBox="1"/>
            <p:nvPr/>
          </p:nvSpPr>
          <p:spPr>
            <a:xfrm>
              <a:off x="2672032" y="5072415"/>
              <a:ext cx="212067"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0</a:t>
              </a:r>
            </a:p>
          </p:txBody>
        </p:sp>
        <p:sp>
          <p:nvSpPr>
            <p:cNvPr id="17" name="TextBox 16">
              <a:extLst>
                <a:ext uri="{FF2B5EF4-FFF2-40B4-BE49-F238E27FC236}">
                  <a16:creationId xmlns:a16="http://schemas.microsoft.com/office/drawing/2014/main" id="{2D51E49B-69A0-4719-B1B9-51A5B4D89B95}"/>
                </a:ext>
              </a:extLst>
            </p:cNvPr>
            <p:cNvSpPr txBox="1"/>
            <p:nvPr/>
          </p:nvSpPr>
          <p:spPr>
            <a:xfrm>
              <a:off x="5122197" y="1710643"/>
              <a:ext cx="1335622" cy="307777"/>
            </a:xfrm>
            <a:prstGeom prst="rect">
              <a:avLst/>
            </a:prstGeom>
            <a:noFill/>
          </p:spPr>
          <p:txBody>
            <a:bodyPr wrap="square" rtlCol="0">
              <a:spAutoFit/>
            </a:bodyPr>
            <a:lstStyle/>
            <a:p>
              <a:pPr algn="ctr"/>
              <a:r>
                <a:rPr lang="en-US" sz="1400" i="1">
                  <a:latin typeface="Arial" panose="020B0604020202020204" pitchFamily="34" charset="0"/>
                  <a:cs typeface="Arial" panose="020B0604020202020204" pitchFamily="34" charset="0"/>
                </a:rPr>
                <a:t>p </a:t>
              </a:r>
              <a:r>
                <a:rPr lang="en-US" sz="1400">
                  <a:latin typeface="Arial" panose="020B0604020202020204" pitchFamily="34" charset="0"/>
                  <a:cs typeface="Arial" panose="020B0604020202020204" pitchFamily="34" charset="0"/>
                </a:rPr>
                <a:t>for trend &lt; 0.001</a:t>
              </a:r>
            </a:p>
          </p:txBody>
        </p:sp>
        <p:sp>
          <p:nvSpPr>
            <p:cNvPr id="18" name="TextBox 17">
              <a:extLst>
                <a:ext uri="{FF2B5EF4-FFF2-40B4-BE49-F238E27FC236}">
                  <a16:creationId xmlns:a16="http://schemas.microsoft.com/office/drawing/2014/main" id="{E2E29A56-D776-4FE3-89C2-7ACC8F0BF5FA}"/>
                </a:ext>
              </a:extLst>
            </p:cNvPr>
            <p:cNvSpPr txBox="1"/>
            <p:nvPr/>
          </p:nvSpPr>
          <p:spPr>
            <a:xfrm>
              <a:off x="3282219" y="5305023"/>
              <a:ext cx="1476686" cy="523220"/>
            </a:xfrm>
            <a:prstGeom prst="rect">
              <a:avLst/>
            </a:prstGeom>
            <a:noFill/>
          </p:spPr>
          <p:txBody>
            <a:bodyPr wrap="square" rtlCol="0">
              <a:spAutoFit/>
            </a:bodyPr>
            <a:lstStyle/>
            <a:p>
              <a:pPr algn="ctr"/>
              <a:r>
                <a:rPr lang="en-US" sz="1400" b="0">
                  <a:latin typeface="Arial" panose="020B0604020202020204" pitchFamily="34" charset="0"/>
                  <a:cs typeface="Arial" panose="020B0604020202020204" pitchFamily="34" charset="0"/>
                </a:rPr>
                <a:t>&lt;3% weight loss or</a:t>
              </a:r>
              <a:br>
                <a:rPr lang="en-US" sz="1400" b="0">
                  <a:latin typeface="Arial" panose="020B0604020202020204" pitchFamily="34" charset="0"/>
                  <a:cs typeface="Arial" panose="020B0604020202020204" pitchFamily="34" charset="0"/>
                </a:rPr>
              </a:br>
              <a:r>
                <a:rPr lang="en-US" sz="1400" b="0">
                  <a:latin typeface="Arial" panose="020B0604020202020204" pitchFamily="34" charset="0"/>
                  <a:cs typeface="Arial" panose="020B0604020202020204" pitchFamily="34" charset="0"/>
                </a:rPr>
                <a:t>weight gain</a:t>
              </a:r>
            </a:p>
          </p:txBody>
        </p:sp>
        <p:sp>
          <p:nvSpPr>
            <p:cNvPr id="19" name="Rectangle 18">
              <a:extLst>
                <a:ext uri="{FF2B5EF4-FFF2-40B4-BE49-F238E27FC236}">
                  <a16:creationId xmlns:a16="http://schemas.microsoft.com/office/drawing/2014/main" id="{D24C2290-6044-475A-99CD-7082BB8F5B41}"/>
                </a:ext>
              </a:extLst>
            </p:cNvPr>
            <p:cNvSpPr/>
            <p:nvPr/>
          </p:nvSpPr>
          <p:spPr>
            <a:xfrm>
              <a:off x="3760612" y="4421202"/>
              <a:ext cx="788251" cy="7605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20" name="TextBox 19">
              <a:extLst>
                <a:ext uri="{FF2B5EF4-FFF2-40B4-BE49-F238E27FC236}">
                  <a16:creationId xmlns:a16="http://schemas.microsoft.com/office/drawing/2014/main" id="{FCBED03E-B0E5-4984-9349-57834299F631}"/>
                </a:ext>
              </a:extLst>
            </p:cNvPr>
            <p:cNvSpPr txBox="1"/>
            <p:nvPr/>
          </p:nvSpPr>
          <p:spPr>
            <a:xfrm>
              <a:off x="5235534" y="5305023"/>
              <a:ext cx="1377300"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3–9% weight loss</a:t>
              </a:r>
              <a:endParaRPr lang="en-US" sz="1400" b="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D8004A8-F7EF-4B48-8F5F-AADCF1407BEA}"/>
                </a:ext>
              </a:extLst>
            </p:cNvPr>
            <p:cNvSpPr/>
            <p:nvPr/>
          </p:nvSpPr>
          <p:spPr>
            <a:xfrm>
              <a:off x="5530060" y="3653739"/>
              <a:ext cx="788251" cy="152799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22" name="TextBox 21">
              <a:extLst>
                <a:ext uri="{FF2B5EF4-FFF2-40B4-BE49-F238E27FC236}">
                  <a16:creationId xmlns:a16="http://schemas.microsoft.com/office/drawing/2014/main" id="{D2C5B800-285C-4405-AB8B-B994DB5EBF3C}"/>
                </a:ext>
              </a:extLst>
            </p:cNvPr>
            <p:cNvSpPr txBox="1"/>
            <p:nvPr/>
          </p:nvSpPr>
          <p:spPr>
            <a:xfrm>
              <a:off x="6982289" y="5317009"/>
              <a:ext cx="1393331" cy="307777"/>
            </a:xfrm>
            <a:prstGeom prst="rect">
              <a:avLst/>
            </a:prstGeom>
            <a:noFill/>
          </p:spPr>
          <p:txBody>
            <a:bodyPr wrap="square" rtlCol="0">
              <a:spAutoFit/>
            </a:bodyPr>
            <a:lstStyle/>
            <a:p>
              <a:pPr algn="ctr"/>
              <a:r>
                <a:rPr lang="en-US" sz="1400" b="0" dirty="0">
                  <a:latin typeface="Arial" panose="020B0604020202020204" pitchFamily="34" charset="0"/>
                  <a:cs typeface="Arial" panose="020B0604020202020204" pitchFamily="34" charset="0"/>
                </a:rPr>
                <a:t>≥10% </a:t>
              </a:r>
              <a:r>
                <a:rPr lang="en-US" sz="1400" b="0">
                  <a:latin typeface="Arial" panose="020B0604020202020204" pitchFamily="34" charset="0"/>
                  <a:cs typeface="Arial" panose="020B0604020202020204" pitchFamily="34" charset="0"/>
                </a:rPr>
                <a:t>weight loss</a:t>
              </a:r>
              <a:endParaRPr lang="en-US" sz="1400" b="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63045B6-22F5-4C09-A2AA-3A0066FFEF53}"/>
                </a:ext>
              </a:extLst>
            </p:cNvPr>
            <p:cNvSpPr/>
            <p:nvPr/>
          </p:nvSpPr>
          <p:spPr>
            <a:xfrm>
              <a:off x="7284831" y="2515428"/>
              <a:ext cx="788251" cy="26773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cxnSp>
          <p:nvCxnSpPr>
            <p:cNvPr id="28" name="Straight Connector 27">
              <a:extLst>
                <a:ext uri="{FF2B5EF4-FFF2-40B4-BE49-F238E27FC236}">
                  <a16:creationId xmlns:a16="http://schemas.microsoft.com/office/drawing/2014/main" id="{FFD56741-0B31-4C42-B708-842B63BA4A66}"/>
                </a:ext>
              </a:extLst>
            </p:cNvPr>
            <p:cNvCxnSpPr>
              <a:cxnSpLocks/>
            </p:cNvCxnSpPr>
            <p:nvPr/>
          </p:nvCxnSpPr>
          <p:spPr>
            <a:xfrm>
              <a:off x="4923362" y="5178126"/>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53951A-37A7-4F19-99D8-E30D92A22A69}"/>
                </a:ext>
              </a:extLst>
            </p:cNvPr>
            <p:cNvCxnSpPr>
              <a:cxnSpLocks/>
            </p:cNvCxnSpPr>
            <p:nvPr/>
          </p:nvCxnSpPr>
          <p:spPr>
            <a:xfrm>
              <a:off x="6684467" y="5178126"/>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E72C88-43F9-4652-A0D1-31EC337BDFC2}"/>
                </a:ext>
              </a:extLst>
            </p:cNvPr>
            <p:cNvCxnSpPr>
              <a:cxnSpLocks/>
            </p:cNvCxnSpPr>
            <p:nvPr/>
          </p:nvCxnSpPr>
          <p:spPr>
            <a:xfrm>
              <a:off x="8487221" y="5178126"/>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556C23-8549-4858-8864-12F440CBAFA2}"/>
                </a:ext>
              </a:extLst>
            </p:cNvPr>
            <p:cNvCxnSpPr>
              <a:cxnSpLocks/>
            </p:cNvCxnSpPr>
            <p:nvPr/>
          </p:nvCxnSpPr>
          <p:spPr>
            <a:xfrm>
              <a:off x="2937276" y="5181731"/>
              <a:ext cx="5549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714BB01-E48D-428B-8027-F1939F307211}"/>
                </a:ext>
              </a:extLst>
            </p:cNvPr>
            <p:cNvSpPr txBox="1"/>
            <p:nvPr/>
          </p:nvSpPr>
          <p:spPr>
            <a:xfrm rot="16200000">
              <a:off x="741258" y="3478057"/>
              <a:ext cx="3333854" cy="390000"/>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Reversal of AF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(Persistent to paroxysmal or no AF), %</a:t>
              </a:r>
              <a:endParaRPr lang="en-US" sz="1400" b="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C8787C3-66F7-42FD-AB77-4EC521DD4500}"/>
                </a:ext>
              </a:extLst>
            </p:cNvPr>
            <p:cNvSpPr txBox="1"/>
            <p:nvPr/>
          </p:nvSpPr>
          <p:spPr>
            <a:xfrm>
              <a:off x="3894788" y="4153463"/>
              <a:ext cx="519897" cy="293607"/>
            </a:xfrm>
            <a:prstGeom prst="rect">
              <a:avLst/>
            </a:prstGeom>
            <a:noFill/>
          </p:spPr>
          <p:txBody>
            <a:bodyPr vert="horz" wrap="square" lIns="91440" tIns="45720" rIns="91440" bIns="45720" rtlCol="0">
              <a:spAutoFit/>
            </a:bodyPr>
            <a:lstStyle/>
            <a:p>
              <a:pPr algn="ctr">
                <a:lnSpc>
                  <a:spcPct val="120000"/>
                </a:lnSpc>
              </a:pPr>
              <a:r>
                <a:rPr lang="en-US" sz="1200" b="0">
                  <a:latin typeface="Arial" panose="020B0604020202020204" pitchFamily="34" charset="0"/>
                  <a:cs typeface="Arial" panose="020B0604020202020204" pitchFamily="34" charset="0"/>
                </a:rPr>
                <a:t>26%</a:t>
              </a:r>
            </a:p>
          </p:txBody>
        </p:sp>
        <p:sp>
          <p:nvSpPr>
            <p:cNvPr id="36" name="TextBox 35">
              <a:extLst>
                <a:ext uri="{FF2B5EF4-FFF2-40B4-BE49-F238E27FC236}">
                  <a16:creationId xmlns:a16="http://schemas.microsoft.com/office/drawing/2014/main" id="{0D3336D2-16AF-412B-8986-F288DDF164FA}"/>
                </a:ext>
              </a:extLst>
            </p:cNvPr>
            <p:cNvSpPr txBox="1"/>
            <p:nvPr/>
          </p:nvSpPr>
          <p:spPr>
            <a:xfrm>
              <a:off x="5664236" y="3401144"/>
              <a:ext cx="519897" cy="293607"/>
            </a:xfrm>
            <a:prstGeom prst="rect">
              <a:avLst/>
            </a:prstGeom>
            <a:noFill/>
          </p:spPr>
          <p:txBody>
            <a:bodyPr vert="horz" wrap="square" lIns="91440" tIns="45720" rIns="91440" bIns="45720" rtlCol="0">
              <a:spAutoFit/>
            </a:bodyPr>
            <a:lstStyle/>
            <a:p>
              <a:pPr algn="ctr">
                <a:lnSpc>
                  <a:spcPct val="120000"/>
                </a:lnSpc>
              </a:pPr>
              <a:r>
                <a:rPr lang="en-US" sz="1200" b="0">
                  <a:latin typeface="Arial" panose="020B0604020202020204" pitchFamily="34" charset="0"/>
                  <a:cs typeface="Arial" panose="020B0604020202020204" pitchFamily="34" charset="0"/>
                </a:rPr>
                <a:t>49%</a:t>
              </a:r>
            </a:p>
          </p:txBody>
        </p:sp>
        <p:sp>
          <p:nvSpPr>
            <p:cNvPr id="39" name="TextBox 38">
              <a:extLst>
                <a:ext uri="{FF2B5EF4-FFF2-40B4-BE49-F238E27FC236}">
                  <a16:creationId xmlns:a16="http://schemas.microsoft.com/office/drawing/2014/main" id="{3334C6EB-2313-4E64-9521-C211B4A0DDD2}"/>
                </a:ext>
              </a:extLst>
            </p:cNvPr>
            <p:cNvSpPr txBox="1"/>
            <p:nvPr/>
          </p:nvSpPr>
          <p:spPr>
            <a:xfrm>
              <a:off x="7419007" y="2240841"/>
              <a:ext cx="519897" cy="293607"/>
            </a:xfrm>
            <a:prstGeom prst="rect">
              <a:avLst/>
            </a:prstGeom>
            <a:noFill/>
          </p:spPr>
          <p:txBody>
            <a:bodyPr vert="horz" wrap="square" lIns="91440" tIns="45720" rIns="91440" bIns="45720" rtlCol="0">
              <a:spAutoFit/>
            </a:bodyPr>
            <a:lstStyle/>
            <a:p>
              <a:pPr algn="ctr">
                <a:lnSpc>
                  <a:spcPct val="120000"/>
                </a:lnSpc>
              </a:pPr>
              <a:r>
                <a:rPr lang="en-US" sz="1200" b="0">
                  <a:latin typeface="Arial" panose="020B0604020202020204" pitchFamily="34" charset="0"/>
                  <a:cs typeface="Arial" panose="020B0604020202020204" pitchFamily="34" charset="0"/>
                </a:rPr>
                <a:t>88%</a:t>
              </a:r>
            </a:p>
          </p:txBody>
        </p:sp>
      </p:grpSp>
    </p:spTree>
    <p:extLst>
      <p:ext uri="{BB962C8B-B14F-4D97-AF65-F5344CB8AC3E}">
        <p14:creationId xmlns:p14="http://schemas.microsoft.com/office/powerpoint/2010/main" val="374994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Respiratory Conditions </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Obstructive Sleep Apnea (OSA)</a:t>
            </a:r>
          </a:p>
        </p:txBody>
      </p:sp>
    </p:spTree>
    <p:extLst>
      <p:ext uri="{BB962C8B-B14F-4D97-AF65-F5344CB8AC3E}">
        <p14:creationId xmlns:p14="http://schemas.microsoft.com/office/powerpoint/2010/main" val="354904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9CB5-74E3-4582-8167-EA6FCBA42AE9}"/>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384A8213-9DA0-4AA8-9F7F-A19681001C7E}"/>
              </a:ext>
            </a:extLst>
          </p:cNvPr>
          <p:cNvSpPr>
            <a:spLocks noGrp="1"/>
          </p:cNvSpPr>
          <p:nvPr>
            <p:ph idx="1"/>
          </p:nvPr>
        </p:nvSpPr>
        <p:spPr>
          <a:xfrm>
            <a:off x="838200" y="1881381"/>
            <a:ext cx="10515600" cy="4351338"/>
          </a:xfrm>
        </p:spPr>
        <p:txBody>
          <a:bodyPr vert="horz" lIns="91440" tIns="45720" rIns="91440" bIns="45720" rtlCol="0" anchor="t">
            <a:normAutofit/>
          </a:bodyPr>
          <a:lstStyle/>
          <a:p>
            <a:pPr marL="0" indent="0">
              <a:buNone/>
            </a:pPr>
            <a:r>
              <a:rPr lang="en-CA">
                <a:latin typeface="Arial"/>
                <a:cs typeface="Arial"/>
              </a:rPr>
              <a:t>After completing this module, the learners will be able to: </a:t>
            </a:r>
            <a:endParaRPr lang="en-CA"/>
          </a:p>
          <a:p>
            <a:pPr marL="514350" indent="-514350">
              <a:buFont typeface="+mj-lt"/>
              <a:buAutoNum type="arabicPeriod"/>
            </a:pPr>
            <a:r>
              <a:rPr lang="en-US">
                <a:latin typeface="Arial"/>
                <a:cs typeface="Arial"/>
              </a:rPr>
              <a:t>Demonstrate knowledge of obesity-related metabolic, biomechanical and mental complications and comorbidities and identify the benefits of weight</a:t>
            </a:r>
            <a:r>
              <a:rPr lang="en-US">
                <a:solidFill>
                  <a:srgbClr val="FF0000"/>
                </a:solidFill>
                <a:latin typeface="Arial"/>
                <a:cs typeface="Arial"/>
              </a:rPr>
              <a:t> </a:t>
            </a:r>
            <a:r>
              <a:rPr lang="en-US">
                <a:latin typeface="Arial"/>
                <a:cs typeface="Arial"/>
              </a:rPr>
              <a:t>reduction</a:t>
            </a:r>
            <a:endParaRPr lang="en-CA">
              <a:latin typeface="Arial"/>
              <a:cs typeface="Arial"/>
            </a:endParaRPr>
          </a:p>
        </p:txBody>
      </p:sp>
    </p:spTree>
    <p:extLst>
      <p:ext uri="{BB962C8B-B14F-4D97-AF65-F5344CB8AC3E}">
        <p14:creationId xmlns:p14="http://schemas.microsoft.com/office/powerpoint/2010/main" val="85995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Sleep apnea and obesity</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10144048" cy="324000"/>
          </a:xfrm>
        </p:spPr>
        <p:txBody>
          <a:bodyPr/>
          <a:lstStyle/>
          <a:p>
            <a:r>
              <a:rPr lang="en-US"/>
              <a:t>*Mild OSA is defined as apnea/hypopnea index (AHI) ≥5, but &lt;15 events per hour of sleep.</a:t>
            </a:r>
            <a:br>
              <a:rPr lang="en-US"/>
            </a:br>
            <a:r>
              <a:rPr lang="en-US"/>
              <a:t>BMI, body mass index; OSA, obstructive sleep apnea.</a:t>
            </a:r>
            <a:br>
              <a:rPr lang="en-US"/>
            </a:br>
            <a:r>
              <a:rPr lang="en-US"/>
              <a:t>1. Almendros I et al. Int J </a:t>
            </a:r>
            <a:r>
              <a:rPr lang="en-US" err="1"/>
              <a:t>Obes</a:t>
            </a:r>
            <a:r>
              <a:rPr lang="en-US"/>
              <a:t> (Lond) 2020;44:1653–1667; 2. Romero-Corral A et al. Chest 2010;137:711–719; 3. </a:t>
            </a:r>
            <a:r>
              <a:rPr lang="en-US" err="1"/>
              <a:t>Kositanurit</a:t>
            </a:r>
            <a:r>
              <a:rPr lang="en-US"/>
              <a:t> W et al. Sleep Breath 2018;22:251–256; </a:t>
            </a:r>
            <a:br>
              <a:rPr lang="en-US"/>
            </a:br>
            <a:r>
              <a:rPr lang="en-US"/>
              <a:t>4.</a:t>
            </a:r>
            <a:r>
              <a:rPr lang="nl-NL"/>
              <a:t> Church TS et al. Gastroenterology 2006;130:2023–2030.</a:t>
            </a:r>
            <a:endParaRPr lang="en-US"/>
          </a:p>
        </p:txBody>
      </p:sp>
      <p:sp>
        <p:nvSpPr>
          <p:cNvPr id="21" name="Rectangle 20">
            <a:extLst>
              <a:ext uri="{FF2B5EF4-FFF2-40B4-BE49-F238E27FC236}">
                <a16:creationId xmlns:a16="http://schemas.microsoft.com/office/drawing/2014/main" id="{E5B67991-2E41-4A66-ABDC-97123014826E}"/>
              </a:ext>
            </a:extLst>
          </p:cNvPr>
          <p:cNvSpPr/>
          <p:nvPr/>
        </p:nvSpPr>
        <p:spPr>
          <a:xfrm>
            <a:off x="6394764" y="1847076"/>
            <a:ext cx="5359673" cy="888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Studies suggest that approximately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25% of adults with a BMI between 25–28 kg/m</a:t>
            </a:r>
            <a:r>
              <a:rPr kumimoji="0" lang="en-US" sz="16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at least mild OSA*</a:t>
            </a:r>
            <a:r>
              <a:rPr kumimoji="0" lang="en-US" sz="16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2" name="Rectangle 31">
            <a:extLst>
              <a:ext uri="{FF2B5EF4-FFF2-40B4-BE49-F238E27FC236}">
                <a16:creationId xmlns:a16="http://schemas.microsoft.com/office/drawing/2014/main" id="{EB149D88-C074-4EA1-AA16-FC0CC689FE44}"/>
              </a:ext>
            </a:extLst>
          </p:cNvPr>
          <p:cNvSpPr/>
          <p:nvPr/>
        </p:nvSpPr>
        <p:spPr>
          <a:xfrm>
            <a:off x="730376" y="1847076"/>
            <a:ext cx="5215401" cy="888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kumimoji="0" lang="en-US" sz="1600" b="1" i="0" u="none" strike="noStrike" kern="1200" cap="none" spc="0" normalizeH="0" baseline="0" noProof="0">
                <a:ln>
                  <a:noFill/>
                </a:ln>
                <a:solidFill>
                  <a:schemeClr val="tx1"/>
                </a:solidFill>
                <a:effectLst/>
                <a:uLnTx/>
                <a:uFillTx/>
                <a:latin typeface="Arial"/>
                <a:cs typeface="Arial"/>
              </a:rPr>
              <a:t>&gt;80% </a:t>
            </a:r>
            <a:r>
              <a:rPr kumimoji="0" lang="en-US" sz="1600" i="0" u="none" strike="noStrike" kern="1200" cap="none" spc="0" normalizeH="0" baseline="0" noProof="0">
                <a:ln>
                  <a:noFill/>
                </a:ln>
                <a:solidFill>
                  <a:schemeClr val="tx1"/>
                </a:solidFill>
                <a:effectLst/>
                <a:uLnTx/>
                <a:uFillTx/>
                <a:latin typeface="Arial"/>
                <a:cs typeface="Arial"/>
              </a:rPr>
              <a:t>of adult patients with OSA </a:t>
            </a:r>
            <a:r>
              <a:rPr lang="en-US" sz="1600">
                <a:solidFill>
                  <a:schemeClr val="tx1"/>
                </a:solidFill>
                <a:latin typeface="Arial"/>
                <a:cs typeface="Arial"/>
              </a:rPr>
              <a:t>have </a:t>
            </a:r>
            <a:r>
              <a:rPr kumimoji="0" lang="en-US" sz="1600" b="1" i="0" u="none" strike="noStrike" kern="1200" cap="none" spc="0" normalizeH="0" baseline="0" noProof="0">
                <a:ln>
                  <a:noFill/>
                </a:ln>
                <a:solidFill>
                  <a:schemeClr val="tx1"/>
                </a:solidFill>
                <a:effectLst/>
                <a:uLnTx/>
                <a:uFillTx/>
                <a:latin typeface="Arial"/>
                <a:cs typeface="Arial"/>
              </a:rPr>
              <a:t>overweight</a:t>
            </a:r>
            <a:r>
              <a:rPr kumimoji="0" lang="en-US" sz="1600" i="0" u="none" strike="noStrike" kern="1200" cap="none" spc="0" normalizeH="0" baseline="0" noProof="0">
                <a:ln>
                  <a:noFill/>
                </a:ln>
                <a:solidFill>
                  <a:schemeClr val="tx1"/>
                </a:solidFill>
                <a:effectLst/>
                <a:uLnTx/>
                <a:uFillTx/>
                <a:latin typeface="Arial"/>
                <a:cs typeface="Arial"/>
              </a:rPr>
              <a:t> </a:t>
            </a:r>
            <a:br>
              <a:rPr lang="en-US" sz="16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a:cs typeface="Arial"/>
              </a:rPr>
              <a:t>and </a:t>
            </a:r>
            <a:r>
              <a:rPr kumimoji="0" lang="en-US" sz="1600" b="1" i="0" u="none" strike="noStrike" kern="1200" cap="none" spc="0" normalizeH="0" baseline="0" noProof="0">
                <a:ln>
                  <a:noFill/>
                </a:ln>
                <a:solidFill>
                  <a:schemeClr val="tx1"/>
                </a:solidFill>
                <a:effectLst/>
                <a:uLnTx/>
                <a:uFillTx/>
                <a:latin typeface="Arial"/>
                <a:cs typeface="Arial"/>
              </a:rPr>
              <a:t>&gt;50% </a:t>
            </a:r>
            <a:r>
              <a:rPr kumimoji="0" lang="en-US" sz="1600" b="0" i="0" u="none" strike="noStrike" kern="1200" cap="none" spc="0" normalizeH="0" baseline="0" noProof="0">
                <a:ln>
                  <a:noFill/>
                </a:ln>
                <a:solidFill>
                  <a:schemeClr val="tx1"/>
                </a:solidFill>
                <a:effectLst/>
                <a:uLnTx/>
                <a:uFillTx/>
                <a:latin typeface="Arial"/>
                <a:cs typeface="Arial"/>
              </a:rPr>
              <a:t>have </a:t>
            </a:r>
            <a:r>
              <a:rPr kumimoji="0" lang="en-US" sz="1600" b="1" i="0" u="none" strike="noStrike" kern="1200" cap="none" spc="0" normalizeH="0" baseline="0" noProof="0">
                <a:ln>
                  <a:noFill/>
                </a:ln>
                <a:solidFill>
                  <a:schemeClr val="tx1"/>
                </a:solidFill>
                <a:effectLst/>
                <a:uLnTx/>
                <a:uFillTx/>
                <a:latin typeface="Arial"/>
                <a:cs typeface="Arial"/>
              </a:rPr>
              <a:t>obesity</a:t>
            </a:r>
            <a:r>
              <a:rPr kumimoji="0" lang="en-US" sz="1600" b="0" i="0" u="none" strike="noStrike" kern="1200" cap="none" spc="0" normalizeH="0" baseline="30000" noProof="0">
                <a:ln>
                  <a:noFill/>
                </a:ln>
                <a:solidFill>
                  <a:schemeClr val="tx1"/>
                </a:solidFill>
                <a:effectLst/>
                <a:uLnTx/>
                <a:uFillTx/>
                <a:latin typeface="Arial"/>
                <a:cs typeface="Arial"/>
              </a:rPr>
              <a:t>1</a:t>
            </a:r>
            <a:endParaRPr kumimoji="0" lang="en-US" sz="1600" b="0" i="0" u="none" strike="noStrike" kern="1200" cap="none" spc="0" normalizeH="0" baseline="0" noProof="0">
              <a:ln>
                <a:noFill/>
              </a:ln>
              <a:solidFill>
                <a:schemeClr val="tx1"/>
              </a:solidFill>
              <a:effectLst/>
              <a:uLnTx/>
              <a:uFillTx/>
              <a:latin typeface="Arial"/>
              <a:cs typeface="Arial"/>
            </a:endParaRPr>
          </a:p>
        </p:txBody>
      </p:sp>
      <p:sp>
        <p:nvSpPr>
          <p:cNvPr id="52" name="TextBox 51">
            <a:extLst>
              <a:ext uri="{FF2B5EF4-FFF2-40B4-BE49-F238E27FC236}">
                <a16:creationId xmlns:a16="http://schemas.microsoft.com/office/drawing/2014/main" id="{E82F1251-0902-4AED-B06C-4A0877C89F46}"/>
              </a:ext>
            </a:extLst>
          </p:cNvPr>
          <p:cNvSpPr txBox="1"/>
          <p:nvPr/>
        </p:nvSpPr>
        <p:spPr>
          <a:xfrm>
            <a:off x="6978422" y="2992127"/>
            <a:ext cx="4023360" cy="338554"/>
          </a:xfrm>
          <a:prstGeom prst="rect">
            <a:avLst/>
          </a:prstGeom>
          <a:noFill/>
        </p:spPr>
        <p:txBody>
          <a:bodyPr wrap="square">
            <a:spAutoFit/>
          </a:bodyPr>
          <a:lstStyle/>
          <a:p>
            <a:pPr algn="ctr"/>
            <a:r>
              <a:rPr lang="en-US" sz="1600" b="1">
                <a:latin typeface="Arial" panose="020B0604020202020204" pitchFamily="34" charset="0"/>
                <a:cs typeface="Arial" panose="020B0604020202020204" pitchFamily="34" charset="0"/>
              </a:rPr>
              <a:t>Patients with obesity are:</a:t>
            </a:r>
            <a:r>
              <a:rPr lang="en-US" sz="1600" b="1" baseline="30000">
                <a:latin typeface="Arial" panose="020B0604020202020204" pitchFamily="34" charset="0"/>
                <a:cs typeface="Arial" panose="020B0604020202020204" pitchFamily="34" charset="0"/>
              </a:rPr>
              <a:t>3</a:t>
            </a:r>
          </a:p>
        </p:txBody>
      </p:sp>
      <p:sp>
        <p:nvSpPr>
          <p:cNvPr id="37" name="Rectangle 36">
            <a:extLst>
              <a:ext uri="{FF2B5EF4-FFF2-40B4-BE49-F238E27FC236}">
                <a16:creationId xmlns:a16="http://schemas.microsoft.com/office/drawing/2014/main" id="{C4475459-61B8-4F15-8FA3-648C48617D67}"/>
              </a:ext>
            </a:extLst>
          </p:cNvPr>
          <p:cNvSpPr/>
          <p:nvPr/>
        </p:nvSpPr>
        <p:spPr>
          <a:xfrm>
            <a:off x="730377" y="2813184"/>
            <a:ext cx="5215401" cy="28441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fontAlgn="auto">
              <a:spcBef>
                <a:spcPts val="0"/>
              </a:spcBef>
              <a:spcAft>
                <a:spcPts val="0"/>
              </a:spcAft>
            </a:pPr>
            <a:endParaRPr lang="en-US" sz="1200">
              <a:solidFill>
                <a:srgbClr val="FFFFF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A705EA7-BF4E-4A0C-BA59-DBA937F2D5A4}"/>
              </a:ext>
            </a:extLst>
          </p:cNvPr>
          <p:cNvSpPr txBox="1"/>
          <p:nvPr/>
        </p:nvSpPr>
        <p:spPr>
          <a:xfrm>
            <a:off x="784761" y="2847917"/>
            <a:ext cx="5106634" cy="563744"/>
          </a:xfrm>
          <a:prstGeom prst="rect">
            <a:avLst/>
          </a:prstGeom>
          <a:noFill/>
        </p:spPr>
        <p:txBody>
          <a:bodyPr wrap="square" lIns="0" tIns="0" rIns="0" bIns="0" rtlCol="0">
            <a:spAutoFit/>
          </a:bodyPr>
          <a:lstStyle/>
          <a:p>
            <a:pPr algn="ctr" defTabSz="685800" fontAlgn="auto">
              <a:lnSpc>
                <a:spcPct val="120000"/>
              </a:lnSpc>
              <a:spcBef>
                <a:spcPts val="0"/>
              </a:spcBef>
              <a:spcAft>
                <a:spcPts val="0"/>
              </a:spcAft>
            </a:pPr>
            <a:r>
              <a:rPr lang="en-US" sz="1600" b="0">
                <a:latin typeface="Arial" panose="020B0604020202020204" pitchFamily="34" charset="0"/>
                <a:cs typeface="Arial" panose="020B0604020202020204" pitchFamily="34" charset="0"/>
              </a:rPr>
              <a:t>BMI ≥40 kg/m</a:t>
            </a:r>
            <a:r>
              <a:rPr lang="en-US" sz="1600" b="0" baseline="30000">
                <a:latin typeface="Arial" panose="020B0604020202020204" pitchFamily="34" charset="0"/>
                <a:cs typeface="Arial" panose="020B0604020202020204" pitchFamily="34" charset="0"/>
              </a:rPr>
              <a:t>2</a:t>
            </a:r>
            <a:r>
              <a:rPr lang="en-US" sz="1600" b="0">
                <a:latin typeface="Arial" panose="020B0604020202020204" pitchFamily="34" charset="0"/>
                <a:cs typeface="Arial" panose="020B0604020202020204" pitchFamily="34" charset="0"/>
              </a:rPr>
              <a:t> </a:t>
            </a:r>
            <a:br>
              <a:rPr lang="en-US" sz="1600" b="0">
                <a:latin typeface="Arial" panose="020B0604020202020204" pitchFamily="34" charset="0"/>
                <a:cs typeface="Arial" panose="020B0604020202020204" pitchFamily="34" charset="0"/>
              </a:rPr>
            </a:br>
            <a:r>
              <a:rPr lang="en-US" sz="1600" b="0">
                <a:latin typeface="Arial" panose="020B0604020202020204" pitchFamily="34" charset="0"/>
                <a:cs typeface="Arial" panose="020B0604020202020204" pitchFamily="34" charset="0"/>
              </a:rPr>
              <a:t>(or ≥30 kg/m</a:t>
            </a:r>
            <a:r>
              <a:rPr lang="en-US" sz="1600" b="0" baseline="30000">
                <a:latin typeface="Arial" panose="020B0604020202020204" pitchFamily="34" charset="0"/>
                <a:cs typeface="Arial" panose="020B0604020202020204" pitchFamily="34" charset="0"/>
              </a:rPr>
              <a:t>2</a:t>
            </a:r>
            <a:r>
              <a:rPr lang="en-US" sz="1600" b="0">
                <a:latin typeface="Arial" panose="020B0604020202020204" pitchFamily="34" charset="0"/>
                <a:cs typeface="Arial" panose="020B0604020202020204" pitchFamily="34" charset="0"/>
              </a:rPr>
              <a:t> with metabolic comorbidities; </a:t>
            </a:r>
            <a:r>
              <a:rPr lang="en-US" sz="1600">
                <a:latin typeface="Arial" panose="020B0604020202020204" pitchFamily="34" charset="0"/>
                <a:cs typeface="Arial" panose="020B0604020202020204" pitchFamily="34" charset="0"/>
              </a:rPr>
              <a:t>N = 238)</a:t>
            </a:r>
            <a:r>
              <a:rPr lang="en-US" sz="1600" baseline="30000">
                <a:latin typeface="Arial" panose="020B0604020202020204" pitchFamily="34" charset="0"/>
                <a:cs typeface="Arial" panose="020B0604020202020204" pitchFamily="34" charset="0"/>
              </a:rPr>
              <a:t>3</a:t>
            </a:r>
          </a:p>
        </p:txBody>
      </p:sp>
      <p:graphicFrame>
        <p:nvGraphicFramePr>
          <p:cNvPr id="39" name="Chart 38">
            <a:extLst>
              <a:ext uri="{FF2B5EF4-FFF2-40B4-BE49-F238E27FC236}">
                <a16:creationId xmlns:a16="http://schemas.microsoft.com/office/drawing/2014/main" id="{D34F20F7-76B8-4134-AD0A-4ABEFA4251F4}"/>
              </a:ext>
            </a:extLst>
          </p:cNvPr>
          <p:cNvGraphicFramePr>
            <a:graphicFrameLocks noChangeAspect="1"/>
          </p:cNvGraphicFramePr>
          <p:nvPr>
            <p:extLst>
              <p:ext uri="{D42A27DB-BD31-4B8C-83A1-F6EECF244321}">
                <p14:modId xmlns:p14="http://schemas.microsoft.com/office/powerpoint/2010/main" val="1042634853"/>
              </p:ext>
            </p:extLst>
          </p:nvPr>
        </p:nvGraphicFramePr>
        <p:xfrm>
          <a:off x="452277" y="3429000"/>
          <a:ext cx="2743200" cy="2374409"/>
        </p:xfrm>
        <a:graphic>
          <a:graphicData uri="http://schemas.openxmlformats.org/drawingml/2006/chart">
            <c:chart xmlns:c="http://schemas.openxmlformats.org/drawingml/2006/chart" xmlns:r="http://schemas.openxmlformats.org/officeDocument/2006/relationships" r:id="rId4"/>
          </a:graphicData>
        </a:graphic>
      </p:graphicFrame>
      <p:sp>
        <p:nvSpPr>
          <p:cNvPr id="40" name="Arrow: Right 39">
            <a:extLst>
              <a:ext uri="{FF2B5EF4-FFF2-40B4-BE49-F238E27FC236}">
                <a16:creationId xmlns:a16="http://schemas.microsoft.com/office/drawing/2014/main" id="{C1869A75-8A31-491C-ADD1-5FEDD0CB7064}"/>
              </a:ext>
            </a:extLst>
          </p:cNvPr>
          <p:cNvSpPr/>
          <p:nvPr/>
        </p:nvSpPr>
        <p:spPr>
          <a:xfrm>
            <a:off x="2834274" y="4349677"/>
            <a:ext cx="978408" cy="484632"/>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a:latin typeface="Arial" panose="020B0604020202020204" pitchFamily="34" charset="0"/>
                <a:cs typeface="Arial" panose="020B0604020202020204" pitchFamily="34" charset="0"/>
              </a:rPr>
              <a:t>Of which</a:t>
            </a:r>
          </a:p>
        </p:txBody>
      </p:sp>
      <p:graphicFrame>
        <p:nvGraphicFramePr>
          <p:cNvPr id="41" name="Chart 40">
            <a:extLst>
              <a:ext uri="{FF2B5EF4-FFF2-40B4-BE49-F238E27FC236}">
                <a16:creationId xmlns:a16="http://schemas.microsoft.com/office/drawing/2014/main" id="{87872E8B-05EF-4BF8-B133-B90952DFA175}"/>
              </a:ext>
            </a:extLst>
          </p:cNvPr>
          <p:cNvGraphicFramePr>
            <a:graphicFrameLocks noChangeAspect="1"/>
          </p:cNvGraphicFramePr>
          <p:nvPr>
            <p:extLst>
              <p:ext uri="{D42A27DB-BD31-4B8C-83A1-F6EECF244321}">
                <p14:modId xmlns:p14="http://schemas.microsoft.com/office/powerpoint/2010/main" val="3824812306"/>
              </p:ext>
            </p:extLst>
          </p:nvPr>
        </p:nvGraphicFramePr>
        <p:xfrm>
          <a:off x="3359608" y="3429000"/>
          <a:ext cx="3084430" cy="3198044"/>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7ED48224-B74B-21E3-71D0-01E1194E8DA6}"/>
              </a:ext>
            </a:extLst>
          </p:cNvPr>
          <p:cNvGrpSpPr/>
          <p:nvPr/>
        </p:nvGrpSpPr>
        <p:grpSpPr>
          <a:xfrm>
            <a:off x="6225766" y="3426062"/>
            <a:ext cx="5528672" cy="646331"/>
            <a:chOff x="6225766" y="3426062"/>
            <a:chExt cx="5528672" cy="646331"/>
          </a:xfrm>
        </p:grpSpPr>
        <p:sp>
          <p:nvSpPr>
            <p:cNvPr id="5" name="TextBox 4">
              <a:extLst>
                <a:ext uri="{FF2B5EF4-FFF2-40B4-BE49-F238E27FC236}">
                  <a16:creationId xmlns:a16="http://schemas.microsoft.com/office/drawing/2014/main" id="{24AC3BF2-98F2-333B-9197-14030C72E88D}"/>
                </a:ext>
              </a:extLst>
            </p:cNvPr>
            <p:cNvSpPr txBox="1"/>
            <p:nvPr/>
          </p:nvSpPr>
          <p:spPr>
            <a:xfrm>
              <a:off x="6394765" y="3426062"/>
              <a:ext cx="5359673" cy="646331"/>
            </a:xfrm>
            <a:prstGeom prst="rect">
              <a:avLst/>
            </a:prstGeom>
            <a:gradFill>
              <a:gsLst>
                <a:gs pos="0">
                  <a:srgbClr val="D8EAF8"/>
                </a:gs>
                <a:gs pos="100000">
                  <a:schemeClr val="accent5">
                    <a:lumMod val="60000"/>
                    <a:lumOff val="40000"/>
                  </a:schemeClr>
                </a:gs>
              </a:gsLst>
              <a:lin ang="0" scaled="1"/>
            </a:gradFill>
          </p:spPr>
          <p:txBody>
            <a:bodyPr wrap="square" lIns="548640">
              <a:spAutoFit/>
            </a:bodyPr>
            <a:lstStyle/>
            <a:p>
              <a:r>
                <a:rPr lang="en-US">
                  <a:solidFill>
                    <a:srgbClr val="001965"/>
                  </a:solidFill>
                  <a:latin typeface="Arial" panose="020B0604020202020204" pitchFamily="34" charset="0"/>
                </a:rPr>
                <a:t>more likely to have OSA compared to people with healthy weight</a:t>
              </a:r>
              <a:endParaRPr lang="en-US" baseline="30000">
                <a:solidFill>
                  <a:srgbClr val="001965"/>
                </a:solidFill>
                <a:latin typeface="Arial" panose="020B0604020202020204" pitchFamily="34" charset="0"/>
              </a:endParaRPr>
            </a:p>
          </p:txBody>
        </p:sp>
        <p:sp>
          <p:nvSpPr>
            <p:cNvPr id="7" name="TextBox 6">
              <a:extLst>
                <a:ext uri="{FF2B5EF4-FFF2-40B4-BE49-F238E27FC236}">
                  <a16:creationId xmlns:a16="http://schemas.microsoft.com/office/drawing/2014/main" id="{E31CA1C1-4405-42FA-39B9-1BD2FD2B81A7}"/>
                </a:ext>
              </a:extLst>
            </p:cNvPr>
            <p:cNvSpPr txBox="1"/>
            <p:nvPr/>
          </p:nvSpPr>
          <p:spPr>
            <a:xfrm>
              <a:off x="6225766" y="3456840"/>
              <a:ext cx="855074" cy="584775"/>
            </a:xfrm>
            <a:prstGeom prst="rect">
              <a:avLst/>
            </a:prstGeom>
            <a:noFill/>
          </p:spPr>
          <p:txBody>
            <a:bodyPr wrap="square">
              <a:spAutoFit/>
            </a:bodyPr>
            <a:lstStyle/>
            <a:p>
              <a:pPr algn="ctr"/>
              <a:r>
                <a:rPr lang="en-US" sz="3200" b="1">
                  <a:solidFill>
                    <a:srgbClr val="001965"/>
                  </a:solidFill>
                  <a:latin typeface="Arial" panose="020B0604020202020204" pitchFamily="34" charset="0"/>
                </a:rPr>
                <a:t>2x</a:t>
              </a:r>
            </a:p>
          </p:txBody>
        </p:sp>
      </p:grpSp>
      <p:grpSp>
        <p:nvGrpSpPr>
          <p:cNvPr id="2" name="Group 1">
            <a:extLst>
              <a:ext uri="{FF2B5EF4-FFF2-40B4-BE49-F238E27FC236}">
                <a16:creationId xmlns:a16="http://schemas.microsoft.com/office/drawing/2014/main" id="{EA8D2405-AE5C-07C5-2260-2725BA94660F}"/>
              </a:ext>
            </a:extLst>
          </p:cNvPr>
          <p:cNvGrpSpPr/>
          <p:nvPr/>
        </p:nvGrpSpPr>
        <p:grpSpPr>
          <a:xfrm>
            <a:off x="6225766" y="4414545"/>
            <a:ext cx="5528672" cy="646331"/>
            <a:chOff x="6225766" y="4414545"/>
            <a:chExt cx="5528672" cy="646331"/>
          </a:xfrm>
        </p:grpSpPr>
        <p:sp>
          <p:nvSpPr>
            <p:cNvPr id="9" name="TextBox 8">
              <a:extLst>
                <a:ext uri="{FF2B5EF4-FFF2-40B4-BE49-F238E27FC236}">
                  <a16:creationId xmlns:a16="http://schemas.microsoft.com/office/drawing/2014/main" id="{57B6A55E-7495-5797-9135-1BA40B9DEFA5}"/>
                </a:ext>
              </a:extLst>
            </p:cNvPr>
            <p:cNvSpPr txBox="1"/>
            <p:nvPr/>
          </p:nvSpPr>
          <p:spPr>
            <a:xfrm>
              <a:off x="6394765" y="4414545"/>
              <a:ext cx="5359673" cy="646331"/>
            </a:xfrm>
            <a:prstGeom prst="rect">
              <a:avLst/>
            </a:prstGeom>
            <a:gradFill>
              <a:gsLst>
                <a:gs pos="0">
                  <a:srgbClr val="D8EAF8"/>
                </a:gs>
                <a:gs pos="100000">
                  <a:schemeClr val="accent5">
                    <a:lumMod val="60000"/>
                    <a:lumOff val="40000"/>
                  </a:schemeClr>
                </a:gs>
              </a:gsLst>
              <a:lin ang="0" scaled="1"/>
            </a:gradFill>
          </p:spPr>
          <p:txBody>
            <a:bodyPr wrap="square" lIns="548640">
              <a:spAutoFit/>
            </a:bodyPr>
            <a:lstStyle/>
            <a:p>
              <a:r>
                <a:rPr lang="en-US">
                  <a:solidFill>
                    <a:srgbClr val="001965"/>
                  </a:solidFill>
                  <a:latin typeface="Arial" panose="020B0604020202020204" pitchFamily="34" charset="0"/>
                </a:rPr>
                <a:t>more likely to develop OSA if 10% of baseline weight is gained</a:t>
              </a:r>
              <a:endParaRPr lang="en-US" baseline="30000">
                <a:solidFill>
                  <a:srgbClr val="001965"/>
                </a:solidFill>
                <a:latin typeface="Arial" panose="020B0604020202020204" pitchFamily="34" charset="0"/>
              </a:endParaRPr>
            </a:p>
          </p:txBody>
        </p:sp>
        <p:sp>
          <p:nvSpPr>
            <p:cNvPr id="10" name="TextBox 9">
              <a:extLst>
                <a:ext uri="{FF2B5EF4-FFF2-40B4-BE49-F238E27FC236}">
                  <a16:creationId xmlns:a16="http://schemas.microsoft.com/office/drawing/2014/main" id="{15083420-8723-6C22-53D8-A7BA98DA2152}"/>
                </a:ext>
              </a:extLst>
            </p:cNvPr>
            <p:cNvSpPr txBox="1"/>
            <p:nvPr/>
          </p:nvSpPr>
          <p:spPr>
            <a:xfrm>
              <a:off x="6225766" y="4445323"/>
              <a:ext cx="855074" cy="584775"/>
            </a:xfrm>
            <a:prstGeom prst="rect">
              <a:avLst/>
            </a:prstGeom>
            <a:noFill/>
          </p:spPr>
          <p:txBody>
            <a:bodyPr wrap="square" anchor="ctr">
              <a:spAutoFit/>
            </a:bodyPr>
            <a:lstStyle/>
            <a:p>
              <a:pPr algn="ctr"/>
              <a:r>
                <a:rPr lang="en-US" sz="3200" b="1">
                  <a:solidFill>
                    <a:srgbClr val="001965"/>
                  </a:solidFill>
                  <a:latin typeface="Arial" panose="020B0604020202020204" pitchFamily="34" charset="0"/>
                </a:rPr>
                <a:t>6x</a:t>
              </a:r>
            </a:p>
          </p:txBody>
        </p:sp>
      </p:grpSp>
    </p:spTree>
    <p:custDataLst>
      <p:tags r:id="rId1"/>
    </p:custDataLst>
    <p:extLst>
      <p:ext uri="{BB962C8B-B14F-4D97-AF65-F5344CB8AC3E}">
        <p14:creationId xmlns:p14="http://schemas.microsoft.com/office/powerpoint/2010/main" val="41728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200" y="365125"/>
            <a:ext cx="10666228" cy="1325563"/>
          </a:xfrm>
        </p:spPr>
        <p:txBody>
          <a:bodyPr/>
          <a:lstStyle/>
          <a:p>
            <a:r>
              <a:rPr lang="en-US">
                <a:latin typeface="Arial"/>
                <a:cs typeface="Arial"/>
              </a:rPr>
              <a:t>Role of obesity in pathophysiology of OSA</a:t>
            </a:r>
            <a:endParaRPr lang="en-US"/>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i="0"/>
              <a:t>OSA, obstructive sleep apnea; T2D, type 2 diabetes.</a:t>
            </a:r>
            <a:br>
              <a:rPr lang="en-US" i="0"/>
            </a:br>
            <a:r>
              <a:rPr lang="en-US" i="0" err="1"/>
              <a:t>Framnes</a:t>
            </a:r>
            <a:r>
              <a:rPr lang="en-US" i="0"/>
              <a:t> SN et al. Front Endocrinol (Lausanne) 2018;9:440.</a:t>
            </a:r>
          </a:p>
        </p:txBody>
      </p:sp>
      <p:grpSp>
        <p:nvGrpSpPr>
          <p:cNvPr id="10" name="Group 9">
            <a:extLst>
              <a:ext uri="{FF2B5EF4-FFF2-40B4-BE49-F238E27FC236}">
                <a16:creationId xmlns:a16="http://schemas.microsoft.com/office/drawing/2014/main" id="{3AD9D291-9384-4877-99C7-3579551F6B13}"/>
              </a:ext>
            </a:extLst>
          </p:cNvPr>
          <p:cNvGrpSpPr/>
          <p:nvPr/>
        </p:nvGrpSpPr>
        <p:grpSpPr>
          <a:xfrm>
            <a:off x="1780460" y="1727903"/>
            <a:ext cx="8631081" cy="4143213"/>
            <a:chOff x="1391055" y="1623128"/>
            <a:chExt cx="8631081" cy="4143213"/>
          </a:xfrm>
        </p:grpSpPr>
        <p:sp>
          <p:nvSpPr>
            <p:cNvPr id="2" name="Rectangle 1">
              <a:extLst>
                <a:ext uri="{FF2B5EF4-FFF2-40B4-BE49-F238E27FC236}">
                  <a16:creationId xmlns:a16="http://schemas.microsoft.com/office/drawing/2014/main" id="{3A409C06-FAC4-4FCE-BDBE-6DD0E8EA5716}"/>
                </a:ext>
              </a:extLst>
            </p:cNvPr>
            <p:cNvSpPr/>
            <p:nvPr/>
          </p:nvSpPr>
          <p:spPr>
            <a:xfrm>
              <a:off x="1391055" y="1945780"/>
              <a:ext cx="1857983" cy="37451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6BE1810-F461-4337-9E4A-B06D5AC73F2E}"/>
                </a:ext>
              </a:extLst>
            </p:cNvPr>
            <p:cNvSpPr txBox="1"/>
            <p:nvPr/>
          </p:nvSpPr>
          <p:spPr>
            <a:xfrm>
              <a:off x="1391055" y="1623128"/>
              <a:ext cx="1857983" cy="240259"/>
            </a:xfrm>
            <a:prstGeom prst="rect">
              <a:avLst/>
            </a:prstGeom>
            <a:noFill/>
          </p:spPr>
          <p:txBody>
            <a:bodyPr wrap="square" lIns="0" tIns="0" rIns="0" bIns="0" rtlCol="0">
              <a:spAutoFit/>
            </a:bodyPr>
            <a:lstStyle/>
            <a:p>
              <a:pPr algn="ctr">
                <a:lnSpc>
                  <a:spcPct val="120000"/>
                </a:lnSpc>
              </a:pPr>
              <a:r>
                <a:rPr lang="en-US" sz="1400" b="1">
                  <a:latin typeface="Arial" panose="020B0604020202020204" pitchFamily="34" charset="0"/>
                  <a:cs typeface="Arial" panose="020B0604020202020204" pitchFamily="34" charset="0"/>
                </a:rPr>
                <a:t>Obesity and T2D</a:t>
              </a:r>
            </a:p>
          </p:txBody>
        </p:sp>
        <p:sp>
          <p:nvSpPr>
            <p:cNvPr id="3" name="Rectangle 2">
              <a:extLst>
                <a:ext uri="{FF2B5EF4-FFF2-40B4-BE49-F238E27FC236}">
                  <a16:creationId xmlns:a16="http://schemas.microsoft.com/office/drawing/2014/main" id="{06AD2B39-6E63-4BAC-AD21-2B17AB029ED8}"/>
                </a:ext>
              </a:extLst>
            </p:cNvPr>
            <p:cNvSpPr/>
            <p:nvPr/>
          </p:nvSpPr>
          <p:spPr>
            <a:xfrm>
              <a:off x="1529577" y="2124975"/>
              <a:ext cx="1580939" cy="7941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200" b="0">
                  <a:solidFill>
                    <a:schemeClr val="bg1"/>
                  </a:solidFill>
                  <a:latin typeface="Arial" panose="020B0604020202020204" pitchFamily="34" charset="0"/>
                  <a:cs typeface="Arial" panose="020B0604020202020204" pitchFamily="34" charset="0"/>
                </a:rPr>
                <a:t>Increased fat mass</a:t>
              </a:r>
            </a:p>
          </p:txBody>
        </p:sp>
        <p:sp>
          <p:nvSpPr>
            <p:cNvPr id="52" name="Rectangle 51">
              <a:extLst>
                <a:ext uri="{FF2B5EF4-FFF2-40B4-BE49-F238E27FC236}">
                  <a16:creationId xmlns:a16="http://schemas.microsoft.com/office/drawing/2014/main" id="{E46616E7-00EB-4F4A-9F34-1FA0BB53031E}"/>
                </a:ext>
              </a:extLst>
            </p:cNvPr>
            <p:cNvSpPr/>
            <p:nvPr/>
          </p:nvSpPr>
          <p:spPr>
            <a:xfrm>
              <a:off x="1529577" y="4657208"/>
              <a:ext cx="1580939" cy="7941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200" b="0">
                  <a:solidFill>
                    <a:schemeClr val="bg1"/>
                  </a:solidFill>
                  <a:latin typeface="Arial" panose="020B0604020202020204" pitchFamily="34" charset="0"/>
                  <a:cs typeface="Arial" panose="020B0604020202020204" pitchFamily="34" charset="0"/>
                </a:rPr>
                <a:t>Leptin resistance</a:t>
              </a:r>
            </a:p>
            <a:p>
              <a:pPr algn="ctr">
                <a:spcBef>
                  <a:spcPts val="0"/>
                </a:spcBef>
              </a:pPr>
              <a:r>
                <a:rPr lang="en-US" sz="1200" b="0">
                  <a:solidFill>
                    <a:schemeClr val="bg1"/>
                  </a:solidFill>
                  <a:latin typeface="Arial" panose="020B0604020202020204" pitchFamily="34" charset="0"/>
                  <a:cs typeface="Arial" panose="020B0604020202020204" pitchFamily="34" charset="0"/>
                </a:rPr>
                <a:t>Insulin resistance</a:t>
              </a:r>
            </a:p>
            <a:p>
              <a:pPr algn="ctr">
                <a:spcBef>
                  <a:spcPts val="0"/>
                </a:spcBef>
              </a:pPr>
              <a:r>
                <a:rPr lang="en-US" sz="1200" b="0">
                  <a:solidFill>
                    <a:schemeClr val="bg1"/>
                  </a:solidFill>
                  <a:latin typeface="Arial" panose="020B0604020202020204" pitchFamily="34" charset="0"/>
                  <a:cs typeface="Arial" panose="020B0604020202020204" pitchFamily="34" charset="0"/>
                </a:rPr>
                <a:t>Hyperglycemia</a:t>
              </a:r>
            </a:p>
          </p:txBody>
        </p:sp>
        <p:sp>
          <p:nvSpPr>
            <p:cNvPr id="4" name="Arrow: Up-Down 3">
              <a:extLst>
                <a:ext uri="{FF2B5EF4-FFF2-40B4-BE49-F238E27FC236}">
                  <a16:creationId xmlns:a16="http://schemas.microsoft.com/office/drawing/2014/main" id="{FFD1DA3A-4F7B-4B33-8C67-DA7D57A5D731}"/>
                </a:ext>
              </a:extLst>
            </p:cNvPr>
            <p:cNvSpPr/>
            <p:nvPr/>
          </p:nvSpPr>
          <p:spPr>
            <a:xfrm>
              <a:off x="2138192" y="2986089"/>
              <a:ext cx="300208" cy="160557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5" name="Arrow: Bent-Up 4">
              <a:extLst>
                <a:ext uri="{FF2B5EF4-FFF2-40B4-BE49-F238E27FC236}">
                  <a16:creationId xmlns:a16="http://schemas.microsoft.com/office/drawing/2014/main" id="{F8B08E85-9449-4E84-88C4-A9406BEEFD4A}"/>
                </a:ext>
              </a:extLst>
            </p:cNvPr>
            <p:cNvSpPr/>
            <p:nvPr/>
          </p:nvSpPr>
          <p:spPr>
            <a:xfrm flipV="1">
              <a:off x="3185536" y="2432544"/>
              <a:ext cx="6244213" cy="784953"/>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55" name="Arrow: Bent-Up 54">
              <a:extLst>
                <a:ext uri="{FF2B5EF4-FFF2-40B4-BE49-F238E27FC236}">
                  <a16:creationId xmlns:a16="http://schemas.microsoft.com/office/drawing/2014/main" id="{BB6F1EF4-EC69-40E9-944D-E209B9E25D92}"/>
                </a:ext>
              </a:extLst>
            </p:cNvPr>
            <p:cNvSpPr/>
            <p:nvPr/>
          </p:nvSpPr>
          <p:spPr>
            <a:xfrm>
              <a:off x="3185536" y="4356756"/>
              <a:ext cx="6244213" cy="784953"/>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2CCBAB3A-FBB6-40D4-91E8-30875530D52E}"/>
                </a:ext>
              </a:extLst>
            </p:cNvPr>
            <p:cNvSpPr/>
            <p:nvPr/>
          </p:nvSpPr>
          <p:spPr>
            <a:xfrm>
              <a:off x="8441197" y="3390050"/>
              <a:ext cx="1580939" cy="794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400" b="1">
                  <a:solidFill>
                    <a:schemeClr val="bg1"/>
                  </a:solidFill>
                  <a:latin typeface="Arial" panose="020B0604020202020204" pitchFamily="34" charset="0"/>
                  <a:cs typeface="Arial" panose="020B0604020202020204" pitchFamily="34" charset="0"/>
                </a:rPr>
                <a:t>Sleep apnea</a:t>
              </a:r>
            </a:p>
          </p:txBody>
        </p:sp>
        <p:sp>
          <p:nvSpPr>
            <p:cNvPr id="90" name="TextBox 89">
              <a:extLst>
                <a:ext uri="{FF2B5EF4-FFF2-40B4-BE49-F238E27FC236}">
                  <a16:creationId xmlns:a16="http://schemas.microsoft.com/office/drawing/2014/main" id="{4E5485BA-F4B6-4132-940C-E7E61529B956}"/>
                </a:ext>
              </a:extLst>
            </p:cNvPr>
            <p:cNvSpPr txBox="1"/>
            <p:nvPr/>
          </p:nvSpPr>
          <p:spPr>
            <a:xfrm>
              <a:off x="4711096" y="2371896"/>
              <a:ext cx="2661254" cy="298223"/>
            </a:xfrm>
            <a:prstGeom prst="rect">
              <a:avLst/>
            </a:prstGeom>
            <a:solidFill>
              <a:schemeClr val="bg1"/>
            </a:solidFill>
            <a:ln w="3175">
              <a:solidFill>
                <a:schemeClr val="tx2"/>
              </a:solidFill>
            </a:ln>
          </p:spPr>
          <p:txBody>
            <a:bodyPr wrap="square" anchor="ctr">
              <a:spAutoFit/>
            </a:bodyPr>
            <a:lstStyle/>
            <a:p>
              <a:pPr algn="ctr">
                <a:lnSpc>
                  <a:spcPct val="120000"/>
                </a:lnSpc>
              </a:pPr>
              <a:r>
                <a:rPr lang="en-US" sz="1200" b="1">
                  <a:latin typeface="Arial" panose="020B0604020202020204" pitchFamily="34" charset="0"/>
                  <a:cs typeface="Arial" panose="020B0604020202020204" pitchFamily="34" charset="0"/>
                </a:rPr>
                <a:t>Weight-dependent</a:t>
              </a:r>
            </a:p>
          </p:txBody>
        </p:sp>
        <p:sp>
          <p:nvSpPr>
            <p:cNvPr id="91" name="TextBox 90">
              <a:extLst>
                <a:ext uri="{FF2B5EF4-FFF2-40B4-BE49-F238E27FC236}">
                  <a16:creationId xmlns:a16="http://schemas.microsoft.com/office/drawing/2014/main" id="{A2EF9830-3845-4BF3-8D20-20D59207BAA0}"/>
                </a:ext>
              </a:extLst>
            </p:cNvPr>
            <p:cNvSpPr txBox="1"/>
            <p:nvPr/>
          </p:nvSpPr>
          <p:spPr>
            <a:xfrm>
              <a:off x="4711096" y="4905546"/>
              <a:ext cx="2661254" cy="298223"/>
            </a:xfrm>
            <a:prstGeom prst="rect">
              <a:avLst/>
            </a:prstGeom>
            <a:solidFill>
              <a:schemeClr val="bg1"/>
            </a:solidFill>
            <a:ln w="3175">
              <a:solidFill>
                <a:schemeClr val="tx2"/>
              </a:solidFill>
            </a:ln>
          </p:spPr>
          <p:txBody>
            <a:bodyPr wrap="square" anchor="ctr">
              <a:spAutoFit/>
            </a:bodyPr>
            <a:lstStyle/>
            <a:p>
              <a:pPr algn="ctr">
                <a:lnSpc>
                  <a:spcPct val="120000"/>
                </a:lnSpc>
              </a:pPr>
              <a:r>
                <a:rPr lang="en-US" sz="1200" b="1">
                  <a:latin typeface="Arial" panose="020B0604020202020204" pitchFamily="34" charset="0"/>
                  <a:cs typeface="Arial" panose="020B0604020202020204" pitchFamily="34" charset="0"/>
                </a:rPr>
                <a:t>Physiology-dependent</a:t>
              </a:r>
            </a:p>
          </p:txBody>
        </p:sp>
        <p:sp>
          <p:nvSpPr>
            <p:cNvPr id="92" name="TextBox 91">
              <a:extLst>
                <a:ext uri="{FF2B5EF4-FFF2-40B4-BE49-F238E27FC236}">
                  <a16:creationId xmlns:a16="http://schemas.microsoft.com/office/drawing/2014/main" id="{AEBA4684-8DE2-4B0D-8CB1-0DD29EA3BBC0}"/>
                </a:ext>
              </a:extLst>
            </p:cNvPr>
            <p:cNvSpPr txBox="1"/>
            <p:nvPr/>
          </p:nvSpPr>
          <p:spPr>
            <a:xfrm>
              <a:off x="5206396" y="5304676"/>
              <a:ext cx="1670654" cy="461665"/>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Sympathetic activity</a:t>
              </a:r>
            </a:p>
            <a:p>
              <a:pPr algn="ctr">
                <a:spcBef>
                  <a:spcPts val="0"/>
                </a:spcBef>
              </a:pPr>
              <a:r>
                <a:rPr lang="en-US" sz="1200" b="0">
                  <a:latin typeface="Arial" panose="020B0604020202020204" pitchFamily="34" charset="0"/>
                  <a:cs typeface="Arial" panose="020B0604020202020204" pitchFamily="34" charset="0"/>
                </a:rPr>
                <a:t>Inflammation</a:t>
              </a:r>
            </a:p>
          </p:txBody>
        </p:sp>
        <p:sp>
          <p:nvSpPr>
            <p:cNvPr id="93" name="TextBox 92">
              <a:extLst>
                <a:ext uri="{FF2B5EF4-FFF2-40B4-BE49-F238E27FC236}">
                  <a16:creationId xmlns:a16="http://schemas.microsoft.com/office/drawing/2014/main" id="{F80172FE-179A-4CC6-929B-FF8D0B043E96}"/>
                </a:ext>
              </a:extLst>
            </p:cNvPr>
            <p:cNvSpPr txBox="1"/>
            <p:nvPr/>
          </p:nvSpPr>
          <p:spPr>
            <a:xfrm>
              <a:off x="4901596" y="1847101"/>
              <a:ext cx="2280254" cy="461665"/>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Increased mechanical load</a:t>
              </a:r>
            </a:p>
            <a:p>
              <a:pPr algn="ctr">
                <a:spcBef>
                  <a:spcPts val="0"/>
                </a:spcBef>
              </a:pPr>
              <a:r>
                <a:rPr lang="en-US" sz="1200" b="0">
                  <a:latin typeface="Arial" panose="020B0604020202020204" pitchFamily="34" charset="0"/>
                  <a:cs typeface="Arial" panose="020B0604020202020204" pitchFamily="34" charset="0"/>
                </a:rPr>
                <a:t>Narrowed airway</a:t>
              </a:r>
            </a:p>
          </p:txBody>
        </p:sp>
        <p:sp>
          <p:nvSpPr>
            <p:cNvPr id="9" name="Arrow: Down 8">
              <a:extLst>
                <a:ext uri="{FF2B5EF4-FFF2-40B4-BE49-F238E27FC236}">
                  <a16:creationId xmlns:a16="http://schemas.microsoft.com/office/drawing/2014/main" id="{C4142890-FF83-4096-975F-76BF8BFEA3A2}"/>
                </a:ext>
              </a:extLst>
            </p:cNvPr>
            <p:cNvSpPr/>
            <p:nvPr/>
          </p:nvSpPr>
          <p:spPr>
            <a:xfrm rot="5400000">
              <a:off x="7880678" y="3451835"/>
              <a:ext cx="332157" cy="67058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03A394C2-A1CE-4CF5-BF56-478C78949B8D}"/>
                </a:ext>
              </a:extLst>
            </p:cNvPr>
            <p:cNvSpPr/>
            <p:nvPr/>
          </p:nvSpPr>
          <p:spPr>
            <a:xfrm>
              <a:off x="5206397" y="3390050"/>
              <a:ext cx="2445920" cy="794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200" b="0">
                  <a:solidFill>
                    <a:schemeClr val="bg1"/>
                  </a:solidFill>
                  <a:latin typeface="Arial" panose="020B0604020202020204" pitchFamily="34" charset="0"/>
                  <a:cs typeface="Arial" panose="020B0604020202020204" pitchFamily="34" charset="0"/>
                </a:rPr>
                <a:t>Intermittent hypoxia</a:t>
              </a:r>
            </a:p>
            <a:p>
              <a:pPr algn="ctr">
                <a:spcBef>
                  <a:spcPts val="0"/>
                </a:spcBef>
              </a:pPr>
              <a:r>
                <a:rPr lang="en-US" sz="1200" b="0">
                  <a:solidFill>
                    <a:schemeClr val="bg1"/>
                  </a:solidFill>
                  <a:latin typeface="Arial" panose="020B0604020202020204" pitchFamily="34" charset="0"/>
                  <a:cs typeface="Arial" panose="020B0604020202020204" pitchFamily="34" charset="0"/>
                </a:rPr>
                <a:t>Sleep fragmentation</a:t>
              </a:r>
            </a:p>
          </p:txBody>
        </p:sp>
        <p:sp>
          <p:nvSpPr>
            <p:cNvPr id="95" name="Arrow: Down 94">
              <a:extLst>
                <a:ext uri="{FF2B5EF4-FFF2-40B4-BE49-F238E27FC236}">
                  <a16:creationId xmlns:a16="http://schemas.microsoft.com/office/drawing/2014/main" id="{6EF6D6A6-FE40-4CB3-8D2B-2DF22DA88BF5}"/>
                </a:ext>
              </a:extLst>
            </p:cNvPr>
            <p:cNvSpPr/>
            <p:nvPr/>
          </p:nvSpPr>
          <p:spPr>
            <a:xfrm rot="5400000">
              <a:off x="4050917" y="2884829"/>
              <a:ext cx="332157" cy="18045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0B32560E-4464-4FFD-BED8-ACE0A7819C5C}"/>
                </a:ext>
              </a:extLst>
            </p:cNvPr>
            <p:cNvSpPr txBox="1"/>
            <p:nvPr/>
          </p:nvSpPr>
          <p:spPr>
            <a:xfrm>
              <a:off x="3362172" y="2880882"/>
              <a:ext cx="1731090" cy="830997"/>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Sympathetic activity</a:t>
              </a:r>
            </a:p>
            <a:p>
              <a:pPr algn="ctr">
                <a:spcBef>
                  <a:spcPts val="0"/>
                </a:spcBef>
              </a:pPr>
              <a:r>
                <a:rPr lang="en-US" sz="1200" b="0">
                  <a:latin typeface="Arial" panose="020B0604020202020204" pitchFamily="34" charset="0"/>
                  <a:cs typeface="Arial" panose="020B0604020202020204" pitchFamily="34" charset="0"/>
                </a:rPr>
                <a:t>Oxidative stress</a:t>
              </a:r>
            </a:p>
            <a:p>
              <a:pPr algn="ctr">
                <a:spcBef>
                  <a:spcPts val="0"/>
                </a:spcBef>
              </a:pPr>
              <a:r>
                <a:rPr lang="en-US" sz="1200" b="0">
                  <a:latin typeface="Arial" panose="020B0604020202020204" pitchFamily="34" charset="0"/>
                  <a:cs typeface="Arial" panose="020B0604020202020204" pitchFamily="34" charset="0"/>
                </a:rPr>
                <a:t>Inflammation</a:t>
              </a:r>
            </a:p>
            <a:p>
              <a:pPr algn="ctr">
                <a:spcBef>
                  <a:spcPts val="0"/>
                </a:spcBef>
              </a:pPr>
              <a:r>
                <a:rPr lang="en-US" sz="1200" b="0">
                  <a:latin typeface="Arial" panose="020B0604020202020204" pitchFamily="34" charset="0"/>
                  <a:cs typeface="Arial" panose="020B0604020202020204" pitchFamily="34" charset="0"/>
                </a:rPr>
                <a:t>Lipolysis</a:t>
              </a:r>
            </a:p>
          </p:txBody>
        </p:sp>
        <p:sp>
          <p:nvSpPr>
            <p:cNvPr id="97" name="Arrow: Down 96">
              <a:extLst>
                <a:ext uri="{FF2B5EF4-FFF2-40B4-BE49-F238E27FC236}">
                  <a16:creationId xmlns:a16="http://schemas.microsoft.com/office/drawing/2014/main" id="{4FD09419-9B1C-4373-93EF-279038C8833F}"/>
                </a:ext>
              </a:extLst>
            </p:cNvPr>
            <p:cNvSpPr/>
            <p:nvPr/>
          </p:nvSpPr>
          <p:spPr>
            <a:xfrm rot="16200000">
              <a:off x="4050917" y="3628210"/>
              <a:ext cx="332157" cy="18045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3AB716E3-DA9D-4A81-8CF0-47A9D6823469}"/>
                </a:ext>
              </a:extLst>
            </p:cNvPr>
            <p:cNvSpPr/>
            <p:nvPr/>
          </p:nvSpPr>
          <p:spPr>
            <a:xfrm>
              <a:off x="5206397" y="4260748"/>
              <a:ext cx="1670653" cy="539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200" b="0">
                  <a:solidFill>
                    <a:schemeClr val="bg1"/>
                  </a:solidFill>
                  <a:latin typeface="Arial" panose="020B0604020202020204" pitchFamily="34" charset="0"/>
                  <a:cs typeface="Arial" panose="020B0604020202020204" pitchFamily="34" charset="0"/>
                </a:rPr>
                <a:t>Decreased chemosensitivity</a:t>
              </a:r>
            </a:p>
          </p:txBody>
        </p:sp>
        <p:sp>
          <p:nvSpPr>
            <p:cNvPr id="100" name="Arrow: Down 99">
              <a:extLst>
                <a:ext uri="{FF2B5EF4-FFF2-40B4-BE49-F238E27FC236}">
                  <a16:creationId xmlns:a16="http://schemas.microsoft.com/office/drawing/2014/main" id="{4337EA8A-BF66-4E78-B20E-D6C2A0F61975}"/>
                </a:ext>
              </a:extLst>
            </p:cNvPr>
            <p:cNvSpPr/>
            <p:nvPr/>
          </p:nvSpPr>
          <p:spPr>
            <a:xfrm rot="16200000">
              <a:off x="7649991" y="3628210"/>
              <a:ext cx="332157" cy="1804593"/>
            </a:xfrm>
            <a:prstGeom prst="down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101" name="Arrow: Down 100">
              <a:extLst>
                <a:ext uri="{FF2B5EF4-FFF2-40B4-BE49-F238E27FC236}">
                  <a16:creationId xmlns:a16="http://schemas.microsoft.com/office/drawing/2014/main" id="{5EC607DD-024D-4E3B-948C-0DD89F7B3B92}"/>
                </a:ext>
              </a:extLst>
            </p:cNvPr>
            <p:cNvSpPr/>
            <p:nvPr/>
          </p:nvSpPr>
          <p:spPr>
            <a:xfrm rot="10800000">
              <a:off x="8575822" y="4201153"/>
              <a:ext cx="332157" cy="41122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B1B270FC-BE2D-42C1-9688-ACC78FEF8059}"/>
                </a:ext>
              </a:extLst>
            </p:cNvPr>
            <p:cNvSpPr txBox="1"/>
            <p:nvPr/>
          </p:nvSpPr>
          <p:spPr>
            <a:xfrm>
              <a:off x="3597684" y="3993196"/>
              <a:ext cx="1260066" cy="461665"/>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Sympathetic activity</a:t>
              </a:r>
            </a:p>
          </p:txBody>
        </p:sp>
      </p:grpSp>
    </p:spTree>
    <p:custDataLst>
      <p:tags r:id="rId1"/>
    </p:custDataLst>
    <p:extLst>
      <p:ext uri="{BB962C8B-B14F-4D97-AF65-F5344CB8AC3E}">
        <p14:creationId xmlns:p14="http://schemas.microsoft.com/office/powerpoint/2010/main" val="191033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200" y="437317"/>
            <a:ext cx="10515600" cy="1325563"/>
          </a:xfrm>
        </p:spPr>
        <p:txBody>
          <a:bodyPr>
            <a:noAutofit/>
          </a:bodyPr>
          <a:lstStyle/>
          <a:p>
            <a:r>
              <a:rPr lang="en-US" sz="3800"/>
              <a:t>Weight loss is associated with reduced AHI and increased remission in adults with mild OSA</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*Remission defined as AHI &lt;5.</a:t>
            </a:r>
            <a:br>
              <a:rPr lang="en-US"/>
            </a:br>
            <a:r>
              <a:rPr lang="en-US"/>
              <a:t>AHI, apnea–hypopnea index; OSA, obstructive sleep apnea.</a:t>
            </a:r>
            <a:br>
              <a:rPr lang="en-US"/>
            </a:br>
            <a:r>
              <a:rPr lang="en-US" err="1"/>
              <a:t>Tuomilehto</a:t>
            </a:r>
            <a:r>
              <a:rPr lang="en-US"/>
              <a:t> HPI et al. Am J Respir Crit Care Med 2009;179:320–327.</a:t>
            </a:r>
          </a:p>
        </p:txBody>
      </p:sp>
      <p:sp>
        <p:nvSpPr>
          <p:cNvPr id="31" name="AutoShape 5">
            <a:extLst>
              <a:ext uri="{FF2B5EF4-FFF2-40B4-BE49-F238E27FC236}">
                <a16:creationId xmlns:a16="http://schemas.microsoft.com/office/drawing/2014/main" id="{45EFABC2-8711-467F-BF1F-0592FFFD97B2}"/>
              </a:ext>
            </a:extLst>
          </p:cNvPr>
          <p:cNvSpPr>
            <a:spLocks noChangeArrowheads="1"/>
          </p:cNvSpPr>
          <p:nvPr/>
        </p:nvSpPr>
        <p:spPr bwMode="gray">
          <a:xfrm rot="10800000" flipV="1">
            <a:off x="1023349" y="1668626"/>
            <a:ext cx="4366696" cy="357209"/>
          </a:xfrm>
          <a:prstGeom prst="rect">
            <a:avLst/>
          </a:prstGeom>
          <a:solidFill>
            <a:schemeClr val="accent3">
              <a:lumMod val="20000"/>
              <a:lumOff val="80000"/>
            </a:schemeClr>
          </a:solidFill>
          <a:ln>
            <a:noFill/>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200" b="1">
                <a:solidFill>
                  <a:schemeClr val="tx1"/>
                </a:solidFill>
                <a:latin typeface="Arial" panose="020B0604020202020204" pitchFamily="34" charset="0"/>
                <a:cs typeface="Arial" panose="020B0604020202020204" pitchFamily="34" charset="0"/>
              </a:rPr>
              <a:t>Change in AHI over 1 year (N=72)</a:t>
            </a:r>
          </a:p>
        </p:txBody>
      </p:sp>
      <p:sp>
        <p:nvSpPr>
          <p:cNvPr id="32" name="AutoShape 5">
            <a:extLst>
              <a:ext uri="{FF2B5EF4-FFF2-40B4-BE49-F238E27FC236}">
                <a16:creationId xmlns:a16="http://schemas.microsoft.com/office/drawing/2014/main" id="{8585505C-7B4D-42FD-80B9-0E63CBD021F5}"/>
              </a:ext>
            </a:extLst>
          </p:cNvPr>
          <p:cNvSpPr>
            <a:spLocks noChangeArrowheads="1"/>
          </p:cNvSpPr>
          <p:nvPr/>
        </p:nvSpPr>
        <p:spPr bwMode="gray">
          <a:xfrm rot="10800000" flipV="1">
            <a:off x="6760403" y="1668626"/>
            <a:ext cx="4366696" cy="357209"/>
          </a:xfrm>
          <a:prstGeom prst="rect">
            <a:avLst/>
          </a:prstGeom>
          <a:solidFill>
            <a:schemeClr val="accent3">
              <a:lumMod val="20000"/>
              <a:lumOff val="80000"/>
            </a:schemeClr>
          </a:solidFill>
          <a:ln>
            <a:noFill/>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200" b="1">
                <a:solidFill>
                  <a:schemeClr val="tx1"/>
                </a:solidFill>
                <a:latin typeface="Arial" panose="020B0604020202020204" pitchFamily="34" charset="0"/>
                <a:cs typeface="Arial" panose="020B0604020202020204" pitchFamily="34" charset="0"/>
              </a:rPr>
              <a:t>Remission in OSA over 1 year* (N=72)</a:t>
            </a:r>
          </a:p>
        </p:txBody>
      </p:sp>
      <p:graphicFrame>
        <p:nvGraphicFramePr>
          <p:cNvPr id="34" name="weight loss graph">
            <a:extLst>
              <a:ext uri="{FF2B5EF4-FFF2-40B4-BE49-F238E27FC236}">
                <a16:creationId xmlns:a16="http://schemas.microsoft.com/office/drawing/2014/main" id="{5A571B1E-A2DA-43E3-8D00-E05674FB6B60}"/>
              </a:ext>
            </a:extLst>
          </p:cNvPr>
          <p:cNvGraphicFramePr>
            <a:graphicFrameLocks/>
          </p:cNvGraphicFramePr>
          <p:nvPr>
            <p:extLst>
              <p:ext uri="{D42A27DB-BD31-4B8C-83A1-F6EECF244321}">
                <p14:modId xmlns:p14="http://schemas.microsoft.com/office/powerpoint/2010/main" val="3390157603"/>
              </p:ext>
            </p:extLst>
          </p:nvPr>
        </p:nvGraphicFramePr>
        <p:xfrm>
          <a:off x="1000958" y="2139179"/>
          <a:ext cx="4411478" cy="31483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weight loss graph">
            <a:extLst>
              <a:ext uri="{FF2B5EF4-FFF2-40B4-BE49-F238E27FC236}">
                <a16:creationId xmlns:a16="http://schemas.microsoft.com/office/drawing/2014/main" id="{871929AB-9AA4-4F0E-A56C-51AFAC91C7DE}"/>
              </a:ext>
            </a:extLst>
          </p:cNvPr>
          <p:cNvGraphicFramePr>
            <a:graphicFrameLocks/>
          </p:cNvGraphicFramePr>
          <p:nvPr>
            <p:extLst>
              <p:ext uri="{D42A27DB-BD31-4B8C-83A1-F6EECF244321}">
                <p14:modId xmlns:p14="http://schemas.microsoft.com/office/powerpoint/2010/main" val="1851115862"/>
              </p:ext>
            </p:extLst>
          </p:nvPr>
        </p:nvGraphicFramePr>
        <p:xfrm>
          <a:off x="6728574" y="2139179"/>
          <a:ext cx="4264208" cy="3148364"/>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a:extLst>
              <a:ext uri="{FF2B5EF4-FFF2-40B4-BE49-F238E27FC236}">
                <a16:creationId xmlns:a16="http://schemas.microsoft.com/office/drawing/2014/main" id="{4EB5A81D-CE59-4A3A-8DF8-675E2026636E}"/>
              </a:ext>
            </a:extLst>
          </p:cNvPr>
          <p:cNvSpPr txBox="1"/>
          <p:nvPr/>
        </p:nvSpPr>
        <p:spPr>
          <a:xfrm rot="16200000">
            <a:off x="132956" y="3334153"/>
            <a:ext cx="1430199" cy="400110"/>
          </a:xfrm>
          <a:prstGeom prst="rect">
            <a:avLst/>
          </a:prstGeom>
          <a:noFill/>
        </p:spPr>
        <p:txBody>
          <a:bodyPr wrap="none" rtlCol="0">
            <a:spAutoFit/>
          </a:bodyPr>
          <a:lstStyle/>
          <a:p>
            <a:pPr algn="ctr" defTabSz="914378" eaLnBrk="1" hangingPunct="1">
              <a:spcBef>
                <a:spcPct val="50000"/>
              </a:spcBef>
              <a:defRPr/>
            </a:pPr>
            <a:r>
              <a:rPr lang="en-US" sz="1000">
                <a:latin typeface="Arial" panose="020B0604020202020204" pitchFamily="34" charset="0"/>
                <a:cs typeface="Arial" panose="020B0604020202020204" pitchFamily="34" charset="0"/>
              </a:rPr>
              <a:t>Change in AHI from </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baseline to 12 months</a:t>
            </a:r>
          </a:p>
        </p:txBody>
      </p:sp>
      <p:sp>
        <p:nvSpPr>
          <p:cNvPr id="56" name="TextBox 55">
            <a:extLst>
              <a:ext uri="{FF2B5EF4-FFF2-40B4-BE49-F238E27FC236}">
                <a16:creationId xmlns:a16="http://schemas.microsoft.com/office/drawing/2014/main" id="{7082D646-E0D9-4D53-B152-83BE06D6A6CB}"/>
              </a:ext>
            </a:extLst>
          </p:cNvPr>
          <p:cNvSpPr txBox="1"/>
          <p:nvPr/>
        </p:nvSpPr>
        <p:spPr>
          <a:xfrm rot="16200000">
            <a:off x="5455594" y="3334153"/>
            <a:ext cx="2101855" cy="400110"/>
          </a:xfrm>
          <a:prstGeom prst="rect">
            <a:avLst/>
          </a:prstGeom>
          <a:noFill/>
        </p:spPr>
        <p:txBody>
          <a:bodyPr wrap="none" rtlCol="0">
            <a:spAutoFit/>
          </a:bodyPr>
          <a:lstStyle/>
          <a:p>
            <a:pPr algn="ctr" defTabSz="914378" eaLnBrk="1" hangingPunct="1">
              <a:spcBef>
                <a:spcPct val="50000"/>
              </a:spcBef>
              <a:defRPr/>
            </a:pPr>
            <a:r>
              <a:rPr lang="en-US" sz="1000">
                <a:latin typeface="Arial" panose="020B0604020202020204" pitchFamily="34" charset="0"/>
                <a:cs typeface="Arial" panose="020B0604020202020204" pitchFamily="34" charset="0"/>
              </a:rPr>
              <a:t>Proportion of weight change </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subgroup with OSA remission (%)</a:t>
            </a:r>
          </a:p>
        </p:txBody>
      </p:sp>
      <p:sp>
        <p:nvSpPr>
          <p:cNvPr id="57" name="TextBox 56">
            <a:extLst>
              <a:ext uri="{FF2B5EF4-FFF2-40B4-BE49-F238E27FC236}">
                <a16:creationId xmlns:a16="http://schemas.microsoft.com/office/drawing/2014/main" id="{85FDF8F7-ABE1-4C1A-9BE9-2A3D186673E6}"/>
              </a:ext>
            </a:extLst>
          </p:cNvPr>
          <p:cNvSpPr txBox="1"/>
          <p:nvPr/>
        </p:nvSpPr>
        <p:spPr>
          <a:xfrm>
            <a:off x="2315145" y="5144669"/>
            <a:ext cx="2066592" cy="253915"/>
          </a:xfrm>
          <a:prstGeom prst="rect">
            <a:avLst/>
          </a:prstGeom>
          <a:noFill/>
        </p:spPr>
        <p:txBody>
          <a:bodyPr wrap="none" rtlCol="0">
            <a:spAutoFit/>
          </a:bodyPr>
          <a:lstStyle/>
          <a:p>
            <a:pPr algn="ctr" defTabSz="914378" eaLnBrk="1" hangingPunct="1">
              <a:spcBef>
                <a:spcPct val="50000"/>
              </a:spcBef>
              <a:defRPr/>
            </a:pPr>
            <a:r>
              <a:rPr lang="en-US" sz="1050" b="0">
                <a:latin typeface="Arial" panose="020B0604020202020204" pitchFamily="34" charset="0"/>
                <a:cs typeface="Arial" panose="020B0604020202020204" pitchFamily="34" charset="0"/>
              </a:rPr>
              <a:t>Weight change over 1 year (kg)</a:t>
            </a:r>
          </a:p>
        </p:txBody>
      </p:sp>
      <p:sp>
        <p:nvSpPr>
          <p:cNvPr id="58" name="TextBox 57">
            <a:extLst>
              <a:ext uri="{FF2B5EF4-FFF2-40B4-BE49-F238E27FC236}">
                <a16:creationId xmlns:a16="http://schemas.microsoft.com/office/drawing/2014/main" id="{E065D6EB-61E9-409A-9771-3ECA68A7C363}"/>
              </a:ext>
            </a:extLst>
          </p:cNvPr>
          <p:cNvSpPr txBox="1"/>
          <p:nvPr/>
        </p:nvSpPr>
        <p:spPr>
          <a:xfrm>
            <a:off x="8104037" y="5144669"/>
            <a:ext cx="2066592" cy="253915"/>
          </a:xfrm>
          <a:prstGeom prst="rect">
            <a:avLst/>
          </a:prstGeom>
          <a:noFill/>
        </p:spPr>
        <p:txBody>
          <a:bodyPr wrap="square" rtlCol="0">
            <a:spAutoFit/>
          </a:bodyPr>
          <a:lstStyle/>
          <a:p>
            <a:pPr algn="ctr" defTabSz="914378" eaLnBrk="1" hangingPunct="1">
              <a:spcBef>
                <a:spcPct val="50000"/>
              </a:spcBef>
              <a:defRPr/>
            </a:pPr>
            <a:r>
              <a:rPr lang="en-US" sz="1050" b="0">
                <a:latin typeface="Arial" panose="020B0604020202020204" pitchFamily="34" charset="0"/>
                <a:cs typeface="Arial" panose="020B0604020202020204" pitchFamily="34" charset="0"/>
              </a:rPr>
              <a:t>Weight change over 1 year (kg)</a:t>
            </a:r>
          </a:p>
        </p:txBody>
      </p:sp>
      <p:sp>
        <p:nvSpPr>
          <p:cNvPr id="7" name="Rectangle 6">
            <a:extLst>
              <a:ext uri="{FF2B5EF4-FFF2-40B4-BE49-F238E27FC236}">
                <a16:creationId xmlns:a16="http://schemas.microsoft.com/office/drawing/2014/main" id="{0461F176-0C82-4DBC-9B7F-8D91AA264240}"/>
              </a:ext>
            </a:extLst>
          </p:cNvPr>
          <p:cNvSpPr/>
          <p:nvPr/>
        </p:nvSpPr>
        <p:spPr>
          <a:xfrm>
            <a:off x="647999" y="5396552"/>
            <a:ext cx="10705801" cy="6052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solidFill>
                  <a:schemeClr val="tx1"/>
                </a:solidFill>
                <a:latin typeface="Arial" panose="020B0604020202020204" pitchFamily="34" charset="0"/>
                <a:cs typeface="Arial" panose="020B0604020202020204" pitchFamily="34" charset="0"/>
              </a:rPr>
              <a:t>The Apnea-Hypopnea Index represents the average number of apneas and hypopneas </a:t>
            </a:r>
            <a:br>
              <a:rPr lang="en-CA" sz="1600">
                <a:solidFill>
                  <a:schemeClr val="tx1"/>
                </a:solidFill>
                <a:latin typeface="Arial" panose="020B0604020202020204" pitchFamily="34" charset="0"/>
                <a:cs typeface="Arial" panose="020B0604020202020204" pitchFamily="34" charset="0"/>
              </a:rPr>
            </a:br>
            <a:r>
              <a:rPr lang="en-CA" sz="1600">
                <a:solidFill>
                  <a:schemeClr val="tx1"/>
                </a:solidFill>
                <a:latin typeface="Arial" panose="020B0604020202020204" pitchFamily="34" charset="0"/>
                <a:cs typeface="Arial" panose="020B0604020202020204" pitchFamily="34" charset="0"/>
              </a:rPr>
              <a:t>one experienced each hour during sleep</a:t>
            </a:r>
          </a:p>
        </p:txBody>
      </p:sp>
    </p:spTree>
    <p:custDataLst>
      <p:tags r:id="rId1"/>
    </p:custDataLst>
    <p:extLst>
      <p:ext uri="{BB962C8B-B14F-4D97-AF65-F5344CB8AC3E}">
        <p14:creationId xmlns:p14="http://schemas.microsoft.com/office/powerpoint/2010/main" val="1638537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Musculoskeletal Conditions </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Knee Arthritis, Hip Arthritis  </a:t>
            </a:r>
          </a:p>
        </p:txBody>
      </p:sp>
    </p:spTree>
    <p:extLst>
      <p:ext uri="{BB962C8B-B14F-4D97-AF65-F5344CB8AC3E}">
        <p14:creationId xmlns:p14="http://schemas.microsoft.com/office/powerpoint/2010/main" val="132836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Effect of overweight and obesity on knee osteoarthritis risk</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9080792" cy="324000"/>
          </a:xfrm>
        </p:spPr>
        <p:txBody>
          <a:bodyPr/>
          <a:lstStyle/>
          <a:p>
            <a:r>
              <a:rPr lang="en-US"/>
              <a:t>BMI, body mass index; CI, confidence interval; OA, osteoarthritis.</a:t>
            </a:r>
            <a:br>
              <a:rPr lang="en-US"/>
            </a:br>
            <a:r>
              <a:rPr lang="en-US"/>
              <a:t>1. Zheng et al. BMJ Open 2015;5:e007568; 2. Lee R and Kean WF. </a:t>
            </a:r>
            <a:r>
              <a:rPr lang="en-US" err="1"/>
              <a:t>Inflammopharmacology</a:t>
            </a:r>
            <a:r>
              <a:rPr lang="en-US"/>
              <a:t> 2012;20:53–58; 3. </a:t>
            </a:r>
            <a:r>
              <a:rPr lang="en-US" err="1"/>
              <a:t>Pottie</a:t>
            </a:r>
            <a:r>
              <a:rPr lang="en-US"/>
              <a:t> P et al. Ann Rheum Dis 2006;65:1403–1405; </a:t>
            </a:r>
            <a:br>
              <a:rPr lang="en-US"/>
            </a:br>
            <a:r>
              <a:rPr lang="en-US"/>
              <a:t>4. Alexander CJ. Skeletal </a:t>
            </a:r>
            <a:r>
              <a:rPr lang="en-US" err="1"/>
              <a:t>Radiol</a:t>
            </a:r>
            <a:r>
              <a:rPr lang="en-US"/>
              <a:t> 2004;33:321–324. </a:t>
            </a:r>
          </a:p>
        </p:txBody>
      </p:sp>
      <p:grpSp>
        <p:nvGrpSpPr>
          <p:cNvPr id="287" name="Group 286">
            <a:extLst>
              <a:ext uri="{FF2B5EF4-FFF2-40B4-BE49-F238E27FC236}">
                <a16:creationId xmlns:a16="http://schemas.microsoft.com/office/drawing/2014/main" id="{C758C378-8C0C-45EC-B02E-5052E86EAA09}"/>
              </a:ext>
            </a:extLst>
          </p:cNvPr>
          <p:cNvGrpSpPr/>
          <p:nvPr/>
        </p:nvGrpSpPr>
        <p:grpSpPr>
          <a:xfrm>
            <a:off x="963804" y="2034254"/>
            <a:ext cx="2560322" cy="3202409"/>
            <a:chOff x="6531488" y="1335116"/>
            <a:chExt cx="2024623" cy="2811974"/>
          </a:xfrm>
        </p:grpSpPr>
        <p:sp>
          <p:nvSpPr>
            <p:cNvPr id="288" name="Rectangle 287">
              <a:extLst>
                <a:ext uri="{FF2B5EF4-FFF2-40B4-BE49-F238E27FC236}">
                  <a16:creationId xmlns:a16="http://schemas.microsoft.com/office/drawing/2014/main" id="{F4C320C3-5E28-4B87-82D0-E6B44BCDC6AF}"/>
                </a:ext>
              </a:extLst>
            </p:cNvPr>
            <p:cNvSpPr/>
            <p:nvPr/>
          </p:nvSpPr>
          <p:spPr>
            <a:xfrm>
              <a:off x="6531488" y="1335116"/>
              <a:ext cx="2024622" cy="1124790"/>
            </a:xfrm>
            <a:prstGeom prst="rect">
              <a:avLst/>
            </a:prstGeom>
            <a:solidFill>
              <a:schemeClr val="accent3"/>
            </a:solidFill>
            <a:ln w="28575">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664" tIns="78664" rIns="78664" bIns="78664" numCol="1" spcCol="1270" anchor="ctr" anchorCtr="0">
              <a:noAutofit/>
            </a:bodyPr>
            <a:lstStyle/>
            <a:p>
              <a:pPr lvl="0" algn="ctr">
                <a:spcBef>
                  <a:spcPts val="0"/>
                </a:spcBef>
              </a:pPr>
              <a:r>
                <a:rPr lang="en-US" sz="1600" b="1">
                  <a:solidFill>
                    <a:schemeClr val="bg1"/>
                  </a:solidFill>
                  <a:latin typeface="Arial" panose="020B0604020202020204" pitchFamily="34" charset="0"/>
                  <a:cs typeface="Arial" panose="020B0604020202020204" pitchFamily="34" charset="0"/>
                </a:rPr>
                <a:t>5 kg/m</a:t>
              </a:r>
              <a:r>
                <a:rPr lang="en-US" sz="1600" b="1" baseline="30000">
                  <a:solidFill>
                    <a:schemeClr val="bg1"/>
                  </a:solidFill>
                  <a:latin typeface="Arial" panose="020B0604020202020204" pitchFamily="34" charset="0"/>
                  <a:cs typeface="Arial" panose="020B0604020202020204" pitchFamily="34" charset="0"/>
                </a:rPr>
                <a:t>2 </a:t>
              </a:r>
              <a:r>
                <a:rPr lang="en-US" sz="1600" b="1">
                  <a:solidFill>
                    <a:schemeClr val="bg1"/>
                  </a:solidFill>
                  <a:latin typeface="Arial" panose="020B0604020202020204" pitchFamily="34" charset="0"/>
                  <a:cs typeface="Arial" panose="020B0604020202020204" pitchFamily="34" charset="0"/>
                </a:rPr>
                <a:t>increase in BMI </a:t>
              </a:r>
              <a:endParaRPr lang="en-US" sz="1600" b="1" baseline="30000">
                <a:solidFill>
                  <a:schemeClr val="bg1"/>
                </a:solidFill>
                <a:latin typeface="Arial" panose="020B0604020202020204" pitchFamily="34" charset="0"/>
                <a:cs typeface="Arial" panose="020B0604020202020204" pitchFamily="34" charset="0"/>
              </a:endParaRPr>
            </a:p>
          </p:txBody>
        </p:sp>
        <p:sp>
          <p:nvSpPr>
            <p:cNvPr id="289" name="Freeform: Shape 288">
              <a:extLst>
                <a:ext uri="{FF2B5EF4-FFF2-40B4-BE49-F238E27FC236}">
                  <a16:creationId xmlns:a16="http://schemas.microsoft.com/office/drawing/2014/main" id="{4B295F29-649D-4C97-9ABF-677E45F9802D}"/>
                </a:ext>
              </a:extLst>
            </p:cNvPr>
            <p:cNvSpPr/>
            <p:nvPr/>
          </p:nvSpPr>
          <p:spPr>
            <a:xfrm>
              <a:off x="7381343" y="2530204"/>
              <a:ext cx="324914" cy="421797"/>
            </a:xfrm>
            <a:custGeom>
              <a:avLst/>
              <a:gdLst>
                <a:gd name="connsiteX0" fmla="*/ 0 w 421796"/>
                <a:gd name="connsiteY0" fmla="*/ 101231 h 506155"/>
                <a:gd name="connsiteX1" fmla="*/ 210898 w 421796"/>
                <a:gd name="connsiteY1" fmla="*/ 101231 h 506155"/>
                <a:gd name="connsiteX2" fmla="*/ 210898 w 421796"/>
                <a:gd name="connsiteY2" fmla="*/ 0 h 506155"/>
                <a:gd name="connsiteX3" fmla="*/ 421796 w 421796"/>
                <a:gd name="connsiteY3" fmla="*/ 253078 h 506155"/>
                <a:gd name="connsiteX4" fmla="*/ 210898 w 421796"/>
                <a:gd name="connsiteY4" fmla="*/ 506155 h 506155"/>
                <a:gd name="connsiteX5" fmla="*/ 210898 w 421796"/>
                <a:gd name="connsiteY5" fmla="*/ 404924 h 506155"/>
                <a:gd name="connsiteX6" fmla="*/ 0 w 421796"/>
                <a:gd name="connsiteY6" fmla="*/ 404924 h 506155"/>
                <a:gd name="connsiteX7" fmla="*/ 0 w 421796"/>
                <a:gd name="connsiteY7" fmla="*/ 101231 h 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796" h="506155">
                  <a:moveTo>
                    <a:pt x="337437" y="1"/>
                  </a:moveTo>
                  <a:lnTo>
                    <a:pt x="337437" y="253078"/>
                  </a:lnTo>
                  <a:lnTo>
                    <a:pt x="421796" y="253077"/>
                  </a:lnTo>
                  <a:lnTo>
                    <a:pt x="210898" y="506154"/>
                  </a:lnTo>
                  <a:lnTo>
                    <a:pt x="0" y="253078"/>
                  </a:lnTo>
                  <a:lnTo>
                    <a:pt x="84359" y="253078"/>
                  </a:lnTo>
                  <a:lnTo>
                    <a:pt x="84359" y="1"/>
                  </a:lnTo>
                  <a:lnTo>
                    <a:pt x="337437" y="1"/>
                  </a:lnTo>
                  <a:close/>
                </a:path>
              </a:pathLst>
            </a:custGeom>
            <a:solidFill>
              <a:schemeClr val="tx2"/>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1232" tIns="1" rIns="101231" bIns="126539" numCol="1" spcCol="1270" anchor="ctr" anchorCtr="0">
              <a:noAutofit/>
            </a:bodyPr>
            <a:lstStyle/>
            <a:p>
              <a:pPr marL="0" lvl="0" indent="0" algn="ctr" defTabSz="533400">
                <a:lnSpc>
                  <a:spcPct val="90000"/>
                </a:lnSpc>
                <a:spcBef>
                  <a:spcPct val="0"/>
                </a:spcBef>
                <a:spcAft>
                  <a:spcPct val="35000"/>
                </a:spcAft>
                <a:buNone/>
              </a:pPr>
              <a:endParaRPr lang="en-US" sz="1200" b="0" kern="1200">
                <a:latin typeface="Arial" panose="020B0604020202020204" pitchFamily="34" charset="0"/>
              </a:endParaRPr>
            </a:p>
          </p:txBody>
        </p:sp>
        <p:sp>
          <p:nvSpPr>
            <p:cNvPr id="290" name="Rectangle 289">
              <a:extLst>
                <a:ext uri="{FF2B5EF4-FFF2-40B4-BE49-F238E27FC236}">
                  <a16:creationId xmlns:a16="http://schemas.microsoft.com/office/drawing/2014/main" id="{1DA9A9DB-D38A-43BC-9E2E-0CF28EB5DE00}"/>
                </a:ext>
              </a:extLst>
            </p:cNvPr>
            <p:cNvSpPr/>
            <p:nvPr/>
          </p:nvSpPr>
          <p:spPr>
            <a:xfrm>
              <a:off x="6531489" y="3022300"/>
              <a:ext cx="2024622" cy="112479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78664" tIns="78664" rIns="78664" bIns="78664" numCol="1" spcCol="1270" anchor="ctr" anchorCtr="0">
              <a:noAutofit/>
            </a:bodyPr>
            <a:lstStyle/>
            <a:p>
              <a:pPr lvl="0" algn="ctr">
                <a:spcBef>
                  <a:spcPts val="0"/>
                </a:spcBef>
              </a:pPr>
              <a:r>
                <a:rPr lang="en-US" sz="1600" b="1">
                  <a:solidFill>
                    <a:schemeClr val="bg1"/>
                  </a:solidFill>
                  <a:latin typeface="Arial" panose="020B0604020202020204" pitchFamily="34" charset="0"/>
                  <a:cs typeface="Arial" panose="020B0604020202020204" pitchFamily="34" charset="0"/>
                </a:rPr>
                <a:t>35% increase in risk of knee osteoarthritis</a:t>
              </a:r>
            </a:p>
            <a:p>
              <a:pPr lvl="0" algn="ctr">
                <a:spcBef>
                  <a:spcPts val="0"/>
                </a:spcBef>
              </a:pPr>
              <a:r>
                <a:rPr lang="en-US" sz="1600" b="1">
                  <a:solidFill>
                    <a:schemeClr val="bg1"/>
                  </a:solidFill>
                  <a:latin typeface="Arial" panose="020B0604020202020204" pitchFamily="34" charset="0"/>
                  <a:cs typeface="Arial" panose="020B0604020202020204" pitchFamily="34" charset="0"/>
                </a:rPr>
                <a:t>(95% CI, 1.18–1.53, p&lt;0.001)</a:t>
              </a:r>
              <a:r>
                <a:rPr lang="en-US" sz="1600" b="1" baseline="30000">
                  <a:solidFill>
                    <a:schemeClr val="bg1"/>
                  </a:solidFill>
                  <a:latin typeface="Arial" panose="020B0604020202020204" pitchFamily="34" charset="0"/>
                  <a:cs typeface="Arial" panose="020B0604020202020204" pitchFamily="34" charset="0"/>
                </a:rPr>
                <a:t>1</a:t>
              </a:r>
            </a:p>
          </p:txBody>
        </p:sp>
      </p:grpSp>
      <p:grpSp>
        <p:nvGrpSpPr>
          <p:cNvPr id="135" name="Group 134">
            <a:extLst>
              <a:ext uri="{FF2B5EF4-FFF2-40B4-BE49-F238E27FC236}">
                <a16:creationId xmlns:a16="http://schemas.microsoft.com/office/drawing/2014/main" id="{F6C8E9C4-3B2A-4F3D-BF6C-A8E3F89E32D8}"/>
              </a:ext>
            </a:extLst>
          </p:cNvPr>
          <p:cNvGrpSpPr/>
          <p:nvPr/>
        </p:nvGrpSpPr>
        <p:grpSpPr>
          <a:xfrm>
            <a:off x="3762375" y="2683150"/>
            <a:ext cx="8298861" cy="1560195"/>
            <a:chOff x="316800" y="3935439"/>
            <a:chExt cx="8409876" cy="270734"/>
          </a:xfrm>
          <a:solidFill>
            <a:schemeClr val="bg1">
              <a:lumMod val="95000"/>
            </a:schemeClr>
          </a:solidFill>
        </p:grpSpPr>
        <p:sp>
          <p:nvSpPr>
            <p:cNvPr id="137" name="TextBox 136">
              <a:extLst>
                <a:ext uri="{FF2B5EF4-FFF2-40B4-BE49-F238E27FC236}">
                  <a16:creationId xmlns:a16="http://schemas.microsoft.com/office/drawing/2014/main" id="{9DBAAF05-DE29-4C1D-B7AD-48B4EDE48565}"/>
                </a:ext>
              </a:extLst>
            </p:cNvPr>
            <p:cNvSpPr txBox="1"/>
            <p:nvPr/>
          </p:nvSpPr>
          <p:spPr>
            <a:xfrm>
              <a:off x="5892036" y="3950641"/>
              <a:ext cx="2834640" cy="240332"/>
            </a:xfrm>
            <a:prstGeom prst="rect">
              <a:avLst/>
            </a:prstGeom>
            <a:grpFill/>
          </p:spPr>
          <p:txBody>
            <a:bodyPr wrap="square" anchor="ctr">
              <a:spAutoFit/>
            </a:bodyPr>
            <a:lstStyle/>
            <a:p>
              <a:pPr algn="ctr">
                <a:spcBef>
                  <a:spcPts val="0"/>
                </a:spcBef>
                <a:spcAft>
                  <a:spcPts val="0"/>
                </a:spcAft>
              </a:pPr>
              <a:r>
                <a:rPr lang="en-US" sz="1400" b="1">
                  <a:latin typeface="Arial" panose="020B0604020202020204" pitchFamily="34" charset="0"/>
                  <a:cs typeface="Arial" panose="020B0604020202020204" pitchFamily="34" charset="0"/>
                </a:rPr>
                <a:t>Metabolic mechanisms</a:t>
              </a:r>
            </a:p>
            <a:p>
              <a:pPr algn="ctr">
                <a:spcBef>
                  <a:spcPts val="0"/>
                </a:spcBef>
                <a:spcAft>
                  <a:spcPts val="0"/>
                </a:spcAft>
              </a:pPr>
              <a:r>
                <a:rPr lang="en-US" sz="1400" b="0">
                  <a:latin typeface="Arial" panose="020B0604020202020204" pitchFamily="34" charset="0"/>
                  <a:cs typeface="Arial" panose="020B0604020202020204" pitchFamily="34" charset="0"/>
                </a:rPr>
                <a:t>Systemic metabolic factors that act as a link between obesity and knee osteoarthritis</a:t>
              </a:r>
            </a:p>
            <a:p>
              <a:pPr algn="ctr">
                <a:spcBef>
                  <a:spcPts val="0"/>
                </a:spcBef>
                <a:spcAft>
                  <a:spcPts val="0"/>
                </a:spcAft>
              </a:pPr>
              <a:r>
                <a:rPr lang="en-US" sz="1400" b="0">
                  <a:latin typeface="Arial" panose="020B0604020202020204" pitchFamily="34" charset="0"/>
                  <a:cs typeface="Arial" panose="020B0604020202020204" pitchFamily="34" charset="0"/>
                </a:rPr>
                <a:t>Adipokines may influence cartilage homeostasis</a:t>
              </a:r>
            </a:p>
          </p:txBody>
        </p:sp>
        <p:sp>
          <p:nvSpPr>
            <p:cNvPr id="138" name="TextBox 137">
              <a:extLst>
                <a:ext uri="{FF2B5EF4-FFF2-40B4-BE49-F238E27FC236}">
                  <a16:creationId xmlns:a16="http://schemas.microsoft.com/office/drawing/2014/main" id="{F7B1B22B-33C2-4818-9DB2-F0C176D74DF7}"/>
                </a:ext>
              </a:extLst>
            </p:cNvPr>
            <p:cNvSpPr txBox="1"/>
            <p:nvPr/>
          </p:nvSpPr>
          <p:spPr>
            <a:xfrm>
              <a:off x="3151440" y="3935439"/>
              <a:ext cx="2741898" cy="270734"/>
            </a:xfrm>
            <a:prstGeom prst="leftRightArrow">
              <a:avLst>
                <a:gd name="adj1" fmla="val 76270"/>
                <a:gd name="adj2" fmla="val 47373"/>
              </a:avLst>
            </a:prstGeom>
            <a:grpFill/>
            <a:ln>
              <a:solidFill>
                <a:schemeClr val="accent1"/>
              </a:solidFill>
            </a:ln>
          </p:spPr>
          <p:txBody>
            <a:bodyPr wrap="square" anchor="ctr">
              <a:spAutoFit/>
            </a:bodyPr>
            <a:lstStyle/>
            <a:p>
              <a:pPr algn="ctr">
                <a:spcAft>
                  <a:spcPts val="0"/>
                </a:spcAft>
              </a:pPr>
              <a:r>
                <a:rPr lang="en-US" sz="1200" b="1">
                  <a:latin typeface="Arial" panose="020B0604020202020204" pitchFamily="34" charset="0"/>
                  <a:cs typeface="Arial" panose="020B0604020202020204" pitchFamily="34" charset="0"/>
                </a:rPr>
                <a:t>Two primary ways in which obesity increases the risk of knee OA</a:t>
              </a:r>
              <a:r>
                <a:rPr lang="en-US" sz="1200" b="1" baseline="30000">
                  <a:latin typeface="Arial" panose="020B0604020202020204" pitchFamily="34" charset="0"/>
                  <a:cs typeface="Arial" panose="020B0604020202020204" pitchFamily="34" charset="0"/>
                </a:rPr>
                <a:t>2–4</a:t>
              </a:r>
            </a:p>
          </p:txBody>
        </p:sp>
        <p:sp>
          <p:nvSpPr>
            <p:cNvPr id="139" name="TextBox 138">
              <a:extLst>
                <a:ext uri="{FF2B5EF4-FFF2-40B4-BE49-F238E27FC236}">
                  <a16:creationId xmlns:a16="http://schemas.microsoft.com/office/drawing/2014/main" id="{D8CE41F0-F164-4C22-AB10-BB9B081BA282}"/>
                </a:ext>
              </a:extLst>
            </p:cNvPr>
            <p:cNvSpPr txBox="1"/>
            <p:nvPr/>
          </p:nvSpPr>
          <p:spPr>
            <a:xfrm>
              <a:off x="316800" y="3950642"/>
              <a:ext cx="2834640" cy="240332"/>
            </a:xfrm>
            <a:prstGeom prst="rect">
              <a:avLst/>
            </a:prstGeom>
            <a:grpFill/>
          </p:spPr>
          <p:txBody>
            <a:bodyPr wrap="square" anchor="ctr">
              <a:spAutoFit/>
            </a:bodyPr>
            <a:lstStyle/>
            <a:p>
              <a:pPr algn="ctr">
                <a:spcBef>
                  <a:spcPts val="0"/>
                </a:spcBef>
                <a:spcAft>
                  <a:spcPts val="0"/>
                </a:spcAft>
              </a:pPr>
              <a:r>
                <a:rPr lang="en-US" sz="1400" b="1">
                  <a:latin typeface="Arial" panose="020B0604020202020204" pitchFamily="34" charset="0"/>
                  <a:cs typeface="Arial" panose="020B0604020202020204" pitchFamily="34" charset="0"/>
                </a:rPr>
                <a:t>Biomechanical</a:t>
              </a:r>
            </a:p>
            <a:p>
              <a:pPr algn="ctr">
                <a:spcBef>
                  <a:spcPts val="0"/>
                </a:spcBef>
                <a:spcAft>
                  <a:spcPts val="0"/>
                </a:spcAft>
              </a:pPr>
              <a:r>
                <a:rPr lang="en-US" sz="1400" b="0">
                  <a:latin typeface="Arial" panose="020B0604020202020204" pitchFamily="34" charset="0"/>
                  <a:cs typeface="Arial" panose="020B0604020202020204" pitchFamily="34" charset="0"/>
                </a:rPr>
                <a:t>Obesity increases the load and impact on the articular cartilage of the knee, driving fibrillation (softening of the cartilage) and degradation</a:t>
              </a:r>
            </a:p>
          </p:txBody>
        </p:sp>
      </p:grpSp>
    </p:spTree>
    <p:custDataLst>
      <p:tags r:id="rId1"/>
    </p:custDataLst>
    <p:extLst>
      <p:ext uri="{BB962C8B-B14F-4D97-AF65-F5344CB8AC3E}">
        <p14:creationId xmlns:p14="http://schemas.microsoft.com/office/powerpoint/2010/main" val="3095561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in people with obesity and OA improves functional status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48231"/>
            <a:ext cx="8652000" cy="324000"/>
          </a:xfrm>
        </p:spPr>
        <p:txBody>
          <a:bodyPr/>
          <a:lstStyle/>
          <a:p>
            <a:r>
              <a:rPr lang="en-US"/>
              <a:t>*Note: 812 kcal/day is close to what is considered a very low-calorie diet (typically &lt;800 kcal/day) which is difficult to sustain.</a:t>
            </a:r>
            <a:br>
              <a:rPr lang="en-US"/>
            </a:br>
            <a:r>
              <a:rPr lang="en-US"/>
              <a:t>CI, confidence interval; HCPs, healthcare professionals; OA, osteoarthritis; WOMAC, Western Ontario and McMaster Universities Osteoarthritis Index.</a:t>
            </a:r>
            <a:br>
              <a:rPr lang="en-US"/>
            </a:br>
            <a:r>
              <a:rPr lang="en-US"/>
              <a:t>1.Christensen R et al. Osteoarthritis Cartilage 2005;13:20–27; 2. </a:t>
            </a:r>
            <a:r>
              <a:rPr lang="en-US" err="1"/>
              <a:t>Bachmeier</a:t>
            </a:r>
            <a:r>
              <a:rPr lang="en-US"/>
              <a:t> CJ et al. Osteoarthritis Cartilage 2001;9:137–146.</a:t>
            </a:r>
          </a:p>
        </p:txBody>
      </p:sp>
      <p:sp>
        <p:nvSpPr>
          <p:cNvPr id="98" name="TextBox 97">
            <a:extLst>
              <a:ext uri="{FF2B5EF4-FFF2-40B4-BE49-F238E27FC236}">
                <a16:creationId xmlns:a16="http://schemas.microsoft.com/office/drawing/2014/main" id="{1F5603B4-4029-416D-912E-8A342CDC29F5}"/>
              </a:ext>
            </a:extLst>
          </p:cNvPr>
          <p:cNvSpPr txBox="1"/>
          <p:nvPr/>
        </p:nvSpPr>
        <p:spPr>
          <a:xfrm>
            <a:off x="647999" y="5186647"/>
            <a:ext cx="10772475" cy="584775"/>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 </a:t>
            </a:r>
            <a: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reduction in body weight was associated with improvements in functional status </a:t>
            </a:r>
            <a:b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28% improvement in OA</a:t>
            </a:r>
            <a: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comparable to knee joint replacement</a:t>
            </a:r>
            <a:r>
              <a:rPr kumimoji="0" lang="en-US" sz="1600" b="1" i="0" u="none" strike="noStrike" kern="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US" sz="16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2">
            <a:extLst>
              <a:ext uri="{FF2B5EF4-FFF2-40B4-BE49-F238E27FC236}">
                <a16:creationId xmlns:a16="http://schemas.microsoft.com/office/drawing/2014/main" id="{528FE793-19ED-4628-83AF-F968A1D9325E}"/>
              </a:ext>
            </a:extLst>
          </p:cNvPr>
          <p:cNvGraphicFramePr>
            <a:graphicFrameLocks noGrp="1"/>
          </p:cNvGraphicFramePr>
          <p:nvPr>
            <p:extLst>
              <p:ext uri="{D42A27DB-BD31-4B8C-83A1-F6EECF244321}">
                <p14:modId xmlns:p14="http://schemas.microsoft.com/office/powerpoint/2010/main" val="1386743290"/>
              </p:ext>
            </p:extLst>
          </p:nvPr>
        </p:nvGraphicFramePr>
        <p:xfrm>
          <a:off x="647999" y="1774138"/>
          <a:ext cx="7836780" cy="3193220"/>
        </p:xfrm>
        <a:graphic>
          <a:graphicData uri="http://schemas.openxmlformats.org/drawingml/2006/table">
            <a:tbl>
              <a:tblPr firstRow="1" bandRow="1">
                <a:tableStyleId>{5C22544A-7EE6-4342-B048-85BDC9FD1C3A}</a:tableStyleId>
              </a:tblPr>
              <a:tblGrid>
                <a:gridCol w="1567356">
                  <a:extLst>
                    <a:ext uri="{9D8B030D-6E8A-4147-A177-3AD203B41FA5}">
                      <a16:colId xmlns:a16="http://schemas.microsoft.com/office/drawing/2014/main" val="3537223352"/>
                    </a:ext>
                  </a:extLst>
                </a:gridCol>
                <a:gridCol w="1567356">
                  <a:extLst>
                    <a:ext uri="{9D8B030D-6E8A-4147-A177-3AD203B41FA5}">
                      <a16:colId xmlns:a16="http://schemas.microsoft.com/office/drawing/2014/main" val="2015196284"/>
                    </a:ext>
                  </a:extLst>
                </a:gridCol>
                <a:gridCol w="1567356">
                  <a:extLst>
                    <a:ext uri="{9D8B030D-6E8A-4147-A177-3AD203B41FA5}">
                      <a16:colId xmlns:a16="http://schemas.microsoft.com/office/drawing/2014/main" val="2106191849"/>
                    </a:ext>
                  </a:extLst>
                </a:gridCol>
                <a:gridCol w="1567356">
                  <a:extLst>
                    <a:ext uri="{9D8B030D-6E8A-4147-A177-3AD203B41FA5}">
                      <a16:colId xmlns:a16="http://schemas.microsoft.com/office/drawing/2014/main" val="355600415"/>
                    </a:ext>
                  </a:extLst>
                </a:gridCol>
                <a:gridCol w="1567356">
                  <a:extLst>
                    <a:ext uri="{9D8B030D-6E8A-4147-A177-3AD203B41FA5}">
                      <a16:colId xmlns:a16="http://schemas.microsoft.com/office/drawing/2014/main" val="2491611873"/>
                    </a:ext>
                  </a:extLst>
                </a:gridCol>
              </a:tblGrid>
              <a:tr h="457226">
                <a:tc>
                  <a:txBody>
                    <a:bodyPr/>
                    <a:lstStyle/>
                    <a:p>
                      <a:pPr marL="263525" marR="0" lvl="0" indent="-263525"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55668" marR="55668" marT="55668" marB="55668" anchor="ctr" horzOverflow="overflow"/>
                </a:tc>
                <a:tc>
                  <a:txBody>
                    <a:bodyPr/>
                    <a:lstStyle/>
                    <a:p>
                      <a:pPr algn="ctr"/>
                      <a:r>
                        <a:rPr lang="en-US" sz="1100" b="1">
                          <a:solidFill>
                            <a:schemeClr val="bg1"/>
                          </a:solidFill>
                          <a:effectLst/>
                          <a:latin typeface="Arial"/>
                          <a:cs typeface="Arial"/>
                        </a:rPr>
                        <a:t>Low-energy diet* (</a:t>
                      </a:r>
                      <a:r>
                        <a:rPr lang="en-US" sz="1100" b="1" i="0">
                          <a:solidFill>
                            <a:schemeClr val="bg1"/>
                          </a:solidFill>
                          <a:effectLst/>
                          <a:latin typeface="Arial"/>
                          <a:cs typeface="Arial"/>
                        </a:rPr>
                        <a:t>n = </a:t>
                      </a:r>
                      <a:r>
                        <a:rPr lang="en-US" sz="1100" b="1">
                          <a:solidFill>
                            <a:schemeClr val="bg1"/>
                          </a:solidFill>
                          <a:effectLst/>
                          <a:latin typeface="Arial"/>
                          <a:cs typeface="Arial"/>
                        </a:rPr>
                        <a:t>40; 812.1 kcal/day)</a:t>
                      </a:r>
                    </a:p>
                  </a:txBody>
                  <a:tcPr marL="18279" marR="18279" marT="18279" marB="18279" anchor="ctr"/>
                </a:tc>
                <a:tc>
                  <a:txBody>
                    <a:bodyPr/>
                    <a:lstStyle/>
                    <a:p>
                      <a:pPr algn="ctr"/>
                      <a:r>
                        <a:rPr lang="en-US" sz="1100" b="1">
                          <a:solidFill>
                            <a:schemeClr val="bg1"/>
                          </a:solidFill>
                          <a:effectLst/>
                          <a:latin typeface="Arial"/>
                          <a:cs typeface="Arial"/>
                        </a:rPr>
                        <a:t>Control </a:t>
                      </a:r>
                      <a:r>
                        <a:rPr lang="en-US" sz="1100" b="1" i="0">
                          <a:solidFill>
                            <a:schemeClr val="bg1"/>
                          </a:solidFill>
                          <a:effectLst/>
                          <a:latin typeface="Arial"/>
                          <a:cs typeface="Arial"/>
                        </a:rPr>
                        <a:t>(n</a:t>
                      </a:r>
                      <a:r>
                        <a:rPr lang="en-US" sz="1100" b="1">
                          <a:solidFill>
                            <a:schemeClr val="bg1"/>
                          </a:solidFill>
                          <a:effectLst/>
                          <a:latin typeface="Arial"/>
                          <a:cs typeface="Arial"/>
                        </a:rPr>
                        <a:t> = 40; </a:t>
                      </a:r>
                      <a:br>
                        <a:rPr lang="en-US" sz="1100" b="1">
                          <a:solidFill>
                            <a:srgbClr val="FFFFFF"/>
                          </a:solidFill>
                          <a:effectLst/>
                          <a:latin typeface="Arial"/>
                          <a:cs typeface="Arial"/>
                        </a:rPr>
                      </a:br>
                      <a:r>
                        <a:rPr lang="en-US" sz="1100" b="1">
                          <a:solidFill>
                            <a:schemeClr val="bg1"/>
                          </a:solidFill>
                          <a:effectLst/>
                          <a:latin typeface="Arial"/>
                          <a:cs typeface="Arial"/>
                        </a:rPr>
                        <a:t>1194.2 kcal/day)</a:t>
                      </a:r>
                    </a:p>
                  </a:txBody>
                  <a:tcPr marL="18279" marR="18279" marT="18279" marB="18279" anchor="ctr"/>
                </a:tc>
                <a:tc>
                  <a:txBody>
                    <a:bodyPr/>
                    <a:lstStyle/>
                    <a:p>
                      <a:pPr algn="ctr"/>
                      <a:r>
                        <a:rPr lang="en-GB" sz="1100" b="1">
                          <a:solidFill>
                            <a:schemeClr val="bg1"/>
                          </a:solidFill>
                          <a:effectLst/>
                          <a:latin typeface="Arial"/>
                          <a:cs typeface="Arial"/>
                        </a:rPr>
                        <a:t>Difference (95% CI)</a:t>
                      </a:r>
                    </a:p>
                  </a:txBody>
                  <a:tcPr marL="18279" marR="18279" marT="18279" marB="18279" anchor="ctr"/>
                </a:tc>
                <a:tc>
                  <a:txBody>
                    <a:bodyPr/>
                    <a:lstStyle/>
                    <a:p>
                      <a:pPr algn="ctr"/>
                      <a:r>
                        <a:rPr lang="en-GB" sz="1100" b="1" i="1">
                          <a:solidFill>
                            <a:schemeClr val="bg1"/>
                          </a:solidFill>
                          <a:effectLst/>
                          <a:latin typeface="Arial"/>
                          <a:cs typeface="Arial"/>
                        </a:rPr>
                        <a:t>p-</a:t>
                      </a:r>
                      <a:r>
                        <a:rPr lang="en-GB" sz="1100" b="1">
                          <a:solidFill>
                            <a:schemeClr val="bg1"/>
                          </a:solidFill>
                          <a:effectLst/>
                          <a:latin typeface="Arial"/>
                          <a:cs typeface="Arial"/>
                        </a:rPr>
                        <a:t>value</a:t>
                      </a:r>
                    </a:p>
                  </a:txBody>
                  <a:tcPr marL="18279" marR="18279" marT="18279" marB="18279" anchor="ctr"/>
                </a:tc>
                <a:extLst>
                  <a:ext uri="{0D108BD9-81ED-4DB2-BD59-A6C34878D82A}">
                    <a16:rowId xmlns:a16="http://schemas.microsoft.com/office/drawing/2014/main" val="455778409"/>
                  </a:ext>
                </a:extLst>
              </a:tr>
              <a:tr h="455999">
                <a:tc>
                  <a:txBody>
                    <a:bodyPr/>
                    <a:lstStyle/>
                    <a:p>
                      <a:pPr algn="l"/>
                      <a:r>
                        <a:rPr lang="en-GB" sz="1100" b="1">
                          <a:solidFill>
                            <a:schemeClr val="tx1"/>
                          </a:solidFill>
                          <a:effectLst/>
                          <a:latin typeface="Arial"/>
                          <a:cs typeface="Arial"/>
                        </a:rPr>
                        <a:t>Weight loss (%)</a:t>
                      </a:r>
                    </a:p>
                  </a:txBody>
                  <a:tcPr marL="18279" marR="18279" marT="18279" marB="18279" anchor="ctr"/>
                </a:tc>
                <a:tc>
                  <a:txBody>
                    <a:bodyPr/>
                    <a:lstStyle/>
                    <a:p>
                      <a:pPr algn="ctr"/>
                      <a:r>
                        <a:rPr lang="en-GB" sz="1100" b="1">
                          <a:solidFill>
                            <a:schemeClr val="tx1"/>
                          </a:solidFill>
                          <a:effectLst/>
                          <a:latin typeface="Arial"/>
                          <a:cs typeface="Arial"/>
                        </a:rPr>
                        <a:t>11.1 (0.6)</a:t>
                      </a:r>
                    </a:p>
                  </a:txBody>
                  <a:tcPr marL="18279" marR="18279" marT="18279" marB="18279" anchor="ctr"/>
                </a:tc>
                <a:tc>
                  <a:txBody>
                    <a:bodyPr/>
                    <a:lstStyle/>
                    <a:p>
                      <a:pPr algn="ctr"/>
                      <a:r>
                        <a:rPr lang="en-GB" sz="1100" b="1">
                          <a:solidFill>
                            <a:schemeClr val="tx1"/>
                          </a:solidFill>
                          <a:effectLst/>
                          <a:latin typeface="Arial"/>
                          <a:cs typeface="Arial"/>
                        </a:rPr>
                        <a:t>4.3 (0.6)</a:t>
                      </a:r>
                    </a:p>
                  </a:txBody>
                  <a:tcPr marL="18279" marR="18279" marT="18279" marB="18279" anchor="ctr"/>
                </a:tc>
                <a:tc>
                  <a:txBody>
                    <a:bodyPr/>
                    <a:lstStyle/>
                    <a:p>
                      <a:pPr algn="ctr"/>
                      <a:r>
                        <a:rPr lang="en-GB" sz="1100" b="1">
                          <a:solidFill>
                            <a:schemeClr val="tx1"/>
                          </a:solidFill>
                          <a:effectLst/>
                          <a:latin typeface="Arial"/>
                          <a:cs typeface="Arial"/>
                        </a:rPr>
                        <a:t>6.8 (5.5 to 8.1)</a:t>
                      </a:r>
                    </a:p>
                  </a:txBody>
                  <a:tcPr marL="18279" marR="18279" marT="18279" marB="18279" anchor="ctr"/>
                </a:tc>
                <a:tc>
                  <a:txBody>
                    <a:bodyPr/>
                    <a:lstStyle/>
                    <a:p>
                      <a:pPr algn="ctr"/>
                      <a:r>
                        <a:rPr lang="en-GB" sz="1100" b="1">
                          <a:solidFill>
                            <a:schemeClr val="tx1"/>
                          </a:solidFill>
                          <a:effectLst/>
                          <a:latin typeface="Arial"/>
                          <a:cs typeface="Arial"/>
                        </a:rPr>
                        <a:t>&lt; 0.0001</a:t>
                      </a:r>
                    </a:p>
                  </a:txBody>
                  <a:tcPr marL="18279" marR="18279" marT="18279" marB="18279" anchor="ctr"/>
                </a:tc>
                <a:extLst>
                  <a:ext uri="{0D108BD9-81ED-4DB2-BD59-A6C34878D82A}">
                    <a16:rowId xmlns:a16="http://schemas.microsoft.com/office/drawing/2014/main" val="4036102119"/>
                  </a:ext>
                </a:extLst>
              </a:tr>
              <a:tr h="455999">
                <a:tc gridSpan="5">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Arial"/>
                          <a:cs typeface="Arial"/>
                        </a:rPr>
                        <a:t>Change in WOMAC index (mm)</a:t>
                      </a:r>
                    </a:p>
                  </a:txBody>
                  <a:tcPr marL="55668" marR="55668" marT="55668" marB="55668" anchor="ctr" horzOverflow="overflow"/>
                </a:tc>
                <a:tc hMerge="1">
                  <a:txBody>
                    <a:bodyPr/>
                    <a:lstStyle/>
                    <a:p>
                      <a:pPr marL="263525" marR="0" lvl="0" indent="-263525"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2"/>
                        </a:solidFill>
                        <a:effectLst/>
                        <a:latin typeface="+mn-lt"/>
                        <a:cs typeface="Arial" charset="0"/>
                      </a:endParaRPr>
                    </a:p>
                  </a:txBody>
                  <a:tcPr marL="55668" marR="55668" marT="55668" marB="55668" anchor="ctr" horzOverflow="overflow"/>
                </a:tc>
                <a:tc hMerge="1">
                  <a:txBody>
                    <a:bodyPr/>
                    <a:lstStyle/>
                    <a:p>
                      <a:pPr marL="263525" marR="0" lvl="0" indent="-263525"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2"/>
                        </a:solidFill>
                        <a:effectLst/>
                        <a:latin typeface="+mn-lt"/>
                        <a:cs typeface="Arial" charset="0"/>
                      </a:endParaRPr>
                    </a:p>
                  </a:txBody>
                  <a:tcPr marL="55668" marR="55668" marT="55668" marB="55668" anchor="ctr" horzOverflow="overflow"/>
                </a:tc>
                <a:tc hMerge="1">
                  <a:txBody>
                    <a:bodyPr/>
                    <a:lstStyle/>
                    <a:p>
                      <a:pPr algn="ctr"/>
                      <a:endParaRPr lang="en-US" sz="1100" i="1">
                        <a:solidFill>
                          <a:schemeClr val="tx2"/>
                        </a:solidFill>
                      </a:endParaRPr>
                    </a:p>
                  </a:txBody>
                  <a:tcPr marL="55668" marR="55668" marT="55668" marB="55668" anchor="ctr" horzOverflow="overflow"/>
                </a:tc>
                <a:tc hMerge="1">
                  <a:txBody>
                    <a:bodyPr/>
                    <a:lstStyle/>
                    <a:p>
                      <a:pPr algn="ctr"/>
                      <a:endParaRPr lang="en-US" sz="1100" i="1">
                        <a:solidFill>
                          <a:schemeClr val="tx2"/>
                        </a:solidFill>
                      </a:endParaRPr>
                    </a:p>
                  </a:txBody>
                  <a:tcPr marL="55668" marR="55668" marT="55668" marB="55668" anchor="ctr" horzOverflow="overflow"/>
                </a:tc>
                <a:extLst>
                  <a:ext uri="{0D108BD9-81ED-4DB2-BD59-A6C34878D82A}">
                    <a16:rowId xmlns:a16="http://schemas.microsoft.com/office/drawing/2014/main" val="1460708828"/>
                  </a:ext>
                </a:extLst>
              </a:tr>
              <a:tr h="455999">
                <a:tc>
                  <a:txBody>
                    <a:bodyPr/>
                    <a:lstStyle/>
                    <a:p>
                      <a:pPr algn="l"/>
                      <a:r>
                        <a:rPr lang="el-GR" sz="1100">
                          <a:solidFill>
                            <a:schemeClr val="tx1"/>
                          </a:solidFill>
                          <a:effectLst/>
                          <a:latin typeface="Arial"/>
                          <a:cs typeface="Arial"/>
                        </a:rPr>
                        <a:t> </a:t>
                      </a:r>
                      <a:r>
                        <a:rPr lang="en-GB" sz="1100">
                          <a:solidFill>
                            <a:schemeClr val="tx1"/>
                          </a:solidFill>
                          <a:effectLst/>
                          <a:latin typeface="Arial"/>
                          <a:cs typeface="Arial"/>
                        </a:rPr>
                        <a:t>Total index</a:t>
                      </a:r>
                    </a:p>
                  </a:txBody>
                  <a:tcPr marL="18279" marR="18279" marT="18279" marB="18279" anchor="ctr"/>
                </a:tc>
                <a:tc>
                  <a:txBody>
                    <a:bodyPr/>
                    <a:lstStyle/>
                    <a:p>
                      <a:pPr algn="ctr"/>
                      <a:r>
                        <a:rPr lang="en-GB" sz="1100">
                          <a:solidFill>
                            <a:schemeClr val="tx1"/>
                          </a:solidFill>
                          <a:effectLst/>
                          <a:latin typeface="Arial"/>
                          <a:cs typeface="Arial"/>
                        </a:rPr>
                        <a:t>−334.5 (69.1)</a:t>
                      </a:r>
                    </a:p>
                  </a:txBody>
                  <a:tcPr marL="18279" marR="18279" marT="18279" marB="18279" anchor="ctr"/>
                </a:tc>
                <a:tc>
                  <a:txBody>
                    <a:bodyPr/>
                    <a:lstStyle/>
                    <a:p>
                      <a:pPr algn="ctr"/>
                      <a:r>
                        <a:rPr lang="en-GB" sz="1100">
                          <a:solidFill>
                            <a:schemeClr val="tx1"/>
                          </a:solidFill>
                          <a:effectLst/>
                          <a:latin typeface="Arial"/>
                          <a:cs typeface="Arial"/>
                        </a:rPr>
                        <a:t>−115.2 (72.4)</a:t>
                      </a:r>
                    </a:p>
                  </a:txBody>
                  <a:tcPr marL="18279" marR="18279" marT="18279" marB="18279" anchor="ctr"/>
                </a:tc>
                <a:tc>
                  <a:txBody>
                    <a:bodyPr/>
                    <a:lstStyle/>
                    <a:p>
                      <a:pPr algn="ctr"/>
                      <a:r>
                        <a:rPr lang="en-GB" sz="1100">
                          <a:solidFill>
                            <a:schemeClr val="tx1"/>
                          </a:solidFill>
                          <a:effectLst/>
                          <a:latin typeface="Arial"/>
                          <a:cs typeface="Arial"/>
                        </a:rPr>
                        <a:t>−219.3 (−369.2 to −69.4)</a:t>
                      </a:r>
                    </a:p>
                  </a:txBody>
                  <a:tcPr marL="18279" marR="18279" marT="18279" marB="18279" anchor="ctr"/>
                </a:tc>
                <a:tc>
                  <a:txBody>
                    <a:bodyPr/>
                    <a:lstStyle/>
                    <a:p>
                      <a:pPr algn="ctr"/>
                      <a:r>
                        <a:rPr lang="en-GB" sz="1100">
                          <a:solidFill>
                            <a:schemeClr val="tx1"/>
                          </a:solidFill>
                          <a:effectLst/>
                          <a:latin typeface="Arial"/>
                          <a:cs typeface="Arial"/>
                        </a:rPr>
                        <a:t>0.005</a:t>
                      </a:r>
                    </a:p>
                  </a:txBody>
                  <a:tcPr marL="18279" marR="18279" marT="18279" marB="18279" anchor="ctr"/>
                </a:tc>
                <a:extLst>
                  <a:ext uri="{0D108BD9-81ED-4DB2-BD59-A6C34878D82A}">
                    <a16:rowId xmlns:a16="http://schemas.microsoft.com/office/drawing/2014/main" val="228005541"/>
                  </a:ext>
                </a:extLst>
              </a:tr>
              <a:tr h="455999">
                <a:tc>
                  <a:txBody>
                    <a:bodyPr/>
                    <a:lstStyle/>
                    <a:p>
                      <a:pPr algn="l"/>
                      <a:r>
                        <a:rPr lang="el-GR" sz="1100">
                          <a:solidFill>
                            <a:schemeClr val="tx1"/>
                          </a:solidFill>
                          <a:effectLst/>
                          <a:latin typeface="Arial"/>
                          <a:cs typeface="Arial"/>
                        </a:rPr>
                        <a:t> </a:t>
                      </a:r>
                      <a:r>
                        <a:rPr lang="en-GB" sz="1100">
                          <a:solidFill>
                            <a:schemeClr val="tx1"/>
                          </a:solidFill>
                          <a:effectLst/>
                          <a:latin typeface="Arial"/>
                          <a:cs typeface="Arial"/>
                        </a:rPr>
                        <a:t>Pain</a:t>
                      </a:r>
                    </a:p>
                  </a:txBody>
                  <a:tcPr marL="18279" marR="18279" marT="18279" marB="18279" anchor="ctr"/>
                </a:tc>
                <a:tc>
                  <a:txBody>
                    <a:bodyPr/>
                    <a:lstStyle/>
                    <a:p>
                      <a:pPr algn="ctr"/>
                      <a:r>
                        <a:rPr lang="en-GB" sz="1100">
                          <a:solidFill>
                            <a:schemeClr val="tx1"/>
                          </a:solidFill>
                          <a:effectLst/>
                          <a:latin typeface="Arial"/>
                          <a:cs typeface="Arial"/>
                        </a:rPr>
                        <a:t>−57.0 (16.9)</a:t>
                      </a:r>
                    </a:p>
                  </a:txBody>
                  <a:tcPr marL="18279" marR="18279" marT="18279" marB="18279" anchor="ctr"/>
                </a:tc>
                <a:tc>
                  <a:txBody>
                    <a:bodyPr/>
                    <a:lstStyle/>
                    <a:p>
                      <a:pPr algn="ctr"/>
                      <a:r>
                        <a:rPr lang="en-GB" sz="1100">
                          <a:solidFill>
                            <a:schemeClr val="tx1"/>
                          </a:solidFill>
                          <a:effectLst/>
                          <a:latin typeface="Arial"/>
                          <a:cs typeface="Arial"/>
                        </a:rPr>
                        <a:t>−29.8 (17.7)</a:t>
                      </a:r>
                    </a:p>
                  </a:txBody>
                  <a:tcPr marL="18279" marR="18279" marT="18279" marB="18279" anchor="ctr"/>
                </a:tc>
                <a:tc>
                  <a:txBody>
                    <a:bodyPr/>
                    <a:lstStyle/>
                    <a:p>
                      <a:pPr algn="ctr"/>
                      <a:r>
                        <a:rPr lang="en-GB" sz="1100">
                          <a:solidFill>
                            <a:schemeClr val="tx1"/>
                          </a:solidFill>
                          <a:effectLst/>
                          <a:latin typeface="Arial"/>
                          <a:cs typeface="Arial"/>
                        </a:rPr>
                        <a:t>−27.2 (−64.0 to 9.7)</a:t>
                      </a:r>
                    </a:p>
                  </a:txBody>
                  <a:tcPr marL="18279" marR="18279" marT="18279" marB="18279" anchor="ctr"/>
                </a:tc>
                <a:tc>
                  <a:txBody>
                    <a:bodyPr/>
                    <a:lstStyle/>
                    <a:p>
                      <a:pPr algn="ctr"/>
                      <a:r>
                        <a:rPr lang="en-GB" sz="1100">
                          <a:solidFill>
                            <a:schemeClr val="tx1"/>
                          </a:solidFill>
                          <a:effectLst/>
                          <a:latin typeface="Arial"/>
                          <a:cs typeface="Arial"/>
                        </a:rPr>
                        <a:t>0.15</a:t>
                      </a:r>
                    </a:p>
                  </a:txBody>
                  <a:tcPr marL="18279" marR="18279" marT="18279" marB="18279" anchor="ctr"/>
                </a:tc>
                <a:extLst>
                  <a:ext uri="{0D108BD9-81ED-4DB2-BD59-A6C34878D82A}">
                    <a16:rowId xmlns:a16="http://schemas.microsoft.com/office/drawing/2014/main" val="1885577880"/>
                  </a:ext>
                </a:extLst>
              </a:tr>
              <a:tr h="455999">
                <a:tc>
                  <a:txBody>
                    <a:bodyPr/>
                    <a:lstStyle/>
                    <a:p>
                      <a:pPr algn="l"/>
                      <a:r>
                        <a:rPr lang="el-GR" sz="1100">
                          <a:solidFill>
                            <a:schemeClr val="tx1"/>
                          </a:solidFill>
                          <a:effectLst/>
                          <a:latin typeface="Arial"/>
                          <a:cs typeface="Arial"/>
                        </a:rPr>
                        <a:t> </a:t>
                      </a:r>
                      <a:r>
                        <a:rPr lang="en-US" sz="1100">
                          <a:solidFill>
                            <a:schemeClr val="tx1"/>
                          </a:solidFill>
                          <a:effectLst/>
                          <a:latin typeface="Arial"/>
                          <a:cs typeface="Arial"/>
                        </a:rPr>
                        <a:t>Functional</a:t>
                      </a:r>
                      <a:r>
                        <a:rPr lang="en-GB" sz="1100">
                          <a:solidFill>
                            <a:schemeClr val="tx1"/>
                          </a:solidFill>
                          <a:effectLst/>
                          <a:latin typeface="Arial"/>
                          <a:cs typeface="Arial"/>
                        </a:rPr>
                        <a:t> limitation</a:t>
                      </a:r>
                    </a:p>
                  </a:txBody>
                  <a:tcPr marL="18279" marR="18279" marT="18279" marB="18279" anchor="ctr"/>
                </a:tc>
                <a:tc>
                  <a:txBody>
                    <a:bodyPr/>
                    <a:lstStyle/>
                    <a:p>
                      <a:pPr algn="ctr"/>
                      <a:r>
                        <a:rPr lang="en-GB" sz="1100">
                          <a:solidFill>
                            <a:schemeClr val="tx1"/>
                          </a:solidFill>
                          <a:effectLst/>
                          <a:latin typeface="Arial"/>
                          <a:cs typeface="Arial"/>
                        </a:rPr>
                        <a:t>−252.5 (49.6)</a:t>
                      </a:r>
                    </a:p>
                  </a:txBody>
                  <a:tcPr marL="18279" marR="18279" marT="18279" marB="18279" anchor="ctr"/>
                </a:tc>
                <a:tc>
                  <a:txBody>
                    <a:bodyPr/>
                    <a:lstStyle/>
                    <a:p>
                      <a:pPr algn="ctr"/>
                      <a:r>
                        <a:rPr lang="en-GB" sz="1100">
                          <a:solidFill>
                            <a:schemeClr val="tx1"/>
                          </a:solidFill>
                          <a:effectLst/>
                          <a:latin typeface="Arial"/>
                          <a:cs typeface="Arial"/>
                        </a:rPr>
                        <a:t>−85.6 (51.9)</a:t>
                      </a:r>
                    </a:p>
                  </a:txBody>
                  <a:tcPr marL="18279" marR="18279" marT="18279" marB="18279" anchor="ctr"/>
                </a:tc>
                <a:tc>
                  <a:txBody>
                    <a:bodyPr/>
                    <a:lstStyle/>
                    <a:p>
                      <a:pPr algn="ctr"/>
                      <a:r>
                        <a:rPr lang="en-GB" sz="1100">
                          <a:solidFill>
                            <a:schemeClr val="tx1"/>
                          </a:solidFill>
                          <a:effectLst/>
                          <a:latin typeface="Arial"/>
                          <a:cs typeface="Arial"/>
                        </a:rPr>
                        <a:t>−166.9 (−274.5 to −59.3)</a:t>
                      </a:r>
                    </a:p>
                  </a:txBody>
                  <a:tcPr marL="18279" marR="18279" marT="18279" marB="18279" anchor="ctr"/>
                </a:tc>
                <a:tc>
                  <a:txBody>
                    <a:bodyPr/>
                    <a:lstStyle/>
                    <a:p>
                      <a:pPr algn="ctr"/>
                      <a:r>
                        <a:rPr lang="en-GB" sz="1100">
                          <a:solidFill>
                            <a:schemeClr val="tx1"/>
                          </a:solidFill>
                          <a:effectLst/>
                          <a:latin typeface="Arial"/>
                          <a:cs typeface="Arial"/>
                        </a:rPr>
                        <a:t>0.003</a:t>
                      </a:r>
                    </a:p>
                  </a:txBody>
                  <a:tcPr marL="18279" marR="18279" marT="18279" marB="18279" anchor="ctr"/>
                </a:tc>
                <a:extLst>
                  <a:ext uri="{0D108BD9-81ED-4DB2-BD59-A6C34878D82A}">
                    <a16:rowId xmlns:a16="http://schemas.microsoft.com/office/drawing/2014/main" val="1502661893"/>
                  </a:ext>
                </a:extLst>
              </a:tr>
              <a:tr h="455999">
                <a:tc>
                  <a:txBody>
                    <a:bodyPr/>
                    <a:lstStyle/>
                    <a:p>
                      <a:pPr algn="l"/>
                      <a:r>
                        <a:rPr lang="el-GR" sz="1100">
                          <a:solidFill>
                            <a:schemeClr val="tx1"/>
                          </a:solidFill>
                          <a:effectLst/>
                          <a:latin typeface="Arial"/>
                          <a:cs typeface="Arial"/>
                        </a:rPr>
                        <a:t> </a:t>
                      </a:r>
                      <a:r>
                        <a:rPr lang="en-GB" sz="1100">
                          <a:solidFill>
                            <a:schemeClr val="tx1"/>
                          </a:solidFill>
                          <a:effectLst/>
                          <a:latin typeface="Arial"/>
                          <a:cs typeface="Arial"/>
                        </a:rPr>
                        <a:t>Stiffness</a:t>
                      </a:r>
                    </a:p>
                  </a:txBody>
                  <a:tcPr marL="18279" marR="18279" marT="18279" marB="18279" anchor="ctr"/>
                </a:tc>
                <a:tc>
                  <a:txBody>
                    <a:bodyPr/>
                    <a:lstStyle/>
                    <a:p>
                      <a:pPr algn="ctr"/>
                      <a:r>
                        <a:rPr lang="en-GB" sz="1100">
                          <a:solidFill>
                            <a:schemeClr val="tx1"/>
                          </a:solidFill>
                          <a:effectLst/>
                          <a:latin typeface="Arial"/>
                          <a:cs typeface="Arial"/>
                        </a:rPr>
                        <a:t>−22.6 (7.2)</a:t>
                      </a:r>
                    </a:p>
                  </a:txBody>
                  <a:tcPr marL="18279" marR="18279" marT="18279" marB="18279" anchor="ctr"/>
                </a:tc>
                <a:tc>
                  <a:txBody>
                    <a:bodyPr/>
                    <a:lstStyle/>
                    <a:p>
                      <a:pPr algn="ctr"/>
                      <a:r>
                        <a:rPr lang="en-GB" sz="1100">
                          <a:solidFill>
                            <a:schemeClr val="tx1"/>
                          </a:solidFill>
                          <a:effectLst/>
                          <a:latin typeface="Arial"/>
                          <a:cs typeface="Arial"/>
                        </a:rPr>
                        <a:t>−10.2 (7.4)</a:t>
                      </a:r>
                    </a:p>
                  </a:txBody>
                  <a:tcPr marL="18279" marR="18279" marT="18279" marB="18279" anchor="ctr"/>
                </a:tc>
                <a:tc>
                  <a:txBody>
                    <a:bodyPr/>
                    <a:lstStyle/>
                    <a:p>
                      <a:pPr algn="ctr"/>
                      <a:r>
                        <a:rPr lang="en-GB" sz="1100">
                          <a:solidFill>
                            <a:schemeClr val="tx1"/>
                          </a:solidFill>
                          <a:effectLst/>
                          <a:latin typeface="Arial"/>
                          <a:cs typeface="Arial"/>
                        </a:rPr>
                        <a:t>−12.4 (−27.7 to 2.8)</a:t>
                      </a:r>
                    </a:p>
                  </a:txBody>
                  <a:tcPr marL="18279" marR="18279" marT="18279" marB="18279" anchor="ctr"/>
                </a:tc>
                <a:tc>
                  <a:txBody>
                    <a:bodyPr/>
                    <a:lstStyle/>
                    <a:p>
                      <a:pPr algn="ctr"/>
                      <a:r>
                        <a:rPr lang="en-GB" sz="1100">
                          <a:solidFill>
                            <a:schemeClr val="tx1"/>
                          </a:solidFill>
                          <a:effectLst/>
                          <a:latin typeface="Arial"/>
                          <a:cs typeface="Arial"/>
                        </a:rPr>
                        <a:t>0.11</a:t>
                      </a:r>
                    </a:p>
                  </a:txBody>
                  <a:tcPr marL="18279" marR="18279" marT="18279" marB="18279" anchor="ctr"/>
                </a:tc>
                <a:extLst>
                  <a:ext uri="{0D108BD9-81ED-4DB2-BD59-A6C34878D82A}">
                    <a16:rowId xmlns:a16="http://schemas.microsoft.com/office/drawing/2014/main" val="2904348544"/>
                  </a:ext>
                </a:extLst>
              </a:tr>
            </a:tbl>
          </a:graphicData>
        </a:graphic>
      </p:graphicFrame>
      <p:sp>
        <p:nvSpPr>
          <p:cNvPr id="9" name="Rectangle 8">
            <a:extLst>
              <a:ext uri="{FF2B5EF4-FFF2-40B4-BE49-F238E27FC236}">
                <a16:creationId xmlns:a16="http://schemas.microsoft.com/office/drawing/2014/main" id="{833B4C7C-693A-4792-9CEA-9994EA7D24A8}"/>
              </a:ext>
            </a:extLst>
          </p:cNvPr>
          <p:cNvSpPr/>
          <p:nvPr/>
        </p:nvSpPr>
        <p:spPr>
          <a:xfrm>
            <a:off x="8981162" y="2590654"/>
            <a:ext cx="2562839" cy="1568657"/>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914355">
              <a:defRPr/>
            </a:pPr>
            <a:r>
              <a:rPr lang="en-US" sz="1600" b="1">
                <a:solidFill>
                  <a:schemeClr val="tx1"/>
                </a:solidFill>
                <a:latin typeface="Arial"/>
                <a:cs typeface="Arial"/>
              </a:rPr>
              <a:t>WOMAC</a:t>
            </a:r>
            <a:r>
              <a:rPr lang="en-US" sz="1600">
                <a:solidFill>
                  <a:schemeClr val="tx1"/>
                </a:solidFill>
                <a:latin typeface="Arial"/>
                <a:cs typeface="Arial"/>
              </a:rPr>
              <a:t> is a </a:t>
            </a:r>
            <a:br>
              <a:rPr lang="en-US" sz="1600">
                <a:solidFill>
                  <a:schemeClr val="tx1"/>
                </a:solidFill>
                <a:latin typeface="Arial"/>
                <a:cs typeface="Arial"/>
              </a:rPr>
            </a:br>
            <a:r>
              <a:rPr lang="en-US" sz="1600">
                <a:solidFill>
                  <a:schemeClr val="tx1"/>
                </a:solidFill>
                <a:latin typeface="Arial"/>
                <a:cs typeface="Arial"/>
              </a:rPr>
              <a:t>self-administered questionnaire used by HCPs to evaluate the condition of patients with OA of the knee and hip </a:t>
            </a:r>
            <a:endParaRPr lang="en-US" sz="1600" baseline="30000">
              <a:solidFill>
                <a:schemeClr val="tx1"/>
              </a:solidFill>
              <a:latin typeface="Arial"/>
              <a:cs typeface="Arial"/>
            </a:endParaRPr>
          </a:p>
        </p:txBody>
      </p:sp>
    </p:spTree>
    <p:custDataLst>
      <p:tags r:id="rId1"/>
    </p:custDataLst>
    <p:extLst>
      <p:ext uri="{BB962C8B-B14F-4D97-AF65-F5344CB8AC3E}">
        <p14:creationId xmlns:p14="http://schemas.microsoft.com/office/powerpoint/2010/main" val="3755654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AF7E6-4F78-92D2-E48F-8904735036B5}"/>
              </a:ext>
            </a:extLst>
          </p:cNvPr>
          <p:cNvSpPr>
            <a:spLocks noGrp="1"/>
          </p:cNvSpPr>
          <p:nvPr>
            <p:ph type="title"/>
          </p:nvPr>
        </p:nvSpPr>
        <p:spPr/>
        <p:txBody>
          <a:bodyPr>
            <a:normAutofit fontScale="90000"/>
          </a:bodyPr>
          <a:lstStyle/>
          <a:p>
            <a:r>
              <a:rPr lang="en-US"/>
              <a:t>Weight loss in people with hip OA and obesity or overweight improves functional status </a:t>
            </a:r>
            <a:endParaRPr lang="en-CA"/>
          </a:p>
        </p:txBody>
      </p:sp>
      <p:sp>
        <p:nvSpPr>
          <p:cNvPr id="5" name="Text Placeholder 4">
            <a:extLst>
              <a:ext uri="{FF2B5EF4-FFF2-40B4-BE49-F238E27FC236}">
                <a16:creationId xmlns:a16="http://schemas.microsoft.com/office/drawing/2014/main" id="{6110495C-77B5-BB3F-96D7-9FE3A8F92A65}"/>
              </a:ext>
            </a:extLst>
          </p:cNvPr>
          <p:cNvSpPr>
            <a:spLocks noGrp="1"/>
          </p:cNvSpPr>
          <p:nvPr>
            <p:ph type="body" sz="quarter" idx="13"/>
          </p:nvPr>
        </p:nvSpPr>
        <p:spPr/>
        <p:txBody>
          <a:bodyPr/>
          <a:lstStyle/>
          <a:p>
            <a:r>
              <a:rPr lang="en-US" err="1"/>
              <a:t>Paans</a:t>
            </a:r>
            <a:r>
              <a:rPr lang="en-US"/>
              <a:t> N et al. Phys </a:t>
            </a:r>
            <a:r>
              <a:rPr lang="en-US" err="1"/>
              <a:t>ther</a:t>
            </a:r>
            <a:r>
              <a:rPr lang="en-US"/>
              <a:t>. 2013; 93(12):137-46.</a:t>
            </a:r>
            <a:br>
              <a:rPr lang="en-US"/>
            </a:br>
            <a:r>
              <a:rPr lang="en-US"/>
              <a:t>OA, osteoarthritis; WOMAC, Western Ontario and McMaster Universities Osteoarthritis Index.</a:t>
            </a:r>
            <a:endParaRPr lang="en-CA"/>
          </a:p>
        </p:txBody>
      </p:sp>
      <p:sp>
        <p:nvSpPr>
          <p:cNvPr id="6" name="Rectangle 5">
            <a:extLst>
              <a:ext uri="{FF2B5EF4-FFF2-40B4-BE49-F238E27FC236}">
                <a16:creationId xmlns:a16="http://schemas.microsoft.com/office/drawing/2014/main" id="{1FA36D23-5514-060C-3C6A-384612BB0FAF}"/>
              </a:ext>
            </a:extLst>
          </p:cNvPr>
          <p:cNvSpPr/>
          <p:nvPr/>
        </p:nvSpPr>
        <p:spPr>
          <a:xfrm>
            <a:off x="3490332" y="1918005"/>
            <a:ext cx="7081024" cy="346802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rPr>
              <a:t>Obesity and overweight is a risk factor for </a:t>
            </a:r>
            <a:r>
              <a:rPr lang="en-US" sz="2000" b="1">
                <a:solidFill>
                  <a:schemeClr val="tx1"/>
                </a:solidFill>
                <a:latin typeface="Arial" panose="020B0604020202020204" pitchFamily="34" charset="0"/>
              </a:rPr>
              <a:t>hip osteoarthritis</a:t>
            </a:r>
          </a:p>
          <a:p>
            <a:endParaRPr lang="en-US" sz="2000" b="1">
              <a:solidFill>
                <a:schemeClr val="tx1"/>
              </a:solidFill>
              <a:latin typeface="Arial" panose="020B0604020202020204" pitchFamily="34" charset="0"/>
            </a:endParaRPr>
          </a:p>
          <a:p>
            <a:r>
              <a:rPr lang="en-US" sz="2000">
                <a:solidFill>
                  <a:schemeClr val="tx1"/>
                </a:solidFill>
                <a:latin typeface="Arial" panose="020B0604020202020204" pitchFamily="34" charset="0"/>
              </a:rPr>
              <a:t>Exercise and weight loss program in patients with hip OA and obesity or overweight led to an improvement of </a:t>
            </a:r>
            <a:r>
              <a:rPr lang="en-US" sz="2000" b="1">
                <a:solidFill>
                  <a:schemeClr val="tx1"/>
                </a:solidFill>
                <a:latin typeface="Arial" panose="020B0604020202020204" pitchFamily="34" charset="0"/>
              </a:rPr>
              <a:t>32.6% in WOMAC score </a:t>
            </a:r>
            <a:r>
              <a:rPr lang="en-US" sz="2000">
                <a:solidFill>
                  <a:schemeClr val="tx1"/>
                </a:solidFill>
                <a:latin typeface="Arial" panose="020B0604020202020204" pitchFamily="34" charset="0"/>
              </a:rPr>
              <a:t>after 8 months</a:t>
            </a:r>
          </a:p>
          <a:p>
            <a:endParaRPr lang="en-US" sz="2000">
              <a:solidFill>
                <a:schemeClr val="tx1"/>
              </a:solidFill>
              <a:latin typeface="Arial" panose="020B0604020202020204" pitchFamily="34" charset="0"/>
            </a:endParaRPr>
          </a:p>
          <a:p>
            <a:r>
              <a:rPr lang="en-US" sz="2000">
                <a:solidFill>
                  <a:schemeClr val="tx1"/>
                </a:solidFill>
                <a:latin typeface="Arial" panose="020B0604020202020204" pitchFamily="34" charset="0"/>
              </a:rPr>
              <a:t>The results were similar for participants who were overweight or obese with no significant difference between the 2 BMI categories</a:t>
            </a:r>
          </a:p>
        </p:txBody>
      </p:sp>
      <p:pic>
        <p:nvPicPr>
          <p:cNvPr id="10" name="Graphic 9" descr="Elliptical outline">
            <a:extLst>
              <a:ext uri="{FF2B5EF4-FFF2-40B4-BE49-F238E27FC236}">
                <a16:creationId xmlns:a16="http://schemas.microsoft.com/office/drawing/2014/main" id="{0380EDEF-6AA0-F958-DD63-B7C150E699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998" y="2457178"/>
            <a:ext cx="2785946" cy="2785946"/>
          </a:xfrm>
          <a:prstGeom prst="rect">
            <a:avLst/>
          </a:prstGeom>
        </p:spPr>
      </p:pic>
    </p:spTree>
    <p:extLst>
      <p:ext uri="{BB962C8B-B14F-4D97-AF65-F5344CB8AC3E}">
        <p14:creationId xmlns:p14="http://schemas.microsoft.com/office/powerpoint/2010/main" val="159458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Fertility </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633617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AB946-7137-45A3-B94D-8A7D7E1556BC}"/>
              </a:ext>
            </a:extLst>
          </p:cNvPr>
          <p:cNvSpPr>
            <a:spLocks noGrp="1"/>
          </p:cNvSpPr>
          <p:nvPr>
            <p:ph type="title"/>
          </p:nvPr>
        </p:nvSpPr>
        <p:spPr/>
        <p:txBody>
          <a:bodyPr/>
          <a:lstStyle/>
          <a:p>
            <a:r>
              <a:rPr lang="en-CA"/>
              <a:t>Obesity negatively impacts fertility in both men and women </a:t>
            </a:r>
          </a:p>
        </p:txBody>
      </p:sp>
      <p:sp>
        <p:nvSpPr>
          <p:cNvPr id="5" name="Text Placeholder 4">
            <a:extLst>
              <a:ext uri="{FF2B5EF4-FFF2-40B4-BE49-F238E27FC236}">
                <a16:creationId xmlns:a16="http://schemas.microsoft.com/office/drawing/2014/main" id="{1F37681C-14A1-4469-921A-83F0A26E6229}"/>
              </a:ext>
            </a:extLst>
          </p:cNvPr>
          <p:cNvSpPr>
            <a:spLocks noGrp="1"/>
          </p:cNvSpPr>
          <p:nvPr>
            <p:ph type="body" sz="quarter" idx="13"/>
          </p:nvPr>
        </p:nvSpPr>
        <p:spPr>
          <a:xfrm>
            <a:off x="647998" y="6263148"/>
            <a:ext cx="10705802" cy="270852"/>
          </a:xfrm>
        </p:spPr>
        <p:txBody>
          <a:bodyPr/>
          <a:lstStyle/>
          <a:p>
            <a:r>
              <a:rPr lang="en-CA"/>
              <a:t>1. Dag ZO et al. J Turk Ger </a:t>
            </a:r>
            <a:r>
              <a:rPr lang="en-CA" err="1"/>
              <a:t>Gynol</a:t>
            </a:r>
            <a:r>
              <a:rPr lang="en-CA"/>
              <a:t> 2015;16:111–117; 2. Palmer NO et al. Spermatogenesis 2012;2:253–263. </a:t>
            </a:r>
          </a:p>
        </p:txBody>
      </p:sp>
      <p:sp>
        <p:nvSpPr>
          <p:cNvPr id="6" name="Rectangle 5">
            <a:extLst>
              <a:ext uri="{FF2B5EF4-FFF2-40B4-BE49-F238E27FC236}">
                <a16:creationId xmlns:a16="http://schemas.microsoft.com/office/drawing/2014/main" id="{CEB7A4F7-24F3-4B3E-B8BE-FB990DDFCE47}"/>
              </a:ext>
            </a:extLst>
          </p:cNvPr>
          <p:cNvSpPr/>
          <p:nvPr/>
        </p:nvSpPr>
        <p:spPr>
          <a:xfrm>
            <a:off x="1095154" y="1984896"/>
            <a:ext cx="4189228" cy="387025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lumMod val="50000"/>
                  </a:schemeClr>
                </a:solidFill>
                <a:latin typeface="Arial" panose="020B0604020202020204" pitchFamily="34" charset="0"/>
                <a:cs typeface="Arial" panose="020B0604020202020204" pitchFamily="34" charset="0"/>
              </a:rPr>
              <a:t>Women with overweight or obesity:</a:t>
            </a:r>
            <a:r>
              <a:rPr lang="en-US" b="1" baseline="30000">
                <a:solidFill>
                  <a:schemeClr val="tx1">
                    <a:lumMod val="50000"/>
                  </a:schemeClr>
                </a:solidFill>
                <a:latin typeface="Arial" panose="020B0604020202020204" pitchFamily="34" charset="0"/>
                <a:cs typeface="Arial" panose="020B0604020202020204" pitchFamily="34" charset="0"/>
              </a:rPr>
              <a:t>1</a:t>
            </a:r>
            <a:endParaRPr lang="en-US" b="1">
              <a:solidFill>
                <a:schemeClr val="tx1">
                  <a:lumMod val="50000"/>
                </a:schemeClr>
              </a:solidFill>
              <a:latin typeface="Arial" panose="020B0604020202020204" pitchFamily="34" charset="0"/>
              <a:cs typeface="Arial" panose="020B0604020202020204" pitchFamily="34" charset="0"/>
            </a:endParaRPr>
          </a:p>
          <a:p>
            <a:endParaRPr lang="en-US" b="1">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Have a higher incidence of menstrual dysfunction and anovulation</a:t>
            </a:r>
          </a:p>
          <a:p>
            <a:pPr marL="341313" indent="-341313"/>
            <a:endParaRPr lang="en-US">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Are at a high risk for reproductive challenges</a:t>
            </a:r>
          </a:p>
          <a:p>
            <a:pPr marL="635000" lvl="1" indent="-228600">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Increased risk of subfecundity and infertility, conception rates, miscarriage rates, and pregnancy complications</a:t>
            </a:r>
            <a:endParaRPr lang="en-CA">
              <a:solidFill>
                <a:schemeClr val="tx1">
                  <a:lumMod val="50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674D0A1-B964-4773-A3DE-F2E9B88DC299}"/>
              </a:ext>
            </a:extLst>
          </p:cNvPr>
          <p:cNvSpPr/>
          <p:nvPr/>
        </p:nvSpPr>
        <p:spPr>
          <a:xfrm>
            <a:off x="6907618" y="1984895"/>
            <a:ext cx="4189228" cy="3870251"/>
          </a:xfrm>
          <a:prstGeom prst="rec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b="1">
                <a:solidFill>
                  <a:schemeClr val="tx1">
                    <a:lumMod val="50000"/>
                  </a:schemeClr>
                </a:solidFill>
                <a:latin typeface="Arial"/>
                <a:cs typeface="Arial"/>
              </a:rPr>
              <a:t>Men with overweight or obesity:</a:t>
            </a:r>
            <a:r>
              <a:rPr lang="en-US" b="1" baseline="30000">
                <a:solidFill>
                  <a:schemeClr val="tx1">
                    <a:lumMod val="50000"/>
                  </a:schemeClr>
                </a:solidFill>
                <a:latin typeface="Arial"/>
                <a:cs typeface="Arial"/>
              </a:rPr>
              <a:t>2</a:t>
            </a:r>
            <a:endParaRPr lang="en-US" b="1">
              <a:solidFill>
                <a:schemeClr val="tx1">
                  <a:lumMod val="50000"/>
                </a:schemeClr>
              </a:solidFill>
              <a:latin typeface="Arial"/>
              <a:cs typeface="Arial"/>
            </a:endParaRPr>
          </a:p>
          <a:p>
            <a:endParaRPr lang="en-US" b="1">
              <a:solidFill>
                <a:schemeClr val="tx1">
                  <a:lumMod val="50000"/>
                </a:schemeClr>
              </a:solidFill>
              <a:latin typeface="Arial" panose="020B0604020202020204" pitchFamily="34" charset="0"/>
              <a:cs typeface="Arial" panose="020B0604020202020204" pitchFamily="34" charset="0"/>
            </a:endParaRPr>
          </a:p>
          <a:p>
            <a:pPr marL="340995" indent="-340995">
              <a:buFont typeface="Arial" panose="020B0604020202020204" pitchFamily="34" charset="0"/>
              <a:buChar char="•"/>
            </a:pPr>
            <a:r>
              <a:rPr lang="en-US">
                <a:solidFill>
                  <a:schemeClr val="tx1">
                    <a:lumMod val="50000"/>
                  </a:schemeClr>
                </a:solidFill>
                <a:latin typeface="Arial"/>
                <a:cs typeface="Arial"/>
              </a:rPr>
              <a:t>Have reduced sperm quality</a:t>
            </a:r>
          </a:p>
          <a:p>
            <a:pPr marL="340995" indent="-340995"/>
            <a:endParaRPr lang="en-US">
              <a:solidFill>
                <a:schemeClr val="tx1">
                  <a:lumMod val="50000"/>
                </a:schemeClr>
              </a:solidFill>
              <a:latin typeface="Arial" panose="020B0604020202020204" pitchFamily="34" charset="0"/>
              <a:cs typeface="Arial" panose="020B0604020202020204" pitchFamily="34" charset="0"/>
            </a:endParaRPr>
          </a:p>
          <a:p>
            <a:pPr marL="340995" indent="-340995">
              <a:buFont typeface="Arial" panose="020B0604020202020204" pitchFamily="34" charset="0"/>
              <a:buChar char="•"/>
            </a:pPr>
            <a:r>
              <a:rPr lang="en-US">
                <a:solidFill>
                  <a:schemeClr val="tx1">
                    <a:lumMod val="50000"/>
                  </a:schemeClr>
                </a:solidFill>
                <a:latin typeface="Arial"/>
                <a:cs typeface="Arial"/>
              </a:rPr>
              <a:t>Have physically and molecularly altered germ cells in the testes and mature sperm </a:t>
            </a:r>
            <a:endParaRPr lang="en-US">
              <a:solidFill>
                <a:schemeClr val="tx1">
                  <a:lumMod val="50000"/>
                </a:schemeClr>
              </a:solidFill>
              <a:latin typeface="Arial" panose="020B0604020202020204" pitchFamily="34" charset="0"/>
              <a:cs typeface="Arial" panose="020B0604020202020204" pitchFamily="34" charset="0"/>
            </a:endParaRPr>
          </a:p>
          <a:p>
            <a:pPr marL="340995" indent="-340995"/>
            <a:endParaRPr lang="en-US">
              <a:solidFill>
                <a:schemeClr val="tx1">
                  <a:lumMod val="50000"/>
                </a:schemeClr>
              </a:solidFill>
              <a:latin typeface="Arial" panose="020B0604020202020204" pitchFamily="34" charset="0"/>
              <a:cs typeface="Arial" panose="020B0604020202020204" pitchFamily="34" charset="0"/>
            </a:endParaRPr>
          </a:p>
          <a:p>
            <a:pPr marL="340995" indent="-340995">
              <a:buFont typeface="Arial" panose="020B0604020202020204" pitchFamily="34" charset="0"/>
              <a:buChar char="•"/>
            </a:pPr>
            <a:r>
              <a:rPr lang="en-US">
                <a:solidFill>
                  <a:schemeClr val="tx1">
                    <a:lumMod val="50000"/>
                  </a:schemeClr>
                </a:solidFill>
                <a:latin typeface="Arial"/>
                <a:cs typeface="Arial"/>
              </a:rPr>
              <a:t>Have decreased levels of testosterone and sperm counts </a:t>
            </a:r>
            <a:endParaRPr lang="en-CA">
              <a:solidFill>
                <a:schemeClr val="tx1">
                  <a:lumMod val="50000"/>
                </a:schemeClr>
              </a:solidFill>
              <a:latin typeface="Arial" panose="020B0604020202020204" pitchFamily="34" charset="0"/>
              <a:cs typeface="Arial" panose="020B0604020202020204" pitchFamily="34" charset="0"/>
            </a:endParaRPr>
          </a:p>
        </p:txBody>
      </p:sp>
      <p:pic>
        <p:nvPicPr>
          <p:cNvPr id="10" name="Graphic 9" descr="Woman outline">
            <a:extLst>
              <a:ext uri="{FF2B5EF4-FFF2-40B4-BE49-F238E27FC236}">
                <a16:creationId xmlns:a16="http://schemas.microsoft.com/office/drawing/2014/main" id="{C7533998-166C-490A-821D-1D2CA64B23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4157" y="3806605"/>
            <a:ext cx="2048541" cy="2048541"/>
          </a:xfrm>
          <a:prstGeom prst="rect">
            <a:avLst/>
          </a:prstGeom>
        </p:spPr>
      </p:pic>
      <p:pic>
        <p:nvPicPr>
          <p:cNvPr id="12" name="Graphic 11" descr="Man outline">
            <a:extLst>
              <a:ext uri="{FF2B5EF4-FFF2-40B4-BE49-F238E27FC236}">
                <a16:creationId xmlns:a16="http://schemas.microsoft.com/office/drawing/2014/main" id="{A83E677F-E811-4E41-BCF6-CDDBB65AD2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3459" y="3806604"/>
            <a:ext cx="2048541" cy="2048541"/>
          </a:xfrm>
          <a:prstGeom prst="rect">
            <a:avLst/>
          </a:prstGeom>
        </p:spPr>
      </p:pic>
    </p:spTree>
    <p:extLst>
      <p:ext uri="{BB962C8B-B14F-4D97-AF65-F5344CB8AC3E}">
        <p14:creationId xmlns:p14="http://schemas.microsoft.com/office/powerpoint/2010/main" val="3466367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Prevalence of PCOS and relation to BMI</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baseline="30000" err="1"/>
              <a:t>a</a:t>
            </a:r>
            <a:r>
              <a:rPr lang="en-US" err="1"/>
              <a:t>Weight</a:t>
            </a:r>
            <a:r>
              <a:rPr lang="en-US"/>
              <a:t> categories were according to age-specific and sex-specific BMI percentiles; </a:t>
            </a:r>
            <a:r>
              <a:rPr lang="en-US" baseline="30000" err="1"/>
              <a:t>b</a:t>
            </a:r>
            <a:r>
              <a:rPr lang="en-US" err="1"/>
              <a:t>Infertility</a:t>
            </a:r>
            <a:r>
              <a:rPr lang="en-US"/>
              <a:t>, defined as an inability to become pregnant for at least 1 year due to ovulatory disorder</a:t>
            </a:r>
            <a:br>
              <a:rPr lang="en-US"/>
            </a:br>
            <a:r>
              <a:rPr lang="en-US"/>
              <a:t>BMI, body mass index; PCOS, polycystic ovary syndrome</a:t>
            </a:r>
            <a:br>
              <a:rPr lang="en-US"/>
            </a:br>
            <a:r>
              <a:rPr lang="en-US"/>
              <a:t>1. Christensen SB et al. </a:t>
            </a:r>
            <a:r>
              <a:rPr lang="en-US" err="1"/>
              <a:t>Fertil</a:t>
            </a:r>
            <a:r>
              <a:rPr lang="en-US"/>
              <a:t> </a:t>
            </a:r>
            <a:r>
              <a:rPr lang="en-US" err="1"/>
              <a:t>Steril</a:t>
            </a:r>
            <a:r>
              <a:rPr lang="en-US"/>
              <a:t>. 2013;100(2):470-477; 2. Yildiz et al. J Clin Endocrinol </a:t>
            </a:r>
            <a:r>
              <a:rPr lang="en-US" err="1"/>
              <a:t>Metab</a:t>
            </a:r>
            <a:r>
              <a:rPr lang="en-US"/>
              <a:t> 2008; 93(1): 162-168; 3. Rich-Edwards et al. Am J </a:t>
            </a:r>
            <a:r>
              <a:rPr lang="en-US" err="1"/>
              <a:t>Obstet</a:t>
            </a:r>
            <a:r>
              <a:rPr lang="en-US"/>
              <a:t> </a:t>
            </a:r>
            <a:r>
              <a:rPr lang="en-US" err="1"/>
              <a:t>Gynecol</a:t>
            </a:r>
            <a:r>
              <a:rPr lang="en-US"/>
              <a:t> 1994;171:171–7</a:t>
            </a:r>
          </a:p>
        </p:txBody>
      </p:sp>
      <p:graphicFrame>
        <p:nvGraphicFramePr>
          <p:cNvPr id="30" name="Chart 29">
            <a:extLst>
              <a:ext uri="{FF2B5EF4-FFF2-40B4-BE49-F238E27FC236}">
                <a16:creationId xmlns:a16="http://schemas.microsoft.com/office/drawing/2014/main" id="{CD76D455-76A2-453F-BD6F-52DE54888ECC}"/>
              </a:ext>
            </a:extLst>
          </p:cNvPr>
          <p:cNvGraphicFramePr/>
          <p:nvPr/>
        </p:nvGraphicFramePr>
        <p:xfrm>
          <a:off x="642812" y="1642340"/>
          <a:ext cx="5029200" cy="3203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60BFF48C-59E5-4ACB-ADA5-10CB60653C1D}"/>
              </a:ext>
            </a:extLst>
          </p:cNvPr>
          <p:cNvGraphicFramePr/>
          <p:nvPr/>
        </p:nvGraphicFramePr>
        <p:xfrm>
          <a:off x="5691840" y="1647048"/>
          <a:ext cx="5852160" cy="3017520"/>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a:extLst>
              <a:ext uri="{FF2B5EF4-FFF2-40B4-BE49-F238E27FC236}">
                <a16:creationId xmlns:a16="http://schemas.microsoft.com/office/drawing/2014/main" id="{EAF06581-D332-4EF1-9D6E-DCDAEE50D72D}"/>
              </a:ext>
            </a:extLst>
          </p:cNvPr>
          <p:cNvCxnSpPr/>
          <p:nvPr/>
        </p:nvCxnSpPr>
        <p:spPr>
          <a:xfrm>
            <a:off x="8933730" y="4624120"/>
            <a:ext cx="2520905" cy="0"/>
          </a:xfrm>
          <a:prstGeom prst="line">
            <a:avLst/>
          </a:prstGeom>
          <a:ln>
            <a:solidFill>
              <a:srgbClr val="00196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D10DD67-90A7-4A3E-AD03-9F2153A57B7D}"/>
              </a:ext>
            </a:extLst>
          </p:cNvPr>
          <p:cNvSpPr txBox="1"/>
          <p:nvPr/>
        </p:nvSpPr>
        <p:spPr>
          <a:xfrm>
            <a:off x="9643844" y="4637002"/>
            <a:ext cx="1100677" cy="276999"/>
          </a:xfrm>
          <a:prstGeom prst="rect">
            <a:avLst/>
          </a:prstGeom>
          <a:noFill/>
        </p:spPr>
        <p:txBody>
          <a:bodyPr wrap="square" rtlCol="0">
            <a:spAutoFit/>
          </a:bodyPr>
          <a:lstStyle>
            <a:defPPr>
              <a:defRPr lang="da-DK"/>
            </a:defPPr>
            <a:lvl1pPr algn="ctr" rtl="0" fontAlgn="base">
              <a:spcBef>
                <a:spcPct val="50000"/>
              </a:spcBef>
              <a:spcAft>
                <a:spcPct val="0"/>
              </a:spcAft>
              <a:defRPr sz="2160" b="1" kern="1200">
                <a:solidFill>
                  <a:srgbClr val="001965"/>
                </a:solidFill>
                <a:latin typeface="Verdana" pitchFamily="34" charset="0"/>
                <a:ea typeface="+mn-ea"/>
                <a:cs typeface="+mn-cs"/>
              </a:defRPr>
            </a:lvl1pPr>
            <a:lvl2pPr marL="411348" algn="ctr" rtl="0" fontAlgn="base">
              <a:spcBef>
                <a:spcPct val="50000"/>
              </a:spcBef>
              <a:spcAft>
                <a:spcPct val="0"/>
              </a:spcAft>
              <a:defRPr sz="2160" b="1" kern="1200">
                <a:solidFill>
                  <a:srgbClr val="001965"/>
                </a:solidFill>
                <a:latin typeface="Verdana" pitchFamily="34" charset="0"/>
                <a:ea typeface="+mn-ea"/>
                <a:cs typeface="+mn-cs"/>
              </a:defRPr>
            </a:lvl2pPr>
            <a:lvl3pPr marL="822695" algn="ctr" rtl="0" fontAlgn="base">
              <a:spcBef>
                <a:spcPct val="50000"/>
              </a:spcBef>
              <a:spcAft>
                <a:spcPct val="0"/>
              </a:spcAft>
              <a:defRPr sz="2160" b="1" kern="1200">
                <a:solidFill>
                  <a:srgbClr val="001965"/>
                </a:solidFill>
                <a:latin typeface="Verdana" pitchFamily="34" charset="0"/>
                <a:ea typeface="+mn-ea"/>
                <a:cs typeface="+mn-cs"/>
              </a:defRPr>
            </a:lvl3pPr>
            <a:lvl4pPr marL="1234044" algn="ctr" rtl="0" fontAlgn="base">
              <a:spcBef>
                <a:spcPct val="50000"/>
              </a:spcBef>
              <a:spcAft>
                <a:spcPct val="0"/>
              </a:spcAft>
              <a:defRPr sz="2160" b="1" kern="1200">
                <a:solidFill>
                  <a:srgbClr val="001965"/>
                </a:solidFill>
                <a:latin typeface="Verdana" pitchFamily="34" charset="0"/>
                <a:ea typeface="+mn-ea"/>
                <a:cs typeface="+mn-cs"/>
              </a:defRPr>
            </a:lvl4pPr>
            <a:lvl5pPr marL="1645391" algn="ctr" rtl="0" fontAlgn="base">
              <a:spcBef>
                <a:spcPct val="50000"/>
              </a:spcBef>
              <a:spcAft>
                <a:spcPct val="0"/>
              </a:spcAft>
              <a:defRPr sz="2160" b="1" kern="1200">
                <a:solidFill>
                  <a:srgbClr val="001965"/>
                </a:solidFill>
                <a:latin typeface="Verdana" pitchFamily="34" charset="0"/>
                <a:ea typeface="+mn-ea"/>
                <a:cs typeface="+mn-cs"/>
              </a:defRPr>
            </a:lvl5pPr>
            <a:lvl6pPr marL="2056739" algn="l" defTabSz="822695" rtl="0" eaLnBrk="1" latinLnBrk="0" hangingPunct="1">
              <a:defRPr sz="2160" b="1" kern="1200">
                <a:solidFill>
                  <a:srgbClr val="001965"/>
                </a:solidFill>
                <a:latin typeface="Verdana" pitchFamily="34" charset="0"/>
                <a:ea typeface="+mn-ea"/>
                <a:cs typeface="+mn-cs"/>
              </a:defRPr>
            </a:lvl6pPr>
            <a:lvl7pPr marL="2468086" algn="l" defTabSz="822695" rtl="0" eaLnBrk="1" latinLnBrk="0" hangingPunct="1">
              <a:defRPr sz="2160" b="1" kern="1200">
                <a:solidFill>
                  <a:srgbClr val="001965"/>
                </a:solidFill>
                <a:latin typeface="Verdana" pitchFamily="34" charset="0"/>
                <a:ea typeface="+mn-ea"/>
                <a:cs typeface="+mn-cs"/>
              </a:defRPr>
            </a:lvl7pPr>
            <a:lvl8pPr marL="2879435" algn="l" defTabSz="822695" rtl="0" eaLnBrk="1" latinLnBrk="0" hangingPunct="1">
              <a:defRPr sz="2160" b="1" kern="1200">
                <a:solidFill>
                  <a:srgbClr val="001965"/>
                </a:solidFill>
                <a:latin typeface="Verdana" pitchFamily="34" charset="0"/>
                <a:ea typeface="+mn-ea"/>
                <a:cs typeface="+mn-cs"/>
              </a:defRPr>
            </a:lvl8pPr>
            <a:lvl9pPr marL="3290782" algn="l" defTabSz="822695" rtl="0" eaLnBrk="1" latinLnBrk="0" hangingPunct="1">
              <a:defRPr sz="2160" b="1" kern="1200">
                <a:solidFill>
                  <a:srgbClr val="001965"/>
                </a:solidFill>
                <a:latin typeface="Verdana" pitchFamily="34" charset="0"/>
                <a:ea typeface="+mn-ea"/>
                <a:cs typeface="+mn-cs"/>
              </a:defRPr>
            </a:lvl9pPr>
          </a:lstStyle>
          <a:p>
            <a:pPr algn="ctr"/>
            <a:r>
              <a:rPr lang="en-US" sz="1200">
                <a:solidFill>
                  <a:schemeClr val="tx1"/>
                </a:solidFill>
                <a:latin typeface="Arial" panose="020B0604020202020204" pitchFamily="34" charset="0"/>
                <a:cs typeface="Arial" panose="020B0604020202020204" pitchFamily="34" charset="0"/>
              </a:rPr>
              <a:t>Obesity</a:t>
            </a:r>
          </a:p>
        </p:txBody>
      </p:sp>
      <p:sp>
        <p:nvSpPr>
          <p:cNvPr id="41" name="Rectangle 40">
            <a:extLst>
              <a:ext uri="{FF2B5EF4-FFF2-40B4-BE49-F238E27FC236}">
                <a16:creationId xmlns:a16="http://schemas.microsoft.com/office/drawing/2014/main" id="{B638EED3-6719-4DCD-A034-E52E9A7C3D39}"/>
              </a:ext>
            </a:extLst>
          </p:cNvPr>
          <p:cNvSpPr/>
          <p:nvPr/>
        </p:nvSpPr>
        <p:spPr>
          <a:xfrm>
            <a:off x="648000" y="5103577"/>
            <a:ext cx="5760720" cy="548640"/>
          </a:xfrm>
          <a:prstGeom prst="rect">
            <a:avLst/>
          </a:prstGeom>
          <a:solidFill>
            <a:schemeClr val="accent3">
              <a:lumMod val="20000"/>
              <a:lumOff val="80000"/>
            </a:schemeClr>
          </a:solidFill>
          <a:ln w="1905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1789" tIns="61789" rIns="61789" bIns="61789"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Arial" panose="020B0604020202020204" pitchFamily="34" charset="0"/>
                <a:cs typeface="Arial" panose="020B0604020202020204" pitchFamily="34" charset="0"/>
              </a:rPr>
              <a:t>Elevated BMI at age 18 is a risk factor for subsequent ovulatory infertility</a:t>
            </a:r>
          </a:p>
        </p:txBody>
      </p:sp>
      <p:sp>
        <p:nvSpPr>
          <p:cNvPr id="42" name="Freeform: Shape 41">
            <a:extLst>
              <a:ext uri="{FF2B5EF4-FFF2-40B4-BE49-F238E27FC236}">
                <a16:creationId xmlns:a16="http://schemas.microsoft.com/office/drawing/2014/main" id="{8B87DA66-C155-4836-BEAC-4A1EF1864E25}"/>
              </a:ext>
            </a:extLst>
          </p:cNvPr>
          <p:cNvSpPr/>
          <p:nvPr/>
        </p:nvSpPr>
        <p:spPr>
          <a:xfrm>
            <a:off x="7035026" y="5103577"/>
            <a:ext cx="735309" cy="548640"/>
          </a:xfrm>
          <a:custGeom>
            <a:avLst/>
            <a:gdLst>
              <a:gd name="connsiteX0" fmla="*/ 0 w 735309"/>
              <a:gd name="connsiteY0" fmla="*/ 109728 h 548640"/>
              <a:gd name="connsiteX1" fmla="*/ 460989 w 735309"/>
              <a:gd name="connsiteY1" fmla="*/ 109728 h 548640"/>
              <a:gd name="connsiteX2" fmla="*/ 460989 w 735309"/>
              <a:gd name="connsiteY2" fmla="*/ 0 h 548640"/>
              <a:gd name="connsiteX3" fmla="*/ 735309 w 735309"/>
              <a:gd name="connsiteY3" fmla="*/ 274320 h 548640"/>
              <a:gd name="connsiteX4" fmla="*/ 460989 w 735309"/>
              <a:gd name="connsiteY4" fmla="*/ 548640 h 548640"/>
              <a:gd name="connsiteX5" fmla="*/ 460989 w 735309"/>
              <a:gd name="connsiteY5" fmla="*/ 438912 h 548640"/>
              <a:gd name="connsiteX6" fmla="*/ 0 w 735309"/>
              <a:gd name="connsiteY6" fmla="*/ 438912 h 548640"/>
              <a:gd name="connsiteX7" fmla="*/ 0 w 735309"/>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09" h="548640">
                <a:moveTo>
                  <a:pt x="0" y="109728"/>
                </a:moveTo>
                <a:lnTo>
                  <a:pt x="460989" y="109728"/>
                </a:lnTo>
                <a:lnTo>
                  <a:pt x="460989" y="0"/>
                </a:lnTo>
                <a:lnTo>
                  <a:pt x="735309" y="274320"/>
                </a:lnTo>
                <a:lnTo>
                  <a:pt x="460989" y="548640"/>
                </a:lnTo>
                <a:lnTo>
                  <a:pt x="460989" y="438912"/>
                </a:lnTo>
                <a:lnTo>
                  <a:pt x="0" y="438912"/>
                </a:lnTo>
                <a:lnTo>
                  <a:pt x="0" y="109728"/>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09728" rIns="164592" bIns="109728"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Arial" panose="020B0604020202020204" pitchFamily="34" charset="0"/>
            </a:endParaRPr>
          </a:p>
        </p:txBody>
      </p:sp>
      <p:sp>
        <p:nvSpPr>
          <p:cNvPr id="43" name="Rectangle 42">
            <a:extLst>
              <a:ext uri="{FF2B5EF4-FFF2-40B4-BE49-F238E27FC236}">
                <a16:creationId xmlns:a16="http://schemas.microsoft.com/office/drawing/2014/main" id="{0E596EDB-D11E-4B70-8FD7-28EE6ED9427A}"/>
              </a:ext>
            </a:extLst>
          </p:cNvPr>
          <p:cNvSpPr/>
          <p:nvPr/>
        </p:nvSpPr>
        <p:spPr>
          <a:xfrm>
            <a:off x="6697680" y="5103577"/>
            <a:ext cx="4846320" cy="548640"/>
          </a:xfrm>
          <a:prstGeom prst="rect">
            <a:avLst/>
          </a:prstGeom>
          <a:solidFill>
            <a:schemeClr val="accent3">
              <a:lumMod val="20000"/>
              <a:lumOff val="80000"/>
            </a:schemeClr>
          </a:solidFill>
          <a:ln w="1905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1789" tIns="61789" rIns="61789" bIns="61789" numCol="1" spcCol="1270" anchor="ctr" anchorCtr="0">
            <a:noAutofit/>
          </a:bodyPr>
          <a:lstStyle/>
          <a:p>
            <a:pPr algn="ctr" defTabSz="533400">
              <a:lnSpc>
                <a:spcPct val="90000"/>
              </a:lnSpc>
              <a:spcBef>
                <a:spcPct val="0"/>
              </a:spcBef>
              <a:spcAft>
                <a:spcPct val="35000"/>
              </a:spcAft>
            </a:pPr>
            <a:r>
              <a:rPr lang="en-US" sz="1200" b="1">
                <a:solidFill>
                  <a:schemeClr val="tx1"/>
                </a:solidFill>
                <a:latin typeface="Arial" panose="020B0604020202020204" pitchFamily="34" charset="0"/>
                <a:cs typeface="Arial" panose="020B0604020202020204" pitchFamily="34" charset="0"/>
              </a:rPr>
              <a:t>R</a:t>
            </a:r>
            <a:r>
              <a:rPr lang="en-US" sz="1200" b="1" i="0" kern="1200">
                <a:solidFill>
                  <a:schemeClr val="tx1"/>
                </a:solidFill>
                <a:effectLst/>
                <a:latin typeface="Arial" panose="020B0604020202020204" pitchFamily="34" charset="0"/>
                <a:cs typeface="Arial" panose="020B0604020202020204" pitchFamily="34" charset="0"/>
              </a:rPr>
              <a:t>elative </a:t>
            </a:r>
            <a:r>
              <a:rPr lang="en-US" sz="1200" b="1" kern="1200">
                <a:solidFill>
                  <a:schemeClr val="tx1"/>
                </a:solidFill>
                <a:latin typeface="Arial" panose="020B0604020202020204" pitchFamily="34" charset="0"/>
                <a:cs typeface="Arial" panose="020B0604020202020204" pitchFamily="34" charset="0"/>
              </a:rPr>
              <a:t>risks were significantly elevated </a:t>
            </a:r>
            <a:r>
              <a:rPr lang="en-US" sz="1200" b="1" i="0" kern="1200">
                <a:solidFill>
                  <a:schemeClr val="tx1"/>
                </a:solidFill>
                <a:effectLst/>
                <a:latin typeface="Arial" panose="020B0604020202020204" pitchFamily="34" charset="0"/>
                <a:cs typeface="Arial" panose="020B0604020202020204" pitchFamily="34" charset="0"/>
              </a:rPr>
              <a:t>above BMI of 23.9</a:t>
            </a:r>
            <a:r>
              <a:rPr lang="en-US" sz="1200" b="1" kern="1200" baseline="30000">
                <a:solidFill>
                  <a:schemeClr val="tx1"/>
                </a:solidFill>
                <a:latin typeface="Arial" panose="020B0604020202020204" pitchFamily="34" charset="0"/>
                <a:cs typeface="Arial" panose="020B0604020202020204" pitchFamily="34" charset="0"/>
              </a:rPr>
              <a:t>b,3</a:t>
            </a:r>
            <a:endParaRPr lang="en-US" sz="1200" b="1" kern="1200">
              <a:solidFill>
                <a:schemeClr val="tx1"/>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29959E9D-E6EE-4993-8A29-2AF7761BFCDC}"/>
              </a:ext>
            </a:extLst>
          </p:cNvPr>
          <p:cNvSpPr/>
          <p:nvPr/>
        </p:nvSpPr>
        <p:spPr>
          <a:xfrm>
            <a:off x="6408720" y="5269547"/>
            <a:ext cx="251636" cy="2167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endParaRPr>
          </a:p>
        </p:txBody>
      </p:sp>
    </p:spTree>
    <p:custDataLst>
      <p:tags r:id="rId1"/>
    </p:custDataLst>
    <p:extLst>
      <p:ext uri="{BB962C8B-B14F-4D97-AF65-F5344CB8AC3E}">
        <p14:creationId xmlns:p14="http://schemas.microsoft.com/office/powerpoint/2010/main" val="347339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US"/>
              <a:t>Life expectancy across BMI categories</a:t>
            </a:r>
          </a:p>
        </p:txBody>
      </p:sp>
      <p:sp>
        <p:nvSpPr>
          <p:cNvPr id="17" name="Text Placeholder 16">
            <a:extLst>
              <a:ext uri="{FF2B5EF4-FFF2-40B4-BE49-F238E27FC236}">
                <a16:creationId xmlns:a16="http://schemas.microsoft.com/office/drawing/2014/main" id="{86F00A86-414C-4588-A889-5EE7F7D124B9}"/>
              </a:ext>
            </a:extLst>
          </p:cNvPr>
          <p:cNvSpPr>
            <a:spLocks noGrp="1"/>
          </p:cNvSpPr>
          <p:nvPr>
            <p:ph type="body" sz="quarter" idx="13"/>
          </p:nvPr>
        </p:nvSpPr>
        <p:spPr>
          <a:xfrm>
            <a:off x="647998" y="6254068"/>
            <a:ext cx="10705801" cy="282875"/>
          </a:xfrm>
        </p:spPr>
        <p:txBody>
          <a:bodyPr/>
          <a:lstStyle/>
          <a:p>
            <a:r>
              <a:rPr lang="en-US"/>
              <a:t>*Reduction in life expectancy is calculated as expected age of death minus expected age at death in the healthy weight category. Expected age of death at age 40 years estimated from a Poisson model for overall survival with six-category BMI variable, 5-year age bands, sex, and interaction terms for BMI with age at BMI, and BMI with sex.</a:t>
            </a:r>
            <a:br>
              <a:rPr lang="en-US"/>
            </a:br>
            <a:r>
              <a:rPr lang="en-US"/>
              <a:t>BMI, body mass index. </a:t>
            </a:r>
            <a:br>
              <a:rPr lang="en-US"/>
            </a:br>
            <a:r>
              <a:rPr lang="en-US"/>
              <a:t>1. Prospective Studies Collaboration. Lancet 2009;373:1083–1096; 2. </a:t>
            </a:r>
            <a:r>
              <a:rPr lang="en-US" err="1"/>
              <a:t>Bhaskaran</a:t>
            </a:r>
            <a:r>
              <a:rPr lang="en-US"/>
              <a:t> K et al. Lancet Diabetes Endocrinol 2018;6:944–953.</a:t>
            </a:r>
          </a:p>
        </p:txBody>
      </p:sp>
      <p:sp>
        <p:nvSpPr>
          <p:cNvPr id="39" name="Rectangle 38">
            <a:extLst>
              <a:ext uri="{FF2B5EF4-FFF2-40B4-BE49-F238E27FC236}">
                <a16:creationId xmlns:a16="http://schemas.microsoft.com/office/drawing/2014/main" id="{6E8560FB-0F42-4439-A882-E146F6B2B1B2}"/>
              </a:ext>
            </a:extLst>
          </p:cNvPr>
          <p:cNvSpPr/>
          <p:nvPr/>
        </p:nvSpPr>
        <p:spPr>
          <a:xfrm>
            <a:off x="703786" y="1710842"/>
            <a:ext cx="3309414" cy="159752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55">
              <a:defRPr/>
            </a:pPr>
            <a:r>
              <a:rPr lang="en-US" sz="1600" b="1">
                <a:solidFill>
                  <a:schemeClr val="tx1"/>
                </a:solidFill>
                <a:latin typeface="Arial"/>
                <a:cs typeface="Arial"/>
              </a:rPr>
              <a:t>30% increase in mortality </a:t>
            </a:r>
            <a:r>
              <a:rPr lang="en-US" sz="1600">
                <a:solidFill>
                  <a:schemeClr val="tx1"/>
                </a:solidFill>
                <a:latin typeface="Arial"/>
                <a:cs typeface="Arial"/>
              </a:rPr>
              <a:t>is associated with</a:t>
            </a:r>
            <a:r>
              <a:rPr lang="en-US" sz="1600" b="1">
                <a:solidFill>
                  <a:schemeClr val="tx1"/>
                </a:solidFill>
                <a:latin typeface="Arial"/>
                <a:cs typeface="Arial"/>
              </a:rPr>
              <a:t> every 5 BMI point increase </a:t>
            </a:r>
            <a:r>
              <a:rPr lang="en-US" sz="1600">
                <a:solidFill>
                  <a:schemeClr val="tx1"/>
                </a:solidFill>
                <a:latin typeface="Arial"/>
                <a:cs typeface="Arial"/>
              </a:rPr>
              <a:t>above a BMI of 25</a:t>
            </a:r>
            <a:r>
              <a:rPr lang="en-US" sz="1600" baseline="30000">
                <a:solidFill>
                  <a:schemeClr val="tx1"/>
                </a:solidFill>
                <a:latin typeface="Arial"/>
                <a:cs typeface="Arial"/>
              </a:rPr>
              <a:t>1</a:t>
            </a:r>
          </a:p>
        </p:txBody>
      </p:sp>
      <p:graphicFrame>
        <p:nvGraphicFramePr>
          <p:cNvPr id="38" name="Chart 37">
            <a:extLst>
              <a:ext uri="{FF2B5EF4-FFF2-40B4-BE49-F238E27FC236}">
                <a16:creationId xmlns:a16="http://schemas.microsoft.com/office/drawing/2014/main" id="{2866ED18-CA48-43B4-A0E6-0C8DF66EA50D}"/>
              </a:ext>
            </a:extLst>
          </p:cNvPr>
          <p:cNvGraphicFramePr/>
          <p:nvPr>
            <p:extLst>
              <p:ext uri="{D42A27DB-BD31-4B8C-83A1-F6EECF244321}">
                <p14:modId xmlns:p14="http://schemas.microsoft.com/office/powerpoint/2010/main" val="3378067267"/>
              </p:ext>
            </p:extLst>
          </p:nvPr>
        </p:nvGraphicFramePr>
        <p:xfrm>
          <a:off x="4396925" y="1847022"/>
          <a:ext cx="6245365" cy="402817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4F46FD01-44B9-4D37-9FF4-DE47D847297D}"/>
              </a:ext>
            </a:extLst>
          </p:cNvPr>
          <p:cNvSpPr/>
          <p:nvPr/>
        </p:nvSpPr>
        <p:spPr>
          <a:xfrm>
            <a:off x="703786" y="3429000"/>
            <a:ext cx="3309414" cy="2111395"/>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55">
              <a:defRPr/>
            </a:pPr>
            <a:r>
              <a:rPr lang="en-US" sz="1600" b="1">
                <a:solidFill>
                  <a:schemeClr val="tx1"/>
                </a:solidFill>
                <a:latin typeface="Arial"/>
                <a:cs typeface="Arial"/>
              </a:rPr>
              <a:t>Underweight</a:t>
            </a:r>
            <a:r>
              <a:rPr lang="en-US" sz="1600">
                <a:solidFill>
                  <a:schemeClr val="tx1"/>
                </a:solidFill>
                <a:latin typeface="Arial"/>
                <a:cs typeface="Arial"/>
              </a:rPr>
              <a:t> was associated with increased mortality, with the strongest association between low BMI and mortality noted in </a:t>
            </a:r>
            <a:r>
              <a:rPr lang="en-US" sz="1600" b="1">
                <a:solidFill>
                  <a:schemeClr val="tx1"/>
                </a:solidFill>
                <a:latin typeface="Arial"/>
                <a:cs typeface="Arial"/>
              </a:rPr>
              <a:t>younger people</a:t>
            </a:r>
            <a:r>
              <a:rPr lang="en-US" sz="1600" b="1" baseline="30000">
                <a:solidFill>
                  <a:schemeClr val="tx1"/>
                </a:solidFill>
                <a:latin typeface="Arial"/>
                <a:cs typeface="Arial"/>
              </a:rPr>
              <a:t>2</a:t>
            </a:r>
            <a:endParaRPr lang="en-US" sz="1600" baseline="30000">
              <a:solidFill>
                <a:schemeClr val="tx1"/>
              </a:solidFill>
              <a:latin typeface="Arial"/>
              <a:cs typeface="Arial"/>
            </a:endParaRPr>
          </a:p>
        </p:txBody>
      </p:sp>
    </p:spTree>
    <p:custDataLst>
      <p:tags r:id="rId1"/>
    </p:custDataLst>
    <p:extLst>
      <p:ext uri="{BB962C8B-B14F-4D97-AF65-F5344CB8AC3E}">
        <p14:creationId xmlns:p14="http://schemas.microsoft.com/office/powerpoint/2010/main" val="2842575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normAutofit fontScale="90000"/>
          </a:bodyPr>
          <a:lstStyle/>
          <a:p>
            <a:r>
              <a:rPr lang="en-US"/>
              <a:t>Weight loss improves clinical and biochemical parameters in women with PCOS and obesity</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br>
              <a:rPr lang="en-US"/>
            </a:br>
            <a:r>
              <a:rPr lang="en-US"/>
              <a:t>OGTT, oral glucose tolerance test; PCOS, polycystic ovary syndrome; SHBG, sex hormone binding globulin</a:t>
            </a:r>
            <a:br>
              <a:rPr lang="en-US"/>
            </a:br>
            <a:r>
              <a:rPr lang="en-US" err="1"/>
              <a:t>Tolino</a:t>
            </a:r>
            <a:r>
              <a:rPr lang="en-US"/>
              <a:t> et al. Eur J </a:t>
            </a:r>
            <a:r>
              <a:rPr lang="en-US" err="1"/>
              <a:t>Obstet</a:t>
            </a:r>
            <a:r>
              <a:rPr lang="en-US"/>
              <a:t> </a:t>
            </a:r>
            <a:r>
              <a:rPr lang="en-US" err="1"/>
              <a:t>Gynecol</a:t>
            </a:r>
            <a:r>
              <a:rPr lang="en-US"/>
              <a:t> </a:t>
            </a:r>
            <a:r>
              <a:rPr lang="en-US" err="1"/>
              <a:t>Reprod</a:t>
            </a:r>
            <a:r>
              <a:rPr lang="en-US"/>
              <a:t> Biol 2005; 119(1): 87-93</a:t>
            </a:r>
          </a:p>
        </p:txBody>
      </p:sp>
      <p:sp>
        <p:nvSpPr>
          <p:cNvPr id="30" name="TextBox 29">
            <a:extLst>
              <a:ext uri="{FF2B5EF4-FFF2-40B4-BE49-F238E27FC236}">
                <a16:creationId xmlns:a16="http://schemas.microsoft.com/office/drawing/2014/main" id="{79ED1CA7-22CC-4BF1-A022-03C5B058B959}"/>
              </a:ext>
            </a:extLst>
          </p:cNvPr>
          <p:cNvSpPr txBox="1"/>
          <p:nvPr/>
        </p:nvSpPr>
        <p:spPr>
          <a:xfrm>
            <a:off x="590500" y="2075644"/>
            <a:ext cx="6311843" cy="184666"/>
          </a:xfrm>
          <a:prstGeom prst="rect">
            <a:avLst/>
          </a:prstGeom>
          <a:noFill/>
        </p:spPr>
        <p:txBody>
          <a:bodyPr wrap="square" lIns="0" tIns="0" rIns="0" bIns="0" rtlCol="0">
            <a:spAutoFit/>
          </a:bodyPr>
          <a:lstStyle/>
          <a:p>
            <a:pPr algn="ctr"/>
            <a:r>
              <a:rPr lang="en-US" sz="1200" b="1">
                <a:latin typeface="Arial" panose="020B0604020202020204" pitchFamily="34" charset="0"/>
                <a:cs typeface="Arial" panose="020B0604020202020204" pitchFamily="34" charset="0"/>
              </a:rPr>
              <a:t>N = 144, 54% participants lost &gt;5% weight after caloric restriction for 4 weeks </a:t>
            </a:r>
            <a:endParaRPr lang="en-US" sz="1200" b="1" baseline="3000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871CBF66-454E-4CD5-A7B0-2D30D5BB07F9}"/>
              </a:ext>
            </a:extLst>
          </p:cNvPr>
          <p:cNvGraphicFramePr/>
          <p:nvPr/>
        </p:nvGraphicFramePr>
        <p:xfrm>
          <a:off x="647998" y="2448518"/>
          <a:ext cx="27432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62749030-16B6-4A59-A8C3-7ADD7CF6C372}"/>
              </a:ext>
            </a:extLst>
          </p:cNvPr>
          <p:cNvGraphicFramePr/>
          <p:nvPr/>
        </p:nvGraphicFramePr>
        <p:xfrm>
          <a:off x="3448541" y="2448518"/>
          <a:ext cx="2743200" cy="320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BCD4B455-EF62-47E6-A04C-3DF35AF2F580}"/>
              </a:ext>
            </a:extLst>
          </p:cNvPr>
          <p:cNvGraphicFramePr/>
          <p:nvPr/>
        </p:nvGraphicFramePr>
        <p:xfrm>
          <a:off x="6249084" y="2448518"/>
          <a:ext cx="2743200" cy="3200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783E2F46-9982-4130-A235-739EC6743D3A}"/>
              </a:ext>
            </a:extLst>
          </p:cNvPr>
          <p:cNvGraphicFramePr/>
          <p:nvPr/>
        </p:nvGraphicFramePr>
        <p:xfrm>
          <a:off x="9049628" y="2448518"/>
          <a:ext cx="2743200" cy="3200400"/>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a:extLst>
              <a:ext uri="{FF2B5EF4-FFF2-40B4-BE49-F238E27FC236}">
                <a16:creationId xmlns:a16="http://schemas.microsoft.com/office/drawing/2014/main" id="{AE2B3AC3-6C75-4144-A807-DE0DB198169B}"/>
              </a:ext>
            </a:extLst>
          </p:cNvPr>
          <p:cNvSpPr txBox="1"/>
          <p:nvPr/>
        </p:nvSpPr>
        <p:spPr>
          <a:xfrm>
            <a:off x="801084" y="5821737"/>
            <a:ext cx="10895999" cy="215444"/>
          </a:xfrm>
          <a:prstGeom prst="rect">
            <a:avLst/>
          </a:prstGeom>
          <a:solidFill>
            <a:schemeClr val="accent3">
              <a:lumMod val="20000"/>
              <a:lumOff val="80000"/>
            </a:schemeClr>
          </a:solidFill>
        </p:spPr>
        <p:txBody>
          <a:bodyPr wrap="square" lIns="0" tIns="0" rIns="0" bIns="0" rtlCol="0">
            <a:spAutoFit/>
          </a:bodyPr>
          <a:lstStyle/>
          <a:p>
            <a:pPr algn="ctr"/>
            <a:r>
              <a:rPr lang="en-US" sz="1400" b="1">
                <a:latin typeface="Arial" panose="020B0604020202020204" pitchFamily="34" charset="0"/>
                <a:cs typeface="Arial" panose="020B0604020202020204" pitchFamily="34" charset="0"/>
              </a:rPr>
              <a:t>Patients with &gt;5% weight loss show better improvements in clinical and biochemical abnormalities related to PCOS  </a:t>
            </a:r>
            <a:endParaRPr lang="en-US" sz="1400" b="1" baseline="3000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E4D4D04-4FFD-47EE-A6D3-D6E31A76653A}"/>
              </a:ext>
            </a:extLst>
          </p:cNvPr>
          <p:cNvGrpSpPr/>
          <p:nvPr/>
        </p:nvGrpSpPr>
        <p:grpSpPr>
          <a:xfrm>
            <a:off x="9671806" y="2065042"/>
            <a:ext cx="854529" cy="171585"/>
            <a:chOff x="10989128" y="736600"/>
            <a:chExt cx="854529" cy="171585"/>
          </a:xfrm>
        </p:grpSpPr>
        <p:sp>
          <p:nvSpPr>
            <p:cNvPr id="38" name="Rectangle 37">
              <a:extLst>
                <a:ext uri="{FF2B5EF4-FFF2-40B4-BE49-F238E27FC236}">
                  <a16:creationId xmlns:a16="http://schemas.microsoft.com/office/drawing/2014/main" id="{DF2CAB48-56D0-4592-BEB6-E340D0BED8BF}"/>
                </a:ext>
              </a:extLst>
            </p:cNvPr>
            <p:cNvSpPr/>
            <p:nvPr/>
          </p:nvSpPr>
          <p:spPr>
            <a:xfrm>
              <a:off x="10989128" y="762000"/>
              <a:ext cx="114300"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15BA650-982E-4FC9-A5F4-3A299A4BF6E9}"/>
                </a:ext>
              </a:extLst>
            </p:cNvPr>
            <p:cNvSpPr txBox="1"/>
            <p:nvPr/>
          </p:nvSpPr>
          <p:spPr>
            <a:xfrm>
              <a:off x="11157857" y="736600"/>
              <a:ext cx="685800" cy="171585"/>
            </a:xfrm>
            <a:prstGeom prst="rect">
              <a:avLst/>
            </a:prstGeom>
            <a:noFill/>
          </p:spPr>
          <p:txBody>
            <a:bodyPr vert="horz" wrap="square" lIns="0" tIns="0" rIns="0" bIns="0" rtlCol="0">
              <a:spAutoFit/>
            </a:bodyPr>
            <a:lstStyle/>
            <a:p>
              <a:pPr algn="l">
                <a:lnSpc>
                  <a:spcPct val="120000"/>
                </a:lnSpc>
              </a:pPr>
              <a:r>
                <a:rPr lang="en-US" sz="1000" b="0">
                  <a:latin typeface="Arial" panose="020B0604020202020204" pitchFamily="34" charset="0"/>
                  <a:cs typeface="Arial" panose="020B0604020202020204" pitchFamily="34" charset="0"/>
                </a:rPr>
                <a:t>Before diet</a:t>
              </a:r>
            </a:p>
          </p:txBody>
        </p:sp>
      </p:grpSp>
      <p:grpSp>
        <p:nvGrpSpPr>
          <p:cNvPr id="40" name="Group 39">
            <a:extLst>
              <a:ext uri="{FF2B5EF4-FFF2-40B4-BE49-F238E27FC236}">
                <a16:creationId xmlns:a16="http://schemas.microsoft.com/office/drawing/2014/main" id="{E01B424A-FD60-46D3-867D-8C026D454EC3}"/>
              </a:ext>
            </a:extLst>
          </p:cNvPr>
          <p:cNvGrpSpPr/>
          <p:nvPr/>
        </p:nvGrpSpPr>
        <p:grpSpPr>
          <a:xfrm>
            <a:off x="10689471" y="2065042"/>
            <a:ext cx="854529" cy="171585"/>
            <a:chOff x="10989128" y="939800"/>
            <a:chExt cx="854529" cy="171585"/>
          </a:xfrm>
        </p:grpSpPr>
        <p:sp>
          <p:nvSpPr>
            <p:cNvPr id="41" name="Rectangle 40">
              <a:extLst>
                <a:ext uri="{FF2B5EF4-FFF2-40B4-BE49-F238E27FC236}">
                  <a16:creationId xmlns:a16="http://schemas.microsoft.com/office/drawing/2014/main" id="{2D6EDA7E-1350-46DF-A6EB-731E9F9F185A}"/>
                </a:ext>
              </a:extLst>
            </p:cNvPr>
            <p:cNvSpPr/>
            <p:nvPr/>
          </p:nvSpPr>
          <p:spPr>
            <a:xfrm>
              <a:off x="10989128" y="965200"/>
              <a:ext cx="114300" cy="1143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85BFD59-7A96-4139-AB4B-316442BF606A}"/>
                </a:ext>
              </a:extLst>
            </p:cNvPr>
            <p:cNvSpPr txBox="1"/>
            <p:nvPr/>
          </p:nvSpPr>
          <p:spPr>
            <a:xfrm>
              <a:off x="11157857" y="939800"/>
              <a:ext cx="685800" cy="171585"/>
            </a:xfrm>
            <a:prstGeom prst="rect">
              <a:avLst/>
            </a:prstGeom>
            <a:noFill/>
          </p:spPr>
          <p:txBody>
            <a:bodyPr vert="horz" wrap="square" lIns="0" tIns="0" rIns="0" bIns="0" rtlCol="0">
              <a:spAutoFit/>
            </a:bodyPr>
            <a:lstStyle/>
            <a:p>
              <a:pPr algn="l">
                <a:lnSpc>
                  <a:spcPct val="120000"/>
                </a:lnSpc>
              </a:pPr>
              <a:r>
                <a:rPr lang="en-US" sz="1000" b="0">
                  <a:latin typeface="Arial" panose="020B0604020202020204" pitchFamily="34" charset="0"/>
                  <a:cs typeface="Arial" panose="020B0604020202020204" pitchFamily="34" charset="0"/>
                </a:rPr>
                <a:t>After diet</a:t>
              </a:r>
            </a:p>
          </p:txBody>
        </p:sp>
      </p:grpSp>
    </p:spTree>
    <p:custDataLst>
      <p:tags r:id="rId1"/>
    </p:custDataLst>
    <p:extLst>
      <p:ext uri="{BB962C8B-B14F-4D97-AF65-F5344CB8AC3E}">
        <p14:creationId xmlns:p14="http://schemas.microsoft.com/office/powerpoint/2010/main" val="693813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Mental health</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US"/>
              <a:t>Anxiety &amp; Depression</a:t>
            </a:r>
            <a:endParaRPr lang="en-CA"/>
          </a:p>
        </p:txBody>
      </p:sp>
    </p:spTree>
    <p:extLst>
      <p:ext uri="{BB962C8B-B14F-4D97-AF65-F5344CB8AC3E}">
        <p14:creationId xmlns:p14="http://schemas.microsoft.com/office/powerpoint/2010/main" val="4239487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71436-0E84-142C-DF7A-63FD3A690D6E}"/>
              </a:ext>
            </a:extLst>
          </p:cNvPr>
          <p:cNvSpPr>
            <a:spLocks noGrp="1"/>
          </p:cNvSpPr>
          <p:nvPr>
            <p:ph type="title"/>
          </p:nvPr>
        </p:nvSpPr>
        <p:spPr/>
        <p:txBody>
          <a:bodyPr>
            <a:normAutofit fontScale="90000"/>
          </a:bodyPr>
          <a:lstStyle/>
          <a:p>
            <a:r>
              <a:rPr lang="en-US"/>
              <a:t>Obesity increases the incidence of depression and anxiety as a result of metabolic dysfunction</a:t>
            </a:r>
            <a:endParaRPr lang="en-CA"/>
          </a:p>
        </p:txBody>
      </p:sp>
      <p:sp>
        <p:nvSpPr>
          <p:cNvPr id="5" name="Text Placeholder 4">
            <a:extLst>
              <a:ext uri="{FF2B5EF4-FFF2-40B4-BE49-F238E27FC236}">
                <a16:creationId xmlns:a16="http://schemas.microsoft.com/office/drawing/2014/main" id="{3588F152-7562-2204-BA15-EA55DE60F6DB}"/>
              </a:ext>
            </a:extLst>
          </p:cNvPr>
          <p:cNvSpPr>
            <a:spLocks noGrp="1"/>
          </p:cNvSpPr>
          <p:nvPr>
            <p:ph type="body" sz="quarter" idx="13"/>
          </p:nvPr>
        </p:nvSpPr>
        <p:spPr/>
        <p:txBody>
          <a:bodyPr/>
          <a:lstStyle/>
          <a:p>
            <a:r>
              <a:rPr lang="en-US"/>
              <a:t>Fulton S. Trends Endocrinol </a:t>
            </a:r>
            <a:r>
              <a:rPr lang="en-US" err="1"/>
              <a:t>Metab</a:t>
            </a:r>
            <a:r>
              <a:rPr lang="en-US"/>
              <a:t>. 2022;33(1):P18-35.</a:t>
            </a:r>
            <a:endParaRPr lang="en-CA"/>
          </a:p>
        </p:txBody>
      </p:sp>
      <p:sp>
        <p:nvSpPr>
          <p:cNvPr id="7" name="TextBox 6">
            <a:extLst>
              <a:ext uri="{FF2B5EF4-FFF2-40B4-BE49-F238E27FC236}">
                <a16:creationId xmlns:a16="http://schemas.microsoft.com/office/drawing/2014/main" id="{BAC703DE-4997-A084-F935-FC89ACFCDF49}"/>
              </a:ext>
            </a:extLst>
          </p:cNvPr>
          <p:cNvSpPr txBox="1"/>
          <p:nvPr/>
        </p:nvSpPr>
        <p:spPr>
          <a:xfrm>
            <a:off x="751778" y="2764775"/>
            <a:ext cx="2872368" cy="1938992"/>
          </a:xfrm>
          <a:prstGeom prst="rect">
            <a:avLst/>
          </a:prstGeom>
          <a:solidFill>
            <a:schemeClr val="accent5">
              <a:lumMod val="20000"/>
              <a:lumOff val="80000"/>
            </a:schemeClr>
          </a:solidFill>
        </p:spPr>
        <p:txBody>
          <a:bodyPr wrap="square">
            <a:spAutoFit/>
          </a:bodyPr>
          <a:lstStyle/>
          <a:p>
            <a:pPr algn="ctr"/>
            <a:r>
              <a:rPr lang="en-US" sz="2000" b="0" i="0">
                <a:effectLst/>
                <a:latin typeface="Arial" panose="020B0604020202020204" pitchFamily="34" charset="0"/>
                <a:cs typeface="Arial" panose="020B0604020202020204" pitchFamily="34" charset="0"/>
              </a:rPr>
              <a:t>Adipose- and gut-derived inflammation and changes in brain nutrient composition stimulate neuroinflammation</a:t>
            </a:r>
            <a:endParaRPr lang="en-CA" sz="20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8402BDC-3A2D-61D4-8730-E98BA78A3906}"/>
              </a:ext>
            </a:extLst>
          </p:cNvPr>
          <p:cNvSpPr txBox="1"/>
          <p:nvPr/>
        </p:nvSpPr>
        <p:spPr>
          <a:xfrm>
            <a:off x="4680265" y="2804194"/>
            <a:ext cx="3166016" cy="1938992"/>
          </a:xfrm>
          <a:prstGeom prst="rect">
            <a:avLst/>
          </a:prstGeom>
          <a:solidFill>
            <a:schemeClr val="accent5">
              <a:lumMod val="60000"/>
              <a:lumOff val="40000"/>
            </a:schemeClr>
          </a:solidFill>
        </p:spPr>
        <p:txBody>
          <a:bodyPr wrap="square">
            <a:spAutoFit/>
          </a:bodyPr>
          <a:lstStyle/>
          <a:p>
            <a:pPr algn="ctr"/>
            <a:r>
              <a:rPr lang="en-US" sz="2000" b="0" i="0">
                <a:effectLst/>
                <a:latin typeface="Arial" panose="020B0604020202020204" pitchFamily="34" charset="0"/>
                <a:cs typeface="Arial" panose="020B0604020202020204" pitchFamily="34" charset="0"/>
              </a:rPr>
              <a:t>Neuroinflammation alters structure, excitability, and connectivity in corticolimbic networks controlling mood, motivation, and emotion</a:t>
            </a:r>
            <a:endParaRPr lang="en-CA" sz="2000">
              <a:latin typeface="Arial" panose="020B060402020202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AA3CB7B8-360A-BB6C-EED8-985F3123D652}"/>
              </a:ext>
            </a:extLst>
          </p:cNvPr>
          <p:cNvSpPr/>
          <p:nvPr/>
        </p:nvSpPr>
        <p:spPr>
          <a:xfrm>
            <a:off x="3790945" y="3506789"/>
            <a:ext cx="781516" cy="535258"/>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ndParaRPr>
          </a:p>
        </p:txBody>
      </p:sp>
      <p:sp>
        <p:nvSpPr>
          <p:cNvPr id="11" name="Arrow: Right 10">
            <a:extLst>
              <a:ext uri="{FF2B5EF4-FFF2-40B4-BE49-F238E27FC236}">
                <a16:creationId xmlns:a16="http://schemas.microsoft.com/office/drawing/2014/main" id="{0A72076B-7AE0-2A8F-9464-44F9861AC59B}"/>
              </a:ext>
            </a:extLst>
          </p:cNvPr>
          <p:cNvSpPr/>
          <p:nvPr/>
        </p:nvSpPr>
        <p:spPr>
          <a:xfrm>
            <a:off x="8120884" y="3506789"/>
            <a:ext cx="781516" cy="535258"/>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ndParaRPr>
          </a:p>
        </p:txBody>
      </p:sp>
      <p:sp>
        <p:nvSpPr>
          <p:cNvPr id="12" name="TextBox 11">
            <a:extLst>
              <a:ext uri="{FF2B5EF4-FFF2-40B4-BE49-F238E27FC236}">
                <a16:creationId xmlns:a16="http://schemas.microsoft.com/office/drawing/2014/main" id="{1F88AB04-631F-30AF-B500-C88084828F48}"/>
              </a:ext>
            </a:extLst>
          </p:cNvPr>
          <p:cNvSpPr txBox="1"/>
          <p:nvPr/>
        </p:nvSpPr>
        <p:spPr>
          <a:xfrm>
            <a:off x="8902400" y="3134106"/>
            <a:ext cx="2739020" cy="1200329"/>
          </a:xfrm>
          <a:prstGeom prst="rect">
            <a:avLst/>
          </a:prstGeom>
          <a:noFill/>
        </p:spPr>
        <p:txBody>
          <a:bodyPr wrap="square">
            <a:spAutoFit/>
          </a:bodyPr>
          <a:lstStyle/>
          <a:p>
            <a:pPr algn="ctr"/>
            <a:r>
              <a:rPr lang="en-US" sz="2400" b="1">
                <a:latin typeface="Arial" panose="020B0604020202020204" pitchFamily="34" charset="0"/>
                <a:cs typeface="Arial" panose="020B0604020202020204" pitchFamily="34" charset="0"/>
              </a:rPr>
              <a:t>Increased risk of </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anxiety and depression</a:t>
            </a:r>
            <a:endParaRPr lang="en-CA"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72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71436-0E84-142C-DF7A-63FD3A690D6E}"/>
              </a:ext>
            </a:extLst>
          </p:cNvPr>
          <p:cNvSpPr>
            <a:spLocks noGrp="1"/>
          </p:cNvSpPr>
          <p:nvPr>
            <p:ph type="title"/>
          </p:nvPr>
        </p:nvSpPr>
        <p:spPr/>
        <p:txBody>
          <a:bodyPr>
            <a:normAutofit/>
          </a:bodyPr>
          <a:lstStyle/>
          <a:p>
            <a:r>
              <a:rPr lang="en-US"/>
              <a:t>Weight loss may improve mood in patients with obesity </a:t>
            </a:r>
            <a:endParaRPr lang="en-CA"/>
          </a:p>
        </p:txBody>
      </p:sp>
      <p:sp>
        <p:nvSpPr>
          <p:cNvPr id="5" name="Text Placeholder 4">
            <a:extLst>
              <a:ext uri="{FF2B5EF4-FFF2-40B4-BE49-F238E27FC236}">
                <a16:creationId xmlns:a16="http://schemas.microsoft.com/office/drawing/2014/main" id="{3588F152-7562-2204-BA15-EA55DE60F6DB}"/>
              </a:ext>
            </a:extLst>
          </p:cNvPr>
          <p:cNvSpPr>
            <a:spLocks noGrp="1"/>
          </p:cNvSpPr>
          <p:nvPr>
            <p:ph type="body" sz="quarter" idx="13"/>
          </p:nvPr>
        </p:nvSpPr>
        <p:spPr/>
        <p:txBody>
          <a:bodyPr/>
          <a:lstStyle/>
          <a:p>
            <a:r>
              <a:rPr lang="en-US"/>
              <a:t>Fulton S. Trends Endocrinol </a:t>
            </a:r>
            <a:r>
              <a:rPr lang="en-US" err="1"/>
              <a:t>Metab</a:t>
            </a:r>
            <a:r>
              <a:rPr lang="en-US"/>
              <a:t>. 2022;33(1):P18-35.</a:t>
            </a:r>
            <a:endParaRPr lang="en-CA"/>
          </a:p>
        </p:txBody>
      </p:sp>
      <p:sp>
        <p:nvSpPr>
          <p:cNvPr id="3" name="TextBox 2">
            <a:extLst>
              <a:ext uri="{FF2B5EF4-FFF2-40B4-BE49-F238E27FC236}">
                <a16:creationId xmlns:a16="http://schemas.microsoft.com/office/drawing/2014/main" id="{B483A447-8C90-71C5-2023-52E11CAA88BC}"/>
              </a:ext>
            </a:extLst>
          </p:cNvPr>
          <p:cNvSpPr txBox="1"/>
          <p:nvPr/>
        </p:nvSpPr>
        <p:spPr>
          <a:xfrm>
            <a:off x="758284" y="2146980"/>
            <a:ext cx="4627755" cy="4093428"/>
          </a:xfrm>
          <a:prstGeom prst="rect">
            <a:avLst/>
          </a:prstGeom>
          <a:solidFill>
            <a:schemeClr val="accent5">
              <a:lumMod val="20000"/>
              <a:lumOff val="80000"/>
            </a:schemeClr>
          </a:solidFill>
        </p:spPr>
        <p:txBody>
          <a:bodyPr wrap="square">
            <a:spAutoFit/>
          </a:bodyPr>
          <a:lstStyle/>
          <a:p>
            <a:r>
              <a:rPr lang="en-US" sz="2000">
                <a:latin typeface="Arial" panose="020B0604020202020204" pitchFamily="34" charset="0"/>
                <a:cs typeface="Arial" panose="020B0604020202020204" pitchFamily="34" charset="0"/>
              </a:rPr>
              <a:t>Improving energy metabolism through combining approaches that include diet, psychotherapy, bariatric surgery, and/or diabetes treatment can have antidepressant efficacy in obese patients</a:t>
            </a: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For example, adding a dietary weight loss intervention and psychotherapy has been shown to enhance the efficacy of antidepressant medications in obese individuals</a:t>
            </a:r>
            <a:endParaRPr lang="en-CA" sz="2000" baseline="30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6EBCE3-D226-BF66-6E75-6BD2921E6EB3}"/>
              </a:ext>
            </a:extLst>
          </p:cNvPr>
          <p:cNvSpPr txBox="1"/>
          <p:nvPr/>
        </p:nvSpPr>
        <p:spPr>
          <a:xfrm>
            <a:off x="6335752" y="4193694"/>
            <a:ext cx="4627755" cy="1938992"/>
          </a:xfrm>
          <a:prstGeom prst="rect">
            <a:avLst/>
          </a:prstGeom>
          <a:solidFill>
            <a:schemeClr val="accent5">
              <a:lumMod val="20000"/>
              <a:lumOff val="80000"/>
            </a:schemeClr>
          </a:solidFill>
        </p:spPr>
        <p:txBody>
          <a:bodyPr wrap="square">
            <a:spAutoFit/>
          </a:bodyPr>
          <a:lstStyle/>
          <a:p>
            <a:r>
              <a:rPr lang="en-US" sz="2000">
                <a:latin typeface="Arial" panose="020B0604020202020204" pitchFamily="34" charset="0"/>
                <a:cs typeface="Arial" panose="020B0604020202020204" pitchFamily="34" charset="0"/>
              </a:rPr>
              <a:t>Studies have shown that patients with obesity may have improved mood with weight loss:</a:t>
            </a:r>
          </a:p>
          <a:p>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Fewer pain, physical symptoms</a:t>
            </a: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Improved self esteem</a:t>
            </a:r>
            <a:endParaRPr lang="en-CA" sz="2000">
              <a:latin typeface="Arial" panose="020B0604020202020204" pitchFamily="34" charset="0"/>
              <a:cs typeface="Arial" panose="020B0604020202020204" pitchFamily="34" charset="0"/>
            </a:endParaRPr>
          </a:p>
        </p:txBody>
      </p:sp>
      <p:pic>
        <p:nvPicPr>
          <p:cNvPr id="13" name="Graphic 12" descr="Weight Loss outline">
            <a:extLst>
              <a:ext uri="{FF2B5EF4-FFF2-40B4-BE49-F238E27FC236}">
                <a16:creationId xmlns:a16="http://schemas.microsoft.com/office/drawing/2014/main" id="{C8B87836-0346-6FA6-FD6F-030BEECC0C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7890" y="1829636"/>
            <a:ext cx="2364058" cy="2364058"/>
          </a:xfrm>
          <a:prstGeom prst="rect">
            <a:avLst/>
          </a:prstGeom>
        </p:spPr>
      </p:pic>
    </p:spTree>
    <p:extLst>
      <p:ext uri="{BB962C8B-B14F-4D97-AF65-F5344CB8AC3E}">
        <p14:creationId xmlns:p14="http://schemas.microsoft.com/office/powerpoint/2010/main" val="2833826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3275-2BE0-46B4-A5AC-691AA9E03ABE}"/>
              </a:ext>
            </a:extLst>
          </p:cNvPr>
          <p:cNvSpPr>
            <a:spLocks noGrp="1"/>
          </p:cNvSpPr>
          <p:nvPr>
            <p:ph type="title"/>
          </p:nvPr>
        </p:nvSpPr>
        <p:spPr/>
        <p:txBody>
          <a:bodyPr/>
          <a:lstStyle/>
          <a:p>
            <a:r>
              <a:rPr lang="en-CA"/>
              <a:t>Key takeaways </a:t>
            </a:r>
          </a:p>
        </p:txBody>
      </p:sp>
      <p:sp>
        <p:nvSpPr>
          <p:cNvPr id="7" name="Content Placeholder 6">
            <a:extLst>
              <a:ext uri="{FF2B5EF4-FFF2-40B4-BE49-F238E27FC236}">
                <a16:creationId xmlns:a16="http://schemas.microsoft.com/office/drawing/2014/main" id="{91E4782E-BE38-4E3C-BE4D-0228AE2E0126}"/>
              </a:ext>
            </a:extLst>
          </p:cNvPr>
          <p:cNvSpPr>
            <a:spLocks noGrp="1"/>
          </p:cNvSpPr>
          <p:nvPr>
            <p:ph idx="1"/>
          </p:nvPr>
        </p:nvSpPr>
        <p:spPr/>
        <p:txBody>
          <a:bodyPr/>
          <a:lstStyle/>
          <a:p>
            <a:pPr marL="341313" indent="-341313"/>
            <a:r>
              <a:rPr lang="en-US"/>
              <a:t>Obesity is associated with a reduction in life expectancy compared to individuals of healthy weight</a:t>
            </a:r>
          </a:p>
          <a:p>
            <a:pPr marL="341313" indent="-341313"/>
            <a:r>
              <a:rPr lang="en-US"/>
              <a:t>Obesity increases the risk of serious metabolic, anatomic and mental complications </a:t>
            </a:r>
          </a:p>
          <a:p>
            <a:pPr marL="341313" indent="-341313"/>
            <a:r>
              <a:rPr lang="en-US"/>
              <a:t>Significant reductions in obesity-related complications can be achieved through weight loss</a:t>
            </a:r>
            <a:endParaRPr lang="en-CA"/>
          </a:p>
        </p:txBody>
      </p:sp>
    </p:spTree>
    <p:extLst>
      <p:ext uri="{BB962C8B-B14F-4D97-AF65-F5344CB8AC3E}">
        <p14:creationId xmlns:p14="http://schemas.microsoft.com/office/powerpoint/2010/main" val="3325496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200">
                <a:effectLst/>
                <a:latin typeface="Arial"/>
                <a:ea typeface="Calibri" panose="020F0502020204030204" pitchFamily="34" charset="0"/>
                <a:cs typeface="Arial" panose="020B0604020202020204" pitchFamily="34" charset="0"/>
              </a:rPr>
              <a:t>Which one of the following regarding the relationship between life expectancy and BMI categories is </a:t>
            </a:r>
            <a:r>
              <a:rPr lang="en-US" sz="1200">
                <a:latin typeface="Arial"/>
                <a:ea typeface="Calibri" panose="020F0502020204030204" pitchFamily="34" charset="0"/>
                <a:cs typeface="Arial" panose="020B0604020202020204" pitchFamily="34" charset="0"/>
              </a:rPr>
              <a:t>correct?</a:t>
            </a:r>
            <a:endParaRPr lang="en-US" sz="1200">
              <a:latin typeface="Arial"/>
              <a:cs typeface="Arial" panose="020B0604020202020204" pitchFamily="34" charset="0"/>
            </a:endParaRPr>
          </a:p>
          <a:p>
            <a:pPr lvl="1">
              <a:lnSpc>
                <a:spcPct val="107000"/>
              </a:lnSpc>
              <a:spcBef>
                <a:spcPts val="0"/>
              </a:spcBef>
              <a:buFont typeface="+mj-lt"/>
              <a:buAutoNum type="alphaLcPeriod"/>
            </a:pPr>
            <a:r>
              <a:rPr lang="en-US" sz="1200">
                <a:effectLst/>
                <a:latin typeface="Arial"/>
                <a:ea typeface="Calibri" panose="020F0502020204030204" pitchFamily="34" charset="0"/>
                <a:cs typeface="Arial" panose="020B0604020202020204" pitchFamily="34" charset="0"/>
              </a:rPr>
              <a:t>For every 5-point increase in BMI above 25 </a:t>
            </a:r>
            <a:r>
              <a:rPr lang="en-US" sz="1200">
                <a:latin typeface="Arial"/>
                <a:ea typeface="Calibri" panose="020F0502020204030204" pitchFamily="34" charset="0"/>
                <a:cs typeface="Arial" panose="020B0604020202020204" pitchFamily="34" charset="0"/>
              </a:rPr>
              <a:t>kg/m2 there</a:t>
            </a:r>
            <a:r>
              <a:rPr lang="en-US" sz="1200">
                <a:effectLst/>
                <a:latin typeface="Arial"/>
                <a:ea typeface="Calibri" panose="020F0502020204030204" pitchFamily="34" charset="0"/>
                <a:cs typeface="Arial" panose="020B0604020202020204" pitchFamily="34" charset="0"/>
              </a:rPr>
              <a:t> is an estimated 30% reduction in life expectancy</a:t>
            </a:r>
            <a:r>
              <a:rPr lang="en-US" sz="1200">
                <a:latin typeface="Arial"/>
                <a:ea typeface="Calibri" panose="020F0502020204030204" pitchFamily="34" charset="0"/>
                <a:cs typeface="Arial" panose="020B0604020202020204" pitchFamily="34" charset="0"/>
              </a:rPr>
              <a:t> </a:t>
            </a:r>
            <a:endParaRPr lang="en-CA" sz="120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Men with obesity are more likely to live longer than women with obesity </a:t>
            </a:r>
            <a:endParaRPr lang="en-CA" sz="120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CA" sz="1200">
                <a:latin typeface="Arial"/>
                <a:ea typeface="Calibri" panose="020F0502020204030204" pitchFamily="34" charset="0"/>
                <a:cs typeface="Arial" panose="020B0604020202020204" pitchFamily="34" charset="0"/>
              </a:rPr>
              <a:t>Underweight has a greater increase in mortality in women versus men</a:t>
            </a:r>
            <a:endParaRPr lang="en-CA" sz="120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CA" sz="1200">
                <a:latin typeface="Arial"/>
                <a:ea typeface="Calibri" panose="020F0502020204030204" pitchFamily="34" charset="0"/>
                <a:cs typeface="Arial" panose="020B0604020202020204" pitchFamily="34" charset="0"/>
              </a:rPr>
              <a:t>Underweight has a greater increase in mortality in older versus younger adults</a:t>
            </a:r>
          </a:p>
          <a:p>
            <a:pPr>
              <a:lnSpc>
                <a:spcPct val="107000"/>
              </a:lnSpc>
              <a:spcAft>
                <a:spcPts val="800"/>
              </a:spcAft>
              <a:buFont typeface="+mj-lt"/>
              <a:buAutoNum type="arabicPeriod"/>
            </a:pPr>
            <a:r>
              <a:rPr lang="en-US" sz="1200">
                <a:effectLst/>
                <a:latin typeface="Arial"/>
                <a:ea typeface="Calibri" panose="020F0502020204030204" pitchFamily="34" charset="0"/>
                <a:cs typeface="Arial" panose="020B0604020202020204" pitchFamily="34" charset="0"/>
              </a:rPr>
              <a:t>Sandra is 1.7 meters in height and </a:t>
            </a:r>
            <a:r>
              <a:rPr lang="en-US" sz="1200">
                <a:latin typeface="Arial"/>
                <a:ea typeface="Calibri" panose="020F0502020204030204" pitchFamily="34" charset="0"/>
                <a:cs typeface="Arial" panose="020B0604020202020204" pitchFamily="34" charset="0"/>
              </a:rPr>
              <a:t>weighs 90.7 kilograms, with a BMI of 31.4 kg/m</a:t>
            </a:r>
            <a:r>
              <a:rPr lang="en-US" sz="1200" baseline="30000">
                <a:latin typeface="Arial"/>
                <a:ea typeface="Calibri" panose="020F0502020204030204" pitchFamily="34" charset="0"/>
                <a:cs typeface="Arial" panose="020B0604020202020204" pitchFamily="34" charset="0"/>
              </a:rPr>
              <a:t>2</a:t>
            </a:r>
            <a:r>
              <a:rPr lang="en-US" sz="1200">
                <a:latin typeface="Arial"/>
                <a:ea typeface="Calibri" panose="020F0502020204030204" pitchFamily="34" charset="0"/>
                <a:cs typeface="Arial" panose="020B0604020202020204" pitchFamily="34" charset="0"/>
              </a:rPr>
              <a:t>. She is diagnosed with type 2 diabetes and knows that weight </a:t>
            </a:r>
            <a:br>
              <a:rPr lang="en-US" sz="1200">
                <a:latin typeface="Arial" panose="020B0604020202020204" pitchFamily="34" charset="0"/>
                <a:ea typeface="Calibri" panose="020F0502020204030204" pitchFamily="34" charset="0"/>
                <a:cs typeface="Arial" panose="020B0604020202020204" pitchFamily="34" charset="0"/>
              </a:rPr>
            </a:br>
            <a:r>
              <a:rPr lang="en-US" sz="1200">
                <a:latin typeface="Arial"/>
                <a:ea typeface="Calibri" panose="020F0502020204030204" pitchFamily="34" charset="0"/>
                <a:cs typeface="Arial" panose="020B0604020202020204" pitchFamily="34" charset="0"/>
              </a:rPr>
              <a:t>loss can improve this obesity-related complications. What is the minimum amount of total body weight should Sandra aim lose in order to achieve remission of type 2 diabetes?</a:t>
            </a:r>
            <a:endParaRPr lang="en-US" sz="1200">
              <a:latin typeface="Arial"/>
              <a:cs typeface="Arial" panose="020B0604020202020204" pitchFamily="34" charset="0"/>
            </a:endParaRP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2%</a:t>
            </a:r>
            <a:endParaRPr lang="en-CA" sz="1200">
              <a:latin typeface="Arial"/>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5%</a:t>
            </a:r>
            <a:endParaRPr lang="en-CA" sz="1200">
              <a:latin typeface="Arial"/>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10%</a:t>
            </a:r>
            <a:endParaRPr lang="en-CA" sz="1200">
              <a:latin typeface="Arial"/>
              <a:ea typeface="Calibri" panose="020F0502020204030204" pitchFamily="34" charset="0"/>
              <a:cs typeface="Arial" panose="020B0604020202020204" pitchFamily="34" charset="0"/>
            </a:endParaRPr>
          </a:p>
          <a:p>
            <a:pPr lvl="1">
              <a:lnSpc>
                <a:spcPct val="107000"/>
              </a:lnSpc>
              <a:spcBef>
                <a:spcPts val="0"/>
              </a:spcBef>
              <a:buAutoNum type="alphaLcPeriod"/>
            </a:pPr>
            <a:r>
              <a:rPr lang="en-US" sz="1200">
                <a:latin typeface="Arial"/>
                <a:ea typeface="Calibri" panose="020F0502020204030204" pitchFamily="34" charset="0"/>
                <a:cs typeface="Arial" panose="020B0604020202020204" pitchFamily="34" charset="0"/>
              </a:rPr>
              <a:t>15%</a:t>
            </a:r>
            <a:endParaRPr lang="en-CA" sz="1200">
              <a:latin typeface="Arial"/>
              <a:ea typeface="Calibri" panose="020F0502020204030204" pitchFamily="34" charset="0"/>
              <a:cs typeface="Arial" panose="020B0604020202020204" pitchFamily="34" charset="0"/>
            </a:endParaRPr>
          </a:p>
          <a:p>
            <a:pPr>
              <a:lnSpc>
                <a:spcPct val="107000"/>
              </a:lnSpc>
              <a:spcAft>
                <a:spcPts val="800"/>
              </a:spcAft>
              <a:buFont typeface="+mj-lt"/>
              <a:buAutoNum type="arabicPeriod"/>
            </a:pPr>
            <a:r>
              <a:rPr lang="en-CA" sz="1200">
                <a:latin typeface="Arial"/>
                <a:cs typeface="Arial" panose="020B0604020202020204" pitchFamily="34" charset="0"/>
              </a:rPr>
              <a:t>What role does the pancreas play in contributing to insulin resistance in those who have obesity and type 2 diabetes like Sandra?</a:t>
            </a: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R</a:t>
            </a:r>
            <a:r>
              <a:rPr lang="en-US" sz="1200">
                <a:effectLst/>
                <a:latin typeface="Arial"/>
                <a:ea typeface="Calibri" panose="020F0502020204030204" pitchFamily="34" charset="0"/>
                <a:cs typeface="Arial" panose="020B0604020202020204" pitchFamily="34" charset="0"/>
              </a:rPr>
              <a:t>educed insulin secretion</a:t>
            </a: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Leptin resistance</a:t>
            </a:r>
            <a:endParaRPr lang="en-US" sz="1200">
              <a:effectLst/>
              <a:latin typeface="Arial"/>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US" sz="1200">
                <a:latin typeface="Arial"/>
                <a:ea typeface="Calibri" panose="020F0502020204030204" pitchFamily="34" charset="0"/>
                <a:cs typeface="Arial" panose="020B0604020202020204" pitchFamily="34" charset="0"/>
              </a:rPr>
              <a:t>Increased triglyceride production</a:t>
            </a:r>
            <a:endParaRPr lang="en-US" sz="1200">
              <a:effectLst/>
              <a:latin typeface="Arial"/>
              <a:ea typeface="Calibri" panose="020F0502020204030204" pitchFamily="34" charset="0"/>
              <a:cs typeface="Arial" panose="020B0604020202020204" pitchFamily="34" charset="0"/>
            </a:endParaRPr>
          </a:p>
          <a:p>
            <a:pPr lvl="1">
              <a:lnSpc>
                <a:spcPct val="107000"/>
              </a:lnSpc>
              <a:spcBef>
                <a:spcPts val="0"/>
              </a:spcBef>
              <a:buAutoNum type="alphaLcPeriod"/>
            </a:pPr>
            <a:r>
              <a:rPr lang="en-US" sz="1200">
                <a:latin typeface="Arial"/>
                <a:ea typeface="Calibri" panose="020F0502020204030204" pitchFamily="34" charset="0"/>
                <a:cs typeface="Arial" panose="020B0604020202020204" pitchFamily="34" charset="0"/>
              </a:rPr>
              <a:t>Islet cell production of anti-inflammatory cytokines</a:t>
            </a:r>
            <a:endParaRPr lang="en-US" sz="120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Arial" panose="020B0604020202020204" pitchFamily="34" charset="0"/>
              <a:buAutoNum type="alphaLcPeriod"/>
            </a:pPr>
            <a:endParaRPr lang="en-US" sz="1200">
              <a:latin typeface="Arial" panose="020B0604020202020204" pitchFamily="34" charset="0"/>
              <a:cs typeface="Arial" panose="020B0604020202020204" pitchFamily="34" charset="0"/>
            </a:endParaRPr>
          </a:p>
          <a:p>
            <a:pPr lvl="1">
              <a:lnSpc>
                <a:spcPct val="107000"/>
              </a:lnSpc>
              <a:spcBef>
                <a:spcPts val="0"/>
              </a:spcBef>
              <a:buFont typeface="+mj-lt"/>
              <a:buAutoNum type="alphaLcPeriod"/>
            </a:pPr>
            <a:endParaRPr lang="en-US" sz="1050">
              <a:latin typeface="Arial" panose="020B0604020202020204" pitchFamily="34" charset="0"/>
              <a:cs typeface="Arial" panose="020B0604020202020204" pitchFamily="34" charset="0"/>
            </a:endParaRPr>
          </a:p>
          <a:p>
            <a:pPr>
              <a:lnSpc>
                <a:spcPct val="107000"/>
              </a:lnSpc>
              <a:spcAft>
                <a:spcPts val="800"/>
              </a:spcAft>
              <a:buFont typeface="+mj-lt"/>
              <a:buAutoNum type="arabicPeriod"/>
            </a:pPr>
            <a:endParaRPr lang="en-CA"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663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 (cont’d)</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startAt="4"/>
            </a:pPr>
            <a:r>
              <a:rPr lang="en-US" sz="1200">
                <a:latin typeface="Arial"/>
                <a:cs typeface="Arial" panose="020B0604020202020204" pitchFamily="34" charset="0"/>
              </a:rPr>
              <a:t>Which of the following is a positive effect of weight loss in patients with obesity and cardiovascular diseases?</a:t>
            </a:r>
          </a:p>
          <a:p>
            <a:pPr lvl="1">
              <a:lnSpc>
                <a:spcPct val="107000"/>
              </a:lnSpc>
              <a:spcBef>
                <a:spcPts val="0"/>
              </a:spcBef>
              <a:buFont typeface="+mj-lt"/>
              <a:buAutoNum type="alphaLcPeriod"/>
            </a:pPr>
            <a:r>
              <a:rPr lang="en-US" sz="1200">
                <a:latin typeface="Arial"/>
                <a:cs typeface="Arial" panose="020B0604020202020204" pitchFamily="34" charset="0"/>
              </a:rPr>
              <a:t>Decreased serum total cholesterol, LDL-C, and TGs</a:t>
            </a:r>
          </a:p>
          <a:p>
            <a:pPr lvl="1">
              <a:lnSpc>
                <a:spcPct val="107000"/>
              </a:lnSpc>
              <a:spcBef>
                <a:spcPts val="0"/>
              </a:spcBef>
              <a:buFont typeface="+mj-lt"/>
              <a:buAutoNum type="alphaLcPeriod"/>
            </a:pPr>
            <a:r>
              <a:rPr lang="en-US" sz="1200">
                <a:latin typeface="Arial"/>
                <a:cs typeface="Arial" panose="020B0604020202020204" pitchFamily="34" charset="0"/>
              </a:rPr>
              <a:t>Decreased serum HDL-C </a:t>
            </a:r>
          </a:p>
          <a:p>
            <a:pPr lvl="1">
              <a:lnSpc>
                <a:spcPct val="107000"/>
              </a:lnSpc>
              <a:spcBef>
                <a:spcPts val="0"/>
              </a:spcBef>
              <a:buFont typeface="+mj-lt"/>
              <a:buAutoNum type="alphaLcPeriod"/>
            </a:pPr>
            <a:r>
              <a:rPr lang="en-US" sz="1200">
                <a:latin typeface="Arial"/>
                <a:cs typeface="Arial" panose="020B0604020202020204" pitchFamily="34" charset="0"/>
              </a:rPr>
              <a:t>Lower systolic and diastolic blood pressure</a:t>
            </a:r>
          </a:p>
          <a:p>
            <a:pPr lvl="1">
              <a:lnSpc>
                <a:spcPct val="107000"/>
              </a:lnSpc>
              <a:spcBef>
                <a:spcPts val="0"/>
              </a:spcBef>
              <a:buFont typeface="+mj-lt"/>
              <a:buAutoNum type="alphaLcPeriod"/>
            </a:pPr>
            <a:r>
              <a:rPr lang="en-US" sz="1200">
                <a:latin typeface="Arial"/>
                <a:cs typeface="Arial" panose="020B0604020202020204" pitchFamily="34" charset="0"/>
              </a:rPr>
              <a:t>Increased hepatic steatosis</a:t>
            </a:r>
          </a:p>
          <a:p>
            <a:pPr>
              <a:lnSpc>
                <a:spcPct val="107000"/>
              </a:lnSpc>
              <a:spcAft>
                <a:spcPts val="800"/>
              </a:spcAft>
              <a:buFont typeface="+mj-lt"/>
              <a:buAutoNum type="arabicPeriod" startAt="5"/>
            </a:pPr>
            <a:r>
              <a:rPr lang="en-US" sz="1200">
                <a:latin typeface="Arial"/>
                <a:cs typeface="Arial" panose="020B0604020202020204" pitchFamily="34" charset="0"/>
              </a:rPr>
              <a:t>What is a weight-dependent factor that leads to obstructive sleep apnea as a result of increased fat mass from obesity?</a:t>
            </a:r>
          </a:p>
          <a:p>
            <a:pPr lvl="1">
              <a:lnSpc>
                <a:spcPct val="107000"/>
              </a:lnSpc>
              <a:spcBef>
                <a:spcPts val="0"/>
              </a:spcBef>
              <a:buFont typeface="+mj-lt"/>
              <a:buAutoNum type="alphaLcPeriod"/>
            </a:pPr>
            <a:r>
              <a:rPr lang="en-US" sz="1200">
                <a:latin typeface="Arial"/>
                <a:cs typeface="Arial" panose="020B0604020202020204" pitchFamily="34" charset="0"/>
              </a:rPr>
              <a:t>Inflammation</a:t>
            </a:r>
          </a:p>
          <a:p>
            <a:pPr lvl="1">
              <a:lnSpc>
                <a:spcPct val="107000"/>
              </a:lnSpc>
              <a:spcBef>
                <a:spcPts val="0"/>
              </a:spcBef>
              <a:buFont typeface="+mj-lt"/>
              <a:buAutoNum type="alphaLcPeriod"/>
            </a:pPr>
            <a:r>
              <a:rPr lang="en-US" sz="1200">
                <a:latin typeface="Arial"/>
                <a:cs typeface="Arial" panose="020B0604020202020204" pitchFamily="34" charset="0"/>
              </a:rPr>
              <a:t>Hyperglycemia</a:t>
            </a:r>
          </a:p>
          <a:p>
            <a:pPr lvl="1">
              <a:lnSpc>
                <a:spcPct val="107000"/>
              </a:lnSpc>
              <a:spcBef>
                <a:spcPts val="0"/>
              </a:spcBef>
              <a:buFont typeface="+mj-lt"/>
              <a:buAutoNum type="alphaLcPeriod"/>
            </a:pPr>
            <a:r>
              <a:rPr lang="en-US" sz="1200">
                <a:latin typeface="Arial"/>
                <a:cs typeface="Arial" panose="020B0604020202020204" pitchFamily="34" charset="0"/>
              </a:rPr>
              <a:t>Narrowed airway</a:t>
            </a:r>
          </a:p>
          <a:p>
            <a:pPr lvl="1">
              <a:lnSpc>
                <a:spcPct val="107000"/>
              </a:lnSpc>
              <a:spcBef>
                <a:spcPts val="0"/>
              </a:spcBef>
              <a:buFont typeface="+mj-lt"/>
              <a:buAutoNum type="alphaLcPeriod"/>
            </a:pPr>
            <a:r>
              <a:rPr lang="en-US" sz="1200">
                <a:latin typeface="Arial"/>
                <a:cs typeface="Arial" panose="020B0604020202020204" pitchFamily="34" charset="0"/>
              </a:rPr>
              <a:t>Sympathetic activity</a:t>
            </a:r>
          </a:p>
          <a:p>
            <a:pPr lvl="1">
              <a:lnSpc>
                <a:spcPct val="107000"/>
              </a:lnSpc>
              <a:spcBef>
                <a:spcPts val="0"/>
              </a:spcBef>
              <a:buFont typeface="+mj-lt"/>
              <a:buAutoNum type="alphaLcPeriod"/>
            </a:pPr>
            <a:endParaRPr lang="en-US" sz="1050">
              <a:latin typeface="Arial" panose="020B0604020202020204" pitchFamily="34" charset="0"/>
              <a:cs typeface="Arial" panose="020B0604020202020204" pitchFamily="34" charset="0"/>
            </a:endParaRPr>
          </a:p>
          <a:p>
            <a:pPr lvl="1">
              <a:lnSpc>
                <a:spcPct val="107000"/>
              </a:lnSpc>
              <a:spcBef>
                <a:spcPts val="0"/>
              </a:spcBef>
              <a:buFont typeface="+mj-lt"/>
              <a:buAutoNum type="alphaLcPeriod"/>
            </a:pPr>
            <a:endParaRPr lang="en-US" sz="1050">
              <a:latin typeface="Arial" panose="020B0604020202020204" pitchFamily="34" charset="0"/>
              <a:cs typeface="Arial" panose="020B0604020202020204" pitchFamily="34" charset="0"/>
            </a:endParaRPr>
          </a:p>
          <a:p>
            <a:pPr>
              <a:lnSpc>
                <a:spcPct val="107000"/>
              </a:lnSpc>
              <a:spcAft>
                <a:spcPts val="800"/>
              </a:spcAft>
              <a:buFont typeface="+mj-lt"/>
              <a:buAutoNum type="arabicPeriod" startAt="5"/>
            </a:pPr>
            <a:endParaRPr lang="en-CA"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56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85F453-BDF5-C267-BD87-C4CBFD42E157}"/>
              </a:ext>
            </a:extLst>
          </p:cNvPr>
          <p:cNvPicPr>
            <a:picLocks noChangeAspect="1"/>
          </p:cNvPicPr>
          <p:nvPr/>
        </p:nvPicPr>
        <p:blipFill>
          <a:blip r:embed="rId5"/>
          <a:stretch>
            <a:fillRect/>
          </a:stretch>
        </p:blipFill>
        <p:spPr>
          <a:xfrm>
            <a:off x="1899986" y="4413110"/>
            <a:ext cx="2011680" cy="2011680"/>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6F1C-0776-40A9-9ACB-3CB9C460EBF4}"/>
              </a:ext>
            </a:extLst>
          </p:cNvPr>
          <p:cNvSpPr>
            <a:spLocks noGrp="1"/>
          </p:cNvSpPr>
          <p:nvPr>
            <p:ph type="title"/>
          </p:nvPr>
        </p:nvSpPr>
        <p:spPr/>
        <p:txBody>
          <a:bodyPr/>
          <a:lstStyle/>
          <a:p>
            <a:r>
              <a:rPr lang="en-GB" altLang="en-US"/>
              <a:t>Obesity is associated with multiple complications</a:t>
            </a:r>
            <a:r>
              <a:rPr lang="en-GB" altLang="en-US" baseline="30000"/>
              <a:t>1–5</a:t>
            </a:r>
            <a:endParaRPr lang="en-GB" baseline="30000"/>
          </a:p>
        </p:txBody>
      </p:sp>
      <p:sp>
        <p:nvSpPr>
          <p:cNvPr id="4" name="Text Placeholder 3">
            <a:extLst>
              <a:ext uri="{FF2B5EF4-FFF2-40B4-BE49-F238E27FC236}">
                <a16:creationId xmlns:a16="http://schemas.microsoft.com/office/drawing/2014/main" id="{8F322B48-461F-4515-84CE-7865D53F1029}"/>
              </a:ext>
            </a:extLst>
          </p:cNvPr>
          <p:cNvSpPr>
            <a:spLocks noGrp="1"/>
          </p:cNvSpPr>
          <p:nvPr>
            <p:ph type="body" sz="quarter" idx="13"/>
          </p:nvPr>
        </p:nvSpPr>
        <p:spPr/>
        <p:txBody>
          <a:bodyPr/>
          <a:lstStyle/>
          <a:p>
            <a:r>
              <a:rPr lang="en-GB" sz="900"/>
              <a:t>*Weight loss is the only effective and recommended lifestyle modification when it comes to managing symptoms of menopause.</a:t>
            </a:r>
            <a:br>
              <a:rPr lang="en-GB" sz="900"/>
            </a:br>
            <a:r>
              <a:rPr lang="en-GB" sz="900"/>
              <a:t>A-fib, atrial fibrillation; CAD, coronary artery disease; CHF, congestive heart failure; ED, erectile dysfunction; GDM, gestational diabetes mellitus; GERD, gastroesophageal reflux disease; </a:t>
            </a:r>
            <a:br>
              <a:rPr lang="en-GB" sz="900"/>
            </a:br>
            <a:r>
              <a:rPr lang="en-GB" sz="900"/>
              <a:t>HCC, hepatocellular carcinoma; HTN, hypertension; LBP, lower back pain; MASH, metabolic dysfunction-associated steatohepatitis; MASLD, metabolic dysfunction-associated </a:t>
            </a:r>
            <a:r>
              <a:rPr lang="en-GB" sz="900" err="1"/>
              <a:t>steatotic</a:t>
            </a:r>
            <a:r>
              <a:rPr lang="en-GB" sz="900"/>
              <a:t> liver disease; MM, multiple myeloma; OA, osteoarthritis; VTE, venous thromboembolism.</a:t>
            </a:r>
            <a:br>
              <a:rPr lang="en-GB" sz="900"/>
            </a:br>
            <a:r>
              <a:rPr lang="en-GB" sz="900"/>
              <a:t>1. Yuen MM et al. Obesity Week 2016. Oct 31–Nov 4 2016. New Orleans: T-P-3166; 2. </a:t>
            </a:r>
            <a:r>
              <a:rPr lang="en-CA" sz="900" err="1"/>
              <a:t>ElSayed</a:t>
            </a:r>
            <a:r>
              <a:rPr lang="en-CA" sz="900"/>
              <a:t> NA et al. Diabetes Care. 2023;46:S128–S139; 3. </a:t>
            </a:r>
            <a:r>
              <a:rPr lang="en-CA" sz="900" i="0"/>
              <a:t>Rinella ME et al. Hepatology. 2023;77:1797–1835; </a:t>
            </a:r>
            <a:br>
              <a:rPr lang="en-CA" sz="900" i="0"/>
            </a:br>
            <a:r>
              <a:rPr lang="en-CA" sz="900" i="0"/>
              <a:t>4. </a:t>
            </a:r>
            <a:r>
              <a:rPr lang="en-CA" sz="900" i="0" err="1"/>
              <a:t>Cusi</a:t>
            </a:r>
            <a:r>
              <a:rPr lang="en-CA" sz="900" i="0"/>
              <a:t> K et al. </a:t>
            </a:r>
            <a:r>
              <a:rPr lang="en-CA" sz="900" i="0" err="1"/>
              <a:t>Endocr</a:t>
            </a:r>
            <a:r>
              <a:rPr lang="en-CA" sz="900" i="0"/>
              <a:t> </a:t>
            </a:r>
            <a:r>
              <a:rPr lang="en-CA" sz="900" i="0" err="1"/>
              <a:t>Pract</a:t>
            </a:r>
            <a:r>
              <a:rPr lang="en-CA" sz="900" i="0"/>
              <a:t>. 2022;28:P528–P562; 5. </a:t>
            </a:r>
            <a:r>
              <a:rPr lang="en-US" sz="900" b="0" i="0">
                <a:solidFill>
                  <a:srgbClr val="000000"/>
                </a:solidFill>
                <a:effectLst/>
              </a:rPr>
              <a:t>The 2023 nonhormone therapy position statement of The North American Menopause Society. Menopause. 2023;30:573-590.</a:t>
            </a:r>
            <a:endParaRPr lang="en-GB" sz="900"/>
          </a:p>
        </p:txBody>
      </p:sp>
      <p:sp>
        <p:nvSpPr>
          <p:cNvPr id="5" name="Rectangle 4">
            <a:extLst>
              <a:ext uri="{FF2B5EF4-FFF2-40B4-BE49-F238E27FC236}">
                <a16:creationId xmlns:a16="http://schemas.microsoft.com/office/drawing/2014/main" id="{74CFCB85-8E98-4D8D-B206-2964C51C46F2}"/>
              </a:ext>
            </a:extLst>
          </p:cNvPr>
          <p:cNvSpPr/>
          <p:nvPr/>
        </p:nvSpPr>
        <p:spPr>
          <a:xfrm>
            <a:off x="632100" y="3799233"/>
            <a:ext cx="2872343" cy="1892656"/>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00" indent="-176200" algn="ctr" defTabSz="685750">
              <a:spcBef>
                <a:spcPts val="900"/>
              </a:spcBef>
              <a:buClr>
                <a:srgbClr val="000000"/>
              </a:buClr>
              <a:buSzPct val="50000"/>
              <a:defRPr/>
            </a:pPr>
            <a:r>
              <a:rPr lang="en-GB" sz="6600" b="1" kern="0">
                <a:solidFill>
                  <a:schemeClr val="tx1"/>
                </a:solidFill>
                <a:latin typeface="Arial" panose="020B0604020202020204" pitchFamily="34" charset="0"/>
                <a:cs typeface="Arial" panose="020B0604020202020204" pitchFamily="34" charset="0"/>
              </a:rPr>
              <a:t>229+</a:t>
            </a:r>
          </a:p>
          <a:p>
            <a:pPr marL="176200" indent="-176200" algn="ctr" defTabSz="685750">
              <a:buClr>
                <a:srgbClr val="000000"/>
              </a:buClr>
              <a:buSzPct val="50000"/>
              <a:defRPr/>
            </a:pPr>
            <a:r>
              <a:rPr lang="en-GB" sz="1500" b="1" kern="0">
                <a:solidFill>
                  <a:schemeClr val="tx1"/>
                </a:solidFill>
                <a:latin typeface="Arial" panose="020B0604020202020204" pitchFamily="34" charset="0"/>
                <a:cs typeface="Arial" panose="020B0604020202020204" pitchFamily="34" charset="0"/>
              </a:rPr>
              <a:t>complications affecting </a:t>
            </a:r>
            <a:br>
              <a:rPr lang="en-GB" sz="1500" b="1" kern="0">
                <a:solidFill>
                  <a:schemeClr val="tx1"/>
                </a:solidFill>
                <a:latin typeface="Arial" panose="020B0604020202020204" pitchFamily="34" charset="0"/>
                <a:cs typeface="Arial" panose="020B0604020202020204" pitchFamily="34" charset="0"/>
              </a:rPr>
            </a:br>
            <a:r>
              <a:rPr lang="en-GB" sz="1500" b="1" i="1" kern="0">
                <a:solidFill>
                  <a:schemeClr val="accent5"/>
                </a:solidFill>
                <a:latin typeface="Arial" panose="020B0604020202020204" pitchFamily="34" charset="0"/>
                <a:cs typeface="Arial" panose="020B0604020202020204" pitchFamily="34" charset="0"/>
              </a:rPr>
              <a:t>EVERY</a:t>
            </a:r>
            <a:r>
              <a:rPr lang="en-GB" sz="1500" b="1" kern="0">
                <a:solidFill>
                  <a:schemeClr val="tx1"/>
                </a:solidFill>
                <a:latin typeface="Arial" panose="020B0604020202020204" pitchFamily="34" charset="0"/>
                <a:cs typeface="Arial" panose="020B0604020202020204" pitchFamily="34" charset="0"/>
              </a:rPr>
              <a:t> organ system </a:t>
            </a:r>
            <a:br>
              <a:rPr lang="en-GB" sz="1500" b="1" kern="0">
                <a:solidFill>
                  <a:schemeClr val="tx1"/>
                </a:solidFill>
                <a:latin typeface="Arial" panose="020B0604020202020204" pitchFamily="34" charset="0"/>
                <a:cs typeface="Arial" panose="020B0604020202020204" pitchFamily="34" charset="0"/>
              </a:rPr>
            </a:br>
            <a:r>
              <a:rPr lang="en-GB" sz="1500" b="1" kern="0">
                <a:solidFill>
                  <a:schemeClr val="tx1"/>
                </a:solidFill>
                <a:latin typeface="Arial" panose="020B0604020202020204" pitchFamily="34" charset="0"/>
                <a:cs typeface="Arial" panose="020B0604020202020204" pitchFamily="34" charset="0"/>
              </a:rPr>
              <a:t>and medical specialty</a:t>
            </a:r>
            <a:endParaRPr lang="en-GB" sz="825" b="1" kern="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4D303E4-2FD0-466A-9072-915BC98E3FEB}"/>
              </a:ext>
            </a:extLst>
          </p:cNvPr>
          <p:cNvPicPr>
            <a:picLocks noChangeAspect="1"/>
          </p:cNvPicPr>
          <p:nvPr/>
        </p:nvPicPr>
        <p:blipFill rotWithShape="1">
          <a:blip r:embed="rId3"/>
          <a:srcRect b="72555"/>
          <a:stretch/>
        </p:blipFill>
        <p:spPr>
          <a:xfrm>
            <a:off x="632098" y="1837414"/>
            <a:ext cx="2761727" cy="381492"/>
          </a:xfrm>
          <a:prstGeom prst="rect">
            <a:avLst/>
          </a:prstGeom>
        </p:spPr>
      </p:pic>
      <p:sp>
        <p:nvSpPr>
          <p:cNvPr id="45" name="Oval 44">
            <a:extLst>
              <a:ext uri="{FF2B5EF4-FFF2-40B4-BE49-F238E27FC236}">
                <a16:creationId xmlns:a16="http://schemas.microsoft.com/office/drawing/2014/main" id="{79898523-E57E-4499-8267-6F77ACD76810}"/>
              </a:ext>
            </a:extLst>
          </p:cNvPr>
          <p:cNvSpPr>
            <a:spLocks noChangeAspect="1"/>
          </p:cNvSpPr>
          <p:nvPr/>
        </p:nvSpPr>
        <p:spPr>
          <a:xfrm>
            <a:off x="8836209" y="2023881"/>
            <a:ext cx="831739" cy="83173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HTN</a:t>
            </a:r>
          </a:p>
        </p:txBody>
      </p:sp>
      <p:sp>
        <p:nvSpPr>
          <p:cNvPr id="46" name="Oval 45">
            <a:extLst>
              <a:ext uri="{FF2B5EF4-FFF2-40B4-BE49-F238E27FC236}">
                <a16:creationId xmlns:a16="http://schemas.microsoft.com/office/drawing/2014/main" id="{F4F20B7F-2EF1-4925-9E1A-C75A15B271E2}"/>
              </a:ext>
            </a:extLst>
          </p:cNvPr>
          <p:cNvSpPr>
            <a:spLocks noChangeAspect="1"/>
          </p:cNvSpPr>
          <p:nvPr/>
        </p:nvSpPr>
        <p:spPr>
          <a:xfrm>
            <a:off x="6912970" y="1182347"/>
            <a:ext cx="613407" cy="61340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CAD</a:t>
            </a:r>
            <a:endParaRPr lang="en-GB" sz="533" b="1">
              <a:solidFill>
                <a:srgbClr val="FFFFFF"/>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03D9CE54-6CEC-4617-9104-EB97CC33439E}"/>
              </a:ext>
            </a:extLst>
          </p:cNvPr>
          <p:cNvSpPr>
            <a:spLocks noChangeAspect="1"/>
          </p:cNvSpPr>
          <p:nvPr/>
        </p:nvSpPr>
        <p:spPr>
          <a:xfrm>
            <a:off x="10306624" y="1500024"/>
            <a:ext cx="910812" cy="91081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600" b="1">
                <a:solidFill>
                  <a:srgbClr val="FFFFFF"/>
                </a:solidFill>
                <a:latin typeface="Arial"/>
                <a:cs typeface="Arial"/>
              </a:rPr>
              <a:t>Urinary incontinence (nocturia/stress)</a:t>
            </a:r>
          </a:p>
        </p:txBody>
      </p:sp>
      <p:sp>
        <p:nvSpPr>
          <p:cNvPr id="49" name="Oval 48">
            <a:extLst>
              <a:ext uri="{FF2B5EF4-FFF2-40B4-BE49-F238E27FC236}">
                <a16:creationId xmlns:a16="http://schemas.microsoft.com/office/drawing/2014/main" id="{A76B1228-E5B4-4407-9E49-2269F70889A7}"/>
              </a:ext>
            </a:extLst>
          </p:cNvPr>
          <p:cNvSpPr>
            <a:spLocks noChangeAspect="1"/>
          </p:cNvSpPr>
          <p:nvPr/>
        </p:nvSpPr>
        <p:spPr>
          <a:xfrm>
            <a:off x="7881756" y="1705859"/>
            <a:ext cx="684501" cy="6814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Benign prostatic hypertrophy </a:t>
            </a:r>
          </a:p>
        </p:txBody>
      </p:sp>
      <p:sp>
        <p:nvSpPr>
          <p:cNvPr id="50" name="Oval 49">
            <a:extLst>
              <a:ext uri="{FF2B5EF4-FFF2-40B4-BE49-F238E27FC236}">
                <a16:creationId xmlns:a16="http://schemas.microsoft.com/office/drawing/2014/main" id="{2672924F-1418-4AAD-B13C-10AD66030317}"/>
              </a:ext>
            </a:extLst>
          </p:cNvPr>
          <p:cNvSpPr>
            <a:spLocks noChangeAspect="1"/>
          </p:cNvSpPr>
          <p:nvPr/>
        </p:nvSpPr>
        <p:spPr>
          <a:xfrm>
            <a:off x="8497977" y="1344907"/>
            <a:ext cx="676464" cy="67646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Surgical wound infection</a:t>
            </a:r>
          </a:p>
        </p:txBody>
      </p:sp>
      <p:sp>
        <p:nvSpPr>
          <p:cNvPr id="51" name="Oval 50">
            <a:extLst>
              <a:ext uri="{FF2B5EF4-FFF2-40B4-BE49-F238E27FC236}">
                <a16:creationId xmlns:a16="http://schemas.microsoft.com/office/drawing/2014/main" id="{6ABC3D1D-B55E-4369-AC00-EDC584C0EFC7}"/>
              </a:ext>
            </a:extLst>
          </p:cNvPr>
          <p:cNvSpPr>
            <a:spLocks noChangeAspect="1"/>
          </p:cNvSpPr>
          <p:nvPr/>
        </p:nvSpPr>
        <p:spPr>
          <a:xfrm>
            <a:off x="10911859" y="3543001"/>
            <a:ext cx="637340" cy="6373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err="1">
                <a:solidFill>
                  <a:srgbClr val="FFFFFF"/>
                </a:solidFill>
                <a:latin typeface="Arial" panose="020B0604020202020204" pitchFamily="34" charset="0"/>
                <a:cs typeface="Arial" panose="020B0604020202020204" pitchFamily="34" charset="0"/>
              </a:rPr>
              <a:t>Esophageal</a:t>
            </a:r>
            <a:r>
              <a:rPr lang="en-GB" sz="600" b="1">
                <a:solidFill>
                  <a:srgbClr val="FFFFFF"/>
                </a:solidFill>
                <a:latin typeface="Arial" panose="020B0604020202020204" pitchFamily="34" charset="0"/>
                <a:cs typeface="Arial" panose="020B0604020202020204" pitchFamily="34" charset="0"/>
              </a:rPr>
              <a:t> cancer</a:t>
            </a:r>
          </a:p>
        </p:txBody>
      </p:sp>
      <p:sp>
        <p:nvSpPr>
          <p:cNvPr id="52" name="Oval 51">
            <a:extLst>
              <a:ext uri="{FF2B5EF4-FFF2-40B4-BE49-F238E27FC236}">
                <a16:creationId xmlns:a16="http://schemas.microsoft.com/office/drawing/2014/main" id="{65B4CE90-3B80-45D3-84D1-11423A499FE8}"/>
              </a:ext>
            </a:extLst>
          </p:cNvPr>
          <p:cNvSpPr>
            <a:spLocks noChangeAspect="1"/>
          </p:cNvSpPr>
          <p:nvPr/>
        </p:nvSpPr>
        <p:spPr>
          <a:xfrm>
            <a:off x="9920620" y="2256335"/>
            <a:ext cx="637340" cy="6373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Pancreatic Cancers</a:t>
            </a:r>
          </a:p>
        </p:txBody>
      </p:sp>
      <p:sp>
        <p:nvSpPr>
          <p:cNvPr id="53" name="Oval 52">
            <a:extLst>
              <a:ext uri="{FF2B5EF4-FFF2-40B4-BE49-F238E27FC236}">
                <a16:creationId xmlns:a16="http://schemas.microsoft.com/office/drawing/2014/main" id="{4ABB6E1A-EAE9-4F5E-BDEC-29BD7DF6BA28}"/>
              </a:ext>
            </a:extLst>
          </p:cNvPr>
          <p:cNvSpPr>
            <a:spLocks noChangeAspect="1"/>
          </p:cNvSpPr>
          <p:nvPr/>
        </p:nvSpPr>
        <p:spPr>
          <a:xfrm>
            <a:off x="10726366" y="2997971"/>
            <a:ext cx="552605" cy="55260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Stomach cancer</a:t>
            </a:r>
          </a:p>
        </p:txBody>
      </p:sp>
      <p:sp>
        <p:nvSpPr>
          <p:cNvPr id="54" name="Oval 53">
            <a:extLst>
              <a:ext uri="{FF2B5EF4-FFF2-40B4-BE49-F238E27FC236}">
                <a16:creationId xmlns:a16="http://schemas.microsoft.com/office/drawing/2014/main" id="{7DD048CD-E5EF-4F19-89EC-770AA2F3D6D9}"/>
              </a:ext>
            </a:extLst>
          </p:cNvPr>
          <p:cNvSpPr>
            <a:spLocks noChangeAspect="1"/>
          </p:cNvSpPr>
          <p:nvPr/>
        </p:nvSpPr>
        <p:spPr>
          <a:xfrm>
            <a:off x="8850245" y="3860891"/>
            <a:ext cx="732527" cy="73252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Depression</a:t>
            </a:r>
          </a:p>
        </p:txBody>
      </p:sp>
      <p:sp>
        <p:nvSpPr>
          <p:cNvPr id="55" name="Oval 54">
            <a:extLst>
              <a:ext uri="{FF2B5EF4-FFF2-40B4-BE49-F238E27FC236}">
                <a16:creationId xmlns:a16="http://schemas.microsoft.com/office/drawing/2014/main" id="{872A53E8-17ED-45BC-B9FA-E3A563220D28}"/>
              </a:ext>
            </a:extLst>
          </p:cNvPr>
          <p:cNvSpPr>
            <a:spLocks noChangeAspect="1"/>
          </p:cNvSpPr>
          <p:nvPr/>
        </p:nvSpPr>
        <p:spPr>
          <a:xfrm>
            <a:off x="9493393" y="2707701"/>
            <a:ext cx="547893" cy="54789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533" b="1">
                <a:solidFill>
                  <a:srgbClr val="FFFFFF"/>
                </a:solidFill>
                <a:latin typeface="Arial" panose="020B0604020202020204" pitchFamily="34" charset="0"/>
                <a:cs typeface="Arial" panose="020B0604020202020204" pitchFamily="34" charset="0"/>
              </a:rPr>
              <a:t>Renal</a:t>
            </a:r>
          </a:p>
          <a:p>
            <a:pPr algn="ctr" defTabSz="914377">
              <a:defRPr/>
            </a:pPr>
            <a:r>
              <a:rPr lang="en-GB" sz="533" b="1">
                <a:solidFill>
                  <a:srgbClr val="FFFFFF"/>
                </a:solidFill>
                <a:latin typeface="Arial" panose="020B0604020202020204" pitchFamily="34" charset="0"/>
                <a:cs typeface="Arial" panose="020B0604020202020204" pitchFamily="34" charset="0"/>
              </a:rPr>
              <a:t>cancers</a:t>
            </a:r>
          </a:p>
        </p:txBody>
      </p:sp>
      <p:sp>
        <p:nvSpPr>
          <p:cNvPr id="56" name="Oval 55">
            <a:extLst>
              <a:ext uri="{FF2B5EF4-FFF2-40B4-BE49-F238E27FC236}">
                <a16:creationId xmlns:a16="http://schemas.microsoft.com/office/drawing/2014/main" id="{C43A2FEA-3229-43A3-9FD0-7E207EB36482}"/>
              </a:ext>
            </a:extLst>
          </p:cNvPr>
          <p:cNvSpPr>
            <a:spLocks noChangeAspect="1"/>
          </p:cNvSpPr>
          <p:nvPr/>
        </p:nvSpPr>
        <p:spPr>
          <a:xfrm>
            <a:off x="10427969" y="4004337"/>
            <a:ext cx="665973" cy="66597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Uterine cancers</a:t>
            </a:r>
          </a:p>
        </p:txBody>
      </p:sp>
      <p:sp>
        <p:nvSpPr>
          <p:cNvPr id="57" name="Oval 56">
            <a:extLst>
              <a:ext uri="{FF2B5EF4-FFF2-40B4-BE49-F238E27FC236}">
                <a16:creationId xmlns:a16="http://schemas.microsoft.com/office/drawing/2014/main" id="{CAC97B02-B98A-489B-8E13-A754B4CCF6A3}"/>
              </a:ext>
            </a:extLst>
          </p:cNvPr>
          <p:cNvSpPr>
            <a:spLocks noChangeAspect="1"/>
          </p:cNvSpPr>
          <p:nvPr/>
        </p:nvSpPr>
        <p:spPr>
          <a:xfrm>
            <a:off x="10105095" y="2965389"/>
            <a:ext cx="377857" cy="37785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MM</a:t>
            </a:r>
          </a:p>
        </p:txBody>
      </p:sp>
      <p:sp>
        <p:nvSpPr>
          <p:cNvPr id="58" name="Oval 57">
            <a:extLst>
              <a:ext uri="{FF2B5EF4-FFF2-40B4-BE49-F238E27FC236}">
                <a16:creationId xmlns:a16="http://schemas.microsoft.com/office/drawing/2014/main" id="{A8349659-770B-47CE-A9FD-B7C852596AED}"/>
              </a:ext>
            </a:extLst>
          </p:cNvPr>
          <p:cNvSpPr>
            <a:spLocks noChangeAspect="1"/>
          </p:cNvSpPr>
          <p:nvPr/>
        </p:nvSpPr>
        <p:spPr>
          <a:xfrm>
            <a:off x="9618878" y="3300092"/>
            <a:ext cx="572310" cy="57231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Thyroid cancer</a:t>
            </a:r>
          </a:p>
        </p:txBody>
      </p:sp>
      <p:sp>
        <p:nvSpPr>
          <p:cNvPr id="59" name="Oval 58">
            <a:extLst>
              <a:ext uri="{FF2B5EF4-FFF2-40B4-BE49-F238E27FC236}">
                <a16:creationId xmlns:a16="http://schemas.microsoft.com/office/drawing/2014/main" id="{A7D4D2D5-FC14-4B7C-8FF7-49CBE97F16C6}"/>
              </a:ext>
            </a:extLst>
          </p:cNvPr>
          <p:cNvSpPr>
            <a:spLocks noChangeAspect="1"/>
          </p:cNvSpPr>
          <p:nvPr/>
        </p:nvSpPr>
        <p:spPr>
          <a:xfrm>
            <a:off x="9982125" y="4660905"/>
            <a:ext cx="665973" cy="66597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Breast cancers</a:t>
            </a:r>
          </a:p>
        </p:txBody>
      </p:sp>
      <p:sp>
        <p:nvSpPr>
          <p:cNvPr id="60" name="Oval 59">
            <a:extLst>
              <a:ext uri="{FF2B5EF4-FFF2-40B4-BE49-F238E27FC236}">
                <a16:creationId xmlns:a16="http://schemas.microsoft.com/office/drawing/2014/main" id="{CFB95CA4-CE31-4B99-BDB1-B7F921952DC7}"/>
              </a:ext>
            </a:extLst>
          </p:cNvPr>
          <p:cNvSpPr>
            <a:spLocks noChangeAspect="1"/>
          </p:cNvSpPr>
          <p:nvPr/>
        </p:nvSpPr>
        <p:spPr>
          <a:xfrm>
            <a:off x="9582772" y="5255168"/>
            <a:ext cx="595679" cy="59567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Colorectal cancers</a:t>
            </a:r>
          </a:p>
        </p:txBody>
      </p:sp>
      <p:sp>
        <p:nvSpPr>
          <p:cNvPr id="61" name="Oval 60">
            <a:extLst>
              <a:ext uri="{FF2B5EF4-FFF2-40B4-BE49-F238E27FC236}">
                <a16:creationId xmlns:a16="http://schemas.microsoft.com/office/drawing/2014/main" id="{CCD4DADB-C793-4F07-A786-6E556F361635}"/>
              </a:ext>
            </a:extLst>
          </p:cNvPr>
          <p:cNvSpPr>
            <a:spLocks noChangeAspect="1"/>
          </p:cNvSpPr>
          <p:nvPr/>
        </p:nvSpPr>
        <p:spPr>
          <a:xfrm>
            <a:off x="9575031" y="3886176"/>
            <a:ext cx="794125" cy="79412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Endometrial</a:t>
            </a:r>
          </a:p>
          <a:p>
            <a:pPr algn="ctr" defTabSz="914377">
              <a:defRPr/>
            </a:pPr>
            <a:r>
              <a:rPr lang="en-GB" sz="700" b="1">
                <a:solidFill>
                  <a:srgbClr val="FFFFFF"/>
                </a:solidFill>
                <a:latin typeface="Arial" panose="020B0604020202020204" pitchFamily="34" charset="0"/>
                <a:cs typeface="Arial" panose="020B0604020202020204" pitchFamily="34" charset="0"/>
              </a:rPr>
              <a:t>cancers</a:t>
            </a:r>
          </a:p>
        </p:txBody>
      </p:sp>
      <p:sp>
        <p:nvSpPr>
          <p:cNvPr id="62" name="Oval 61">
            <a:extLst>
              <a:ext uri="{FF2B5EF4-FFF2-40B4-BE49-F238E27FC236}">
                <a16:creationId xmlns:a16="http://schemas.microsoft.com/office/drawing/2014/main" id="{65CD43E1-16F4-44B8-9EE0-00DABB4A1451}"/>
              </a:ext>
            </a:extLst>
          </p:cNvPr>
          <p:cNvSpPr>
            <a:spLocks noChangeAspect="1"/>
          </p:cNvSpPr>
          <p:nvPr/>
        </p:nvSpPr>
        <p:spPr>
          <a:xfrm>
            <a:off x="8780432" y="3033235"/>
            <a:ext cx="804946" cy="80494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700" b="1">
                <a:solidFill>
                  <a:srgbClr val="FFFFFF"/>
                </a:solidFill>
                <a:latin typeface="Arial"/>
                <a:cs typeface="Arial"/>
              </a:rPr>
              <a:t>Stroke (ischemic, </a:t>
            </a:r>
            <a:r>
              <a:rPr lang="en-GB" sz="700" b="1" err="1">
                <a:solidFill>
                  <a:srgbClr val="FFFFFF"/>
                </a:solidFill>
                <a:latin typeface="Arial"/>
                <a:cs typeface="Arial"/>
              </a:rPr>
              <a:t>hemorrhagic</a:t>
            </a:r>
            <a:r>
              <a:rPr lang="en-GB" sz="700" b="1">
                <a:solidFill>
                  <a:srgbClr val="FFFFFF"/>
                </a:solidFill>
                <a:latin typeface="Arial"/>
                <a:cs typeface="Arial"/>
              </a:rPr>
              <a:t>)</a:t>
            </a:r>
          </a:p>
        </p:txBody>
      </p:sp>
      <p:sp>
        <p:nvSpPr>
          <p:cNvPr id="68" name="Oval 67">
            <a:extLst>
              <a:ext uri="{FF2B5EF4-FFF2-40B4-BE49-F238E27FC236}">
                <a16:creationId xmlns:a16="http://schemas.microsoft.com/office/drawing/2014/main" id="{555D1FE2-F525-4199-88A0-8FEF5CABB7C9}"/>
              </a:ext>
            </a:extLst>
          </p:cNvPr>
          <p:cNvSpPr>
            <a:spLocks noChangeAspect="1"/>
          </p:cNvSpPr>
          <p:nvPr/>
        </p:nvSpPr>
        <p:spPr>
          <a:xfrm>
            <a:off x="8134453" y="3945812"/>
            <a:ext cx="636605" cy="63660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Sciatica/ LBP</a:t>
            </a:r>
          </a:p>
        </p:txBody>
      </p:sp>
      <p:sp>
        <p:nvSpPr>
          <p:cNvPr id="69" name="Oval 68">
            <a:extLst>
              <a:ext uri="{FF2B5EF4-FFF2-40B4-BE49-F238E27FC236}">
                <a16:creationId xmlns:a16="http://schemas.microsoft.com/office/drawing/2014/main" id="{47BE37F3-3ECF-44BB-9A34-3AA027095E46}"/>
              </a:ext>
            </a:extLst>
          </p:cNvPr>
          <p:cNvSpPr>
            <a:spLocks noChangeAspect="1"/>
          </p:cNvSpPr>
          <p:nvPr/>
        </p:nvSpPr>
        <p:spPr>
          <a:xfrm>
            <a:off x="8053995" y="4893433"/>
            <a:ext cx="443982" cy="4439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OA</a:t>
            </a:r>
          </a:p>
        </p:txBody>
      </p:sp>
      <p:sp>
        <p:nvSpPr>
          <p:cNvPr id="71" name="Oval 70">
            <a:extLst>
              <a:ext uri="{FF2B5EF4-FFF2-40B4-BE49-F238E27FC236}">
                <a16:creationId xmlns:a16="http://schemas.microsoft.com/office/drawing/2014/main" id="{88559819-B612-4FD7-A2E1-8FAFCA8B04DF}"/>
              </a:ext>
            </a:extLst>
          </p:cNvPr>
          <p:cNvSpPr>
            <a:spLocks noChangeAspect="1"/>
          </p:cNvSpPr>
          <p:nvPr/>
        </p:nvSpPr>
        <p:spPr>
          <a:xfrm>
            <a:off x="9885967" y="1884200"/>
            <a:ext cx="344795" cy="34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ED</a:t>
            </a:r>
          </a:p>
        </p:txBody>
      </p:sp>
      <p:sp>
        <p:nvSpPr>
          <p:cNvPr id="72" name="Oval 71">
            <a:extLst>
              <a:ext uri="{FF2B5EF4-FFF2-40B4-BE49-F238E27FC236}">
                <a16:creationId xmlns:a16="http://schemas.microsoft.com/office/drawing/2014/main" id="{8E221068-0B05-42CF-AB8B-C45F79A9620A}"/>
              </a:ext>
            </a:extLst>
          </p:cNvPr>
          <p:cNvSpPr>
            <a:spLocks noChangeAspect="1"/>
          </p:cNvSpPr>
          <p:nvPr/>
        </p:nvSpPr>
        <p:spPr>
          <a:xfrm>
            <a:off x="9288914" y="1394627"/>
            <a:ext cx="677925" cy="6814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Subfertility</a:t>
            </a:r>
            <a:endParaRPr lang="en-GB" sz="500" b="1">
              <a:solidFill>
                <a:srgbClr val="FFFFFF"/>
              </a:solidFill>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0DEA9798-68D9-41B7-AA4F-F1F414A8AE00}"/>
              </a:ext>
            </a:extLst>
          </p:cNvPr>
          <p:cNvSpPr>
            <a:spLocks noChangeAspect="1"/>
          </p:cNvSpPr>
          <p:nvPr/>
        </p:nvSpPr>
        <p:spPr>
          <a:xfrm>
            <a:off x="6446186" y="1926974"/>
            <a:ext cx="653030" cy="65303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MASLD</a:t>
            </a:r>
          </a:p>
        </p:txBody>
      </p:sp>
      <p:sp>
        <p:nvSpPr>
          <p:cNvPr id="74" name="Oval 73">
            <a:extLst>
              <a:ext uri="{FF2B5EF4-FFF2-40B4-BE49-F238E27FC236}">
                <a16:creationId xmlns:a16="http://schemas.microsoft.com/office/drawing/2014/main" id="{938EDCBB-1744-47CE-B726-2D79A99C48DE}"/>
              </a:ext>
            </a:extLst>
          </p:cNvPr>
          <p:cNvSpPr>
            <a:spLocks noChangeAspect="1"/>
          </p:cNvSpPr>
          <p:nvPr/>
        </p:nvSpPr>
        <p:spPr>
          <a:xfrm>
            <a:off x="8347604" y="2579838"/>
            <a:ext cx="609582" cy="6095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Impaired physical function/mobility</a:t>
            </a:r>
          </a:p>
        </p:txBody>
      </p:sp>
      <p:sp>
        <p:nvSpPr>
          <p:cNvPr id="75" name="Oval 74">
            <a:extLst>
              <a:ext uri="{FF2B5EF4-FFF2-40B4-BE49-F238E27FC236}">
                <a16:creationId xmlns:a16="http://schemas.microsoft.com/office/drawing/2014/main" id="{77CDAD48-69D6-40EB-B256-5722858ED927}"/>
              </a:ext>
            </a:extLst>
          </p:cNvPr>
          <p:cNvSpPr>
            <a:spLocks noChangeAspect="1"/>
          </p:cNvSpPr>
          <p:nvPr/>
        </p:nvSpPr>
        <p:spPr>
          <a:xfrm>
            <a:off x="6344700" y="2581432"/>
            <a:ext cx="365300" cy="36368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Gout</a:t>
            </a:r>
          </a:p>
        </p:txBody>
      </p:sp>
      <p:sp>
        <p:nvSpPr>
          <p:cNvPr id="76" name="Oval 75">
            <a:extLst>
              <a:ext uri="{FF2B5EF4-FFF2-40B4-BE49-F238E27FC236}">
                <a16:creationId xmlns:a16="http://schemas.microsoft.com/office/drawing/2014/main" id="{D70C0B02-AC3C-4481-BDDD-AD639A28298C}"/>
              </a:ext>
            </a:extLst>
          </p:cNvPr>
          <p:cNvSpPr>
            <a:spLocks noChangeAspect="1"/>
          </p:cNvSpPr>
          <p:nvPr/>
        </p:nvSpPr>
        <p:spPr>
          <a:xfrm>
            <a:off x="6296573" y="1342555"/>
            <a:ext cx="576809" cy="57680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CHF</a:t>
            </a:r>
            <a:endParaRPr lang="en-GB" sz="533" b="1">
              <a:solidFill>
                <a:srgbClr val="FFFFFF"/>
              </a:solidFill>
              <a:latin typeface="Arial" panose="020B0604020202020204" pitchFamily="34" charset="0"/>
              <a:cs typeface="Arial" panose="020B0604020202020204" pitchFamily="34" charset="0"/>
            </a:endParaRPr>
          </a:p>
        </p:txBody>
      </p:sp>
      <p:sp>
        <p:nvSpPr>
          <p:cNvPr id="79" name="Oval 78">
            <a:extLst>
              <a:ext uri="{FF2B5EF4-FFF2-40B4-BE49-F238E27FC236}">
                <a16:creationId xmlns:a16="http://schemas.microsoft.com/office/drawing/2014/main" id="{ECAD44DC-FCFD-4AAC-B5CB-D09EF551BB08}"/>
              </a:ext>
            </a:extLst>
          </p:cNvPr>
          <p:cNvSpPr>
            <a:spLocks noChangeAspect="1"/>
          </p:cNvSpPr>
          <p:nvPr/>
        </p:nvSpPr>
        <p:spPr>
          <a:xfrm>
            <a:off x="5853219" y="2965439"/>
            <a:ext cx="425089" cy="42508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VTE</a:t>
            </a:r>
          </a:p>
        </p:txBody>
      </p:sp>
      <p:sp>
        <p:nvSpPr>
          <p:cNvPr id="82" name="Oval 81">
            <a:extLst>
              <a:ext uri="{FF2B5EF4-FFF2-40B4-BE49-F238E27FC236}">
                <a16:creationId xmlns:a16="http://schemas.microsoft.com/office/drawing/2014/main" id="{5A1A6FAD-C022-4BAC-9B73-F1E6DCF12C18}"/>
              </a:ext>
            </a:extLst>
          </p:cNvPr>
          <p:cNvSpPr>
            <a:spLocks noChangeAspect="1"/>
          </p:cNvSpPr>
          <p:nvPr/>
        </p:nvSpPr>
        <p:spPr>
          <a:xfrm>
            <a:off x="7353089" y="3827296"/>
            <a:ext cx="657440" cy="6574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Stroke (mortality)</a:t>
            </a:r>
          </a:p>
        </p:txBody>
      </p:sp>
      <p:sp>
        <p:nvSpPr>
          <p:cNvPr id="83" name="Oval 82">
            <a:extLst>
              <a:ext uri="{FF2B5EF4-FFF2-40B4-BE49-F238E27FC236}">
                <a16:creationId xmlns:a16="http://schemas.microsoft.com/office/drawing/2014/main" id="{9B1D93A7-2D02-45B6-8FFC-4EB8F529FAA4}"/>
              </a:ext>
            </a:extLst>
          </p:cNvPr>
          <p:cNvSpPr>
            <a:spLocks noChangeAspect="1"/>
          </p:cNvSpPr>
          <p:nvPr/>
        </p:nvSpPr>
        <p:spPr>
          <a:xfrm>
            <a:off x="7227015" y="5068438"/>
            <a:ext cx="822960" cy="82296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600" b="1">
                <a:solidFill>
                  <a:srgbClr val="FFFFFF"/>
                </a:solidFill>
                <a:latin typeface="Arial"/>
                <a:cs typeface="Arial"/>
              </a:rPr>
              <a:t>Periodontitis</a:t>
            </a:r>
          </a:p>
          <a:p>
            <a:pPr algn="ctr" defTabSz="914377">
              <a:defRPr/>
            </a:pPr>
            <a:r>
              <a:rPr lang="en-GB" sz="600" b="1">
                <a:solidFill>
                  <a:srgbClr val="FFFFFF"/>
                </a:solidFill>
                <a:latin typeface="Arial"/>
                <a:cs typeface="Arial"/>
              </a:rPr>
              <a:t>(new onset and progression)</a:t>
            </a:r>
          </a:p>
        </p:txBody>
      </p:sp>
      <p:sp>
        <p:nvSpPr>
          <p:cNvPr id="84" name="Oval 83">
            <a:extLst>
              <a:ext uri="{FF2B5EF4-FFF2-40B4-BE49-F238E27FC236}">
                <a16:creationId xmlns:a16="http://schemas.microsoft.com/office/drawing/2014/main" id="{E0D39E1D-0070-4CDB-9B6D-DF41C3A9566B}"/>
              </a:ext>
            </a:extLst>
          </p:cNvPr>
          <p:cNvSpPr>
            <a:spLocks noChangeAspect="1"/>
          </p:cNvSpPr>
          <p:nvPr/>
        </p:nvSpPr>
        <p:spPr>
          <a:xfrm>
            <a:off x="7550152" y="4511811"/>
            <a:ext cx="566786" cy="5667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A-fib</a:t>
            </a:r>
          </a:p>
        </p:txBody>
      </p:sp>
      <p:sp>
        <p:nvSpPr>
          <p:cNvPr id="85" name="Oval 84">
            <a:extLst>
              <a:ext uri="{FF2B5EF4-FFF2-40B4-BE49-F238E27FC236}">
                <a16:creationId xmlns:a16="http://schemas.microsoft.com/office/drawing/2014/main" id="{35BD4580-0AD9-4BD1-97EB-D8FF49B5A966}"/>
              </a:ext>
            </a:extLst>
          </p:cNvPr>
          <p:cNvSpPr>
            <a:spLocks noChangeAspect="1"/>
          </p:cNvSpPr>
          <p:nvPr/>
        </p:nvSpPr>
        <p:spPr>
          <a:xfrm>
            <a:off x="7220703" y="3010616"/>
            <a:ext cx="747528" cy="74752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Chronic kidney disease/</a:t>
            </a:r>
            <a:br>
              <a:rPr lang="en-GB" sz="700" b="1">
                <a:solidFill>
                  <a:srgbClr val="FFFFFF"/>
                </a:solidFill>
                <a:latin typeface="Arial" panose="020B0604020202020204" pitchFamily="34" charset="0"/>
                <a:cs typeface="Arial" panose="020B0604020202020204" pitchFamily="34" charset="0"/>
              </a:rPr>
            </a:br>
            <a:r>
              <a:rPr lang="en-GB" sz="700" b="1">
                <a:solidFill>
                  <a:srgbClr val="FFFFFF"/>
                </a:solidFill>
                <a:latin typeface="Arial" panose="020B0604020202020204" pitchFamily="34" charset="0"/>
                <a:cs typeface="Arial" panose="020B0604020202020204" pitchFamily="34" charset="0"/>
              </a:rPr>
              <a:t>end-stage renal failure</a:t>
            </a:r>
          </a:p>
        </p:txBody>
      </p:sp>
      <p:sp>
        <p:nvSpPr>
          <p:cNvPr id="88" name="Oval 87">
            <a:extLst>
              <a:ext uri="{FF2B5EF4-FFF2-40B4-BE49-F238E27FC236}">
                <a16:creationId xmlns:a16="http://schemas.microsoft.com/office/drawing/2014/main" id="{A3CE0D10-F97A-421E-916B-9EBC5F4679C0}"/>
              </a:ext>
            </a:extLst>
          </p:cNvPr>
          <p:cNvSpPr>
            <a:spLocks noChangeAspect="1"/>
          </p:cNvSpPr>
          <p:nvPr/>
        </p:nvSpPr>
        <p:spPr>
          <a:xfrm>
            <a:off x="6735162" y="4308337"/>
            <a:ext cx="768460" cy="76846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Left ventricular hypertrophy</a:t>
            </a:r>
          </a:p>
        </p:txBody>
      </p:sp>
      <p:sp>
        <p:nvSpPr>
          <p:cNvPr id="98" name="Oval 97">
            <a:extLst>
              <a:ext uri="{FF2B5EF4-FFF2-40B4-BE49-F238E27FC236}">
                <a16:creationId xmlns:a16="http://schemas.microsoft.com/office/drawing/2014/main" id="{F901C8F6-D418-4B33-953B-CD876EBAB689}"/>
              </a:ext>
            </a:extLst>
          </p:cNvPr>
          <p:cNvSpPr>
            <a:spLocks noChangeAspect="1"/>
          </p:cNvSpPr>
          <p:nvPr/>
        </p:nvSpPr>
        <p:spPr>
          <a:xfrm>
            <a:off x="6611136" y="3506659"/>
            <a:ext cx="752462" cy="75246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Albuminuria/proteinuria</a:t>
            </a:r>
          </a:p>
        </p:txBody>
      </p:sp>
      <p:sp>
        <p:nvSpPr>
          <p:cNvPr id="99" name="Oval 98">
            <a:extLst>
              <a:ext uri="{FF2B5EF4-FFF2-40B4-BE49-F238E27FC236}">
                <a16:creationId xmlns:a16="http://schemas.microsoft.com/office/drawing/2014/main" id="{6F0D2A9B-D0DB-4994-A873-5D832488789D}"/>
              </a:ext>
            </a:extLst>
          </p:cNvPr>
          <p:cNvSpPr>
            <a:spLocks noChangeAspect="1"/>
          </p:cNvSpPr>
          <p:nvPr/>
        </p:nvSpPr>
        <p:spPr>
          <a:xfrm>
            <a:off x="6455721" y="2894700"/>
            <a:ext cx="637285" cy="63447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Hyper-</a:t>
            </a:r>
            <a:r>
              <a:rPr lang="en-GB" sz="700" b="1" err="1">
                <a:solidFill>
                  <a:srgbClr val="FFFFFF"/>
                </a:solidFill>
                <a:latin typeface="Arial" panose="020B0604020202020204" pitchFamily="34" charset="0"/>
                <a:cs typeface="Arial" panose="020B0604020202020204" pitchFamily="34" charset="0"/>
              </a:rPr>
              <a:t>lipidemia</a:t>
            </a:r>
            <a:endParaRPr lang="en-GB" sz="700" b="1">
              <a:solidFill>
                <a:srgbClr val="FFFFFF"/>
              </a:solidFill>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B2A2E0D4-745F-4D15-A429-02437842B000}"/>
              </a:ext>
            </a:extLst>
          </p:cNvPr>
          <p:cNvSpPr>
            <a:spLocks noChangeAspect="1"/>
          </p:cNvSpPr>
          <p:nvPr/>
        </p:nvSpPr>
        <p:spPr>
          <a:xfrm>
            <a:off x="5314898" y="1241389"/>
            <a:ext cx="960462" cy="96046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Type 2 diabetes</a:t>
            </a:r>
          </a:p>
        </p:txBody>
      </p:sp>
      <p:sp>
        <p:nvSpPr>
          <p:cNvPr id="103" name="Oval 102">
            <a:extLst>
              <a:ext uri="{FF2B5EF4-FFF2-40B4-BE49-F238E27FC236}">
                <a16:creationId xmlns:a16="http://schemas.microsoft.com/office/drawing/2014/main" id="{55CDEB62-00E7-4B7C-B287-21325FAAF7F2}"/>
              </a:ext>
            </a:extLst>
          </p:cNvPr>
          <p:cNvSpPr>
            <a:spLocks noChangeAspect="1"/>
          </p:cNvSpPr>
          <p:nvPr/>
        </p:nvSpPr>
        <p:spPr>
          <a:xfrm>
            <a:off x="5573891" y="3985981"/>
            <a:ext cx="566786" cy="5667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67" b="1">
                <a:solidFill>
                  <a:srgbClr val="FFFFFF"/>
                </a:solidFill>
                <a:latin typeface="Arial" panose="020B0604020202020204" pitchFamily="34" charset="0"/>
                <a:cs typeface="Arial" panose="020B0604020202020204" pitchFamily="34" charset="0"/>
              </a:rPr>
              <a:t>Heart failure incident</a:t>
            </a:r>
          </a:p>
        </p:txBody>
      </p:sp>
      <p:sp>
        <p:nvSpPr>
          <p:cNvPr id="104" name="Oval 103">
            <a:extLst>
              <a:ext uri="{FF2B5EF4-FFF2-40B4-BE49-F238E27FC236}">
                <a16:creationId xmlns:a16="http://schemas.microsoft.com/office/drawing/2014/main" id="{979011EF-ABAC-4AB6-9DB5-561A1C4C41CD}"/>
              </a:ext>
            </a:extLst>
          </p:cNvPr>
          <p:cNvSpPr>
            <a:spLocks noChangeAspect="1"/>
          </p:cNvSpPr>
          <p:nvPr/>
        </p:nvSpPr>
        <p:spPr>
          <a:xfrm>
            <a:off x="5907485" y="3398138"/>
            <a:ext cx="660324" cy="66032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Myocardial infarction</a:t>
            </a:r>
          </a:p>
        </p:txBody>
      </p:sp>
      <p:sp>
        <p:nvSpPr>
          <p:cNvPr id="105" name="Oval 104">
            <a:extLst>
              <a:ext uri="{FF2B5EF4-FFF2-40B4-BE49-F238E27FC236}">
                <a16:creationId xmlns:a16="http://schemas.microsoft.com/office/drawing/2014/main" id="{F737392D-E247-4918-B4E1-59FE3B2AA59C}"/>
              </a:ext>
            </a:extLst>
          </p:cNvPr>
          <p:cNvSpPr>
            <a:spLocks noChangeAspect="1"/>
          </p:cNvSpPr>
          <p:nvPr/>
        </p:nvSpPr>
        <p:spPr>
          <a:xfrm>
            <a:off x="4742251" y="3969714"/>
            <a:ext cx="704338" cy="7043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Low Apgar score in the </a:t>
            </a:r>
            <a:r>
              <a:rPr lang="en-GB" sz="700" err="1">
                <a:solidFill>
                  <a:srgbClr val="FFFFFF"/>
                </a:solidFill>
                <a:latin typeface="Arial" panose="020B0604020202020204" pitchFamily="34" charset="0"/>
                <a:cs typeface="Arial" panose="020B0604020202020204" pitchFamily="34" charset="0"/>
              </a:rPr>
              <a:t>newborn</a:t>
            </a:r>
            <a:endParaRPr lang="en-GB" sz="700">
              <a:solidFill>
                <a:srgbClr val="FFFFFF"/>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4FD3AE14-F83C-4ECC-AA23-E661F0DE8025}"/>
              </a:ext>
            </a:extLst>
          </p:cNvPr>
          <p:cNvSpPr>
            <a:spLocks noChangeAspect="1"/>
          </p:cNvSpPr>
          <p:nvPr/>
        </p:nvSpPr>
        <p:spPr>
          <a:xfrm>
            <a:off x="5161653" y="4531647"/>
            <a:ext cx="768701" cy="76870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Macrosomia</a:t>
            </a:r>
          </a:p>
        </p:txBody>
      </p:sp>
      <p:sp>
        <p:nvSpPr>
          <p:cNvPr id="109" name="Oval 108">
            <a:extLst>
              <a:ext uri="{FF2B5EF4-FFF2-40B4-BE49-F238E27FC236}">
                <a16:creationId xmlns:a16="http://schemas.microsoft.com/office/drawing/2014/main" id="{302EDD55-D4B8-42FA-9E72-FE96FB10A2DD}"/>
              </a:ext>
            </a:extLst>
          </p:cNvPr>
          <p:cNvSpPr>
            <a:spLocks noChangeAspect="1"/>
          </p:cNvSpPr>
          <p:nvPr/>
        </p:nvSpPr>
        <p:spPr>
          <a:xfrm>
            <a:off x="4547182" y="1714296"/>
            <a:ext cx="859841" cy="85984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Gestational hypertension</a:t>
            </a:r>
          </a:p>
        </p:txBody>
      </p:sp>
      <p:sp>
        <p:nvSpPr>
          <p:cNvPr id="110" name="Oval 109">
            <a:extLst>
              <a:ext uri="{FF2B5EF4-FFF2-40B4-BE49-F238E27FC236}">
                <a16:creationId xmlns:a16="http://schemas.microsoft.com/office/drawing/2014/main" id="{06AE405E-819B-46FB-AE68-F9AF6EAAC391}"/>
              </a:ext>
            </a:extLst>
          </p:cNvPr>
          <p:cNvSpPr>
            <a:spLocks noChangeAspect="1"/>
          </p:cNvSpPr>
          <p:nvPr/>
        </p:nvSpPr>
        <p:spPr>
          <a:xfrm>
            <a:off x="3770907" y="4900927"/>
            <a:ext cx="708482" cy="7084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600" b="1">
                <a:solidFill>
                  <a:srgbClr val="FFFFFF"/>
                </a:solidFill>
                <a:latin typeface="Arial"/>
                <a:cs typeface="Arial"/>
              </a:rPr>
              <a:t>C-section (elective and emergency)</a:t>
            </a:r>
          </a:p>
        </p:txBody>
      </p:sp>
      <p:sp>
        <p:nvSpPr>
          <p:cNvPr id="112" name="Oval 111">
            <a:extLst>
              <a:ext uri="{FF2B5EF4-FFF2-40B4-BE49-F238E27FC236}">
                <a16:creationId xmlns:a16="http://schemas.microsoft.com/office/drawing/2014/main" id="{BB1F472E-76DB-43FF-97A8-423BC4440F99}"/>
              </a:ext>
            </a:extLst>
          </p:cNvPr>
          <p:cNvSpPr>
            <a:spLocks noChangeAspect="1"/>
          </p:cNvSpPr>
          <p:nvPr/>
        </p:nvSpPr>
        <p:spPr>
          <a:xfrm>
            <a:off x="4548382" y="3275950"/>
            <a:ext cx="595976" cy="59597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a:solidFill>
                  <a:srgbClr val="FFFFFF"/>
                </a:solidFill>
                <a:latin typeface="Arial" panose="020B0604020202020204" pitchFamily="34" charset="0"/>
                <a:cs typeface="Arial" panose="020B0604020202020204" pitchFamily="34" charset="0"/>
              </a:rPr>
              <a:t>Premature delivery/</a:t>
            </a:r>
            <a:br>
              <a:rPr lang="en-GB" sz="600">
                <a:solidFill>
                  <a:srgbClr val="FFFFFF"/>
                </a:solidFill>
                <a:latin typeface="Arial" panose="020B0604020202020204" pitchFamily="34" charset="0"/>
                <a:cs typeface="Arial" panose="020B0604020202020204" pitchFamily="34" charset="0"/>
              </a:rPr>
            </a:br>
            <a:r>
              <a:rPr lang="en-GB" sz="600">
                <a:solidFill>
                  <a:srgbClr val="FFFFFF"/>
                </a:solidFill>
                <a:latin typeface="Arial" panose="020B0604020202020204" pitchFamily="34" charset="0"/>
                <a:cs typeface="Arial" panose="020B0604020202020204" pitchFamily="34" charset="0"/>
              </a:rPr>
              <a:t>pre-term delivery</a:t>
            </a:r>
          </a:p>
        </p:txBody>
      </p:sp>
      <p:sp>
        <p:nvSpPr>
          <p:cNvPr id="113" name="Oval 112">
            <a:extLst>
              <a:ext uri="{FF2B5EF4-FFF2-40B4-BE49-F238E27FC236}">
                <a16:creationId xmlns:a16="http://schemas.microsoft.com/office/drawing/2014/main" id="{296A8BF7-99CF-4EAC-8047-5F77DB671178}"/>
              </a:ext>
            </a:extLst>
          </p:cNvPr>
          <p:cNvSpPr>
            <a:spLocks noChangeAspect="1"/>
          </p:cNvSpPr>
          <p:nvPr/>
        </p:nvSpPr>
        <p:spPr>
          <a:xfrm>
            <a:off x="4296444" y="4460900"/>
            <a:ext cx="605391" cy="60539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Induction of labour</a:t>
            </a:r>
          </a:p>
        </p:txBody>
      </p:sp>
      <p:sp>
        <p:nvSpPr>
          <p:cNvPr id="114" name="Oval 113">
            <a:extLst>
              <a:ext uri="{FF2B5EF4-FFF2-40B4-BE49-F238E27FC236}">
                <a16:creationId xmlns:a16="http://schemas.microsoft.com/office/drawing/2014/main" id="{CEF623F9-87C2-42E2-9E2A-EB915F7CAD49}"/>
              </a:ext>
            </a:extLst>
          </p:cNvPr>
          <p:cNvSpPr>
            <a:spLocks noChangeAspect="1"/>
          </p:cNvSpPr>
          <p:nvPr/>
        </p:nvSpPr>
        <p:spPr>
          <a:xfrm>
            <a:off x="4699156" y="2768889"/>
            <a:ext cx="495938" cy="4959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GDM</a:t>
            </a:r>
          </a:p>
        </p:txBody>
      </p:sp>
      <p:sp>
        <p:nvSpPr>
          <p:cNvPr id="115" name="Oval 114">
            <a:extLst>
              <a:ext uri="{FF2B5EF4-FFF2-40B4-BE49-F238E27FC236}">
                <a16:creationId xmlns:a16="http://schemas.microsoft.com/office/drawing/2014/main" id="{63273556-AF95-40FC-A556-E8B7CB6FDD29}"/>
              </a:ext>
            </a:extLst>
          </p:cNvPr>
          <p:cNvSpPr>
            <a:spLocks noChangeAspect="1"/>
          </p:cNvSpPr>
          <p:nvPr/>
        </p:nvSpPr>
        <p:spPr>
          <a:xfrm>
            <a:off x="3587609" y="4154439"/>
            <a:ext cx="738994" cy="73899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Large-for-gestational age</a:t>
            </a:r>
          </a:p>
        </p:txBody>
      </p:sp>
      <p:sp>
        <p:nvSpPr>
          <p:cNvPr id="117" name="Oval 116">
            <a:extLst>
              <a:ext uri="{FF2B5EF4-FFF2-40B4-BE49-F238E27FC236}">
                <a16:creationId xmlns:a16="http://schemas.microsoft.com/office/drawing/2014/main" id="{FD919F91-506E-43B9-9976-BFCFD757F457}"/>
              </a:ext>
            </a:extLst>
          </p:cNvPr>
          <p:cNvSpPr>
            <a:spLocks noChangeAspect="1"/>
          </p:cNvSpPr>
          <p:nvPr/>
        </p:nvSpPr>
        <p:spPr>
          <a:xfrm>
            <a:off x="4205686" y="3815024"/>
            <a:ext cx="542296" cy="544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Shoulder dystocia</a:t>
            </a:r>
          </a:p>
        </p:txBody>
      </p:sp>
      <p:sp>
        <p:nvSpPr>
          <p:cNvPr id="118" name="Oval 117">
            <a:extLst>
              <a:ext uri="{FF2B5EF4-FFF2-40B4-BE49-F238E27FC236}">
                <a16:creationId xmlns:a16="http://schemas.microsoft.com/office/drawing/2014/main" id="{736C969D-101D-481A-A2B0-77094C14228A}"/>
              </a:ext>
            </a:extLst>
          </p:cNvPr>
          <p:cNvSpPr>
            <a:spLocks noChangeAspect="1"/>
          </p:cNvSpPr>
          <p:nvPr/>
        </p:nvSpPr>
        <p:spPr>
          <a:xfrm>
            <a:off x="3690018" y="3079939"/>
            <a:ext cx="817581" cy="8175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Preeclampsia</a:t>
            </a:r>
          </a:p>
        </p:txBody>
      </p:sp>
      <p:sp>
        <p:nvSpPr>
          <p:cNvPr id="121" name="Oval 120">
            <a:extLst>
              <a:ext uri="{FF2B5EF4-FFF2-40B4-BE49-F238E27FC236}">
                <a16:creationId xmlns:a16="http://schemas.microsoft.com/office/drawing/2014/main" id="{49B9FD84-6DB7-49CF-A5AD-1798E92C20A5}"/>
              </a:ext>
            </a:extLst>
          </p:cNvPr>
          <p:cNvSpPr>
            <a:spLocks noChangeAspect="1"/>
          </p:cNvSpPr>
          <p:nvPr/>
        </p:nvSpPr>
        <p:spPr>
          <a:xfrm>
            <a:off x="7159343" y="1747176"/>
            <a:ext cx="680143" cy="680143"/>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Prostate</a:t>
            </a:r>
          </a:p>
          <a:p>
            <a:pPr algn="ctr" defTabSz="914377">
              <a:defRPr/>
            </a:pPr>
            <a:r>
              <a:rPr lang="en-GB" sz="700" b="1">
                <a:solidFill>
                  <a:srgbClr val="FFFFFF"/>
                </a:solidFill>
                <a:latin typeface="Arial" panose="020B0604020202020204" pitchFamily="34" charset="0"/>
                <a:cs typeface="Arial" panose="020B0604020202020204" pitchFamily="34" charset="0"/>
              </a:rPr>
              <a:t>cancers</a:t>
            </a:r>
          </a:p>
        </p:txBody>
      </p:sp>
      <p:sp>
        <p:nvSpPr>
          <p:cNvPr id="128" name="Oval 127">
            <a:extLst>
              <a:ext uri="{FF2B5EF4-FFF2-40B4-BE49-F238E27FC236}">
                <a16:creationId xmlns:a16="http://schemas.microsoft.com/office/drawing/2014/main" id="{97380E3A-58BC-4E38-87B3-608DEF82E63E}"/>
              </a:ext>
            </a:extLst>
          </p:cNvPr>
          <p:cNvSpPr>
            <a:spLocks noChangeAspect="1"/>
          </p:cNvSpPr>
          <p:nvPr/>
        </p:nvSpPr>
        <p:spPr>
          <a:xfrm>
            <a:off x="10669663" y="4692254"/>
            <a:ext cx="589985" cy="589985"/>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Ovarian cancers</a:t>
            </a:r>
          </a:p>
        </p:txBody>
      </p:sp>
      <p:sp>
        <p:nvSpPr>
          <p:cNvPr id="129" name="Oval 128">
            <a:extLst>
              <a:ext uri="{FF2B5EF4-FFF2-40B4-BE49-F238E27FC236}">
                <a16:creationId xmlns:a16="http://schemas.microsoft.com/office/drawing/2014/main" id="{0979969C-83CD-41EF-AF53-670B61032A70}"/>
              </a:ext>
            </a:extLst>
          </p:cNvPr>
          <p:cNvSpPr>
            <a:spLocks noChangeAspect="1"/>
          </p:cNvSpPr>
          <p:nvPr/>
        </p:nvSpPr>
        <p:spPr>
          <a:xfrm>
            <a:off x="10632846" y="2510112"/>
            <a:ext cx="467598" cy="467598"/>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HCC</a:t>
            </a:r>
          </a:p>
        </p:txBody>
      </p:sp>
      <p:sp>
        <p:nvSpPr>
          <p:cNvPr id="131" name="Oval 130">
            <a:extLst>
              <a:ext uri="{FF2B5EF4-FFF2-40B4-BE49-F238E27FC236}">
                <a16:creationId xmlns:a16="http://schemas.microsoft.com/office/drawing/2014/main" id="{876DF223-CCB5-48E3-9F5C-28BF8BCF7FFD}"/>
              </a:ext>
            </a:extLst>
          </p:cNvPr>
          <p:cNvSpPr>
            <a:spLocks noChangeAspect="1"/>
          </p:cNvSpPr>
          <p:nvPr/>
        </p:nvSpPr>
        <p:spPr>
          <a:xfrm>
            <a:off x="10221989" y="3347740"/>
            <a:ext cx="649544" cy="64954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Gallbladder cancers</a:t>
            </a:r>
          </a:p>
        </p:txBody>
      </p:sp>
      <p:sp>
        <p:nvSpPr>
          <p:cNvPr id="132" name="Oval 131">
            <a:extLst>
              <a:ext uri="{FF2B5EF4-FFF2-40B4-BE49-F238E27FC236}">
                <a16:creationId xmlns:a16="http://schemas.microsoft.com/office/drawing/2014/main" id="{540068BE-322C-4499-B352-B152A0E5B12D}"/>
              </a:ext>
            </a:extLst>
          </p:cNvPr>
          <p:cNvSpPr>
            <a:spLocks noChangeAspect="1"/>
          </p:cNvSpPr>
          <p:nvPr/>
        </p:nvSpPr>
        <p:spPr>
          <a:xfrm>
            <a:off x="9255788" y="4612248"/>
            <a:ext cx="692644" cy="69264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Non-Hodgkin Lymphoma</a:t>
            </a:r>
          </a:p>
        </p:txBody>
      </p:sp>
      <p:sp>
        <p:nvSpPr>
          <p:cNvPr id="134" name="Oval 133">
            <a:extLst>
              <a:ext uri="{FF2B5EF4-FFF2-40B4-BE49-F238E27FC236}">
                <a16:creationId xmlns:a16="http://schemas.microsoft.com/office/drawing/2014/main" id="{A9EF5573-2A2D-464F-AB70-4535BA796BEE}"/>
              </a:ext>
            </a:extLst>
          </p:cNvPr>
          <p:cNvSpPr>
            <a:spLocks noChangeAspect="1"/>
          </p:cNvSpPr>
          <p:nvPr/>
        </p:nvSpPr>
        <p:spPr>
          <a:xfrm>
            <a:off x="8705549" y="5117765"/>
            <a:ext cx="783396" cy="783396"/>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600" b="1">
                <a:solidFill>
                  <a:srgbClr val="FFFFFF"/>
                </a:solidFill>
                <a:latin typeface="Arial"/>
                <a:cs typeface="Arial"/>
              </a:rPr>
              <a:t>Injury (occupational/sports/)</a:t>
            </a:r>
          </a:p>
        </p:txBody>
      </p:sp>
      <p:sp>
        <p:nvSpPr>
          <p:cNvPr id="136" name="Oval 135">
            <a:extLst>
              <a:ext uri="{FF2B5EF4-FFF2-40B4-BE49-F238E27FC236}">
                <a16:creationId xmlns:a16="http://schemas.microsoft.com/office/drawing/2014/main" id="{E7576B9A-FCF7-456C-99E1-FA31D1321DA1}"/>
              </a:ext>
            </a:extLst>
          </p:cNvPr>
          <p:cNvSpPr>
            <a:spLocks noChangeAspect="1"/>
          </p:cNvSpPr>
          <p:nvPr/>
        </p:nvSpPr>
        <p:spPr>
          <a:xfrm>
            <a:off x="8486279" y="4528304"/>
            <a:ext cx="603252" cy="60325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Ankle fracture/</a:t>
            </a:r>
            <a:br>
              <a:rPr lang="en-GB" sz="600" b="1">
                <a:solidFill>
                  <a:srgbClr val="FFFFFF"/>
                </a:solidFill>
                <a:latin typeface="Arial" panose="020B0604020202020204" pitchFamily="34" charset="0"/>
                <a:cs typeface="Arial" panose="020B0604020202020204" pitchFamily="34" charset="0"/>
              </a:rPr>
            </a:br>
            <a:r>
              <a:rPr lang="en-GB" sz="600" b="1">
                <a:solidFill>
                  <a:srgbClr val="FFFFFF"/>
                </a:solidFill>
                <a:latin typeface="Arial" panose="020B0604020202020204" pitchFamily="34" charset="0"/>
                <a:cs typeface="Arial" panose="020B0604020202020204" pitchFamily="34" charset="0"/>
              </a:rPr>
              <a:t>lower limb fracture</a:t>
            </a:r>
          </a:p>
        </p:txBody>
      </p:sp>
      <p:sp>
        <p:nvSpPr>
          <p:cNvPr id="140" name="Oval 139">
            <a:extLst>
              <a:ext uri="{FF2B5EF4-FFF2-40B4-BE49-F238E27FC236}">
                <a16:creationId xmlns:a16="http://schemas.microsoft.com/office/drawing/2014/main" id="{79101EBA-4CF8-49F9-A742-E36EB81661B0}"/>
              </a:ext>
            </a:extLst>
          </p:cNvPr>
          <p:cNvSpPr>
            <a:spLocks noChangeAspect="1"/>
          </p:cNvSpPr>
          <p:nvPr/>
        </p:nvSpPr>
        <p:spPr>
          <a:xfrm>
            <a:off x="7725802" y="2400743"/>
            <a:ext cx="613322" cy="61332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Hepatitis C</a:t>
            </a:r>
          </a:p>
        </p:txBody>
      </p:sp>
      <p:sp>
        <p:nvSpPr>
          <p:cNvPr id="141" name="Oval 140">
            <a:extLst>
              <a:ext uri="{FF2B5EF4-FFF2-40B4-BE49-F238E27FC236}">
                <a16:creationId xmlns:a16="http://schemas.microsoft.com/office/drawing/2014/main" id="{AE8B9204-0C48-431C-871A-6DF64EEF6E49}"/>
              </a:ext>
            </a:extLst>
          </p:cNvPr>
          <p:cNvSpPr>
            <a:spLocks noChangeAspect="1"/>
          </p:cNvSpPr>
          <p:nvPr/>
        </p:nvSpPr>
        <p:spPr>
          <a:xfrm>
            <a:off x="7044024" y="2423433"/>
            <a:ext cx="569637" cy="569637"/>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Gallstones</a:t>
            </a:r>
          </a:p>
        </p:txBody>
      </p:sp>
      <p:sp>
        <p:nvSpPr>
          <p:cNvPr id="147" name="Oval 146">
            <a:extLst>
              <a:ext uri="{FF2B5EF4-FFF2-40B4-BE49-F238E27FC236}">
                <a16:creationId xmlns:a16="http://schemas.microsoft.com/office/drawing/2014/main" id="{E3335C69-932B-4703-B70A-9E1F4F27B9A9}"/>
              </a:ext>
            </a:extLst>
          </p:cNvPr>
          <p:cNvSpPr>
            <a:spLocks noChangeAspect="1"/>
          </p:cNvSpPr>
          <p:nvPr/>
        </p:nvSpPr>
        <p:spPr>
          <a:xfrm>
            <a:off x="6552023" y="5097244"/>
            <a:ext cx="630576" cy="630576"/>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Acanthosis Nigricans</a:t>
            </a:r>
          </a:p>
        </p:txBody>
      </p:sp>
      <p:sp>
        <p:nvSpPr>
          <p:cNvPr id="150" name="Oval 149">
            <a:extLst>
              <a:ext uri="{FF2B5EF4-FFF2-40B4-BE49-F238E27FC236}">
                <a16:creationId xmlns:a16="http://schemas.microsoft.com/office/drawing/2014/main" id="{D482EC40-2AA4-40A3-8D8F-96E26F45BFB1}"/>
              </a:ext>
            </a:extLst>
          </p:cNvPr>
          <p:cNvSpPr>
            <a:spLocks noChangeAspect="1"/>
          </p:cNvSpPr>
          <p:nvPr/>
        </p:nvSpPr>
        <p:spPr>
          <a:xfrm>
            <a:off x="5957220" y="4664972"/>
            <a:ext cx="698969" cy="698969"/>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GERD</a:t>
            </a:r>
          </a:p>
        </p:txBody>
      </p:sp>
      <p:sp>
        <p:nvSpPr>
          <p:cNvPr id="156" name="Oval 155">
            <a:extLst>
              <a:ext uri="{FF2B5EF4-FFF2-40B4-BE49-F238E27FC236}">
                <a16:creationId xmlns:a16="http://schemas.microsoft.com/office/drawing/2014/main" id="{AD0BBFF7-6393-4B72-9A0D-10798491EC91}"/>
              </a:ext>
            </a:extLst>
          </p:cNvPr>
          <p:cNvSpPr>
            <a:spLocks noChangeAspect="1"/>
          </p:cNvSpPr>
          <p:nvPr/>
        </p:nvSpPr>
        <p:spPr>
          <a:xfrm>
            <a:off x="6175870" y="4115394"/>
            <a:ext cx="578104" cy="57810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Cirrhosis</a:t>
            </a:r>
          </a:p>
        </p:txBody>
      </p:sp>
      <p:sp>
        <p:nvSpPr>
          <p:cNvPr id="157" name="Oval 156">
            <a:extLst>
              <a:ext uri="{FF2B5EF4-FFF2-40B4-BE49-F238E27FC236}">
                <a16:creationId xmlns:a16="http://schemas.microsoft.com/office/drawing/2014/main" id="{7863A52A-CF46-4D0E-97BE-7E28984D6AD1}"/>
              </a:ext>
            </a:extLst>
          </p:cNvPr>
          <p:cNvSpPr>
            <a:spLocks noChangeAspect="1"/>
          </p:cNvSpPr>
          <p:nvPr/>
        </p:nvSpPr>
        <p:spPr>
          <a:xfrm>
            <a:off x="7974323" y="3189420"/>
            <a:ext cx="732974" cy="73297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Pancreatitis</a:t>
            </a:r>
          </a:p>
        </p:txBody>
      </p:sp>
      <p:sp>
        <p:nvSpPr>
          <p:cNvPr id="160" name="Oval 159">
            <a:extLst>
              <a:ext uri="{FF2B5EF4-FFF2-40B4-BE49-F238E27FC236}">
                <a16:creationId xmlns:a16="http://schemas.microsoft.com/office/drawing/2014/main" id="{1A0ECB2B-3AEB-46C2-8E87-1B2DD607132B}"/>
              </a:ext>
            </a:extLst>
          </p:cNvPr>
          <p:cNvSpPr>
            <a:spLocks noChangeAspect="1"/>
          </p:cNvSpPr>
          <p:nvPr/>
        </p:nvSpPr>
        <p:spPr>
          <a:xfrm>
            <a:off x="5786851" y="2200605"/>
            <a:ext cx="596234" cy="59623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Dementia</a:t>
            </a:r>
          </a:p>
        </p:txBody>
      </p:sp>
      <p:sp>
        <p:nvSpPr>
          <p:cNvPr id="162" name="Oval 161">
            <a:extLst>
              <a:ext uri="{FF2B5EF4-FFF2-40B4-BE49-F238E27FC236}">
                <a16:creationId xmlns:a16="http://schemas.microsoft.com/office/drawing/2014/main" id="{6D278ECC-2141-4048-B74F-DCECD6A20AC1}"/>
              </a:ext>
            </a:extLst>
          </p:cNvPr>
          <p:cNvSpPr>
            <a:spLocks noChangeAspect="1"/>
          </p:cNvSpPr>
          <p:nvPr/>
        </p:nvSpPr>
        <p:spPr>
          <a:xfrm>
            <a:off x="5191427" y="2523801"/>
            <a:ext cx="618224" cy="61822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Colorectal polyps</a:t>
            </a:r>
          </a:p>
        </p:txBody>
      </p:sp>
      <p:sp>
        <p:nvSpPr>
          <p:cNvPr id="228" name="Oval 227">
            <a:extLst>
              <a:ext uri="{FF2B5EF4-FFF2-40B4-BE49-F238E27FC236}">
                <a16:creationId xmlns:a16="http://schemas.microsoft.com/office/drawing/2014/main" id="{5523503B-723F-41B1-A276-FBF381EB8B4E}"/>
              </a:ext>
            </a:extLst>
          </p:cNvPr>
          <p:cNvSpPr>
            <a:spLocks noChangeAspect="1"/>
          </p:cNvSpPr>
          <p:nvPr/>
        </p:nvSpPr>
        <p:spPr>
          <a:xfrm>
            <a:off x="5170990" y="3275950"/>
            <a:ext cx="704338" cy="70433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Thyroid issues during pregnancy or postpartum</a:t>
            </a:r>
          </a:p>
        </p:txBody>
      </p:sp>
      <p:sp>
        <p:nvSpPr>
          <p:cNvPr id="248" name="Oval 247">
            <a:extLst>
              <a:ext uri="{FF2B5EF4-FFF2-40B4-BE49-F238E27FC236}">
                <a16:creationId xmlns:a16="http://schemas.microsoft.com/office/drawing/2014/main" id="{5D83D616-0A22-47D6-8C71-B67FF566827E}"/>
              </a:ext>
            </a:extLst>
          </p:cNvPr>
          <p:cNvSpPr>
            <a:spLocks noChangeAspect="1"/>
          </p:cNvSpPr>
          <p:nvPr/>
        </p:nvSpPr>
        <p:spPr>
          <a:xfrm>
            <a:off x="4031450" y="2369461"/>
            <a:ext cx="696285" cy="69628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Congenital abnormality in </a:t>
            </a:r>
            <a:r>
              <a:rPr lang="en-GB" sz="700" err="1">
                <a:solidFill>
                  <a:srgbClr val="FFFFFF"/>
                </a:solidFill>
                <a:latin typeface="Arial" panose="020B0604020202020204" pitchFamily="34" charset="0"/>
                <a:cs typeface="Arial" panose="020B0604020202020204" pitchFamily="34" charset="0"/>
              </a:rPr>
              <a:t>newborn</a:t>
            </a:r>
            <a:endParaRPr lang="en-GB" sz="700">
              <a:solidFill>
                <a:srgbClr val="FFFFFF"/>
              </a:solidFill>
              <a:latin typeface="Arial" panose="020B0604020202020204" pitchFamily="34" charset="0"/>
              <a:cs typeface="Arial" panose="020B0604020202020204" pitchFamily="34" charset="0"/>
            </a:endParaRPr>
          </a:p>
        </p:txBody>
      </p:sp>
      <p:grpSp>
        <p:nvGrpSpPr>
          <p:cNvPr id="250" name="Group 249">
            <a:extLst>
              <a:ext uri="{FF2B5EF4-FFF2-40B4-BE49-F238E27FC236}">
                <a16:creationId xmlns:a16="http://schemas.microsoft.com/office/drawing/2014/main" id="{E4B60407-6274-453F-B173-D8BBBE6E5D74}"/>
              </a:ext>
            </a:extLst>
          </p:cNvPr>
          <p:cNvGrpSpPr/>
          <p:nvPr/>
        </p:nvGrpSpPr>
        <p:grpSpPr>
          <a:xfrm>
            <a:off x="662110" y="3052395"/>
            <a:ext cx="2761727" cy="256173"/>
            <a:chOff x="339309" y="2189351"/>
            <a:chExt cx="2071295" cy="192130"/>
          </a:xfrm>
        </p:grpSpPr>
        <p:pic>
          <p:nvPicPr>
            <p:cNvPr id="253" name="Picture 252">
              <a:extLst>
                <a:ext uri="{FF2B5EF4-FFF2-40B4-BE49-F238E27FC236}">
                  <a16:creationId xmlns:a16="http://schemas.microsoft.com/office/drawing/2014/main" id="{DC1BFBCD-1925-4BF8-A2D0-A172DE11FD3E}"/>
                </a:ext>
              </a:extLst>
            </p:cNvPr>
            <p:cNvPicPr>
              <a:picLocks noChangeAspect="1"/>
            </p:cNvPicPr>
            <p:nvPr/>
          </p:nvPicPr>
          <p:blipFill rotWithShape="1">
            <a:blip r:embed="rId3"/>
            <a:srcRect t="80269" b="1301"/>
            <a:stretch/>
          </p:blipFill>
          <p:spPr>
            <a:xfrm>
              <a:off x="339309" y="2189351"/>
              <a:ext cx="2071295" cy="192130"/>
            </a:xfrm>
            <a:prstGeom prst="rect">
              <a:avLst/>
            </a:prstGeom>
          </p:spPr>
        </p:pic>
        <p:sp>
          <p:nvSpPr>
            <p:cNvPr id="252" name="Rectangle 251">
              <a:extLst>
                <a:ext uri="{FF2B5EF4-FFF2-40B4-BE49-F238E27FC236}">
                  <a16:creationId xmlns:a16="http://schemas.microsoft.com/office/drawing/2014/main" id="{826A17BE-5659-4385-98DB-E8CCAEC36829}"/>
                </a:ext>
              </a:extLst>
            </p:cNvPr>
            <p:cNvSpPr/>
            <p:nvPr/>
          </p:nvSpPr>
          <p:spPr>
            <a:xfrm>
              <a:off x="339309" y="2190750"/>
              <a:ext cx="270292" cy="182974"/>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endParaRPr>
            </a:p>
          </p:txBody>
        </p:sp>
      </p:grpSp>
      <p:grpSp>
        <p:nvGrpSpPr>
          <p:cNvPr id="255" name="Group 254">
            <a:extLst>
              <a:ext uri="{FF2B5EF4-FFF2-40B4-BE49-F238E27FC236}">
                <a16:creationId xmlns:a16="http://schemas.microsoft.com/office/drawing/2014/main" id="{DDA905F0-76F5-4FBB-9F38-4A1CA40A3D34}"/>
              </a:ext>
            </a:extLst>
          </p:cNvPr>
          <p:cNvGrpSpPr/>
          <p:nvPr/>
        </p:nvGrpSpPr>
        <p:grpSpPr>
          <a:xfrm>
            <a:off x="662110" y="2747662"/>
            <a:ext cx="2761728" cy="256175"/>
            <a:chOff x="339309" y="1960797"/>
            <a:chExt cx="2071296" cy="192131"/>
          </a:xfrm>
        </p:grpSpPr>
        <p:pic>
          <p:nvPicPr>
            <p:cNvPr id="256" name="Picture 255">
              <a:extLst>
                <a:ext uri="{FF2B5EF4-FFF2-40B4-BE49-F238E27FC236}">
                  <a16:creationId xmlns:a16="http://schemas.microsoft.com/office/drawing/2014/main" id="{E6A6432F-0124-4A88-8367-EDF51399F83B}"/>
                </a:ext>
              </a:extLst>
            </p:cNvPr>
            <p:cNvPicPr>
              <a:picLocks noChangeAspect="1"/>
            </p:cNvPicPr>
            <p:nvPr/>
          </p:nvPicPr>
          <p:blipFill rotWithShape="1">
            <a:blip r:embed="rId3"/>
            <a:srcRect t="62095" b="19475"/>
            <a:stretch/>
          </p:blipFill>
          <p:spPr>
            <a:xfrm>
              <a:off x="339310" y="1960797"/>
              <a:ext cx="2071295" cy="192131"/>
            </a:xfrm>
            <a:prstGeom prst="rect">
              <a:avLst/>
            </a:prstGeom>
          </p:spPr>
        </p:pic>
        <p:sp>
          <p:nvSpPr>
            <p:cNvPr id="257" name="Rectangle 256">
              <a:extLst>
                <a:ext uri="{FF2B5EF4-FFF2-40B4-BE49-F238E27FC236}">
                  <a16:creationId xmlns:a16="http://schemas.microsoft.com/office/drawing/2014/main" id="{9DBC265C-EF0E-4BE6-9883-F92B45AE812B}"/>
                </a:ext>
              </a:extLst>
            </p:cNvPr>
            <p:cNvSpPr/>
            <p:nvPr/>
          </p:nvSpPr>
          <p:spPr>
            <a:xfrm>
              <a:off x="339309" y="1962150"/>
              <a:ext cx="270292" cy="18297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cs typeface="Arial" panose="020B0604020202020204" pitchFamily="34" charset="0"/>
              </a:endParaRPr>
            </a:p>
          </p:txBody>
        </p:sp>
      </p:grpSp>
      <p:grpSp>
        <p:nvGrpSpPr>
          <p:cNvPr id="258" name="Group 257">
            <a:extLst>
              <a:ext uri="{FF2B5EF4-FFF2-40B4-BE49-F238E27FC236}">
                <a16:creationId xmlns:a16="http://schemas.microsoft.com/office/drawing/2014/main" id="{604FF0BD-39A8-4AE1-91BA-7D46FD892DB4}"/>
              </a:ext>
            </a:extLst>
          </p:cNvPr>
          <p:cNvGrpSpPr/>
          <p:nvPr/>
        </p:nvGrpSpPr>
        <p:grpSpPr>
          <a:xfrm>
            <a:off x="662110" y="2442922"/>
            <a:ext cx="2761728" cy="256175"/>
            <a:chOff x="339309" y="1732242"/>
            <a:chExt cx="2071296" cy="192131"/>
          </a:xfrm>
        </p:grpSpPr>
        <p:pic>
          <p:nvPicPr>
            <p:cNvPr id="259" name="Picture 258">
              <a:extLst>
                <a:ext uri="{FF2B5EF4-FFF2-40B4-BE49-F238E27FC236}">
                  <a16:creationId xmlns:a16="http://schemas.microsoft.com/office/drawing/2014/main" id="{97DE7930-D225-41CB-A475-1DD6BA168EE6}"/>
                </a:ext>
              </a:extLst>
            </p:cNvPr>
            <p:cNvPicPr>
              <a:picLocks noChangeAspect="1"/>
            </p:cNvPicPr>
            <p:nvPr/>
          </p:nvPicPr>
          <p:blipFill rotWithShape="1">
            <a:blip r:embed="rId3"/>
            <a:srcRect t="44689" b="36881"/>
            <a:stretch/>
          </p:blipFill>
          <p:spPr>
            <a:xfrm>
              <a:off x="339310" y="1732242"/>
              <a:ext cx="2071295" cy="192131"/>
            </a:xfrm>
            <a:prstGeom prst="rect">
              <a:avLst/>
            </a:prstGeom>
          </p:spPr>
        </p:pic>
        <p:sp>
          <p:nvSpPr>
            <p:cNvPr id="260" name="Rectangle 259">
              <a:extLst>
                <a:ext uri="{FF2B5EF4-FFF2-40B4-BE49-F238E27FC236}">
                  <a16:creationId xmlns:a16="http://schemas.microsoft.com/office/drawing/2014/main" id="{066B0E81-2365-4A18-89A3-26200D82F307}"/>
                </a:ext>
              </a:extLst>
            </p:cNvPr>
            <p:cNvSpPr/>
            <p:nvPr/>
          </p:nvSpPr>
          <p:spPr>
            <a:xfrm>
              <a:off x="339309" y="1736725"/>
              <a:ext cx="270292" cy="182974"/>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endParaRPr>
            </a:p>
          </p:txBody>
        </p:sp>
      </p:grpSp>
      <p:grpSp>
        <p:nvGrpSpPr>
          <p:cNvPr id="261" name="Group 260">
            <a:extLst>
              <a:ext uri="{FF2B5EF4-FFF2-40B4-BE49-F238E27FC236}">
                <a16:creationId xmlns:a16="http://schemas.microsoft.com/office/drawing/2014/main" id="{95A8713B-7D14-4155-B34D-F853B2598BF0}"/>
              </a:ext>
            </a:extLst>
          </p:cNvPr>
          <p:cNvGrpSpPr/>
          <p:nvPr/>
        </p:nvGrpSpPr>
        <p:grpSpPr>
          <a:xfrm>
            <a:off x="662110" y="2138182"/>
            <a:ext cx="2761728" cy="256175"/>
            <a:chOff x="339309" y="1503687"/>
            <a:chExt cx="2071296" cy="192131"/>
          </a:xfrm>
        </p:grpSpPr>
        <p:pic>
          <p:nvPicPr>
            <p:cNvPr id="262" name="Picture 261">
              <a:extLst>
                <a:ext uri="{FF2B5EF4-FFF2-40B4-BE49-F238E27FC236}">
                  <a16:creationId xmlns:a16="http://schemas.microsoft.com/office/drawing/2014/main" id="{58E1F80B-B7B0-4F03-871B-E39B5E4FA905}"/>
                </a:ext>
              </a:extLst>
            </p:cNvPr>
            <p:cNvPicPr>
              <a:picLocks noChangeAspect="1"/>
            </p:cNvPicPr>
            <p:nvPr/>
          </p:nvPicPr>
          <p:blipFill rotWithShape="1">
            <a:blip r:embed="rId3"/>
            <a:srcRect t="26771" b="54799"/>
            <a:stretch/>
          </p:blipFill>
          <p:spPr>
            <a:xfrm>
              <a:off x="339310" y="1503687"/>
              <a:ext cx="2071295" cy="192131"/>
            </a:xfrm>
            <a:prstGeom prst="rect">
              <a:avLst/>
            </a:prstGeom>
          </p:spPr>
        </p:pic>
        <p:sp>
          <p:nvSpPr>
            <p:cNvPr id="263" name="Rectangle 262">
              <a:extLst>
                <a:ext uri="{FF2B5EF4-FFF2-40B4-BE49-F238E27FC236}">
                  <a16:creationId xmlns:a16="http://schemas.microsoft.com/office/drawing/2014/main" id="{7A4688AE-A532-4CFA-A550-93E8606DF7DB}"/>
                </a:ext>
              </a:extLst>
            </p:cNvPr>
            <p:cNvSpPr/>
            <p:nvPr/>
          </p:nvSpPr>
          <p:spPr>
            <a:xfrm>
              <a:off x="339309" y="1508265"/>
              <a:ext cx="270292" cy="1829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endParaRPr>
            </a:p>
          </p:txBody>
        </p:sp>
      </p:grpSp>
      <p:sp>
        <p:nvSpPr>
          <p:cNvPr id="264" name="Oval 263">
            <a:extLst>
              <a:ext uri="{FF2B5EF4-FFF2-40B4-BE49-F238E27FC236}">
                <a16:creationId xmlns:a16="http://schemas.microsoft.com/office/drawing/2014/main" id="{181402BF-AED5-559C-6CDD-70AE78F59046}"/>
              </a:ext>
            </a:extLst>
          </p:cNvPr>
          <p:cNvSpPr>
            <a:spLocks noChangeAspect="1"/>
          </p:cNvSpPr>
          <p:nvPr/>
        </p:nvSpPr>
        <p:spPr>
          <a:xfrm>
            <a:off x="3938580" y="1720267"/>
            <a:ext cx="551366" cy="551366"/>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rPr>
              <a:t>Miscarriage</a:t>
            </a:r>
          </a:p>
        </p:txBody>
      </p:sp>
      <p:sp>
        <p:nvSpPr>
          <p:cNvPr id="265" name="Oval 264">
            <a:extLst>
              <a:ext uri="{FF2B5EF4-FFF2-40B4-BE49-F238E27FC236}">
                <a16:creationId xmlns:a16="http://schemas.microsoft.com/office/drawing/2014/main" id="{D872E699-B435-68B9-1DC4-CAB3177E67F5}"/>
              </a:ext>
            </a:extLst>
          </p:cNvPr>
          <p:cNvSpPr>
            <a:spLocks noChangeAspect="1"/>
          </p:cNvSpPr>
          <p:nvPr/>
        </p:nvSpPr>
        <p:spPr>
          <a:xfrm>
            <a:off x="9923521" y="1094427"/>
            <a:ext cx="574482" cy="57448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rPr>
              <a:t>Poor semen quality </a:t>
            </a:r>
          </a:p>
        </p:txBody>
      </p:sp>
      <p:sp>
        <p:nvSpPr>
          <p:cNvPr id="7" name="Oval 6">
            <a:extLst>
              <a:ext uri="{FF2B5EF4-FFF2-40B4-BE49-F238E27FC236}">
                <a16:creationId xmlns:a16="http://schemas.microsoft.com/office/drawing/2014/main" id="{6E9BE461-05A2-3D3B-2F65-5E218433358A}"/>
              </a:ext>
            </a:extLst>
          </p:cNvPr>
          <p:cNvSpPr>
            <a:spLocks noChangeAspect="1"/>
          </p:cNvSpPr>
          <p:nvPr/>
        </p:nvSpPr>
        <p:spPr>
          <a:xfrm>
            <a:off x="7591082" y="1128948"/>
            <a:ext cx="632856" cy="63285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MASH</a:t>
            </a:r>
          </a:p>
        </p:txBody>
      </p:sp>
      <p:sp>
        <p:nvSpPr>
          <p:cNvPr id="18" name="Oval 17">
            <a:extLst>
              <a:ext uri="{FF2B5EF4-FFF2-40B4-BE49-F238E27FC236}">
                <a16:creationId xmlns:a16="http://schemas.microsoft.com/office/drawing/2014/main" id="{B43ED10B-DBE3-D6CF-D68C-7110A9DDAC84}"/>
              </a:ext>
            </a:extLst>
          </p:cNvPr>
          <p:cNvSpPr>
            <a:spLocks noChangeAspect="1"/>
          </p:cNvSpPr>
          <p:nvPr/>
        </p:nvSpPr>
        <p:spPr>
          <a:xfrm>
            <a:off x="3185553" y="2338995"/>
            <a:ext cx="822960" cy="82296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Menopausal symptoms*</a:t>
            </a:r>
          </a:p>
        </p:txBody>
      </p:sp>
    </p:spTree>
    <p:extLst>
      <p:ext uri="{BB962C8B-B14F-4D97-AF65-F5344CB8AC3E}">
        <p14:creationId xmlns:p14="http://schemas.microsoft.com/office/powerpoint/2010/main" val="420786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CA9B-FF56-4C7F-ABD8-C7BB88726CBF}"/>
              </a:ext>
            </a:extLst>
          </p:cNvPr>
          <p:cNvSpPr>
            <a:spLocks noGrp="1"/>
          </p:cNvSpPr>
          <p:nvPr>
            <p:ph type="title"/>
          </p:nvPr>
        </p:nvSpPr>
        <p:spPr>
          <a:xfrm>
            <a:off x="838200" y="362534"/>
            <a:ext cx="11080898" cy="1325563"/>
          </a:xfrm>
        </p:spPr>
        <p:txBody>
          <a:bodyPr>
            <a:noAutofit/>
          </a:bodyPr>
          <a:lstStyle/>
          <a:p>
            <a:r>
              <a:rPr lang="en-US">
                <a:latin typeface="Arial"/>
                <a:cs typeface="Arial"/>
              </a:rPr>
              <a:t>Obesity is associated with significant increase in the risk of serious complications</a:t>
            </a:r>
            <a:endParaRPr lang="en-CA"/>
          </a:p>
        </p:txBody>
      </p:sp>
      <p:sp>
        <p:nvSpPr>
          <p:cNvPr id="3" name="Text Placeholder 2">
            <a:extLst>
              <a:ext uri="{FF2B5EF4-FFF2-40B4-BE49-F238E27FC236}">
                <a16:creationId xmlns:a16="http://schemas.microsoft.com/office/drawing/2014/main" id="{C933C914-7488-4EA7-B380-9563AFF91356}"/>
              </a:ext>
            </a:extLst>
          </p:cNvPr>
          <p:cNvSpPr>
            <a:spLocks noGrp="1"/>
          </p:cNvSpPr>
          <p:nvPr>
            <p:ph type="body" sz="quarter" idx="13"/>
          </p:nvPr>
        </p:nvSpPr>
        <p:spPr>
          <a:xfrm>
            <a:off x="647998" y="6254501"/>
            <a:ext cx="10877695" cy="290516"/>
          </a:xfrm>
        </p:spPr>
        <p:txBody>
          <a:bodyPr/>
          <a:lstStyle/>
          <a:p>
            <a:r>
              <a:rPr lang="en-CA"/>
              <a:t>*Weekly heartburn and regurgitation.</a:t>
            </a:r>
            <a:br>
              <a:rPr lang="en-CA"/>
            </a:br>
            <a:r>
              <a:rPr lang="en-CA"/>
              <a:t>GERD, gastroesophageal reflux disease; DVT, deep venous thrombosis; </a:t>
            </a:r>
            <a:r>
              <a:rPr lang="en-US"/>
              <a:t>MASLD, metabolic dysfunction-associated </a:t>
            </a:r>
            <a:r>
              <a:rPr lang="en-US" err="1"/>
              <a:t>steatotic</a:t>
            </a:r>
            <a:r>
              <a:rPr lang="en-US"/>
              <a:t> liver disease</a:t>
            </a:r>
            <a:r>
              <a:rPr lang="en-CA"/>
              <a:t>; OSAS, obstructive sleep apnoea syndrome; </a:t>
            </a:r>
            <a:br>
              <a:rPr lang="en-CA"/>
            </a:br>
            <a:r>
              <a:rPr lang="en-CA"/>
              <a:t>PCOS, polycystic ovary syndrome.</a:t>
            </a:r>
            <a:br>
              <a:rPr lang="en-CA"/>
            </a:br>
            <a:r>
              <a:rPr lang="en-CA"/>
              <a:t>1. Simon GE et al. Arch Gen Psychiatry 2006;63:824–830; 2. </a:t>
            </a:r>
            <a:r>
              <a:rPr lang="en-CA" err="1"/>
              <a:t>Su</a:t>
            </a:r>
            <a:r>
              <a:rPr lang="en-CA"/>
              <a:t> W et al. J Med Economics 2015;18:886–897; 3. López-Velázquez JA et al. Ann Hepatol 2014;13:166–178; 4. </a:t>
            </a:r>
            <a:r>
              <a:rPr lang="en-CA" err="1"/>
              <a:t>Yildiz</a:t>
            </a:r>
            <a:r>
              <a:rPr lang="en-CA"/>
              <a:t> BO et al. J Clin Endocrinol </a:t>
            </a:r>
            <a:r>
              <a:rPr lang="en-CA" err="1"/>
              <a:t>Metab</a:t>
            </a:r>
            <a:r>
              <a:rPr lang="en-CA"/>
              <a:t> 2008;93:162–168; 5. El-</a:t>
            </a:r>
            <a:r>
              <a:rPr lang="en-CA" err="1"/>
              <a:t>Serag</a:t>
            </a:r>
            <a:r>
              <a:rPr lang="en-CA"/>
              <a:t> HB et al. Am J Gastroenterol 2005;100:1243–1250; 6. Prieto-Alhambra D et al. Ann Rheum Dis 2014;73:1659–1664; 7. Modena DAO et al. Rev Assoc Med Bras 1992;63:852–858; 8. Stein PD et al. Am J Med 2005;118:978–980; 9. </a:t>
            </a:r>
            <a:r>
              <a:rPr lang="en-CA" err="1"/>
              <a:t>Akinbami</a:t>
            </a:r>
            <a:r>
              <a:rPr lang="en-CA"/>
              <a:t> LJ. NCHS Data Brief 2016:239:1–8; 10. </a:t>
            </a:r>
            <a:r>
              <a:rPr lang="en-CA" err="1"/>
              <a:t>Stokic</a:t>
            </a:r>
            <a:r>
              <a:rPr lang="en-CA"/>
              <a:t> E et al. Angiology 2015:66:237–243; </a:t>
            </a:r>
            <a:br>
              <a:rPr lang="en-CA"/>
            </a:br>
            <a:r>
              <a:rPr lang="en-CA"/>
              <a:t>11. </a:t>
            </a:r>
            <a:r>
              <a:rPr lang="en-CA" err="1"/>
              <a:t>Alshwaiyat</a:t>
            </a:r>
            <a:r>
              <a:rPr lang="en-CA"/>
              <a:t> NM. Exp </a:t>
            </a:r>
            <a:r>
              <a:rPr lang="en-CA" err="1"/>
              <a:t>Ther</a:t>
            </a:r>
            <a:r>
              <a:rPr lang="en-CA"/>
              <a:t> Med 2021:22:1268; 12. Radhakrishnan K. Arch Neurol 1993:50:78–80; </a:t>
            </a:r>
            <a:r>
              <a:rPr lang="en-GB"/>
              <a:t>13. </a:t>
            </a:r>
            <a:r>
              <a:rPr lang="en-CA" sz="1000" err="1"/>
              <a:t>ElSayed</a:t>
            </a:r>
            <a:r>
              <a:rPr lang="en-CA" sz="1000"/>
              <a:t> NA et al. Diabetes Care. 2023;46:S128–S139; 14. </a:t>
            </a:r>
            <a:r>
              <a:rPr lang="en-CA" sz="1000" i="0"/>
              <a:t>Rinella ME et al. Hepatology. 2023;77:1797–1835.</a:t>
            </a:r>
            <a:endParaRPr lang="en-CA"/>
          </a:p>
        </p:txBody>
      </p:sp>
      <p:sp>
        <p:nvSpPr>
          <p:cNvPr id="5" name="Rectangle 4">
            <a:extLst>
              <a:ext uri="{FF2B5EF4-FFF2-40B4-BE49-F238E27FC236}">
                <a16:creationId xmlns:a16="http://schemas.microsoft.com/office/drawing/2014/main" id="{DF28F708-3930-493E-9C60-E6218E3063D0}"/>
              </a:ext>
            </a:extLst>
          </p:cNvPr>
          <p:cNvSpPr/>
          <p:nvPr/>
        </p:nvSpPr>
        <p:spPr>
          <a:xfrm>
            <a:off x="655084" y="5089856"/>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19% </a:t>
            </a:r>
            <a:r>
              <a:rPr lang="en-CA" sz="1600">
                <a:solidFill>
                  <a:schemeClr val="tx1"/>
                </a:solidFill>
                <a:latin typeface="Arial" panose="020B0604020202020204" pitchFamily="34" charset="0"/>
                <a:cs typeface="Arial" panose="020B0604020202020204" pitchFamily="34" charset="0"/>
              </a:rPr>
              <a:t>Major depression</a:t>
            </a:r>
            <a:endParaRPr lang="en-CA" sz="1600" baseline="300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C09960C-DA49-4297-97E8-C01144880CFE}"/>
              </a:ext>
            </a:extLst>
          </p:cNvPr>
          <p:cNvSpPr/>
          <p:nvPr/>
        </p:nvSpPr>
        <p:spPr>
          <a:xfrm>
            <a:off x="6306930" y="202842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19% </a:t>
            </a:r>
            <a:r>
              <a:rPr lang="en-CA" sz="1600">
                <a:solidFill>
                  <a:schemeClr val="tx1"/>
                </a:solidFill>
                <a:latin typeface="Arial" panose="020B0604020202020204" pitchFamily="34" charset="0"/>
                <a:cs typeface="Arial" panose="020B0604020202020204" pitchFamily="34" charset="0"/>
              </a:rPr>
              <a:t>MASLD</a:t>
            </a:r>
            <a:endParaRPr lang="en-CA" sz="1600" baseline="300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51C4018-E514-44D2-91A1-CB7E182E35E8}"/>
              </a:ext>
            </a:extLst>
          </p:cNvPr>
          <p:cNvSpPr/>
          <p:nvPr/>
        </p:nvSpPr>
        <p:spPr>
          <a:xfrm>
            <a:off x="6306930" y="279378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8% </a:t>
            </a:r>
            <a:r>
              <a:rPr lang="en-CA" sz="1600">
                <a:solidFill>
                  <a:schemeClr val="tx1"/>
                </a:solidFill>
                <a:latin typeface="Arial" panose="020B0604020202020204" pitchFamily="34" charset="0"/>
                <a:cs typeface="Arial" panose="020B0604020202020204" pitchFamily="34" charset="0"/>
              </a:rPr>
              <a:t>Ischemic heart disease</a:t>
            </a:r>
          </a:p>
        </p:txBody>
      </p:sp>
      <p:sp>
        <p:nvSpPr>
          <p:cNvPr id="8" name="Rectangle 7">
            <a:extLst>
              <a:ext uri="{FF2B5EF4-FFF2-40B4-BE49-F238E27FC236}">
                <a16:creationId xmlns:a16="http://schemas.microsoft.com/office/drawing/2014/main" id="{95D52053-BBCB-4B30-AAC7-A07CC3A57011}"/>
              </a:ext>
            </a:extLst>
          </p:cNvPr>
          <p:cNvSpPr/>
          <p:nvPr/>
        </p:nvSpPr>
        <p:spPr>
          <a:xfrm>
            <a:off x="6306930" y="241110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9% </a:t>
            </a:r>
            <a:r>
              <a:rPr lang="en-CA" sz="1600">
                <a:solidFill>
                  <a:schemeClr val="tx1"/>
                </a:solidFill>
                <a:latin typeface="Arial" panose="020B0604020202020204" pitchFamily="34" charset="0"/>
                <a:cs typeface="Arial" panose="020B0604020202020204" pitchFamily="34" charset="0"/>
              </a:rPr>
              <a:t>PCOS</a:t>
            </a:r>
          </a:p>
        </p:txBody>
      </p:sp>
      <p:sp>
        <p:nvSpPr>
          <p:cNvPr id="9" name="Rectangle 8">
            <a:extLst>
              <a:ext uri="{FF2B5EF4-FFF2-40B4-BE49-F238E27FC236}">
                <a16:creationId xmlns:a16="http://schemas.microsoft.com/office/drawing/2014/main" id="{972857EA-96A3-4E18-9C70-AA57148E4925}"/>
              </a:ext>
            </a:extLst>
          </p:cNvPr>
          <p:cNvSpPr/>
          <p:nvPr/>
        </p:nvSpPr>
        <p:spPr>
          <a:xfrm>
            <a:off x="6306930" y="432450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3% </a:t>
            </a:r>
            <a:r>
              <a:rPr lang="en-CA" sz="1600">
                <a:solidFill>
                  <a:schemeClr val="tx1"/>
                </a:solidFill>
                <a:latin typeface="Arial" panose="020B0604020202020204" pitchFamily="34" charset="0"/>
                <a:cs typeface="Arial" panose="020B0604020202020204" pitchFamily="34" charset="0"/>
              </a:rPr>
              <a:t>Stroke</a:t>
            </a:r>
          </a:p>
        </p:txBody>
      </p:sp>
      <p:sp>
        <p:nvSpPr>
          <p:cNvPr id="10" name="Rectangle 9">
            <a:extLst>
              <a:ext uri="{FF2B5EF4-FFF2-40B4-BE49-F238E27FC236}">
                <a16:creationId xmlns:a16="http://schemas.microsoft.com/office/drawing/2014/main" id="{B514A71E-B6FD-404C-A305-24B420DC61A9}"/>
              </a:ext>
            </a:extLst>
          </p:cNvPr>
          <p:cNvSpPr/>
          <p:nvPr/>
        </p:nvSpPr>
        <p:spPr>
          <a:xfrm>
            <a:off x="655084" y="432449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600" b="1">
                <a:solidFill>
                  <a:schemeClr val="tx1"/>
                </a:solidFill>
                <a:latin typeface="Arial"/>
                <a:cs typeface="Arial"/>
              </a:rPr>
              <a:t>21% </a:t>
            </a:r>
            <a:r>
              <a:rPr lang="en-CA" sz="1600">
                <a:solidFill>
                  <a:schemeClr val="tx1"/>
                </a:solidFill>
                <a:latin typeface="Arial"/>
                <a:cs typeface="Arial"/>
              </a:rPr>
              <a:t>Type 2 Diabetes</a:t>
            </a:r>
            <a:endParaRPr lang="en-CA" sz="16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535DFC3-45BB-4C8E-8788-B418B5F2FC85}"/>
              </a:ext>
            </a:extLst>
          </p:cNvPr>
          <p:cNvSpPr/>
          <p:nvPr/>
        </p:nvSpPr>
        <p:spPr>
          <a:xfrm>
            <a:off x="655084" y="470717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21% </a:t>
            </a:r>
            <a:r>
              <a:rPr lang="en-CA" sz="1600">
                <a:solidFill>
                  <a:schemeClr val="tx1"/>
                </a:solidFill>
                <a:latin typeface="Arial" panose="020B0604020202020204" pitchFamily="34" charset="0"/>
                <a:cs typeface="Arial" panose="020B0604020202020204" pitchFamily="34" charset="0"/>
              </a:rPr>
              <a:t>Myocardial infarction</a:t>
            </a:r>
          </a:p>
        </p:txBody>
      </p:sp>
      <p:sp>
        <p:nvSpPr>
          <p:cNvPr id="12" name="Rectangle 11">
            <a:extLst>
              <a:ext uri="{FF2B5EF4-FFF2-40B4-BE49-F238E27FC236}">
                <a16:creationId xmlns:a16="http://schemas.microsoft.com/office/drawing/2014/main" id="{C515338F-9B85-499F-8469-8F6A8318E41B}"/>
              </a:ext>
            </a:extLst>
          </p:cNvPr>
          <p:cNvSpPr/>
          <p:nvPr/>
        </p:nvSpPr>
        <p:spPr>
          <a:xfrm>
            <a:off x="6306930" y="394182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3.5% </a:t>
            </a:r>
            <a:r>
              <a:rPr lang="en-CA" sz="1600">
                <a:solidFill>
                  <a:schemeClr val="tx1"/>
                </a:solidFill>
                <a:latin typeface="Arial" panose="020B0604020202020204" pitchFamily="34" charset="0"/>
                <a:cs typeface="Arial" panose="020B0604020202020204" pitchFamily="34" charset="0"/>
              </a:rPr>
              <a:t>Congestive heart failure</a:t>
            </a:r>
          </a:p>
        </p:txBody>
      </p:sp>
      <p:sp>
        <p:nvSpPr>
          <p:cNvPr id="13" name="Rectangle 12">
            <a:extLst>
              <a:ext uri="{FF2B5EF4-FFF2-40B4-BE49-F238E27FC236}">
                <a16:creationId xmlns:a16="http://schemas.microsoft.com/office/drawing/2014/main" id="{F9D9AD64-D281-4C59-BD55-1FDF241DFC48}"/>
              </a:ext>
            </a:extLst>
          </p:cNvPr>
          <p:cNvSpPr/>
          <p:nvPr/>
        </p:nvSpPr>
        <p:spPr>
          <a:xfrm>
            <a:off x="655084" y="355913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35% </a:t>
            </a:r>
            <a:r>
              <a:rPr lang="en-CA" sz="1600">
                <a:solidFill>
                  <a:schemeClr val="tx1"/>
                </a:solidFill>
                <a:latin typeface="Arial" panose="020B0604020202020204" pitchFamily="34" charset="0"/>
                <a:cs typeface="Arial" panose="020B0604020202020204" pitchFamily="34" charset="0"/>
              </a:rPr>
              <a:t>GERD symptoms*</a:t>
            </a:r>
          </a:p>
        </p:txBody>
      </p:sp>
      <p:sp>
        <p:nvSpPr>
          <p:cNvPr id="14" name="Rectangle 13">
            <a:extLst>
              <a:ext uri="{FF2B5EF4-FFF2-40B4-BE49-F238E27FC236}">
                <a16:creationId xmlns:a16="http://schemas.microsoft.com/office/drawing/2014/main" id="{EDA68A36-B034-4D02-9508-F80D07490ED9}"/>
              </a:ext>
            </a:extLst>
          </p:cNvPr>
          <p:cNvSpPr/>
          <p:nvPr/>
        </p:nvSpPr>
        <p:spPr>
          <a:xfrm>
            <a:off x="655084" y="317645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600" b="1">
                <a:solidFill>
                  <a:schemeClr val="tx1"/>
                </a:solidFill>
                <a:latin typeface="Arial"/>
                <a:cs typeface="Arial"/>
              </a:rPr>
              <a:t>~40% </a:t>
            </a:r>
            <a:r>
              <a:rPr lang="en-CA" sz="1600">
                <a:solidFill>
                  <a:schemeClr val="tx1"/>
                </a:solidFill>
                <a:latin typeface="Arial"/>
                <a:cs typeface="Arial"/>
              </a:rPr>
              <a:t>OSA</a:t>
            </a:r>
            <a:endParaRPr lang="en-CA" sz="16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8AEF706-27EA-44E2-BA06-6A662154526E}"/>
              </a:ext>
            </a:extLst>
          </p:cNvPr>
          <p:cNvSpPr/>
          <p:nvPr/>
        </p:nvSpPr>
        <p:spPr>
          <a:xfrm>
            <a:off x="655084" y="279377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51% </a:t>
            </a:r>
            <a:r>
              <a:rPr lang="en-CA" sz="1600">
                <a:solidFill>
                  <a:schemeClr val="tx1"/>
                </a:solidFill>
                <a:latin typeface="Arial" panose="020B0604020202020204" pitchFamily="34" charset="0"/>
                <a:cs typeface="Arial" panose="020B0604020202020204" pitchFamily="34" charset="0"/>
              </a:rPr>
              <a:t>Hypertension</a:t>
            </a:r>
          </a:p>
        </p:txBody>
      </p:sp>
      <p:sp>
        <p:nvSpPr>
          <p:cNvPr id="16" name="Rectangle 15">
            <a:extLst>
              <a:ext uri="{FF2B5EF4-FFF2-40B4-BE49-F238E27FC236}">
                <a16:creationId xmlns:a16="http://schemas.microsoft.com/office/drawing/2014/main" id="{51915429-214C-4AD8-9942-55047BBA385D}"/>
              </a:ext>
            </a:extLst>
          </p:cNvPr>
          <p:cNvSpPr/>
          <p:nvPr/>
        </p:nvSpPr>
        <p:spPr>
          <a:xfrm>
            <a:off x="655084" y="241110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52% </a:t>
            </a:r>
            <a:r>
              <a:rPr lang="en-CA" sz="1600">
                <a:solidFill>
                  <a:schemeClr val="tx1"/>
                </a:solidFill>
                <a:latin typeface="Arial" panose="020B0604020202020204" pitchFamily="34" charset="0"/>
                <a:cs typeface="Arial" panose="020B0604020202020204" pitchFamily="34" charset="0"/>
              </a:rPr>
              <a:t>Knee osteoarthritis</a:t>
            </a:r>
          </a:p>
        </p:txBody>
      </p:sp>
      <p:sp>
        <p:nvSpPr>
          <p:cNvPr id="18" name="Rectangle 17">
            <a:extLst>
              <a:ext uri="{FF2B5EF4-FFF2-40B4-BE49-F238E27FC236}">
                <a16:creationId xmlns:a16="http://schemas.microsoft.com/office/drawing/2014/main" id="{CF59D4A8-0453-4D35-9204-2A2A650F4108}"/>
              </a:ext>
            </a:extLst>
          </p:cNvPr>
          <p:cNvSpPr/>
          <p:nvPr/>
        </p:nvSpPr>
        <p:spPr>
          <a:xfrm>
            <a:off x="6306930" y="470718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 </a:t>
            </a:r>
            <a:r>
              <a:rPr lang="en-CA" sz="1600">
                <a:solidFill>
                  <a:schemeClr val="tx1"/>
                </a:solidFill>
                <a:latin typeface="Arial" panose="020B0604020202020204" pitchFamily="34" charset="0"/>
                <a:cs typeface="Arial" panose="020B0604020202020204" pitchFamily="34" charset="0"/>
              </a:rPr>
              <a:t>DVT</a:t>
            </a:r>
          </a:p>
        </p:txBody>
      </p:sp>
      <p:sp>
        <p:nvSpPr>
          <p:cNvPr id="19" name="Rectangle 18">
            <a:extLst>
              <a:ext uri="{FF2B5EF4-FFF2-40B4-BE49-F238E27FC236}">
                <a16:creationId xmlns:a16="http://schemas.microsoft.com/office/drawing/2014/main" id="{E5CF25D6-A648-42C0-A323-6C386A3B14C1}"/>
              </a:ext>
            </a:extLst>
          </p:cNvPr>
          <p:cNvSpPr/>
          <p:nvPr/>
        </p:nvSpPr>
        <p:spPr>
          <a:xfrm>
            <a:off x="6306930" y="355914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4.7–9.6% </a:t>
            </a:r>
            <a:r>
              <a:rPr lang="en-CA" sz="1600">
                <a:solidFill>
                  <a:schemeClr val="tx1"/>
                </a:solidFill>
                <a:latin typeface="Arial" panose="020B0604020202020204" pitchFamily="34" charset="0"/>
                <a:cs typeface="Arial" panose="020B0604020202020204" pitchFamily="34" charset="0"/>
              </a:rPr>
              <a:t>Cancer</a:t>
            </a:r>
          </a:p>
        </p:txBody>
      </p:sp>
      <p:sp>
        <p:nvSpPr>
          <p:cNvPr id="21" name="Rectangle 20">
            <a:extLst>
              <a:ext uri="{FF2B5EF4-FFF2-40B4-BE49-F238E27FC236}">
                <a16:creationId xmlns:a16="http://schemas.microsoft.com/office/drawing/2014/main" id="{147C18ED-F05B-48F2-BFDB-6FB613F2F523}"/>
              </a:ext>
            </a:extLst>
          </p:cNvPr>
          <p:cNvSpPr/>
          <p:nvPr/>
        </p:nvSpPr>
        <p:spPr>
          <a:xfrm>
            <a:off x="6306930" y="317646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7–14% </a:t>
            </a:r>
            <a:r>
              <a:rPr lang="en-CA" sz="1600">
                <a:solidFill>
                  <a:schemeClr val="tx1"/>
                </a:solidFill>
                <a:latin typeface="Arial" panose="020B0604020202020204" pitchFamily="34" charset="0"/>
                <a:cs typeface="Arial" panose="020B0604020202020204" pitchFamily="34" charset="0"/>
              </a:rPr>
              <a:t>Asthma</a:t>
            </a:r>
          </a:p>
        </p:txBody>
      </p:sp>
      <p:sp>
        <p:nvSpPr>
          <p:cNvPr id="22" name="Rectangle 21">
            <a:extLst>
              <a:ext uri="{FF2B5EF4-FFF2-40B4-BE49-F238E27FC236}">
                <a16:creationId xmlns:a16="http://schemas.microsoft.com/office/drawing/2014/main" id="{A24D6352-8DE0-433F-892F-FBD24B494409}"/>
              </a:ext>
            </a:extLst>
          </p:cNvPr>
          <p:cNvSpPr/>
          <p:nvPr/>
        </p:nvSpPr>
        <p:spPr>
          <a:xfrm>
            <a:off x="655084" y="202842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88% </a:t>
            </a:r>
            <a:r>
              <a:rPr lang="en-CA" sz="1600">
                <a:solidFill>
                  <a:schemeClr val="tx1"/>
                </a:solidFill>
                <a:latin typeface="Arial" panose="020B0604020202020204" pitchFamily="34" charset="0"/>
                <a:cs typeface="Arial" panose="020B0604020202020204" pitchFamily="34" charset="0"/>
              </a:rPr>
              <a:t>Vitamin D deficiency</a:t>
            </a:r>
          </a:p>
        </p:txBody>
      </p:sp>
      <p:sp>
        <p:nvSpPr>
          <p:cNvPr id="23" name="Rectangle 22">
            <a:extLst>
              <a:ext uri="{FF2B5EF4-FFF2-40B4-BE49-F238E27FC236}">
                <a16:creationId xmlns:a16="http://schemas.microsoft.com/office/drawing/2014/main" id="{70CC4730-15BD-4A99-A0CF-D50C99046929}"/>
              </a:ext>
            </a:extLst>
          </p:cNvPr>
          <p:cNvSpPr/>
          <p:nvPr/>
        </p:nvSpPr>
        <p:spPr>
          <a:xfrm>
            <a:off x="655084" y="394181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22–46% </a:t>
            </a:r>
            <a:r>
              <a:rPr lang="en-CA" sz="1600">
                <a:solidFill>
                  <a:schemeClr val="tx1"/>
                </a:solidFill>
                <a:latin typeface="Arial" panose="020B0604020202020204" pitchFamily="34" charset="0"/>
                <a:cs typeface="Arial" panose="020B0604020202020204" pitchFamily="34" charset="0"/>
              </a:rPr>
              <a:t>Iron deficiency</a:t>
            </a:r>
          </a:p>
        </p:txBody>
      </p:sp>
      <p:sp>
        <p:nvSpPr>
          <p:cNvPr id="25" name="TextBox 24">
            <a:extLst>
              <a:ext uri="{FF2B5EF4-FFF2-40B4-BE49-F238E27FC236}">
                <a16:creationId xmlns:a16="http://schemas.microsoft.com/office/drawing/2014/main" id="{4F43B3CE-D89A-4E84-855C-27D5F3A40754}"/>
              </a:ext>
            </a:extLst>
          </p:cNvPr>
          <p:cNvSpPr txBox="1"/>
          <p:nvPr/>
        </p:nvSpPr>
        <p:spPr>
          <a:xfrm>
            <a:off x="615781" y="1626428"/>
            <a:ext cx="10770233" cy="338554"/>
          </a:xfrm>
          <a:prstGeom prst="rect">
            <a:avLst/>
          </a:prstGeom>
          <a:noFill/>
        </p:spPr>
        <p:txBody>
          <a:bodyPr wrap="square" rtlCol="0">
            <a:spAutoFit/>
          </a:bodyPr>
          <a:lstStyle/>
          <a:p>
            <a:r>
              <a:rPr lang="en-CA" sz="1600" b="1">
                <a:latin typeface="Arial" panose="020B0604020202020204" pitchFamily="34" charset="0"/>
                <a:cs typeface="Arial" panose="020B0604020202020204" pitchFamily="34" charset="0"/>
              </a:rPr>
              <a:t>Prevalence of various complications in patients with obesity:</a:t>
            </a:r>
            <a:r>
              <a:rPr lang="en-CA" sz="1600" b="1" baseline="30000">
                <a:latin typeface="Arial" panose="020B0604020202020204" pitchFamily="34" charset="0"/>
                <a:cs typeface="Arial" panose="020B0604020202020204" pitchFamily="34" charset="0"/>
              </a:rPr>
              <a:t>1–14</a:t>
            </a:r>
            <a:r>
              <a:rPr lang="en-CA" sz="16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4379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Greater weight loss improves obesity-related complications</a:t>
            </a:r>
          </a:p>
        </p:txBody>
      </p:sp>
      <p:sp>
        <p:nvSpPr>
          <p:cNvPr id="3" name="Text Placeholder 2">
            <a:extLst>
              <a:ext uri="{FF2B5EF4-FFF2-40B4-BE49-F238E27FC236}">
                <a16:creationId xmlns:a16="http://schemas.microsoft.com/office/drawing/2014/main" id="{0F7DFBCB-B71B-49C7-B485-F74E29EDB943}"/>
              </a:ext>
            </a:extLst>
          </p:cNvPr>
          <p:cNvSpPr>
            <a:spLocks noGrp="1"/>
          </p:cNvSpPr>
          <p:nvPr>
            <p:ph type="body" sz="quarter" idx="13"/>
          </p:nvPr>
        </p:nvSpPr>
        <p:spPr>
          <a:xfrm>
            <a:off x="647998" y="6274165"/>
            <a:ext cx="10782002" cy="270852"/>
          </a:xfrm>
        </p:spPr>
        <p:txBody>
          <a:bodyPr/>
          <a:lstStyle/>
          <a:p>
            <a:r>
              <a:rPr lang="en-CA" sz="1000"/>
              <a:t>CV, cardiovascular; GERD, gastroesophageal reflux disease; </a:t>
            </a:r>
            <a:r>
              <a:rPr lang="en-CA" sz="1000" err="1"/>
              <a:t>HFpEF</a:t>
            </a:r>
            <a:r>
              <a:rPr lang="en-CA" sz="1000"/>
              <a:t>, heart failure with preserved ejection fraction; MASH, metabolic dysfunction-associated steatohepatitis; MASLD, metabolic dysfunction-associated </a:t>
            </a:r>
            <a:r>
              <a:rPr lang="en-CA" sz="1000" err="1"/>
              <a:t>steatotic</a:t>
            </a:r>
            <a:r>
              <a:rPr lang="en-CA" sz="1000"/>
              <a:t> liver disease; OA, osteoarthritis; OSA, obstructive sleep apnea; PCOS, polycystic ovary syndrome; T2D, type 2 diabetes</a:t>
            </a:r>
            <a:r>
              <a:rPr lang="en-CA"/>
              <a:t>.</a:t>
            </a:r>
            <a:br>
              <a:rPr lang="en-CA" sz="1000"/>
            </a:br>
            <a:r>
              <a:rPr lang="en-CA" sz="1000"/>
              <a:t>1. Garvey WT et al. </a:t>
            </a:r>
            <a:r>
              <a:rPr lang="en-CA" sz="1000" err="1"/>
              <a:t>Endocr</a:t>
            </a:r>
            <a:r>
              <a:rPr lang="en-CA" sz="1000"/>
              <a:t> </a:t>
            </a:r>
            <a:r>
              <a:rPr lang="en-CA" sz="1000" err="1"/>
              <a:t>Pract</a:t>
            </a:r>
            <a:r>
              <a:rPr lang="en-CA" sz="1000"/>
              <a:t> 2016;22(Suppl. 3):1–203; 2. </a:t>
            </a:r>
            <a:r>
              <a:rPr lang="en-CA" sz="1000" i="0"/>
              <a:t>Rinella ME et al. Hepatology. 2023;77:1797–1835; 3. </a:t>
            </a:r>
            <a:r>
              <a:rPr lang="en-CA" sz="1000" err="1"/>
              <a:t>ElSayed</a:t>
            </a:r>
            <a:r>
              <a:rPr lang="en-CA" sz="1000"/>
              <a:t> NA et al. Diabetes Care. 2023;46:S128–S139;</a:t>
            </a:r>
            <a:br>
              <a:rPr lang="en-CA" sz="1000" i="0"/>
            </a:br>
            <a:r>
              <a:rPr lang="en-CA" sz="1000" i="0"/>
              <a:t>4. </a:t>
            </a:r>
            <a:r>
              <a:rPr lang="en-CA" sz="1000"/>
              <a:t>Look AHEAD Research Group. Lancet Diabetes Endocrinol 2016;4:913–921; </a:t>
            </a:r>
            <a:r>
              <a:rPr lang="en-CA"/>
              <a:t>5</a:t>
            </a:r>
            <a:r>
              <a:rPr lang="en-CA" sz="1000"/>
              <a:t>. Lean ME et al. Lancet 2018;391:541–551; </a:t>
            </a:r>
            <a:r>
              <a:rPr lang="en-CA"/>
              <a:t>6</a:t>
            </a:r>
            <a:r>
              <a:rPr lang="en-CA" sz="1000"/>
              <a:t>. </a:t>
            </a:r>
            <a:r>
              <a:rPr lang="en-CA" sz="1000" err="1"/>
              <a:t>Benraoune</a:t>
            </a:r>
            <a:r>
              <a:rPr lang="en-CA" sz="1000"/>
              <a:t> F and Litwin SE. </a:t>
            </a:r>
            <a:r>
              <a:rPr lang="en-CA" sz="1000" err="1"/>
              <a:t>Curr</a:t>
            </a:r>
            <a:r>
              <a:rPr lang="en-CA" sz="1000"/>
              <a:t> </a:t>
            </a:r>
            <a:r>
              <a:rPr lang="en-CA" sz="1000" err="1"/>
              <a:t>Opin</a:t>
            </a:r>
            <a:r>
              <a:rPr lang="en-CA" sz="1000"/>
              <a:t> </a:t>
            </a:r>
            <a:r>
              <a:rPr lang="en-CA" sz="1000" err="1"/>
              <a:t>Cardiol</a:t>
            </a:r>
            <a:r>
              <a:rPr lang="en-CA" sz="1000"/>
              <a:t> 2011;26:555–561</a:t>
            </a:r>
            <a:r>
              <a:rPr lang="en-CA"/>
              <a:t>.</a:t>
            </a:r>
            <a:endParaRPr lang="en-CA" sz="1000"/>
          </a:p>
        </p:txBody>
      </p:sp>
      <p:sp>
        <p:nvSpPr>
          <p:cNvPr id="137" name="Rectangle 136">
            <a:extLst>
              <a:ext uri="{FF2B5EF4-FFF2-40B4-BE49-F238E27FC236}">
                <a16:creationId xmlns:a16="http://schemas.microsoft.com/office/drawing/2014/main" id="{46E9B96C-63B1-46A3-B8B5-C307DDB3C8C1}"/>
              </a:ext>
            </a:extLst>
          </p:cNvPr>
          <p:cNvSpPr/>
          <p:nvPr/>
        </p:nvSpPr>
        <p:spPr>
          <a:xfrm>
            <a:off x="1185709" y="4994014"/>
            <a:ext cx="9820581" cy="747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defTabSz="914378" fontAlgn="auto">
              <a:lnSpc>
                <a:spcPct val="90000"/>
              </a:lnSpc>
              <a:spcBef>
                <a:spcPts val="0"/>
              </a:spcBef>
              <a:spcAft>
                <a:spcPts val="0"/>
              </a:spcAft>
              <a:defRPr/>
            </a:pPr>
            <a:endParaRPr lang="en-US" sz="1400" b="1">
              <a:solidFill>
                <a:srgbClr val="FFFFFF"/>
              </a:solidFill>
              <a:latin typeface="Arial" panose="020B0604020202020204" pitchFamily="34" charset="0"/>
              <a:ea typeface="Apis Black" panose="020B0A04010101010104" pitchFamily="34" charset="0"/>
              <a:cs typeface="Arial" panose="020B0604020202020204" pitchFamily="34" charset="0"/>
            </a:endParaRPr>
          </a:p>
        </p:txBody>
      </p:sp>
      <p:sp>
        <p:nvSpPr>
          <p:cNvPr id="127" name="Rectangle: Top Corners Rounded 126">
            <a:extLst>
              <a:ext uri="{FF2B5EF4-FFF2-40B4-BE49-F238E27FC236}">
                <a16:creationId xmlns:a16="http://schemas.microsoft.com/office/drawing/2014/main" id="{B15E4EE5-FAAF-4892-A6DC-1F1514A3EA48}"/>
              </a:ext>
            </a:extLst>
          </p:cNvPr>
          <p:cNvSpPr/>
          <p:nvPr/>
        </p:nvSpPr>
        <p:spPr>
          <a:xfrm>
            <a:off x="4139561" y="3677906"/>
            <a:ext cx="1970724" cy="1278476"/>
          </a:xfrm>
          <a:prstGeom prst="round2SameRect">
            <a:avLst>
              <a:gd name="adj1" fmla="val 0"/>
              <a:gd name="adj2"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800"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29" name="Rectangle: Top Corners Rounded 128">
            <a:extLst>
              <a:ext uri="{FF2B5EF4-FFF2-40B4-BE49-F238E27FC236}">
                <a16:creationId xmlns:a16="http://schemas.microsoft.com/office/drawing/2014/main" id="{59ED120C-E627-49C5-9344-196EF03EA07F}"/>
              </a:ext>
            </a:extLst>
          </p:cNvPr>
          <p:cNvSpPr/>
          <p:nvPr/>
        </p:nvSpPr>
        <p:spPr>
          <a:xfrm>
            <a:off x="8081008" y="2808237"/>
            <a:ext cx="1970724" cy="2147018"/>
          </a:xfrm>
          <a:prstGeom prst="round2SameRect">
            <a:avLst>
              <a:gd name="adj1" fmla="val 0"/>
              <a:gd name="adj2"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256"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34" name="Rectangle: Top Corners Rounded 133">
            <a:extLst>
              <a:ext uri="{FF2B5EF4-FFF2-40B4-BE49-F238E27FC236}">
                <a16:creationId xmlns:a16="http://schemas.microsoft.com/office/drawing/2014/main" id="{58F7E568-3A3B-4F36-8537-BB3F361F7BB6}"/>
              </a:ext>
            </a:extLst>
          </p:cNvPr>
          <p:cNvSpPr/>
          <p:nvPr/>
        </p:nvSpPr>
        <p:spPr>
          <a:xfrm>
            <a:off x="6110285" y="3299326"/>
            <a:ext cx="1970724" cy="1655929"/>
          </a:xfrm>
          <a:prstGeom prst="round2SameRect">
            <a:avLst>
              <a:gd name="adj1" fmla="val 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800"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91" name="Rectangle: Top Corners Rounded 190">
            <a:extLst>
              <a:ext uri="{FF2B5EF4-FFF2-40B4-BE49-F238E27FC236}">
                <a16:creationId xmlns:a16="http://schemas.microsoft.com/office/drawing/2014/main" id="{E8F97141-165B-4ABA-A6C5-A4497F31065C}"/>
              </a:ext>
            </a:extLst>
          </p:cNvPr>
          <p:cNvSpPr/>
          <p:nvPr/>
        </p:nvSpPr>
        <p:spPr>
          <a:xfrm>
            <a:off x="2168839" y="4285127"/>
            <a:ext cx="1970723" cy="671255"/>
          </a:xfrm>
          <a:prstGeom prst="round2SameRect">
            <a:avLst>
              <a:gd name="adj1" fmla="val 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256" fontAlgn="auto">
              <a:spcBef>
                <a:spcPts val="0"/>
              </a:spcBef>
              <a:spcAft>
                <a:spcPts val="0"/>
              </a:spcAft>
              <a:defRPr/>
            </a:pPr>
            <a:endParaRPr lang="en-US" sz="16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211" name="Rectangle 210">
            <a:extLst>
              <a:ext uri="{FF2B5EF4-FFF2-40B4-BE49-F238E27FC236}">
                <a16:creationId xmlns:a16="http://schemas.microsoft.com/office/drawing/2014/main" id="{C473C79C-6FBF-45F6-8184-D6E3162D84F5}"/>
              </a:ext>
            </a:extLst>
          </p:cNvPr>
          <p:cNvSpPr/>
          <p:nvPr/>
        </p:nvSpPr>
        <p:spPr>
          <a:xfrm>
            <a:off x="2168838" y="3829127"/>
            <a:ext cx="1895953" cy="3424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Hypertension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Hyperglycemia</a:t>
            </a:r>
          </a:p>
        </p:txBody>
      </p:sp>
      <p:sp>
        <p:nvSpPr>
          <p:cNvPr id="213" name="Rectangle 212">
            <a:extLst>
              <a:ext uri="{FF2B5EF4-FFF2-40B4-BE49-F238E27FC236}">
                <a16:creationId xmlns:a16="http://schemas.microsoft.com/office/drawing/2014/main" id="{DE3B3A75-A561-4378-A8BB-5B51BC26C1FB}"/>
              </a:ext>
            </a:extLst>
          </p:cNvPr>
          <p:cNvSpPr/>
          <p:nvPr/>
        </p:nvSpPr>
        <p:spPr>
          <a:xfrm>
            <a:off x="4139561" y="2740111"/>
            <a:ext cx="1895953" cy="8890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T2D prevention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MASLD</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6">
                    <a:lumMod val="75000"/>
                  </a:schemeClr>
                </a:solidFill>
                <a:latin typeface="Arial" panose="020B0604020202020204" pitchFamily="34" charset="0"/>
                <a:cs typeface="Arial" panose="020B0604020202020204" pitchFamily="34" charset="0"/>
              </a:rPr>
              <a:t>PCOS</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Dyslipidemia</a:t>
            </a:r>
          </a:p>
        </p:txBody>
      </p:sp>
      <p:sp>
        <p:nvSpPr>
          <p:cNvPr id="218" name="Rectangle 217">
            <a:extLst>
              <a:ext uri="{FF2B5EF4-FFF2-40B4-BE49-F238E27FC236}">
                <a16:creationId xmlns:a16="http://schemas.microsoft.com/office/drawing/2014/main" id="{3555F6B0-0288-424E-BA98-84F015B5FAFE}"/>
              </a:ext>
            </a:extLst>
          </p:cNvPr>
          <p:cNvSpPr/>
          <p:nvPr/>
        </p:nvSpPr>
        <p:spPr>
          <a:xfrm>
            <a:off x="6110285" y="1865904"/>
            <a:ext cx="1895950" cy="11750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CV disease</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1">
                    <a:lumMod val="40000"/>
                    <a:lumOff val="60000"/>
                  </a:schemeClr>
                </a:solidFill>
                <a:latin typeface="Arial" panose="020B0604020202020204" pitchFamily="34" charset="0"/>
                <a:cs typeface="Arial" panose="020B0604020202020204" pitchFamily="34" charset="0"/>
              </a:rPr>
              <a:t>Urinary stress incontinence</a:t>
            </a:r>
          </a:p>
          <a:p>
            <a:pPr marL="171450" indent="-171450" algn="l" defTabSz="685256" fontAlgn="auto">
              <a:spcBef>
                <a:spcPts val="300"/>
              </a:spcBef>
              <a:spcAft>
                <a:spcPts val="0"/>
              </a:spcAft>
              <a:buFont typeface="Arial" panose="020B0604020202020204" pitchFamily="34" charset="0"/>
              <a:buChar char="•"/>
              <a:defRPr/>
            </a:pPr>
            <a:r>
              <a:rPr lang="en-US" sz="1400">
                <a:solidFill>
                  <a:schemeClr val="accent5">
                    <a:lumMod val="75000"/>
                  </a:schemeClr>
                </a:solidFill>
                <a:latin typeface="Arial" panose="020B0604020202020204" pitchFamily="34" charset="0"/>
                <a:cs typeface="Arial" panose="020B0604020202020204" pitchFamily="34" charset="0"/>
              </a:rPr>
              <a:t>M</a:t>
            </a:r>
            <a:r>
              <a:rPr lang="en-US" sz="1400" b="0">
                <a:solidFill>
                  <a:schemeClr val="accent5">
                    <a:lumMod val="75000"/>
                  </a:schemeClr>
                </a:solidFill>
                <a:latin typeface="Arial" panose="020B0604020202020204" pitchFamily="34" charset="0"/>
                <a:cs typeface="Arial" panose="020B0604020202020204" pitchFamily="34" charset="0"/>
              </a:rPr>
              <a:t>ASH</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2"/>
                </a:solidFill>
                <a:latin typeface="Arial" panose="020B0604020202020204" pitchFamily="34" charset="0"/>
                <a:cs typeface="Arial" panose="020B0604020202020204" pitchFamily="34" charset="0"/>
              </a:rPr>
              <a:t>OSA</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1">
                    <a:lumMod val="40000"/>
                    <a:lumOff val="60000"/>
                  </a:schemeClr>
                </a:solidFill>
                <a:latin typeface="Arial" panose="020B0604020202020204" pitchFamily="34" charset="0"/>
                <a:cs typeface="Arial" panose="020B0604020202020204" pitchFamily="34" charset="0"/>
              </a:rPr>
              <a:t>GERD</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4">
                    <a:lumMod val="75000"/>
                  </a:schemeClr>
                </a:solidFill>
                <a:latin typeface="Arial" panose="020B0604020202020204" pitchFamily="34" charset="0"/>
                <a:cs typeface="Arial" panose="020B0604020202020204" pitchFamily="34" charset="0"/>
              </a:rPr>
              <a:t>Knee OA</a:t>
            </a:r>
          </a:p>
        </p:txBody>
      </p:sp>
      <p:sp>
        <p:nvSpPr>
          <p:cNvPr id="219" name="Rectangle 218">
            <a:extLst>
              <a:ext uri="{FF2B5EF4-FFF2-40B4-BE49-F238E27FC236}">
                <a16:creationId xmlns:a16="http://schemas.microsoft.com/office/drawing/2014/main" id="{9C2F4E13-B95B-4169-B0A2-652130510951}"/>
              </a:ext>
            </a:extLst>
          </p:cNvPr>
          <p:cNvSpPr/>
          <p:nvPr/>
        </p:nvSpPr>
        <p:spPr>
          <a:xfrm>
            <a:off x="8081007" y="1918969"/>
            <a:ext cx="1895953" cy="8890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T2D remission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CV mortality</a:t>
            </a:r>
          </a:p>
          <a:p>
            <a:pPr marL="171450" indent="-171450" algn="l" defTabSz="685256" fontAlgn="auto">
              <a:spcBef>
                <a:spcPts val="300"/>
              </a:spcBef>
              <a:spcAft>
                <a:spcPts val="0"/>
              </a:spcAft>
              <a:buFont typeface="Arial" panose="020B0604020202020204" pitchFamily="34" charset="0"/>
              <a:buChar char="•"/>
              <a:defRPr/>
            </a:pPr>
            <a:r>
              <a:rPr lang="en-US" sz="1400" b="0" err="1">
                <a:solidFill>
                  <a:schemeClr val="tx1">
                    <a:lumMod val="65000"/>
                    <a:lumOff val="35000"/>
                  </a:schemeClr>
                </a:solidFill>
                <a:latin typeface="Arial" panose="020B0604020202020204" pitchFamily="34" charset="0"/>
                <a:cs typeface="Arial" panose="020B0604020202020204" pitchFamily="34" charset="0"/>
              </a:rPr>
              <a:t>HFpEF</a:t>
            </a:r>
            <a:endParaRPr lang="en-US" sz="1400" b="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C266B4B-2ED9-47CA-B7EE-C41F59B9FDDE}"/>
              </a:ext>
            </a:extLst>
          </p:cNvPr>
          <p:cNvSpPr txBox="1"/>
          <p:nvPr/>
        </p:nvSpPr>
        <p:spPr>
          <a:xfrm>
            <a:off x="2613127" y="5059853"/>
            <a:ext cx="1166578" cy="400110"/>
          </a:xfrm>
          <a:prstGeom prst="rect">
            <a:avLst/>
          </a:prstGeom>
          <a:noFill/>
        </p:spPr>
        <p:txBody>
          <a:bodyPr wrap="square">
            <a:spAutoFit/>
          </a:bodyPr>
          <a:lstStyle/>
          <a:p>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0–5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a:t>
            </a:r>
            <a:endParaRPr lang="en-CA" b="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5044CB7-828E-40DF-9434-CA2469C09B60}"/>
              </a:ext>
            </a:extLst>
          </p:cNvPr>
          <p:cNvSpPr txBox="1"/>
          <p:nvPr/>
        </p:nvSpPr>
        <p:spPr>
          <a:xfrm>
            <a:off x="4586443" y="5106393"/>
            <a:ext cx="1076960"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5</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–10</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1–3 </a:t>
            </a:r>
            <a:endParaRPr lang="en-CA"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76C0F51-65E0-41B8-B0B9-88C20B43A91B}"/>
              </a:ext>
            </a:extLst>
          </p:cNvPr>
          <p:cNvSpPr txBox="1"/>
          <p:nvPr/>
        </p:nvSpPr>
        <p:spPr>
          <a:xfrm>
            <a:off x="6640728" y="5059853"/>
            <a:ext cx="1255772"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10</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1–4</a:t>
            </a:r>
            <a:endParaRPr lang="en-CA"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0E4EBF9-848D-4148-8AC1-650577DF8EB1}"/>
              </a:ext>
            </a:extLst>
          </p:cNvPr>
          <p:cNvSpPr txBox="1"/>
          <p:nvPr/>
        </p:nvSpPr>
        <p:spPr>
          <a:xfrm>
            <a:off x="8621928" y="5059853"/>
            <a:ext cx="1255772"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&gt;</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4</a:t>
            </a:r>
            <a:r>
              <a:rPr lang="en-US" sz="2000" b="1" baseline="30000">
                <a:solidFill>
                  <a:prstClr val="black"/>
                </a:solidFill>
                <a:latin typeface="Arial" panose="020B0604020202020204" pitchFamily="34" charset="0"/>
                <a:ea typeface="Apis Black" panose="020B0A04010101010104" pitchFamily="34" charset="0"/>
                <a:cs typeface="Arial" panose="020B0604020202020204" pitchFamily="34" charset="0"/>
              </a:rPr>
              <a:t>–6</a:t>
            </a:r>
            <a:endParaRPr lang="en-CA" b="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DD78BCB-5634-4D75-BB83-5D695CAAD5A8}"/>
              </a:ext>
            </a:extLst>
          </p:cNvPr>
          <p:cNvSpPr txBox="1"/>
          <p:nvPr/>
        </p:nvSpPr>
        <p:spPr>
          <a:xfrm>
            <a:off x="5087537" y="5459963"/>
            <a:ext cx="2346305" cy="400110"/>
          </a:xfrm>
          <a:prstGeom prst="rect">
            <a:avLst/>
          </a:prstGeom>
          <a:noFill/>
        </p:spPr>
        <p:txBody>
          <a:bodyPr wrap="square">
            <a:spAutoFit/>
          </a:bodyPr>
          <a:lstStyle/>
          <a:p>
            <a:pPr algn="ctr"/>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Weight loss (%)</a:t>
            </a:r>
            <a:endParaRPr lang="en-CA" b="1">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F8AFB671-92D2-5B47-4124-3E5D0F32FB2B}"/>
              </a:ext>
            </a:extLst>
          </p:cNvPr>
          <p:cNvGrpSpPr/>
          <p:nvPr/>
        </p:nvGrpSpPr>
        <p:grpSpPr>
          <a:xfrm>
            <a:off x="664598" y="2055730"/>
            <a:ext cx="1944986" cy="1096574"/>
            <a:chOff x="664598" y="1878749"/>
            <a:chExt cx="1944986" cy="1096574"/>
          </a:xfrm>
        </p:grpSpPr>
        <p:sp>
          <p:nvSpPr>
            <p:cNvPr id="4" name="Rectangle 3">
              <a:extLst>
                <a:ext uri="{FF2B5EF4-FFF2-40B4-BE49-F238E27FC236}">
                  <a16:creationId xmlns:a16="http://schemas.microsoft.com/office/drawing/2014/main" id="{75A4E9A7-38D1-4148-9173-96B2543302D1}"/>
                </a:ext>
              </a:extLst>
            </p:cNvPr>
            <p:cNvSpPr/>
            <p:nvPr/>
          </p:nvSpPr>
          <p:spPr>
            <a:xfrm>
              <a:off x="664598" y="1967023"/>
              <a:ext cx="85860" cy="8506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86523A9-95E3-4CA1-B431-1887C58AAE25}"/>
                </a:ext>
              </a:extLst>
            </p:cNvPr>
            <p:cNvSpPr txBox="1"/>
            <p:nvPr/>
          </p:nvSpPr>
          <p:spPr>
            <a:xfrm>
              <a:off x="760226" y="1878749"/>
              <a:ext cx="1487526"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Metabolic conditions </a:t>
              </a:r>
            </a:p>
          </p:txBody>
        </p:sp>
        <p:sp>
          <p:nvSpPr>
            <p:cNvPr id="23" name="Rectangle 22">
              <a:extLst>
                <a:ext uri="{FF2B5EF4-FFF2-40B4-BE49-F238E27FC236}">
                  <a16:creationId xmlns:a16="http://schemas.microsoft.com/office/drawing/2014/main" id="{3AB0D57B-4399-4D53-9E41-F738865A5D88}"/>
                </a:ext>
              </a:extLst>
            </p:cNvPr>
            <p:cNvSpPr/>
            <p:nvPr/>
          </p:nvSpPr>
          <p:spPr>
            <a:xfrm>
              <a:off x="664598" y="2132183"/>
              <a:ext cx="85860" cy="850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7BDAC1-CA69-499D-B973-59AAFFFEBF6C}"/>
                </a:ext>
              </a:extLst>
            </p:cNvPr>
            <p:cNvSpPr txBox="1"/>
            <p:nvPr/>
          </p:nvSpPr>
          <p:spPr>
            <a:xfrm>
              <a:off x="760226" y="2045742"/>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Cardiovascular disease</a:t>
              </a:r>
            </a:p>
          </p:txBody>
        </p:sp>
        <p:sp>
          <p:nvSpPr>
            <p:cNvPr id="25" name="Rectangle 24">
              <a:extLst>
                <a:ext uri="{FF2B5EF4-FFF2-40B4-BE49-F238E27FC236}">
                  <a16:creationId xmlns:a16="http://schemas.microsoft.com/office/drawing/2014/main" id="{EA767A4F-7C09-4C40-983D-B6B6A9820D3D}"/>
                </a:ext>
              </a:extLst>
            </p:cNvPr>
            <p:cNvSpPr/>
            <p:nvPr/>
          </p:nvSpPr>
          <p:spPr>
            <a:xfrm>
              <a:off x="664598" y="2297343"/>
              <a:ext cx="85860" cy="85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0C5180B-D37E-4F11-94DA-DA655FDB8BB4}"/>
                </a:ext>
              </a:extLst>
            </p:cNvPr>
            <p:cNvSpPr txBox="1"/>
            <p:nvPr/>
          </p:nvSpPr>
          <p:spPr>
            <a:xfrm>
              <a:off x="760226" y="2212735"/>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Respiratory conditions</a:t>
              </a:r>
            </a:p>
          </p:txBody>
        </p:sp>
        <p:sp>
          <p:nvSpPr>
            <p:cNvPr id="27" name="Rectangle 26">
              <a:extLst>
                <a:ext uri="{FF2B5EF4-FFF2-40B4-BE49-F238E27FC236}">
                  <a16:creationId xmlns:a16="http://schemas.microsoft.com/office/drawing/2014/main" id="{99AF9B4A-F23E-4FE8-A191-497E03385EC1}"/>
                </a:ext>
              </a:extLst>
            </p:cNvPr>
            <p:cNvSpPr/>
            <p:nvPr/>
          </p:nvSpPr>
          <p:spPr>
            <a:xfrm>
              <a:off x="664598" y="2462503"/>
              <a:ext cx="85860" cy="85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2309FC7-7196-4E34-BEDA-E057D301C47F}"/>
                </a:ext>
              </a:extLst>
            </p:cNvPr>
            <p:cNvSpPr txBox="1"/>
            <p:nvPr/>
          </p:nvSpPr>
          <p:spPr>
            <a:xfrm>
              <a:off x="760226" y="2379728"/>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Musculoskeletal conditions</a:t>
              </a:r>
            </a:p>
          </p:txBody>
        </p:sp>
        <p:sp>
          <p:nvSpPr>
            <p:cNvPr id="29" name="TextBox 28">
              <a:extLst>
                <a:ext uri="{FF2B5EF4-FFF2-40B4-BE49-F238E27FC236}">
                  <a16:creationId xmlns:a16="http://schemas.microsoft.com/office/drawing/2014/main" id="{7E592F1F-CC79-4564-B305-41B103C2F1F8}"/>
                </a:ext>
              </a:extLst>
            </p:cNvPr>
            <p:cNvSpPr txBox="1"/>
            <p:nvPr/>
          </p:nvSpPr>
          <p:spPr>
            <a:xfrm>
              <a:off x="760226" y="2546721"/>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Fertility </a:t>
              </a:r>
            </a:p>
          </p:txBody>
        </p:sp>
        <p:sp>
          <p:nvSpPr>
            <p:cNvPr id="30" name="Rectangle 29">
              <a:extLst>
                <a:ext uri="{FF2B5EF4-FFF2-40B4-BE49-F238E27FC236}">
                  <a16:creationId xmlns:a16="http://schemas.microsoft.com/office/drawing/2014/main" id="{160779E4-DC9C-451F-9AB3-18B142F5DDF3}"/>
                </a:ext>
              </a:extLst>
            </p:cNvPr>
            <p:cNvSpPr/>
            <p:nvPr/>
          </p:nvSpPr>
          <p:spPr>
            <a:xfrm>
              <a:off x="664598" y="2627663"/>
              <a:ext cx="85860" cy="85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F5B0C98-B31C-4E13-8696-77C803391BDF}"/>
                </a:ext>
              </a:extLst>
            </p:cNvPr>
            <p:cNvSpPr/>
            <p:nvPr/>
          </p:nvSpPr>
          <p:spPr>
            <a:xfrm>
              <a:off x="664598" y="2792821"/>
              <a:ext cx="85860" cy="85062"/>
            </a:xfrm>
            <a:prstGeom prst="rect">
              <a:avLst/>
            </a:prstGeom>
            <a:solidFill>
              <a:srgbClr val="CA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D970CF6-FE1F-41B9-87F7-AC1602CB4273}"/>
                </a:ext>
              </a:extLst>
            </p:cNvPr>
            <p:cNvSpPr txBox="1"/>
            <p:nvPr/>
          </p:nvSpPr>
          <p:spPr>
            <a:xfrm>
              <a:off x="760226" y="2713713"/>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Other conditions </a:t>
              </a:r>
            </a:p>
          </p:txBody>
        </p:sp>
      </p:grpSp>
    </p:spTree>
    <p:custDataLst>
      <p:tags r:id="rId1"/>
    </p:custDataLst>
    <p:extLst>
      <p:ext uri="{BB962C8B-B14F-4D97-AF65-F5344CB8AC3E}">
        <p14:creationId xmlns:p14="http://schemas.microsoft.com/office/powerpoint/2010/main" val="143540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20B9BAD-A51A-4861-8448-FE61F433B66B}"/>
              </a:ext>
            </a:extLst>
          </p:cNvPr>
          <p:cNvSpPr/>
          <p:nvPr/>
        </p:nvSpPr>
        <p:spPr>
          <a:xfrm>
            <a:off x="1692379" y="2227554"/>
            <a:ext cx="9835131" cy="2662216"/>
          </a:xfrm>
          <a:prstGeom prst="rect">
            <a:avLst/>
          </a:prstGeom>
          <a:solidFill>
            <a:srgbClr val="EEF6F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27000662-5FFE-41A0-90E3-4264043BC197}"/>
              </a:ext>
            </a:extLst>
          </p:cNvPr>
          <p:cNvSpPr>
            <a:spLocks noGrp="1"/>
          </p:cNvSpPr>
          <p:nvPr>
            <p:ph type="title"/>
          </p:nvPr>
        </p:nvSpPr>
        <p:spPr/>
        <p:txBody>
          <a:bodyPr/>
          <a:lstStyle/>
          <a:p>
            <a:r>
              <a:rPr lang="en-GB"/>
              <a:t>BMI and risk of various cancers</a:t>
            </a:r>
            <a:endParaRPr lang="en-CA"/>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Data are meta-analysis summary relative risk scores.</a:t>
            </a:r>
            <a:br>
              <a:rPr lang="en-US"/>
            </a:br>
            <a:r>
              <a:rPr lang="en-US"/>
              <a:t>BMI, body mass index.</a:t>
            </a:r>
            <a:br>
              <a:rPr lang="en-US"/>
            </a:br>
            <a:r>
              <a:rPr lang="en-US" err="1"/>
              <a:t>Eheman</a:t>
            </a:r>
            <a:r>
              <a:rPr lang="en-US"/>
              <a:t> C et al. Cancer 2012;118:2338–2366.</a:t>
            </a:r>
          </a:p>
        </p:txBody>
      </p:sp>
      <p:graphicFrame>
        <p:nvGraphicFramePr>
          <p:cNvPr id="14" name="Content Placeholder 81">
            <a:extLst>
              <a:ext uri="{FF2B5EF4-FFF2-40B4-BE49-F238E27FC236}">
                <a16:creationId xmlns:a16="http://schemas.microsoft.com/office/drawing/2014/main" id="{133DDA5E-B3FC-4A55-9E99-0EBEE604DF9F}"/>
              </a:ext>
            </a:extLst>
          </p:cNvPr>
          <p:cNvGraphicFramePr>
            <a:graphicFrameLocks/>
          </p:cNvGraphicFramePr>
          <p:nvPr>
            <p:extLst>
              <p:ext uri="{D42A27DB-BD31-4B8C-83A1-F6EECF244321}">
                <p14:modId xmlns:p14="http://schemas.microsoft.com/office/powerpoint/2010/main" val="2714701113"/>
              </p:ext>
            </p:extLst>
          </p:nvPr>
        </p:nvGraphicFramePr>
        <p:xfrm>
          <a:off x="1244012" y="1761337"/>
          <a:ext cx="10283498" cy="426085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84">
            <a:extLst>
              <a:ext uri="{FF2B5EF4-FFF2-40B4-BE49-F238E27FC236}">
                <a16:creationId xmlns:a16="http://schemas.microsoft.com/office/drawing/2014/main" id="{F6C2F38D-65B3-4A1F-9C62-F03323F1C9EA}"/>
              </a:ext>
            </a:extLst>
          </p:cNvPr>
          <p:cNvSpPr txBox="1">
            <a:spLocks noChangeArrowheads="1"/>
          </p:cNvSpPr>
          <p:nvPr/>
        </p:nvSpPr>
        <p:spPr bwMode="auto">
          <a:xfrm rot="16200000">
            <a:off x="-745304" y="3222927"/>
            <a:ext cx="320726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620" b="1" i="0" u="none" strike="noStrike" kern="1200" cap="none" spc="0" normalizeH="0" baseline="0" noProof="0">
                <a:ln>
                  <a:noFill/>
                </a:ln>
                <a:effectLst/>
                <a:uLnTx/>
                <a:uFillTx/>
                <a:latin typeface="Arial" panose="020B0604020202020204" pitchFamily="34" charset="0"/>
              </a:rPr>
              <a:t>Relative risk vs </a:t>
            </a:r>
            <a:br>
              <a:rPr kumimoji="0" lang="en-GB" sz="1620" b="1" i="0" u="none" strike="noStrike" kern="1200" cap="none" spc="0" normalizeH="0" baseline="0" noProof="0">
                <a:ln>
                  <a:noFill/>
                </a:ln>
                <a:effectLst/>
                <a:uLnTx/>
                <a:uFillTx/>
                <a:latin typeface="Arial" panose="020B0604020202020204" pitchFamily="34" charset="0"/>
              </a:rPr>
            </a:br>
            <a:r>
              <a:rPr kumimoji="0" lang="en-GB" sz="1620" b="1" i="0" u="none" strike="noStrike" kern="1200" cap="none" spc="0" normalizeH="0" baseline="0" noProof="0">
                <a:ln>
                  <a:noFill/>
                </a:ln>
                <a:effectLst/>
                <a:uLnTx/>
                <a:uFillTx/>
                <a:latin typeface="Arial" panose="020B0604020202020204" pitchFamily="34" charset="0"/>
              </a:rPr>
              <a:t>normal BMI</a:t>
            </a:r>
          </a:p>
        </p:txBody>
      </p:sp>
      <p:sp>
        <p:nvSpPr>
          <p:cNvPr id="18" name="TextBox 10">
            <a:extLst>
              <a:ext uri="{FF2B5EF4-FFF2-40B4-BE49-F238E27FC236}">
                <a16:creationId xmlns:a16="http://schemas.microsoft.com/office/drawing/2014/main" id="{56560D0D-BAC2-476D-8661-C24F5C21AF4C}"/>
              </a:ext>
            </a:extLst>
          </p:cNvPr>
          <p:cNvSpPr txBox="1">
            <a:spLocks noChangeArrowheads="1"/>
          </p:cNvSpPr>
          <p:nvPr/>
        </p:nvSpPr>
        <p:spPr bwMode="auto">
          <a:xfrm>
            <a:off x="5578161" y="1769032"/>
            <a:ext cx="1449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a:ln>
                  <a:noFill/>
                </a:ln>
                <a:effectLst/>
                <a:uLnTx/>
                <a:uFillTx/>
                <a:latin typeface="Arial" panose="020B0604020202020204" pitchFamily="34" charset="0"/>
              </a:rPr>
              <a:t>BMI (kg/m</a:t>
            </a:r>
            <a:r>
              <a:rPr kumimoji="0" lang="en-GB" sz="1800" b="1" i="0" u="none" strike="noStrike" kern="1200" cap="none" spc="0" normalizeH="0" baseline="30000" noProof="0">
                <a:ln>
                  <a:noFill/>
                </a:ln>
                <a:effectLst/>
                <a:uLnTx/>
                <a:uFillTx/>
                <a:latin typeface="Arial" panose="020B0604020202020204" pitchFamily="34" charset="0"/>
              </a:rPr>
              <a:t>2</a:t>
            </a:r>
            <a:r>
              <a:rPr kumimoji="0" lang="en-GB" sz="1800" b="1" i="0" u="none" strike="noStrike" kern="1200" cap="none" spc="0" normalizeH="0" baseline="0" noProof="0">
                <a:ln>
                  <a:noFill/>
                </a:ln>
                <a:effectLst/>
                <a:uLnTx/>
                <a:uFillTx/>
                <a:latin typeface="Arial" panose="020B0604020202020204" pitchFamily="34" charset="0"/>
              </a:rPr>
              <a:t>)</a:t>
            </a:r>
          </a:p>
        </p:txBody>
      </p:sp>
      <p:cxnSp>
        <p:nvCxnSpPr>
          <p:cNvPr id="20" name="Straight Connector 19">
            <a:extLst>
              <a:ext uri="{FF2B5EF4-FFF2-40B4-BE49-F238E27FC236}">
                <a16:creationId xmlns:a16="http://schemas.microsoft.com/office/drawing/2014/main" id="{E852A307-2F19-4B3E-9CA7-2FF711248149}"/>
              </a:ext>
            </a:extLst>
          </p:cNvPr>
          <p:cNvCxnSpPr>
            <a:cxnSpLocks/>
          </p:cNvCxnSpPr>
          <p:nvPr/>
        </p:nvCxnSpPr>
        <p:spPr>
          <a:xfrm>
            <a:off x="1577011" y="3992413"/>
            <a:ext cx="9950499" cy="0"/>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84">
            <a:extLst>
              <a:ext uri="{FF2B5EF4-FFF2-40B4-BE49-F238E27FC236}">
                <a16:creationId xmlns:a16="http://schemas.microsoft.com/office/drawing/2014/main" id="{9C458115-5A5A-4B05-BF45-DC634832A357}"/>
              </a:ext>
            </a:extLst>
          </p:cNvPr>
          <p:cNvSpPr txBox="1">
            <a:spLocks noChangeArrowheads="1"/>
          </p:cNvSpPr>
          <p:nvPr/>
        </p:nvSpPr>
        <p:spPr bwMode="auto">
          <a:xfrm>
            <a:off x="4744252" y="5736646"/>
            <a:ext cx="320726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620" b="1" i="0" u="none" strike="noStrike" kern="1200" cap="none" spc="0" normalizeH="0" baseline="0" noProof="0">
                <a:ln>
                  <a:noFill/>
                </a:ln>
                <a:effectLst/>
                <a:uLnTx/>
                <a:uFillTx/>
                <a:latin typeface="Arial" panose="020B0604020202020204" pitchFamily="34" charset="0"/>
              </a:rPr>
              <a:t>Cancer site and type</a:t>
            </a:r>
          </a:p>
        </p:txBody>
      </p:sp>
      <p:sp>
        <p:nvSpPr>
          <p:cNvPr id="23" name="TextBox 1">
            <a:extLst>
              <a:ext uri="{FF2B5EF4-FFF2-40B4-BE49-F238E27FC236}">
                <a16:creationId xmlns:a16="http://schemas.microsoft.com/office/drawing/2014/main" id="{36B35550-0695-4C3D-9CE0-9BC07A9FC6F6}"/>
              </a:ext>
            </a:extLst>
          </p:cNvPr>
          <p:cNvSpPr txBox="1"/>
          <p:nvPr/>
        </p:nvSpPr>
        <p:spPr>
          <a:xfrm>
            <a:off x="1742571" y="4947045"/>
            <a:ext cx="1436975" cy="570028"/>
          </a:xfrm>
          <a:prstGeom prst="rect">
            <a:avLst/>
          </a:prstGeom>
          <a:noFill/>
        </p:spPr>
        <p:txBody>
          <a:bodyPr wrap="square" lIns="0" tIns="0" rIns="0" b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lang="en-US" sz="1600" err="1">
                <a:latin typeface="Arial"/>
                <a:cs typeface="Arial"/>
              </a:rPr>
              <a:t>Adenoarcinoma</a:t>
            </a:r>
            <a:r>
              <a:rPr kumimoji="0" lang="en-US" sz="1600" b="0" i="0" u="none" strike="noStrike" kern="1200" cap="none" spc="0" normalizeH="0" baseline="0" noProof="0">
                <a:ln>
                  <a:noFill/>
                </a:ln>
                <a:effectLst/>
                <a:uLnTx/>
                <a:uFillTx/>
                <a:latin typeface="Arial"/>
                <a:cs typeface="Arial"/>
              </a:rPr>
              <a:t> of esophagus</a:t>
            </a:r>
            <a:endParaRPr kumimoji="0" lang="en-GB" sz="1600" b="0" i="0" u="none" strike="noStrike" kern="1200" cap="none" spc="0" normalizeH="0" baseline="0" noProof="0">
              <a:ln>
                <a:noFill/>
              </a:ln>
              <a:effectLst/>
              <a:uLnTx/>
              <a:uFillTx/>
              <a:latin typeface="Arial"/>
              <a:cs typeface="Arial"/>
            </a:endParaRPr>
          </a:p>
        </p:txBody>
      </p:sp>
      <p:sp>
        <p:nvSpPr>
          <p:cNvPr id="24" name="TextBox 2">
            <a:extLst>
              <a:ext uri="{FF2B5EF4-FFF2-40B4-BE49-F238E27FC236}">
                <a16:creationId xmlns:a16="http://schemas.microsoft.com/office/drawing/2014/main" id="{C579A776-D3C8-473D-9F95-119F3DD98F26}"/>
              </a:ext>
            </a:extLst>
          </p:cNvPr>
          <p:cNvSpPr txBox="1"/>
          <p:nvPr/>
        </p:nvSpPr>
        <p:spPr>
          <a:xfrm>
            <a:off x="3428533" y="4947045"/>
            <a:ext cx="1437076"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Colorectal</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5" name="TextBox 3">
            <a:extLst>
              <a:ext uri="{FF2B5EF4-FFF2-40B4-BE49-F238E27FC236}">
                <a16:creationId xmlns:a16="http://schemas.microsoft.com/office/drawing/2014/main" id="{3FE67249-2468-4483-9093-3096EE1FC562}"/>
              </a:ext>
            </a:extLst>
          </p:cNvPr>
          <p:cNvSpPr txBox="1"/>
          <p:nvPr/>
        </p:nvSpPr>
        <p:spPr>
          <a:xfrm>
            <a:off x="5063982" y="4947045"/>
            <a:ext cx="1436976"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Pancreas</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4">
            <a:extLst>
              <a:ext uri="{FF2B5EF4-FFF2-40B4-BE49-F238E27FC236}">
                <a16:creationId xmlns:a16="http://schemas.microsoft.com/office/drawing/2014/main" id="{F80593E1-0973-4D2C-AA33-C54CC12DDAD8}"/>
              </a:ext>
            </a:extLst>
          </p:cNvPr>
          <p:cNvSpPr txBox="1"/>
          <p:nvPr/>
        </p:nvSpPr>
        <p:spPr>
          <a:xfrm>
            <a:off x="6719000" y="4947045"/>
            <a:ext cx="1436975"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Kidney</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2E734C7-B577-4EF8-A9E7-108C54C5B0B6}"/>
              </a:ext>
            </a:extLst>
          </p:cNvPr>
          <p:cNvSpPr txBox="1"/>
          <p:nvPr/>
        </p:nvSpPr>
        <p:spPr>
          <a:xfrm>
            <a:off x="8111049" y="4947045"/>
            <a:ext cx="1897942" cy="570028"/>
          </a:xfrm>
          <a:prstGeom prst="rect">
            <a:avLst/>
          </a:prstGeom>
          <a:noFill/>
        </p:spPr>
        <p:txBody>
          <a:bodyPr wrap="square" lIns="0" tIns="0" rIns="0" bIns="0" rtlCol="0">
            <a:spAutoFit/>
          </a:body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Post-menopausal breast</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012D3E-C2D6-444B-849C-DBC9E3195585}"/>
              </a:ext>
            </a:extLst>
          </p:cNvPr>
          <p:cNvSpPr txBox="1"/>
          <p:nvPr/>
        </p:nvSpPr>
        <p:spPr>
          <a:xfrm>
            <a:off x="9805047" y="4947045"/>
            <a:ext cx="1814424" cy="274562"/>
          </a:xfrm>
          <a:prstGeom prst="rect">
            <a:avLst/>
          </a:prstGeom>
          <a:noFill/>
        </p:spPr>
        <p:txBody>
          <a:bodyPr wrap="square" lIns="0" tIns="0" rIns="0" bIns="0" rtlCol="0">
            <a:spAutoFit/>
          </a:body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Endometrial</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4796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latin typeface="Arial"/>
                <a:cs typeface="Arial"/>
              </a:rPr>
              <a:t>Metabolic Complications</a:t>
            </a:r>
            <a:br>
              <a:rPr lang="en-CA">
                <a:latin typeface="Arial"/>
                <a:cs typeface="Arial"/>
              </a:rPr>
            </a:br>
            <a:r>
              <a:rPr lang="en-CA" sz="3200">
                <a:latin typeface="Arial"/>
                <a:cs typeface="Arial"/>
              </a:rPr>
              <a:t>Carbohydrate and lipid metabolism</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Metabolic Syndrome, Prediabetes, Type 2 Diabetes, </a:t>
            </a:r>
            <a:br>
              <a:rPr lang="en-CA"/>
            </a:br>
            <a:r>
              <a:rPr lang="en-CA"/>
              <a:t>MASLD</a:t>
            </a:r>
          </a:p>
        </p:txBody>
      </p:sp>
    </p:spTree>
    <p:extLst>
      <p:ext uri="{BB962C8B-B14F-4D97-AF65-F5344CB8AC3E}">
        <p14:creationId xmlns:p14="http://schemas.microsoft.com/office/powerpoint/2010/main" val="3938334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101.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RNRSTYLE" val="header"/>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 name="SELECTED"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Kimberly McCallum</DisplayName>
        <AccountId>429</AccountId>
        <AccountType/>
      </UserInfo>
      <UserInfo>
        <DisplayName>Carolyn Whiting</DisplayName>
        <AccountId>58</AccountId>
        <AccountType/>
      </UserInfo>
      <UserInfo>
        <DisplayName>O'Llenecia Walker</DisplayName>
        <AccountId>3596</AccountId>
        <AccountType/>
      </UserInfo>
      <UserInfo>
        <DisplayName>Nikta Tamashekan</DisplayName>
        <AccountId>906</AccountId>
        <AccountType/>
      </UserInfo>
    </SharedWithUsers>
    <_Flow_SignoffStatus xmlns="40bcddbf-5152-4ba4-91ea-bc5d864a02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0D501-D56D-4C99-8367-910EAC0B0263}">
  <ds:schemaRefs>
    <ds:schemaRef ds:uri="http://schemas.microsoft.com/sharepoint/v3/contenttype/forms"/>
  </ds:schemaRefs>
</ds:datastoreItem>
</file>

<file path=customXml/itemProps2.xml><?xml version="1.0" encoding="utf-8"?>
<ds:datastoreItem xmlns:ds="http://schemas.openxmlformats.org/officeDocument/2006/customXml" ds:itemID="{CB53FED6-FD83-4FB2-8DE8-4B0F2CEA0B4E}">
  <ds:schemaRef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 ds:uri="1ff868c5-2c61-4494-a6ef-a5fad2181b1a"/>
    <ds:schemaRef ds:uri="40bcddbf-5152-4ba4-91ea-bc5d864a028e"/>
    <ds:schemaRef ds:uri="http://schemas.microsoft.com/office/2006/metadata/properties"/>
  </ds:schemaRefs>
</ds:datastoreItem>
</file>

<file path=customXml/itemProps3.xml><?xml version="1.0" encoding="utf-8"?>
<ds:datastoreItem xmlns:ds="http://schemas.openxmlformats.org/officeDocument/2006/customXml" ds:itemID="{52E8E6D7-01EF-43F3-80BB-5797EF746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TotalTime>
  <Words>6718</Words>
  <Application>Microsoft Office PowerPoint</Application>
  <PresentationFormat>Widescreen</PresentationFormat>
  <Paragraphs>763</Paragraphs>
  <Slides>47</Slides>
  <Notes>39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3" baseType="lpstr">
      <vt:lpstr>Arial</vt:lpstr>
      <vt:lpstr>Arial Nova Light</vt:lpstr>
      <vt:lpstr>Calibri</vt:lpstr>
      <vt:lpstr>Office Theme</vt:lpstr>
      <vt:lpstr>FORWARD Master Template</vt:lpstr>
      <vt:lpstr>Microsoft Word Document</vt:lpstr>
      <vt:lpstr>PowerPoint Presentation</vt:lpstr>
      <vt:lpstr>PowerPoint Presentation</vt:lpstr>
      <vt:lpstr>Learning outcomes</vt:lpstr>
      <vt:lpstr>Life expectancy across BMI categories</vt:lpstr>
      <vt:lpstr>Obesity is associated with multiple complications1–5</vt:lpstr>
      <vt:lpstr>Obesity is associated with significant increase in the risk of serious complications</vt:lpstr>
      <vt:lpstr>Greater weight loss improves obesity-related complications</vt:lpstr>
      <vt:lpstr>BMI and risk of various cancers</vt:lpstr>
      <vt:lpstr>Metabolic Complications Carbohydrate and lipid metabolism</vt:lpstr>
      <vt:lpstr>Excess fat mass causes numerous metabolic complications</vt:lpstr>
      <vt:lpstr>Obesity is a key risk factor for cardiometabolic diseases1–3</vt:lpstr>
      <vt:lpstr>Long-term weight loss is associated with a favorable metabolic profile</vt:lpstr>
      <vt:lpstr>Prevalence of prediabetes and T2D increases with BMI</vt:lpstr>
      <vt:lpstr>Proposed pathophysiology of obesity causing T2D</vt:lpstr>
      <vt:lpstr>Weight loss improves HbA1c and FPG in subjects with T2D: Look AHEAD study</vt:lpstr>
      <vt:lpstr>Reduction in risk of progression of T2D with AOMs </vt:lpstr>
      <vt:lpstr>T2D remission after bariatric surgery Major studies on the long-term outcomes for people with obesity and T2D</vt:lpstr>
      <vt:lpstr>Obesity-driven pathophysiology of MASLD1–3 </vt:lpstr>
      <vt:lpstr>Weight loss improves the incidence of hepatic steatosis and MASLD</vt:lpstr>
      <vt:lpstr>Cardiovascular Disease</vt:lpstr>
      <vt:lpstr>The prevalence of hypertension increases with increasing BMI</vt:lpstr>
      <vt:lpstr>Obesity-related hypertension is multifactorial1,2</vt:lpstr>
      <vt:lpstr>Weight loss significantly lowers blood pressure</vt:lpstr>
      <vt:lpstr>Obesity-induced inflammation contributes to ASCVD</vt:lpstr>
      <vt:lpstr>Obesity is a major risk factor for  heart failure – both reduced EF and preserved EF</vt:lpstr>
      <vt:lpstr>Impact of weight loss on HFpEF</vt:lpstr>
      <vt:lpstr>Obesity is associated with an increased risk of atrial fibrillation </vt:lpstr>
      <vt:lpstr>Impact of weight loss on atrial fibrillation </vt:lpstr>
      <vt:lpstr>Respiratory Conditions </vt:lpstr>
      <vt:lpstr>Sleep apnea and obesity</vt:lpstr>
      <vt:lpstr>Role of obesity in pathophysiology of OSA</vt:lpstr>
      <vt:lpstr>Weight loss is associated with reduced AHI and increased remission in adults with mild OSA</vt:lpstr>
      <vt:lpstr>Musculoskeletal Conditions </vt:lpstr>
      <vt:lpstr>Effect of overweight and obesity on knee osteoarthritis risk</vt:lpstr>
      <vt:lpstr>Weight loss in people with obesity and OA improves functional status</vt:lpstr>
      <vt:lpstr>Weight loss in people with hip OA and obesity or overweight improves functional status </vt:lpstr>
      <vt:lpstr>Fertility </vt:lpstr>
      <vt:lpstr>Obesity negatively impacts fertility in both men and women </vt:lpstr>
      <vt:lpstr>Prevalence of PCOS and relation to BMI</vt:lpstr>
      <vt:lpstr>Weight loss improves clinical and biochemical parameters in women with PCOS and obesity</vt:lpstr>
      <vt:lpstr>Mental health</vt:lpstr>
      <vt:lpstr>Obesity increases the incidence of depression and anxiety as a result of metabolic dysfunction</vt:lpstr>
      <vt:lpstr>Weight loss may improve mood in patients with obesity </vt:lpstr>
      <vt:lpstr>Key takeaways </vt:lpstr>
      <vt:lpstr>Assessments</vt:lpstr>
      <vt:lpstr>Assessments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and Comorbidities Associated with Obesity and Impact of Weight Loss</dc:title>
  <dc:creator/>
  <dcterms:created xsi:type="dcterms:W3CDTF">2022-03-09T19:11:50Z</dcterms:created>
  <dcterms:modified xsi:type="dcterms:W3CDTF">2024-03-25T22:03:44Z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