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03" r:id="rId5"/>
    <p:sldMasterId id="2147483648" r:id="rId6"/>
  </p:sldMasterIdLst>
  <p:notesMasterIdLst>
    <p:notesMasterId r:id="rId25"/>
  </p:notesMasterIdLst>
  <p:sldIdLst>
    <p:sldId id="2134804962" r:id="rId7"/>
    <p:sldId id="2147374470" r:id="rId8"/>
    <p:sldId id="258" r:id="rId9"/>
    <p:sldId id="2134804936" r:id="rId10"/>
    <p:sldId id="2134804963" r:id="rId11"/>
    <p:sldId id="2134804937" r:id="rId12"/>
    <p:sldId id="2134804953" r:id="rId13"/>
    <p:sldId id="2134804954" r:id="rId14"/>
    <p:sldId id="2134804956" r:id="rId15"/>
    <p:sldId id="2134804940" r:id="rId16"/>
    <p:sldId id="2134804941" r:id="rId17"/>
    <p:sldId id="2134804944" r:id="rId18"/>
    <p:sldId id="2134804950" r:id="rId19"/>
    <p:sldId id="2134804946" r:id="rId20"/>
    <p:sldId id="2134804947" r:id="rId21"/>
    <p:sldId id="2134804951" r:id="rId22"/>
    <p:sldId id="2134804952" r:id="rId23"/>
    <p:sldId id="21348049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BA317DBE-5BC2-4282-ADD7-2AA24B62E923}">
          <p14:sldIdLst>
            <p14:sldId id="2134804962"/>
            <p14:sldId id="2147374470"/>
            <p14:sldId id="258"/>
          </p14:sldIdLst>
        </p14:section>
        <p14:section name="Overview of diagnosing and staging obesity" id="{688AEDBE-92D0-4225-A7E8-8AB7FD30D9B7}">
          <p14:sldIdLst>
            <p14:sldId id="2134804936"/>
            <p14:sldId id="2134804963"/>
            <p14:sldId id="2134804937"/>
            <p14:sldId id="2134804953"/>
            <p14:sldId id="2134804954"/>
            <p14:sldId id="2134804956"/>
            <p14:sldId id="2134804940"/>
          </p14:sldIdLst>
        </p14:section>
        <p14:section name="Clinical recommendations" id="{6F444CE2-FAB2-4CE8-A06B-5B9352556AB9}">
          <p14:sldIdLst>
            <p14:sldId id="2134804941"/>
            <p14:sldId id="2134804944"/>
            <p14:sldId id="2134804950"/>
          </p14:sldIdLst>
        </p14:section>
        <p14:section name="Ongoing care for patients with obesity" id="{F4DF3574-D87F-4401-93C3-9583FCB15892}">
          <p14:sldIdLst>
            <p14:sldId id="2134804946"/>
            <p14:sldId id="2134804947"/>
          </p14:sldIdLst>
        </p14:section>
        <p14:section name="Key takeaways" id="{986858F1-FA9B-44B0-8447-131FA1058163}">
          <p14:sldIdLst>
            <p14:sldId id="2134804951"/>
          </p14:sldIdLst>
        </p14:section>
        <p14:section name="Assessments" id="{E55B9743-A04E-427D-BE22-D4D5C3D8B906}">
          <p14:sldIdLst>
            <p14:sldId id="2134804952"/>
            <p14:sldId id="2134804967"/>
          </p14:sldIdLst>
        </p14:section>
      </p14:sectionLst>
    </p:ext>
    <p:ext uri="{EFAFB233-063F-42B5-8137-9DF3F51BA10A}">
      <p15:sldGuideLst xmlns:p15="http://schemas.microsoft.com/office/powerpoint/2012/main">
        <p15:guide id="1" orient="horz" pos="4104" userDrawn="1">
          <p15:clr>
            <a:srgbClr val="A4A3A4"/>
          </p15:clr>
        </p15:guide>
        <p15:guide id="2" pos="408" userDrawn="1">
          <p15:clr>
            <a:srgbClr val="A4A3A4"/>
          </p15:clr>
        </p15:guide>
        <p15:guide id="3" orient="horz" pos="18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9098C14-2960-03CF-B0AC-7C14D55318BF}" name="stacy.chronister@okstate.edu" initials="st" userId="S::urn:spo:guest#stacy.chronister@okstate.edu::" providerId="AD"/>
  <p188:author id="{D5EE6331-BE21-B068-44D4-092F2C099496}" name="Robert F Kushner" initials="RFK" userId="S::rku694@ads.northwestern.edu::79a8d92c-de9e-41e9-b453-d6ec75d6e686" providerId="AD"/>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 id="{660B61A7-3A8D-B6B9-3D5E-57B26B7F5813}" name="Six Degrees Medical " initials="SDM" userId="Six Degrees Medical " providerId="None"/>
  <p188:author id="{C71BF0EF-F165-52C9-45C1-5E73B47E4C7C}" name="BRSZ (Gabriel Smolarz)" initials="B(S" userId="S::BRSZ@novonordisk.com::0bb70a97-6657-4730-aa20-f334c76ea3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lly Johnson-Majewski" initials="SJM" lastIdx="18" clrIdx="6">
    <p:extLst>
      <p:ext uri="{19B8F6BF-5375-455C-9EA6-DF929625EA0E}">
        <p15:presenceInfo xmlns:p15="http://schemas.microsoft.com/office/powerpoint/2012/main" userId="Sally Johnson-Majewski" providerId="None"/>
      </p:ext>
    </p:extLst>
  </p:cmAuthor>
  <p:cmAuthor id="1" name="Nikta Tamashekan" initials="NT" lastIdx="8" clrIdx="0">
    <p:extLst>
      <p:ext uri="{19B8F6BF-5375-455C-9EA6-DF929625EA0E}">
        <p15:presenceInfo xmlns:p15="http://schemas.microsoft.com/office/powerpoint/2012/main" userId="Nikta Tamashekan" providerId="None"/>
      </p:ext>
    </p:extLst>
  </p:cmAuthor>
  <p:cmAuthor id="2" name="Robert F Kushner" initials="RFK" lastIdx="10" clrIdx="1">
    <p:extLst>
      <p:ext uri="{19B8F6BF-5375-455C-9EA6-DF929625EA0E}">
        <p15:presenceInfo xmlns:p15="http://schemas.microsoft.com/office/powerpoint/2012/main" userId="S::rku694@ads.northwestern.edu::79a8d92c-de9e-41e9-b453-d6ec75d6e686" providerId="AD"/>
      </p:ext>
    </p:extLst>
  </p:cmAuthor>
  <p:cmAuthor id="3" name="Melody Pan" initials="MP" lastIdx="22" clrIdx="2">
    <p:extLst>
      <p:ext uri="{19B8F6BF-5375-455C-9EA6-DF929625EA0E}">
        <p15:presenceInfo xmlns:p15="http://schemas.microsoft.com/office/powerpoint/2012/main" userId="S::mpan@sixdegreesmed.com::49f53791-e15b-4be1-8419-ca191a4199fb" providerId="AD"/>
      </p:ext>
    </p:extLst>
  </p:cmAuthor>
  <p:cmAuthor id="4" name="Bessesen, Daniel" initials="BD" lastIdx="14" clrIdx="3">
    <p:extLst>
      <p:ext uri="{19B8F6BF-5375-455C-9EA6-DF929625EA0E}">
        <p15:presenceInfo xmlns:p15="http://schemas.microsoft.com/office/powerpoint/2012/main" userId="S::DANIEL.BESSESEN@CUANSCHUTZ.EDU::dc79934b-8bd0-487e-88ab-b2efb03b6bcd" providerId="AD"/>
      </p:ext>
    </p:extLst>
  </p:cmAuthor>
  <p:cmAuthor id="5" name="BRSZ (Gabriel Smolarz)" initials="B(S" lastIdx="7" clrIdx="4">
    <p:extLst>
      <p:ext uri="{19B8F6BF-5375-455C-9EA6-DF929625EA0E}">
        <p15:presenceInfo xmlns:p15="http://schemas.microsoft.com/office/powerpoint/2012/main" userId="S::BrSz@novonordisk.com::0bb70a97-6657-4730-aa20-f334c76ea336" providerId="AD"/>
      </p:ext>
    </p:extLst>
  </p:cmAuthor>
  <p:cmAuthor id="6" name="jtir@novonordisk.com" initials="jt" lastIdx="1" clrIdx="5">
    <p:extLst>
      <p:ext uri="{19B8F6BF-5375-455C-9EA6-DF929625EA0E}">
        <p15:presenceInfo xmlns:p15="http://schemas.microsoft.com/office/powerpoint/2012/main" userId="S::urn:spo:guest#jtir@novonordisk.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0E6"/>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0B266-56E0-4490-B187-B260A9101E27}" v="1" dt="2024-03-25T22:04:52.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816" autoAdjust="0"/>
  </p:normalViewPr>
  <p:slideViewPr>
    <p:cSldViewPr snapToGrid="0">
      <p:cViewPr varScale="1">
        <p:scale>
          <a:sx n="101" d="100"/>
          <a:sy n="101" d="100"/>
        </p:scale>
        <p:origin x="954" y="114"/>
      </p:cViewPr>
      <p:guideLst>
        <p:guide orient="horz" pos="4104"/>
        <p:guide pos="408"/>
        <p:guide orient="horz" pos="1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994403EA-4AE6-4F16-AF8A-B20EB246A9C2}"/>
    <pc:docChg chg="modSld">
      <pc:chgData name="Elisha Shin" userId="19c3a70e-67e8-41a3-a3bb-c5e7a71219d8" providerId="ADAL" clId="{994403EA-4AE6-4F16-AF8A-B20EB246A9C2}" dt="2024-02-16T19:49:16.448" v="0"/>
      <pc:docMkLst>
        <pc:docMk/>
      </pc:docMkLst>
      <pc:sldChg chg="modSp">
        <pc:chgData name="Elisha Shin" userId="19c3a70e-67e8-41a3-a3bb-c5e7a71219d8" providerId="ADAL" clId="{994403EA-4AE6-4F16-AF8A-B20EB246A9C2}" dt="2024-02-16T19:49:16.448" v="0"/>
        <pc:sldMkLst>
          <pc:docMk/>
          <pc:sldMk cId="4088368589" sldId="2147374470"/>
        </pc:sldMkLst>
        <pc:graphicFrameChg chg="mod">
          <ac:chgData name="Elisha Shin" userId="19c3a70e-67e8-41a3-a3bb-c5e7a71219d8" providerId="ADAL" clId="{994403EA-4AE6-4F16-AF8A-B20EB246A9C2}" dt="2024-02-16T19:49:16.448" v="0"/>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BDA0B266-56E0-4490-B187-B260A9101E27}"/>
    <pc:docChg chg="custSel modSld">
      <pc:chgData name="Elisha Shin" userId="19c3a70e-67e8-41a3-a3bb-c5e7a71219d8" providerId="ADAL" clId="{BDA0B266-56E0-4490-B187-B260A9101E27}" dt="2024-03-25T22:04:54.981" v="2" actId="1076"/>
      <pc:docMkLst>
        <pc:docMk/>
      </pc:docMkLst>
      <pc:sldChg chg="addSp delSp modSp mod">
        <pc:chgData name="Elisha Shin" userId="19c3a70e-67e8-41a3-a3bb-c5e7a71219d8" providerId="ADAL" clId="{BDA0B266-56E0-4490-B187-B260A9101E27}" dt="2024-03-25T22:04:54.981" v="2" actId="1076"/>
        <pc:sldMkLst>
          <pc:docMk/>
          <pc:sldMk cId="4088368589" sldId="2147374470"/>
        </pc:sldMkLst>
        <pc:graphicFrameChg chg="add mod">
          <ac:chgData name="Elisha Shin" userId="19c3a70e-67e8-41a3-a3bb-c5e7a71219d8" providerId="ADAL" clId="{BDA0B266-56E0-4490-B187-B260A9101E27}" dt="2024-03-25T22:04:54.981" v="2" actId="1076"/>
          <ac:graphicFrameMkLst>
            <pc:docMk/>
            <pc:sldMk cId="4088368589" sldId="2147374470"/>
            <ac:graphicFrameMk id="5" creationId="{239019D9-61B2-B197-7062-A187AF857AFF}"/>
          </ac:graphicFrameMkLst>
        </pc:graphicFrameChg>
        <pc:graphicFrameChg chg="del">
          <ac:chgData name="Elisha Shin" userId="19c3a70e-67e8-41a3-a3bb-c5e7a71219d8" providerId="ADAL" clId="{BDA0B266-56E0-4490-B187-B260A9101E27}" dt="2024-03-25T22:04:23.754" v="0" actId="478"/>
          <ac:graphicFrameMkLst>
            <pc:docMk/>
            <pc:sldMk cId="4088368589" sldId="2147374470"/>
            <ac:graphicFrameMk id="7" creationId="{C1B1915E-8A47-B1AE-580F-1EF783801D7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60CC4F4-FA47-4240-8BF4-8DE0E166B706}" type="datetimeFigureOut">
              <a:rPr lang="en-CA" smtClean="0"/>
              <a:pPr/>
              <a:t>2024-03-25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5832E42-BD01-4652-99BC-29345047F757}" type="slidenum">
              <a:rPr lang="en-CA" smtClean="0"/>
              <a:pPr/>
              <a:t>‹#›</a:t>
            </a:fld>
            <a:endParaRPr lang="en-CA"/>
          </a:p>
        </p:txBody>
      </p:sp>
    </p:spTree>
    <p:extLst>
      <p:ext uri="{BB962C8B-B14F-4D97-AF65-F5344CB8AC3E}">
        <p14:creationId xmlns:p14="http://schemas.microsoft.com/office/powerpoint/2010/main" val="161218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32E42-BD01-4652-99BC-29345047F757}" type="slidenum">
              <a:rPr lang="en-CA" smtClean="0"/>
              <a:pPr/>
              <a:t>3</a:t>
            </a:fld>
            <a:endParaRPr lang="en-CA"/>
          </a:p>
        </p:txBody>
      </p:sp>
    </p:spTree>
    <p:extLst>
      <p:ext uri="{BB962C8B-B14F-4D97-AF65-F5344CB8AC3E}">
        <p14:creationId xmlns:p14="http://schemas.microsoft.com/office/powerpoint/2010/main" val="10763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12</a:t>
            </a:fld>
            <a:endParaRPr lang="en-CA"/>
          </a:p>
        </p:txBody>
      </p:sp>
    </p:spTree>
    <p:extLst>
      <p:ext uri="{BB962C8B-B14F-4D97-AF65-F5344CB8AC3E}">
        <p14:creationId xmlns:p14="http://schemas.microsoft.com/office/powerpoint/2010/main" val="228455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13</a:t>
            </a:fld>
            <a:endParaRPr lang="en-CA"/>
          </a:p>
        </p:txBody>
      </p:sp>
    </p:spTree>
    <p:extLst>
      <p:ext uri="{BB962C8B-B14F-4D97-AF65-F5344CB8AC3E}">
        <p14:creationId xmlns:p14="http://schemas.microsoft.com/office/powerpoint/2010/main" val="3198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14</a:t>
            </a:fld>
            <a:endParaRPr lang="en-CA"/>
          </a:p>
        </p:txBody>
      </p:sp>
    </p:spTree>
    <p:extLst>
      <p:ext uri="{BB962C8B-B14F-4D97-AF65-F5344CB8AC3E}">
        <p14:creationId xmlns:p14="http://schemas.microsoft.com/office/powerpoint/2010/main" val="130163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15</a:t>
            </a:fld>
            <a:endParaRPr lang="en-CA"/>
          </a:p>
        </p:txBody>
      </p:sp>
    </p:spTree>
    <p:extLst>
      <p:ext uri="{BB962C8B-B14F-4D97-AF65-F5344CB8AC3E}">
        <p14:creationId xmlns:p14="http://schemas.microsoft.com/office/powerpoint/2010/main" val="3850921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b (Slide 5; False, while patients may have lower BMI they can still have a more metabolically severe presentation of obesity)</a:t>
            </a:r>
          </a:p>
          <a:p>
            <a:pPr marL="228600" indent="-228600">
              <a:buAutoNum type="arabicPeriod"/>
            </a:pPr>
            <a:r>
              <a:rPr lang="en-US"/>
              <a:t>b (Slide 9; This is an example of a goal that is specific, measurable, attainable, relevant and timely”</a:t>
            </a:r>
          </a:p>
          <a:p>
            <a:pPr marL="228600" indent="-228600">
              <a:buAutoNum type="arabicPeriod"/>
            </a:pPr>
            <a:r>
              <a:rPr lang="en-US"/>
              <a:t>d (Slides 11; Both change in body composition and change in blood flow affect drug metabolism, distribution and clearance</a:t>
            </a:r>
          </a:p>
          <a:p>
            <a:pPr marL="228600" indent="-228600">
              <a:buAutoNum type="arabicPeriod"/>
            </a:pPr>
            <a:r>
              <a:rPr lang="en-US"/>
              <a:t>b (Slides 13 and 14; weight loss in older adults may promote osteoporosis due to loss of bone mass)</a:t>
            </a:r>
          </a:p>
          <a:p>
            <a:endParaRPr lang="en-GB"/>
          </a:p>
        </p:txBody>
      </p:sp>
      <p:sp>
        <p:nvSpPr>
          <p:cNvPr id="4" name="Slide Number Placeholder 3"/>
          <p:cNvSpPr>
            <a:spLocks noGrp="1"/>
          </p:cNvSpPr>
          <p:nvPr>
            <p:ph type="sldNum" sz="quarter" idx="5"/>
          </p:nvPr>
        </p:nvSpPr>
        <p:spPr/>
        <p:txBody>
          <a:bodyPr/>
          <a:lstStyle/>
          <a:p>
            <a:fld id="{55832E42-BD01-4652-99BC-29345047F757}" type="slidenum">
              <a:rPr lang="en-CA" smtClean="0"/>
              <a:pPr/>
              <a:t>17</a:t>
            </a:fld>
            <a:endParaRPr lang="en-CA"/>
          </a:p>
        </p:txBody>
      </p:sp>
    </p:spTree>
    <p:extLst>
      <p:ext uri="{BB962C8B-B14F-4D97-AF65-F5344CB8AC3E}">
        <p14:creationId xmlns:p14="http://schemas.microsoft.com/office/powerpoint/2010/main" val="46010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4</a:t>
            </a:fld>
            <a:endParaRPr lang="en-CA"/>
          </a:p>
        </p:txBody>
      </p:sp>
    </p:spTree>
    <p:extLst>
      <p:ext uri="{BB962C8B-B14F-4D97-AF65-F5344CB8AC3E}">
        <p14:creationId xmlns:p14="http://schemas.microsoft.com/office/powerpoint/2010/main" val="339479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5</a:t>
            </a:fld>
            <a:endParaRPr lang="en-CA"/>
          </a:p>
        </p:txBody>
      </p:sp>
    </p:spTree>
    <p:extLst>
      <p:ext uri="{BB962C8B-B14F-4D97-AF65-F5344CB8AC3E}">
        <p14:creationId xmlns:p14="http://schemas.microsoft.com/office/powerpoint/2010/main" val="83652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6</a:t>
            </a:fld>
            <a:endParaRPr lang="en-CA"/>
          </a:p>
        </p:txBody>
      </p:sp>
    </p:spTree>
    <p:extLst>
      <p:ext uri="{BB962C8B-B14F-4D97-AF65-F5344CB8AC3E}">
        <p14:creationId xmlns:p14="http://schemas.microsoft.com/office/powerpoint/2010/main" val="25999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7</a:t>
            </a:fld>
            <a:endParaRPr lang="en-CA"/>
          </a:p>
        </p:txBody>
      </p:sp>
    </p:spTree>
    <p:extLst>
      <p:ext uri="{BB962C8B-B14F-4D97-AF65-F5344CB8AC3E}">
        <p14:creationId xmlns:p14="http://schemas.microsoft.com/office/powerpoint/2010/main" val="141003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8</a:t>
            </a:fld>
            <a:endParaRPr lang="en-CA"/>
          </a:p>
        </p:txBody>
      </p:sp>
    </p:spTree>
    <p:extLst>
      <p:ext uri="{BB962C8B-B14F-4D97-AF65-F5344CB8AC3E}">
        <p14:creationId xmlns:p14="http://schemas.microsoft.com/office/powerpoint/2010/main" val="335082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Update nomenclature for NAFLD/NASH nomenclature updates on the slide</a:t>
            </a:r>
          </a:p>
        </p:txBody>
      </p:sp>
      <p:sp>
        <p:nvSpPr>
          <p:cNvPr id="4" name="Slide Number Placeholder 3"/>
          <p:cNvSpPr>
            <a:spLocks noGrp="1"/>
          </p:cNvSpPr>
          <p:nvPr>
            <p:ph type="sldNum" sz="quarter" idx="5"/>
          </p:nvPr>
        </p:nvSpPr>
        <p:spPr/>
        <p:txBody>
          <a:bodyPr/>
          <a:lstStyle/>
          <a:p>
            <a:fld id="{55832E42-BD01-4652-99BC-29345047F757}" type="slidenum">
              <a:rPr lang="en-CA" smtClean="0"/>
              <a:pPr/>
              <a:t>9</a:t>
            </a:fld>
            <a:endParaRPr lang="en-CA"/>
          </a:p>
        </p:txBody>
      </p:sp>
    </p:spTree>
    <p:extLst>
      <p:ext uri="{BB962C8B-B14F-4D97-AF65-F5344CB8AC3E}">
        <p14:creationId xmlns:p14="http://schemas.microsoft.com/office/powerpoint/2010/main" val="76256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10</a:t>
            </a:fld>
            <a:endParaRPr lang="en-CA"/>
          </a:p>
        </p:txBody>
      </p:sp>
    </p:spTree>
    <p:extLst>
      <p:ext uri="{BB962C8B-B14F-4D97-AF65-F5344CB8AC3E}">
        <p14:creationId xmlns:p14="http://schemas.microsoft.com/office/powerpoint/2010/main" val="383321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11</a:t>
            </a:fld>
            <a:endParaRPr lang="en-CA"/>
          </a:p>
        </p:txBody>
      </p:sp>
    </p:spTree>
    <p:extLst>
      <p:ext uri="{BB962C8B-B14F-4D97-AF65-F5344CB8AC3E}">
        <p14:creationId xmlns:p14="http://schemas.microsoft.com/office/powerpoint/2010/main" val="199745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C1F3-5876-45E5-9F8C-97D60A935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12B5E3-59F7-4160-BA90-89EFEB26B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F1E0D9-E841-4F42-9BB1-EAB944F3FEBB}"/>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14A8A18C-6E08-4A96-AE93-8FFED93933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35962F-B4BC-40B9-AAF0-B43ADA0D5E69}"/>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8698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4574-01B5-46D8-BEFF-85CFA178B1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420A42-7DE9-4F7A-B69B-1303B3F22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DEEDE9-0564-4AE0-A96D-48148A59A9F0}"/>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A40CEAAD-A433-47F1-855F-9C8AAE8831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8E6E53-34BE-4326-8E2E-602E3D2C1BDA}"/>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6108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1D454-0967-4CE1-A5FB-2721D92831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327861-DF27-499D-8A43-AC71A67A8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67ABAB-2705-45C3-9FDF-A09D47CF0D75}"/>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FA81FEB2-FA05-4105-AAC5-DAA17A4A42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F02604-851E-4CA8-B6FC-CE0C936F85A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427716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3598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467910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512373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724540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351927684"/>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297649879"/>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31793256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042910602"/>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A9D7-3827-45E3-AA73-375F03D26D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E4ECCC-78E9-4A44-885E-6620116FE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746B08-1CB0-4348-8E8C-0E41223C717C}"/>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5FE2F466-A763-452D-926E-8CCF11510C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C3C203-DC07-4B2F-8CAF-308186B2DF7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18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06075453"/>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86494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3166254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32629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06889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09695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24249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2933832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563749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25 March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10898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D1C-794F-452D-B96A-9EA929DCA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DD40C5C-6396-4471-93D7-BF1C0F8A3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F9CFF-B064-412F-A5B0-B98460305A9A}"/>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767548C2-B942-4676-BD62-38F5E7D5BB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95693-7A2F-4F85-84D5-0B2474475975}"/>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986559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71C8-F413-4A21-8A2B-367E44303B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D4D65F-8DB2-480D-83D9-9DB52CA0A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18EDC7-FFD3-4885-BF43-4A5DDB688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9ACBDE-6EBB-4E56-A56E-21B60943B565}"/>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6" name="Footer Placeholder 5">
            <a:extLst>
              <a:ext uri="{FF2B5EF4-FFF2-40B4-BE49-F238E27FC236}">
                <a16:creationId xmlns:a16="http://schemas.microsoft.com/office/drawing/2014/main" id="{FC879051-6EE2-4333-9E1B-170C7B4BF2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15D19E-13CF-4FFB-85D6-9205FDD685F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873407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5952-566F-4ED6-AB77-98DD2D6BD45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EC0B80-0006-4E97-8CBD-AED1349B8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76869-B652-4101-AEBA-01736A155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8542BF-4F22-4111-80C1-C2A6FDA80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F30FC-4C75-4DF8-9D4B-FE62C9E22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CD83855-5AC7-4DFA-8550-71FE66D8426E}"/>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8" name="Footer Placeholder 7">
            <a:extLst>
              <a:ext uri="{FF2B5EF4-FFF2-40B4-BE49-F238E27FC236}">
                <a16:creationId xmlns:a16="http://schemas.microsoft.com/office/drawing/2014/main" id="{1C4B35F5-D5F1-40BC-B8A0-2E3AB776A5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1B2BF0A-54C4-4F9B-80B7-3276BA1C60AF}"/>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05796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BE9-32F6-429E-AA3F-8AE393147B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20392C-93C1-462A-A7B2-C42DF6B4EF58}"/>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4" name="Footer Placeholder 3">
            <a:extLst>
              <a:ext uri="{FF2B5EF4-FFF2-40B4-BE49-F238E27FC236}">
                <a16:creationId xmlns:a16="http://schemas.microsoft.com/office/drawing/2014/main" id="{54FDFE3A-EC38-45BD-8D8E-6E8E84F7822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31D4BC8-99EE-46E2-BC20-4FD9B0E7BD11}"/>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04441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AC94F-9598-4F18-95A0-8978F398067F}"/>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3" name="Footer Placeholder 2">
            <a:extLst>
              <a:ext uri="{FF2B5EF4-FFF2-40B4-BE49-F238E27FC236}">
                <a16:creationId xmlns:a16="http://schemas.microsoft.com/office/drawing/2014/main" id="{8D1F2AE4-A120-48FA-B70F-DBE667A7069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03712B0-CCF3-4DE8-8D78-BAB5EC77F814}"/>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17798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16BA-95D8-4665-AC9E-CE6ED709A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1ECB092-DB54-4B77-A88F-68D888FC0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521501-46CB-4E9B-9DC0-2994D1454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33961-9AF9-4D41-814D-58212E0B4976}"/>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6" name="Footer Placeholder 5">
            <a:extLst>
              <a:ext uri="{FF2B5EF4-FFF2-40B4-BE49-F238E27FC236}">
                <a16:creationId xmlns:a16="http://schemas.microsoft.com/office/drawing/2014/main" id="{F2EFC834-6223-40D5-847D-A8839B8B1E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5D2321-ACC4-4672-90E5-1563392C5E03}"/>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422418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98D3-E877-4514-9FD7-703F39B8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4492B7B-24BC-4167-B5CA-232FAAC8C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90D9713-CEF5-4851-B03A-B53FA5CC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1F1A0-0BF0-41F8-9FD1-8435F9BCE0DA}"/>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6" name="Footer Placeholder 5">
            <a:extLst>
              <a:ext uri="{FF2B5EF4-FFF2-40B4-BE49-F238E27FC236}">
                <a16:creationId xmlns:a16="http://schemas.microsoft.com/office/drawing/2014/main" id="{FFECEFBC-860F-4777-92E2-EC3D09279C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DD45B1-F103-4022-A683-B5869E4346D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88964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5.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19.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6.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4.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3" Type="http://schemas.openxmlformats.org/officeDocument/2006/relationships/slideLayout" Target="../slideLayouts/slideLayout27.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1.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6.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8.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2.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7.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D5A5B-1B87-4C14-B046-4B7C9E4D0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7B3F86-063F-4C74-86AF-86B2A2D01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3339C0-D331-42D6-9E15-A3E8878C0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A34926F0-4C0E-41CD-94A2-702A743F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72050C0-8BAE-44AB-AA30-A51379531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1BE32-8F01-4D48-86DB-39EEA512FF2F}" type="slidenum">
              <a:rPr lang="en-CA" smtClean="0"/>
              <a:t>‹#›</a:t>
            </a:fld>
            <a:endParaRPr lang="en-CA"/>
          </a:p>
        </p:txBody>
      </p:sp>
    </p:spTree>
    <p:extLst>
      <p:ext uri="{BB962C8B-B14F-4D97-AF65-F5344CB8AC3E}">
        <p14:creationId xmlns:p14="http://schemas.microsoft.com/office/powerpoint/2010/main" val="27983492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699" r:id="rId12"/>
    <p:sldLayoutId id="2147483700"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406187788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
        <p:nvSpPr>
          <p:cNvPr id="7" name="TextBox 6">
            <a:extLst>
              <a:ext uri="{FF2B5EF4-FFF2-40B4-BE49-F238E27FC236}">
                <a16:creationId xmlns:a16="http://schemas.microsoft.com/office/drawing/2014/main" id="{844D1A90-0962-4012-BA58-0433033E306F}"/>
              </a:ext>
            </a:extLst>
          </p:cNvPr>
          <p:cNvSpPr txBox="1"/>
          <p:nvPr userDrawn="1"/>
        </p:nvSpPr>
        <p:spPr>
          <a:xfrm>
            <a:off x="9050447" y="2413"/>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
        <p:nvSpPr>
          <p:cNvPr id="8" name="TextBox 7">
            <a:extLst>
              <a:ext uri="{FF2B5EF4-FFF2-40B4-BE49-F238E27FC236}">
                <a16:creationId xmlns:a16="http://schemas.microsoft.com/office/drawing/2014/main" id="{4C8F200D-2213-8BFE-56CE-B1511A1065C1}"/>
              </a:ext>
            </a:extLst>
          </p:cNvPr>
          <p:cNvSpPr txBox="1"/>
          <p:nvPr userDrawn="1"/>
        </p:nvSpPr>
        <p:spPr>
          <a:xfrm>
            <a:off x="9053" y="5757087"/>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obesitymedicine.org/wp-content/uploads/2021/01/2021-Obesity-Algorithm.pdf"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obesitycanada.ca/resources/5as/"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anesthesia.org/keywords/drug-dosing-in-patients-with-obesity/" TargetMode="External"/><Relationship Id="rId7" Type="http://schemas.openxmlformats.org/officeDocument/2006/relationships/image" Target="../media/image23.sv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endocrine.org/-/media/endocrine/files/obesity/obesity-playbook-final_use.pdf" TargetMode="External"/><Relationship Id="rId7"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7" TargetMode="External"/><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ma-assn.org/delivering-care/public-health/ama-use-bmi-alone-imperfect-clinical-measure"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www.cdc.gov/obesity/basics/adult-defining.html#:~:text=Obesity%20is%20frequently%20subdivided%20into,BMI%20of%2040%20or%20higher" TargetMode="External"/><Relationship Id="rId4" Type="http://schemas.openxmlformats.org/officeDocument/2006/relationships/hyperlink" Target="https://www.endocrine.org/-/media/endocrine/files/obesity/obesity-playbook-final_use.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ma-assn.org/delivering-care/public-health/ama-use-bmi-alone-imperfect-clinical-measure"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cdc.gov/obesity/downloads/bmiforpactitioner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hlbi.nih.gov/health/educational/lose_wt/BMI/bmi_dis.htm"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D808619E-3413-4F1C-914A-4A80F1CED622}"/>
              </a:ext>
            </a:extLst>
          </p:cNvPr>
          <p:cNvSpPr txBox="1">
            <a:spLocks/>
          </p:cNvSpPr>
          <p:nvPr/>
        </p:nvSpPr>
        <p:spPr>
          <a:xfrm>
            <a:off x="1112169" y="1265188"/>
            <a:ext cx="7156223"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263C50"/>
                </a:solidFill>
                <a:effectLst/>
                <a:uLnTx/>
                <a:uFillTx/>
                <a:latin typeface="Arial Nova Light"/>
                <a:ea typeface="+mn-ea"/>
                <a:cs typeface="+mn-cs"/>
              </a:rPr>
              <a:t>Caring for Patients with Obesity</a:t>
            </a:r>
          </a:p>
        </p:txBody>
      </p:sp>
      <p:sp>
        <p:nvSpPr>
          <p:cNvPr id="3" name="Text Placeholder 13">
            <a:extLst>
              <a:ext uri="{FF2B5EF4-FFF2-40B4-BE49-F238E27FC236}">
                <a16:creationId xmlns:a16="http://schemas.microsoft.com/office/drawing/2014/main" id="{C2259403-55DC-446D-AFA5-2C132D59019D}"/>
              </a:ext>
            </a:extLst>
          </p:cNvPr>
          <p:cNvSpPr txBox="1">
            <a:spLocks/>
          </p:cNvSpPr>
          <p:nvPr/>
        </p:nvSpPr>
        <p:spPr>
          <a:xfrm>
            <a:off x="1146420" y="5338628"/>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7</a:t>
            </a:r>
          </a:p>
        </p:txBody>
      </p:sp>
    </p:spTree>
    <p:extLst>
      <p:ext uri="{BB962C8B-B14F-4D97-AF65-F5344CB8AC3E}">
        <p14:creationId xmlns:p14="http://schemas.microsoft.com/office/powerpoint/2010/main" val="100830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8EF1-04D9-9AFB-955E-98B5BE10A576}"/>
              </a:ext>
            </a:extLst>
          </p:cNvPr>
          <p:cNvSpPr>
            <a:spLocks noGrp="1"/>
          </p:cNvSpPr>
          <p:nvPr>
            <p:ph type="title"/>
          </p:nvPr>
        </p:nvSpPr>
        <p:spPr/>
        <p:txBody>
          <a:bodyPr/>
          <a:lstStyle/>
          <a:p>
            <a:r>
              <a:rPr lang="en-CA" dirty="0"/>
              <a:t>Medication-induced weight gain</a:t>
            </a:r>
            <a:r>
              <a:rPr lang="en-CA" baseline="30000" dirty="0"/>
              <a:t>1,2</a:t>
            </a:r>
            <a:r>
              <a:rPr lang="en-CA" dirty="0"/>
              <a:t> </a:t>
            </a:r>
          </a:p>
        </p:txBody>
      </p:sp>
      <p:sp>
        <p:nvSpPr>
          <p:cNvPr id="3" name="Text Placeholder 2">
            <a:extLst>
              <a:ext uri="{FF2B5EF4-FFF2-40B4-BE49-F238E27FC236}">
                <a16:creationId xmlns:a16="http://schemas.microsoft.com/office/drawing/2014/main" id="{78989E01-A2EF-9F01-D108-AD5987F020F7}"/>
              </a:ext>
            </a:extLst>
          </p:cNvPr>
          <p:cNvSpPr>
            <a:spLocks noGrp="1"/>
          </p:cNvSpPr>
          <p:nvPr>
            <p:ph type="body" sz="quarter" idx="13"/>
          </p:nvPr>
        </p:nvSpPr>
        <p:spPr/>
        <p:txBody>
          <a:bodyPr/>
          <a:lstStyle/>
          <a:p>
            <a:r>
              <a:rPr lang="en-CA" sz="1000" dirty="0"/>
              <a:t>ACE, angiotensin-converting enzyme; ARB, angiotensin II receptor blockers; DMARD, disease-modifying antirheumatic drug; DPP-4, dipeptidyl peptidase-4; GLP-1, glucagon-like peptide-1; MAOI, monoamine oxidase inhibitor; NSAID, nonsteroidal anti-inflammatory drug; SGLT2, sodium-glucose co-transporter 2; SSRI, selective serotonin reuptake inhibitor. </a:t>
            </a:r>
            <a:br>
              <a:rPr lang="en-CA" sz="1000" dirty="0"/>
            </a:br>
            <a:r>
              <a:rPr lang="en-CA" sz="1000" dirty="0"/>
              <a:t>1. Saunders KH et al. J Fam </a:t>
            </a:r>
            <a:r>
              <a:rPr lang="en-CA" sz="1000" dirty="0" err="1"/>
              <a:t>Pract</a:t>
            </a:r>
            <a:r>
              <a:rPr lang="en-CA" sz="1000" dirty="0"/>
              <a:t> 2016; 65(11):780–788; 2. </a:t>
            </a:r>
            <a:r>
              <a:rPr lang="en-CA" sz="1000" dirty="0" err="1"/>
              <a:t>Apovian</a:t>
            </a:r>
            <a:r>
              <a:rPr lang="en-CA" sz="1000" dirty="0"/>
              <a:t> CM et al. Clinical Management of Obesity Professional Communications, Inc, West Islip, NY. 2015.</a:t>
            </a:r>
          </a:p>
        </p:txBody>
      </p:sp>
      <p:sp>
        <p:nvSpPr>
          <p:cNvPr id="4" name="Rectangle 3">
            <a:extLst>
              <a:ext uri="{FF2B5EF4-FFF2-40B4-BE49-F238E27FC236}">
                <a16:creationId xmlns:a16="http://schemas.microsoft.com/office/drawing/2014/main" id="{99424826-8923-DD1E-82B3-BE42CE1FB453}"/>
              </a:ext>
            </a:extLst>
          </p:cNvPr>
          <p:cNvSpPr/>
          <p:nvPr/>
        </p:nvSpPr>
        <p:spPr>
          <a:xfrm>
            <a:off x="838200" y="1645469"/>
            <a:ext cx="3356149" cy="4077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chemeClr val="tx1"/>
                </a:solidFill>
              </a:rPr>
              <a:t>Medication-induced weight gain is a serious side effect </a:t>
            </a:r>
            <a:br>
              <a:rPr lang="en-CA" dirty="0">
                <a:solidFill>
                  <a:schemeClr val="tx1"/>
                </a:solidFill>
              </a:rPr>
            </a:br>
            <a:r>
              <a:rPr lang="en-CA" dirty="0">
                <a:solidFill>
                  <a:schemeClr val="tx1"/>
                </a:solidFill>
              </a:rPr>
              <a:t>of many commonly used drugs leading to exacerbation of complications and comorbid conditions related </a:t>
            </a:r>
            <a:br>
              <a:rPr lang="en-CA" dirty="0">
                <a:solidFill>
                  <a:schemeClr val="tx1"/>
                </a:solidFill>
              </a:rPr>
            </a:br>
            <a:r>
              <a:rPr lang="en-CA" dirty="0">
                <a:solidFill>
                  <a:schemeClr val="tx1"/>
                </a:solidFill>
              </a:rPr>
              <a:t>to obesity</a:t>
            </a:r>
          </a:p>
          <a:p>
            <a:endParaRPr lang="en-CA" dirty="0">
              <a:solidFill>
                <a:schemeClr val="tx1"/>
              </a:solidFill>
            </a:endParaRPr>
          </a:p>
          <a:p>
            <a:r>
              <a:rPr lang="en-CA" dirty="0">
                <a:solidFill>
                  <a:schemeClr val="tx1"/>
                </a:solidFill>
              </a:rPr>
              <a:t>It is important for HCPs to </a:t>
            </a:r>
            <a:r>
              <a:rPr lang="en-CA" b="1" dirty="0">
                <a:solidFill>
                  <a:schemeClr val="tx1"/>
                </a:solidFill>
              </a:rPr>
              <a:t>consider the weight effects of medications</a:t>
            </a:r>
            <a:r>
              <a:rPr lang="en-CA" dirty="0">
                <a:solidFill>
                  <a:schemeClr val="tx1"/>
                </a:solidFill>
              </a:rPr>
              <a:t> prior to prescribing or during the course of treatment and </a:t>
            </a:r>
            <a:r>
              <a:rPr lang="en-CA" b="1" dirty="0">
                <a:solidFill>
                  <a:schemeClr val="tx1"/>
                </a:solidFill>
              </a:rPr>
              <a:t>provide alternatives, if appropriate</a:t>
            </a:r>
          </a:p>
        </p:txBody>
      </p:sp>
      <p:graphicFrame>
        <p:nvGraphicFramePr>
          <p:cNvPr id="6" name="Table 6">
            <a:extLst>
              <a:ext uri="{FF2B5EF4-FFF2-40B4-BE49-F238E27FC236}">
                <a16:creationId xmlns:a16="http://schemas.microsoft.com/office/drawing/2014/main" id="{E2C934C3-5D30-4180-B1CB-55AB2240D3C9}"/>
              </a:ext>
            </a:extLst>
          </p:cNvPr>
          <p:cNvGraphicFramePr>
            <a:graphicFrameLocks noGrp="1"/>
          </p:cNvGraphicFramePr>
          <p:nvPr>
            <p:extLst>
              <p:ext uri="{D42A27DB-BD31-4B8C-83A1-F6EECF244321}">
                <p14:modId xmlns:p14="http://schemas.microsoft.com/office/powerpoint/2010/main" val="1127479420"/>
              </p:ext>
            </p:extLst>
          </p:nvPr>
        </p:nvGraphicFramePr>
        <p:xfrm>
          <a:off x="4194349" y="1524722"/>
          <a:ext cx="7594808" cy="4531396"/>
        </p:xfrm>
        <a:graphic>
          <a:graphicData uri="http://schemas.openxmlformats.org/drawingml/2006/table">
            <a:tbl>
              <a:tblPr firstRow="1" bandRow="1">
                <a:tableStyleId>{5C22544A-7EE6-4342-B048-85BDC9FD1C3A}</a:tableStyleId>
              </a:tblPr>
              <a:tblGrid>
                <a:gridCol w="1316990">
                  <a:extLst>
                    <a:ext uri="{9D8B030D-6E8A-4147-A177-3AD203B41FA5}">
                      <a16:colId xmlns:a16="http://schemas.microsoft.com/office/drawing/2014/main" val="3574830475"/>
                    </a:ext>
                  </a:extLst>
                </a:gridCol>
                <a:gridCol w="2443351">
                  <a:extLst>
                    <a:ext uri="{9D8B030D-6E8A-4147-A177-3AD203B41FA5}">
                      <a16:colId xmlns:a16="http://schemas.microsoft.com/office/drawing/2014/main" val="263022973"/>
                    </a:ext>
                  </a:extLst>
                </a:gridCol>
                <a:gridCol w="2270589">
                  <a:extLst>
                    <a:ext uri="{9D8B030D-6E8A-4147-A177-3AD203B41FA5}">
                      <a16:colId xmlns:a16="http://schemas.microsoft.com/office/drawing/2014/main" val="742746264"/>
                    </a:ext>
                  </a:extLst>
                </a:gridCol>
                <a:gridCol w="1563878">
                  <a:extLst>
                    <a:ext uri="{9D8B030D-6E8A-4147-A177-3AD203B41FA5}">
                      <a16:colId xmlns:a16="http://schemas.microsoft.com/office/drawing/2014/main" val="4234662327"/>
                    </a:ext>
                  </a:extLst>
                </a:gridCol>
              </a:tblGrid>
              <a:tr h="218278">
                <a:tc>
                  <a:txBody>
                    <a:bodyPr/>
                    <a:lstStyle/>
                    <a:p>
                      <a:r>
                        <a:rPr lang="en-CA" sz="1000"/>
                        <a:t>Medication type</a:t>
                      </a:r>
                    </a:p>
                  </a:txBody>
                  <a:tcPr/>
                </a:tc>
                <a:tc>
                  <a:txBody>
                    <a:bodyPr/>
                    <a:lstStyle/>
                    <a:p>
                      <a:r>
                        <a:rPr lang="en-CA" sz="1000"/>
                        <a:t>Weight gain</a:t>
                      </a:r>
                    </a:p>
                  </a:txBody>
                  <a:tcPr/>
                </a:tc>
                <a:tc>
                  <a:txBody>
                    <a:bodyPr/>
                    <a:lstStyle/>
                    <a:p>
                      <a:r>
                        <a:rPr lang="en-CA" sz="1000"/>
                        <a:t>Weight neutral/less weight gain</a:t>
                      </a:r>
                    </a:p>
                  </a:txBody>
                  <a:tcPr/>
                </a:tc>
                <a:tc>
                  <a:txBody>
                    <a:bodyPr/>
                    <a:lstStyle/>
                    <a:p>
                      <a:r>
                        <a:rPr lang="en-CA" sz="1000"/>
                        <a:t>Weight loss</a:t>
                      </a:r>
                    </a:p>
                  </a:txBody>
                  <a:tcPr/>
                </a:tc>
                <a:extLst>
                  <a:ext uri="{0D108BD9-81ED-4DB2-BD59-A6C34878D82A}">
                    <a16:rowId xmlns:a16="http://schemas.microsoft.com/office/drawing/2014/main" val="3088775460"/>
                  </a:ext>
                </a:extLst>
              </a:tr>
              <a:tr h="511590">
                <a:tc>
                  <a:txBody>
                    <a:bodyPr/>
                    <a:lstStyle/>
                    <a:p>
                      <a:r>
                        <a:rPr lang="en-CA" sz="1000" b="1" i="0" kern="1200">
                          <a:solidFill>
                            <a:schemeClr val="bg1"/>
                          </a:solidFill>
                          <a:effectLst/>
                          <a:latin typeface="+mj-lt"/>
                          <a:ea typeface="Apis For Office" panose="020B0504010101010104" pitchFamily="34" charset="0"/>
                          <a:cs typeface="Apis For Office" panose="020B0504010101010104" pitchFamily="34" charset="0"/>
                        </a:rPr>
                        <a:t>Antidiabetics</a:t>
                      </a:r>
                      <a:endParaRPr lang="en-CA" sz="1000" b="1">
                        <a:solidFill>
                          <a:schemeClr val="bg1"/>
                        </a:solidFill>
                        <a:latin typeface="+mj-lt"/>
                        <a:ea typeface="Apis For Office" panose="020B0504010101010104" pitchFamily="34" charset="0"/>
                        <a:cs typeface="Apis For Office" panose="020B0504010101010104" pitchFamily="34" charset="0"/>
                      </a:endParaRPr>
                    </a:p>
                  </a:txBody>
                  <a:tcPr>
                    <a:solidFill>
                      <a:schemeClr val="accent1"/>
                    </a:solidFill>
                  </a:tcPr>
                </a:tc>
                <a:tc>
                  <a:txBody>
                    <a:bodyPr/>
                    <a:lstStyle/>
                    <a:p>
                      <a:r>
                        <a:rPr lang="en-CA" sz="1000">
                          <a:solidFill>
                            <a:schemeClr val="tx1"/>
                          </a:solidFill>
                          <a:effectLst/>
                          <a:latin typeface="+mj-lt"/>
                          <a:ea typeface="Apis For Office" panose="020B0504010101010104" pitchFamily="34" charset="0"/>
                          <a:cs typeface="Apis For Office" panose="020B0504010101010104" pitchFamily="34" charset="0"/>
                        </a:rPr>
                        <a:t>Insulin, Meglitinides, Sulfonylureas, Thiazolidinediones</a:t>
                      </a:r>
                    </a:p>
                  </a:txBody>
                  <a:tcPr marR="31751" marT="31751" marB="31751">
                    <a:solidFill>
                      <a:schemeClr val="accent1">
                        <a:lumMod val="20000"/>
                        <a:lumOff val="80000"/>
                      </a:schemeClr>
                    </a:solidFill>
                  </a:tcPr>
                </a:tc>
                <a:tc>
                  <a:txBody>
                    <a:bodyPr/>
                    <a:lstStyle/>
                    <a:p>
                      <a:r>
                        <a:rPr lang="el-GR" sz="1000" b="0" i="0" kern="1200">
                          <a:solidFill>
                            <a:schemeClr val="tx1"/>
                          </a:solidFill>
                          <a:effectLst/>
                          <a:latin typeface="+mj-lt"/>
                          <a:ea typeface="Apis For Office" panose="020B0504010101010104" pitchFamily="34" charset="0"/>
                          <a:cs typeface="Apis For Office" panose="020B0504010101010104" pitchFamily="34" charset="0"/>
                        </a:rPr>
                        <a:t>α-</a:t>
                      </a:r>
                      <a:r>
                        <a:rPr lang="en-CA" sz="1000" b="0" i="0" kern="1200">
                          <a:solidFill>
                            <a:schemeClr val="tx1"/>
                          </a:solidFill>
                          <a:effectLst/>
                          <a:latin typeface="+mj-lt"/>
                          <a:ea typeface="Apis For Office" panose="020B0504010101010104" pitchFamily="34" charset="0"/>
                          <a:cs typeface="Apis For Office" panose="020B0504010101010104" pitchFamily="34" charset="0"/>
                        </a:rPr>
                        <a:t>glucosidase inhibitors, bromocriptine, </a:t>
                      </a:r>
                      <a:r>
                        <a:rPr lang="en-CA" sz="1000" b="0" i="0" kern="1200" err="1">
                          <a:solidFill>
                            <a:schemeClr val="tx1"/>
                          </a:solidFill>
                          <a:effectLst/>
                          <a:latin typeface="+mj-lt"/>
                          <a:ea typeface="Apis For Office" panose="020B0504010101010104" pitchFamily="34" charset="0"/>
                          <a:cs typeface="Apis For Office" panose="020B0504010101010104" pitchFamily="34" charset="0"/>
                        </a:rPr>
                        <a:t>colesevelam</a:t>
                      </a:r>
                      <a:r>
                        <a:rPr lang="en-CA" sz="1000" b="0" i="0" kern="1200">
                          <a:solidFill>
                            <a:schemeClr val="tx1"/>
                          </a:solidFill>
                          <a:effectLst/>
                          <a:latin typeface="+mj-lt"/>
                          <a:ea typeface="Apis For Office" panose="020B0504010101010104" pitchFamily="34" charset="0"/>
                          <a:cs typeface="Apis For Office" panose="020B0504010101010104" pitchFamily="34" charset="0"/>
                        </a:rPr>
                        <a:t>, DPP-4 inhibitors</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GLP-1 agonists, metformin, pramlintide, SGLT2 inhibitors</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extLst>
                  <a:ext uri="{0D108BD9-81ED-4DB2-BD59-A6C34878D82A}">
                    <a16:rowId xmlns:a16="http://schemas.microsoft.com/office/drawing/2014/main" val="4130717590"/>
                  </a:ext>
                </a:extLst>
              </a:tr>
              <a:tr h="798081">
                <a:tc>
                  <a:txBody>
                    <a:bodyPr/>
                    <a:lstStyle/>
                    <a:p>
                      <a:r>
                        <a:rPr lang="en-CA" sz="1000" b="1" i="0" kern="1200">
                          <a:solidFill>
                            <a:schemeClr val="bg1"/>
                          </a:solidFill>
                          <a:effectLst/>
                          <a:latin typeface="+mj-lt"/>
                          <a:ea typeface="Apis For Office" panose="020B0504010101010104" pitchFamily="34" charset="0"/>
                          <a:cs typeface="Apis For Office" panose="020B0504010101010104" pitchFamily="34" charset="0"/>
                        </a:rPr>
                        <a:t>Antihypertensives</a:t>
                      </a:r>
                      <a:endParaRPr lang="en-CA" sz="1000" b="1">
                        <a:solidFill>
                          <a:schemeClr val="bg1"/>
                        </a:solidFill>
                        <a:latin typeface="+mj-lt"/>
                        <a:ea typeface="Apis For Office" panose="020B0504010101010104" pitchFamily="34" charset="0"/>
                        <a:cs typeface="Apis For Office" panose="020B0504010101010104" pitchFamily="34" charset="0"/>
                      </a:endParaRPr>
                    </a:p>
                  </a:txBody>
                  <a:tcPr>
                    <a:solidFill>
                      <a:schemeClr val="accent1"/>
                    </a:solidFill>
                  </a:tcPr>
                </a:tc>
                <a:tc>
                  <a:txBody>
                    <a:bodyPr/>
                    <a:lstStyle/>
                    <a:p>
                      <a:r>
                        <a:rPr lang="el-GR" sz="1000" b="0" i="0" kern="1200">
                          <a:solidFill>
                            <a:schemeClr val="tx1"/>
                          </a:solidFill>
                          <a:effectLst/>
                          <a:latin typeface="+mj-lt"/>
                          <a:ea typeface="Apis For Office" panose="020B0504010101010104" pitchFamily="34" charset="0"/>
                          <a:cs typeface="Apis For Office" panose="020B0504010101010104" pitchFamily="34" charset="0"/>
                        </a:rPr>
                        <a:t>α-</a:t>
                      </a:r>
                      <a:r>
                        <a:rPr lang="en-CA" sz="1000" b="0" i="0" kern="1200">
                          <a:solidFill>
                            <a:schemeClr val="tx1"/>
                          </a:solidFill>
                          <a:effectLst/>
                          <a:latin typeface="+mj-lt"/>
                          <a:ea typeface="Apis For Office" panose="020B0504010101010104" pitchFamily="34" charset="0"/>
                          <a:cs typeface="Apis For Office" panose="020B0504010101010104" pitchFamily="34" charset="0"/>
                        </a:rPr>
                        <a:t>adrenergic blockers </a:t>
                      </a:r>
                      <a:r>
                        <a:rPr lang="el-GR" sz="1000" b="0" i="0" kern="1200">
                          <a:solidFill>
                            <a:schemeClr val="tx1"/>
                          </a:solidFill>
                          <a:effectLst/>
                          <a:latin typeface="+mj-lt"/>
                          <a:ea typeface="Apis For Office" panose="020B0504010101010104" pitchFamily="34" charset="0"/>
                          <a:cs typeface="Apis For Office" panose="020B0504010101010104" pitchFamily="34" charset="0"/>
                        </a:rPr>
                        <a:t>β-</a:t>
                      </a:r>
                      <a:r>
                        <a:rPr lang="en-CA" sz="1000" b="0" i="0" kern="1200">
                          <a:solidFill>
                            <a:schemeClr val="tx1"/>
                          </a:solidFill>
                          <a:effectLst/>
                          <a:latin typeface="+mj-lt"/>
                          <a:ea typeface="Apis For Office" panose="020B0504010101010104" pitchFamily="34" charset="0"/>
                          <a:cs typeface="Apis For Office" panose="020B0504010101010104" pitchFamily="34" charset="0"/>
                        </a:rPr>
                        <a:t>adrenergic blockers (atenolol, metoprolol, nadolol, propranolol)</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ACE inhibitors, ARBs, </a:t>
                      </a:r>
                      <a:r>
                        <a:rPr lang="el-GR" sz="1000" b="0" i="0" kern="1200">
                          <a:solidFill>
                            <a:schemeClr val="tx1"/>
                          </a:solidFill>
                          <a:effectLst/>
                          <a:latin typeface="+mj-lt"/>
                          <a:ea typeface="Apis For Office" panose="020B0504010101010104" pitchFamily="34" charset="0"/>
                          <a:cs typeface="Apis For Office" panose="020B0504010101010104" pitchFamily="34" charset="0"/>
                        </a:rPr>
                        <a:t>β-</a:t>
                      </a:r>
                      <a:r>
                        <a:rPr lang="en-CA" sz="1000" b="0" i="0" kern="1200">
                          <a:solidFill>
                            <a:schemeClr val="tx1"/>
                          </a:solidFill>
                          <a:effectLst/>
                          <a:latin typeface="+mj-lt"/>
                          <a:ea typeface="Apis For Office" panose="020B0504010101010104" pitchFamily="34" charset="0"/>
                          <a:cs typeface="Apis For Office" panose="020B0504010101010104" pitchFamily="34" charset="0"/>
                        </a:rPr>
                        <a:t>adrenergic blockers (carvedilol, nebivolol), calcium channel blockers (amlodipine, diltiazem), thiazides</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extLst>
                  <a:ext uri="{0D108BD9-81ED-4DB2-BD59-A6C34878D82A}">
                    <a16:rowId xmlns:a16="http://schemas.microsoft.com/office/drawing/2014/main" val="4066824397"/>
                  </a:ext>
                </a:extLst>
              </a:tr>
              <a:tr h="654835">
                <a:tc>
                  <a:txBody>
                    <a:bodyPr/>
                    <a:lstStyle/>
                    <a:p>
                      <a:r>
                        <a:rPr lang="en-CA" sz="1000" b="1" i="0" kern="1200">
                          <a:solidFill>
                            <a:schemeClr val="bg1"/>
                          </a:solidFill>
                          <a:effectLst/>
                          <a:latin typeface="+mj-lt"/>
                          <a:ea typeface="Apis For Office" panose="020B0504010101010104" pitchFamily="34" charset="0"/>
                          <a:cs typeface="Apis For Office" panose="020B0504010101010104" pitchFamily="34" charset="0"/>
                        </a:rPr>
                        <a:t>Antidepressants</a:t>
                      </a:r>
                      <a:endParaRPr lang="en-CA" sz="1000" b="1">
                        <a:solidFill>
                          <a:schemeClr val="bg1"/>
                        </a:solidFill>
                        <a:latin typeface="+mj-lt"/>
                        <a:ea typeface="Apis For Office" panose="020B0504010101010104" pitchFamily="34" charset="0"/>
                        <a:cs typeface="Apis For Office" panose="020B0504010101010104" pitchFamily="34" charset="0"/>
                      </a:endParaRPr>
                    </a:p>
                  </a:txBody>
                  <a:tcPr>
                    <a:solidFill>
                      <a:schemeClr val="accent1"/>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Lithium, MAOIs, mirtazapine, SSRIs (paroxetine), tricyclic antidepressants (amitriptyline, doxepin, imipramine, nortriptyline)</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SSRIs (fluoxetine, sertraline)</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Bupropion</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extLst>
                  <a:ext uri="{0D108BD9-81ED-4DB2-BD59-A6C34878D82A}">
                    <a16:rowId xmlns:a16="http://schemas.microsoft.com/office/drawing/2014/main" val="112770682"/>
                  </a:ext>
                </a:extLst>
              </a:tr>
              <a:tr h="368345">
                <a:tc>
                  <a:txBody>
                    <a:bodyPr/>
                    <a:lstStyle/>
                    <a:p>
                      <a:r>
                        <a:rPr lang="en-CA" sz="1000" b="1" i="0" kern="1200">
                          <a:solidFill>
                            <a:schemeClr val="bg1"/>
                          </a:solidFill>
                          <a:effectLst/>
                          <a:latin typeface="+mj-lt"/>
                          <a:ea typeface="Apis For Office" panose="020B0504010101010104" pitchFamily="34" charset="0"/>
                          <a:cs typeface="Apis For Office" panose="020B0504010101010104" pitchFamily="34" charset="0"/>
                        </a:rPr>
                        <a:t>Antipsychotics</a:t>
                      </a:r>
                      <a:endParaRPr lang="en-CA" sz="1000" b="1">
                        <a:solidFill>
                          <a:schemeClr val="bg1"/>
                        </a:solidFill>
                        <a:latin typeface="+mj-lt"/>
                        <a:ea typeface="Apis For Office" panose="020B0504010101010104" pitchFamily="34" charset="0"/>
                        <a:cs typeface="Apis For Office" panose="020B0504010101010104" pitchFamily="34" charset="0"/>
                      </a:endParaRPr>
                    </a:p>
                  </a:txBody>
                  <a:tcPr>
                    <a:solidFill>
                      <a:schemeClr val="accent1"/>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Clozapine, olanzapine, quetiapine, risperidone</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Aripiprazole, lurasidone, ziprasidone</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extLst>
                  <a:ext uri="{0D108BD9-81ED-4DB2-BD59-A6C34878D82A}">
                    <a16:rowId xmlns:a16="http://schemas.microsoft.com/office/drawing/2014/main" val="2975888962"/>
                  </a:ext>
                </a:extLst>
              </a:tr>
              <a:tr h="368345">
                <a:tc>
                  <a:txBody>
                    <a:bodyPr/>
                    <a:lstStyle/>
                    <a:p>
                      <a:r>
                        <a:rPr lang="en-CA" sz="1000" b="1" i="0" kern="1200">
                          <a:solidFill>
                            <a:schemeClr val="bg1"/>
                          </a:solidFill>
                          <a:effectLst/>
                          <a:latin typeface="+mn-lt"/>
                          <a:ea typeface="+mn-ea"/>
                          <a:cs typeface="+mn-cs"/>
                        </a:rPr>
                        <a:t>Anti-epileptics</a:t>
                      </a:r>
                      <a:endParaRPr lang="en-CA" sz="1000" b="1">
                        <a:solidFill>
                          <a:schemeClr val="bg1"/>
                        </a:solidFill>
                      </a:endParaRPr>
                    </a:p>
                  </a:txBody>
                  <a:tcPr>
                    <a:solidFill>
                      <a:schemeClr val="accent1"/>
                    </a:solidFill>
                  </a:tcPr>
                </a:tc>
                <a:tc>
                  <a:txBody>
                    <a:bodyPr/>
                    <a:lstStyle/>
                    <a:p>
                      <a:r>
                        <a:rPr lang="en-CA" sz="1000" b="0" i="0" kern="1200">
                          <a:solidFill>
                            <a:schemeClr val="tx1"/>
                          </a:solidFill>
                          <a:effectLst/>
                          <a:latin typeface="+mn-lt"/>
                          <a:ea typeface="+mn-ea"/>
                          <a:cs typeface="+mn-cs"/>
                        </a:rPr>
                        <a:t>Carbamazepine, gabapentin, pregabalin, valproic acid</a:t>
                      </a:r>
                      <a:endParaRPr lang="en-CA" sz="1000">
                        <a:solidFill>
                          <a:schemeClr val="tx1"/>
                        </a:solidFill>
                      </a:endParaRPr>
                    </a:p>
                  </a:txBody>
                  <a:tcPr>
                    <a:solidFill>
                      <a:schemeClr val="accent1">
                        <a:lumMod val="20000"/>
                        <a:lumOff val="80000"/>
                      </a:schemeClr>
                    </a:solidFill>
                  </a:tcPr>
                </a:tc>
                <a:tc>
                  <a:txBody>
                    <a:bodyPr/>
                    <a:lstStyle/>
                    <a:p>
                      <a:r>
                        <a:rPr lang="en-CA" sz="1000" b="0" i="0" kern="1200">
                          <a:solidFill>
                            <a:schemeClr val="tx1"/>
                          </a:solidFill>
                          <a:effectLst/>
                          <a:latin typeface="+mn-lt"/>
                          <a:ea typeface="+mn-ea"/>
                          <a:cs typeface="+mn-cs"/>
                        </a:rPr>
                        <a:t>Lamotrigine, levetiracetam, phenytoin</a:t>
                      </a:r>
                      <a:endParaRPr lang="en-CA" sz="1000">
                        <a:solidFill>
                          <a:schemeClr val="tx1"/>
                        </a:solidFill>
                      </a:endParaRPr>
                    </a:p>
                  </a:txBody>
                  <a:tcPr>
                    <a:solidFill>
                      <a:schemeClr val="accent1">
                        <a:lumMod val="20000"/>
                        <a:lumOff val="80000"/>
                      </a:schemeClr>
                    </a:solidFill>
                  </a:tcPr>
                </a:tc>
                <a:tc>
                  <a:txBody>
                    <a:bodyPr/>
                    <a:lstStyle/>
                    <a:p>
                      <a:r>
                        <a:rPr lang="en-CA" sz="1000" b="0" i="0" kern="1200">
                          <a:solidFill>
                            <a:schemeClr val="tx1"/>
                          </a:solidFill>
                          <a:effectLst/>
                          <a:latin typeface="+mn-lt"/>
                          <a:ea typeface="+mn-ea"/>
                          <a:cs typeface="+mn-cs"/>
                        </a:rPr>
                        <a:t>Topiramate, </a:t>
                      </a:r>
                      <a:r>
                        <a:rPr lang="en-CA" sz="1000" b="0" i="0" kern="1200" err="1">
                          <a:solidFill>
                            <a:schemeClr val="tx1"/>
                          </a:solidFill>
                          <a:effectLst/>
                          <a:latin typeface="+mn-lt"/>
                          <a:ea typeface="+mn-ea"/>
                          <a:cs typeface="+mn-cs"/>
                        </a:rPr>
                        <a:t>zonisamide</a:t>
                      </a:r>
                      <a:endParaRPr lang="en-CA" sz="100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821269127"/>
                  </a:ext>
                </a:extLst>
              </a:tr>
              <a:tr h="654835">
                <a:tc>
                  <a:txBody>
                    <a:bodyPr/>
                    <a:lstStyle/>
                    <a:p>
                      <a:r>
                        <a:rPr lang="en-CA" sz="1000" b="1" i="0" kern="1200">
                          <a:solidFill>
                            <a:schemeClr val="bg1"/>
                          </a:solidFill>
                          <a:effectLst/>
                          <a:latin typeface="+mn-lt"/>
                          <a:ea typeface="+mn-ea"/>
                          <a:cs typeface="+mn-cs"/>
                        </a:rPr>
                        <a:t>Contraceptives</a:t>
                      </a:r>
                      <a:endParaRPr lang="en-CA" sz="1000" b="1">
                        <a:solidFill>
                          <a:schemeClr val="bg1"/>
                        </a:solidFill>
                      </a:endParaRPr>
                    </a:p>
                  </a:txBody>
                  <a:tcPr>
                    <a:solidFill>
                      <a:schemeClr val="accent1"/>
                    </a:solidFill>
                  </a:tcPr>
                </a:tc>
                <a:tc>
                  <a:txBody>
                    <a:bodyPr/>
                    <a:lstStyle/>
                    <a:p>
                      <a:r>
                        <a:rPr lang="en-CA" sz="1000" b="0" i="0" kern="1200">
                          <a:solidFill>
                            <a:schemeClr val="tx1"/>
                          </a:solidFill>
                          <a:effectLst/>
                          <a:latin typeface="+mn-lt"/>
                          <a:ea typeface="+mn-ea"/>
                          <a:cs typeface="+mn-cs"/>
                        </a:rPr>
                        <a:t>Medroxyprogesterone acetate</a:t>
                      </a:r>
                      <a:endParaRPr lang="en-CA" sz="1000">
                        <a:solidFill>
                          <a:schemeClr val="tx1"/>
                        </a:solidFill>
                      </a:endParaRPr>
                    </a:p>
                  </a:txBody>
                  <a:tcPr>
                    <a:solidFill>
                      <a:schemeClr val="accent1">
                        <a:lumMod val="20000"/>
                        <a:lumOff val="80000"/>
                      </a:schemeClr>
                    </a:solidFill>
                  </a:tcPr>
                </a:tc>
                <a:tc>
                  <a:txBody>
                    <a:bodyPr/>
                    <a:lstStyle/>
                    <a:p>
                      <a:r>
                        <a:rPr lang="en-CA" sz="1000" b="0" i="0" kern="1200">
                          <a:solidFill>
                            <a:schemeClr val="tx1"/>
                          </a:solidFill>
                          <a:effectLst/>
                          <a:latin typeface="+mn-lt"/>
                          <a:ea typeface="+mn-ea"/>
                          <a:cs typeface="+mn-cs"/>
                        </a:rPr>
                        <a:t>Barrier methods, intrauterine device, surgical sterilization (hysteroscopic sterilization, tubal ligation)</a:t>
                      </a:r>
                      <a:endParaRPr lang="en-CA" sz="1000">
                        <a:solidFill>
                          <a:schemeClr val="tx1"/>
                        </a:solidFill>
                      </a:endParaRPr>
                    </a:p>
                  </a:txBody>
                  <a:tcPr>
                    <a:solidFill>
                      <a:schemeClr val="accent1">
                        <a:lumMod val="20000"/>
                        <a:lumOff val="80000"/>
                      </a:schemeClr>
                    </a:solidFill>
                  </a:tcPr>
                </a:tc>
                <a:tc>
                  <a:txBody>
                    <a:bodyPr/>
                    <a:lstStyle/>
                    <a:p>
                      <a:endParaRPr lang="en-CA" sz="100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739902231"/>
                  </a:ext>
                </a:extLst>
              </a:tr>
              <a:tr h="368345">
                <a:tc>
                  <a:txBody>
                    <a:bodyPr/>
                    <a:lstStyle/>
                    <a:p>
                      <a:r>
                        <a:rPr lang="en-CA" sz="1000" b="1" i="0" kern="1200">
                          <a:solidFill>
                            <a:schemeClr val="bg1"/>
                          </a:solidFill>
                          <a:effectLst/>
                          <a:latin typeface="+mn-lt"/>
                          <a:ea typeface="+mn-ea"/>
                          <a:cs typeface="+mn-cs"/>
                        </a:rPr>
                        <a:t>Antihistamines</a:t>
                      </a:r>
                      <a:endParaRPr lang="en-CA" sz="1000" b="1">
                        <a:solidFill>
                          <a:schemeClr val="bg1"/>
                        </a:solidFill>
                      </a:endParaRPr>
                    </a:p>
                  </a:txBody>
                  <a:tcPr>
                    <a:solidFill>
                      <a:schemeClr val="accent1"/>
                    </a:solidFill>
                  </a:tcPr>
                </a:tc>
                <a:tc>
                  <a:txBody>
                    <a:bodyPr/>
                    <a:lstStyle/>
                    <a:p>
                      <a:r>
                        <a:rPr lang="en-CA" sz="1000" b="0" i="0" kern="1200" dirty="0">
                          <a:solidFill>
                            <a:schemeClr val="tx1"/>
                          </a:solidFill>
                          <a:effectLst/>
                          <a:latin typeface="+mn-lt"/>
                          <a:ea typeface="+mn-ea"/>
                          <a:cs typeface="+mn-cs"/>
                        </a:rPr>
                        <a:t>First-generation antihistamines (diphenhydramine)</a:t>
                      </a:r>
                      <a:endParaRPr lang="en-CA" sz="1000" dirty="0">
                        <a:solidFill>
                          <a:schemeClr val="tx1"/>
                        </a:solidFill>
                      </a:endParaRPr>
                    </a:p>
                  </a:txBody>
                  <a:tcPr>
                    <a:solidFill>
                      <a:schemeClr val="accent1">
                        <a:lumMod val="20000"/>
                        <a:lumOff val="80000"/>
                      </a:schemeClr>
                    </a:solidFill>
                  </a:tcPr>
                </a:tc>
                <a:tc>
                  <a:txBody>
                    <a:bodyPr/>
                    <a:lstStyle/>
                    <a:p>
                      <a:r>
                        <a:rPr lang="en-US" sz="1000" b="0" i="0" kern="1200" dirty="0">
                          <a:solidFill>
                            <a:schemeClr val="tx1"/>
                          </a:solidFill>
                          <a:effectLst/>
                          <a:latin typeface="+mn-lt"/>
                          <a:ea typeface="+mn-ea"/>
                          <a:cs typeface="+mn-cs"/>
                        </a:rPr>
                        <a:t>Second- and third-generation antihistamines </a:t>
                      </a:r>
                      <a:endParaRPr lang="en-CA" sz="1000" dirty="0">
                        <a:solidFill>
                          <a:schemeClr val="tx1"/>
                        </a:solidFill>
                      </a:endParaRPr>
                    </a:p>
                  </a:txBody>
                  <a:tcPr>
                    <a:solidFill>
                      <a:schemeClr val="accent1">
                        <a:lumMod val="20000"/>
                        <a:lumOff val="80000"/>
                      </a:schemeClr>
                    </a:solidFill>
                  </a:tcPr>
                </a:tc>
                <a:tc>
                  <a:txBody>
                    <a:bodyPr/>
                    <a:lstStyle/>
                    <a:p>
                      <a:endParaRPr lang="en-CA" sz="100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041549712"/>
                  </a:ext>
                </a:extLst>
              </a:tr>
              <a:tr h="368345">
                <a:tc>
                  <a:txBody>
                    <a:bodyPr/>
                    <a:lstStyle/>
                    <a:p>
                      <a:r>
                        <a:rPr lang="en-CA" sz="1000" b="1" i="0" kern="1200">
                          <a:solidFill>
                            <a:schemeClr val="bg1"/>
                          </a:solidFill>
                          <a:effectLst/>
                          <a:latin typeface="+mn-lt"/>
                          <a:ea typeface="+mn-ea"/>
                          <a:cs typeface="+mn-cs"/>
                        </a:rPr>
                        <a:t>Anti-inflammatories</a:t>
                      </a:r>
                      <a:endParaRPr lang="en-CA" sz="1000" b="1">
                        <a:solidFill>
                          <a:schemeClr val="bg1"/>
                        </a:solidFill>
                      </a:endParaRPr>
                    </a:p>
                  </a:txBody>
                  <a:tcPr marR="0">
                    <a:solidFill>
                      <a:schemeClr val="accent1"/>
                    </a:solidFill>
                  </a:tcPr>
                </a:tc>
                <a:tc>
                  <a:txBody>
                    <a:bodyPr/>
                    <a:lstStyle/>
                    <a:p>
                      <a:r>
                        <a:rPr lang="en-CA" sz="1000" b="0" i="0" kern="1200">
                          <a:solidFill>
                            <a:schemeClr val="tx1"/>
                          </a:solidFill>
                          <a:effectLst/>
                          <a:latin typeface="+mn-lt"/>
                          <a:ea typeface="+mn-ea"/>
                          <a:cs typeface="+mn-cs"/>
                        </a:rPr>
                        <a:t>Glucocorticoids</a:t>
                      </a:r>
                      <a:endParaRPr lang="en-CA" sz="1000">
                        <a:solidFill>
                          <a:schemeClr val="tx1"/>
                        </a:solidFill>
                      </a:endParaRPr>
                    </a:p>
                  </a:txBody>
                  <a:tcPr>
                    <a:solidFill>
                      <a:schemeClr val="accent1">
                        <a:lumMod val="20000"/>
                        <a:lumOff val="80000"/>
                      </a:schemeClr>
                    </a:solidFill>
                  </a:tcPr>
                </a:tc>
                <a:tc>
                  <a:txBody>
                    <a:bodyPr/>
                    <a:lstStyle/>
                    <a:p>
                      <a:r>
                        <a:rPr lang="en-CA" sz="1000" b="0" i="0" kern="1200">
                          <a:solidFill>
                            <a:schemeClr val="tx1"/>
                          </a:solidFill>
                          <a:effectLst/>
                          <a:latin typeface="+mn-lt"/>
                          <a:ea typeface="+mn-ea"/>
                          <a:cs typeface="+mn-cs"/>
                        </a:rPr>
                        <a:t>Inhaled steroids, topical steroids, NSAIDs, DMARDs</a:t>
                      </a:r>
                      <a:endParaRPr lang="en-CA" sz="1000">
                        <a:solidFill>
                          <a:schemeClr val="tx1"/>
                        </a:solidFill>
                      </a:endParaRPr>
                    </a:p>
                  </a:txBody>
                  <a:tcPr>
                    <a:solidFill>
                      <a:schemeClr val="accent1">
                        <a:lumMod val="20000"/>
                        <a:lumOff val="80000"/>
                      </a:schemeClr>
                    </a:solidFill>
                  </a:tcPr>
                </a:tc>
                <a:tc>
                  <a:txBody>
                    <a:bodyPr/>
                    <a:lstStyle/>
                    <a:p>
                      <a:endParaRPr lang="en-CA" sz="10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258892537"/>
                  </a:ext>
                </a:extLst>
              </a:tr>
            </a:tbl>
          </a:graphicData>
        </a:graphic>
      </p:graphicFrame>
    </p:spTree>
    <p:extLst>
      <p:ext uri="{BB962C8B-B14F-4D97-AF65-F5344CB8AC3E}">
        <p14:creationId xmlns:p14="http://schemas.microsoft.com/office/powerpoint/2010/main" val="253523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C818-5F7D-AD9B-A775-DB3509F2626B}"/>
              </a:ext>
            </a:extLst>
          </p:cNvPr>
          <p:cNvSpPr>
            <a:spLocks noGrp="1"/>
          </p:cNvSpPr>
          <p:nvPr>
            <p:ph type="title"/>
          </p:nvPr>
        </p:nvSpPr>
        <p:spPr>
          <a:xfrm>
            <a:off x="838200" y="497329"/>
            <a:ext cx="10515600" cy="1325563"/>
          </a:xfrm>
        </p:spPr>
        <p:txBody>
          <a:bodyPr>
            <a:normAutofit/>
          </a:bodyPr>
          <a:lstStyle/>
          <a:p>
            <a:r>
              <a:rPr lang="en-CA"/>
              <a:t>Principles of care</a:t>
            </a:r>
            <a:br>
              <a:rPr lang="en-CA"/>
            </a:br>
            <a:r>
              <a:rPr lang="en-CA" sz="2200"/>
              <a:t>Suggestions from the Obesity Medicine Association</a:t>
            </a:r>
          </a:p>
        </p:txBody>
      </p:sp>
      <p:sp>
        <p:nvSpPr>
          <p:cNvPr id="3" name="Text Placeholder 2">
            <a:extLst>
              <a:ext uri="{FF2B5EF4-FFF2-40B4-BE49-F238E27FC236}">
                <a16:creationId xmlns:a16="http://schemas.microsoft.com/office/drawing/2014/main" id="{0D49F54B-AD04-E7FB-C764-6E629A926B78}"/>
              </a:ext>
            </a:extLst>
          </p:cNvPr>
          <p:cNvSpPr>
            <a:spLocks noGrp="1"/>
          </p:cNvSpPr>
          <p:nvPr>
            <p:ph type="body" sz="quarter" idx="13"/>
          </p:nvPr>
        </p:nvSpPr>
        <p:spPr/>
        <p:txBody>
          <a:bodyPr/>
          <a:lstStyle/>
          <a:p>
            <a:r>
              <a:rPr lang="en-CA" sz="1000" dirty="0"/>
              <a:t>Bays HE et al. Obesity Algorithm Slides, presented by the Obesity Medicine Association 2021. Available at: </a:t>
            </a:r>
            <a:r>
              <a:rPr lang="en-CA" sz="1000" dirty="0">
                <a:hlinkClick r:id="rId3"/>
              </a:rPr>
              <a:t>https://obesitymedicine.org/wp-content/uploads/2021/01/2021-Obesity-Algorithm.pdf</a:t>
            </a:r>
            <a:r>
              <a:rPr lang="en-CA" sz="1000" dirty="0"/>
              <a:t>. Accessed June 2023.</a:t>
            </a:r>
          </a:p>
        </p:txBody>
      </p:sp>
      <p:grpSp>
        <p:nvGrpSpPr>
          <p:cNvPr id="4" name="Group 3">
            <a:extLst>
              <a:ext uri="{FF2B5EF4-FFF2-40B4-BE49-F238E27FC236}">
                <a16:creationId xmlns:a16="http://schemas.microsoft.com/office/drawing/2014/main" id="{9244022E-83F2-8288-E49A-6618943CE941}"/>
              </a:ext>
            </a:extLst>
          </p:cNvPr>
          <p:cNvGrpSpPr/>
          <p:nvPr/>
        </p:nvGrpSpPr>
        <p:grpSpPr>
          <a:xfrm>
            <a:off x="1209807" y="1804884"/>
            <a:ext cx="10042901" cy="4046241"/>
            <a:chOff x="1189711" y="1923371"/>
            <a:chExt cx="10042901" cy="4046241"/>
          </a:xfrm>
        </p:grpSpPr>
        <p:sp>
          <p:nvSpPr>
            <p:cNvPr id="5" name="Rounded Rectangle 13">
              <a:extLst>
                <a:ext uri="{FF2B5EF4-FFF2-40B4-BE49-F238E27FC236}">
                  <a16:creationId xmlns:a16="http://schemas.microsoft.com/office/drawing/2014/main" id="{F0329C76-457B-98BE-7FEE-D0DFAF976797}"/>
                </a:ext>
              </a:extLst>
            </p:cNvPr>
            <p:cNvSpPr/>
            <p:nvPr/>
          </p:nvSpPr>
          <p:spPr>
            <a:xfrm>
              <a:off x="1189711" y="5441156"/>
              <a:ext cx="1624448" cy="5284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Nutritional intervention</a:t>
              </a:r>
            </a:p>
          </p:txBody>
        </p:sp>
        <p:sp>
          <p:nvSpPr>
            <p:cNvPr id="6" name="Rounded Rectangle 14">
              <a:extLst>
                <a:ext uri="{FF2B5EF4-FFF2-40B4-BE49-F238E27FC236}">
                  <a16:creationId xmlns:a16="http://schemas.microsoft.com/office/drawing/2014/main" id="{1B1E9226-AF5C-15A7-F17E-47089BF56D36}"/>
                </a:ext>
              </a:extLst>
            </p:cNvPr>
            <p:cNvSpPr/>
            <p:nvPr/>
          </p:nvSpPr>
          <p:spPr>
            <a:xfrm>
              <a:off x="3232679" y="5441156"/>
              <a:ext cx="1603235" cy="5284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Physical activity</a:t>
              </a:r>
            </a:p>
          </p:txBody>
        </p:sp>
        <p:sp>
          <p:nvSpPr>
            <p:cNvPr id="7" name="Rounded Rectangle 15">
              <a:extLst>
                <a:ext uri="{FF2B5EF4-FFF2-40B4-BE49-F238E27FC236}">
                  <a16:creationId xmlns:a16="http://schemas.microsoft.com/office/drawing/2014/main" id="{3EE0A283-9DBD-9497-B4DF-AAE836D34351}"/>
                </a:ext>
              </a:extLst>
            </p:cNvPr>
            <p:cNvSpPr/>
            <p:nvPr/>
          </p:nvSpPr>
          <p:spPr>
            <a:xfrm>
              <a:off x="7369875" y="5441156"/>
              <a:ext cx="1690735" cy="5284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Pharmacotherapy</a:t>
              </a:r>
            </a:p>
          </p:txBody>
        </p:sp>
        <p:sp>
          <p:nvSpPr>
            <p:cNvPr id="8" name="Rounded Rectangle 16">
              <a:extLst>
                <a:ext uri="{FF2B5EF4-FFF2-40B4-BE49-F238E27FC236}">
                  <a16:creationId xmlns:a16="http://schemas.microsoft.com/office/drawing/2014/main" id="{0C89A8AB-2B97-B76A-719C-44B730AF5E00}"/>
                </a:ext>
              </a:extLst>
            </p:cNvPr>
            <p:cNvSpPr/>
            <p:nvPr/>
          </p:nvSpPr>
          <p:spPr>
            <a:xfrm>
              <a:off x="9479131" y="5441156"/>
              <a:ext cx="1753481" cy="5284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Bariatric procedures</a:t>
              </a:r>
            </a:p>
          </p:txBody>
        </p:sp>
        <p:cxnSp>
          <p:nvCxnSpPr>
            <p:cNvPr id="9" name="Straight Arrow Connector 8">
              <a:extLst>
                <a:ext uri="{FF2B5EF4-FFF2-40B4-BE49-F238E27FC236}">
                  <a16:creationId xmlns:a16="http://schemas.microsoft.com/office/drawing/2014/main" id="{0CB980B5-A723-9BB9-6DB7-6E260D7A5F01}"/>
                </a:ext>
              </a:extLst>
            </p:cNvPr>
            <p:cNvCxnSpPr/>
            <p:nvPr/>
          </p:nvCxnSpPr>
          <p:spPr>
            <a:xfrm>
              <a:off x="7567969" y="4313873"/>
              <a:ext cx="2616453" cy="329096"/>
            </a:xfrm>
            <a:prstGeom prst="straightConnector1">
              <a:avLst/>
            </a:prstGeom>
            <a:ln>
              <a:no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464ADB7-72F5-5EB1-A637-861845FB8CA6}"/>
                </a:ext>
              </a:extLst>
            </p:cNvPr>
            <p:cNvCxnSpPr/>
            <p:nvPr/>
          </p:nvCxnSpPr>
          <p:spPr>
            <a:xfrm>
              <a:off x="7138037" y="4390421"/>
              <a:ext cx="955909" cy="252548"/>
            </a:xfrm>
            <a:prstGeom prst="straightConnector1">
              <a:avLst/>
            </a:prstGeom>
            <a:ln>
              <a:noFill/>
              <a:tailEnd type="arrow"/>
            </a:ln>
            <a:effectLst/>
          </p:spPr>
          <p:style>
            <a:lnRef idx="2">
              <a:schemeClr val="accent1"/>
            </a:lnRef>
            <a:fillRef idx="0">
              <a:schemeClr val="accent1"/>
            </a:fillRef>
            <a:effectRef idx="1">
              <a:schemeClr val="accent1"/>
            </a:effectRef>
            <a:fontRef idx="minor">
              <a:schemeClr val="tx1"/>
            </a:fontRef>
          </p:style>
        </p:cxnSp>
        <p:sp>
          <p:nvSpPr>
            <p:cNvPr id="11" name="Rounded Rectangle 21">
              <a:extLst>
                <a:ext uri="{FF2B5EF4-FFF2-40B4-BE49-F238E27FC236}">
                  <a16:creationId xmlns:a16="http://schemas.microsoft.com/office/drawing/2014/main" id="{EBAFDECB-F431-2587-88BE-F91AD8C3F3B3}"/>
                </a:ext>
              </a:extLst>
            </p:cNvPr>
            <p:cNvSpPr/>
            <p:nvPr/>
          </p:nvSpPr>
          <p:spPr>
            <a:xfrm>
              <a:off x="5254434" y="5441156"/>
              <a:ext cx="1696921" cy="5284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Behavior therapy</a:t>
              </a:r>
            </a:p>
          </p:txBody>
        </p:sp>
        <p:cxnSp>
          <p:nvCxnSpPr>
            <p:cNvPr id="12" name="Straight Arrow Connector 11">
              <a:extLst>
                <a:ext uri="{FF2B5EF4-FFF2-40B4-BE49-F238E27FC236}">
                  <a16:creationId xmlns:a16="http://schemas.microsoft.com/office/drawing/2014/main" id="{E2B9E41C-31E0-6480-84A6-7538FE6DF295}"/>
                </a:ext>
              </a:extLst>
            </p:cNvPr>
            <p:cNvCxnSpPr>
              <a:cxnSpLocks/>
              <a:stCxn id="20" idx="2"/>
              <a:endCxn id="11" idx="0"/>
            </p:cNvCxnSpPr>
            <p:nvPr/>
          </p:nvCxnSpPr>
          <p:spPr>
            <a:xfrm>
              <a:off x="6096000" y="5266055"/>
              <a:ext cx="6895" cy="175101"/>
            </a:xfrm>
            <a:prstGeom prst="straightConnector1">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Rounded Rectangle 25">
              <a:extLst>
                <a:ext uri="{FF2B5EF4-FFF2-40B4-BE49-F238E27FC236}">
                  <a16:creationId xmlns:a16="http://schemas.microsoft.com/office/drawing/2014/main" id="{41957D83-73CF-798B-EE39-FCB3235DDE5C}"/>
                </a:ext>
              </a:extLst>
            </p:cNvPr>
            <p:cNvSpPr/>
            <p:nvPr/>
          </p:nvSpPr>
          <p:spPr>
            <a:xfrm>
              <a:off x="4832970" y="4034042"/>
              <a:ext cx="2526060" cy="52845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Management decisions</a:t>
              </a:r>
            </a:p>
          </p:txBody>
        </p:sp>
        <p:sp>
          <p:nvSpPr>
            <p:cNvPr id="14" name="Rounded Rectangle 27">
              <a:extLst>
                <a:ext uri="{FF2B5EF4-FFF2-40B4-BE49-F238E27FC236}">
                  <a16:creationId xmlns:a16="http://schemas.microsoft.com/office/drawing/2014/main" id="{938D691A-A941-996B-AB5F-F05B53F69107}"/>
                </a:ext>
              </a:extLst>
            </p:cNvPr>
            <p:cNvSpPr/>
            <p:nvPr/>
          </p:nvSpPr>
          <p:spPr>
            <a:xfrm>
              <a:off x="4832971" y="3330485"/>
              <a:ext cx="2526059" cy="528456"/>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a:solidFill>
                    <a:schemeClr val="bg1"/>
                  </a:solidFill>
                  <a:cs typeface="Arial" panose="020B0604020202020204" pitchFamily="34" charset="0"/>
                </a:rPr>
                <a:t>Evaluation and </a:t>
              </a:r>
            </a:p>
            <a:p>
              <a:pPr algn="ctr" defTabSz="1219139" fontAlgn="auto">
                <a:spcBef>
                  <a:spcPts val="0"/>
                </a:spcBef>
                <a:spcAft>
                  <a:spcPts val="0"/>
                </a:spcAft>
                <a:defRPr/>
              </a:pPr>
              <a:r>
                <a:rPr lang="en-US" sz="1400" b="0">
                  <a:solidFill>
                    <a:schemeClr val="bg1"/>
                  </a:solidFill>
                  <a:cs typeface="Arial" panose="020B0604020202020204" pitchFamily="34" charset="0"/>
                </a:rPr>
                <a:t>assessment</a:t>
              </a:r>
            </a:p>
          </p:txBody>
        </p:sp>
        <p:sp>
          <p:nvSpPr>
            <p:cNvPr id="15" name="Rounded Rectangle 28">
              <a:extLst>
                <a:ext uri="{FF2B5EF4-FFF2-40B4-BE49-F238E27FC236}">
                  <a16:creationId xmlns:a16="http://schemas.microsoft.com/office/drawing/2014/main" id="{5CC9D0BB-B168-DAB2-585A-FDF53CAEC933}"/>
                </a:ext>
              </a:extLst>
            </p:cNvPr>
            <p:cNvSpPr/>
            <p:nvPr/>
          </p:nvSpPr>
          <p:spPr>
            <a:xfrm>
              <a:off x="4832970" y="1923371"/>
              <a:ext cx="2526060" cy="528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a:solidFill>
                    <a:srgbClr val="FFFFFF"/>
                  </a:solidFill>
                  <a:cs typeface="Arial" panose="020B0604020202020204" pitchFamily="34" charset="0"/>
                </a:rPr>
                <a:t>Obesity as a disease</a:t>
              </a:r>
            </a:p>
          </p:txBody>
        </p:sp>
        <p:sp>
          <p:nvSpPr>
            <p:cNvPr id="16" name="Rounded Rectangle 29">
              <a:extLst>
                <a:ext uri="{FF2B5EF4-FFF2-40B4-BE49-F238E27FC236}">
                  <a16:creationId xmlns:a16="http://schemas.microsoft.com/office/drawing/2014/main" id="{C8278E6A-7487-51CC-8709-3C6FEB07E1C9}"/>
                </a:ext>
              </a:extLst>
            </p:cNvPr>
            <p:cNvSpPr/>
            <p:nvPr/>
          </p:nvSpPr>
          <p:spPr>
            <a:xfrm>
              <a:off x="4832970" y="2626928"/>
              <a:ext cx="2526060" cy="52845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a:solidFill>
                    <a:schemeClr val="tx1"/>
                  </a:solidFill>
                  <a:cs typeface="Arial" panose="020B0604020202020204" pitchFamily="34" charset="0"/>
                </a:rPr>
                <a:t>Data collection</a:t>
              </a:r>
            </a:p>
          </p:txBody>
        </p:sp>
        <p:cxnSp>
          <p:nvCxnSpPr>
            <p:cNvPr id="17" name="Straight Arrow Connector 16">
              <a:extLst>
                <a:ext uri="{FF2B5EF4-FFF2-40B4-BE49-F238E27FC236}">
                  <a16:creationId xmlns:a16="http://schemas.microsoft.com/office/drawing/2014/main" id="{E45E2299-125C-1073-3A11-ED8F961B3F8D}"/>
                </a:ext>
              </a:extLst>
            </p:cNvPr>
            <p:cNvCxnSpPr>
              <a:cxnSpLocks/>
              <a:stCxn id="15" idx="2"/>
              <a:endCxn id="16" idx="0"/>
            </p:cNvCxnSpPr>
            <p:nvPr/>
          </p:nvCxnSpPr>
          <p:spPr>
            <a:xfrm>
              <a:off x="6096000" y="2451827"/>
              <a:ext cx="0" cy="175101"/>
            </a:xfrm>
            <a:prstGeom prst="straightConnector1">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68C8390-5CAB-A0EE-143F-8F39D3981639}"/>
                </a:ext>
              </a:extLst>
            </p:cNvPr>
            <p:cNvCxnSpPr>
              <a:cxnSpLocks/>
              <a:stCxn id="16" idx="2"/>
              <a:endCxn id="14" idx="0"/>
            </p:cNvCxnSpPr>
            <p:nvPr/>
          </p:nvCxnSpPr>
          <p:spPr>
            <a:xfrm>
              <a:off x="6096000" y="3155384"/>
              <a:ext cx="1" cy="175101"/>
            </a:xfrm>
            <a:prstGeom prst="straightConnector1">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Rounded Rectangle 23">
              <a:extLst>
                <a:ext uri="{FF2B5EF4-FFF2-40B4-BE49-F238E27FC236}">
                  <a16:creationId xmlns:a16="http://schemas.microsoft.com/office/drawing/2014/main" id="{BB90A996-071A-BDD0-04A5-6BC5983BE49B}"/>
                </a:ext>
              </a:extLst>
            </p:cNvPr>
            <p:cNvSpPr/>
            <p:nvPr/>
          </p:nvSpPr>
          <p:spPr>
            <a:xfrm>
              <a:off x="4832970" y="4737599"/>
              <a:ext cx="2526060" cy="528456"/>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Motivational interviewing</a:t>
              </a:r>
            </a:p>
          </p:txBody>
        </p:sp>
        <p:cxnSp>
          <p:nvCxnSpPr>
            <p:cNvPr id="21" name="Straight Arrow Connector 20">
              <a:extLst>
                <a:ext uri="{FF2B5EF4-FFF2-40B4-BE49-F238E27FC236}">
                  <a16:creationId xmlns:a16="http://schemas.microsoft.com/office/drawing/2014/main" id="{D8052E57-9106-602F-9F96-8EEC42868450}"/>
                </a:ext>
              </a:extLst>
            </p:cNvPr>
            <p:cNvCxnSpPr>
              <a:cxnSpLocks/>
              <a:stCxn id="13" idx="2"/>
              <a:endCxn id="20" idx="0"/>
            </p:cNvCxnSpPr>
            <p:nvPr/>
          </p:nvCxnSpPr>
          <p:spPr>
            <a:xfrm>
              <a:off x="6096000" y="4562498"/>
              <a:ext cx="0" cy="175101"/>
            </a:xfrm>
            <a:prstGeom prst="straightConnector1">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35DEFF4-6B2C-E8BA-49A6-2492E0A7ABED}"/>
                </a:ext>
              </a:extLst>
            </p:cNvPr>
            <p:cNvCxnSpPr>
              <a:cxnSpLocks/>
              <a:stCxn id="14" idx="2"/>
              <a:endCxn id="13" idx="0"/>
            </p:cNvCxnSpPr>
            <p:nvPr/>
          </p:nvCxnSpPr>
          <p:spPr>
            <a:xfrm flipH="1">
              <a:off x="6096000" y="3858941"/>
              <a:ext cx="1" cy="175101"/>
            </a:xfrm>
            <a:prstGeom prst="straightConnector1">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AD36BF70-69E4-0244-0F6B-C772A19E5B1C}"/>
                </a:ext>
              </a:extLst>
            </p:cNvPr>
            <p:cNvCxnSpPr>
              <a:stCxn id="20" idx="1"/>
              <a:endCxn id="6" idx="0"/>
            </p:cNvCxnSpPr>
            <p:nvPr/>
          </p:nvCxnSpPr>
          <p:spPr>
            <a:xfrm rot="10800000" flipV="1">
              <a:off x="4034298" y="5001826"/>
              <a:ext cx="798673" cy="439329"/>
            </a:xfrm>
            <a:prstGeom prst="bentConnector2">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08768157-3E48-E559-3D4C-89C48AA073AC}"/>
                </a:ext>
              </a:extLst>
            </p:cNvPr>
            <p:cNvCxnSpPr>
              <a:cxnSpLocks/>
              <a:stCxn id="20" idx="1"/>
              <a:endCxn id="5" idx="0"/>
            </p:cNvCxnSpPr>
            <p:nvPr/>
          </p:nvCxnSpPr>
          <p:spPr>
            <a:xfrm rot="10800000" flipV="1">
              <a:off x="2001936" y="5001826"/>
              <a:ext cx="2831035" cy="439329"/>
            </a:xfrm>
            <a:prstGeom prst="bentConnector2">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48B35926-E724-856C-AFE9-6509F983376C}"/>
                </a:ext>
              </a:extLst>
            </p:cNvPr>
            <p:cNvCxnSpPr>
              <a:cxnSpLocks/>
              <a:stCxn id="20" idx="3"/>
              <a:endCxn id="7" idx="0"/>
            </p:cNvCxnSpPr>
            <p:nvPr/>
          </p:nvCxnSpPr>
          <p:spPr>
            <a:xfrm>
              <a:off x="7359030" y="5001827"/>
              <a:ext cx="856213" cy="439329"/>
            </a:xfrm>
            <a:prstGeom prst="bentConnector2">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B2251BDA-063F-4445-BDC7-CCC951D8EDB8}"/>
                </a:ext>
              </a:extLst>
            </p:cNvPr>
            <p:cNvCxnSpPr>
              <a:cxnSpLocks/>
              <a:stCxn id="20" idx="3"/>
              <a:endCxn id="8" idx="0"/>
            </p:cNvCxnSpPr>
            <p:nvPr/>
          </p:nvCxnSpPr>
          <p:spPr>
            <a:xfrm>
              <a:off x="7359030" y="5001827"/>
              <a:ext cx="2996842" cy="439329"/>
            </a:xfrm>
            <a:prstGeom prst="bentConnector2">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5542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6C18-7A45-170B-2FEC-A8B0AF967AAC}"/>
              </a:ext>
            </a:extLst>
          </p:cNvPr>
          <p:cNvSpPr>
            <a:spLocks noGrp="1"/>
          </p:cNvSpPr>
          <p:nvPr>
            <p:ph type="title"/>
          </p:nvPr>
        </p:nvSpPr>
        <p:spPr>
          <a:xfrm>
            <a:off x="838200" y="409193"/>
            <a:ext cx="10515600" cy="1325563"/>
          </a:xfrm>
        </p:spPr>
        <p:txBody>
          <a:bodyPr>
            <a:noAutofit/>
          </a:bodyPr>
          <a:lstStyle/>
          <a:p>
            <a:r>
              <a:rPr lang="en-CA" sz="4000"/>
              <a:t>Motivational interviewing and goal-setting are effective strategies to promote weight loss  </a:t>
            </a:r>
          </a:p>
        </p:txBody>
      </p:sp>
      <p:sp>
        <p:nvSpPr>
          <p:cNvPr id="3" name="Text Placeholder 2">
            <a:extLst>
              <a:ext uri="{FF2B5EF4-FFF2-40B4-BE49-F238E27FC236}">
                <a16:creationId xmlns:a16="http://schemas.microsoft.com/office/drawing/2014/main" id="{07035CFF-9E7D-19E5-CCDC-42AB25505026}"/>
              </a:ext>
            </a:extLst>
          </p:cNvPr>
          <p:cNvSpPr>
            <a:spLocks noGrp="1"/>
          </p:cNvSpPr>
          <p:nvPr>
            <p:ph type="body" sz="quarter" idx="13"/>
          </p:nvPr>
        </p:nvSpPr>
        <p:spPr/>
        <p:txBody>
          <a:bodyPr/>
          <a:lstStyle/>
          <a:p>
            <a:r>
              <a:rPr lang="en-CA" sz="1000" dirty="0"/>
              <a:t>Obesity Canada. 5 As of Obesity Management. </a:t>
            </a:r>
            <a:r>
              <a:rPr lang="en-CA" sz="1000" dirty="0">
                <a:hlinkClick r:id="rId3"/>
              </a:rPr>
              <a:t>https://obesitycanada.ca/resources/5as/</a:t>
            </a:r>
            <a:r>
              <a:rPr lang="en-CA" sz="1000" dirty="0"/>
              <a:t>. Accessed June 2023.</a:t>
            </a:r>
          </a:p>
        </p:txBody>
      </p:sp>
      <p:grpSp>
        <p:nvGrpSpPr>
          <p:cNvPr id="8" name="Group 7">
            <a:extLst>
              <a:ext uri="{FF2B5EF4-FFF2-40B4-BE49-F238E27FC236}">
                <a16:creationId xmlns:a16="http://schemas.microsoft.com/office/drawing/2014/main" id="{6628AD68-F0E8-E72C-EC17-AEA1A8AE64B0}"/>
              </a:ext>
            </a:extLst>
          </p:cNvPr>
          <p:cNvGrpSpPr/>
          <p:nvPr/>
        </p:nvGrpSpPr>
        <p:grpSpPr>
          <a:xfrm>
            <a:off x="838200" y="1859135"/>
            <a:ext cx="10878178" cy="4236865"/>
            <a:chOff x="838200" y="1859135"/>
            <a:chExt cx="10878178" cy="4236865"/>
          </a:xfrm>
        </p:grpSpPr>
        <p:sp>
          <p:nvSpPr>
            <p:cNvPr id="4" name="Rectangle 3">
              <a:extLst>
                <a:ext uri="{FF2B5EF4-FFF2-40B4-BE49-F238E27FC236}">
                  <a16:creationId xmlns:a16="http://schemas.microsoft.com/office/drawing/2014/main" id="{3089B08E-9825-1740-E8F3-C62D81DE93BC}"/>
                </a:ext>
              </a:extLst>
            </p:cNvPr>
            <p:cNvSpPr/>
            <p:nvPr/>
          </p:nvSpPr>
          <p:spPr>
            <a:xfrm>
              <a:off x="838200" y="2620255"/>
              <a:ext cx="10878178" cy="666711"/>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chemeClr val="tx1"/>
                  </a:solidFill>
                </a:rPr>
                <a:t>Motivational interviewing </a:t>
              </a:r>
              <a:r>
                <a:rPr lang="en-CA">
                  <a:solidFill>
                    <a:schemeClr val="tx1"/>
                  </a:solidFill>
                </a:rPr>
                <a:t>is a collaborative, patient-centered form of guiding that is used to elicit and strengthen motivation for change </a:t>
              </a:r>
            </a:p>
          </p:txBody>
        </p:sp>
        <p:sp>
          <p:nvSpPr>
            <p:cNvPr id="5" name="Rectangle 4">
              <a:extLst>
                <a:ext uri="{FF2B5EF4-FFF2-40B4-BE49-F238E27FC236}">
                  <a16:creationId xmlns:a16="http://schemas.microsoft.com/office/drawing/2014/main" id="{3F247A95-608A-D360-F66F-F3B0E393F6B4}"/>
                </a:ext>
              </a:extLst>
            </p:cNvPr>
            <p:cNvSpPr/>
            <p:nvPr/>
          </p:nvSpPr>
          <p:spPr>
            <a:xfrm>
              <a:off x="838200" y="1859135"/>
              <a:ext cx="10878178" cy="66671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Individuals must have their own internal motivation for change to happen and for it to stick</a:t>
              </a:r>
              <a:endParaRPr lang="en-CA">
                <a:solidFill>
                  <a:schemeClr val="bg1"/>
                </a:solidFill>
              </a:endParaRPr>
            </a:p>
          </p:txBody>
        </p:sp>
        <p:sp>
          <p:nvSpPr>
            <p:cNvPr id="6" name="Rectangle 5">
              <a:extLst>
                <a:ext uri="{FF2B5EF4-FFF2-40B4-BE49-F238E27FC236}">
                  <a16:creationId xmlns:a16="http://schemas.microsoft.com/office/drawing/2014/main" id="{C0A8CA8F-E63F-0155-163A-694E92E813CE}"/>
                </a:ext>
              </a:extLst>
            </p:cNvPr>
            <p:cNvSpPr/>
            <p:nvPr/>
          </p:nvSpPr>
          <p:spPr>
            <a:xfrm>
              <a:off x="838201" y="3381375"/>
              <a:ext cx="5400000" cy="271462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a:solidFill>
                    <a:schemeClr val="tx1"/>
                  </a:solidFill>
                </a:rPr>
                <a:t>5 As of obesity management for adults: </a:t>
              </a:r>
            </a:p>
            <a:p>
              <a:endParaRPr lang="en-CA" sz="1600" b="1">
                <a:solidFill>
                  <a:schemeClr val="tx1"/>
                </a:solidFill>
              </a:endParaRPr>
            </a:p>
            <a:p>
              <a:pPr marL="339725" indent="-339725">
                <a:buFont typeface="Arial" panose="020B0604020202020204" pitchFamily="34" charset="0"/>
                <a:buChar char="•"/>
              </a:pPr>
              <a:r>
                <a:rPr lang="en-CA" sz="1600" b="1">
                  <a:solidFill>
                    <a:schemeClr val="tx1"/>
                  </a:solidFill>
                </a:rPr>
                <a:t>ASK</a:t>
              </a:r>
              <a:r>
                <a:rPr lang="en-CA" sz="1600">
                  <a:solidFill>
                    <a:schemeClr val="tx1"/>
                  </a:solidFill>
                </a:rPr>
                <a:t> for permission to discuss weight and </a:t>
              </a:r>
              <a:br>
                <a:rPr lang="en-CA" sz="1600">
                  <a:solidFill>
                    <a:schemeClr val="tx1"/>
                  </a:solidFill>
                </a:rPr>
              </a:br>
              <a:r>
                <a:rPr lang="en-CA" sz="1600">
                  <a:solidFill>
                    <a:schemeClr val="tx1"/>
                  </a:solidFill>
                </a:rPr>
                <a:t>explore readiness </a:t>
              </a:r>
            </a:p>
            <a:p>
              <a:pPr marL="339725" indent="-339725">
                <a:buFont typeface="Arial" panose="020B0604020202020204" pitchFamily="34" charset="0"/>
                <a:buChar char="•"/>
              </a:pPr>
              <a:r>
                <a:rPr lang="en-CA" sz="1600" b="1">
                  <a:solidFill>
                    <a:schemeClr val="tx1"/>
                  </a:solidFill>
                </a:rPr>
                <a:t>ASSESS</a:t>
              </a:r>
              <a:r>
                <a:rPr lang="en-CA" sz="1600">
                  <a:solidFill>
                    <a:schemeClr val="tx1"/>
                  </a:solidFill>
                </a:rPr>
                <a:t> obesity related risks and ‘root causes’ </a:t>
              </a:r>
              <a:br>
                <a:rPr lang="en-CA" sz="1600">
                  <a:solidFill>
                    <a:schemeClr val="tx1"/>
                  </a:solidFill>
                </a:rPr>
              </a:br>
              <a:r>
                <a:rPr lang="en-CA" sz="1600">
                  <a:solidFill>
                    <a:schemeClr val="tx1"/>
                  </a:solidFill>
                </a:rPr>
                <a:t>of obesity </a:t>
              </a:r>
            </a:p>
            <a:p>
              <a:pPr marL="339725" indent="-339725">
                <a:buFont typeface="Arial" panose="020B0604020202020204" pitchFamily="34" charset="0"/>
                <a:buChar char="•"/>
              </a:pPr>
              <a:r>
                <a:rPr lang="en-CA" sz="1600" b="1">
                  <a:solidFill>
                    <a:schemeClr val="tx1"/>
                  </a:solidFill>
                </a:rPr>
                <a:t>ADVISE</a:t>
              </a:r>
              <a:r>
                <a:rPr lang="en-CA" sz="1600">
                  <a:solidFill>
                    <a:schemeClr val="tx1"/>
                  </a:solidFill>
                </a:rPr>
                <a:t> on health risks and treatment options </a:t>
              </a:r>
            </a:p>
            <a:p>
              <a:pPr marL="339725" indent="-339725">
                <a:buFont typeface="Arial" panose="020B0604020202020204" pitchFamily="34" charset="0"/>
                <a:buChar char="•"/>
              </a:pPr>
              <a:r>
                <a:rPr lang="en-CA" sz="1600" b="1">
                  <a:solidFill>
                    <a:schemeClr val="tx1"/>
                  </a:solidFill>
                </a:rPr>
                <a:t>AGREE</a:t>
              </a:r>
              <a:r>
                <a:rPr lang="en-CA" sz="1600">
                  <a:solidFill>
                    <a:schemeClr val="tx1"/>
                  </a:solidFill>
                </a:rPr>
                <a:t> on health outcomes and behavioral goals </a:t>
              </a:r>
            </a:p>
            <a:p>
              <a:pPr marL="339725" indent="-339725">
                <a:buFont typeface="Arial" panose="020B0604020202020204" pitchFamily="34" charset="0"/>
                <a:buChar char="•"/>
              </a:pPr>
              <a:r>
                <a:rPr lang="en-CA" sz="1600" b="1">
                  <a:solidFill>
                    <a:schemeClr val="tx1"/>
                  </a:solidFill>
                </a:rPr>
                <a:t>ASSIST</a:t>
              </a:r>
              <a:r>
                <a:rPr lang="en-CA" sz="1600">
                  <a:solidFill>
                    <a:schemeClr val="tx1"/>
                  </a:solidFill>
                </a:rPr>
                <a:t> in accessing appropriate resources and providers </a:t>
              </a:r>
            </a:p>
          </p:txBody>
        </p:sp>
        <p:sp>
          <p:nvSpPr>
            <p:cNvPr id="7" name="Rectangle 6">
              <a:extLst>
                <a:ext uri="{FF2B5EF4-FFF2-40B4-BE49-F238E27FC236}">
                  <a16:creationId xmlns:a16="http://schemas.microsoft.com/office/drawing/2014/main" id="{87344737-A050-3737-D591-704C00427A3C}"/>
                </a:ext>
              </a:extLst>
            </p:cNvPr>
            <p:cNvSpPr/>
            <p:nvPr/>
          </p:nvSpPr>
          <p:spPr>
            <a:xfrm>
              <a:off x="6315075" y="3381375"/>
              <a:ext cx="5400000" cy="271462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a:solidFill>
                    <a:schemeClr val="tx1"/>
                  </a:solidFill>
                </a:rPr>
                <a:t>Help people with obesity set SMART goals: </a:t>
              </a:r>
            </a:p>
            <a:p>
              <a:endParaRPr lang="en-CA" sz="1600" b="1">
                <a:solidFill>
                  <a:schemeClr val="tx1"/>
                </a:solidFill>
              </a:endParaRPr>
            </a:p>
            <a:p>
              <a:pPr marL="339725" indent="-339725">
                <a:lnSpc>
                  <a:spcPct val="150000"/>
                </a:lnSpc>
                <a:buFont typeface="Arial" panose="020B0604020202020204" pitchFamily="34" charset="0"/>
                <a:buChar char="•"/>
              </a:pPr>
              <a:r>
                <a:rPr lang="en-CA" sz="1600" b="1">
                  <a:solidFill>
                    <a:schemeClr val="tx1"/>
                  </a:solidFill>
                </a:rPr>
                <a:t>S</a:t>
              </a:r>
              <a:r>
                <a:rPr lang="en-CA" sz="1600">
                  <a:solidFill>
                    <a:schemeClr val="tx1"/>
                  </a:solidFill>
                </a:rPr>
                <a:t>pecific</a:t>
              </a:r>
              <a:endParaRPr lang="en-CA" sz="1600" b="1">
                <a:solidFill>
                  <a:schemeClr val="tx1"/>
                </a:solidFill>
              </a:endParaRPr>
            </a:p>
            <a:p>
              <a:pPr marL="339725" indent="-339725">
                <a:lnSpc>
                  <a:spcPct val="150000"/>
                </a:lnSpc>
                <a:buFont typeface="Arial" panose="020B0604020202020204" pitchFamily="34" charset="0"/>
                <a:buChar char="•"/>
              </a:pPr>
              <a:r>
                <a:rPr lang="en-CA" sz="1600" b="1">
                  <a:solidFill>
                    <a:schemeClr val="tx1"/>
                  </a:solidFill>
                </a:rPr>
                <a:t>M</a:t>
              </a:r>
              <a:r>
                <a:rPr lang="en-CA" sz="1600">
                  <a:solidFill>
                    <a:schemeClr val="tx1"/>
                  </a:solidFill>
                </a:rPr>
                <a:t>easurable</a:t>
              </a:r>
            </a:p>
            <a:p>
              <a:pPr marL="339725" indent="-339725">
                <a:lnSpc>
                  <a:spcPct val="150000"/>
                </a:lnSpc>
                <a:buFont typeface="Arial" panose="020B0604020202020204" pitchFamily="34" charset="0"/>
                <a:buChar char="•"/>
              </a:pPr>
              <a:r>
                <a:rPr lang="en-CA" sz="1600" b="1">
                  <a:solidFill>
                    <a:schemeClr val="tx1"/>
                  </a:solidFill>
                </a:rPr>
                <a:t>A</a:t>
              </a:r>
              <a:r>
                <a:rPr lang="en-CA" sz="1600">
                  <a:solidFill>
                    <a:schemeClr val="tx1"/>
                  </a:solidFill>
                </a:rPr>
                <a:t>ttainable</a:t>
              </a:r>
            </a:p>
            <a:p>
              <a:pPr marL="339725" indent="-339725">
                <a:lnSpc>
                  <a:spcPct val="150000"/>
                </a:lnSpc>
                <a:buFont typeface="Arial" panose="020B0604020202020204" pitchFamily="34" charset="0"/>
                <a:buChar char="•"/>
              </a:pPr>
              <a:r>
                <a:rPr lang="en-CA" sz="1600" b="1">
                  <a:solidFill>
                    <a:schemeClr val="tx1"/>
                  </a:solidFill>
                </a:rPr>
                <a:t>R</a:t>
              </a:r>
              <a:r>
                <a:rPr lang="en-CA" sz="1600">
                  <a:solidFill>
                    <a:schemeClr val="tx1"/>
                  </a:solidFill>
                </a:rPr>
                <a:t>elevant</a:t>
              </a:r>
              <a:r>
                <a:rPr lang="en-CA" sz="1600" b="1">
                  <a:solidFill>
                    <a:schemeClr val="tx1"/>
                  </a:solidFill>
                </a:rPr>
                <a:t> </a:t>
              </a:r>
            </a:p>
            <a:p>
              <a:pPr marL="339725" indent="-339725">
                <a:lnSpc>
                  <a:spcPct val="150000"/>
                </a:lnSpc>
                <a:buFont typeface="Arial" panose="020B0604020202020204" pitchFamily="34" charset="0"/>
                <a:buChar char="•"/>
              </a:pPr>
              <a:r>
                <a:rPr lang="en-CA" sz="1600" b="1">
                  <a:solidFill>
                    <a:schemeClr val="tx1"/>
                  </a:solidFill>
                </a:rPr>
                <a:t>T</a:t>
              </a:r>
              <a:r>
                <a:rPr lang="en-CA" sz="1600">
                  <a:solidFill>
                    <a:schemeClr val="tx1"/>
                  </a:solidFill>
                </a:rPr>
                <a:t>ime-bound </a:t>
              </a:r>
            </a:p>
          </p:txBody>
        </p:sp>
      </p:grpSp>
      <p:pic>
        <p:nvPicPr>
          <p:cNvPr id="12" name="Graphic 11" descr="Bullseye outline">
            <a:extLst>
              <a:ext uri="{FF2B5EF4-FFF2-40B4-BE49-F238E27FC236}">
                <a16:creationId xmlns:a16="http://schemas.microsoft.com/office/drawing/2014/main" id="{83BD3DB6-F980-166D-54CB-1301978413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2975" y="4486125"/>
            <a:ext cx="1562100" cy="1562100"/>
          </a:xfrm>
          <a:prstGeom prst="rect">
            <a:avLst/>
          </a:prstGeom>
        </p:spPr>
      </p:pic>
    </p:spTree>
    <p:extLst>
      <p:ext uri="{BB962C8B-B14F-4D97-AF65-F5344CB8AC3E}">
        <p14:creationId xmlns:p14="http://schemas.microsoft.com/office/powerpoint/2010/main" val="271329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9E02-A2CE-9332-634F-0E45D9065D38}"/>
              </a:ext>
            </a:extLst>
          </p:cNvPr>
          <p:cNvSpPr>
            <a:spLocks noGrp="1"/>
          </p:cNvSpPr>
          <p:nvPr>
            <p:ph type="title"/>
          </p:nvPr>
        </p:nvSpPr>
        <p:spPr>
          <a:xfrm>
            <a:off x="838200" y="374650"/>
            <a:ext cx="10515600" cy="1325563"/>
          </a:xfrm>
        </p:spPr>
        <p:txBody>
          <a:bodyPr>
            <a:normAutofit/>
          </a:bodyPr>
          <a:lstStyle/>
          <a:p>
            <a:r>
              <a:rPr lang="en-CA" dirty="0"/>
              <a:t>Pharmacokinetic and pharmacodynamic challenges in people with obesity </a:t>
            </a:r>
          </a:p>
        </p:txBody>
      </p:sp>
      <p:sp>
        <p:nvSpPr>
          <p:cNvPr id="3" name="Text Placeholder 2">
            <a:extLst>
              <a:ext uri="{FF2B5EF4-FFF2-40B4-BE49-F238E27FC236}">
                <a16:creationId xmlns:a16="http://schemas.microsoft.com/office/drawing/2014/main" id="{880581A8-99CF-7B6E-D676-4C187EF3CBBF}"/>
              </a:ext>
            </a:extLst>
          </p:cNvPr>
          <p:cNvSpPr>
            <a:spLocks noGrp="1"/>
          </p:cNvSpPr>
          <p:nvPr>
            <p:ph type="body" sz="quarter" idx="13"/>
          </p:nvPr>
        </p:nvSpPr>
        <p:spPr>
          <a:xfrm>
            <a:off x="647998" y="6198983"/>
            <a:ext cx="10705801" cy="324000"/>
          </a:xfrm>
        </p:spPr>
        <p:txBody>
          <a:bodyPr/>
          <a:lstStyle/>
          <a:p>
            <a:br>
              <a:rPr lang="en-CA" sz="1000" dirty="0"/>
            </a:br>
            <a:r>
              <a:rPr lang="en-CA" sz="1000" dirty="0"/>
              <a:t>ABW, actual body weight; </a:t>
            </a:r>
            <a:r>
              <a:rPr lang="en-CA" sz="1000" dirty="0" err="1"/>
              <a:t>ClCr</a:t>
            </a:r>
            <a:r>
              <a:rPr lang="en-CA" sz="1000" dirty="0"/>
              <a:t>, creatinine clearance; IBW, ideal body weight; LBW, lean body weight; TBW, total body weight. </a:t>
            </a:r>
            <a:br>
              <a:rPr lang="en-CA" sz="1000" dirty="0"/>
            </a:br>
            <a:r>
              <a:rPr lang="en-CA" sz="1000" dirty="0"/>
              <a:t>1. Barras M. Aust </a:t>
            </a:r>
            <a:r>
              <a:rPr lang="en-CA" sz="1000" dirty="0" err="1"/>
              <a:t>Prescr</a:t>
            </a:r>
            <a:r>
              <a:rPr lang="en-CA" sz="1000" dirty="0"/>
              <a:t> 2017:40(5):189</a:t>
            </a:r>
            <a:r>
              <a:rPr lang="en-CA" sz="1000" dirty="0">
                <a:cs typeface="Calibri" panose="020F0502020204030204" pitchFamily="34" charset="0"/>
              </a:rPr>
              <a:t>–1</a:t>
            </a:r>
            <a:r>
              <a:rPr lang="en-CA" sz="1000" dirty="0"/>
              <a:t>93; </a:t>
            </a:r>
            <a:br>
              <a:rPr lang="en-CA" sz="1000" dirty="0"/>
            </a:br>
            <a:r>
              <a:rPr lang="en-CA" sz="1000" dirty="0"/>
              <a:t>2. </a:t>
            </a:r>
            <a:r>
              <a:rPr lang="en-CA" sz="1000" dirty="0" err="1"/>
              <a:t>OpenAnesthesis</a:t>
            </a:r>
            <a:r>
              <a:rPr lang="en-CA" sz="1000" dirty="0"/>
              <a:t>. Drug dosing in patients with obesity. Available at: </a:t>
            </a:r>
            <a:r>
              <a:rPr lang="en-CA" sz="1000" dirty="0">
                <a:hlinkClick r:id="rId3"/>
              </a:rPr>
              <a:t>https://www.openanesthesia.org/keywords/drug-dosing-in-patients-with-obesity/</a:t>
            </a:r>
            <a:r>
              <a:rPr lang="en-CA" sz="1000" dirty="0"/>
              <a:t>. Accessed June 2023.</a:t>
            </a:r>
          </a:p>
        </p:txBody>
      </p:sp>
      <p:sp>
        <p:nvSpPr>
          <p:cNvPr id="4" name="Rectangle 3">
            <a:extLst>
              <a:ext uri="{FF2B5EF4-FFF2-40B4-BE49-F238E27FC236}">
                <a16:creationId xmlns:a16="http://schemas.microsoft.com/office/drawing/2014/main" id="{9DB7769E-006D-024F-2788-0D6271A2BF52}"/>
              </a:ext>
            </a:extLst>
          </p:cNvPr>
          <p:cNvSpPr/>
          <p:nvPr/>
        </p:nvSpPr>
        <p:spPr>
          <a:xfrm>
            <a:off x="923925" y="2007244"/>
            <a:ext cx="3201508" cy="3676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dirty="0">
                <a:solidFill>
                  <a:schemeClr val="tx1"/>
                </a:solidFill>
              </a:rPr>
              <a:t>Obesity can have a significant impact on the </a:t>
            </a:r>
            <a:r>
              <a:rPr lang="en-CA" sz="1600" b="1" dirty="0">
                <a:solidFill>
                  <a:schemeClr val="tx1"/>
                </a:solidFill>
              </a:rPr>
              <a:t>distribution</a:t>
            </a:r>
            <a:r>
              <a:rPr lang="en-CA" sz="1600" dirty="0">
                <a:solidFill>
                  <a:schemeClr val="tx1"/>
                </a:solidFill>
              </a:rPr>
              <a:t>, </a:t>
            </a:r>
            <a:r>
              <a:rPr lang="en-CA" sz="1600" b="1" dirty="0">
                <a:solidFill>
                  <a:schemeClr val="tx1"/>
                </a:solidFill>
              </a:rPr>
              <a:t>metabolism</a:t>
            </a:r>
            <a:r>
              <a:rPr lang="en-CA" sz="1600" dirty="0">
                <a:solidFill>
                  <a:schemeClr val="tx1"/>
                </a:solidFill>
              </a:rPr>
              <a:t> and </a:t>
            </a:r>
            <a:r>
              <a:rPr lang="en-CA" sz="1600" b="1" dirty="0">
                <a:solidFill>
                  <a:schemeClr val="tx1"/>
                </a:solidFill>
              </a:rPr>
              <a:t>excretion</a:t>
            </a:r>
            <a:r>
              <a:rPr lang="en-CA" sz="1600" dirty="0">
                <a:solidFill>
                  <a:schemeClr val="tx1"/>
                </a:solidFill>
              </a:rPr>
              <a:t> of some medications due to changes in:</a:t>
            </a:r>
            <a:r>
              <a:rPr lang="en-CA" sz="1600" baseline="30000" dirty="0">
                <a:solidFill>
                  <a:schemeClr val="tx1"/>
                </a:solidFill>
              </a:rPr>
              <a:t>1</a:t>
            </a:r>
            <a:r>
              <a:rPr lang="en-CA" sz="1600" dirty="0">
                <a:solidFill>
                  <a:schemeClr val="tx1"/>
                </a:solidFill>
              </a:rPr>
              <a:t> </a:t>
            </a:r>
          </a:p>
          <a:p>
            <a:endParaRPr lang="en-CA" sz="1600" dirty="0">
              <a:solidFill>
                <a:schemeClr val="tx1"/>
              </a:solidFill>
            </a:endParaRPr>
          </a:p>
          <a:p>
            <a:pPr marL="339725" indent="-339725">
              <a:buFont typeface="Arial" panose="020B0604020202020204" pitchFamily="34" charset="0"/>
              <a:buChar char="•"/>
            </a:pPr>
            <a:r>
              <a:rPr lang="en-CA" sz="1600" dirty="0">
                <a:solidFill>
                  <a:schemeClr val="tx1"/>
                </a:solidFill>
              </a:rPr>
              <a:t>Body composition </a:t>
            </a:r>
          </a:p>
          <a:p>
            <a:pPr marL="339725" indent="-339725"/>
            <a:endParaRPr lang="en-CA" sz="1600" dirty="0">
              <a:solidFill>
                <a:schemeClr val="tx1"/>
              </a:solidFill>
            </a:endParaRPr>
          </a:p>
          <a:p>
            <a:pPr marL="339725" indent="-339725">
              <a:buFont typeface="Arial" panose="020B0604020202020204" pitchFamily="34" charset="0"/>
              <a:buChar char="•"/>
            </a:pPr>
            <a:r>
              <a:rPr lang="en-CA" sz="1600" dirty="0">
                <a:solidFill>
                  <a:schemeClr val="tx1"/>
                </a:solidFill>
              </a:rPr>
              <a:t>Fat accumulation in liver </a:t>
            </a:r>
          </a:p>
          <a:p>
            <a:pPr marL="339725" indent="-339725"/>
            <a:endParaRPr lang="en-CA" sz="1600" dirty="0">
              <a:solidFill>
                <a:schemeClr val="tx1"/>
              </a:solidFill>
            </a:endParaRPr>
          </a:p>
          <a:p>
            <a:pPr marL="339725" indent="-339725">
              <a:buFont typeface="Arial" panose="020B0604020202020204" pitchFamily="34" charset="0"/>
              <a:buChar char="•"/>
            </a:pPr>
            <a:r>
              <a:rPr lang="en-CA" sz="1600" dirty="0">
                <a:solidFill>
                  <a:schemeClr val="tx1"/>
                </a:solidFill>
              </a:rPr>
              <a:t>Blood flow </a:t>
            </a:r>
          </a:p>
          <a:p>
            <a:pPr marL="339725" indent="-339725"/>
            <a:endParaRPr lang="en-CA" sz="1600" dirty="0">
              <a:solidFill>
                <a:schemeClr val="tx1"/>
              </a:solidFill>
            </a:endParaRPr>
          </a:p>
          <a:p>
            <a:pPr marL="339725" indent="-339725">
              <a:buFont typeface="Arial" panose="020B0604020202020204" pitchFamily="34" charset="0"/>
              <a:buChar char="•"/>
            </a:pPr>
            <a:r>
              <a:rPr lang="en-CA" sz="1600" dirty="0">
                <a:solidFill>
                  <a:schemeClr val="tx1"/>
                </a:solidFill>
              </a:rPr>
              <a:t>Total clearance </a:t>
            </a:r>
          </a:p>
        </p:txBody>
      </p:sp>
      <p:sp>
        <p:nvSpPr>
          <p:cNvPr id="5" name="Rectangle 4">
            <a:extLst>
              <a:ext uri="{FF2B5EF4-FFF2-40B4-BE49-F238E27FC236}">
                <a16:creationId xmlns:a16="http://schemas.microsoft.com/office/drawing/2014/main" id="{4CB1133A-92E2-69B2-4135-BF7BA1049F46}"/>
              </a:ext>
            </a:extLst>
          </p:cNvPr>
          <p:cNvSpPr/>
          <p:nvPr/>
        </p:nvSpPr>
        <p:spPr>
          <a:xfrm>
            <a:off x="4471987" y="2007244"/>
            <a:ext cx="3236618" cy="3676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dirty="0" err="1">
                <a:solidFill>
                  <a:schemeClr val="tx1"/>
                </a:solidFill>
              </a:rPr>
              <a:t>ClCr</a:t>
            </a:r>
            <a:r>
              <a:rPr lang="en-CA" sz="1600" dirty="0">
                <a:solidFill>
                  <a:schemeClr val="tx1"/>
                </a:solidFill>
              </a:rPr>
              <a:t> estimation methods do not consider body composition accurately. In patients with obesity, using:</a:t>
            </a:r>
            <a:r>
              <a:rPr lang="en-CA" sz="1600" baseline="30000" dirty="0">
                <a:solidFill>
                  <a:schemeClr val="tx1"/>
                </a:solidFill>
              </a:rPr>
              <a:t>1</a:t>
            </a:r>
            <a:r>
              <a:rPr lang="en-CA" sz="1600" dirty="0">
                <a:solidFill>
                  <a:schemeClr val="tx1"/>
                </a:solidFill>
              </a:rPr>
              <a:t> </a:t>
            </a:r>
          </a:p>
          <a:p>
            <a:endParaRPr lang="en-CA" sz="1600" dirty="0">
              <a:solidFill>
                <a:schemeClr val="tx1"/>
              </a:solidFill>
            </a:endParaRPr>
          </a:p>
          <a:p>
            <a:pPr marL="339725" indent="-339725">
              <a:buFont typeface="Arial" panose="020B0604020202020204" pitchFamily="34" charset="0"/>
              <a:buChar char="•"/>
            </a:pPr>
            <a:r>
              <a:rPr lang="en-CA" sz="1600" dirty="0">
                <a:solidFill>
                  <a:schemeClr val="tx1"/>
                </a:solidFill>
              </a:rPr>
              <a:t>Actual body weight will significantly </a:t>
            </a:r>
            <a:r>
              <a:rPr lang="en-CA" sz="1600" b="1" dirty="0">
                <a:solidFill>
                  <a:schemeClr val="tx1"/>
                </a:solidFill>
              </a:rPr>
              <a:t>overestimate</a:t>
            </a:r>
            <a:r>
              <a:rPr lang="en-CA" sz="1600" dirty="0">
                <a:solidFill>
                  <a:schemeClr val="tx1"/>
                </a:solidFill>
              </a:rPr>
              <a:t> renal function </a:t>
            </a:r>
          </a:p>
          <a:p>
            <a:pPr marL="339725" indent="-339725">
              <a:buFont typeface="Arial" panose="020B0604020202020204" pitchFamily="34" charset="0"/>
              <a:buChar char="•"/>
            </a:pPr>
            <a:r>
              <a:rPr lang="en-CA" sz="1600" dirty="0">
                <a:solidFill>
                  <a:schemeClr val="tx1"/>
                </a:solidFill>
              </a:rPr>
              <a:t>Ideal body weight will significantly </a:t>
            </a:r>
            <a:r>
              <a:rPr lang="en-CA" sz="1600" b="1" dirty="0">
                <a:solidFill>
                  <a:schemeClr val="tx1"/>
                </a:solidFill>
              </a:rPr>
              <a:t>underestimate</a:t>
            </a:r>
            <a:r>
              <a:rPr lang="en-CA" sz="1600" dirty="0">
                <a:solidFill>
                  <a:schemeClr val="tx1"/>
                </a:solidFill>
              </a:rPr>
              <a:t> renal function </a:t>
            </a:r>
          </a:p>
          <a:p>
            <a:pPr marL="339725" indent="-339725">
              <a:buFont typeface="Arial" panose="020B0604020202020204" pitchFamily="34" charset="0"/>
              <a:buChar char="•"/>
            </a:pPr>
            <a:r>
              <a:rPr lang="en-CA" sz="1600" dirty="0">
                <a:solidFill>
                  <a:schemeClr val="tx1"/>
                </a:solidFill>
              </a:rPr>
              <a:t>Cockcroft-Gault 40% obesity adjustment: </a:t>
            </a:r>
          </a:p>
          <a:p>
            <a:endParaRPr lang="en-CA" sz="1600" dirty="0">
              <a:solidFill>
                <a:schemeClr val="tx1"/>
              </a:solidFill>
            </a:endParaRPr>
          </a:p>
          <a:p>
            <a:pPr algn="ctr"/>
            <a:r>
              <a:rPr lang="en-CA" sz="1200" i="1" dirty="0">
                <a:solidFill>
                  <a:schemeClr val="tx1"/>
                </a:solidFill>
              </a:rPr>
              <a:t>Adjusted weight = IBW + 0.4(ABW – IBW)</a:t>
            </a:r>
          </a:p>
          <a:p>
            <a:endParaRPr lang="en-CA" sz="1600" dirty="0">
              <a:solidFill>
                <a:schemeClr val="tx1"/>
              </a:solidFill>
            </a:endParaRPr>
          </a:p>
        </p:txBody>
      </p:sp>
      <p:sp>
        <p:nvSpPr>
          <p:cNvPr id="10" name="Rectangle 9">
            <a:extLst>
              <a:ext uri="{FF2B5EF4-FFF2-40B4-BE49-F238E27FC236}">
                <a16:creationId xmlns:a16="http://schemas.microsoft.com/office/drawing/2014/main" id="{030AFFB0-1BAC-882A-E448-763CAB1BB698}"/>
              </a:ext>
            </a:extLst>
          </p:cNvPr>
          <p:cNvSpPr/>
          <p:nvPr/>
        </p:nvSpPr>
        <p:spPr>
          <a:xfrm>
            <a:off x="8020049" y="2007245"/>
            <a:ext cx="3895725" cy="12057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Collaborate with pharmacists in managing medications for people with obesity</a:t>
            </a:r>
            <a:r>
              <a:rPr lang="en-CA" baseline="30000" dirty="0">
                <a:solidFill>
                  <a:schemeClr val="tx1"/>
                </a:solidFill>
              </a:rPr>
              <a:t>1</a:t>
            </a:r>
            <a:r>
              <a:rPr lang="en-CA" dirty="0">
                <a:solidFill>
                  <a:schemeClr val="tx1"/>
                </a:solidFill>
              </a:rPr>
              <a:t>  </a:t>
            </a:r>
          </a:p>
        </p:txBody>
      </p:sp>
      <p:pic>
        <p:nvPicPr>
          <p:cNvPr id="12" name="Graphic 11" descr="Doctor female outline">
            <a:extLst>
              <a:ext uri="{FF2B5EF4-FFF2-40B4-BE49-F238E27FC236}">
                <a16:creationId xmlns:a16="http://schemas.microsoft.com/office/drawing/2014/main" id="{BB36251B-5397-54DA-5434-A492AB91A1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68173" y="3180571"/>
            <a:ext cx="1141474" cy="1141474"/>
          </a:xfrm>
          <a:prstGeom prst="rect">
            <a:avLst/>
          </a:prstGeom>
        </p:spPr>
      </p:pic>
      <p:pic>
        <p:nvPicPr>
          <p:cNvPr id="13" name="Graphic 12" descr="Medicine outline">
            <a:extLst>
              <a:ext uri="{FF2B5EF4-FFF2-40B4-BE49-F238E27FC236}">
                <a16:creationId xmlns:a16="http://schemas.microsoft.com/office/drawing/2014/main" id="{1BA7986C-AA09-4A28-F30F-1373E081EC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4586" y="3731097"/>
            <a:ext cx="700089" cy="700089"/>
          </a:xfrm>
          <a:prstGeom prst="rect">
            <a:avLst/>
          </a:prstGeom>
        </p:spPr>
      </p:pic>
      <p:sp>
        <p:nvSpPr>
          <p:cNvPr id="6" name="Rectangle 5">
            <a:extLst>
              <a:ext uri="{FF2B5EF4-FFF2-40B4-BE49-F238E27FC236}">
                <a16:creationId xmlns:a16="http://schemas.microsoft.com/office/drawing/2014/main" id="{8026B593-97B1-BD76-CF09-663E584009F1}"/>
              </a:ext>
            </a:extLst>
          </p:cNvPr>
          <p:cNvSpPr/>
          <p:nvPr/>
        </p:nvSpPr>
        <p:spPr>
          <a:xfrm>
            <a:off x="8055159" y="4478150"/>
            <a:ext cx="3895725" cy="12057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Incorrect application of TBW, </a:t>
            </a:r>
            <a:br>
              <a:rPr lang="en-CA" dirty="0">
                <a:solidFill>
                  <a:schemeClr val="tx1"/>
                </a:solidFill>
              </a:rPr>
            </a:br>
            <a:r>
              <a:rPr lang="en-CA" dirty="0">
                <a:solidFill>
                  <a:schemeClr val="tx1"/>
                </a:solidFill>
              </a:rPr>
              <a:t>LBW and IBW may result in underdosing or overdosing of certain medications</a:t>
            </a:r>
            <a:r>
              <a:rPr lang="en-CA" baseline="30000" dirty="0">
                <a:solidFill>
                  <a:schemeClr val="tx1"/>
                </a:solidFill>
              </a:rPr>
              <a:t>2</a:t>
            </a:r>
          </a:p>
        </p:txBody>
      </p:sp>
    </p:spTree>
    <p:extLst>
      <p:ext uri="{BB962C8B-B14F-4D97-AF65-F5344CB8AC3E}">
        <p14:creationId xmlns:p14="http://schemas.microsoft.com/office/powerpoint/2010/main" val="395482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CD95-1D18-D285-E29F-7AD5245FBA53}"/>
              </a:ext>
            </a:extLst>
          </p:cNvPr>
          <p:cNvSpPr>
            <a:spLocks noGrp="1"/>
          </p:cNvSpPr>
          <p:nvPr>
            <p:ph type="title"/>
          </p:nvPr>
        </p:nvSpPr>
        <p:spPr/>
        <p:txBody>
          <a:bodyPr/>
          <a:lstStyle/>
          <a:p>
            <a:r>
              <a:rPr lang="en-CA"/>
              <a:t>Obesity is a chronic disease and requires ongoing care </a:t>
            </a:r>
          </a:p>
        </p:txBody>
      </p:sp>
      <p:sp>
        <p:nvSpPr>
          <p:cNvPr id="3" name="Text Placeholder 2">
            <a:extLst>
              <a:ext uri="{FF2B5EF4-FFF2-40B4-BE49-F238E27FC236}">
                <a16:creationId xmlns:a16="http://schemas.microsoft.com/office/drawing/2014/main" id="{33B436F7-CED4-5896-BB35-D61F5175A67A}"/>
              </a:ext>
            </a:extLst>
          </p:cNvPr>
          <p:cNvSpPr>
            <a:spLocks noGrp="1"/>
          </p:cNvSpPr>
          <p:nvPr>
            <p:ph type="body" sz="quarter" idx="13"/>
          </p:nvPr>
        </p:nvSpPr>
        <p:spPr>
          <a:xfrm>
            <a:off x="647998" y="6198983"/>
            <a:ext cx="10705801" cy="324000"/>
          </a:xfrm>
        </p:spPr>
        <p:txBody>
          <a:bodyPr/>
          <a:lstStyle/>
          <a:p>
            <a:r>
              <a:rPr lang="en-GB" sz="1000" dirty="0"/>
              <a:t>1. </a:t>
            </a:r>
            <a:r>
              <a:rPr lang="en-GB" sz="1000" dirty="0">
                <a:cs typeface="Arial"/>
              </a:rPr>
              <a:t>Obesity playbook. Endocrine Society. 2023. Available at: </a:t>
            </a:r>
            <a:r>
              <a:rPr lang="en-GB" sz="1000" dirty="0">
                <a:cs typeface="Arial"/>
                <a:hlinkClick r:id="rId3"/>
              </a:rPr>
              <a:t>https://www.endocrine.org/-/media/endocrine/files/obesity/obesity-playbook-final_use.pdf</a:t>
            </a:r>
            <a:r>
              <a:rPr lang="en-GB" sz="1000" dirty="0">
                <a:cs typeface="Arial"/>
              </a:rPr>
              <a:t>. Accessed June 2023;</a:t>
            </a:r>
            <a:br>
              <a:rPr lang="en-GB" sz="1000" dirty="0">
                <a:cs typeface="Arial"/>
              </a:rPr>
            </a:br>
            <a:r>
              <a:rPr lang="en-GB" sz="1000" dirty="0">
                <a:cs typeface="Arial"/>
              </a:rPr>
              <a:t>2.</a:t>
            </a:r>
            <a:r>
              <a:rPr lang="en-GB" sz="1000" dirty="0"/>
              <a:t> Khan SS et al. JAMA Network Open. 2022;5:e222318.</a:t>
            </a:r>
            <a:endParaRPr lang="en-CA" sz="1000" dirty="0"/>
          </a:p>
        </p:txBody>
      </p:sp>
      <p:sp>
        <p:nvSpPr>
          <p:cNvPr id="4" name="Rectangle 3">
            <a:extLst>
              <a:ext uri="{FF2B5EF4-FFF2-40B4-BE49-F238E27FC236}">
                <a16:creationId xmlns:a16="http://schemas.microsoft.com/office/drawing/2014/main" id="{CF32BF83-4F19-2808-CA85-7710ED5B1A03}"/>
              </a:ext>
            </a:extLst>
          </p:cNvPr>
          <p:cNvSpPr/>
          <p:nvPr/>
        </p:nvSpPr>
        <p:spPr>
          <a:xfrm>
            <a:off x="981074" y="2093912"/>
            <a:ext cx="6886575" cy="3454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b="1" dirty="0">
                <a:solidFill>
                  <a:schemeClr val="tx1"/>
                </a:solidFill>
              </a:rPr>
              <a:t>Similar to other chronic diseases, obesity requires long-term management and ongoing care and support</a:t>
            </a:r>
            <a:r>
              <a:rPr lang="en-CA" sz="2000" b="1" baseline="30000" dirty="0">
                <a:solidFill>
                  <a:schemeClr val="tx1"/>
                </a:solidFill>
              </a:rPr>
              <a:t>1,2</a:t>
            </a:r>
          </a:p>
          <a:p>
            <a:endParaRPr lang="en-US" dirty="0">
              <a:solidFill>
                <a:schemeClr val="tx1"/>
              </a:solidFill>
            </a:endParaRPr>
          </a:p>
          <a:p>
            <a:pPr marL="339725" indent="-339725">
              <a:buFont typeface="Arial" panose="020B0604020202020204" pitchFamily="34" charset="0"/>
              <a:buChar char="•"/>
            </a:pPr>
            <a:r>
              <a:rPr lang="en-US" dirty="0">
                <a:solidFill>
                  <a:schemeClr val="tx1"/>
                </a:solidFill>
              </a:rPr>
              <a:t>Maintaining a healthy weight throughout life is one of the most important ways to protect against obesity-related complications</a:t>
            </a:r>
            <a:r>
              <a:rPr lang="en-US" baseline="30000" dirty="0">
                <a:solidFill>
                  <a:schemeClr val="tx1"/>
                </a:solidFill>
              </a:rPr>
              <a:t>1,2</a:t>
            </a:r>
          </a:p>
          <a:p>
            <a:pPr marL="339725" indent="-339725"/>
            <a:endParaRPr lang="en-US" dirty="0">
              <a:solidFill>
                <a:schemeClr val="tx1"/>
              </a:solidFill>
            </a:endParaRPr>
          </a:p>
          <a:p>
            <a:pPr marL="339725" indent="-339725">
              <a:buFont typeface="Arial" panose="020B0604020202020204" pitchFamily="34" charset="0"/>
              <a:buChar char="•"/>
            </a:pPr>
            <a:r>
              <a:rPr lang="en-US" dirty="0">
                <a:solidFill>
                  <a:schemeClr val="tx1"/>
                </a:solidFill>
              </a:rPr>
              <a:t>Obesity in middle-aged adults is a risk factor for many</a:t>
            </a:r>
            <a:br>
              <a:rPr lang="en-US" dirty="0">
                <a:solidFill>
                  <a:schemeClr val="tx1"/>
                </a:solidFill>
              </a:rPr>
            </a:br>
            <a:r>
              <a:rPr lang="en-US" dirty="0">
                <a:solidFill>
                  <a:schemeClr val="tx1"/>
                </a:solidFill>
              </a:rPr>
              <a:t>age-related diseases and decreases life expectancy by </a:t>
            </a:r>
            <a:br>
              <a:rPr lang="en-US" dirty="0">
                <a:solidFill>
                  <a:schemeClr val="tx1"/>
                </a:solidFill>
              </a:rPr>
            </a:br>
            <a:r>
              <a:rPr lang="en-US" dirty="0">
                <a:solidFill>
                  <a:schemeClr val="tx1"/>
                </a:solidFill>
              </a:rPr>
              <a:t>about 7 years</a:t>
            </a:r>
            <a:r>
              <a:rPr lang="en-US" baseline="30000" dirty="0">
                <a:solidFill>
                  <a:schemeClr val="tx1"/>
                </a:solidFill>
              </a:rPr>
              <a:t>2</a:t>
            </a:r>
            <a:endParaRPr lang="en-CA" baseline="30000" dirty="0">
              <a:solidFill>
                <a:schemeClr val="tx1"/>
              </a:solidFill>
            </a:endParaRPr>
          </a:p>
        </p:txBody>
      </p:sp>
      <p:grpSp>
        <p:nvGrpSpPr>
          <p:cNvPr id="15" name="Group 14">
            <a:extLst>
              <a:ext uri="{FF2B5EF4-FFF2-40B4-BE49-F238E27FC236}">
                <a16:creationId xmlns:a16="http://schemas.microsoft.com/office/drawing/2014/main" id="{4EE4A4C3-9124-083B-CDD3-B2C161DD4621}"/>
              </a:ext>
            </a:extLst>
          </p:cNvPr>
          <p:cNvGrpSpPr/>
          <p:nvPr/>
        </p:nvGrpSpPr>
        <p:grpSpPr>
          <a:xfrm>
            <a:off x="6729680" y="2772495"/>
            <a:ext cx="5552811" cy="2900214"/>
            <a:chOff x="7982098" y="3700163"/>
            <a:chExt cx="3747943" cy="1957537"/>
          </a:xfrm>
        </p:grpSpPr>
        <p:pic>
          <p:nvPicPr>
            <p:cNvPr id="10" name="Graphic 9" descr="Child with balloon with solid fill">
              <a:extLst>
                <a:ext uri="{FF2B5EF4-FFF2-40B4-BE49-F238E27FC236}">
                  <a16:creationId xmlns:a16="http://schemas.microsoft.com/office/drawing/2014/main" id="{E99A7301-12E9-FA88-452D-739935CD70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2098" y="3928913"/>
              <a:ext cx="1619250" cy="1619250"/>
            </a:xfrm>
            <a:prstGeom prst="rect">
              <a:avLst/>
            </a:prstGeom>
          </p:spPr>
        </p:pic>
        <p:pic>
          <p:nvPicPr>
            <p:cNvPr id="12" name="Graphic 11" descr="Woman with solid fill">
              <a:extLst>
                <a:ext uri="{FF2B5EF4-FFF2-40B4-BE49-F238E27FC236}">
                  <a16:creationId xmlns:a16="http://schemas.microsoft.com/office/drawing/2014/main" id="{6F26D738-1833-BF88-F8F6-818138552D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48712" y="3714600"/>
              <a:ext cx="1876425" cy="1876425"/>
            </a:xfrm>
            <a:prstGeom prst="rect">
              <a:avLst/>
            </a:prstGeom>
          </p:spPr>
        </p:pic>
        <p:pic>
          <p:nvPicPr>
            <p:cNvPr id="14" name="Graphic 13" descr="Woman with cane with solid fill">
              <a:extLst>
                <a:ext uri="{FF2B5EF4-FFF2-40B4-BE49-F238E27FC236}">
                  <a16:creationId xmlns:a16="http://schemas.microsoft.com/office/drawing/2014/main" id="{194FCF2B-A8C1-2450-569C-E64F68AA80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72504" y="3700163"/>
              <a:ext cx="1957537" cy="1957537"/>
            </a:xfrm>
            <a:prstGeom prst="rect">
              <a:avLst/>
            </a:prstGeom>
          </p:spPr>
        </p:pic>
      </p:grpSp>
    </p:spTree>
    <p:extLst>
      <p:ext uri="{BB962C8B-B14F-4D97-AF65-F5344CB8AC3E}">
        <p14:creationId xmlns:p14="http://schemas.microsoft.com/office/powerpoint/2010/main" val="131546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2C6-DF07-9249-7727-33689ED517FE}"/>
              </a:ext>
            </a:extLst>
          </p:cNvPr>
          <p:cNvSpPr>
            <a:spLocks noGrp="1"/>
          </p:cNvSpPr>
          <p:nvPr>
            <p:ph type="title"/>
          </p:nvPr>
        </p:nvSpPr>
        <p:spPr/>
        <p:txBody>
          <a:bodyPr/>
          <a:lstStyle/>
          <a:p>
            <a:r>
              <a:rPr lang="en-CA"/>
              <a:t>Obesity in older adults </a:t>
            </a:r>
          </a:p>
        </p:txBody>
      </p:sp>
      <p:sp>
        <p:nvSpPr>
          <p:cNvPr id="3" name="Text Placeholder 2">
            <a:extLst>
              <a:ext uri="{FF2B5EF4-FFF2-40B4-BE49-F238E27FC236}">
                <a16:creationId xmlns:a16="http://schemas.microsoft.com/office/drawing/2014/main" id="{328BA16B-B432-FC19-5E79-141D3F9ECDDA}"/>
              </a:ext>
            </a:extLst>
          </p:cNvPr>
          <p:cNvSpPr>
            <a:spLocks noGrp="1"/>
          </p:cNvSpPr>
          <p:nvPr>
            <p:ph type="body" sz="quarter" idx="13"/>
          </p:nvPr>
        </p:nvSpPr>
        <p:spPr>
          <a:xfrm>
            <a:off x="647998" y="6198983"/>
            <a:ext cx="10705801" cy="324000"/>
          </a:xfrm>
        </p:spPr>
        <p:txBody>
          <a:bodyPr/>
          <a:lstStyle/>
          <a:p>
            <a:r>
              <a:rPr lang="da-DK" sz="1000" dirty="0"/>
              <a:t>1. Batsis JA et al. Nat Rev Endocrinol 2018;14(9):513</a:t>
            </a:r>
            <a:r>
              <a:rPr lang="da-DK" sz="1000" dirty="0">
                <a:cs typeface="Calibri" panose="020F0502020204030204" pitchFamily="34" charset="0"/>
              </a:rPr>
              <a:t>–5</a:t>
            </a:r>
            <a:r>
              <a:rPr lang="da-DK" sz="1000" dirty="0"/>
              <a:t>37; 2. Chang VW et al. Am J Epidemiol 2017;186:688</a:t>
            </a:r>
            <a:r>
              <a:rPr lang="da-DK" sz="1000" dirty="0">
                <a:cs typeface="Calibri" panose="020F0502020204030204" pitchFamily="34" charset="0"/>
              </a:rPr>
              <a:t>–6</a:t>
            </a:r>
            <a:r>
              <a:rPr lang="da-DK" sz="1000" dirty="0"/>
              <a:t>95; 3. Neri SGR et al. J Gerontol A Biol Sci Med Sci 2020;75:952</a:t>
            </a:r>
            <a:r>
              <a:rPr lang="da-DK" sz="1000" dirty="0">
                <a:cs typeface="Calibri" panose="020F0502020204030204" pitchFamily="34" charset="0"/>
              </a:rPr>
              <a:t>–9</a:t>
            </a:r>
            <a:r>
              <a:rPr lang="da-DK" sz="1000" dirty="0"/>
              <a:t>60; </a:t>
            </a:r>
            <a:br>
              <a:rPr lang="da-DK" sz="1000" dirty="0"/>
            </a:br>
            <a:r>
              <a:rPr lang="da-DK" sz="1000" dirty="0"/>
              <a:t>4. Donini LM et al. Obes Facts. 2022;15:321–335.</a:t>
            </a:r>
            <a:endParaRPr lang="en-CA" sz="1000" dirty="0"/>
          </a:p>
        </p:txBody>
      </p:sp>
      <p:grpSp>
        <p:nvGrpSpPr>
          <p:cNvPr id="6" name="Group 5">
            <a:extLst>
              <a:ext uri="{FF2B5EF4-FFF2-40B4-BE49-F238E27FC236}">
                <a16:creationId xmlns:a16="http://schemas.microsoft.com/office/drawing/2014/main" id="{C545B467-AA52-10E3-8F96-34D0B7927C4D}"/>
              </a:ext>
            </a:extLst>
          </p:cNvPr>
          <p:cNvGrpSpPr/>
          <p:nvPr/>
        </p:nvGrpSpPr>
        <p:grpSpPr>
          <a:xfrm>
            <a:off x="8086428" y="1811556"/>
            <a:ext cx="3457574" cy="3952875"/>
            <a:chOff x="904875" y="1690688"/>
            <a:chExt cx="3457574" cy="3952875"/>
          </a:xfrm>
        </p:grpSpPr>
        <p:sp>
          <p:nvSpPr>
            <p:cNvPr id="5" name="Rectangle 4">
              <a:extLst>
                <a:ext uri="{FF2B5EF4-FFF2-40B4-BE49-F238E27FC236}">
                  <a16:creationId xmlns:a16="http://schemas.microsoft.com/office/drawing/2014/main" id="{8250BAA6-F72E-576C-0853-B88693CB11B6}"/>
                </a:ext>
              </a:extLst>
            </p:cNvPr>
            <p:cNvSpPr/>
            <p:nvPr/>
          </p:nvSpPr>
          <p:spPr>
            <a:xfrm>
              <a:off x="904875" y="1690688"/>
              <a:ext cx="3295650" cy="39528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For persons ≥60 there is an increase in sarcopenic obesity, dependency and disability:</a:t>
              </a:r>
              <a:r>
                <a:rPr lang="en-US" b="1" baseline="30000" dirty="0">
                  <a:solidFill>
                    <a:schemeClr val="tx1"/>
                  </a:solidFill>
                </a:rPr>
                <a:t>2 –4</a:t>
              </a:r>
            </a:p>
            <a:p>
              <a:endParaRPr lang="en-US" b="1" dirty="0">
                <a:solidFill>
                  <a:schemeClr val="tx1"/>
                </a:solidFill>
              </a:endParaRPr>
            </a:p>
            <a:p>
              <a:pPr marL="339725" indent="-339725">
                <a:buFont typeface="Arial" panose="020B0604020202020204" pitchFamily="34" charset="0"/>
                <a:buChar char="•"/>
              </a:pPr>
              <a:r>
                <a:rPr lang="en-US" b="1" dirty="0">
                  <a:solidFill>
                    <a:schemeClr val="tx1"/>
                  </a:solidFill>
                </a:rPr>
                <a:t>1.16</a:t>
              </a:r>
              <a:r>
                <a:rPr lang="en-US" dirty="0">
                  <a:solidFill>
                    <a:schemeClr val="tx1"/>
                  </a:solidFill>
                </a:rPr>
                <a:t> times increased risk of falls </a:t>
              </a:r>
            </a:p>
            <a:p>
              <a:pPr marL="339725" indent="-339725"/>
              <a:endParaRPr lang="en-US" dirty="0">
                <a:solidFill>
                  <a:schemeClr val="tx1"/>
                </a:solidFill>
              </a:endParaRPr>
            </a:p>
            <a:p>
              <a:pPr marL="339725" indent="-339725">
                <a:buFont typeface="Arial" panose="020B0604020202020204" pitchFamily="34" charset="0"/>
                <a:buChar char="•"/>
              </a:pPr>
              <a:r>
                <a:rPr lang="en-US" b="1" dirty="0">
                  <a:solidFill>
                    <a:schemeClr val="tx1"/>
                  </a:solidFill>
                </a:rPr>
                <a:t>1.18 </a:t>
              </a:r>
              <a:r>
                <a:rPr lang="en-US" dirty="0">
                  <a:solidFill>
                    <a:schemeClr val="tx1"/>
                  </a:solidFill>
                </a:rPr>
                <a:t>times increased risk of multiple falls </a:t>
              </a:r>
              <a:endParaRPr lang="en-CA" dirty="0">
                <a:solidFill>
                  <a:schemeClr val="tx1"/>
                </a:solidFill>
              </a:endParaRPr>
            </a:p>
          </p:txBody>
        </p:sp>
        <p:pic>
          <p:nvPicPr>
            <p:cNvPr id="9" name="Graphic 8" descr="Sling outline">
              <a:extLst>
                <a:ext uri="{FF2B5EF4-FFF2-40B4-BE49-F238E27FC236}">
                  <a16:creationId xmlns:a16="http://schemas.microsoft.com/office/drawing/2014/main" id="{AD04551D-4436-DAAA-CE98-0BFBFED660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2774" y="4433888"/>
              <a:ext cx="1209675" cy="1209675"/>
            </a:xfrm>
            <a:prstGeom prst="rect">
              <a:avLst/>
            </a:prstGeom>
          </p:spPr>
        </p:pic>
      </p:grpSp>
      <p:grpSp>
        <p:nvGrpSpPr>
          <p:cNvPr id="7" name="Group 6">
            <a:extLst>
              <a:ext uri="{FF2B5EF4-FFF2-40B4-BE49-F238E27FC236}">
                <a16:creationId xmlns:a16="http://schemas.microsoft.com/office/drawing/2014/main" id="{713187FC-0717-41E2-C7D3-93D8CE6291B1}"/>
              </a:ext>
            </a:extLst>
          </p:cNvPr>
          <p:cNvGrpSpPr/>
          <p:nvPr/>
        </p:nvGrpSpPr>
        <p:grpSpPr>
          <a:xfrm>
            <a:off x="647998" y="1833405"/>
            <a:ext cx="6924675" cy="3909177"/>
            <a:chOff x="4429124" y="1680863"/>
            <a:chExt cx="6924675" cy="3909177"/>
          </a:xfrm>
        </p:grpSpPr>
        <p:sp>
          <p:nvSpPr>
            <p:cNvPr id="14" name="TextBox 13">
              <a:extLst>
                <a:ext uri="{FF2B5EF4-FFF2-40B4-BE49-F238E27FC236}">
                  <a16:creationId xmlns:a16="http://schemas.microsoft.com/office/drawing/2014/main" id="{554F7ED3-667D-CF3D-ED41-B5C901084656}"/>
                </a:ext>
              </a:extLst>
            </p:cNvPr>
            <p:cNvSpPr txBox="1"/>
            <p:nvPr/>
          </p:nvSpPr>
          <p:spPr>
            <a:xfrm>
              <a:off x="4429124" y="1680863"/>
              <a:ext cx="6924675" cy="1200329"/>
            </a:xfrm>
            <a:prstGeom prst="rect">
              <a:avLst/>
            </a:prstGeom>
            <a:noFill/>
          </p:spPr>
          <p:txBody>
            <a:bodyPr wrap="square" rtlCol="0">
              <a:spAutoFit/>
            </a:bodyPr>
            <a:lstStyle/>
            <a:p>
              <a:r>
                <a:rPr lang="en-US" b="1" dirty="0"/>
                <a:t>Sarcopenic obesity</a:t>
              </a:r>
              <a:r>
                <a:rPr lang="en-US" dirty="0"/>
                <a:t>: With aging, muscle mass can decline while fat mass increases, leaving overall weight relatively unchanged. In this situation, obesity-related complications continue as a result of the body’s higher percentage of fat</a:t>
              </a:r>
              <a:r>
                <a:rPr lang="en-US" baseline="30000" dirty="0"/>
                <a:t>1</a:t>
              </a:r>
              <a:endParaRPr lang="en-CA" baseline="30000" dirty="0"/>
            </a:p>
          </p:txBody>
        </p:sp>
        <p:sp>
          <p:nvSpPr>
            <p:cNvPr id="15" name="Rectangle 14">
              <a:extLst>
                <a:ext uri="{FF2B5EF4-FFF2-40B4-BE49-F238E27FC236}">
                  <a16:creationId xmlns:a16="http://schemas.microsoft.com/office/drawing/2014/main" id="{D953E82D-5569-DD06-FA9C-B8E7A5EEF8DA}"/>
                </a:ext>
              </a:extLst>
            </p:cNvPr>
            <p:cNvSpPr/>
            <p:nvPr/>
          </p:nvSpPr>
          <p:spPr>
            <a:xfrm>
              <a:off x="6800850" y="3097917"/>
              <a:ext cx="3076575" cy="34971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CA" sz="1400"/>
                <a:t>Muscle endurance</a:t>
              </a:r>
            </a:p>
          </p:txBody>
        </p:sp>
        <p:sp>
          <p:nvSpPr>
            <p:cNvPr id="16" name="Rectangle 15">
              <a:extLst>
                <a:ext uri="{FF2B5EF4-FFF2-40B4-BE49-F238E27FC236}">
                  <a16:creationId xmlns:a16="http://schemas.microsoft.com/office/drawing/2014/main" id="{A2EDFB22-6758-1EC5-0419-A472CE0310E8}"/>
                </a:ext>
              </a:extLst>
            </p:cNvPr>
            <p:cNvSpPr/>
            <p:nvPr/>
          </p:nvSpPr>
          <p:spPr>
            <a:xfrm>
              <a:off x="6800850" y="3578750"/>
              <a:ext cx="3076575" cy="34971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CA" sz="1400"/>
                <a:t>Pro-inflammatory cytokines</a:t>
              </a:r>
            </a:p>
          </p:txBody>
        </p:sp>
        <p:sp>
          <p:nvSpPr>
            <p:cNvPr id="17" name="Rectangle 16">
              <a:extLst>
                <a:ext uri="{FF2B5EF4-FFF2-40B4-BE49-F238E27FC236}">
                  <a16:creationId xmlns:a16="http://schemas.microsoft.com/office/drawing/2014/main" id="{8B7B3745-FAD2-C47B-5AE6-DB304ACE29AD}"/>
                </a:ext>
              </a:extLst>
            </p:cNvPr>
            <p:cNvSpPr/>
            <p:nvPr/>
          </p:nvSpPr>
          <p:spPr>
            <a:xfrm>
              <a:off x="6800849" y="4059583"/>
              <a:ext cx="3076575" cy="34971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CA" sz="1400"/>
                <a:t>Lipid infiltration of muscle </a:t>
              </a:r>
            </a:p>
          </p:txBody>
        </p:sp>
        <p:sp>
          <p:nvSpPr>
            <p:cNvPr id="18" name="Rectangle 17">
              <a:extLst>
                <a:ext uri="{FF2B5EF4-FFF2-40B4-BE49-F238E27FC236}">
                  <a16:creationId xmlns:a16="http://schemas.microsoft.com/office/drawing/2014/main" id="{157296BE-517C-0613-8C9C-A553EED6F194}"/>
                </a:ext>
              </a:extLst>
            </p:cNvPr>
            <p:cNvSpPr/>
            <p:nvPr/>
          </p:nvSpPr>
          <p:spPr>
            <a:xfrm>
              <a:off x="6800849" y="4540415"/>
              <a:ext cx="3076575" cy="34971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CA" sz="1400"/>
                <a:t>Muscle disuse, wasting </a:t>
              </a:r>
            </a:p>
          </p:txBody>
        </p:sp>
        <p:sp>
          <p:nvSpPr>
            <p:cNvPr id="19" name="Arrow: Down 18">
              <a:extLst>
                <a:ext uri="{FF2B5EF4-FFF2-40B4-BE49-F238E27FC236}">
                  <a16:creationId xmlns:a16="http://schemas.microsoft.com/office/drawing/2014/main" id="{7FADA221-7EE0-BD32-D7EB-4BCF16345F92}"/>
                </a:ext>
              </a:extLst>
            </p:cNvPr>
            <p:cNvSpPr/>
            <p:nvPr/>
          </p:nvSpPr>
          <p:spPr>
            <a:xfrm>
              <a:off x="7115175" y="3143250"/>
              <a:ext cx="152400" cy="24765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Down 19">
              <a:extLst>
                <a:ext uri="{FF2B5EF4-FFF2-40B4-BE49-F238E27FC236}">
                  <a16:creationId xmlns:a16="http://schemas.microsoft.com/office/drawing/2014/main" id="{4EAD0614-F804-35F3-D311-A5B95BAAEB29}"/>
                </a:ext>
              </a:extLst>
            </p:cNvPr>
            <p:cNvSpPr/>
            <p:nvPr/>
          </p:nvSpPr>
          <p:spPr>
            <a:xfrm rot="10800000">
              <a:off x="7115175" y="3608740"/>
              <a:ext cx="152400" cy="24765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Arrow: Down 20">
              <a:extLst>
                <a:ext uri="{FF2B5EF4-FFF2-40B4-BE49-F238E27FC236}">
                  <a16:creationId xmlns:a16="http://schemas.microsoft.com/office/drawing/2014/main" id="{55CA969B-8880-E1EF-E869-8AB3380E1331}"/>
                </a:ext>
              </a:extLst>
            </p:cNvPr>
            <p:cNvSpPr/>
            <p:nvPr/>
          </p:nvSpPr>
          <p:spPr>
            <a:xfrm rot="10800000">
              <a:off x="7115175" y="4103380"/>
              <a:ext cx="152400" cy="24765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Isosceles Triangle 21">
              <a:extLst>
                <a:ext uri="{FF2B5EF4-FFF2-40B4-BE49-F238E27FC236}">
                  <a16:creationId xmlns:a16="http://schemas.microsoft.com/office/drawing/2014/main" id="{4441EFC1-D4C3-2373-7452-C9AA59EAA5DD}"/>
                </a:ext>
              </a:extLst>
            </p:cNvPr>
            <p:cNvSpPr/>
            <p:nvPr/>
          </p:nvSpPr>
          <p:spPr>
            <a:xfrm flipV="1">
              <a:off x="8039100" y="4935403"/>
              <a:ext cx="581025" cy="342900"/>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88CD05FB-A70E-44F9-9230-29270E76DF87}"/>
                </a:ext>
              </a:extLst>
            </p:cNvPr>
            <p:cNvSpPr txBox="1"/>
            <p:nvPr/>
          </p:nvSpPr>
          <p:spPr>
            <a:xfrm>
              <a:off x="6791324" y="5313041"/>
              <a:ext cx="3076575" cy="276999"/>
            </a:xfrm>
            <a:prstGeom prst="rect">
              <a:avLst/>
            </a:prstGeom>
            <a:noFill/>
          </p:spPr>
          <p:txBody>
            <a:bodyPr wrap="square" rtlCol="0">
              <a:spAutoFit/>
            </a:bodyPr>
            <a:lstStyle/>
            <a:p>
              <a:pPr algn="ctr"/>
              <a:r>
                <a:rPr lang="en-CA" sz="1200" b="1"/>
                <a:t>Reduced muscle quality and function</a:t>
              </a:r>
            </a:p>
          </p:txBody>
        </p:sp>
        <p:cxnSp>
          <p:nvCxnSpPr>
            <p:cNvPr id="25" name="Straight Connector 24">
              <a:extLst>
                <a:ext uri="{FF2B5EF4-FFF2-40B4-BE49-F238E27FC236}">
                  <a16:creationId xmlns:a16="http://schemas.microsoft.com/office/drawing/2014/main" id="{B95260DF-554B-7A1A-628C-8588DB295909}"/>
                </a:ext>
              </a:extLst>
            </p:cNvPr>
            <p:cNvCxnSpPr>
              <a:cxnSpLocks/>
            </p:cNvCxnSpPr>
            <p:nvPr/>
          </p:nvCxnSpPr>
          <p:spPr>
            <a:xfrm>
              <a:off x="6400800" y="3097917"/>
              <a:ext cx="0" cy="179221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976B12-9374-9086-F8FC-31861343295A}"/>
                </a:ext>
              </a:extLst>
            </p:cNvPr>
            <p:cNvCxnSpPr>
              <a:cxnSpLocks/>
            </p:cNvCxnSpPr>
            <p:nvPr/>
          </p:nvCxnSpPr>
          <p:spPr>
            <a:xfrm>
              <a:off x="10182225" y="3578750"/>
              <a:ext cx="0" cy="1311377"/>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4BC2CB-0075-73E9-8110-71EA12167D22}"/>
                </a:ext>
              </a:extLst>
            </p:cNvPr>
            <p:cNvCxnSpPr/>
            <p:nvPr/>
          </p:nvCxnSpPr>
          <p:spPr>
            <a:xfrm>
              <a:off x="6400800" y="3107442"/>
              <a:ext cx="21907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75DC544-D084-11FE-7805-5CE9C1D3FBAA}"/>
                </a:ext>
              </a:extLst>
            </p:cNvPr>
            <p:cNvCxnSpPr/>
            <p:nvPr/>
          </p:nvCxnSpPr>
          <p:spPr>
            <a:xfrm>
              <a:off x="6410325" y="4879092"/>
              <a:ext cx="21907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AAEF0C-DFCB-D00B-7CD5-D5D7E58E4593}"/>
                </a:ext>
              </a:extLst>
            </p:cNvPr>
            <p:cNvCxnSpPr/>
            <p:nvPr/>
          </p:nvCxnSpPr>
          <p:spPr>
            <a:xfrm>
              <a:off x="9963150" y="3589690"/>
              <a:ext cx="21907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71AFE5A-37A5-BCF4-9AC1-F62071829D14}"/>
                </a:ext>
              </a:extLst>
            </p:cNvPr>
            <p:cNvCxnSpPr/>
            <p:nvPr/>
          </p:nvCxnSpPr>
          <p:spPr>
            <a:xfrm>
              <a:off x="9963150" y="4888617"/>
              <a:ext cx="21907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720FA5B-03F5-846E-2BEB-A3FD2F5D6B6A}"/>
                </a:ext>
              </a:extLst>
            </p:cNvPr>
            <p:cNvSpPr txBox="1"/>
            <p:nvPr/>
          </p:nvSpPr>
          <p:spPr>
            <a:xfrm>
              <a:off x="5553075" y="3855522"/>
              <a:ext cx="857250" cy="276999"/>
            </a:xfrm>
            <a:prstGeom prst="rect">
              <a:avLst/>
            </a:prstGeom>
            <a:noFill/>
          </p:spPr>
          <p:txBody>
            <a:bodyPr wrap="square" rtlCol="0">
              <a:spAutoFit/>
            </a:bodyPr>
            <a:lstStyle/>
            <a:p>
              <a:pPr algn="ctr"/>
              <a:r>
                <a:rPr lang="en-CA" sz="1200" b="1"/>
                <a:t>Aging</a:t>
              </a:r>
            </a:p>
          </p:txBody>
        </p:sp>
        <p:sp>
          <p:nvSpPr>
            <p:cNvPr id="35" name="TextBox 34">
              <a:extLst>
                <a:ext uri="{FF2B5EF4-FFF2-40B4-BE49-F238E27FC236}">
                  <a16:creationId xmlns:a16="http://schemas.microsoft.com/office/drawing/2014/main" id="{9B260D80-BBCB-E03B-A8D9-173954959F08}"/>
                </a:ext>
              </a:extLst>
            </p:cNvPr>
            <p:cNvSpPr txBox="1"/>
            <p:nvPr/>
          </p:nvSpPr>
          <p:spPr>
            <a:xfrm>
              <a:off x="10158412" y="4074032"/>
              <a:ext cx="857250" cy="276999"/>
            </a:xfrm>
            <a:prstGeom prst="rect">
              <a:avLst/>
            </a:prstGeom>
            <a:noFill/>
          </p:spPr>
          <p:txBody>
            <a:bodyPr wrap="square" rtlCol="0">
              <a:spAutoFit/>
            </a:bodyPr>
            <a:lstStyle/>
            <a:p>
              <a:pPr algn="ctr"/>
              <a:r>
                <a:rPr lang="en-CA" sz="1200" b="1"/>
                <a:t>Obesity</a:t>
              </a:r>
            </a:p>
          </p:txBody>
        </p:sp>
      </p:grpSp>
    </p:spTree>
    <p:extLst>
      <p:ext uri="{BB962C8B-B14F-4D97-AF65-F5344CB8AC3E}">
        <p14:creationId xmlns:p14="http://schemas.microsoft.com/office/powerpoint/2010/main" val="352990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8E96-F4B5-29A3-45E5-7DC8FF70809D}"/>
              </a:ext>
            </a:extLst>
          </p:cNvPr>
          <p:cNvSpPr>
            <a:spLocks noGrp="1"/>
          </p:cNvSpPr>
          <p:nvPr>
            <p:ph type="title"/>
          </p:nvPr>
        </p:nvSpPr>
        <p:spPr/>
        <p:txBody>
          <a:bodyPr/>
          <a:lstStyle/>
          <a:p>
            <a:r>
              <a:rPr lang="en-CA"/>
              <a:t>Key takeaways</a:t>
            </a:r>
          </a:p>
        </p:txBody>
      </p:sp>
      <p:sp>
        <p:nvSpPr>
          <p:cNvPr id="4" name="Content Placeholder 3">
            <a:extLst>
              <a:ext uri="{FF2B5EF4-FFF2-40B4-BE49-F238E27FC236}">
                <a16:creationId xmlns:a16="http://schemas.microsoft.com/office/drawing/2014/main" id="{89FB0121-13AA-43A9-8054-7A4AF6530F50}"/>
              </a:ext>
            </a:extLst>
          </p:cNvPr>
          <p:cNvSpPr>
            <a:spLocks noGrp="1"/>
          </p:cNvSpPr>
          <p:nvPr>
            <p:ph idx="1"/>
          </p:nvPr>
        </p:nvSpPr>
        <p:spPr/>
        <p:txBody>
          <a:bodyPr/>
          <a:lstStyle/>
          <a:p>
            <a:pPr marL="341313" indent="-341313"/>
            <a:r>
              <a:rPr lang="en-CA" dirty="0"/>
              <a:t>BMI is a good population-based screening measure but has limitations for the individual</a:t>
            </a:r>
          </a:p>
          <a:p>
            <a:pPr marL="341313" indent="-341313"/>
            <a:r>
              <a:rPr lang="en-CA" dirty="0"/>
              <a:t>Waist circumference can be used to augment BMI to categorize stage I, II, III class obesity</a:t>
            </a:r>
            <a:endParaRPr lang="en-CA" strike="sngStrike" dirty="0"/>
          </a:p>
          <a:p>
            <a:pPr marL="341313" indent="-341313"/>
            <a:r>
              <a:rPr lang="en-CA" dirty="0"/>
              <a:t>Obesity is a chronic disease and does require ongoing care throughout the patient’s life </a:t>
            </a:r>
          </a:p>
        </p:txBody>
      </p:sp>
    </p:spTree>
    <p:extLst>
      <p:ext uri="{BB962C8B-B14F-4D97-AF65-F5344CB8AC3E}">
        <p14:creationId xmlns:p14="http://schemas.microsoft.com/office/powerpoint/2010/main" val="422918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5953-DC5E-4865-332F-C96C51ACAFEF}"/>
              </a:ext>
            </a:extLst>
          </p:cNvPr>
          <p:cNvSpPr>
            <a:spLocks noGrp="1"/>
          </p:cNvSpPr>
          <p:nvPr>
            <p:ph type="title"/>
          </p:nvPr>
        </p:nvSpPr>
        <p:spPr/>
        <p:txBody>
          <a:bodyPr/>
          <a:lstStyle/>
          <a:p>
            <a:r>
              <a:rPr lang="en-CA"/>
              <a:t>Assessment</a:t>
            </a:r>
          </a:p>
        </p:txBody>
      </p:sp>
      <p:sp>
        <p:nvSpPr>
          <p:cNvPr id="3" name="Text Placeholder 2">
            <a:extLst>
              <a:ext uri="{FF2B5EF4-FFF2-40B4-BE49-F238E27FC236}">
                <a16:creationId xmlns:a16="http://schemas.microsoft.com/office/drawing/2014/main" id="{1C91CF84-272E-CC05-18F6-9725FAA1BA67}"/>
              </a:ext>
            </a:extLst>
          </p:cNvPr>
          <p:cNvSpPr>
            <a:spLocks noGrp="1"/>
          </p:cNvSpPr>
          <p:nvPr>
            <p:ph type="body" sz="quarter" idx="13"/>
          </p:nvPr>
        </p:nvSpPr>
        <p:spPr/>
        <p:txBody>
          <a:bodyPr/>
          <a:lstStyle/>
          <a:p>
            <a:endParaRPr lang="en-CA"/>
          </a:p>
        </p:txBody>
      </p:sp>
      <p:sp>
        <p:nvSpPr>
          <p:cNvPr id="4" name="Content Placeholder 2">
            <a:extLst>
              <a:ext uri="{FF2B5EF4-FFF2-40B4-BE49-F238E27FC236}">
                <a16:creationId xmlns:a16="http://schemas.microsoft.com/office/drawing/2014/main" id="{3CEE250D-4B64-DCAC-7136-BFCB732B50C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Juan has a </a:t>
            </a:r>
            <a:r>
              <a:rPr lang="en-US" sz="1050" dirty="0">
                <a:latin typeface="Arial" panose="020B0604020202020204" pitchFamily="34" charset="0"/>
                <a:ea typeface="Calibri" panose="020F0502020204030204" pitchFamily="34" charset="0"/>
                <a:cs typeface="Times New Roman" panose="02020603050405020304" pitchFamily="18" charset="0"/>
              </a:rPr>
              <a:t>BMI of 38 kg/m</a:t>
            </a:r>
            <a:r>
              <a:rPr lang="en-US" sz="1050" baseline="30000" dirty="0">
                <a:latin typeface="Arial" panose="020B0604020202020204" pitchFamily="34" charset="0"/>
                <a:ea typeface="Calibri" panose="020F0502020204030204" pitchFamily="34" charset="0"/>
                <a:cs typeface="Times New Roman" panose="02020603050405020304" pitchFamily="18" charset="0"/>
              </a:rPr>
              <a:t>2</a:t>
            </a:r>
            <a:r>
              <a:rPr lang="en-US" sz="1050" dirty="0">
                <a:latin typeface="Arial" panose="020B0604020202020204" pitchFamily="34" charset="0"/>
                <a:ea typeface="Calibri" panose="020F0502020204030204" pitchFamily="34" charset="0"/>
                <a:cs typeface="Times New Roman" panose="02020603050405020304" pitchFamily="18" charset="0"/>
              </a:rPr>
              <a:t>. Keith has a BMI of 29 kg/m</a:t>
            </a:r>
            <a:r>
              <a:rPr lang="en-US" sz="1050" baseline="30000" dirty="0">
                <a:latin typeface="Arial" panose="020B0604020202020204" pitchFamily="34" charset="0"/>
                <a:ea typeface="Calibri" panose="020F0502020204030204" pitchFamily="34" charset="0"/>
                <a:cs typeface="Times New Roman" panose="02020603050405020304" pitchFamily="18" charset="0"/>
              </a:rPr>
              <a:t>2</a:t>
            </a:r>
            <a:r>
              <a:rPr lang="en-US" sz="1050" dirty="0">
                <a:latin typeface="Arial" panose="020B0604020202020204" pitchFamily="34" charset="0"/>
                <a:ea typeface="Calibri" panose="020F0502020204030204" pitchFamily="34" charset="0"/>
                <a:cs typeface="Times New Roman" panose="02020603050405020304" pitchFamily="18" charset="0"/>
              </a:rPr>
              <a:t>.</a:t>
            </a:r>
            <a:r>
              <a:rPr lang="en-US" sz="1050" baseline="30000" dirty="0">
                <a:latin typeface="Arial" panose="020B0604020202020204" pitchFamily="34" charset="0"/>
                <a:ea typeface="Calibri" panose="020F0502020204030204" pitchFamily="34" charset="0"/>
                <a:cs typeface="Times New Roman" panose="02020603050405020304" pitchFamily="18" charset="0"/>
              </a:rPr>
              <a:t> </a:t>
            </a:r>
            <a:r>
              <a:rPr lang="en-US" sz="1050" dirty="0">
                <a:latin typeface="Arial" panose="020B0604020202020204" pitchFamily="34" charset="0"/>
                <a:ea typeface="Calibri" panose="020F0502020204030204" pitchFamily="34" charset="0"/>
                <a:cs typeface="Times New Roman" panose="02020603050405020304" pitchFamily="18" charset="0"/>
              </a:rPr>
              <a:t>Keith has higher levels of fasting plasma glucose, LDL-C, triglycerides, and blood pressure than Juan. Keith has a lower risk from his obesity than Juan because of his lower BMI.</a:t>
            </a:r>
            <a:endParaRPr lang="en-US"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True</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False</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CA" sz="1050" dirty="0">
                <a:latin typeface="Arial" panose="020B0604020202020204" pitchFamily="34" charset="0"/>
                <a:cs typeface="Times New Roman" panose="02020603050405020304" pitchFamily="18" charset="0"/>
              </a:rPr>
              <a:t>Which of the following is an example of a SMART goal for a person with obesity?</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“I will lose weight so that I can feel better and have a healthier relationship with my wife”</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“I will go on a walk on Mondays, Wednesdays and Fridays around my neighborhood for 20 minutes in order to lose 3 </a:t>
            </a:r>
            <a:r>
              <a:rPr lang="en-US" sz="1050" dirty="0" err="1">
                <a:latin typeface="Arial" panose="020B0604020202020204" pitchFamily="34" charset="0"/>
                <a:ea typeface="Calibri" panose="020F0502020204030204" pitchFamily="34" charset="0"/>
                <a:cs typeface="Times New Roman" panose="02020603050405020304" pitchFamily="18" charset="0"/>
              </a:rPr>
              <a:t>lbs</a:t>
            </a:r>
            <a:r>
              <a:rPr lang="en-US" sz="1050" dirty="0">
                <a:latin typeface="Arial" panose="020B0604020202020204" pitchFamily="34" charset="0"/>
                <a:ea typeface="Calibri" panose="020F0502020204030204" pitchFamily="34" charset="0"/>
                <a:cs typeface="Times New Roman" panose="02020603050405020304" pitchFamily="18" charset="0"/>
              </a:rPr>
              <a:t> by June 30”</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“I am going to exercise more and eat more vegetables. These are 2 behavior changes that I feel confident I can do.” </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“I will lose 20 </a:t>
            </a:r>
            <a:r>
              <a:rPr lang="en-US" sz="1050" dirty="0" err="1">
                <a:latin typeface="Arial" panose="020B0604020202020204" pitchFamily="34" charset="0"/>
                <a:ea typeface="Calibri" panose="020F0502020204030204" pitchFamily="34" charset="0"/>
                <a:cs typeface="Times New Roman" panose="02020603050405020304" pitchFamily="18" charset="0"/>
              </a:rPr>
              <a:t>lbs</a:t>
            </a:r>
            <a:r>
              <a:rPr lang="en-US" sz="1050" dirty="0">
                <a:latin typeface="Arial" panose="020B0604020202020204" pitchFamily="34" charset="0"/>
                <a:ea typeface="Calibri" panose="020F0502020204030204" pitchFamily="34" charset="0"/>
                <a:cs typeface="Times New Roman" panose="02020603050405020304" pitchFamily="18" charset="0"/>
              </a:rPr>
              <a:t> by end of next month. I have done this before and I know I can do this again.”</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Dose adjustments in patients with obesity may be required due to the impact of obesity on drug distribution, metabolism, and excretion. Which of the following obesity-related factors is most likely to contribute to the need for dose adjustments?</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Lower body fat distribution</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Changes in reproductive functions</a:t>
            </a:r>
            <a:endParaRPr lang="en-US" sz="1050" strike="sngStrike"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Changes in blood flow </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Hypercellular adiposity</a:t>
            </a:r>
          </a:p>
          <a:p>
            <a:pPr>
              <a:lnSpc>
                <a:spcPct val="107000"/>
              </a:lnSpc>
              <a:spcAft>
                <a:spcPts val="80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Which of the following statements regarding management of obesity in older adults is most accurate</a:t>
            </a:r>
            <a:r>
              <a:rPr lang="en-US" sz="1050" dirty="0">
                <a:latin typeface="Arial" panose="020B0604020202020204" pitchFamily="34" charset="0"/>
                <a:ea typeface="Calibri" panose="020F0502020204030204" pitchFamily="34" charset="0"/>
                <a:cs typeface="Times New Roman" panose="02020603050405020304" pitchFamily="18" charset="0"/>
              </a:rPr>
              <a:t>?</a:t>
            </a:r>
            <a:endParaRPr lang="en-US"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Weight loss in older individuals may promote osteoporosis</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Older adults with obesity require high intensity exercise</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Older adults require from 2.0</a:t>
            </a:r>
            <a:r>
              <a:rPr lang="en-US" sz="1050" dirty="0">
                <a:latin typeface="Calibri" panose="020F0502020204030204" pitchFamily="34" charset="0"/>
                <a:cs typeface="Calibri" panose="020F0502020204030204" pitchFamily="34" charset="0"/>
              </a:rPr>
              <a:t>–</a:t>
            </a:r>
            <a:r>
              <a:rPr lang="en-US" sz="1050" dirty="0">
                <a:latin typeface="Arial" panose="020B0604020202020204" pitchFamily="34" charset="0"/>
                <a:cs typeface="Times New Roman" panose="02020603050405020304" pitchFamily="18" charset="0"/>
              </a:rPr>
              <a:t>2.5 grams of protein per kilogram of body weight to increase lean body mass</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Older adults with obesity are at a decreased risk of disability compared to younger adults with obesity</a:t>
            </a:r>
          </a:p>
          <a:p>
            <a:pPr lvl="1">
              <a:lnSpc>
                <a:spcPct val="107000"/>
              </a:lnSpc>
              <a:spcBef>
                <a:spcPts val="0"/>
              </a:spcBef>
              <a:buFont typeface="+mj-lt"/>
              <a:buAutoNum type="alphaLcPeriod"/>
            </a:pPr>
            <a:endParaRPr lang="en-CA" sz="105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3860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8341BA-ACE0-A947-CE52-8628F9387C2B}"/>
              </a:ext>
            </a:extLst>
          </p:cNvPr>
          <p:cNvPicPr>
            <a:picLocks noChangeAspect="1"/>
          </p:cNvPicPr>
          <p:nvPr/>
        </p:nvPicPr>
        <p:blipFill>
          <a:blip r:embed="rId5"/>
          <a:stretch>
            <a:fillRect/>
          </a:stretch>
        </p:blipFill>
        <p:spPr>
          <a:xfrm>
            <a:off x="1899986" y="4413108"/>
            <a:ext cx="2011682" cy="2011682"/>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239019D9-61B2-B197-7062-A187AF857AFF}"/>
              </a:ext>
            </a:extLst>
          </p:cNvPr>
          <p:cNvGraphicFramePr>
            <a:graphicFrameLocks noChangeAspect="1"/>
          </p:cNvGraphicFramePr>
          <p:nvPr>
            <p:extLst>
              <p:ext uri="{D42A27DB-BD31-4B8C-83A1-F6EECF244321}">
                <p14:modId xmlns:p14="http://schemas.microsoft.com/office/powerpoint/2010/main" val="778118424"/>
              </p:ext>
            </p:extLst>
          </p:nvPr>
        </p:nvGraphicFramePr>
        <p:xfrm>
          <a:off x="9848850" y="4622800"/>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239019D9-61B2-B197-7062-A187AF857AFF}"/>
                          </a:ext>
                        </a:extLst>
                      </p:cNvPr>
                      <p:cNvPicPr/>
                      <p:nvPr/>
                    </p:nvPicPr>
                    <p:blipFill>
                      <a:blip r:embed="rId3"/>
                      <a:stretch>
                        <a:fillRect/>
                      </a:stretch>
                    </p:blipFill>
                    <p:spPr>
                      <a:xfrm>
                        <a:off x="9848850" y="46228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p:txBody>
          <a:bodyPr>
            <a:normAutofit/>
          </a:bodyPr>
          <a:lstStyle/>
          <a:p>
            <a:r>
              <a:rPr lang="en-US"/>
              <a:t>Learning outcomes</a:t>
            </a:r>
            <a:endParaRPr lang="en-CA"/>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p:txBody>
          <a:bodyPr>
            <a:normAutofit/>
          </a:bodyPr>
          <a:lstStyle/>
          <a:p>
            <a:pPr marL="0" indent="0">
              <a:buNone/>
            </a:pPr>
            <a:r>
              <a:rPr lang="en-US"/>
              <a:t>After completing this module, the learner will be able to:</a:t>
            </a:r>
            <a:br>
              <a:rPr lang="en-US"/>
            </a:br>
            <a:endParaRPr lang="en-US"/>
          </a:p>
          <a:p>
            <a:pPr marL="914400" lvl="1" indent="-457200">
              <a:buFont typeface="+mj-lt"/>
              <a:buAutoNum type="arabicPeriod"/>
            </a:pPr>
            <a:r>
              <a:rPr lang="en-US"/>
              <a:t>Understand the staging system and diagnostic criteria for obesity </a:t>
            </a:r>
          </a:p>
          <a:p>
            <a:pPr marL="914400" lvl="1" indent="-457200">
              <a:buFont typeface="+mj-lt"/>
              <a:buAutoNum type="arabicPeriod"/>
            </a:pPr>
            <a:r>
              <a:rPr lang="en-US"/>
              <a:t>Assess the patient's readiness to change using shared-decision making and evidence-based approached such as the 5 As of obesity</a:t>
            </a:r>
          </a:p>
          <a:p>
            <a:pPr marL="914400" lvl="1" indent="-457200">
              <a:buFont typeface="+mj-lt"/>
              <a:buAutoNum type="arabicPeriod"/>
            </a:pPr>
            <a:r>
              <a:rPr lang="en-US"/>
              <a:t>Identify drug classes that can cause medication-induced weight gain </a:t>
            </a:r>
          </a:p>
          <a:p>
            <a:pPr marL="914400" lvl="1" indent="-457200">
              <a:buFont typeface="+mj-lt"/>
              <a:buAutoNum type="arabicPeriod"/>
            </a:pPr>
            <a:r>
              <a:rPr lang="en-US"/>
              <a:t>Understand that obesity is a chronic disease that may require ongoing care</a:t>
            </a:r>
          </a:p>
          <a:p>
            <a:pPr marL="914400" lvl="1" indent="-457200">
              <a:buFont typeface="+mj-lt"/>
              <a:buAutoNum type="arabicPeriod"/>
            </a:pPr>
            <a:r>
              <a:rPr lang="en-US"/>
              <a:t>Recognize the role of various healthcare professionals in caring for people with obesity in a multidisciplinary setting </a:t>
            </a:r>
          </a:p>
          <a:p>
            <a:pPr marL="914400" lvl="1" indent="-457200">
              <a:buFont typeface="+mj-lt"/>
              <a:buAutoNum type="arabicPeriod"/>
            </a:pPr>
            <a:endParaRPr lang="en-US"/>
          </a:p>
        </p:txBody>
      </p:sp>
    </p:spTree>
    <p:extLst>
      <p:ext uri="{BB962C8B-B14F-4D97-AF65-F5344CB8AC3E}">
        <p14:creationId xmlns:p14="http://schemas.microsoft.com/office/powerpoint/2010/main" val="151916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2806D-7B53-4B41-BFA8-6C76E9104507}"/>
              </a:ext>
            </a:extLst>
          </p:cNvPr>
          <p:cNvSpPr>
            <a:spLocks noGrp="1"/>
          </p:cNvSpPr>
          <p:nvPr>
            <p:ph type="title"/>
          </p:nvPr>
        </p:nvSpPr>
        <p:spPr/>
        <p:txBody>
          <a:bodyPr/>
          <a:lstStyle/>
          <a:p>
            <a:r>
              <a:rPr lang="en-US"/>
              <a:t>Classification of obesity: BMI</a:t>
            </a:r>
            <a:endParaRPr lang="en-CA"/>
          </a:p>
        </p:txBody>
      </p:sp>
      <p:sp>
        <p:nvSpPr>
          <p:cNvPr id="5" name="Text Placeholder 4">
            <a:extLst>
              <a:ext uri="{FF2B5EF4-FFF2-40B4-BE49-F238E27FC236}">
                <a16:creationId xmlns:a16="http://schemas.microsoft.com/office/drawing/2014/main" id="{69C7C24F-5AF1-4B19-9E17-B375275BFEDA}"/>
              </a:ext>
            </a:extLst>
          </p:cNvPr>
          <p:cNvSpPr>
            <a:spLocks noGrp="1"/>
          </p:cNvSpPr>
          <p:nvPr>
            <p:ph type="body" sz="quarter" idx="13"/>
          </p:nvPr>
        </p:nvSpPr>
        <p:spPr>
          <a:xfrm>
            <a:off x="647998" y="6210000"/>
            <a:ext cx="11068380" cy="324000"/>
          </a:xfrm>
        </p:spPr>
        <p:txBody>
          <a:bodyPr/>
          <a:lstStyle/>
          <a:p>
            <a:r>
              <a:rPr lang="en-US" sz="1000" b="0" i="0" dirty="0"/>
              <a:t>*Pre-obesity, previously called overweight, medicalizes the term, and like pre-diabetes may assist patients and HCPs in taking their weight more seriously.</a:t>
            </a:r>
            <a:br>
              <a:rPr lang="en-GB" sz="1000" dirty="0"/>
            </a:br>
            <a:r>
              <a:rPr lang="en-GB" sz="1000" dirty="0"/>
              <a:t>WHO, world health organization.</a:t>
            </a:r>
            <a:br>
              <a:rPr lang="en-GB" sz="1000" dirty="0"/>
            </a:br>
            <a:r>
              <a:rPr lang="en-GB" sz="1000" dirty="0"/>
              <a:t>1. American Medical Association (AMA). Available at: </a:t>
            </a:r>
            <a:r>
              <a:rPr lang="en-GB" sz="1000" dirty="0">
                <a:hlinkClick r:id="rId3"/>
              </a:rPr>
              <a:t>https://www.ama-assn.org/delivering-care/public-health/ama-use-bmi-alone-imperfect-clinical-measure</a:t>
            </a:r>
            <a:r>
              <a:rPr lang="en-GB" sz="1000" dirty="0"/>
              <a:t>. Accessed June 2023; </a:t>
            </a:r>
            <a:br>
              <a:rPr lang="en-GB" sz="1000" dirty="0"/>
            </a:br>
            <a:r>
              <a:rPr lang="en-GB" sz="1000" dirty="0"/>
              <a:t>2. </a:t>
            </a:r>
            <a:r>
              <a:rPr lang="en-GB" sz="1000" dirty="0">
                <a:latin typeface="Arial"/>
                <a:cs typeface="Arial"/>
              </a:rPr>
              <a:t>Obesity playbook. Endocrine Society. 2023. Available at: </a:t>
            </a:r>
            <a:r>
              <a:rPr lang="en-GB" sz="1000" dirty="0">
                <a:latin typeface="Arial"/>
                <a:cs typeface="Arial"/>
                <a:hlinkClick r:id="rId4"/>
              </a:rPr>
              <a:t>https://www.endocrine.org/-/media/endocrine/files/obesity/obesity-playbook-final_use.pdf</a:t>
            </a:r>
            <a:r>
              <a:rPr lang="en-GB" sz="1000" dirty="0">
                <a:latin typeface="Arial"/>
                <a:cs typeface="Arial"/>
              </a:rPr>
              <a:t>. Accessed May 2023</a:t>
            </a:r>
            <a:r>
              <a:rPr lang="en-GB" sz="1000" dirty="0"/>
              <a:t>; </a:t>
            </a:r>
            <a:br>
              <a:rPr lang="en-GB" sz="1000" dirty="0"/>
            </a:br>
            <a:r>
              <a:rPr lang="en-GB" sz="1000" dirty="0"/>
              <a:t>3. </a:t>
            </a:r>
            <a:r>
              <a:rPr lang="en-US" sz="1000" dirty="0">
                <a:latin typeface="Arial"/>
                <a:cs typeface="Arial"/>
              </a:rPr>
              <a:t>Centers for Disease Control and Prevention (CDC). Defining adult overweight &amp; obesity. Available at: </a:t>
            </a:r>
            <a:r>
              <a:rPr lang="en-US" sz="1000" dirty="0">
                <a:latin typeface="Arial"/>
                <a:cs typeface="Arial"/>
                <a:hlinkClick r:id="rId5"/>
              </a:rPr>
              <a:t>https://www.cdc.gov/obesity/basics/adult-defining.html#:~:text=Obesity%20is%20frequently%20subdivided%20into,BMI%20of%2040%20or%20higher</a:t>
            </a:r>
            <a:r>
              <a:rPr lang="en-US" sz="1000" dirty="0">
                <a:latin typeface="Arial"/>
                <a:cs typeface="Arial"/>
              </a:rPr>
              <a:t>. Accessed June 2023</a:t>
            </a:r>
            <a:r>
              <a:rPr lang="en-GB" sz="1000" dirty="0">
                <a:latin typeface="Arial"/>
                <a:cs typeface="Arial"/>
              </a:rPr>
              <a:t>; </a:t>
            </a:r>
            <a:br>
              <a:rPr lang="en-GB" sz="1000" dirty="0">
                <a:latin typeface="Arial"/>
                <a:cs typeface="Arial"/>
              </a:rPr>
            </a:br>
            <a:r>
              <a:rPr lang="en-GB" sz="1000" dirty="0">
                <a:latin typeface="Arial"/>
                <a:cs typeface="Arial"/>
              </a:rPr>
              <a:t>4. </a:t>
            </a:r>
            <a:r>
              <a:rPr kumimoji="0" lang="en-US" sz="1000" b="0" i="0" u="none" strike="noStrike" kern="1200" cap="none" spc="0" normalizeH="0" baseline="0" noProof="0" dirty="0" err="1">
                <a:ln>
                  <a:noFill/>
                </a:ln>
                <a:effectLst/>
                <a:uLnTx/>
                <a:uFillTx/>
                <a:ea typeface="+mn-ea"/>
                <a:cs typeface="Arial"/>
              </a:rPr>
              <a:t>Bhaskaran</a:t>
            </a:r>
            <a:r>
              <a:rPr kumimoji="0" lang="en-US" sz="1000" b="0" i="0" u="none" strike="noStrike" kern="1200" cap="none" spc="0" normalizeH="0" baseline="0" noProof="0" dirty="0">
                <a:ln>
                  <a:noFill/>
                </a:ln>
                <a:effectLst/>
                <a:uLnTx/>
                <a:uFillTx/>
                <a:ea typeface="+mn-ea"/>
                <a:cs typeface="Arial"/>
              </a:rPr>
              <a:t> K et al. Lancet Diabetes Endocrinol. 2018;6:</a:t>
            </a:r>
            <a:r>
              <a:rPr lang="en-US" sz="1000" i="0" u="sng" dirty="0"/>
              <a:t>doi:10.1016/S2213-8587(18)30288-2;</a:t>
            </a:r>
            <a:r>
              <a:rPr lang="en-GB" sz="1000" dirty="0"/>
              <a:t> 5. Misra A et al. J Assoc Physicians India 2009;57:163–170.</a:t>
            </a:r>
          </a:p>
        </p:txBody>
      </p:sp>
      <p:sp>
        <p:nvSpPr>
          <p:cNvPr id="2" name="Rectangle 1">
            <a:extLst>
              <a:ext uri="{FF2B5EF4-FFF2-40B4-BE49-F238E27FC236}">
                <a16:creationId xmlns:a16="http://schemas.microsoft.com/office/drawing/2014/main" id="{07659FA0-FCAD-616C-588A-F2499BCA8CE1}"/>
              </a:ext>
            </a:extLst>
          </p:cNvPr>
          <p:cNvSpPr/>
          <p:nvPr/>
        </p:nvSpPr>
        <p:spPr>
          <a:xfrm>
            <a:off x="838200" y="1453372"/>
            <a:ext cx="10878178" cy="40941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1"/>
                </a:solidFill>
              </a:rPr>
              <a:t>The first stage of clinical management is evaluation of patient’s level of obesity </a:t>
            </a:r>
          </a:p>
        </p:txBody>
      </p:sp>
      <p:sp>
        <p:nvSpPr>
          <p:cNvPr id="22" name="TextBox 21">
            <a:extLst>
              <a:ext uri="{FF2B5EF4-FFF2-40B4-BE49-F238E27FC236}">
                <a16:creationId xmlns:a16="http://schemas.microsoft.com/office/drawing/2014/main" id="{B35CD7E7-AD73-97D3-B804-686BA14D91B1}"/>
              </a:ext>
            </a:extLst>
          </p:cNvPr>
          <p:cNvSpPr txBox="1"/>
          <p:nvPr/>
        </p:nvSpPr>
        <p:spPr>
          <a:xfrm>
            <a:off x="733530" y="1989903"/>
            <a:ext cx="5255286" cy="1477328"/>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Body mass index (BMI) is correlated to fat mass in the general population</a:t>
            </a:r>
            <a:r>
              <a:rPr lang="en-US" sz="1800" baseline="30000" dirty="0">
                <a:latin typeface="Arial" panose="020B0604020202020204" pitchFamily="34" charset="0"/>
                <a:cs typeface="Arial" panose="020B0604020202020204" pitchFamily="34" charset="0"/>
              </a:rPr>
              <a:t>1,2</a:t>
            </a:r>
          </a:p>
          <a:p>
            <a:endParaRPr lang="en-US"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BMI loses predictability when applied on the individual level</a:t>
            </a:r>
            <a:r>
              <a:rPr lang="en-US" sz="1800" b="1" baseline="30000" dirty="0">
                <a:latin typeface="Arial" panose="020B0604020202020204" pitchFamily="34" charset="0"/>
                <a:cs typeface="Arial" panose="020B0604020202020204" pitchFamily="34" charset="0"/>
              </a:rPr>
              <a:t>1</a:t>
            </a:r>
            <a:endParaRPr lang="en-GB" sz="1800" b="1" strike="sngStrike" baseline="30000" dirty="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34AD05E6-C405-9C22-303E-B74FE3057391}"/>
              </a:ext>
            </a:extLst>
          </p:cNvPr>
          <p:cNvGrpSpPr/>
          <p:nvPr/>
        </p:nvGrpSpPr>
        <p:grpSpPr>
          <a:xfrm>
            <a:off x="1966940" y="3481973"/>
            <a:ext cx="2275835" cy="863376"/>
            <a:chOff x="3619197" y="1784637"/>
            <a:chExt cx="2275835" cy="929604"/>
          </a:xfrm>
        </p:grpSpPr>
        <p:grpSp>
          <p:nvGrpSpPr>
            <p:cNvPr id="24" name="Group 23">
              <a:extLst>
                <a:ext uri="{FF2B5EF4-FFF2-40B4-BE49-F238E27FC236}">
                  <a16:creationId xmlns:a16="http://schemas.microsoft.com/office/drawing/2014/main" id="{9116D33D-4810-508B-AE7D-A39C1F9F5CFD}"/>
                </a:ext>
              </a:extLst>
            </p:cNvPr>
            <p:cNvGrpSpPr/>
            <p:nvPr/>
          </p:nvGrpSpPr>
          <p:grpSpPr>
            <a:xfrm>
              <a:off x="4434025" y="2013458"/>
              <a:ext cx="1461007" cy="629027"/>
              <a:chOff x="4434025" y="2013458"/>
              <a:chExt cx="1461007" cy="629027"/>
            </a:xfrm>
          </p:grpSpPr>
          <p:sp>
            <p:nvSpPr>
              <p:cNvPr id="30" name="TextBox 29">
                <a:extLst>
                  <a:ext uri="{FF2B5EF4-FFF2-40B4-BE49-F238E27FC236}">
                    <a16:creationId xmlns:a16="http://schemas.microsoft.com/office/drawing/2014/main" id="{4FC4E125-61AC-A224-C5C9-A301259790FF}"/>
                  </a:ext>
                </a:extLst>
              </p:cNvPr>
              <p:cNvSpPr txBox="1"/>
              <p:nvPr/>
            </p:nvSpPr>
            <p:spPr>
              <a:xfrm>
                <a:off x="4434025" y="2163599"/>
                <a:ext cx="288862"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a:t>
                </a:r>
              </a:p>
            </p:txBody>
          </p:sp>
          <p:sp>
            <p:nvSpPr>
              <p:cNvPr id="31" name="TextBox 30">
                <a:extLst>
                  <a:ext uri="{FF2B5EF4-FFF2-40B4-BE49-F238E27FC236}">
                    <a16:creationId xmlns:a16="http://schemas.microsoft.com/office/drawing/2014/main" id="{B614012C-7DD4-3AF9-4D98-3A8C397D220D}"/>
                  </a:ext>
                </a:extLst>
              </p:cNvPr>
              <p:cNvSpPr txBox="1"/>
              <p:nvPr/>
            </p:nvSpPr>
            <p:spPr>
              <a:xfrm>
                <a:off x="4752694" y="2013458"/>
                <a:ext cx="1059906"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weight (kg)</a:t>
                </a:r>
              </a:p>
            </p:txBody>
          </p:sp>
          <p:sp>
            <p:nvSpPr>
              <p:cNvPr id="32" name="TextBox 31">
                <a:extLst>
                  <a:ext uri="{FF2B5EF4-FFF2-40B4-BE49-F238E27FC236}">
                    <a16:creationId xmlns:a16="http://schemas.microsoft.com/office/drawing/2014/main" id="{27411F50-E97E-B213-E64D-04731CC57EF8}"/>
                  </a:ext>
                </a:extLst>
              </p:cNvPr>
              <p:cNvSpPr txBox="1"/>
              <p:nvPr/>
            </p:nvSpPr>
            <p:spPr>
              <a:xfrm>
                <a:off x="4733644" y="2311099"/>
                <a:ext cx="1056700" cy="331386"/>
              </a:xfrm>
              <a:prstGeom prst="rect">
                <a:avLst/>
              </a:prstGeom>
              <a:noFill/>
            </p:spPr>
            <p:txBody>
              <a:bodyPr wrap="none" rtlCol="0">
                <a:spAutoFit/>
              </a:bodyPr>
              <a:lstStyle/>
              <a:p>
                <a:pPr defTabSz="1219170" fontAlgn="base">
                  <a:spcBef>
                    <a:spcPct val="0"/>
                  </a:spcBef>
                  <a:spcAft>
                    <a:spcPct val="0"/>
                  </a:spcAft>
                  <a:defRPr/>
                </a:pPr>
                <a:r>
                  <a:rPr lang="en-GB" sz="1400" dirty="0">
                    <a:latin typeface="Arial" panose="020B0604020202020204" pitchFamily="34" charset="0"/>
                    <a:ea typeface="Apis For Office" panose="020B0504010101010104" pitchFamily="34" charset="0"/>
                    <a:cs typeface="Arial" panose="020B0604020202020204" pitchFamily="34" charset="0"/>
                  </a:rPr>
                  <a:t>height (m</a:t>
                </a:r>
                <a:r>
                  <a:rPr lang="en-GB" sz="1400" baseline="30000" dirty="0">
                    <a:latin typeface="Arial" panose="020B0604020202020204" pitchFamily="34" charset="0"/>
                    <a:ea typeface="Apis For Office" panose="020B0504010101010104" pitchFamily="34" charset="0"/>
                    <a:cs typeface="Arial" panose="020B0604020202020204" pitchFamily="34" charset="0"/>
                  </a:rPr>
                  <a:t>2</a:t>
                </a:r>
                <a:r>
                  <a:rPr lang="en-GB" sz="1400" dirty="0">
                    <a:latin typeface="Arial" panose="020B0604020202020204" pitchFamily="34" charset="0"/>
                    <a:ea typeface="Apis For Office" panose="020B0504010101010104" pitchFamily="34" charset="0"/>
                    <a:cs typeface="Arial" panose="020B0604020202020204" pitchFamily="34" charset="0"/>
                  </a:rPr>
                  <a:t>)</a:t>
                </a:r>
              </a:p>
            </p:txBody>
          </p:sp>
          <p:cxnSp>
            <p:nvCxnSpPr>
              <p:cNvPr id="33" name="Straight Connector 32">
                <a:extLst>
                  <a:ext uri="{FF2B5EF4-FFF2-40B4-BE49-F238E27FC236}">
                    <a16:creationId xmlns:a16="http://schemas.microsoft.com/office/drawing/2014/main" id="{EEF6B465-5CA4-28EE-45C9-C56370EA206E}"/>
                  </a:ext>
                </a:extLst>
              </p:cNvPr>
              <p:cNvCxnSpPr/>
              <p:nvPr/>
            </p:nvCxnSpPr>
            <p:spPr>
              <a:xfrm>
                <a:off x="4738136" y="2315620"/>
                <a:ext cx="1156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FE0FBA2-6447-CCFC-C0F2-D7E414FB7809}"/>
                </a:ext>
              </a:extLst>
            </p:cNvPr>
            <p:cNvGrpSpPr/>
            <p:nvPr/>
          </p:nvGrpSpPr>
          <p:grpSpPr>
            <a:xfrm>
              <a:off x="3619197" y="1784637"/>
              <a:ext cx="841528" cy="929604"/>
              <a:chOff x="3902039" y="3279320"/>
              <a:chExt cx="438467" cy="512314"/>
            </a:xfrm>
          </p:grpSpPr>
          <p:sp>
            <p:nvSpPr>
              <p:cNvPr id="26" name="Freeform 144">
                <a:extLst>
                  <a:ext uri="{FF2B5EF4-FFF2-40B4-BE49-F238E27FC236}">
                    <a16:creationId xmlns:a16="http://schemas.microsoft.com/office/drawing/2014/main" id="{FD542C1F-8DF2-2EF7-2F97-83AD80203802}"/>
                  </a:ext>
                </a:extLst>
              </p:cNvPr>
              <p:cNvSpPr>
                <a:spLocks noEditPoints="1"/>
              </p:cNvSpPr>
              <p:nvPr/>
            </p:nvSpPr>
            <p:spPr bwMode="auto">
              <a:xfrm>
                <a:off x="3902039" y="3279320"/>
                <a:ext cx="438467" cy="512314"/>
              </a:xfrm>
              <a:custGeom>
                <a:avLst/>
                <a:gdLst>
                  <a:gd name="T0" fmla="*/ 353 w 704"/>
                  <a:gd name="T1" fmla="*/ 822 h 822"/>
                  <a:gd name="T2" fmla="*/ 79 w 704"/>
                  <a:gd name="T3" fmla="*/ 822 h 822"/>
                  <a:gd name="T4" fmla="*/ 0 w 704"/>
                  <a:gd name="T5" fmla="*/ 743 h 822"/>
                  <a:gd name="T6" fmla="*/ 0 w 704"/>
                  <a:gd name="T7" fmla="*/ 319 h 822"/>
                  <a:gd name="T8" fmla="*/ 1 w 704"/>
                  <a:gd name="T9" fmla="*/ 191 h 822"/>
                  <a:gd name="T10" fmla="*/ 32 w 704"/>
                  <a:gd name="T11" fmla="*/ 128 h 822"/>
                  <a:gd name="T12" fmla="*/ 68 w 704"/>
                  <a:gd name="T13" fmla="*/ 118 h 822"/>
                  <a:gd name="T14" fmla="*/ 172 w 704"/>
                  <a:gd name="T15" fmla="*/ 118 h 822"/>
                  <a:gd name="T16" fmla="*/ 198 w 704"/>
                  <a:gd name="T17" fmla="*/ 105 h 822"/>
                  <a:gd name="T18" fmla="*/ 438 w 704"/>
                  <a:gd name="T19" fmla="*/ 47 h 822"/>
                  <a:gd name="T20" fmla="*/ 505 w 704"/>
                  <a:gd name="T21" fmla="*/ 106 h 822"/>
                  <a:gd name="T22" fmla="*/ 532 w 704"/>
                  <a:gd name="T23" fmla="*/ 118 h 822"/>
                  <a:gd name="T24" fmla="*/ 626 w 704"/>
                  <a:gd name="T25" fmla="*/ 118 h 822"/>
                  <a:gd name="T26" fmla="*/ 703 w 704"/>
                  <a:gd name="T27" fmla="*/ 195 h 822"/>
                  <a:gd name="T28" fmla="*/ 704 w 704"/>
                  <a:gd name="T29" fmla="*/ 532 h 822"/>
                  <a:gd name="T30" fmla="*/ 704 w 704"/>
                  <a:gd name="T31" fmla="*/ 740 h 822"/>
                  <a:gd name="T32" fmla="*/ 623 w 704"/>
                  <a:gd name="T33" fmla="*/ 822 h 822"/>
                  <a:gd name="T34" fmla="*/ 353 w 704"/>
                  <a:gd name="T35" fmla="*/ 822 h 822"/>
                  <a:gd name="T36" fmla="*/ 351 w 704"/>
                  <a:gd name="T37" fmla="*/ 378 h 822"/>
                  <a:gd name="T38" fmla="*/ 519 w 704"/>
                  <a:gd name="T39" fmla="*/ 210 h 822"/>
                  <a:gd name="T40" fmla="*/ 349 w 704"/>
                  <a:gd name="T41" fmla="*/ 46 h 822"/>
                  <a:gd name="T42" fmla="*/ 185 w 704"/>
                  <a:gd name="T43" fmla="*/ 216 h 822"/>
                  <a:gd name="T44" fmla="*/ 351 w 704"/>
                  <a:gd name="T45" fmla="*/ 37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4" h="822">
                    <a:moveTo>
                      <a:pt x="353" y="822"/>
                    </a:moveTo>
                    <a:cubicBezTo>
                      <a:pt x="261" y="822"/>
                      <a:pt x="170" y="822"/>
                      <a:pt x="79" y="822"/>
                    </a:cubicBezTo>
                    <a:cubicBezTo>
                      <a:pt x="28" y="822"/>
                      <a:pt x="0" y="794"/>
                      <a:pt x="0" y="743"/>
                    </a:cubicBezTo>
                    <a:cubicBezTo>
                      <a:pt x="0" y="601"/>
                      <a:pt x="0" y="460"/>
                      <a:pt x="0" y="319"/>
                    </a:cubicBezTo>
                    <a:cubicBezTo>
                      <a:pt x="0" y="276"/>
                      <a:pt x="0" y="233"/>
                      <a:pt x="1" y="191"/>
                    </a:cubicBezTo>
                    <a:cubicBezTo>
                      <a:pt x="2" y="166"/>
                      <a:pt x="8" y="141"/>
                      <a:pt x="32" y="128"/>
                    </a:cubicBezTo>
                    <a:cubicBezTo>
                      <a:pt x="43" y="123"/>
                      <a:pt x="56" y="119"/>
                      <a:pt x="68" y="118"/>
                    </a:cubicBezTo>
                    <a:cubicBezTo>
                      <a:pt x="103" y="117"/>
                      <a:pt x="137" y="117"/>
                      <a:pt x="172" y="118"/>
                    </a:cubicBezTo>
                    <a:cubicBezTo>
                      <a:pt x="183" y="118"/>
                      <a:pt x="191" y="115"/>
                      <a:pt x="198" y="105"/>
                    </a:cubicBezTo>
                    <a:cubicBezTo>
                      <a:pt x="263" y="25"/>
                      <a:pt x="350" y="0"/>
                      <a:pt x="438" y="47"/>
                    </a:cubicBezTo>
                    <a:cubicBezTo>
                      <a:pt x="464" y="61"/>
                      <a:pt x="484" y="85"/>
                      <a:pt x="505" y="106"/>
                    </a:cubicBezTo>
                    <a:cubicBezTo>
                      <a:pt x="514" y="114"/>
                      <a:pt x="521" y="118"/>
                      <a:pt x="532" y="118"/>
                    </a:cubicBezTo>
                    <a:cubicBezTo>
                      <a:pt x="564" y="117"/>
                      <a:pt x="595" y="118"/>
                      <a:pt x="626" y="118"/>
                    </a:cubicBezTo>
                    <a:cubicBezTo>
                      <a:pt x="673" y="117"/>
                      <a:pt x="703" y="147"/>
                      <a:pt x="703" y="195"/>
                    </a:cubicBezTo>
                    <a:cubicBezTo>
                      <a:pt x="704" y="307"/>
                      <a:pt x="704" y="420"/>
                      <a:pt x="704" y="532"/>
                    </a:cubicBezTo>
                    <a:cubicBezTo>
                      <a:pt x="704" y="602"/>
                      <a:pt x="704" y="671"/>
                      <a:pt x="704" y="740"/>
                    </a:cubicBezTo>
                    <a:cubicBezTo>
                      <a:pt x="704" y="792"/>
                      <a:pt x="674" y="822"/>
                      <a:pt x="623" y="822"/>
                    </a:cubicBezTo>
                    <a:cubicBezTo>
                      <a:pt x="533" y="822"/>
                      <a:pt x="443" y="822"/>
                      <a:pt x="353" y="822"/>
                    </a:cubicBezTo>
                    <a:close/>
                    <a:moveTo>
                      <a:pt x="351" y="378"/>
                    </a:moveTo>
                    <a:cubicBezTo>
                      <a:pt x="440" y="383"/>
                      <a:pt x="521" y="298"/>
                      <a:pt x="519" y="210"/>
                    </a:cubicBezTo>
                    <a:cubicBezTo>
                      <a:pt x="517" y="119"/>
                      <a:pt x="439" y="45"/>
                      <a:pt x="349" y="46"/>
                    </a:cubicBezTo>
                    <a:cubicBezTo>
                      <a:pt x="260" y="47"/>
                      <a:pt x="183" y="126"/>
                      <a:pt x="185" y="216"/>
                    </a:cubicBezTo>
                    <a:cubicBezTo>
                      <a:pt x="186" y="303"/>
                      <a:pt x="268" y="384"/>
                      <a:pt x="351" y="3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192000" numCol="1" anchor="b" anchorCtr="0" compatLnSpc="1">
                <a:prstTxWarp prst="textNoShape">
                  <a:avLst/>
                </a:prstTxWarp>
              </a:bodyPr>
              <a:lstStyle/>
              <a:p>
                <a:pPr algn="ctr"/>
                <a:r>
                  <a:rPr lang="en-US" sz="1800" b="1">
                    <a:solidFill>
                      <a:schemeClr val="bg1"/>
                    </a:solidFill>
                    <a:latin typeface="Arial" panose="020B0604020202020204" pitchFamily="34" charset="0"/>
                    <a:ea typeface="Apis For Office" panose="020B0504010101010104" pitchFamily="34" charset="0"/>
                    <a:cs typeface="Arial" panose="020B0604020202020204" pitchFamily="34" charset="0"/>
                  </a:rPr>
                  <a:t>BMI</a:t>
                </a:r>
              </a:p>
            </p:txBody>
          </p:sp>
          <p:sp>
            <p:nvSpPr>
              <p:cNvPr id="27" name="Freeform 179">
                <a:extLst>
                  <a:ext uri="{FF2B5EF4-FFF2-40B4-BE49-F238E27FC236}">
                    <a16:creationId xmlns:a16="http://schemas.microsoft.com/office/drawing/2014/main" id="{4847FC96-ED4C-074C-BDA9-DDE82600F08D}"/>
                  </a:ext>
                </a:extLst>
              </p:cNvPr>
              <p:cNvSpPr>
                <a:spLocks noEditPoints="1"/>
              </p:cNvSpPr>
              <p:nvPr/>
            </p:nvSpPr>
            <p:spPr bwMode="auto">
              <a:xfrm>
                <a:off x="4015579" y="3307934"/>
                <a:ext cx="211387" cy="210464"/>
              </a:xfrm>
              <a:custGeom>
                <a:avLst/>
                <a:gdLst>
                  <a:gd name="T0" fmla="*/ 168 w 338"/>
                  <a:gd name="T1" fmla="*/ 333 h 339"/>
                  <a:gd name="T2" fmla="*/ 2 w 338"/>
                  <a:gd name="T3" fmla="*/ 171 h 339"/>
                  <a:gd name="T4" fmla="*/ 166 w 338"/>
                  <a:gd name="T5" fmla="*/ 1 h 339"/>
                  <a:gd name="T6" fmla="*/ 336 w 338"/>
                  <a:gd name="T7" fmla="*/ 165 h 339"/>
                  <a:gd name="T8" fmla="*/ 168 w 338"/>
                  <a:gd name="T9" fmla="*/ 333 h 339"/>
                  <a:gd name="T10" fmla="*/ 168 w 338"/>
                  <a:gd name="T11" fmla="*/ 298 h 339"/>
                  <a:gd name="T12" fmla="*/ 298 w 338"/>
                  <a:gd name="T13" fmla="*/ 167 h 339"/>
                  <a:gd name="T14" fmla="*/ 173 w 338"/>
                  <a:gd name="T15" fmla="*/ 38 h 339"/>
                  <a:gd name="T16" fmla="*/ 39 w 338"/>
                  <a:gd name="T17" fmla="*/ 168 h 339"/>
                  <a:gd name="T18" fmla="*/ 168 w 338"/>
                  <a:gd name="T19" fmla="*/ 29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8" y="333"/>
                    </a:moveTo>
                    <a:cubicBezTo>
                      <a:pt x="85" y="339"/>
                      <a:pt x="3" y="258"/>
                      <a:pt x="2" y="171"/>
                    </a:cubicBezTo>
                    <a:cubicBezTo>
                      <a:pt x="0" y="81"/>
                      <a:pt x="77" y="2"/>
                      <a:pt x="166" y="1"/>
                    </a:cubicBezTo>
                    <a:cubicBezTo>
                      <a:pt x="256" y="0"/>
                      <a:pt x="334" y="74"/>
                      <a:pt x="336" y="165"/>
                    </a:cubicBezTo>
                    <a:cubicBezTo>
                      <a:pt x="338" y="253"/>
                      <a:pt x="257" y="338"/>
                      <a:pt x="168" y="333"/>
                    </a:cubicBezTo>
                    <a:close/>
                    <a:moveTo>
                      <a:pt x="168" y="298"/>
                    </a:moveTo>
                    <a:cubicBezTo>
                      <a:pt x="246" y="296"/>
                      <a:pt x="300" y="244"/>
                      <a:pt x="298" y="167"/>
                    </a:cubicBezTo>
                    <a:cubicBezTo>
                      <a:pt x="297" y="89"/>
                      <a:pt x="251" y="40"/>
                      <a:pt x="173" y="38"/>
                    </a:cubicBezTo>
                    <a:cubicBezTo>
                      <a:pt x="91" y="37"/>
                      <a:pt x="39" y="85"/>
                      <a:pt x="39" y="168"/>
                    </a:cubicBezTo>
                    <a:cubicBezTo>
                      <a:pt x="38" y="245"/>
                      <a:pt x="88" y="294"/>
                      <a:pt x="168"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sp>
            <p:nvSpPr>
              <p:cNvPr id="28" name="Freeform 189">
                <a:extLst>
                  <a:ext uri="{FF2B5EF4-FFF2-40B4-BE49-F238E27FC236}">
                    <a16:creationId xmlns:a16="http://schemas.microsoft.com/office/drawing/2014/main" id="{B240287E-8618-7D22-90E1-A093F5EBC534}"/>
                  </a:ext>
                </a:extLst>
              </p:cNvPr>
              <p:cNvSpPr>
                <a:spLocks noEditPoints="1"/>
              </p:cNvSpPr>
              <p:nvPr/>
            </p:nvSpPr>
            <p:spPr bwMode="auto">
              <a:xfrm>
                <a:off x="4039579" y="3331011"/>
                <a:ext cx="163387" cy="162463"/>
              </a:xfrm>
              <a:custGeom>
                <a:avLst/>
                <a:gdLst>
                  <a:gd name="T0" fmla="*/ 130 w 262"/>
                  <a:gd name="T1" fmla="*/ 261 h 261"/>
                  <a:gd name="T2" fmla="*/ 1 w 262"/>
                  <a:gd name="T3" fmla="*/ 131 h 261"/>
                  <a:gd name="T4" fmla="*/ 135 w 262"/>
                  <a:gd name="T5" fmla="*/ 1 h 261"/>
                  <a:gd name="T6" fmla="*/ 260 w 262"/>
                  <a:gd name="T7" fmla="*/ 130 h 261"/>
                  <a:gd name="T8" fmla="*/ 130 w 262"/>
                  <a:gd name="T9" fmla="*/ 261 h 261"/>
                  <a:gd name="T10" fmla="*/ 87 w 262"/>
                  <a:gd name="T11" fmla="*/ 43 h 261"/>
                  <a:gd name="T12" fmla="*/ 86 w 262"/>
                  <a:gd name="T13" fmla="*/ 47 h 261"/>
                  <a:gd name="T14" fmla="*/ 91 w 262"/>
                  <a:gd name="T15" fmla="*/ 135 h 261"/>
                  <a:gd name="T16" fmla="*/ 124 w 262"/>
                  <a:gd name="T17" fmla="*/ 166 h 261"/>
                  <a:gd name="T18" fmla="*/ 161 w 262"/>
                  <a:gd name="T19" fmla="*/ 152 h 261"/>
                  <a:gd name="T20" fmla="*/ 155 w 262"/>
                  <a:gd name="T21" fmla="*/ 99 h 261"/>
                  <a:gd name="T22" fmla="*/ 87 w 262"/>
                  <a:gd name="T23" fmla="*/ 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1">
                    <a:moveTo>
                      <a:pt x="130" y="261"/>
                    </a:moveTo>
                    <a:cubicBezTo>
                      <a:pt x="50" y="257"/>
                      <a:pt x="0" y="208"/>
                      <a:pt x="1" y="131"/>
                    </a:cubicBezTo>
                    <a:cubicBezTo>
                      <a:pt x="1" y="48"/>
                      <a:pt x="53" y="0"/>
                      <a:pt x="135" y="1"/>
                    </a:cubicBezTo>
                    <a:cubicBezTo>
                      <a:pt x="213" y="3"/>
                      <a:pt x="259" y="52"/>
                      <a:pt x="260" y="130"/>
                    </a:cubicBezTo>
                    <a:cubicBezTo>
                      <a:pt x="262" y="207"/>
                      <a:pt x="208" y="259"/>
                      <a:pt x="130" y="261"/>
                    </a:cubicBezTo>
                    <a:close/>
                    <a:moveTo>
                      <a:pt x="87" y="43"/>
                    </a:moveTo>
                    <a:cubicBezTo>
                      <a:pt x="87" y="43"/>
                      <a:pt x="86" y="45"/>
                      <a:pt x="86" y="47"/>
                    </a:cubicBezTo>
                    <a:cubicBezTo>
                      <a:pt x="88" y="76"/>
                      <a:pt x="89" y="106"/>
                      <a:pt x="91" y="135"/>
                    </a:cubicBezTo>
                    <a:cubicBezTo>
                      <a:pt x="92" y="155"/>
                      <a:pt x="106" y="166"/>
                      <a:pt x="124" y="166"/>
                    </a:cubicBezTo>
                    <a:cubicBezTo>
                      <a:pt x="137" y="166"/>
                      <a:pt x="154" y="161"/>
                      <a:pt x="161" y="152"/>
                    </a:cubicBezTo>
                    <a:cubicBezTo>
                      <a:pt x="173" y="138"/>
                      <a:pt x="167" y="108"/>
                      <a:pt x="155" y="99"/>
                    </a:cubicBezTo>
                    <a:cubicBezTo>
                      <a:pt x="133" y="80"/>
                      <a:pt x="110" y="62"/>
                      <a:pt x="87"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sp>
            <p:nvSpPr>
              <p:cNvPr id="29" name="Freeform 191">
                <a:extLst>
                  <a:ext uri="{FF2B5EF4-FFF2-40B4-BE49-F238E27FC236}">
                    <a16:creationId xmlns:a16="http://schemas.microsoft.com/office/drawing/2014/main" id="{11FF0073-EFBD-3A2E-6F5F-814884308783}"/>
                  </a:ext>
                </a:extLst>
              </p:cNvPr>
              <p:cNvSpPr>
                <a:spLocks/>
              </p:cNvSpPr>
              <p:nvPr/>
            </p:nvSpPr>
            <p:spPr bwMode="auto">
              <a:xfrm>
                <a:off x="4093119" y="3357781"/>
                <a:ext cx="54462" cy="76616"/>
              </a:xfrm>
              <a:custGeom>
                <a:avLst/>
                <a:gdLst>
                  <a:gd name="T0" fmla="*/ 1 w 87"/>
                  <a:gd name="T1" fmla="*/ 0 h 123"/>
                  <a:gd name="T2" fmla="*/ 69 w 87"/>
                  <a:gd name="T3" fmla="*/ 56 h 123"/>
                  <a:gd name="T4" fmla="*/ 75 w 87"/>
                  <a:gd name="T5" fmla="*/ 109 h 123"/>
                  <a:gd name="T6" fmla="*/ 38 w 87"/>
                  <a:gd name="T7" fmla="*/ 123 h 123"/>
                  <a:gd name="T8" fmla="*/ 5 w 87"/>
                  <a:gd name="T9" fmla="*/ 92 h 123"/>
                  <a:gd name="T10" fmla="*/ 0 w 87"/>
                  <a:gd name="T11" fmla="*/ 4 h 123"/>
                  <a:gd name="T12" fmla="*/ 1 w 87"/>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87" h="123">
                    <a:moveTo>
                      <a:pt x="1" y="0"/>
                    </a:moveTo>
                    <a:cubicBezTo>
                      <a:pt x="24" y="19"/>
                      <a:pt x="47" y="37"/>
                      <a:pt x="69" y="56"/>
                    </a:cubicBezTo>
                    <a:cubicBezTo>
                      <a:pt x="81" y="65"/>
                      <a:pt x="87" y="95"/>
                      <a:pt x="75" y="109"/>
                    </a:cubicBezTo>
                    <a:cubicBezTo>
                      <a:pt x="68" y="118"/>
                      <a:pt x="51" y="123"/>
                      <a:pt x="38" y="123"/>
                    </a:cubicBezTo>
                    <a:cubicBezTo>
                      <a:pt x="20" y="123"/>
                      <a:pt x="6" y="112"/>
                      <a:pt x="5" y="92"/>
                    </a:cubicBezTo>
                    <a:cubicBezTo>
                      <a:pt x="3" y="63"/>
                      <a:pt x="2" y="33"/>
                      <a:pt x="0" y="4"/>
                    </a:cubicBezTo>
                    <a:cubicBezTo>
                      <a:pt x="0" y="2"/>
                      <a:pt x="1" y="0"/>
                      <a:pt x="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grpSp>
      </p:grpSp>
      <p:graphicFrame>
        <p:nvGraphicFramePr>
          <p:cNvPr id="34" name="Content Placeholder 9">
            <a:extLst>
              <a:ext uri="{FF2B5EF4-FFF2-40B4-BE49-F238E27FC236}">
                <a16:creationId xmlns:a16="http://schemas.microsoft.com/office/drawing/2014/main" id="{637134E3-0C8B-2738-807C-30584D7BB723}"/>
              </a:ext>
            </a:extLst>
          </p:cNvPr>
          <p:cNvGraphicFramePr>
            <a:graphicFrameLocks/>
          </p:cNvGraphicFramePr>
          <p:nvPr>
            <p:extLst>
              <p:ext uri="{D42A27DB-BD31-4B8C-83A1-F6EECF244321}">
                <p14:modId xmlns:p14="http://schemas.microsoft.com/office/powerpoint/2010/main" val="3277469327"/>
              </p:ext>
            </p:extLst>
          </p:nvPr>
        </p:nvGraphicFramePr>
        <p:xfrm>
          <a:off x="6203184" y="1989903"/>
          <a:ext cx="4970760" cy="3538062"/>
        </p:xfrm>
        <a:graphic>
          <a:graphicData uri="http://schemas.openxmlformats.org/drawingml/2006/table">
            <a:tbl>
              <a:tblPr firstRow="1" bandRow="1">
                <a:tableStyleId>{72833802-FEF1-4C79-8D5D-14CF1EAF98D9}</a:tableStyleId>
              </a:tblPr>
              <a:tblGrid>
                <a:gridCol w="1925540">
                  <a:extLst>
                    <a:ext uri="{9D8B030D-6E8A-4147-A177-3AD203B41FA5}">
                      <a16:colId xmlns:a16="http://schemas.microsoft.com/office/drawing/2014/main" val="20000"/>
                    </a:ext>
                  </a:extLst>
                </a:gridCol>
                <a:gridCol w="1509117">
                  <a:extLst>
                    <a:ext uri="{9D8B030D-6E8A-4147-A177-3AD203B41FA5}">
                      <a16:colId xmlns:a16="http://schemas.microsoft.com/office/drawing/2014/main" val="20001"/>
                    </a:ext>
                  </a:extLst>
                </a:gridCol>
                <a:gridCol w="1536103">
                  <a:extLst>
                    <a:ext uri="{9D8B030D-6E8A-4147-A177-3AD203B41FA5}">
                      <a16:colId xmlns:a16="http://schemas.microsoft.com/office/drawing/2014/main" val="2329972700"/>
                    </a:ext>
                  </a:extLst>
                </a:gridCol>
              </a:tblGrid>
              <a:tr h="374500">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1" u="none" strike="noStrike" cap="none" normalizeH="0" baseline="0">
                          <a:ln>
                            <a:noFill/>
                          </a:ln>
                          <a:effectLst/>
                          <a:latin typeface="Arial" panose="020B0604020202020204" pitchFamily="34" charset="0"/>
                          <a:ea typeface="Apis For Office" panose="020B0504010101010104" pitchFamily="34" charset="0"/>
                          <a:cs typeface="Arial" panose="020B0604020202020204" pitchFamily="34" charset="0"/>
                        </a:rPr>
                        <a:t>Classification</a:t>
                      </a:r>
                      <a:endParaRPr kumimoji="0" lang="en-GB" sz="1400" b="1" i="0" u="none" strike="noStrike" cap="none" normalizeH="0" baseline="0">
                        <a:ln>
                          <a:noFill/>
                        </a:ln>
                        <a:solidFill>
                          <a:schemeClr val="bg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gridSpan="2">
                  <a:txBody>
                    <a:bodyPr/>
                    <a:lstStyle/>
                    <a:p>
                      <a:pPr algn="ctr"/>
                      <a:r>
                        <a:rPr lang="en-GB" sz="1400" b="1">
                          <a:solidFill>
                            <a:srgbClr val="FFFFFF"/>
                          </a:solidFill>
                          <a:latin typeface="Arial" panose="020B0604020202020204" pitchFamily="34" charset="0"/>
                          <a:ea typeface="Apis For Office" panose="020B0504010101010104" pitchFamily="34" charset="0"/>
                          <a:cs typeface="Arial" panose="020B0604020202020204" pitchFamily="34" charset="0"/>
                        </a:rPr>
                        <a:t>BMI (kg/m</a:t>
                      </a:r>
                      <a:r>
                        <a:rPr lang="en-GB" sz="1400" b="1" baseline="30000">
                          <a:solidFill>
                            <a:srgbClr val="FFFFFF"/>
                          </a:solidFill>
                          <a:latin typeface="Arial" panose="020B0604020202020204" pitchFamily="34" charset="0"/>
                          <a:ea typeface="Apis For Office" panose="020B0504010101010104" pitchFamily="34" charset="0"/>
                          <a:cs typeface="Arial" panose="020B0604020202020204" pitchFamily="34" charset="0"/>
                        </a:rPr>
                        <a:t>2</a:t>
                      </a:r>
                      <a:r>
                        <a:rPr lang="en-GB" sz="1400" b="1" baseline="0">
                          <a:solidFill>
                            <a:srgbClr val="FFFFFF"/>
                          </a:solidFill>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65000"/>
                        <a:lumOff val="35000"/>
                      </a:schemeClr>
                    </a:solidFill>
                  </a:tcPr>
                </a:tc>
                <a:tc hMerge="1">
                  <a:txBody>
                    <a:bodyPr/>
                    <a:lstStyle/>
                    <a:p>
                      <a:endParaRPr lang="en-GB"/>
                    </a:p>
                  </a:txBody>
                  <a:tcPr marL="73158" marR="73158" marT="54849" marB="54849" horzOverflow="overflow">
                    <a:lnL w="12700" cap="flat" cmpd="sng" algn="ctr">
                      <a:solidFill>
                        <a:srgbClr val="FFFFFF"/>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533205">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International classification</a:t>
                      </a:r>
                      <a:r>
                        <a:rPr kumimoji="0" lang="en-GB" sz="1200" b="0" u="none" strike="noStrike" cap="none" normalizeH="0" baseline="3000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3,4</a:t>
                      </a:r>
                      <a:r>
                        <a:rPr kumimoji="0" lang="en-GB" sz="1200" b="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 </a:t>
                      </a:r>
                      <a:endPar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 Asian </a:t>
                      </a:r>
                      <a:b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br>
                      <a: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population</a:t>
                      </a:r>
                      <a:r>
                        <a:rPr kumimoji="0" lang="en-GB" sz="1200" b="0" i="0" u="none" strike="noStrike" cap="none" normalizeH="0" baseline="3000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5</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645554181"/>
                  </a:ext>
                </a:extLst>
              </a:tr>
              <a:tr h="3745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Underweight</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&lt;18.5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38335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Normal range</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≥18.5 and &lt;25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a:solidFill>
                            <a:schemeClr val="tx1"/>
                          </a:solidFill>
                          <a:latin typeface="Arial" panose="020B0604020202020204" pitchFamily="34" charset="0"/>
                          <a:ea typeface="Apis For Office" panose="020B0504010101010104" pitchFamily="34" charset="0"/>
                          <a:cs typeface="Arial" panose="020B0604020202020204" pitchFamily="34" charset="0"/>
                        </a:rPr>
                        <a:t>≥18 and &lt;23</a:t>
                      </a:r>
                      <a:endParaRPr lang="en-GB" sz="1400" b="0" i="0" u="none">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745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Pre-obesity</a:t>
                      </a:r>
                      <a:r>
                        <a:rPr kumimoji="0" lang="en-GB" sz="1400" b="0" i="0" u="none" strike="noStrike" cap="none" normalizeH="0" baseline="3000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≥25 and &lt;30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a:solidFill>
                            <a:schemeClr val="tx1"/>
                          </a:solidFill>
                          <a:latin typeface="Arial" panose="020B0604020202020204" pitchFamily="34" charset="0"/>
                          <a:ea typeface="Apis For Office" panose="020B0504010101010104" pitchFamily="34" charset="0"/>
                          <a:cs typeface="Arial" panose="020B0604020202020204" pitchFamily="34" charset="0"/>
                        </a:rPr>
                        <a:t>≥23 and &lt;25</a:t>
                      </a:r>
                      <a:endParaRPr lang="en-GB" sz="1400" b="0" i="0" u="none">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745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&gt;25</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374500">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 and &lt;35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7C2BA"/>
                    </a:solidFill>
                  </a:tcPr>
                </a:tc>
                <a:extLst>
                  <a:ext uri="{0D108BD9-81ED-4DB2-BD59-A6C34878D82A}">
                    <a16:rowId xmlns:a16="http://schemas.microsoft.com/office/drawing/2014/main" val="10005"/>
                  </a:ext>
                </a:extLst>
              </a:tr>
              <a:tr h="374500">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≥35 and &lt;40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374500">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kern="1200"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a:t>
                      </a: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y class III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≥40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5" name="Rectangle 34">
            <a:extLst>
              <a:ext uri="{FF2B5EF4-FFF2-40B4-BE49-F238E27FC236}">
                <a16:creationId xmlns:a16="http://schemas.microsoft.com/office/drawing/2014/main" id="{B1209698-EDCD-8129-5A70-62101AE31A76}"/>
              </a:ext>
            </a:extLst>
          </p:cNvPr>
          <p:cNvSpPr/>
          <p:nvPr/>
        </p:nvSpPr>
        <p:spPr>
          <a:xfrm>
            <a:off x="733529" y="4487655"/>
            <a:ext cx="5255287" cy="1046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chemeClr val="tx1"/>
                </a:solidFill>
              </a:rPr>
              <a:t>Limitation:</a:t>
            </a:r>
          </a:p>
          <a:p>
            <a:pPr marL="285750" indent="-285750">
              <a:buFont typeface="Arial" panose="020B0604020202020204" pitchFamily="34" charset="0"/>
              <a:buChar char="•"/>
            </a:pPr>
            <a:r>
              <a:rPr lang="en-CA" dirty="0">
                <a:solidFill>
                  <a:schemeClr val="tx1"/>
                </a:solidFill>
              </a:rPr>
              <a:t>Represents excess weight and body size rather than excess body fat/visceral adiposity</a:t>
            </a:r>
          </a:p>
        </p:txBody>
      </p:sp>
    </p:spTree>
    <p:extLst>
      <p:ext uri="{BB962C8B-B14F-4D97-AF65-F5344CB8AC3E}">
        <p14:creationId xmlns:p14="http://schemas.microsoft.com/office/powerpoint/2010/main" val="241306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E6D1-CAC3-D7EE-976B-68E99F38E38C}"/>
              </a:ext>
            </a:extLst>
          </p:cNvPr>
          <p:cNvSpPr>
            <a:spLocks noGrp="1"/>
          </p:cNvSpPr>
          <p:nvPr>
            <p:ph type="title"/>
          </p:nvPr>
        </p:nvSpPr>
        <p:spPr/>
        <p:txBody>
          <a:bodyPr/>
          <a:lstStyle/>
          <a:p>
            <a:r>
              <a:rPr lang="en-US" dirty="0"/>
              <a:t>Limitations of BMI on an individual level</a:t>
            </a:r>
          </a:p>
        </p:txBody>
      </p:sp>
      <p:sp>
        <p:nvSpPr>
          <p:cNvPr id="3" name="Text Placeholder 2">
            <a:extLst>
              <a:ext uri="{FF2B5EF4-FFF2-40B4-BE49-F238E27FC236}">
                <a16:creationId xmlns:a16="http://schemas.microsoft.com/office/drawing/2014/main" id="{7488228A-5E00-4CD4-C134-873A1B256483}"/>
              </a:ext>
            </a:extLst>
          </p:cNvPr>
          <p:cNvSpPr>
            <a:spLocks noGrp="1"/>
          </p:cNvSpPr>
          <p:nvPr>
            <p:ph type="body" sz="quarter" idx="13"/>
          </p:nvPr>
        </p:nvSpPr>
        <p:spPr/>
        <p:txBody>
          <a:bodyPr/>
          <a:lstStyle/>
          <a:p>
            <a:r>
              <a:rPr lang="en-GB" sz="1000" dirty="0"/>
              <a:t>1. American Medical Association (AMA). Available at: </a:t>
            </a:r>
            <a:r>
              <a:rPr lang="en-GB" sz="1000" dirty="0">
                <a:hlinkClick r:id="rId3"/>
              </a:rPr>
              <a:t>https://www.ama-assn.org/delivering-care/public-health/ama-use-bmi-alone-imperfect-clinical-measure</a:t>
            </a:r>
            <a:r>
              <a:rPr lang="en-GB" sz="1000" dirty="0"/>
              <a:t>. Accessed June 2023; </a:t>
            </a:r>
            <a:br>
              <a:rPr lang="en-GB" sz="1000" dirty="0"/>
            </a:br>
            <a:r>
              <a:rPr lang="en-GB" sz="1000" dirty="0"/>
              <a:t>2. </a:t>
            </a:r>
            <a:r>
              <a:rPr lang="en-GB" sz="1000" dirty="0" err="1"/>
              <a:t>Centers</a:t>
            </a:r>
            <a:r>
              <a:rPr lang="en-GB" sz="1000" dirty="0"/>
              <a:t> for Disease Control and Prevention (CDC). Available at: </a:t>
            </a:r>
            <a:r>
              <a:rPr lang="en-GB" sz="1000" dirty="0">
                <a:hlinkClick r:id="rId4"/>
              </a:rPr>
              <a:t>https://www.cdc.gov/obesity/downloads/bmiforpactitioners.pdf</a:t>
            </a:r>
            <a:r>
              <a:rPr lang="en-GB" sz="1000" dirty="0"/>
              <a:t>. Accessed June 2023.</a:t>
            </a:r>
            <a:endParaRPr lang="en-US" sz="1000" dirty="0"/>
          </a:p>
        </p:txBody>
      </p:sp>
      <p:sp>
        <p:nvSpPr>
          <p:cNvPr id="5" name="TextBox 4">
            <a:extLst>
              <a:ext uri="{FF2B5EF4-FFF2-40B4-BE49-F238E27FC236}">
                <a16:creationId xmlns:a16="http://schemas.microsoft.com/office/drawing/2014/main" id="{D29B42D8-6AE3-0C33-1DDE-6EC5429B4DB0}"/>
              </a:ext>
            </a:extLst>
          </p:cNvPr>
          <p:cNvSpPr txBox="1"/>
          <p:nvPr/>
        </p:nvSpPr>
        <p:spPr>
          <a:xfrm>
            <a:off x="6282288" y="1771117"/>
            <a:ext cx="5162868" cy="646331"/>
          </a:xfrm>
          <a:prstGeom prst="rect">
            <a:avLst/>
          </a:prstGeom>
          <a:noFill/>
        </p:spPr>
        <p:txBody>
          <a:bodyPr wrap="square" rtlCol="0">
            <a:spAutoFit/>
          </a:bodyPr>
          <a:lstStyle/>
          <a:p>
            <a:pPr algn="ctr"/>
            <a:r>
              <a:rPr lang="en-US" dirty="0"/>
              <a:t>Consider the utility of BMI in conjunction with other valid assessments of risk via:</a:t>
            </a:r>
            <a:r>
              <a:rPr lang="en-US" baseline="30000" dirty="0"/>
              <a:t>1</a:t>
            </a:r>
          </a:p>
        </p:txBody>
      </p:sp>
      <p:sp>
        <p:nvSpPr>
          <p:cNvPr id="9" name="TextBox 8">
            <a:extLst>
              <a:ext uri="{FF2B5EF4-FFF2-40B4-BE49-F238E27FC236}">
                <a16:creationId xmlns:a16="http://schemas.microsoft.com/office/drawing/2014/main" id="{B877733E-C1ED-B8A4-9E60-8B628E46C926}"/>
              </a:ext>
            </a:extLst>
          </p:cNvPr>
          <p:cNvSpPr txBox="1"/>
          <p:nvPr/>
        </p:nvSpPr>
        <p:spPr>
          <a:xfrm>
            <a:off x="647996" y="5626454"/>
            <a:ext cx="10896008" cy="584775"/>
          </a:xfrm>
          <a:prstGeom prst="rect">
            <a:avLst/>
          </a:prstGeom>
          <a:solidFill>
            <a:schemeClr val="bg1">
              <a:lumMod val="85000"/>
            </a:schemeClr>
          </a:solidFill>
        </p:spPr>
        <p:txBody>
          <a:bodyPr wrap="square">
            <a:spAutoFit/>
          </a:bodyPr>
          <a:lstStyle/>
          <a:p>
            <a:pPr algn="ctr"/>
            <a:r>
              <a:rPr lang="en-US" sz="1600" b="0" i="0" dirty="0">
                <a:solidFill>
                  <a:srgbClr val="000000"/>
                </a:solidFill>
                <a:effectLst/>
              </a:rPr>
              <a:t>Relative body shape and composition heterogeneity across race and ethnic groups, sexes, genders and age-span </a:t>
            </a:r>
            <a:r>
              <a:rPr lang="en-US" sz="1600" dirty="0">
                <a:solidFill>
                  <a:srgbClr val="000000"/>
                </a:solidFill>
              </a:rPr>
              <a:t>are</a:t>
            </a:r>
            <a:r>
              <a:rPr lang="en-US" sz="1600" b="0" i="0" dirty="0">
                <a:solidFill>
                  <a:srgbClr val="000000"/>
                </a:solidFill>
                <a:effectLst/>
              </a:rPr>
              <a:t> essential to consider when applying BMI as a measure of adiposity</a:t>
            </a:r>
            <a:r>
              <a:rPr lang="en-US" sz="1600" b="0" i="0" baseline="30000" dirty="0">
                <a:solidFill>
                  <a:srgbClr val="000000"/>
                </a:solidFill>
                <a:effectLst/>
              </a:rPr>
              <a:t>1,2</a:t>
            </a:r>
          </a:p>
        </p:txBody>
      </p:sp>
      <p:sp>
        <p:nvSpPr>
          <p:cNvPr id="11" name="TextBox 10">
            <a:extLst>
              <a:ext uri="{FF2B5EF4-FFF2-40B4-BE49-F238E27FC236}">
                <a16:creationId xmlns:a16="http://schemas.microsoft.com/office/drawing/2014/main" id="{C270735E-232A-E5C1-B5E9-1EEBFE90ABE5}"/>
              </a:ext>
            </a:extLst>
          </p:cNvPr>
          <p:cNvSpPr txBox="1"/>
          <p:nvPr/>
        </p:nvSpPr>
        <p:spPr>
          <a:xfrm>
            <a:off x="647996" y="1771117"/>
            <a:ext cx="4660489" cy="646331"/>
          </a:xfrm>
          <a:prstGeom prst="rect">
            <a:avLst/>
          </a:prstGeom>
          <a:noFill/>
        </p:spPr>
        <p:txBody>
          <a:bodyPr wrap="square">
            <a:spAutoFit/>
          </a:bodyPr>
          <a:lstStyle/>
          <a:p>
            <a:pPr algn="ctr"/>
            <a:r>
              <a:rPr lang="en-US" dirty="0"/>
              <a:t>Limitations can influence the widespread use of BMI in clinical settings</a:t>
            </a:r>
            <a:r>
              <a:rPr lang="en-US" baseline="30000" dirty="0"/>
              <a:t>1,2</a:t>
            </a:r>
          </a:p>
        </p:txBody>
      </p:sp>
      <p:sp>
        <p:nvSpPr>
          <p:cNvPr id="17" name="TextBox 16">
            <a:extLst>
              <a:ext uri="{FF2B5EF4-FFF2-40B4-BE49-F238E27FC236}">
                <a16:creationId xmlns:a16="http://schemas.microsoft.com/office/drawing/2014/main" id="{48EC4899-7D69-2C6F-28CA-4E32D9CF7419}"/>
              </a:ext>
            </a:extLst>
          </p:cNvPr>
          <p:cNvSpPr txBox="1"/>
          <p:nvPr/>
        </p:nvSpPr>
        <p:spPr>
          <a:xfrm>
            <a:off x="647995" y="1364370"/>
            <a:ext cx="10896007" cy="400110"/>
          </a:xfrm>
          <a:prstGeom prst="rect">
            <a:avLst/>
          </a:prstGeom>
          <a:solidFill>
            <a:schemeClr val="accent5"/>
          </a:solidFill>
          <a:ln>
            <a:solidFill>
              <a:schemeClr val="accent5"/>
            </a:solidFill>
          </a:ln>
        </p:spPr>
        <p:txBody>
          <a:bodyPr wrap="square">
            <a:spAutoFit/>
          </a:bodyPr>
          <a:lstStyle/>
          <a:p>
            <a:pPr algn="ctr"/>
            <a:r>
              <a:rPr lang="en-US" sz="2000" b="0" i="0" dirty="0">
                <a:solidFill>
                  <a:schemeClr val="bg1"/>
                </a:solidFill>
                <a:effectLst/>
              </a:rPr>
              <a:t>BMI does not directly assess body fat; therefore, it should not be used as a diagnostic tool</a:t>
            </a:r>
            <a:r>
              <a:rPr lang="en-US" sz="2000" b="0" i="0" baseline="30000" dirty="0">
                <a:solidFill>
                  <a:schemeClr val="bg1"/>
                </a:solidFill>
                <a:effectLst/>
              </a:rPr>
              <a:t>1,2</a:t>
            </a:r>
          </a:p>
        </p:txBody>
      </p:sp>
      <p:sp>
        <p:nvSpPr>
          <p:cNvPr id="280" name="Rectangle 279">
            <a:extLst>
              <a:ext uri="{FF2B5EF4-FFF2-40B4-BE49-F238E27FC236}">
                <a16:creationId xmlns:a16="http://schemas.microsoft.com/office/drawing/2014/main" id="{F0ABC315-82A3-EACB-D2FD-C09266BE6512}"/>
              </a:ext>
            </a:extLst>
          </p:cNvPr>
          <p:cNvSpPr/>
          <p:nvPr/>
        </p:nvSpPr>
        <p:spPr>
          <a:xfrm>
            <a:off x="941396" y="4796579"/>
            <a:ext cx="4073688" cy="746630"/>
          </a:xfrm>
          <a:prstGeom prst="rect">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29045AEB-7621-CC52-3C14-9B30FC475369}"/>
              </a:ext>
            </a:extLst>
          </p:cNvPr>
          <p:cNvSpPr/>
          <p:nvPr/>
        </p:nvSpPr>
        <p:spPr>
          <a:xfrm>
            <a:off x="941396" y="2409123"/>
            <a:ext cx="4073688" cy="746630"/>
          </a:xfrm>
          <a:prstGeom prst="rect">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a:extLst>
              <a:ext uri="{FF2B5EF4-FFF2-40B4-BE49-F238E27FC236}">
                <a16:creationId xmlns:a16="http://schemas.microsoft.com/office/drawing/2014/main" id="{7445805A-DDC9-9EF9-70FA-99B42B5B7F54}"/>
              </a:ext>
            </a:extLst>
          </p:cNvPr>
          <p:cNvSpPr/>
          <p:nvPr/>
        </p:nvSpPr>
        <p:spPr>
          <a:xfrm>
            <a:off x="941396" y="3204942"/>
            <a:ext cx="4073688" cy="746630"/>
          </a:xfrm>
          <a:prstGeom prst="rect">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C465E4A-0983-6D7A-CDA5-E58040D8F837}"/>
              </a:ext>
            </a:extLst>
          </p:cNvPr>
          <p:cNvSpPr txBox="1"/>
          <p:nvPr/>
        </p:nvSpPr>
        <p:spPr>
          <a:xfrm>
            <a:off x="2249091" y="2597772"/>
            <a:ext cx="2406643" cy="369332"/>
          </a:xfrm>
          <a:prstGeom prst="rect">
            <a:avLst/>
          </a:prstGeom>
          <a:noFill/>
        </p:spPr>
        <p:txBody>
          <a:bodyPr wrap="square">
            <a:spAutoFit/>
          </a:bodyPr>
          <a:lstStyle/>
          <a:p>
            <a:r>
              <a:rPr lang="en-US" dirty="0"/>
              <a:t>Age</a:t>
            </a:r>
          </a:p>
        </p:txBody>
      </p:sp>
      <p:grpSp>
        <p:nvGrpSpPr>
          <p:cNvPr id="47" name="Group 46">
            <a:extLst>
              <a:ext uri="{FF2B5EF4-FFF2-40B4-BE49-F238E27FC236}">
                <a16:creationId xmlns:a16="http://schemas.microsoft.com/office/drawing/2014/main" id="{BF926290-CA06-13C0-1B47-132E38C9E930}"/>
              </a:ext>
            </a:extLst>
          </p:cNvPr>
          <p:cNvGrpSpPr/>
          <p:nvPr/>
        </p:nvGrpSpPr>
        <p:grpSpPr>
          <a:xfrm>
            <a:off x="1269073" y="2496622"/>
            <a:ext cx="564841" cy="571632"/>
            <a:chOff x="320937" y="2729411"/>
            <a:chExt cx="578612" cy="585569"/>
          </a:xfrm>
          <a:solidFill>
            <a:schemeClr val="tx1"/>
          </a:solidFill>
        </p:grpSpPr>
        <p:sp>
          <p:nvSpPr>
            <p:cNvPr id="34" name="Freeform 6">
              <a:extLst>
                <a:ext uri="{FF2B5EF4-FFF2-40B4-BE49-F238E27FC236}">
                  <a16:creationId xmlns:a16="http://schemas.microsoft.com/office/drawing/2014/main" id="{87E28CAA-CDD6-D478-BC43-485058FC008A}"/>
                </a:ext>
              </a:extLst>
            </p:cNvPr>
            <p:cNvSpPr>
              <a:spLocks noEditPoints="1"/>
            </p:cNvSpPr>
            <p:nvPr/>
          </p:nvSpPr>
          <p:spPr bwMode="auto">
            <a:xfrm>
              <a:off x="320937" y="2887498"/>
              <a:ext cx="115748" cy="427482"/>
            </a:xfrm>
            <a:custGeom>
              <a:avLst/>
              <a:gdLst>
                <a:gd name="T0" fmla="*/ 283 w 329"/>
                <a:gd name="T1" fmla="*/ 1101 h 1219"/>
                <a:gd name="T2" fmla="*/ 301 w 329"/>
                <a:gd name="T3" fmla="*/ 1108 h 1219"/>
                <a:gd name="T4" fmla="*/ 320 w 329"/>
                <a:gd name="T5" fmla="*/ 1140 h 1219"/>
                <a:gd name="T6" fmla="*/ 240 w 329"/>
                <a:gd name="T7" fmla="*/ 1159 h 1219"/>
                <a:gd name="T8" fmla="*/ 164 w 329"/>
                <a:gd name="T9" fmla="*/ 1148 h 1219"/>
                <a:gd name="T10" fmla="*/ 141 w 329"/>
                <a:gd name="T11" fmla="*/ 1110 h 1219"/>
                <a:gd name="T12" fmla="*/ 154 w 329"/>
                <a:gd name="T13" fmla="*/ 1047 h 1219"/>
                <a:gd name="T14" fmla="*/ 141 w 329"/>
                <a:gd name="T15" fmla="*/ 1049 h 1219"/>
                <a:gd name="T16" fmla="*/ 123 w 329"/>
                <a:gd name="T17" fmla="*/ 1086 h 1219"/>
                <a:gd name="T18" fmla="*/ 127 w 329"/>
                <a:gd name="T19" fmla="*/ 1130 h 1219"/>
                <a:gd name="T20" fmla="*/ 161 w 329"/>
                <a:gd name="T21" fmla="*/ 1193 h 1219"/>
                <a:gd name="T22" fmla="*/ 89 w 329"/>
                <a:gd name="T23" fmla="*/ 1185 h 1219"/>
                <a:gd name="T24" fmla="*/ 22 w 329"/>
                <a:gd name="T25" fmla="*/ 1111 h 1219"/>
                <a:gd name="T26" fmla="*/ 55 w 329"/>
                <a:gd name="T27" fmla="*/ 1036 h 1219"/>
                <a:gd name="T28" fmla="*/ 90 w 329"/>
                <a:gd name="T29" fmla="*/ 999 h 1219"/>
                <a:gd name="T30" fmla="*/ 155 w 329"/>
                <a:gd name="T31" fmla="*/ 870 h 1219"/>
                <a:gd name="T32" fmla="*/ 150 w 329"/>
                <a:gd name="T33" fmla="*/ 833 h 1219"/>
                <a:gd name="T34" fmla="*/ 118 w 329"/>
                <a:gd name="T35" fmla="*/ 806 h 1219"/>
                <a:gd name="T36" fmla="*/ 41 w 329"/>
                <a:gd name="T37" fmla="*/ 808 h 1219"/>
                <a:gd name="T38" fmla="*/ 38 w 329"/>
                <a:gd name="T39" fmla="*/ 683 h 1219"/>
                <a:gd name="T40" fmla="*/ 35 w 329"/>
                <a:gd name="T41" fmla="*/ 614 h 1219"/>
                <a:gd name="T42" fmla="*/ 50 w 329"/>
                <a:gd name="T43" fmla="*/ 547 h 1219"/>
                <a:gd name="T44" fmla="*/ 44 w 329"/>
                <a:gd name="T45" fmla="*/ 508 h 1219"/>
                <a:gd name="T46" fmla="*/ 46 w 329"/>
                <a:gd name="T47" fmla="*/ 420 h 1219"/>
                <a:gd name="T48" fmla="*/ 61 w 329"/>
                <a:gd name="T49" fmla="*/ 329 h 1219"/>
                <a:gd name="T50" fmla="*/ 84 w 329"/>
                <a:gd name="T51" fmla="*/ 273 h 1219"/>
                <a:gd name="T52" fmla="*/ 91 w 329"/>
                <a:gd name="T53" fmla="*/ 230 h 1219"/>
                <a:gd name="T54" fmla="*/ 84 w 329"/>
                <a:gd name="T55" fmla="*/ 184 h 1219"/>
                <a:gd name="T56" fmla="*/ 57 w 329"/>
                <a:gd name="T57" fmla="*/ 129 h 1219"/>
                <a:gd name="T58" fmla="*/ 64 w 329"/>
                <a:gd name="T59" fmla="*/ 250 h 1219"/>
                <a:gd name="T60" fmla="*/ 32 w 329"/>
                <a:gd name="T61" fmla="*/ 331 h 1219"/>
                <a:gd name="T62" fmla="*/ 21 w 329"/>
                <a:gd name="T63" fmla="*/ 339 h 1219"/>
                <a:gd name="T64" fmla="*/ 13 w 329"/>
                <a:gd name="T65" fmla="*/ 335 h 1219"/>
                <a:gd name="T66" fmla="*/ 15 w 329"/>
                <a:gd name="T67" fmla="*/ 312 h 1219"/>
                <a:gd name="T68" fmla="*/ 12 w 329"/>
                <a:gd name="T69" fmla="*/ 283 h 1219"/>
                <a:gd name="T70" fmla="*/ 3 w 329"/>
                <a:gd name="T71" fmla="*/ 177 h 1219"/>
                <a:gd name="T72" fmla="*/ 33 w 329"/>
                <a:gd name="T73" fmla="*/ 120 h 1219"/>
                <a:gd name="T74" fmla="*/ 66 w 329"/>
                <a:gd name="T75" fmla="*/ 42 h 1219"/>
                <a:gd name="T76" fmla="*/ 146 w 329"/>
                <a:gd name="T77" fmla="*/ 6 h 1219"/>
                <a:gd name="T78" fmla="*/ 261 w 329"/>
                <a:gd name="T79" fmla="*/ 68 h 1219"/>
                <a:gd name="T80" fmla="*/ 256 w 329"/>
                <a:gd name="T81" fmla="*/ 129 h 1219"/>
                <a:gd name="T82" fmla="*/ 251 w 329"/>
                <a:gd name="T83" fmla="*/ 193 h 1219"/>
                <a:gd name="T84" fmla="*/ 209 w 329"/>
                <a:gd name="T85" fmla="*/ 220 h 1219"/>
                <a:gd name="T86" fmla="*/ 224 w 329"/>
                <a:gd name="T87" fmla="*/ 288 h 1219"/>
                <a:gd name="T88" fmla="*/ 258 w 329"/>
                <a:gd name="T89" fmla="*/ 429 h 1219"/>
                <a:gd name="T90" fmla="*/ 244 w 329"/>
                <a:gd name="T91" fmla="*/ 531 h 1219"/>
                <a:gd name="T92" fmla="*/ 238 w 329"/>
                <a:gd name="T93" fmla="*/ 584 h 1219"/>
                <a:gd name="T94" fmla="*/ 267 w 329"/>
                <a:gd name="T95" fmla="*/ 596 h 1219"/>
                <a:gd name="T96" fmla="*/ 261 w 329"/>
                <a:gd name="T97" fmla="*/ 629 h 1219"/>
                <a:gd name="T98" fmla="*/ 290 w 329"/>
                <a:gd name="T99" fmla="*/ 630 h 1219"/>
                <a:gd name="T100" fmla="*/ 283 w 329"/>
                <a:gd name="T101" fmla="*/ 658 h 1219"/>
                <a:gd name="T102" fmla="*/ 280 w 329"/>
                <a:gd name="T103" fmla="*/ 677 h 1219"/>
                <a:gd name="T104" fmla="*/ 272 w 329"/>
                <a:gd name="T105" fmla="*/ 698 h 1219"/>
                <a:gd name="T106" fmla="*/ 259 w 329"/>
                <a:gd name="T107" fmla="*/ 680 h 1219"/>
                <a:gd name="T108" fmla="*/ 245 w 329"/>
                <a:gd name="T109" fmla="*/ 678 h 1219"/>
                <a:gd name="T110" fmla="*/ 244 w 329"/>
                <a:gd name="T111" fmla="*/ 721 h 1219"/>
                <a:gd name="T112" fmla="*/ 271 w 329"/>
                <a:gd name="T113" fmla="*/ 783 h 1219"/>
                <a:gd name="T114" fmla="*/ 277 w 329"/>
                <a:gd name="T115" fmla="*/ 889 h 1219"/>
                <a:gd name="T116" fmla="*/ 219 w 329"/>
                <a:gd name="T117" fmla="*/ 999 h 1219"/>
                <a:gd name="T118" fmla="*/ 221 w 329"/>
                <a:gd name="T119" fmla="*/ 1049 h 1219"/>
                <a:gd name="T120" fmla="*/ 16 w 329"/>
                <a:gd name="T121" fmla="*/ 324 h 1219"/>
                <a:gd name="T122" fmla="*/ 13 w 329"/>
                <a:gd name="T123" fmla="*/ 299 h 1219"/>
                <a:gd name="T124" fmla="*/ 228 w 329"/>
                <a:gd name="T125" fmla="*/ 687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9" h="1219">
                  <a:moveTo>
                    <a:pt x="235" y="1074"/>
                  </a:moveTo>
                  <a:cubicBezTo>
                    <a:pt x="236" y="1078"/>
                    <a:pt x="237" y="1081"/>
                    <a:pt x="238" y="1084"/>
                  </a:cubicBezTo>
                  <a:cubicBezTo>
                    <a:pt x="238" y="1084"/>
                    <a:pt x="239" y="1085"/>
                    <a:pt x="239" y="1085"/>
                  </a:cubicBezTo>
                  <a:cubicBezTo>
                    <a:pt x="249" y="1088"/>
                    <a:pt x="258" y="1093"/>
                    <a:pt x="266" y="1099"/>
                  </a:cubicBezTo>
                  <a:cubicBezTo>
                    <a:pt x="270" y="1101"/>
                    <a:pt x="274" y="1102"/>
                    <a:pt x="278" y="1104"/>
                  </a:cubicBezTo>
                  <a:cubicBezTo>
                    <a:pt x="280" y="1103"/>
                    <a:pt x="281" y="1102"/>
                    <a:pt x="283" y="1101"/>
                  </a:cubicBezTo>
                  <a:cubicBezTo>
                    <a:pt x="286" y="1099"/>
                    <a:pt x="289" y="1098"/>
                    <a:pt x="293" y="1101"/>
                  </a:cubicBezTo>
                  <a:cubicBezTo>
                    <a:pt x="295" y="1103"/>
                    <a:pt x="298" y="1103"/>
                    <a:pt x="301" y="1103"/>
                  </a:cubicBezTo>
                  <a:cubicBezTo>
                    <a:pt x="302" y="1103"/>
                    <a:pt x="303" y="1103"/>
                    <a:pt x="305" y="1103"/>
                  </a:cubicBezTo>
                  <a:cubicBezTo>
                    <a:pt x="304" y="1104"/>
                    <a:pt x="304" y="1105"/>
                    <a:pt x="304" y="1106"/>
                  </a:cubicBezTo>
                  <a:cubicBezTo>
                    <a:pt x="303" y="1106"/>
                    <a:pt x="302" y="1107"/>
                    <a:pt x="301" y="1107"/>
                  </a:cubicBezTo>
                  <a:cubicBezTo>
                    <a:pt x="301" y="1108"/>
                    <a:pt x="301" y="1108"/>
                    <a:pt x="301" y="1108"/>
                  </a:cubicBezTo>
                  <a:cubicBezTo>
                    <a:pt x="304" y="1109"/>
                    <a:pt x="306" y="1109"/>
                    <a:pt x="308" y="1110"/>
                  </a:cubicBezTo>
                  <a:cubicBezTo>
                    <a:pt x="311" y="1111"/>
                    <a:pt x="314" y="1111"/>
                    <a:pt x="317" y="1112"/>
                  </a:cubicBezTo>
                  <a:cubicBezTo>
                    <a:pt x="321" y="1114"/>
                    <a:pt x="323" y="1116"/>
                    <a:pt x="325" y="1120"/>
                  </a:cubicBezTo>
                  <a:cubicBezTo>
                    <a:pt x="326" y="1121"/>
                    <a:pt x="326" y="1123"/>
                    <a:pt x="327" y="1124"/>
                  </a:cubicBezTo>
                  <a:cubicBezTo>
                    <a:pt x="329" y="1127"/>
                    <a:pt x="329" y="1130"/>
                    <a:pt x="327" y="1132"/>
                  </a:cubicBezTo>
                  <a:cubicBezTo>
                    <a:pt x="326" y="1135"/>
                    <a:pt x="323" y="1138"/>
                    <a:pt x="320" y="1140"/>
                  </a:cubicBezTo>
                  <a:cubicBezTo>
                    <a:pt x="319" y="1141"/>
                    <a:pt x="317" y="1142"/>
                    <a:pt x="316" y="1144"/>
                  </a:cubicBezTo>
                  <a:cubicBezTo>
                    <a:pt x="316" y="1146"/>
                    <a:pt x="315" y="1148"/>
                    <a:pt x="315" y="1150"/>
                  </a:cubicBezTo>
                  <a:cubicBezTo>
                    <a:pt x="313" y="1152"/>
                    <a:pt x="310" y="1154"/>
                    <a:pt x="306" y="1155"/>
                  </a:cubicBezTo>
                  <a:cubicBezTo>
                    <a:pt x="300" y="1156"/>
                    <a:pt x="294" y="1158"/>
                    <a:pt x="288" y="1159"/>
                  </a:cubicBezTo>
                  <a:cubicBezTo>
                    <a:pt x="280" y="1160"/>
                    <a:pt x="272" y="1162"/>
                    <a:pt x="264" y="1161"/>
                  </a:cubicBezTo>
                  <a:cubicBezTo>
                    <a:pt x="256" y="1160"/>
                    <a:pt x="248" y="1159"/>
                    <a:pt x="240" y="1159"/>
                  </a:cubicBezTo>
                  <a:cubicBezTo>
                    <a:pt x="234" y="1158"/>
                    <a:pt x="228" y="1158"/>
                    <a:pt x="223" y="1157"/>
                  </a:cubicBezTo>
                  <a:cubicBezTo>
                    <a:pt x="219" y="1156"/>
                    <a:pt x="216" y="1157"/>
                    <a:pt x="213" y="1156"/>
                  </a:cubicBezTo>
                  <a:cubicBezTo>
                    <a:pt x="212" y="1155"/>
                    <a:pt x="211" y="1156"/>
                    <a:pt x="210" y="1156"/>
                  </a:cubicBezTo>
                  <a:cubicBezTo>
                    <a:pt x="205" y="1156"/>
                    <a:pt x="201" y="1155"/>
                    <a:pt x="196" y="1153"/>
                  </a:cubicBezTo>
                  <a:cubicBezTo>
                    <a:pt x="192" y="1151"/>
                    <a:pt x="188" y="1151"/>
                    <a:pt x="184" y="1150"/>
                  </a:cubicBezTo>
                  <a:cubicBezTo>
                    <a:pt x="177" y="1149"/>
                    <a:pt x="171" y="1149"/>
                    <a:pt x="164" y="1148"/>
                  </a:cubicBezTo>
                  <a:cubicBezTo>
                    <a:pt x="164" y="1148"/>
                    <a:pt x="164" y="1148"/>
                    <a:pt x="163" y="1148"/>
                  </a:cubicBezTo>
                  <a:cubicBezTo>
                    <a:pt x="159" y="1146"/>
                    <a:pt x="154" y="1145"/>
                    <a:pt x="149" y="1143"/>
                  </a:cubicBezTo>
                  <a:cubicBezTo>
                    <a:pt x="148" y="1142"/>
                    <a:pt x="146" y="1141"/>
                    <a:pt x="145" y="1139"/>
                  </a:cubicBezTo>
                  <a:cubicBezTo>
                    <a:pt x="142" y="1134"/>
                    <a:pt x="141" y="1128"/>
                    <a:pt x="140" y="1122"/>
                  </a:cubicBezTo>
                  <a:cubicBezTo>
                    <a:pt x="140" y="1122"/>
                    <a:pt x="140" y="1121"/>
                    <a:pt x="141" y="1121"/>
                  </a:cubicBezTo>
                  <a:cubicBezTo>
                    <a:pt x="142" y="1117"/>
                    <a:pt x="141" y="1113"/>
                    <a:pt x="141" y="1110"/>
                  </a:cubicBezTo>
                  <a:cubicBezTo>
                    <a:pt x="141" y="1105"/>
                    <a:pt x="142" y="1100"/>
                    <a:pt x="144" y="1095"/>
                  </a:cubicBezTo>
                  <a:cubicBezTo>
                    <a:pt x="146" y="1089"/>
                    <a:pt x="148" y="1083"/>
                    <a:pt x="149" y="1077"/>
                  </a:cubicBezTo>
                  <a:cubicBezTo>
                    <a:pt x="149" y="1076"/>
                    <a:pt x="150" y="1075"/>
                    <a:pt x="150" y="1075"/>
                  </a:cubicBezTo>
                  <a:cubicBezTo>
                    <a:pt x="153" y="1071"/>
                    <a:pt x="153" y="1066"/>
                    <a:pt x="153" y="1062"/>
                  </a:cubicBezTo>
                  <a:cubicBezTo>
                    <a:pt x="153" y="1059"/>
                    <a:pt x="153" y="1056"/>
                    <a:pt x="153" y="1053"/>
                  </a:cubicBezTo>
                  <a:cubicBezTo>
                    <a:pt x="154" y="1051"/>
                    <a:pt x="154" y="1049"/>
                    <a:pt x="154" y="1047"/>
                  </a:cubicBezTo>
                  <a:cubicBezTo>
                    <a:pt x="153" y="1043"/>
                    <a:pt x="153" y="1039"/>
                    <a:pt x="153" y="1035"/>
                  </a:cubicBezTo>
                  <a:cubicBezTo>
                    <a:pt x="153" y="1034"/>
                    <a:pt x="153" y="1033"/>
                    <a:pt x="153" y="1032"/>
                  </a:cubicBezTo>
                  <a:cubicBezTo>
                    <a:pt x="152" y="1032"/>
                    <a:pt x="152" y="1032"/>
                    <a:pt x="151" y="1032"/>
                  </a:cubicBezTo>
                  <a:cubicBezTo>
                    <a:pt x="148" y="1035"/>
                    <a:pt x="145" y="1039"/>
                    <a:pt x="143" y="1042"/>
                  </a:cubicBezTo>
                  <a:cubicBezTo>
                    <a:pt x="142" y="1043"/>
                    <a:pt x="142" y="1045"/>
                    <a:pt x="142" y="1046"/>
                  </a:cubicBezTo>
                  <a:cubicBezTo>
                    <a:pt x="141" y="1047"/>
                    <a:pt x="141" y="1048"/>
                    <a:pt x="141" y="1049"/>
                  </a:cubicBezTo>
                  <a:cubicBezTo>
                    <a:pt x="140" y="1053"/>
                    <a:pt x="138" y="1057"/>
                    <a:pt x="135" y="1060"/>
                  </a:cubicBezTo>
                  <a:cubicBezTo>
                    <a:pt x="134" y="1061"/>
                    <a:pt x="133" y="1062"/>
                    <a:pt x="132" y="1063"/>
                  </a:cubicBezTo>
                  <a:cubicBezTo>
                    <a:pt x="130" y="1064"/>
                    <a:pt x="129" y="1066"/>
                    <a:pt x="129" y="1068"/>
                  </a:cubicBezTo>
                  <a:cubicBezTo>
                    <a:pt x="128" y="1071"/>
                    <a:pt x="127" y="1073"/>
                    <a:pt x="126" y="1076"/>
                  </a:cubicBezTo>
                  <a:cubicBezTo>
                    <a:pt x="125" y="1077"/>
                    <a:pt x="125" y="1079"/>
                    <a:pt x="124" y="1080"/>
                  </a:cubicBezTo>
                  <a:cubicBezTo>
                    <a:pt x="124" y="1082"/>
                    <a:pt x="123" y="1084"/>
                    <a:pt x="123" y="1086"/>
                  </a:cubicBezTo>
                  <a:cubicBezTo>
                    <a:pt x="121" y="1089"/>
                    <a:pt x="121" y="1092"/>
                    <a:pt x="122" y="1095"/>
                  </a:cubicBezTo>
                  <a:cubicBezTo>
                    <a:pt x="122" y="1095"/>
                    <a:pt x="122" y="1096"/>
                    <a:pt x="123" y="1096"/>
                  </a:cubicBezTo>
                  <a:cubicBezTo>
                    <a:pt x="124" y="1099"/>
                    <a:pt x="124" y="1102"/>
                    <a:pt x="122" y="1105"/>
                  </a:cubicBezTo>
                  <a:cubicBezTo>
                    <a:pt x="121" y="1109"/>
                    <a:pt x="121" y="1112"/>
                    <a:pt x="123" y="1116"/>
                  </a:cubicBezTo>
                  <a:cubicBezTo>
                    <a:pt x="125" y="1120"/>
                    <a:pt x="126" y="1124"/>
                    <a:pt x="126" y="1129"/>
                  </a:cubicBezTo>
                  <a:cubicBezTo>
                    <a:pt x="126" y="1129"/>
                    <a:pt x="126" y="1130"/>
                    <a:pt x="127" y="1130"/>
                  </a:cubicBezTo>
                  <a:cubicBezTo>
                    <a:pt x="129" y="1136"/>
                    <a:pt x="130" y="1141"/>
                    <a:pt x="132" y="1146"/>
                  </a:cubicBezTo>
                  <a:cubicBezTo>
                    <a:pt x="132" y="1149"/>
                    <a:pt x="134" y="1151"/>
                    <a:pt x="138" y="1150"/>
                  </a:cubicBezTo>
                  <a:cubicBezTo>
                    <a:pt x="145" y="1150"/>
                    <a:pt x="147" y="1151"/>
                    <a:pt x="150" y="1158"/>
                  </a:cubicBezTo>
                  <a:cubicBezTo>
                    <a:pt x="153" y="1164"/>
                    <a:pt x="154" y="1170"/>
                    <a:pt x="155" y="1176"/>
                  </a:cubicBezTo>
                  <a:cubicBezTo>
                    <a:pt x="155" y="1180"/>
                    <a:pt x="156" y="1182"/>
                    <a:pt x="158" y="1185"/>
                  </a:cubicBezTo>
                  <a:cubicBezTo>
                    <a:pt x="159" y="1188"/>
                    <a:pt x="160" y="1191"/>
                    <a:pt x="161" y="1193"/>
                  </a:cubicBezTo>
                  <a:cubicBezTo>
                    <a:pt x="163" y="1196"/>
                    <a:pt x="163" y="1199"/>
                    <a:pt x="162" y="1201"/>
                  </a:cubicBezTo>
                  <a:cubicBezTo>
                    <a:pt x="160" y="1206"/>
                    <a:pt x="157" y="1211"/>
                    <a:pt x="154" y="1215"/>
                  </a:cubicBezTo>
                  <a:cubicBezTo>
                    <a:pt x="150" y="1219"/>
                    <a:pt x="146" y="1219"/>
                    <a:pt x="141" y="1216"/>
                  </a:cubicBezTo>
                  <a:cubicBezTo>
                    <a:pt x="136" y="1213"/>
                    <a:pt x="131" y="1210"/>
                    <a:pt x="126" y="1207"/>
                  </a:cubicBezTo>
                  <a:cubicBezTo>
                    <a:pt x="118" y="1203"/>
                    <a:pt x="111" y="1198"/>
                    <a:pt x="103" y="1194"/>
                  </a:cubicBezTo>
                  <a:cubicBezTo>
                    <a:pt x="98" y="1192"/>
                    <a:pt x="94" y="1188"/>
                    <a:pt x="89" y="1185"/>
                  </a:cubicBezTo>
                  <a:cubicBezTo>
                    <a:pt x="87" y="1183"/>
                    <a:pt x="86" y="1181"/>
                    <a:pt x="84" y="1180"/>
                  </a:cubicBezTo>
                  <a:cubicBezTo>
                    <a:pt x="78" y="1176"/>
                    <a:pt x="75" y="1171"/>
                    <a:pt x="70" y="1166"/>
                  </a:cubicBezTo>
                  <a:cubicBezTo>
                    <a:pt x="68" y="1164"/>
                    <a:pt x="66" y="1161"/>
                    <a:pt x="63" y="1159"/>
                  </a:cubicBezTo>
                  <a:cubicBezTo>
                    <a:pt x="60" y="1156"/>
                    <a:pt x="58" y="1152"/>
                    <a:pt x="56" y="1148"/>
                  </a:cubicBezTo>
                  <a:cubicBezTo>
                    <a:pt x="54" y="1142"/>
                    <a:pt x="51" y="1138"/>
                    <a:pt x="46" y="1134"/>
                  </a:cubicBezTo>
                  <a:cubicBezTo>
                    <a:pt x="38" y="1127"/>
                    <a:pt x="30" y="1119"/>
                    <a:pt x="22" y="1111"/>
                  </a:cubicBezTo>
                  <a:cubicBezTo>
                    <a:pt x="16" y="1104"/>
                    <a:pt x="9" y="1097"/>
                    <a:pt x="4" y="1089"/>
                  </a:cubicBezTo>
                  <a:cubicBezTo>
                    <a:pt x="1" y="1085"/>
                    <a:pt x="0" y="1082"/>
                    <a:pt x="2" y="1078"/>
                  </a:cubicBezTo>
                  <a:cubicBezTo>
                    <a:pt x="2" y="1075"/>
                    <a:pt x="4" y="1073"/>
                    <a:pt x="6" y="1071"/>
                  </a:cubicBezTo>
                  <a:cubicBezTo>
                    <a:pt x="11" y="1068"/>
                    <a:pt x="15" y="1064"/>
                    <a:pt x="19" y="1060"/>
                  </a:cubicBezTo>
                  <a:cubicBezTo>
                    <a:pt x="27" y="1052"/>
                    <a:pt x="35" y="1046"/>
                    <a:pt x="45" y="1041"/>
                  </a:cubicBezTo>
                  <a:cubicBezTo>
                    <a:pt x="48" y="1039"/>
                    <a:pt x="52" y="1038"/>
                    <a:pt x="55" y="1036"/>
                  </a:cubicBezTo>
                  <a:cubicBezTo>
                    <a:pt x="57" y="1035"/>
                    <a:pt x="59" y="1034"/>
                    <a:pt x="60" y="1032"/>
                  </a:cubicBezTo>
                  <a:cubicBezTo>
                    <a:pt x="64" y="1029"/>
                    <a:pt x="68" y="1025"/>
                    <a:pt x="71" y="1022"/>
                  </a:cubicBezTo>
                  <a:cubicBezTo>
                    <a:pt x="74" y="1020"/>
                    <a:pt x="76" y="1017"/>
                    <a:pt x="76" y="1013"/>
                  </a:cubicBezTo>
                  <a:cubicBezTo>
                    <a:pt x="76" y="1011"/>
                    <a:pt x="77" y="1010"/>
                    <a:pt x="79" y="1009"/>
                  </a:cubicBezTo>
                  <a:cubicBezTo>
                    <a:pt x="80" y="1008"/>
                    <a:pt x="82" y="1007"/>
                    <a:pt x="83" y="1006"/>
                  </a:cubicBezTo>
                  <a:cubicBezTo>
                    <a:pt x="86" y="1004"/>
                    <a:pt x="88" y="1002"/>
                    <a:pt x="90" y="999"/>
                  </a:cubicBezTo>
                  <a:cubicBezTo>
                    <a:pt x="90" y="998"/>
                    <a:pt x="91" y="996"/>
                    <a:pt x="92" y="995"/>
                  </a:cubicBezTo>
                  <a:cubicBezTo>
                    <a:pt x="100" y="984"/>
                    <a:pt x="107" y="973"/>
                    <a:pt x="114" y="961"/>
                  </a:cubicBezTo>
                  <a:cubicBezTo>
                    <a:pt x="118" y="953"/>
                    <a:pt x="123" y="944"/>
                    <a:pt x="128" y="936"/>
                  </a:cubicBezTo>
                  <a:cubicBezTo>
                    <a:pt x="133" y="928"/>
                    <a:pt x="138" y="920"/>
                    <a:pt x="144" y="913"/>
                  </a:cubicBezTo>
                  <a:cubicBezTo>
                    <a:pt x="147" y="910"/>
                    <a:pt x="148" y="906"/>
                    <a:pt x="149" y="902"/>
                  </a:cubicBezTo>
                  <a:cubicBezTo>
                    <a:pt x="151" y="891"/>
                    <a:pt x="153" y="881"/>
                    <a:pt x="155" y="870"/>
                  </a:cubicBezTo>
                  <a:cubicBezTo>
                    <a:pt x="155" y="869"/>
                    <a:pt x="155" y="869"/>
                    <a:pt x="155" y="868"/>
                  </a:cubicBezTo>
                  <a:cubicBezTo>
                    <a:pt x="155" y="864"/>
                    <a:pt x="155" y="860"/>
                    <a:pt x="154" y="855"/>
                  </a:cubicBezTo>
                  <a:cubicBezTo>
                    <a:pt x="154" y="853"/>
                    <a:pt x="154" y="850"/>
                    <a:pt x="154" y="846"/>
                  </a:cubicBezTo>
                  <a:cubicBezTo>
                    <a:pt x="153" y="846"/>
                    <a:pt x="152" y="844"/>
                    <a:pt x="152" y="843"/>
                  </a:cubicBezTo>
                  <a:cubicBezTo>
                    <a:pt x="151" y="841"/>
                    <a:pt x="150" y="839"/>
                    <a:pt x="150" y="837"/>
                  </a:cubicBezTo>
                  <a:cubicBezTo>
                    <a:pt x="151" y="835"/>
                    <a:pt x="151" y="834"/>
                    <a:pt x="150" y="833"/>
                  </a:cubicBezTo>
                  <a:cubicBezTo>
                    <a:pt x="149" y="829"/>
                    <a:pt x="148" y="824"/>
                    <a:pt x="146" y="820"/>
                  </a:cubicBezTo>
                  <a:cubicBezTo>
                    <a:pt x="142" y="819"/>
                    <a:pt x="138" y="817"/>
                    <a:pt x="133" y="816"/>
                  </a:cubicBezTo>
                  <a:cubicBezTo>
                    <a:pt x="131" y="816"/>
                    <a:pt x="128" y="815"/>
                    <a:pt x="126" y="814"/>
                  </a:cubicBezTo>
                  <a:cubicBezTo>
                    <a:pt x="125" y="813"/>
                    <a:pt x="124" y="813"/>
                    <a:pt x="123" y="812"/>
                  </a:cubicBezTo>
                  <a:cubicBezTo>
                    <a:pt x="122" y="812"/>
                    <a:pt x="121" y="812"/>
                    <a:pt x="120" y="812"/>
                  </a:cubicBezTo>
                  <a:cubicBezTo>
                    <a:pt x="119" y="810"/>
                    <a:pt x="119" y="808"/>
                    <a:pt x="118" y="806"/>
                  </a:cubicBezTo>
                  <a:cubicBezTo>
                    <a:pt x="114" y="803"/>
                    <a:pt x="109" y="802"/>
                    <a:pt x="103" y="803"/>
                  </a:cubicBezTo>
                  <a:cubicBezTo>
                    <a:pt x="99" y="803"/>
                    <a:pt x="95" y="803"/>
                    <a:pt x="90" y="804"/>
                  </a:cubicBezTo>
                  <a:cubicBezTo>
                    <a:pt x="83" y="806"/>
                    <a:pt x="75" y="808"/>
                    <a:pt x="68" y="811"/>
                  </a:cubicBezTo>
                  <a:cubicBezTo>
                    <a:pt x="65" y="813"/>
                    <a:pt x="61" y="813"/>
                    <a:pt x="57" y="812"/>
                  </a:cubicBezTo>
                  <a:cubicBezTo>
                    <a:pt x="55" y="811"/>
                    <a:pt x="53" y="811"/>
                    <a:pt x="52" y="811"/>
                  </a:cubicBezTo>
                  <a:cubicBezTo>
                    <a:pt x="48" y="811"/>
                    <a:pt x="45" y="810"/>
                    <a:pt x="41" y="808"/>
                  </a:cubicBezTo>
                  <a:cubicBezTo>
                    <a:pt x="41" y="808"/>
                    <a:pt x="41" y="807"/>
                    <a:pt x="41" y="807"/>
                  </a:cubicBezTo>
                  <a:cubicBezTo>
                    <a:pt x="42" y="801"/>
                    <a:pt x="43" y="796"/>
                    <a:pt x="43" y="791"/>
                  </a:cubicBezTo>
                  <a:cubicBezTo>
                    <a:pt x="43" y="789"/>
                    <a:pt x="43" y="786"/>
                    <a:pt x="43" y="784"/>
                  </a:cubicBezTo>
                  <a:cubicBezTo>
                    <a:pt x="42" y="774"/>
                    <a:pt x="41" y="765"/>
                    <a:pt x="40" y="755"/>
                  </a:cubicBezTo>
                  <a:cubicBezTo>
                    <a:pt x="39" y="738"/>
                    <a:pt x="39" y="720"/>
                    <a:pt x="39" y="702"/>
                  </a:cubicBezTo>
                  <a:cubicBezTo>
                    <a:pt x="40" y="696"/>
                    <a:pt x="39" y="689"/>
                    <a:pt x="38" y="683"/>
                  </a:cubicBezTo>
                  <a:cubicBezTo>
                    <a:pt x="37" y="679"/>
                    <a:pt x="36" y="675"/>
                    <a:pt x="36" y="671"/>
                  </a:cubicBezTo>
                  <a:cubicBezTo>
                    <a:pt x="36" y="667"/>
                    <a:pt x="35" y="663"/>
                    <a:pt x="34" y="658"/>
                  </a:cubicBezTo>
                  <a:cubicBezTo>
                    <a:pt x="33" y="654"/>
                    <a:pt x="32" y="649"/>
                    <a:pt x="31" y="644"/>
                  </a:cubicBezTo>
                  <a:cubicBezTo>
                    <a:pt x="34" y="641"/>
                    <a:pt x="34" y="637"/>
                    <a:pt x="34" y="633"/>
                  </a:cubicBezTo>
                  <a:cubicBezTo>
                    <a:pt x="34" y="627"/>
                    <a:pt x="34" y="622"/>
                    <a:pt x="35" y="616"/>
                  </a:cubicBezTo>
                  <a:cubicBezTo>
                    <a:pt x="35" y="615"/>
                    <a:pt x="35" y="615"/>
                    <a:pt x="35" y="614"/>
                  </a:cubicBezTo>
                  <a:cubicBezTo>
                    <a:pt x="35" y="606"/>
                    <a:pt x="36" y="598"/>
                    <a:pt x="37" y="590"/>
                  </a:cubicBezTo>
                  <a:cubicBezTo>
                    <a:pt x="39" y="583"/>
                    <a:pt x="40" y="575"/>
                    <a:pt x="41" y="568"/>
                  </a:cubicBezTo>
                  <a:cubicBezTo>
                    <a:pt x="41" y="567"/>
                    <a:pt x="42" y="566"/>
                    <a:pt x="42" y="565"/>
                  </a:cubicBezTo>
                  <a:cubicBezTo>
                    <a:pt x="41" y="562"/>
                    <a:pt x="43" y="560"/>
                    <a:pt x="44" y="558"/>
                  </a:cubicBezTo>
                  <a:cubicBezTo>
                    <a:pt x="46" y="556"/>
                    <a:pt x="47" y="554"/>
                    <a:pt x="47" y="552"/>
                  </a:cubicBezTo>
                  <a:cubicBezTo>
                    <a:pt x="47" y="550"/>
                    <a:pt x="48" y="548"/>
                    <a:pt x="50" y="547"/>
                  </a:cubicBezTo>
                  <a:cubicBezTo>
                    <a:pt x="51" y="545"/>
                    <a:pt x="53" y="543"/>
                    <a:pt x="54" y="542"/>
                  </a:cubicBezTo>
                  <a:cubicBezTo>
                    <a:pt x="56" y="539"/>
                    <a:pt x="56" y="536"/>
                    <a:pt x="54" y="534"/>
                  </a:cubicBezTo>
                  <a:cubicBezTo>
                    <a:pt x="49" y="531"/>
                    <a:pt x="48" y="526"/>
                    <a:pt x="47" y="521"/>
                  </a:cubicBezTo>
                  <a:cubicBezTo>
                    <a:pt x="46" y="518"/>
                    <a:pt x="45" y="516"/>
                    <a:pt x="43" y="514"/>
                  </a:cubicBezTo>
                  <a:cubicBezTo>
                    <a:pt x="42" y="514"/>
                    <a:pt x="42" y="513"/>
                    <a:pt x="41" y="510"/>
                  </a:cubicBezTo>
                  <a:cubicBezTo>
                    <a:pt x="42" y="510"/>
                    <a:pt x="43" y="509"/>
                    <a:pt x="44" y="508"/>
                  </a:cubicBezTo>
                  <a:cubicBezTo>
                    <a:pt x="45" y="506"/>
                    <a:pt x="45" y="503"/>
                    <a:pt x="45" y="500"/>
                  </a:cubicBezTo>
                  <a:cubicBezTo>
                    <a:pt x="44" y="489"/>
                    <a:pt x="43" y="478"/>
                    <a:pt x="42" y="467"/>
                  </a:cubicBezTo>
                  <a:cubicBezTo>
                    <a:pt x="41" y="457"/>
                    <a:pt x="40" y="448"/>
                    <a:pt x="42" y="439"/>
                  </a:cubicBezTo>
                  <a:cubicBezTo>
                    <a:pt x="42" y="437"/>
                    <a:pt x="42" y="435"/>
                    <a:pt x="42" y="434"/>
                  </a:cubicBezTo>
                  <a:cubicBezTo>
                    <a:pt x="42" y="430"/>
                    <a:pt x="43" y="427"/>
                    <a:pt x="44" y="424"/>
                  </a:cubicBezTo>
                  <a:cubicBezTo>
                    <a:pt x="45" y="423"/>
                    <a:pt x="45" y="421"/>
                    <a:pt x="46" y="420"/>
                  </a:cubicBezTo>
                  <a:cubicBezTo>
                    <a:pt x="48" y="407"/>
                    <a:pt x="51" y="395"/>
                    <a:pt x="55" y="382"/>
                  </a:cubicBezTo>
                  <a:cubicBezTo>
                    <a:pt x="56" y="380"/>
                    <a:pt x="56" y="377"/>
                    <a:pt x="57" y="374"/>
                  </a:cubicBezTo>
                  <a:cubicBezTo>
                    <a:pt x="57" y="372"/>
                    <a:pt x="57" y="370"/>
                    <a:pt x="56" y="368"/>
                  </a:cubicBezTo>
                  <a:cubicBezTo>
                    <a:pt x="55" y="366"/>
                    <a:pt x="55" y="364"/>
                    <a:pt x="56" y="361"/>
                  </a:cubicBezTo>
                  <a:cubicBezTo>
                    <a:pt x="57" y="355"/>
                    <a:pt x="59" y="349"/>
                    <a:pt x="61" y="343"/>
                  </a:cubicBezTo>
                  <a:cubicBezTo>
                    <a:pt x="62" y="339"/>
                    <a:pt x="63" y="334"/>
                    <a:pt x="61" y="329"/>
                  </a:cubicBezTo>
                  <a:cubicBezTo>
                    <a:pt x="61" y="328"/>
                    <a:pt x="61" y="327"/>
                    <a:pt x="61" y="327"/>
                  </a:cubicBezTo>
                  <a:cubicBezTo>
                    <a:pt x="61" y="326"/>
                    <a:pt x="61" y="326"/>
                    <a:pt x="62" y="326"/>
                  </a:cubicBezTo>
                  <a:cubicBezTo>
                    <a:pt x="62" y="327"/>
                    <a:pt x="63" y="327"/>
                    <a:pt x="64" y="328"/>
                  </a:cubicBezTo>
                  <a:cubicBezTo>
                    <a:pt x="65" y="328"/>
                    <a:pt x="65" y="327"/>
                    <a:pt x="66" y="326"/>
                  </a:cubicBezTo>
                  <a:cubicBezTo>
                    <a:pt x="68" y="320"/>
                    <a:pt x="70" y="314"/>
                    <a:pt x="72" y="307"/>
                  </a:cubicBezTo>
                  <a:cubicBezTo>
                    <a:pt x="76" y="296"/>
                    <a:pt x="80" y="285"/>
                    <a:pt x="84" y="273"/>
                  </a:cubicBezTo>
                  <a:cubicBezTo>
                    <a:pt x="85" y="272"/>
                    <a:pt x="85" y="271"/>
                    <a:pt x="85" y="270"/>
                  </a:cubicBezTo>
                  <a:cubicBezTo>
                    <a:pt x="85" y="267"/>
                    <a:pt x="83" y="265"/>
                    <a:pt x="83" y="263"/>
                  </a:cubicBezTo>
                  <a:cubicBezTo>
                    <a:pt x="84" y="260"/>
                    <a:pt x="85" y="258"/>
                    <a:pt x="86" y="256"/>
                  </a:cubicBezTo>
                  <a:cubicBezTo>
                    <a:pt x="84" y="250"/>
                    <a:pt x="80" y="245"/>
                    <a:pt x="79" y="238"/>
                  </a:cubicBezTo>
                  <a:cubicBezTo>
                    <a:pt x="80" y="237"/>
                    <a:pt x="81" y="236"/>
                    <a:pt x="82" y="235"/>
                  </a:cubicBezTo>
                  <a:cubicBezTo>
                    <a:pt x="85" y="233"/>
                    <a:pt x="88" y="231"/>
                    <a:pt x="91" y="230"/>
                  </a:cubicBezTo>
                  <a:cubicBezTo>
                    <a:pt x="96" y="227"/>
                    <a:pt x="100" y="225"/>
                    <a:pt x="104" y="223"/>
                  </a:cubicBezTo>
                  <a:cubicBezTo>
                    <a:pt x="107" y="222"/>
                    <a:pt x="109" y="219"/>
                    <a:pt x="109" y="216"/>
                  </a:cubicBezTo>
                  <a:cubicBezTo>
                    <a:pt x="110" y="211"/>
                    <a:pt x="109" y="207"/>
                    <a:pt x="108" y="202"/>
                  </a:cubicBezTo>
                  <a:cubicBezTo>
                    <a:pt x="107" y="200"/>
                    <a:pt x="105" y="199"/>
                    <a:pt x="103" y="199"/>
                  </a:cubicBezTo>
                  <a:cubicBezTo>
                    <a:pt x="101" y="198"/>
                    <a:pt x="98" y="197"/>
                    <a:pt x="96" y="196"/>
                  </a:cubicBezTo>
                  <a:cubicBezTo>
                    <a:pt x="92" y="192"/>
                    <a:pt x="87" y="189"/>
                    <a:pt x="84" y="184"/>
                  </a:cubicBezTo>
                  <a:cubicBezTo>
                    <a:pt x="84" y="182"/>
                    <a:pt x="82" y="180"/>
                    <a:pt x="81" y="179"/>
                  </a:cubicBezTo>
                  <a:cubicBezTo>
                    <a:pt x="76" y="172"/>
                    <a:pt x="75" y="165"/>
                    <a:pt x="75" y="157"/>
                  </a:cubicBezTo>
                  <a:cubicBezTo>
                    <a:pt x="75" y="150"/>
                    <a:pt x="73" y="144"/>
                    <a:pt x="71" y="138"/>
                  </a:cubicBezTo>
                  <a:cubicBezTo>
                    <a:pt x="70" y="135"/>
                    <a:pt x="69" y="132"/>
                    <a:pt x="68" y="129"/>
                  </a:cubicBezTo>
                  <a:cubicBezTo>
                    <a:pt x="67" y="128"/>
                    <a:pt x="66" y="128"/>
                    <a:pt x="64" y="127"/>
                  </a:cubicBezTo>
                  <a:cubicBezTo>
                    <a:pt x="62" y="126"/>
                    <a:pt x="59" y="127"/>
                    <a:pt x="57" y="129"/>
                  </a:cubicBezTo>
                  <a:cubicBezTo>
                    <a:pt x="56" y="132"/>
                    <a:pt x="54" y="135"/>
                    <a:pt x="53" y="137"/>
                  </a:cubicBezTo>
                  <a:cubicBezTo>
                    <a:pt x="52" y="141"/>
                    <a:pt x="51" y="145"/>
                    <a:pt x="51" y="150"/>
                  </a:cubicBezTo>
                  <a:cubicBezTo>
                    <a:pt x="51" y="154"/>
                    <a:pt x="51" y="159"/>
                    <a:pt x="51" y="164"/>
                  </a:cubicBezTo>
                  <a:cubicBezTo>
                    <a:pt x="53" y="181"/>
                    <a:pt x="55" y="198"/>
                    <a:pt x="59" y="214"/>
                  </a:cubicBezTo>
                  <a:cubicBezTo>
                    <a:pt x="61" y="220"/>
                    <a:pt x="62" y="227"/>
                    <a:pt x="63" y="234"/>
                  </a:cubicBezTo>
                  <a:cubicBezTo>
                    <a:pt x="63" y="239"/>
                    <a:pt x="64" y="244"/>
                    <a:pt x="64" y="250"/>
                  </a:cubicBezTo>
                  <a:cubicBezTo>
                    <a:pt x="65" y="258"/>
                    <a:pt x="63" y="265"/>
                    <a:pt x="60" y="273"/>
                  </a:cubicBezTo>
                  <a:cubicBezTo>
                    <a:pt x="58" y="280"/>
                    <a:pt x="55" y="286"/>
                    <a:pt x="53" y="293"/>
                  </a:cubicBezTo>
                  <a:cubicBezTo>
                    <a:pt x="51" y="297"/>
                    <a:pt x="49" y="301"/>
                    <a:pt x="47" y="305"/>
                  </a:cubicBezTo>
                  <a:cubicBezTo>
                    <a:pt x="46" y="307"/>
                    <a:pt x="44" y="309"/>
                    <a:pt x="42" y="310"/>
                  </a:cubicBezTo>
                  <a:cubicBezTo>
                    <a:pt x="40" y="311"/>
                    <a:pt x="39" y="313"/>
                    <a:pt x="38" y="314"/>
                  </a:cubicBezTo>
                  <a:cubicBezTo>
                    <a:pt x="36" y="320"/>
                    <a:pt x="34" y="326"/>
                    <a:pt x="32" y="331"/>
                  </a:cubicBezTo>
                  <a:cubicBezTo>
                    <a:pt x="29" y="341"/>
                    <a:pt x="26" y="350"/>
                    <a:pt x="21" y="358"/>
                  </a:cubicBezTo>
                  <a:cubicBezTo>
                    <a:pt x="21" y="359"/>
                    <a:pt x="20" y="360"/>
                    <a:pt x="20" y="360"/>
                  </a:cubicBezTo>
                  <a:cubicBezTo>
                    <a:pt x="18" y="360"/>
                    <a:pt x="17" y="359"/>
                    <a:pt x="18" y="358"/>
                  </a:cubicBezTo>
                  <a:cubicBezTo>
                    <a:pt x="18" y="357"/>
                    <a:pt x="18" y="356"/>
                    <a:pt x="19" y="354"/>
                  </a:cubicBezTo>
                  <a:cubicBezTo>
                    <a:pt x="20" y="351"/>
                    <a:pt x="21" y="348"/>
                    <a:pt x="21" y="344"/>
                  </a:cubicBezTo>
                  <a:cubicBezTo>
                    <a:pt x="21" y="342"/>
                    <a:pt x="21" y="341"/>
                    <a:pt x="21" y="339"/>
                  </a:cubicBezTo>
                  <a:cubicBezTo>
                    <a:pt x="21" y="338"/>
                    <a:pt x="21" y="337"/>
                    <a:pt x="21" y="337"/>
                  </a:cubicBezTo>
                  <a:cubicBezTo>
                    <a:pt x="19" y="336"/>
                    <a:pt x="19" y="337"/>
                    <a:pt x="18" y="338"/>
                  </a:cubicBezTo>
                  <a:cubicBezTo>
                    <a:pt x="16" y="342"/>
                    <a:pt x="14" y="346"/>
                    <a:pt x="12" y="349"/>
                  </a:cubicBezTo>
                  <a:cubicBezTo>
                    <a:pt x="12" y="350"/>
                    <a:pt x="11" y="351"/>
                    <a:pt x="10" y="351"/>
                  </a:cubicBezTo>
                  <a:cubicBezTo>
                    <a:pt x="9" y="352"/>
                    <a:pt x="7" y="351"/>
                    <a:pt x="6" y="351"/>
                  </a:cubicBezTo>
                  <a:cubicBezTo>
                    <a:pt x="8" y="345"/>
                    <a:pt x="11" y="340"/>
                    <a:pt x="13" y="335"/>
                  </a:cubicBezTo>
                  <a:cubicBezTo>
                    <a:pt x="13" y="334"/>
                    <a:pt x="13" y="334"/>
                    <a:pt x="12" y="334"/>
                  </a:cubicBezTo>
                  <a:cubicBezTo>
                    <a:pt x="10" y="335"/>
                    <a:pt x="10" y="337"/>
                    <a:pt x="8" y="338"/>
                  </a:cubicBezTo>
                  <a:cubicBezTo>
                    <a:pt x="8" y="338"/>
                    <a:pt x="8" y="337"/>
                    <a:pt x="8" y="337"/>
                  </a:cubicBezTo>
                  <a:cubicBezTo>
                    <a:pt x="8" y="335"/>
                    <a:pt x="9" y="332"/>
                    <a:pt x="10" y="330"/>
                  </a:cubicBezTo>
                  <a:cubicBezTo>
                    <a:pt x="11" y="326"/>
                    <a:pt x="13" y="322"/>
                    <a:pt x="14" y="318"/>
                  </a:cubicBezTo>
                  <a:cubicBezTo>
                    <a:pt x="15" y="316"/>
                    <a:pt x="15" y="314"/>
                    <a:pt x="15" y="312"/>
                  </a:cubicBezTo>
                  <a:cubicBezTo>
                    <a:pt x="12" y="311"/>
                    <a:pt x="11" y="311"/>
                    <a:pt x="8" y="316"/>
                  </a:cubicBezTo>
                  <a:cubicBezTo>
                    <a:pt x="8" y="316"/>
                    <a:pt x="8" y="316"/>
                    <a:pt x="7" y="315"/>
                  </a:cubicBezTo>
                  <a:cubicBezTo>
                    <a:pt x="7" y="313"/>
                    <a:pt x="7" y="311"/>
                    <a:pt x="6" y="309"/>
                  </a:cubicBezTo>
                  <a:cubicBezTo>
                    <a:pt x="7" y="307"/>
                    <a:pt x="8" y="304"/>
                    <a:pt x="8" y="300"/>
                  </a:cubicBezTo>
                  <a:cubicBezTo>
                    <a:pt x="8" y="299"/>
                    <a:pt x="9" y="297"/>
                    <a:pt x="9" y="296"/>
                  </a:cubicBezTo>
                  <a:cubicBezTo>
                    <a:pt x="10" y="292"/>
                    <a:pt x="11" y="287"/>
                    <a:pt x="12" y="283"/>
                  </a:cubicBezTo>
                  <a:cubicBezTo>
                    <a:pt x="14" y="279"/>
                    <a:pt x="14" y="275"/>
                    <a:pt x="13" y="271"/>
                  </a:cubicBezTo>
                  <a:cubicBezTo>
                    <a:pt x="11" y="266"/>
                    <a:pt x="10" y="261"/>
                    <a:pt x="9" y="257"/>
                  </a:cubicBezTo>
                  <a:cubicBezTo>
                    <a:pt x="8" y="248"/>
                    <a:pt x="6" y="239"/>
                    <a:pt x="5" y="230"/>
                  </a:cubicBezTo>
                  <a:cubicBezTo>
                    <a:pt x="5" y="225"/>
                    <a:pt x="4" y="221"/>
                    <a:pt x="4" y="216"/>
                  </a:cubicBezTo>
                  <a:cubicBezTo>
                    <a:pt x="4" y="210"/>
                    <a:pt x="4" y="203"/>
                    <a:pt x="4" y="196"/>
                  </a:cubicBezTo>
                  <a:cubicBezTo>
                    <a:pt x="5" y="190"/>
                    <a:pt x="4" y="183"/>
                    <a:pt x="3" y="177"/>
                  </a:cubicBezTo>
                  <a:cubicBezTo>
                    <a:pt x="2" y="175"/>
                    <a:pt x="2" y="173"/>
                    <a:pt x="3" y="171"/>
                  </a:cubicBezTo>
                  <a:cubicBezTo>
                    <a:pt x="4" y="166"/>
                    <a:pt x="5" y="162"/>
                    <a:pt x="7" y="158"/>
                  </a:cubicBezTo>
                  <a:cubicBezTo>
                    <a:pt x="7" y="156"/>
                    <a:pt x="8" y="155"/>
                    <a:pt x="8" y="153"/>
                  </a:cubicBezTo>
                  <a:cubicBezTo>
                    <a:pt x="8" y="150"/>
                    <a:pt x="8" y="148"/>
                    <a:pt x="10" y="146"/>
                  </a:cubicBezTo>
                  <a:cubicBezTo>
                    <a:pt x="13" y="142"/>
                    <a:pt x="16" y="137"/>
                    <a:pt x="20" y="133"/>
                  </a:cubicBezTo>
                  <a:cubicBezTo>
                    <a:pt x="24" y="129"/>
                    <a:pt x="29" y="125"/>
                    <a:pt x="33" y="120"/>
                  </a:cubicBezTo>
                  <a:cubicBezTo>
                    <a:pt x="37" y="116"/>
                    <a:pt x="42" y="114"/>
                    <a:pt x="47" y="112"/>
                  </a:cubicBezTo>
                  <a:cubicBezTo>
                    <a:pt x="48" y="112"/>
                    <a:pt x="49" y="111"/>
                    <a:pt x="51" y="110"/>
                  </a:cubicBezTo>
                  <a:cubicBezTo>
                    <a:pt x="53" y="106"/>
                    <a:pt x="58" y="104"/>
                    <a:pt x="62" y="100"/>
                  </a:cubicBezTo>
                  <a:cubicBezTo>
                    <a:pt x="63" y="96"/>
                    <a:pt x="63" y="91"/>
                    <a:pt x="63" y="87"/>
                  </a:cubicBezTo>
                  <a:cubicBezTo>
                    <a:pt x="62" y="80"/>
                    <a:pt x="62" y="73"/>
                    <a:pt x="61" y="66"/>
                  </a:cubicBezTo>
                  <a:cubicBezTo>
                    <a:pt x="60" y="58"/>
                    <a:pt x="62" y="50"/>
                    <a:pt x="66" y="42"/>
                  </a:cubicBezTo>
                  <a:cubicBezTo>
                    <a:pt x="71" y="35"/>
                    <a:pt x="76" y="28"/>
                    <a:pt x="83" y="23"/>
                  </a:cubicBezTo>
                  <a:cubicBezTo>
                    <a:pt x="85" y="21"/>
                    <a:pt x="87" y="20"/>
                    <a:pt x="89" y="18"/>
                  </a:cubicBezTo>
                  <a:cubicBezTo>
                    <a:pt x="96" y="13"/>
                    <a:pt x="104" y="10"/>
                    <a:pt x="113" y="9"/>
                  </a:cubicBezTo>
                  <a:cubicBezTo>
                    <a:pt x="118" y="8"/>
                    <a:pt x="122" y="8"/>
                    <a:pt x="127" y="6"/>
                  </a:cubicBezTo>
                  <a:cubicBezTo>
                    <a:pt x="131" y="5"/>
                    <a:pt x="135" y="5"/>
                    <a:pt x="139" y="6"/>
                  </a:cubicBezTo>
                  <a:cubicBezTo>
                    <a:pt x="141" y="7"/>
                    <a:pt x="144" y="7"/>
                    <a:pt x="146" y="6"/>
                  </a:cubicBezTo>
                  <a:cubicBezTo>
                    <a:pt x="149" y="5"/>
                    <a:pt x="152" y="4"/>
                    <a:pt x="155" y="3"/>
                  </a:cubicBezTo>
                  <a:cubicBezTo>
                    <a:pt x="160" y="1"/>
                    <a:pt x="166" y="0"/>
                    <a:pt x="173" y="1"/>
                  </a:cubicBezTo>
                  <a:cubicBezTo>
                    <a:pt x="182" y="1"/>
                    <a:pt x="192" y="3"/>
                    <a:pt x="201" y="5"/>
                  </a:cubicBezTo>
                  <a:cubicBezTo>
                    <a:pt x="205" y="6"/>
                    <a:pt x="208" y="7"/>
                    <a:pt x="211" y="9"/>
                  </a:cubicBezTo>
                  <a:cubicBezTo>
                    <a:pt x="224" y="15"/>
                    <a:pt x="235" y="23"/>
                    <a:pt x="244" y="34"/>
                  </a:cubicBezTo>
                  <a:cubicBezTo>
                    <a:pt x="253" y="44"/>
                    <a:pt x="258" y="55"/>
                    <a:pt x="261" y="68"/>
                  </a:cubicBezTo>
                  <a:cubicBezTo>
                    <a:pt x="262" y="74"/>
                    <a:pt x="262" y="80"/>
                    <a:pt x="263" y="85"/>
                  </a:cubicBezTo>
                  <a:cubicBezTo>
                    <a:pt x="264" y="92"/>
                    <a:pt x="263" y="99"/>
                    <a:pt x="262" y="106"/>
                  </a:cubicBezTo>
                  <a:cubicBezTo>
                    <a:pt x="261" y="111"/>
                    <a:pt x="258" y="115"/>
                    <a:pt x="254" y="117"/>
                  </a:cubicBezTo>
                  <a:cubicBezTo>
                    <a:pt x="253" y="118"/>
                    <a:pt x="253" y="118"/>
                    <a:pt x="252" y="119"/>
                  </a:cubicBezTo>
                  <a:cubicBezTo>
                    <a:pt x="252" y="120"/>
                    <a:pt x="252" y="122"/>
                    <a:pt x="251" y="123"/>
                  </a:cubicBezTo>
                  <a:cubicBezTo>
                    <a:pt x="252" y="126"/>
                    <a:pt x="254" y="127"/>
                    <a:pt x="256" y="129"/>
                  </a:cubicBezTo>
                  <a:cubicBezTo>
                    <a:pt x="257" y="130"/>
                    <a:pt x="259" y="131"/>
                    <a:pt x="260" y="132"/>
                  </a:cubicBezTo>
                  <a:cubicBezTo>
                    <a:pt x="262" y="134"/>
                    <a:pt x="263" y="136"/>
                    <a:pt x="263" y="139"/>
                  </a:cubicBezTo>
                  <a:cubicBezTo>
                    <a:pt x="262" y="142"/>
                    <a:pt x="263" y="144"/>
                    <a:pt x="264" y="147"/>
                  </a:cubicBezTo>
                  <a:cubicBezTo>
                    <a:pt x="265" y="152"/>
                    <a:pt x="265" y="158"/>
                    <a:pt x="263" y="163"/>
                  </a:cubicBezTo>
                  <a:cubicBezTo>
                    <a:pt x="260" y="169"/>
                    <a:pt x="258" y="175"/>
                    <a:pt x="254" y="180"/>
                  </a:cubicBezTo>
                  <a:cubicBezTo>
                    <a:pt x="252" y="184"/>
                    <a:pt x="251" y="188"/>
                    <a:pt x="251" y="193"/>
                  </a:cubicBezTo>
                  <a:cubicBezTo>
                    <a:pt x="251" y="196"/>
                    <a:pt x="252" y="200"/>
                    <a:pt x="251" y="204"/>
                  </a:cubicBezTo>
                  <a:cubicBezTo>
                    <a:pt x="249" y="210"/>
                    <a:pt x="246" y="213"/>
                    <a:pt x="240" y="214"/>
                  </a:cubicBezTo>
                  <a:cubicBezTo>
                    <a:pt x="239" y="214"/>
                    <a:pt x="237" y="214"/>
                    <a:pt x="236" y="214"/>
                  </a:cubicBezTo>
                  <a:cubicBezTo>
                    <a:pt x="233" y="214"/>
                    <a:pt x="230" y="215"/>
                    <a:pt x="227" y="216"/>
                  </a:cubicBezTo>
                  <a:cubicBezTo>
                    <a:pt x="223" y="218"/>
                    <a:pt x="219" y="219"/>
                    <a:pt x="215" y="219"/>
                  </a:cubicBezTo>
                  <a:cubicBezTo>
                    <a:pt x="213" y="219"/>
                    <a:pt x="211" y="220"/>
                    <a:pt x="209" y="220"/>
                  </a:cubicBezTo>
                  <a:cubicBezTo>
                    <a:pt x="202" y="221"/>
                    <a:pt x="198" y="225"/>
                    <a:pt x="194" y="229"/>
                  </a:cubicBezTo>
                  <a:cubicBezTo>
                    <a:pt x="192" y="232"/>
                    <a:pt x="192" y="235"/>
                    <a:pt x="193" y="239"/>
                  </a:cubicBezTo>
                  <a:cubicBezTo>
                    <a:pt x="198" y="245"/>
                    <a:pt x="203" y="252"/>
                    <a:pt x="204" y="260"/>
                  </a:cubicBezTo>
                  <a:cubicBezTo>
                    <a:pt x="204" y="261"/>
                    <a:pt x="205" y="263"/>
                    <a:pt x="205" y="264"/>
                  </a:cubicBezTo>
                  <a:cubicBezTo>
                    <a:pt x="206" y="265"/>
                    <a:pt x="208" y="267"/>
                    <a:pt x="209" y="268"/>
                  </a:cubicBezTo>
                  <a:cubicBezTo>
                    <a:pt x="217" y="272"/>
                    <a:pt x="221" y="280"/>
                    <a:pt x="224" y="288"/>
                  </a:cubicBezTo>
                  <a:cubicBezTo>
                    <a:pt x="227" y="297"/>
                    <a:pt x="231" y="306"/>
                    <a:pt x="234" y="315"/>
                  </a:cubicBezTo>
                  <a:cubicBezTo>
                    <a:pt x="237" y="323"/>
                    <a:pt x="239" y="331"/>
                    <a:pt x="242" y="339"/>
                  </a:cubicBezTo>
                  <a:cubicBezTo>
                    <a:pt x="245" y="348"/>
                    <a:pt x="245" y="357"/>
                    <a:pt x="245" y="366"/>
                  </a:cubicBezTo>
                  <a:cubicBezTo>
                    <a:pt x="245" y="371"/>
                    <a:pt x="246" y="376"/>
                    <a:pt x="247" y="381"/>
                  </a:cubicBezTo>
                  <a:cubicBezTo>
                    <a:pt x="250" y="390"/>
                    <a:pt x="252" y="398"/>
                    <a:pt x="254" y="407"/>
                  </a:cubicBezTo>
                  <a:cubicBezTo>
                    <a:pt x="256" y="415"/>
                    <a:pt x="257" y="422"/>
                    <a:pt x="258" y="429"/>
                  </a:cubicBezTo>
                  <a:cubicBezTo>
                    <a:pt x="258" y="435"/>
                    <a:pt x="258" y="440"/>
                    <a:pt x="257" y="445"/>
                  </a:cubicBezTo>
                  <a:cubicBezTo>
                    <a:pt x="256" y="449"/>
                    <a:pt x="256" y="453"/>
                    <a:pt x="257" y="456"/>
                  </a:cubicBezTo>
                  <a:cubicBezTo>
                    <a:pt x="257" y="458"/>
                    <a:pt x="258" y="460"/>
                    <a:pt x="258" y="463"/>
                  </a:cubicBezTo>
                  <a:cubicBezTo>
                    <a:pt x="259" y="468"/>
                    <a:pt x="259" y="474"/>
                    <a:pt x="258" y="480"/>
                  </a:cubicBezTo>
                  <a:cubicBezTo>
                    <a:pt x="255" y="492"/>
                    <a:pt x="252" y="503"/>
                    <a:pt x="248" y="515"/>
                  </a:cubicBezTo>
                  <a:cubicBezTo>
                    <a:pt x="246" y="520"/>
                    <a:pt x="244" y="525"/>
                    <a:pt x="244" y="531"/>
                  </a:cubicBezTo>
                  <a:cubicBezTo>
                    <a:pt x="243" y="532"/>
                    <a:pt x="243" y="534"/>
                    <a:pt x="243" y="536"/>
                  </a:cubicBezTo>
                  <a:cubicBezTo>
                    <a:pt x="244" y="538"/>
                    <a:pt x="247" y="538"/>
                    <a:pt x="248" y="542"/>
                  </a:cubicBezTo>
                  <a:cubicBezTo>
                    <a:pt x="247" y="544"/>
                    <a:pt x="246" y="548"/>
                    <a:pt x="245" y="551"/>
                  </a:cubicBezTo>
                  <a:cubicBezTo>
                    <a:pt x="243" y="555"/>
                    <a:pt x="242" y="560"/>
                    <a:pt x="243" y="564"/>
                  </a:cubicBezTo>
                  <a:cubicBezTo>
                    <a:pt x="243" y="568"/>
                    <a:pt x="243" y="571"/>
                    <a:pt x="243" y="574"/>
                  </a:cubicBezTo>
                  <a:cubicBezTo>
                    <a:pt x="243" y="578"/>
                    <a:pt x="242" y="582"/>
                    <a:pt x="238" y="584"/>
                  </a:cubicBezTo>
                  <a:cubicBezTo>
                    <a:pt x="237" y="585"/>
                    <a:pt x="235" y="586"/>
                    <a:pt x="235" y="588"/>
                  </a:cubicBezTo>
                  <a:cubicBezTo>
                    <a:pt x="235" y="590"/>
                    <a:pt x="236" y="591"/>
                    <a:pt x="237" y="591"/>
                  </a:cubicBezTo>
                  <a:cubicBezTo>
                    <a:pt x="238" y="592"/>
                    <a:pt x="240" y="592"/>
                    <a:pt x="241" y="592"/>
                  </a:cubicBezTo>
                  <a:cubicBezTo>
                    <a:pt x="244" y="592"/>
                    <a:pt x="247" y="594"/>
                    <a:pt x="250" y="595"/>
                  </a:cubicBezTo>
                  <a:cubicBezTo>
                    <a:pt x="252" y="597"/>
                    <a:pt x="255" y="598"/>
                    <a:pt x="257" y="599"/>
                  </a:cubicBezTo>
                  <a:cubicBezTo>
                    <a:pt x="261" y="600"/>
                    <a:pt x="265" y="600"/>
                    <a:pt x="267" y="596"/>
                  </a:cubicBezTo>
                  <a:cubicBezTo>
                    <a:pt x="268" y="596"/>
                    <a:pt x="268" y="596"/>
                    <a:pt x="269" y="596"/>
                  </a:cubicBezTo>
                  <a:cubicBezTo>
                    <a:pt x="271" y="595"/>
                    <a:pt x="272" y="596"/>
                    <a:pt x="273" y="598"/>
                  </a:cubicBezTo>
                  <a:cubicBezTo>
                    <a:pt x="274" y="601"/>
                    <a:pt x="274" y="604"/>
                    <a:pt x="273" y="606"/>
                  </a:cubicBezTo>
                  <a:cubicBezTo>
                    <a:pt x="272" y="610"/>
                    <a:pt x="270" y="613"/>
                    <a:pt x="267" y="615"/>
                  </a:cubicBezTo>
                  <a:cubicBezTo>
                    <a:pt x="263" y="617"/>
                    <a:pt x="262" y="621"/>
                    <a:pt x="260" y="625"/>
                  </a:cubicBezTo>
                  <a:cubicBezTo>
                    <a:pt x="260" y="627"/>
                    <a:pt x="260" y="628"/>
                    <a:pt x="261" y="629"/>
                  </a:cubicBezTo>
                  <a:cubicBezTo>
                    <a:pt x="264" y="631"/>
                    <a:pt x="266" y="633"/>
                    <a:pt x="268" y="635"/>
                  </a:cubicBezTo>
                  <a:cubicBezTo>
                    <a:pt x="270" y="636"/>
                    <a:pt x="272" y="636"/>
                    <a:pt x="273" y="634"/>
                  </a:cubicBezTo>
                  <a:cubicBezTo>
                    <a:pt x="275" y="633"/>
                    <a:pt x="275" y="631"/>
                    <a:pt x="278" y="630"/>
                  </a:cubicBezTo>
                  <a:cubicBezTo>
                    <a:pt x="279" y="631"/>
                    <a:pt x="280" y="631"/>
                    <a:pt x="281" y="631"/>
                  </a:cubicBezTo>
                  <a:cubicBezTo>
                    <a:pt x="283" y="633"/>
                    <a:pt x="285" y="632"/>
                    <a:pt x="287" y="631"/>
                  </a:cubicBezTo>
                  <a:cubicBezTo>
                    <a:pt x="288" y="631"/>
                    <a:pt x="289" y="630"/>
                    <a:pt x="290" y="630"/>
                  </a:cubicBezTo>
                  <a:cubicBezTo>
                    <a:pt x="291" y="629"/>
                    <a:pt x="293" y="629"/>
                    <a:pt x="294" y="630"/>
                  </a:cubicBezTo>
                  <a:cubicBezTo>
                    <a:pt x="296" y="631"/>
                    <a:pt x="296" y="633"/>
                    <a:pt x="295" y="634"/>
                  </a:cubicBezTo>
                  <a:cubicBezTo>
                    <a:pt x="295" y="636"/>
                    <a:pt x="294" y="637"/>
                    <a:pt x="294" y="639"/>
                  </a:cubicBezTo>
                  <a:cubicBezTo>
                    <a:pt x="294" y="642"/>
                    <a:pt x="293" y="643"/>
                    <a:pt x="290" y="645"/>
                  </a:cubicBezTo>
                  <a:cubicBezTo>
                    <a:pt x="286" y="647"/>
                    <a:pt x="283" y="650"/>
                    <a:pt x="281" y="653"/>
                  </a:cubicBezTo>
                  <a:cubicBezTo>
                    <a:pt x="281" y="655"/>
                    <a:pt x="282" y="656"/>
                    <a:pt x="283" y="658"/>
                  </a:cubicBezTo>
                  <a:cubicBezTo>
                    <a:pt x="287" y="665"/>
                    <a:pt x="290" y="673"/>
                    <a:pt x="291" y="681"/>
                  </a:cubicBezTo>
                  <a:cubicBezTo>
                    <a:pt x="291" y="682"/>
                    <a:pt x="291" y="683"/>
                    <a:pt x="291" y="685"/>
                  </a:cubicBezTo>
                  <a:cubicBezTo>
                    <a:pt x="291" y="686"/>
                    <a:pt x="290" y="687"/>
                    <a:pt x="289" y="688"/>
                  </a:cubicBezTo>
                  <a:cubicBezTo>
                    <a:pt x="287" y="688"/>
                    <a:pt x="286" y="688"/>
                    <a:pt x="285" y="687"/>
                  </a:cubicBezTo>
                  <a:cubicBezTo>
                    <a:pt x="283" y="686"/>
                    <a:pt x="282" y="684"/>
                    <a:pt x="282" y="682"/>
                  </a:cubicBezTo>
                  <a:cubicBezTo>
                    <a:pt x="281" y="681"/>
                    <a:pt x="281" y="679"/>
                    <a:pt x="280" y="677"/>
                  </a:cubicBezTo>
                  <a:cubicBezTo>
                    <a:pt x="279" y="675"/>
                    <a:pt x="278" y="673"/>
                    <a:pt x="276" y="671"/>
                  </a:cubicBezTo>
                  <a:cubicBezTo>
                    <a:pt x="275" y="671"/>
                    <a:pt x="275" y="672"/>
                    <a:pt x="275" y="672"/>
                  </a:cubicBezTo>
                  <a:cubicBezTo>
                    <a:pt x="276" y="676"/>
                    <a:pt x="277" y="680"/>
                    <a:pt x="278" y="685"/>
                  </a:cubicBezTo>
                  <a:cubicBezTo>
                    <a:pt x="278" y="687"/>
                    <a:pt x="278" y="689"/>
                    <a:pt x="278" y="691"/>
                  </a:cubicBezTo>
                  <a:cubicBezTo>
                    <a:pt x="278" y="693"/>
                    <a:pt x="277" y="694"/>
                    <a:pt x="276" y="696"/>
                  </a:cubicBezTo>
                  <a:cubicBezTo>
                    <a:pt x="276" y="697"/>
                    <a:pt x="274" y="698"/>
                    <a:pt x="272" y="698"/>
                  </a:cubicBezTo>
                  <a:cubicBezTo>
                    <a:pt x="270" y="698"/>
                    <a:pt x="269" y="697"/>
                    <a:pt x="269" y="695"/>
                  </a:cubicBezTo>
                  <a:cubicBezTo>
                    <a:pt x="268" y="694"/>
                    <a:pt x="268" y="693"/>
                    <a:pt x="268" y="692"/>
                  </a:cubicBezTo>
                  <a:cubicBezTo>
                    <a:pt x="268" y="688"/>
                    <a:pt x="266" y="684"/>
                    <a:pt x="265" y="681"/>
                  </a:cubicBezTo>
                  <a:cubicBezTo>
                    <a:pt x="265" y="679"/>
                    <a:pt x="264" y="677"/>
                    <a:pt x="262" y="676"/>
                  </a:cubicBezTo>
                  <a:cubicBezTo>
                    <a:pt x="262" y="675"/>
                    <a:pt x="261" y="675"/>
                    <a:pt x="259" y="676"/>
                  </a:cubicBezTo>
                  <a:cubicBezTo>
                    <a:pt x="259" y="677"/>
                    <a:pt x="259" y="679"/>
                    <a:pt x="259" y="680"/>
                  </a:cubicBezTo>
                  <a:cubicBezTo>
                    <a:pt x="259" y="684"/>
                    <a:pt x="259" y="688"/>
                    <a:pt x="258" y="692"/>
                  </a:cubicBezTo>
                  <a:cubicBezTo>
                    <a:pt x="258" y="693"/>
                    <a:pt x="257" y="695"/>
                    <a:pt x="256" y="696"/>
                  </a:cubicBezTo>
                  <a:cubicBezTo>
                    <a:pt x="255" y="698"/>
                    <a:pt x="254" y="698"/>
                    <a:pt x="252" y="698"/>
                  </a:cubicBezTo>
                  <a:cubicBezTo>
                    <a:pt x="250" y="697"/>
                    <a:pt x="249" y="696"/>
                    <a:pt x="249" y="695"/>
                  </a:cubicBezTo>
                  <a:cubicBezTo>
                    <a:pt x="248" y="691"/>
                    <a:pt x="248" y="688"/>
                    <a:pt x="248" y="685"/>
                  </a:cubicBezTo>
                  <a:cubicBezTo>
                    <a:pt x="247" y="682"/>
                    <a:pt x="246" y="680"/>
                    <a:pt x="245" y="678"/>
                  </a:cubicBezTo>
                  <a:cubicBezTo>
                    <a:pt x="240" y="679"/>
                    <a:pt x="238" y="681"/>
                    <a:pt x="239" y="684"/>
                  </a:cubicBezTo>
                  <a:cubicBezTo>
                    <a:pt x="240" y="688"/>
                    <a:pt x="241" y="692"/>
                    <a:pt x="242" y="696"/>
                  </a:cubicBezTo>
                  <a:cubicBezTo>
                    <a:pt x="242" y="699"/>
                    <a:pt x="243" y="701"/>
                    <a:pt x="243" y="704"/>
                  </a:cubicBezTo>
                  <a:cubicBezTo>
                    <a:pt x="243" y="705"/>
                    <a:pt x="243" y="707"/>
                    <a:pt x="244" y="708"/>
                  </a:cubicBezTo>
                  <a:cubicBezTo>
                    <a:pt x="245" y="712"/>
                    <a:pt x="245" y="716"/>
                    <a:pt x="245" y="720"/>
                  </a:cubicBezTo>
                  <a:cubicBezTo>
                    <a:pt x="244" y="720"/>
                    <a:pt x="244" y="720"/>
                    <a:pt x="244" y="721"/>
                  </a:cubicBezTo>
                  <a:cubicBezTo>
                    <a:pt x="243" y="727"/>
                    <a:pt x="245" y="733"/>
                    <a:pt x="248" y="738"/>
                  </a:cubicBezTo>
                  <a:cubicBezTo>
                    <a:pt x="249" y="741"/>
                    <a:pt x="250" y="743"/>
                    <a:pt x="252" y="746"/>
                  </a:cubicBezTo>
                  <a:cubicBezTo>
                    <a:pt x="252" y="748"/>
                    <a:pt x="253" y="750"/>
                    <a:pt x="254" y="752"/>
                  </a:cubicBezTo>
                  <a:cubicBezTo>
                    <a:pt x="256" y="758"/>
                    <a:pt x="257" y="763"/>
                    <a:pt x="259" y="769"/>
                  </a:cubicBezTo>
                  <a:cubicBezTo>
                    <a:pt x="261" y="774"/>
                    <a:pt x="264" y="779"/>
                    <a:pt x="269" y="782"/>
                  </a:cubicBezTo>
                  <a:cubicBezTo>
                    <a:pt x="269" y="782"/>
                    <a:pt x="270" y="783"/>
                    <a:pt x="271" y="783"/>
                  </a:cubicBezTo>
                  <a:cubicBezTo>
                    <a:pt x="275" y="786"/>
                    <a:pt x="276" y="791"/>
                    <a:pt x="274" y="796"/>
                  </a:cubicBezTo>
                  <a:cubicBezTo>
                    <a:pt x="273" y="796"/>
                    <a:pt x="273" y="797"/>
                    <a:pt x="273" y="797"/>
                  </a:cubicBezTo>
                  <a:cubicBezTo>
                    <a:pt x="271" y="800"/>
                    <a:pt x="271" y="803"/>
                    <a:pt x="271" y="806"/>
                  </a:cubicBezTo>
                  <a:cubicBezTo>
                    <a:pt x="274" y="815"/>
                    <a:pt x="277" y="824"/>
                    <a:pt x="280" y="833"/>
                  </a:cubicBezTo>
                  <a:cubicBezTo>
                    <a:pt x="281" y="839"/>
                    <a:pt x="284" y="846"/>
                    <a:pt x="285" y="852"/>
                  </a:cubicBezTo>
                  <a:cubicBezTo>
                    <a:pt x="287" y="865"/>
                    <a:pt x="285" y="878"/>
                    <a:pt x="277" y="889"/>
                  </a:cubicBezTo>
                  <a:cubicBezTo>
                    <a:pt x="273" y="896"/>
                    <a:pt x="268" y="902"/>
                    <a:pt x="262" y="907"/>
                  </a:cubicBezTo>
                  <a:cubicBezTo>
                    <a:pt x="256" y="914"/>
                    <a:pt x="249" y="920"/>
                    <a:pt x="243" y="927"/>
                  </a:cubicBezTo>
                  <a:cubicBezTo>
                    <a:pt x="238" y="933"/>
                    <a:pt x="233" y="939"/>
                    <a:pt x="228" y="945"/>
                  </a:cubicBezTo>
                  <a:cubicBezTo>
                    <a:pt x="226" y="947"/>
                    <a:pt x="225" y="950"/>
                    <a:pt x="225" y="954"/>
                  </a:cubicBezTo>
                  <a:cubicBezTo>
                    <a:pt x="224" y="961"/>
                    <a:pt x="223" y="969"/>
                    <a:pt x="222" y="976"/>
                  </a:cubicBezTo>
                  <a:cubicBezTo>
                    <a:pt x="221" y="984"/>
                    <a:pt x="220" y="992"/>
                    <a:pt x="219" y="999"/>
                  </a:cubicBezTo>
                  <a:cubicBezTo>
                    <a:pt x="219" y="1003"/>
                    <a:pt x="218" y="1007"/>
                    <a:pt x="219" y="1011"/>
                  </a:cubicBezTo>
                  <a:cubicBezTo>
                    <a:pt x="220" y="1012"/>
                    <a:pt x="220" y="1013"/>
                    <a:pt x="219" y="1014"/>
                  </a:cubicBezTo>
                  <a:cubicBezTo>
                    <a:pt x="218" y="1017"/>
                    <a:pt x="219" y="1020"/>
                    <a:pt x="218" y="1023"/>
                  </a:cubicBezTo>
                  <a:cubicBezTo>
                    <a:pt x="218" y="1025"/>
                    <a:pt x="218" y="1027"/>
                    <a:pt x="219" y="1029"/>
                  </a:cubicBezTo>
                  <a:cubicBezTo>
                    <a:pt x="220" y="1031"/>
                    <a:pt x="220" y="1033"/>
                    <a:pt x="220" y="1034"/>
                  </a:cubicBezTo>
                  <a:cubicBezTo>
                    <a:pt x="218" y="1039"/>
                    <a:pt x="219" y="1044"/>
                    <a:pt x="221" y="1049"/>
                  </a:cubicBezTo>
                  <a:cubicBezTo>
                    <a:pt x="222" y="1052"/>
                    <a:pt x="223" y="1056"/>
                    <a:pt x="222" y="1060"/>
                  </a:cubicBezTo>
                  <a:cubicBezTo>
                    <a:pt x="222" y="1062"/>
                    <a:pt x="222" y="1064"/>
                    <a:pt x="223" y="1066"/>
                  </a:cubicBezTo>
                  <a:cubicBezTo>
                    <a:pt x="224" y="1068"/>
                    <a:pt x="226" y="1070"/>
                    <a:pt x="228" y="1071"/>
                  </a:cubicBezTo>
                  <a:cubicBezTo>
                    <a:pt x="230" y="1072"/>
                    <a:pt x="233" y="1073"/>
                    <a:pt x="235" y="1074"/>
                  </a:cubicBezTo>
                  <a:close/>
                  <a:moveTo>
                    <a:pt x="15" y="324"/>
                  </a:moveTo>
                  <a:cubicBezTo>
                    <a:pt x="16" y="324"/>
                    <a:pt x="16" y="324"/>
                    <a:pt x="16" y="324"/>
                  </a:cubicBezTo>
                  <a:cubicBezTo>
                    <a:pt x="15" y="324"/>
                    <a:pt x="15" y="324"/>
                    <a:pt x="15" y="324"/>
                  </a:cubicBezTo>
                  <a:cubicBezTo>
                    <a:pt x="15" y="324"/>
                    <a:pt x="15" y="324"/>
                    <a:pt x="15" y="324"/>
                  </a:cubicBezTo>
                  <a:close/>
                  <a:moveTo>
                    <a:pt x="13" y="301"/>
                  </a:moveTo>
                  <a:cubicBezTo>
                    <a:pt x="17" y="300"/>
                    <a:pt x="18" y="298"/>
                    <a:pt x="18" y="296"/>
                  </a:cubicBezTo>
                  <a:cubicBezTo>
                    <a:pt x="19" y="294"/>
                    <a:pt x="18" y="293"/>
                    <a:pt x="16" y="293"/>
                  </a:cubicBezTo>
                  <a:cubicBezTo>
                    <a:pt x="14" y="294"/>
                    <a:pt x="14" y="297"/>
                    <a:pt x="13" y="299"/>
                  </a:cubicBezTo>
                  <a:cubicBezTo>
                    <a:pt x="13" y="299"/>
                    <a:pt x="13" y="300"/>
                    <a:pt x="13" y="301"/>
                  </a:cubicBezTo>
                  <a:close/>
                  <a:moveTo>
                    <a:pt x="228" y="687"/>
                  </a:moveTo>
                  <a:cubicBezTo>
                    <a:pt x="228" y="687"/>
                    <a:pt x="228" y="687"/>
                    <a:pt x="227" y="687"/>
                  </a:cubicBezTo>
                  <a:cubicBezTo>
                    <a:pt x="227" y="687"/>
                    <a:pt x="227" y="688"/>
                    <a:pt x="227" y="688"/>
                  </a:cubicBezTo>
                  <a:cubicBezTo>
                    <a:pt x="227" y="690"/>
                    <a:pt x="228" y="692"/>
                    <a:pt x="229" y="693"/>
                  </a:cubicBezTo>
                  <a:cubicBezTo>
                    <a:pt x="231" y="691"/>
                    <a:pt x="231" y="691"/>
                    <a:pt x="228" y="6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8C8ABC7D-27D8-4708-9B98-F6C3DCEBDEFA}"/>
                </a:ext>
              </a:extLst>
            </p:cNvPr>
            <p:cNvSpPr>
              <a:spLocks noEditPoints="1"/>
            </p:cNvSpPr>
            <p:nvPr/>
          </p:nvSpPr>
          <p:spPr bwMode="auto">
            <a:xfrm>
              <a:off x="451644" y="2729411"/>
              <a:ext cx="206230" cy="585569"/>
            </a:xfrm>
            <a:custGeom>
              <a:avLst/>
              <a:gdLst>
                <a:gd name="T0" fmla="*/ 546 w 588"/>
                <a:gd name="T1" fmla="*/ 949 h 1670"/>
                <a:gd name="T2" fmla="*/ 509 w 588"/>
                <a:gd name="T3" fmla="*/ 903 h 1670"/>
                <a:gd name="T4" fmla="*/ 494 w 588"/>
                <a:gd name="T5" fmla="*/ 836 h 1670"/>
                <a:gd name="T6" fmla="*/ 504 w 588"/>
                <a:gd name="T7" fmla="*/ 648 h 1670"/>
                <a:gd name="T8" fmla="*/ 532 w 588"/>
                <a:gd name="T9" fmla="*/ 414 h 1670"/>
                <a:gd name="T10" fmla="*/ 542 w 588"/>
                <a:gd name="T11" fmla="*/ 326 h 1670"/>
                <a:gd name="T12" fmla="*/ 422 w 588"/>
                <a:gd name="T13" fmla="*/ 254 h 1670"/>
                <a:gd name="T14" fmla="*/ 392 w 588"/>
                <a:gd name="T15" fmla="*/ 198 h 1670"/>
                <a:gd name="T16" fmla="*/ 411 w 588"/>
                <a:gd name="T17" fmla="*/ 187 h 1670"/>
                <a:gd name="T18" fmla="*/ 420 w 588"/>
                <a:gd name="T19" fmla="*/ 117 h 1670"/>
                <a:gd name="T20" fmla="*/ 347 w 588"/>
                <a:gd name="T21" fmla="*/ 6 h 1670"/>
                <a:gd name="T22" fmla="*/ 251 w 588"/>
                <a:gd name="T23" fmla="*/ 84 h 1670"/>
                <a:gd name="T24" fmla="*/ 269 w 588"/>
                <a:gd name="T25" fmla="*/ 210 h 1670"/>
                <a:gd name="T26" fmla="*/ 291 w 588"/>
                <a:gd name="T27" fmla="*/ 231 h 1670"/>
                <a:gd name="T28" fmla="*/ 155 w 588"/>
                <a:gd name="T29" fmla="*/ 272 h 1670"/>
                <a:gd name="T30" fmla="*/ 120 w 588"/>
                <a:gd name="T31" fmla="*/ 363 h 1670"/>
                <a:gd name="T32" fmla="*/ 65 w 588"/>
                <a:gd name="T33" fmla="*/ 611 h 1670"/>
                <a:gd name="T34" fmla="*/ 14 w 588"/>
                <a:gd name="T35" fmla="*/ 797 h 1670"/>
                <a:gd name="T36" fmla="*/ 8 w 588"/>
                <a:gd name="T37" fmla="*/ 893 h 1670"/>
                <a:gd name="T38" fmla="*/ 50 w 588"/>
                <a:gd name="T39" fmla="*/ 934 h 1670"/>
                <a:gd name="T40" fmla="*/ 53 w 588"/>
                <a:gd name="T41" fmla="*/ 845 h 1670"/>
                <a:gd name="T42" fmla="*/ 68 w 588"/>
                <a:gd name="T43" fmla="*/ 770 h 1670"/>
                <a:gd name="T44" fmla="*/ 170 w 588"/>
                <a:gd name="T45" fmla="*/ 531 h 1670"/>
                <a:gd name="T46" fmla="*/ 189 w 588"/>
                <a:gd name="T47" fmla="*/ 533 h 1670"/>
                <a:gd name="T48" fmla="*/ 182 w 588"/>
                <a:gd name="T49" fmla="*/ 570 h 1670"/>
                <a:gd name="T50" fmla="*/ 158 w 588"/>
                <a:gd name="T51" fmla="*/ 617 h 1670"/>
                <a:gd name="T52" fmla="*/ 131 w 588"/>
                <a:gd name="T53" fmla="*/ 685 h 1670"/>
                <a:gd name="T54" fmla="*/ 106 w 588"/>
                <a:gd name="T55" fmla="*/ 759 h 1670"/>
                <a:gd name="T56" fmla="*/ 98 w 588"/>
                <a:gd name="T57" fmla="*/ 841 h 1670"/>
                <a:gd name="T58" fmla="*/ 95 w 588"/>
                <a:gd name="T59" fmla="*/ 938 h 1670"/>
                <a:gd name="T60" fmla="*/ 88 w 588"/>
                <a:gd name="T61" fmla="*/ 1087 h 1670"/>
                <a:gd name="T62" fmla="*/ 116 w 588"/>
                <a:gd name="T63" fmla="*/ 1179 h 1670"/>
                <a:gd name="T64" fmla="*/ 149 w 588"/>
                <a:gd name="T65" fmla="*/ 1303 h 1670"/>
                <a:gd name="T66" fmla="*/ 186 w 588"/>
                <a:gd name="T67" fmla="*/ 1509 h 1670"/>
                <a:gd name="T68" fmla="*/ 188 w 588"/>
                <a:gd name="T69" fmla="*/ 1621 h 1670"/>
                <a:gd name="T70" fmla="*/ 274 w 588"/>
                <a:gd name="T71" fmla="*/ 1584 h 1670"/>
                <a:gd name="T72" fmla="*/ 237 w 588"/>
                <a:gd name="T73" fmla="*/ 1474 h 1670"/>
                <a:gd name="T74" fmla="*/ 244 w 588"/>
                <a:gd name="T75" fmla="*/ 1204 h 1670"/>
                <a:gd name="T76" fmla="*/ 297 w 588"/>
                <a:gd name="T77" fmla="*/ 1226 h 1670"/>
                <a:gd name="T78" fmla="*/ 363 w 588"/>
                <a:gd name="T79" fmla="*/ 1405 h 1670"/>
                <a:gd name="T80" fmla="*/ 334 w 588"/>
                <a:gd name="T81" fmla="*/ 1503 h 1670"/>
                <a:gd name="T82" fmla="*/ 331 w 588"/>
                <a:gd name="T83" fmla="*/ 1605 h 1670"/>
                <a:gd name="T84" fmla="*/ 414 w 588"/>
                <a:gd name="T85" fmla="*/ 1502 h 1670"/>
                <a:gd name="T86" fmla="*/ 412 w 588"/>
                <a:gd name="T87" fmla="*/ 1375 h 1670"/>
                <a:gd name="T88" fmla="*/ 397 w 588"/>
                <a:gd name="T89" fmla="*/ 1187 h 1670"/>
                <a:gd name="T90" fmla="*/ 389 w 588"/>
                <a:gd name="T91" fmla="*/ 1133 h 1670"/>
                <a:gd name="T92" fmla="*/ 404 w 588"/>
                <a:gd name="T93" fmla="*/ 1023 h 1670"/>
                <a:gd name="T94" fmla="*/ 421 w 588"/>
                <a:gd name="T95" fmla="*/ 1022 h 1670"/>
                <a:gd name="T96" fmla="*/ 453 w 588"/>
                <a:gd name="T97" fmla="*/ 1235 h 1670"/>
                <a:gd name="T98" fmla="*/ 521 w 588"/>
                <a:gd name="T99" fmla="*/ 1231 h 1670"/>
                <a:gd name="T100" fmla="*/ 583 w 588"/>
                <a:gd name="T101" fmla="*/ 1142 h 1670"/>
                <a:gd name="T102" fmla="*/ 30 w 588"/>
                <a:gd name="T103" fmla="*/ 880 h 1670"/>
                <a:gd name="T104" fmla="*/ 471 w 588"/>
                <a:gd name="T105" fmla="*/ 924 h 1670"/>
                <a:gd name="T106" fmla="*/ 458 w 588"/>
                <a:gd name="T107" fmla="*/ 872 h 1670"/>
                <a:gd name="T108" fmla="*/ 445 w 588"/>
                <a:gd name="T109" fmla="*/ 911 h 1670"/>
                <a:gd name="T110" fmla="*/ 432 w 588"/>
                <a:gd name="T111" fmla="*/ 960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8" h="1670">
                  <a:moveTo>
                    <a:pt x="583" y="1142"/>
                  </a:moveTo>
                  <a:cubicBezTo>
                    <a:pt x="582" y="1138"/>
                    <a:pt x="581" y="1133"/>
                    <a:pt x="580" y="1128"/>
                  </a:cubicBezTo>
                  <a:cubicBezTo>
                    <a:pt x="578" y="1109"/>
                    <a:pt x="576" y="1090"/>
                    <a:pt x="571" y="1072"/>
                  </a:cubicBezTo>
                  <a:cubicBezTo>
                    <a:pt x="570" y="1064"/>
                    <a:pt x="568" y="1056"/>
                    <a:pt x="567" y="1048"/>
                  </a:cubicBezTo>
                  <a:cubicBezTo>
                    <a:pt x="561" y="1021"/>
                    <a:pt x="556" y="995"/>
                    <a:pt x="551" y="968"/>
                  </a:cubicBezTo>
                  <a:cubicBezTo>
                    <a:pt x="550" y="961"/>
                    <a:pt x="549" y="955"/>
                    <a:pt x="546" y="949"/>
                  </a:cubicBezTo>
                  <a:cubicBezTo>
                    <a:pt x="545" y="946"/>
                    <a:pt x="545" y="944"/>
                    <a:pt x="545" y="941"/>
                  </a:cubicBezTo>
                  <a:cubicBezTo>
                    <a:pt x="546" y="933"/>
                    <a:pt x="546" y="925"/>
                    <a:pt x="546" y="918"/>
                  </a:cubicBezTo>
                  <a:cubicBezTo>
                    <a:pt x="547" y="914"/>
                    <a:pt x="546" y="911"/>
                    <a:pt x="545" y="908"/>
                  </a:cubicBezTo>
                  <a:cubicBezTo>
                    <a:pt x="544" y="906"/>
                    <a:pt x="543" y="904"/>
                    <a:pt x="541" y="904"/>
                  </a:cubicBezTo>
                  <a:cubicBezTo>
                    <a:pt x="534" y="903"/>
                    <a:pt x="528" y="901"/>
                    <a:pt x="522" y="902"/>
                  </a:cubicBezTo>
                  <a:cubicBezTo>
                    <a:pt x="517" y="902"/>
                    <a:pt x="513" y="903"/>
                    <a:pt x="509" y="903"/>
                  </a:cubicBezTo>
                  <a:cubicBezTo>
                    <a:pt x="508" y="903"/>
                    <a:pt x="506" y="903"/>
                    <a:pt x="505" y="903"/>
                  </a:cubicBezTo>
                  <a:cubicBezTo>
                    <a:pt x="504" y="898"/>
                    <a:pt x="504" y="893"/>
                    <a:pt x="504" y="888"/>
                  </a:cubicBezTo>
                  <a:cubicBezTo>
                    <a:pt x="503" y="883"/>
                    <a:pt x="501" y="879"/>
                    <a:pt x="500" y="875"/>
                  </a:cubicBezTo>
                  <a:cubicBezTo>
                    <a:pt x="498" y="868"/>
                    <a:pt x="496" y="862"/>
                    <a:pt x="495" y="855"/>
                  </a:cubicBezTo>
                  <a:cubicBezTo>
                    <a:pt x="493" y="851"/>
                    <a:pt x="493" y="846"/>
                    <a:pt x="493" y="842"/>
                  </a:cubicBezTo>
                  <a:cubicBezTo>
                    <a:pt x="492" y="840"/>
                    <a:pt x="493" y="837"/>
                    <a:pt x="494" y="836"/>
                  </a:cubicBezTo>
                  <a:cubicBezTo>
                    <a:pt x="497" y="833"/>
                    <a:pt x="497" y="830"/>
                    <a:pt x="497" y="826"/>
                  </a:cubicBezTo>
                  <a:cubicBezTo>
                    <a:pt x="497" y="819"/>
                    <a:pt x="497" y="812"/>
                    <a:pt x="497" y="804"/>
                  </a:cubicBezTo>
                  <a:cubicBezTo>
                    <a:pt x="498" y="794"/>
                    <a:pt x="498" y="783"/>
                    <a:pt x="498" y="773"/>
                  </a:cubicBezTo>
                  <a:cubicBezTo>
                    <a:pt x="498" y="759"/>
                    <a:pt x="498" y="746"/>
                    <a:pt x="498" y="732"/>
                  </a:cubicBezTo>
                  <a:cubicBezTo>
                    <a:pt x="498" y="725"/>
                    <a:pt x="499" y="717"/>
                    <a:pt x="500" y="710"/>
                  </a:cubicBezTo>
                  <a:cubicBezTo>
                    <a:pt x="501" y="689"/>
                    <a:pt x="503" y="669"/>
                    <a:pt x="504" y="648"/>
                  </a:cubicBezTo>
                  <a:cubicBezTo>
                    <a:pt x="504" y="641"/>
                    <a:pt x="504" y="634"/>
                    <a:pt x="504" y="627"/>
                  </a:cubicBezTo>
                  <a:cubicBezTo>
                    <a:pt x="504" y="614"/>
                    <a:pt x="503" y="601"/>
                    <a:pt x="503" y="588"/>
                  </a:cubicBezTo>
                  <a:cubicBezTo>
                    <a:pt x="502" y="577"/>
                    <a:pt x="503" y="567"/>
                    <a:pt x="504" y="556"/>
                  </a:cubicBezTo>
                  <a:cubicBezTo>
                    <a:pt x="507" y="544"/>
                    <a:pt x="509" y="532"/>
                    <a:pt x="512" y="519"/>
                  </a:cubicBezTo>
                  <a:cubicBezTo>
                    <a:pt x="517" y="494"/>
                    <a:pt x="522" y="469"/>
                    <a:pt x="527" y="443"/>
                  </a:cubicBezTo>
                  <a:cubicBezTo>
                    <a:pt x="528" y="433"/>
                    <a:pt x="530" y="424"/>
                    <a:pt x="532" y="414"/>
                  </a:cubicBezTo>
                  <a:cubicBezTo>
                    <a:pt x="533" y="410"/>
                    <a:pt x="534" y="408"/>
                    <a:pt x="538" y="407"/>
                  </a:cubicBezTo>
                  <a:cubicBezTo>
                    <a:pt x="540" y="406"/>
                    <a:pt x="543" y="404"/>
                    <a:pt x="545" y="403"/>
                  </a:cubicBezTo>
                  <a:cubicBezTo>
                    <a:pt x="549" y="402"/>
                    <a:pt x="550" y="399"/>
                    <a:pt x="549" y="395"/>
                  </a:cubicBezTo>
                  <a:cubicBezTo>
                    <a:pt x="548" y="385"/>
                    <a:pt x="549" y="374"/>
                    <a:pt x="549" y="364"/>
                  </a:cubicBezTo>
                  <a:cubicBezTo>
                    <a:pt x="550" y="353"/>
                    <a:pt x="549" y="343"/>
                    <a:pt x="544" y="333"/>
                  </a:cubicBezTo>
                  <a:cubicBezTo>
                    <a:pt x="543" y="331"/>
                    <a:pt x="542" y="328"/>
                    <a:pt x="542" y="326"/>
                  </a:cubicBezTo>
                  <a:cubicBezTo>
                    <a:pt x="541" y="319"/>
                    <a:pt x="537" y="313"/>
                    <a:pt x="533" y="309"/>
                  </a:cubicBezTo>
                  <a:cubicBezTo>
                    <a:pt x="523" y="300"/>
                    <a:pt x="513" y="291"/>
                    <a:pt x="500" y="287"/>
                  </a:cubicBezTo>
                  <a:cubicBezTo>
                    <a:pt x="497" y="286"/>
                    <a:pt x="494" y="284"/>
                    <a:pt x="491" y="283"/>
                  </a:cubicBezTo>
                  <a:cubicBezTo>
                    <a:pt x="486" y="281"/>
                    <a:pt x="480" y="278"/>
                    <a:pt x="475" y="276"/>
                  </a:cubicBezTo>
                  <a:cubicBezTo>
                    <a:pt x="471" y="274"/>
                    <a:pt x="467" y="273"/>
                    <a:pt x="463" y="271"/>
                  </a:cubicBezTo>
                  <a:cubicBezTo>
                    <a:pt x="449" y="266"/>
                    <a:pt x="436" y="260"/>
                    <a:pt x="422" y="254"/>
                  </a:cubicBezTo>
                  <a:cubicBezTo>
                    <a:pt x="417" y="252"/>
                    <a:pt x="413" y="250"/>
                    <a:pt x="409" y="246"/>
                  </a:cubicBezTo>
                  <a:cubicBezTo>
                    <a:pt x="408" y="245"/>
                    <a:pt x="405" y="244"/>
                    <a:pt x="403" y="243"/>
                  </a:cubicBezTo>
                  <a:cubicBezTo>
                    <a:pt x="399" y="240"/>
                    <a:pt x="396" y="238"/>
                    <a:pt x="392" y="236"/>
                  </a:cubicBezTo>
                  <a:cubicBezTo>
                    <a:pt x="390" y="235"/>
                    <a:pt x="388" y="233"/>
                    <a:pt x="388" y="230"/>
                  </a:cubicBezTo>
                  <a:cubicBezTo>
                    <a:pt x="388" y="221"/>
                    <a:pt x="389" y="211"/>
                    <a:pt x="391" y="202"/>
                  </a:cubicBezTo>
                  <a:cubicBezTo>
                    <a:pt x="391" y="201"/>
                    <a:pt x="392" y="199"/>
                    <a:pt x="392" y="198"/>
                  </a:cubicBezTo>
                  <a:cubicBezTo>
                    <a:pt x="393" y="198"/>
                    <a:pt x="395" y="198"/>
                    <a:pt x="396" y="199"/>
                  </a:cubicBezTo>
                  <a:cubicBezTo>
                    <a:pt x="396" y="201"/>
                    <a:pt x="396" y="203"/>
                    <a:pt x="397" y="205"/>
                  </a:cubicBezTo>
                  <a:cubicBezTo>
                    <a:pt x="397" y="206"/>
                    <a:pt x="399" y="207"/>
                    <a:pt x="400" y="206"/>
                  </a:cubicBezTo>
                  <a:cubicBezTo>
                    <a:pt x="402" y="203"/>
                    <a:pt x="404" y="202"/>
                    <a:pt x="407" y="201"/>
                  </a:cubicBezTo>
                  <a:cubicBezTo>
                    <a:pt x="409" y="200"/>
                    <a:pt x="410" y="198"/>
                    <a:pt x="411" y="196"/>
                  </a:cubicBezTo>
                  <a:cubicBezTo>
                    <a:pt x="412" y="193"/>
                    <a:pt x="412" y="190"/>
                    <a:pt x="411" y="187"/>
                  </a:cubicBezTo>
                  <a:cubicBezTo>
                    <a:pt x="411" y="185"/>
                    <a:pt x="410" y="183"/>
                    <a:pt x="411" y="181"/>
                  </a:cubicBezTo>
                  <a:cubicBezTo>
                    <a:pt x="412" y="176"/>
                    <a:pt x="412" y="170"/>
                    <a:pt x="415" y="166"/>
                  </a:cubicBezTo>
                  <a:cubicBezTo>
                    <a:pt x="417" y="163"/>
                    <a:pt x="418" y="159"/>
                    <a:pt x="417" y="155"/>
                  </a:cubicBezTo>
                  <a:cubicBezTo>
                    <a:pt x="416" y="152"/>
                    <a:pt x="417" y="149"/>
                    <a:pt x="417" y="146"/>
                  </a:cubicBezTo>
                  <a:cubicBezTo>
                    <a:pt x="418" y="144"/>
                    <a:pt x="418" y="142"/>
                    <a:pt x="418" y="139"/>
                  </a:cubicBezTo>
                  <a:cubicBezTo>
                    <a:pt x="419" y="132"/>
                    <a:pt x="421" y="125"/>
                    <a:pt x="420" y="117"/>
                  </a:cubicBezTo>
                  <a:cubicBezTo>
                    <a:pt x="418" y="104"/>
                    <a:pt x="416" y="92"/>
                    <a:pt x="414" y="79"/>
                  </a:cubicBezTo>
                  <a:cubicBezTo>
                    <a:pt x="411" y="63"/>
                    <a:pt x="405" y="47"/>
                    <a:pt x="396" y="32"/>
                  </a:cubicBezTo>
                  <a:cubicBezTo>
                    <a:pt x="392" y="26"/>
                    <a:pt x="388" y="21"/>
                    <a:pt x="382" y="16"/>
                  </a:cubicBezTo>
                  <a:cubicBezTo>
                    <a:pt x="377" y="12"/>
                    <a:pt x="372" y="9"/>
                    <a:pt x="366" y="8"/>
                  </a:cubicBezTo>
                  <a:cubicBezTo>
                    <a:pt x="362" y="8"/>
                    <a:pt x="358" y="8"/>
                    <a:pt x="354" y="8"/>
                  </a:cubicBezTo>
                  <a:cubicBezTo>
                    <a:pt x="351" y="8"/>
                    <a:pt x="349" y="8"/>
                    <a:pt x="347" y="6"/>
                  </a:cubicBezTo>
                  <a:cubicBezTo>
                    <a:pt x="342" y="1"/>
                    <a:pt x="336" y="0"/>
                    <a:pt x="329" y="0"/>
                  </a:cubicBezTo>
                  <a:cubicBezTo>
                    <a:pt x="324" y="1"/>
                    <a:pt x="318" y="1"/>
                    <a:pt x="313" y="2"/>
                  </a:cubicBezTo>
                  <a:cubicBezTo>
                    <a:pt x="310" y="2"/>
                    <a:pt x="307" y="3"/>
                    <a:pt x="304" y="4"/>
                  </a:cubicBezTo>
                  <a:cubicBezTo>
                    <a:pt x="298" y="7"/>
                    <a:pt x="292" y="10"/>
                    <a:pt x="286" y="14"/>
                  </a:cubicBezTo>
                  <a:cubicBezTo>
                    <a:pt x="279" y="18"/>
                    <a:pt x="272" y="24"/>
                    <a:pt x="268" y="32"/>
                  </a:cubicBezTo>
                  <a:cubicBezTo>
                    <a:pt x="258" y="48"/>
                    <a:pt x="252" y="65"/>
                    <a:pt x="251" y="84"/>
                  </a:cubicBezTo>
                  <a:cubicBezTo>
                    <a:pt x="250" y="93"/>
                    <a:pt x="250" y="102"/>
                    <a:pt x="250" y="112"/>
                  </a:cubicBezTo>
                  <a:cubicBezTo>
                    <a:pt x="250" y="116"/>
                    <a:pt x="251" y="120"/>
                    <a:pt x="251" y="125"/>
                  </a:cubicBezTo>
                  <a:cubicBezTo>
                    <a:pt x="251" y="127"/>
                    <a:pt x="252" y="129"/>
                    <a:pt x="251" y="132"/>
                  </a:cubicBezTo>
                  <a:cubicBezTo>
                    <a:pt x="249" y="139"/>
                    <a:pt x="250" y="146"/>
                    <a:pt x="253" y="153"/>
                  </a:cubicBezTo>
                  <a:cubicBezTo>
                    <a:pt x="255" y="157"/>
                    <a:pt x="256" y="162"/>
                    <a:pt x="257" y="167"/>
                  </a:cubicBezTo>
                  <a:cubicBezTo>
                    <a:pt x="258" y="182"/>
                    <a:pt x="261" y="197"/>
                    <a:pt x="269" y="210"/>
                  </a:cubicBezTo>
                  <a:cubicBezTo>
                    <a:pt x="270" y="212"/>
                    <a:pt x="271" y="215"/>
                    <a:pt x="272" y="217"/>
                  </a:cubicBezTo>
                  <a:cubicBezTo>
                    <a:pt x="273" y="218"/>
                    <a:pt x="273" y="219"/>
                    <a:pt x="274" y="220"/>
                  </a:cubicBezTo>
                  <a:cubicBezTo>
                    <a:pt x="276" y="222"/>
                    <a:pt x="279" y="222"/>
                    <a:pt x="279" y="220"/>
                  </a:cubicBezTo>
                  <a:cubicBezTo>
                    <a:pt x="281" y="216"/>
                    <a:pt x="284" y="216"/>
                    <a:pt x="286" y="215"/>
                  </a:cubicBezTo>
                  <a:cubicBezTo>
                    <a:pt x="291" y="218"/>
                    <a:pt x="291" y="223"/>
                    <a:pt x="292" y="228"/>
                  </a:cubicBezTo>
                  <a:cubicBezTo>
                    <a:pt x="292" y="229"/>
                    <a:pt x="292" y="230"/>
                    <a:pt x="291" y="231"/>
                  </a:cubicBezTo>
                  <a:cubicBezTo>
                    <a:pt x="287" y="235"/>
                    <a:pt x="284" y="240"/>
                    <a:pt x="277" y="241"/>
                  </a:cubicBezTo>
                  <a:cubicBezTo>
                    <a:pt x="274" y="241"/>
                    <a:pt x="270" y="241"/>
                    <a:pt x="266" y="242"/>
                  </a:cubicBezTo>
                  <a:cubicBezTo>
                    <a:pt x="243" y="246"/>
                    <a:pt x="220" y="250"/>
                    <a:pt x="198" y="257"/>
                  </a:cubicBezTo>
                  <a:cubicBezTo>
                    <a:pt x="191" y="260"/>
                    <a:pt x="182" y="261"/>
                    <a:pt x="175" y="264"/>
                  </a:cubicBezTo>
                  <a:cubicBezTo>
                    <a:pt x="168" y="264"/>
                    <a:pt x="162" y="267"/>
                    <a:pt x="157" y="271"/>
                  </a:cubicBezTo>
                  <a:cubicBezTo>
                    <a:pt x="156" y="272"/>
                    <a:pt x="155" y="272"/>
                    <a:pt x="155" y="272"/>
                  </a:cubicBezTo>
                  <a:cubicBezTo>
                    <a:pt x="140" y="279"/>
                    <a:pt x="132" y="291"/>
                    <a:pt x="126" y="306"/>
                  </a:cubicBezTo>
                  <a:cubicBezTo>
                    <a:pt x="122" y="317"/>
                    <a:pt x="119" y="328"/>
                    <a:pt x="113" y="339"/>
                  </a:cubicBezTo>
                  <a:cubicBezTo>
                    <a:pt x="112" y="340"/>
                    <a:pt x="112" y="342"/>
                    <a:pt x="111" y="343"/>
                  </a:cubicBezTo>
                  <a:cubicBezTo>
                    <a:pt x="110" y="346"/>
                    <a:pt x="111" y="348"/>
                    <a:pt x="112" y="350"/>
                  </a:cubicBezTo>
                  <a:cubicBezTo>
                    <a:pt x="114" y="352"/>
                    <a:pt x="116" y="354"/>
                    <a:pt x="118" y="356"/>
                  </a:cubicBezTo>
                  <a:cubicBezTo>
                    <a:pt x="120" y="358"/>
                    <a:pt x="120" y="361"/>
                    <a:pt x="120" y="363"/>
                  </a:cubicBezTo>
                  <a:cubicBezTo>
                    <a:pt x="120" y="365"/>
                    <a:pt x="119" y="366"/>
                    <a:pt x="119" y="367"/>
                  </a:cubicBezTo>
                  <a:cubicBezTo>
                    <a:pt x="117" y="380"/>
                    <a:pt x="114" y="393"/>
                    <a:pt x="112" y="406"/>
                  </a:cubicBezTo>
                  <a:cubicBezTo>
                    <a:pt x="109" y="426"/>
                    <a:pt x="106" y="446"/>
                    <a:pt x="104" y="465"/>
                  </a:cubicBezTo>
                  <a:cubicBezTo>
                    <a:pt x="102" y="486"/>
                    <a:pt x="99" y="507"/>
                    <a:pt x="95" y="527"/>
                  </a:cubicBezTo>
                  <a:cubicBezTo>
                    <a:pt x="92" y="540"/>
                    <a:pt x="87" y="552"/>
                    <a:pt x="83" y="564"/>
                  </a:cubicBezTo>
                  <a:cubicBezTo>
                    <a:pt x="77" y="579"/>
                    <a:pt x="70" y="595"/>
                    <a:pt x="65" y="611"/>
                  </a:cubicBezTo>
                  <a:cubicBezTo>
                    <a:pt x="57" y="634"/>
                    <a:pt x="52" y="657"/>
                    <a:pt x="47" y="681"/>
                  </a:cubicBezTo>
                  <a:cubicBezTo>
                    <a:pt x="44" y="698"/>
                    <a:pt x="39" y="715"/>
                    <a:pt x="33" y="731"/>
                  </a:cubicBezTo>
                  <a:cubicBezTo>
                    <a:pt x="29" y="740"/>
                    <a:pt x="26" y="750"/>
                    <a:pt x="24" y="759"/>
                  </a:cubicBezTo>
                  <a:cubicBezTo>
                    <a:pt x="23" y="764"/>
                    <a:pt x="21" y="769"/>
                    <a:pt x="20" y="773"/>
                  </a:cubicBezTo>
                  <a:cubicBezTo>
                    <a:pt x="18" y="777"/>
                    <a:pt x="17" y="781"/>
                    <a:pt x="17" y="785"/>
                  </a:cubicBezTo>
                  <a:cubicBezTo>
                    <a:pt x="17" y="789"/>
                    <a:pt x="16" y="793"/>
                    <a:pt x="14" y="797"/>
                  </a:cubicBezTo>
                  <a:cubicBezTo>
                    <a:pt x="12" y="799"/>
                    <a:pt x="12" y="802"/>
                    <a:pt x="14" y="804"/>
                  </a:cubicBezTo>
                  <a:cubicBezTo>
                    <a:pt x="16" y="807"/>
                    <a:pt x="16" y="810"/>
                    <a:pt x="16" y="812"/>
                  </a:cubicBezTo>
                  <a:cubicBezTo>
                    <a:pt x="14" y="817"/>
                    <a:pt x="13" y="822"/>
                    <a:pt x="12" y="827"/>
                  </a:cubicBezTo>
                  <a:cubicBezTo>
                    <a:pt x="8" y="837"/>
                    <a:pt x="5" y="846"/>
                    <a:pt x="2" y="856"/>
                  </a:cubicBezTo>
                  <a:cubicBezTo>
                    <a:pt x="1" y="861"/>
                    <a:pt x="0" y="865"/>
                    <a:pt x="2" y="869"/>
                  </a:cubicBezTo>
                  <a:cubicBezTo>
                    <a:pt x="4" y="877"/>
                    <a:pt x="6" y="885"/>
                    <a:pt x="8" y="893"/>
                  </a:cubicBezTo>
                  <a:cubicBezTo>
                    <a:pt x="9" y="902"/>
                    <a:pt x="12" y="909"/>
                    <a:pt x="18" y="915"/>
                  </a:cubicBezTo>
                  <a:cubicBezTo>
                    <a:pt x="19" y="915"/>
                    <a:pt x="19" y="916"/>
                    <a:pt x="19" y="916"/>
                  </a:cubicBezTo>
                  <a:cubicBezTo>
                    <a:pt x="24" y="922"/>
                    <a:pt x="29" y="927"/>
                    <a:pt x="35" y="931"/>
                  </a:cubicBezTo>
                  <a:cubicBezTo>
                    <a:pt x="37" y="932"/>
                    <a:pt x="38" y="933"/>
                    <a:pt x="40" y="934"/>
                  </a:cubicBezTo>
                  <a:cubicBezTo>
                    <a:pt x="43" y="934"/>
                    <a:pt x="46" y="934"/>
                    <a:pt x="49" y="935"/>
                  </a:cubicBezTo>
                  <a:cubicBezTo>
                    <a:pt x="50" y="935"/>
                    <a:pt x="50" y="934"/>
                    <a:pt x="50" y="934"/>
                  </a:cubicBezTo>
                  <a:cubicBezTo>
                    <a:pt x="53" y="929"/>
                    <a:pt x="52" y="922"/>
                    <a:pt x="49" y="918"/>
                  </a:cubicBezTo>
                  <a:cubicBezTo>
                    <a:pt x="46" y="915"/>
                    <a:pt x="46" y="912"/>
                    <a:pt x="48" y="908"/>
                  </a:cubicBezTo>
                  <a:cubicBezTo>
                    <a:pt x="50" y="905"/>
                    <a:pt x="51" y="901"/>
                    <a:pt x="51" y="898"/>
                  </a:cubicBezTo>
                  <a:cubicBezTo>
                    <a:pt x="50" y="891"/>
                    <a:pt x="50" y="885"/>
                    <a:pt x="49" y="878"/>
                  </a:cubicBezTo>
                  <a:cubicBezTo>
                    <a:pt x="48" y="869"/>
                    <a:pt x="48" y="861"/>
                    <a:pt x="51" y="852"/>
                  </a:cubicBezTo>
                  <a:cubicBezTo>
                    <a:pt x="52" y="850"/>
                    <a:pt x="52" y="847"/>
                    <a:pt x="53" y="845"/>
                  </a:cubicBezTo>
                  <a:cubicBezTo>
                    <a:pt x="55" y="839"/>
                    <a:pt x="56" y="832"/>
                    <a:pt x="55" y="826"/>
                  </a:cubicBezTo>
                  <a:cubicBezTo>
                    <a:pt x="54" y="819"/>
                    <a:pt x="55" y="813"/>
                    <a:pt x="56" y="807"/>
                  </a:cubicBezTo>
                  <a:cubicBezTo>
                    <a:pt x="56" y="805"/>
                    <a:pt x="57" y="803"/>
                    <a:pt x="57" y="801"/>
                  </a:cubicBezTo>
                  <a:cubicBezTo>
                    <a:pt x="57" y="792"/>
                    <a:pt x="64" y="785"/>
                    <a:pt x="65" y="777"/>
                  </a:cubicBezTo>
                  <a:cubicBezTo>
                    <a:pt x="65" y="775"/>
                    <a:pt x="66" y="774"/>
                    <a:pt x="67" y="772"/>
                  </a:cubicBezTo>
                  <a:cubicBezTo>
                    <a:pt x="68" y="771"/>
                    <a:pt x="68" y="771"/>
                    <a:pt x="68" y="770"/>
                  </a:cubicBezTo>
                  <a:cubicBezTo>
                    <a:pt x="72" y="763"/>
                    <a:pt x="77" y="756"/>
                    <a:pt x="80" y="748"/>
                  </a:cubicBezTo>
                  <a:cubicBezTo>
                    <a:pt x="90" y="728"/>
                    <a:pt x="99" y="708"/>
                    <a:pt x="110" y="689"/>
                  </a:cubicBezTo>
                  <a:cubicBezTo>
                    <a:pt x="112" y="686"/>
                    <a:pt x="114" y="683"/>
                    <a:pt x="116" y="679"/>
                  </a:cubicBezTo>
                  <a:cubicBezTo>
                    <a:pt x="125" y="660"/>
                    <a:pt x="134" y="641"/>
                    <a:pt x="143" y="622"/>
                  </a:cubicBezTo>
                  <a:cubicBezTo>
                    <a:pt x="153" y="600"/>
                    <a:pt x="161" y="577"/>
                    <a:pt x="164" y="553"/>
                  </a:cubicBezTo>
                  <a:cubicBezTo>
                    <a:pt x="166" y="545"/>
                    <a:pt x="167" y="538"/>
                    <a:pt x="170" y="531"/>
                  </a:cubicBezTo>
                  <a:cubicBezTo>
                    <a:pt x="173" y="519"/>
                    <a:pt x="177" y="507"/>
                    <a:pt x="181" y="495"/>
                  </a:cubicBezTo>
                  <a:cubicBezTo>
                    <a:pt x="183" y="490"/>
                    <a:pt x="185" y="488"/>
                    <a:pt x="192" y="489"/>
                  </a:cubicBezTo>
                  <a:cubicBezTo>
                    <a:pt x="193" y="494"/>
                    <a:pt x="195" y="498"/>
                    <a:pt x="196" y="503"/>
                  </a:cubicBezTo>
                  <a:cubicBezTo>
                    <a:pt x="197" y="506"/>
                    <a:pt x="197" y="508"/>
                    <a:pt x="194" y="510"/>
                  </a:cubicBezTo>
                  <a:cubicBezTo>
                    <a:pt x="191" y="511"/>
                    <a:pt x="190" y="514"/>
                    <a:pt x="191" y="517"/>
                  </a:cubicBezTo>
                  <a:cubicBezTo>
                    <a:pt x="191" y="522"/>
                    <a:pt x="190" y="527"/>
                    <a:pt x="189" y="533"/>
                  </a:cubicBezTo>
                  <a:cubicBezTo>
                    <a:pt x="189" y="535"/>
                    <a:pt x="188" y="538"/>
                    <a:pt x="188" y="541"/>
                  </a:cubicBezTo>
                  <a:cubicBezTo>
                    <a:pt x="187" y="544"/>
                    <a:pt x="188" y="547"/>
                    <a:pt x="188" y="550"/>
                  </a:cubicBezTo>
                  <a:cubicBezTo>
                    <a:pt x="186" y="550"/>
                    <a:pt x="185" y="551"/>
                    <a:pt x="184" y="551"/>
                  </a:cubicBezTo>
                  <a:cubicBezTo>
                    <a:pt x="180" y="554"/>
                    <a:pt x="179" y="556"/>
                    <a:pt x="181" y="560"/>
                  </a:cubicBezTo>
                  <a:cubicBezTo>
                    <a:pt x="182" y="560"/>
                    <a:pt x="182" y="560"/>
                    <a:pt x="182" y="561"/>
                  </a:cubicBezTo>
                  <a:cubicBezTo>
                    <a:pt x="185" y="564"/>
                    <a:pt x="184" y="567"/>
                    <a:pt x="182" y="570"/>
                  </a:cubicBezTo>
                  <a:cubicBezTo>
                    <a:pt x="180" y="573"/>
                    <a:pt x="179" y="576"/>
                    <a:pt x="177" y="578"/>
                  </a:cubicBezTo>
                  <a:cubicBezTo>
                    <a:pt x="173" y="586"/>
                    <a:pt x="169" y="594"/>
                    <a:pt x="161" y="599"/>
                  </a:cubicBezTo>
                  <a:cubicBezTo>
                    <a:pt x="160" y="600"/>
                    <a:pt x="159" y="601"/>
                    <a:pt x="158" y="603"/>
                  </a:cubicBezTo>
                  <a:cubicBezTo>
                    <a:pt x="156" y="606"/>
                    <a:pt x="156" y="607"/>
                    <a:pt x="158" y="610"/>
                  </a:cubicBezTo>
                  <a:cubicBezTo>
                    <a:pt x="159" y="612"/>
                    <a:pt x="160" y="613"/>
                    <a:pt x="161" y="614"/>
                  </a:cubicBezTo>
                  <a:cubicBezTo>
                    <a:pt x="160" y="615"/>
                    <a:pt x="159" y="616"/>
                    <a:pt x="158" y="617"/>
                  </a:cubicBezTo>
                  <a:cubicBezTo>
                    <a:pt x="155" y="618"/>
                    <a:pt x="153" y="621"/>
                    <a:pt x="152" y="624"/>
                  </a:cubicBezTo>
                  <a:cubicBezTo>
                    <a:pt x="151" y="629"/>
                    <a:pt x="149" y="633"/>
                    <a:pt x="148" y="638"/>
                  </a:cubicBezTo>
                  <a:cubicBezTo>
                    <a:pt x="146" y="643"/>
                    <a:pt x="144" y="649"/>
                    <a:pt x="142" y="655"/>
                  </a:cubicBezTo>
                  <a:cubicBezTo>
                    <a:pt x="141" y="659"/>
                    <a:pt x="140" y="663"/>
                    <a:pt x="137" y="665"/>
                  </a:cubicBezTo>
                  <a:cubicBezTo>
                    <a:pt x="134" y="668"/>
                    <a:pt x="133" y="671"/>
                    <a:pt x="133" y="675"/>
                  </a:cubicBezTo>
                  <a:cubicBezTo>
                    <a:pt x="133" y="679"/>
                    <a:pt x="132" y="682"/>
                    <a:pt x="131" y="685"/>
                  </a:cubicBezTo>
                  <a:cubicBezTo>
                    <a:pt x="127" y="692"/>
                    <a:pt x="125" y="700"/>
                    <a:pt x="124" y="708"/>
                  </a:cubicBezTo>
                  <a:cubicBezTo>
                    <a:pt x="123" y="713"/>
                    <a:pt x="122" y="717"/>
                    <a:pt x="117" y="721"/>
                  </a:cubicBezTo>
                  <a:cubicBezTo>
                    <a:pt x="114" y="723"/>
                    <a:pt x="112" y="728"/>
                    <a:pt x="113" y="732"/>
                  </a:cubicBezTo>
                  <a:cubicBezTo>
                    <a:pt x="114" y="734"/>
                    <a:pt x="114" y="736"/>
                    <a:pt x="114" y="738"/>
                  </a:cubicBezTo>
                  <a:cubicBezTo>
                    <a:pt x="114" y="739"/>
                    <a:pt x="113" y="740"/>
                    <a:pt x="113" y="740"/>
                  </a:cubicBezTo>
                  <a:cubicBezTo>
                    <a:pt x="108" y="745"/>
                    <a:pt x="105" y="751"/>
                    <a:pt x="106" y="759"/>
                  </a:cubicBezTo>
                  <a:cubicBezTo>
                    <a:pt x="107" y="761"/>
                    <a:pt x="106" y="763"/>
                    <a:pt x="105" y="765"/>
                  </a:cubicBezTo>
                  <a:cubicBezTo>
                    <a:pt x="104" y="771"/>
                    <a:pt x="102" y="776"/>
                    <a:pt x="101" y="782"/>
                  </a:cubicBezTo>
                  <a:cubicBezTo>
                    <a:pt x="100" y="786"/>
                    <a:pt x="100" y="791"/>
                    <a:pt x="99" y="795"/>
                  </a:cubicBezTo>
                  <a:cubicBezTo>
                    <a:pt x="99" y="799"/>
                    <a:pt x="99" y="802"/>
                    <a:pt x="99" y="806"/>
                  </a:cubicBezTo>
                  <a:cubicBezTo>
                    <a:pt x="99" y="812"/>
                    <a:pt x="98" y="817"/>
                    <a:pt x="99" y="823"/>
                  </a:cubicBezTo>
                  <a:cubicBezTo>
                    <a:pt x="99" y="829"/>
                    <a:pt x="99" y="835"/>
                    <a:pt x="98" y="841"/>
                  </a:cubicBezTo>
                  <a:cubicBezTo>
                    <a:pt x="98" y="846"/>
                    <a:pt x="97" y="852"/>
                    <a:pt x="97" y="857"/>
                  </a:cubicBezTo>
                  <a:cubicBezTo>
                    <a:pt x="98" y="864"/>
                    <a:pt x="98" y="870"/>
                    <a:pt x="97" y="876"/>
                  </a:cubicBezTo>
                  <a:cubicBezTo>
                    <a:pt x="97" y="878"/>
                    <a:pt x="97" y="881"/>
                    <a:pt x="97" y="883"/>
                  </a:cubicBezTo>
                  <a:cubicBezTo>
                    <a:pt x="96" y="891"/>
                    <a:pt x="97" y="899"/>
                    <a:pt x="95" y="907"/>
                  </a:cubicBezTo>
                  <a:cubicBezTo>
                    <a:pt x="94" y="909"/>
                    <a:pt x="94" y="912"/>
                    <a:pt x="94" y="914"/>
                  </a:cubicBezTo>
                  <a:cubicBezTo>
                    <a:pt x="95" y="922"/>
                    <a:pt x="95" y="930"/>
                    <a:pt x="95" y="938"/>
                  </a:cubicBezTo>
                  <a:cubicBezTo>
                    <a:pt x="95" y="945"/>
                    <a:pt x="96" y="952"/>
                    <a:pt x="95" y="959"/>
                  </a:cubicBezTo>
                  <a:cubicBezTo>
                    <a:pt x="95" y="965"/>
                    <a:pt x="95" y="972"/>
                    <a:pt x="94" y="978"/>
                  </a:cubicBezTo>
                  <a:cubicBezTo>
                    <a:pt x="94" y="990"/>
                    <a:pt x="93" y="1003"/>
                    <a:pt x="93" y="1015"/>
                  </a:cubicBezTo>
                  <a:cubicBezTo>
                    <a:pt x="92" y="1026"/>
                    <a:pt x="92" y="1037"/>
                    <a:pt x="92" y="1047"/>
                  </a:cubicBezTo>
                  <a:cubicBezTo>
                    <a:pt x="92" y="1053"/>
                    <a:pt x="92" y="1058"/>
                    <a:pt x="91" y="1063"/>
                  </a:cubicBezTo>
                  <a:cubicBezTo>
                    <a:pt x="89" y="1071"/>
                    <a:pt x="88" y="1079"/>
                    <a:pt x="88" y="1087"/>
                  </a:cubicBezTo>
                  <a:cubicBezTo>
                    <a:pt x="89" y="1101"/>
                    <a:pt x="89" y="1115"/>
                    <a:pt x="90" y="1129"/>
                  </a:cubicBezTo>
                  <a:cubicBezTo>
                    <a:pt x="91" y="1142"/>
                    <a:pt x="92" y="1155"/>
                    <a:pt x="87" y="1167"/>
                  </a:cubicBezTo>
                  <a:cubicBezTo>
                    <a:pt x="87" y="1168"/>
                    <a:pt x="87" y="1169"/>
                    <a:pt x="87" y="1171"/>
                  </a:cubicBezTo>
                  <a:cubicBezTo>
                    <a:pt x="87" y="1175"/>
                    <a:pt x="90" y="1178"/>
                    <a:pt x="94" y="1176"/>
                  </a:cubicBezTo>
                  <a:cubicBezTo>
                    <a:pt x="99" y="1175"/>
                    <a:pt x="105" y="1176"/>
                    <a:pt x="110" y="1177"/>
                  </a:cubicBezTo>
                  <a:cubicBezTo>
                    <a:pt x="112" y="1178"/>
                    <a:pt x="114" y="1178"/>
                    <a:pt x="116" y="1179"/>
                  </a:cubicBezTo>
                  <a:cubicBezTo>
                    <a:pt x="125" y="1181"/>
                    <a:pt x="134" y="1182"/>
                    <a:pt x="143" y="1184"/>
                  </a:cubicBezTo>
                  <a:cubicBezTo>
                    <a:pt x="146" y="1185"/>
                    <a:pt x="147" y="1186"/>
                    <a:pt x="147" y="1190"/>
                  </a:cubicBezTo>
                  <a:cubicBezTo>
                    <a:pt x="147" y="1191"/>
                    <a:pt x="147" y="1192"/>
                    <a:pt x="147" y="1193"/>
                  </a:cubicBezTo>
                  <a:cubicBezTo>
                    <a:pt x="146" y="1202"/>
                    <a:pt x="146" y="1210"/>
                    <a:pt x="145" y="1219"/>
                  </a:cubicBezTo>
                  <a:cubicBezTo>
                    <a:pt x="145" y="1224"/>
                    <a:pt x="146" y="1229"/>
                    <a:pt x="145" y="1235"/>
                  </a:cubicBezTo>
                  <a:cubicBezTo>
                    <a:pt x="143" y="1257"/>
                    <a:pt x="145" y="1280"/>
                    <a:pt x="149" y="1303"/>
                  </a:cubicBezTo>
                  <a:cubicBezTo>
                    <a:pt x="150" y="1313"/>
                    <a:pt x="153" y="1323"/>
                    <a:pt x="155" y="1333"/>
                  </a:cubicBezTo>
                  <a:cubicBezTo>
                    <a:pt x="157" y="1345"/>
                    <a:pt x="159" y="1357"/>
                    <a:pt x="162" y="1369"/>
                  </a:cubicBezTo>
                  <a:cubicBezTo>
                    <a:pt x="166" y="1392"/>
                    <a:pt x="170" y="1414"/>
                    <a:pt x="178" y="1436"/>
                  </a:cubicBezTo>
                  <a:cubicBezTo>
                    <a:pt x="181" y="1446"/>
                    <a:pt x="182" y="1457"/>
                    <a:pt x="184" y="1468"/>
                  </a:cubicBezTo>
                  <a:cubicBezTo>
                    <a:pt x="184" y="1475"/>
                    <a:pt x="185" y="1483"/>
                    <a:pt x="184" y="1490"/>
                  </a:cubicBezTo>
                  <a:cubicBezTo>
                    <a:pt x="183" y="1497"/>
                    <a:pt x="183" y="1503"/>
                    <a:pt x="186" y="1509"/>
                  </a:cubicBezTo>
                  <a:cubicBezTo>
                    <a:pt x="188" y="1513"/>
                    <a:pt x="188" y="1517"/>
                    <a:pt x="188" y="1521"/>
                  </a:cubicBezTo>
                  <a:cubicBezTo>
                    <a:pt x="187" y="1530"/>
                    <a:pt x="187" y="1540"/>
                    <a:pt x="186" y="1549"/>
                  </a:cubicBezTo>
                  <a:cubicBezTo>
                    <a:pt x="186" y="1556"/>
                    <a:pt x="185" y="1562"/>
                    <a:pt x="185" y="1569"/>
                  </a:cubicBezTo>
                  <a:cubicBezTo>
                    <a:pt x="184" y="1573"/>
                    <a:pt x="184" y="1577"/>
                    <a:pt x="185" y="1581"/>
                  </a:cubicBezTo>
                  <a:cubicBezTo>
                    <a:pt x="186" y="1588"/>
                    <a:pt x="186" y="1596"/>
                    <a:pt x="186" y="1603"/>
                  </a:cubicBezTo>
                  <a:cubicBezTo>
                    <a:pt x="186" y="1609"/>
                    <a:pt x="187" y="1615"/>
                    <a:pt x="188" y="1621"/>
                  </a:cubicBezTo>
                  <a:cubicBezTo>
                    <a:pt x="191" y="1634"/>
                    <a:pt x="197" y="1646"/>
                    <a:pt x="208" y="1654"/>
                  </a:cubicBezTo>
                  <a:cubicBezTo>
                    <a:pt x="216" y="1660"/>
                    <a:pt x="225" y="1664"/>
                    <a:pt x="235" y="1667"/>
                  </a:cubicBezTo>
                  <a:cubicBezTo>
                    <a:pt x="241" y="1669"/>
                    <a:pt x="248" y="1670"/>
                    <a:pt x="255" y="1668"/>
                  </a:cubicBezTo>
                  <a:cubicBezTo>
                    <a:pt x="265" y="1666"/>
                    <a:pt x="272" y="1659"/>
                    <a:pt x="275" y="1648"/>
                  </a:cubicBezTo>
                  <a:cubicBezTo>
                    <a:pt x="277" y="1640"/>
                    <a:pt x="278" y="1631"/>
                    <a:pt x="279" y="1623"/>
                  </a:cubicBezTo>
                  <a:cubicBezTo>
                    <a:pt x="280" y="1610"/>
                    <a:pt x="277" y="1597"/>
                    <a:pt x="274" y="1584"/>
                  </a:cubicBezTo>
                  <a:cubicBezTo>
                    <a:pt x="274" y="1581"/>
                    <a:pt x="272" y="1579"/>
                    <a:pt x="270" y="1577"/>
                  </a:cubicBezTo>
                  <a:cubicBezTo>
                    <a:pt x="267" y="1572"/>
                    <a:pt x="264" y="1567"/>
                    <a:pt x="263" y="1562"/>
                  </a:cubicBezTo>
                  <a:cubicBezTo>
                    <a:pt x="261" y="1552"/>
                    <a:pt x="258" y="1542"/>
                    <a:pt x="256" y="1531"/>
                  </a:cubicBezTo>
                  <a:cubicBezTo>
                    <a:pt x="253" y="1520"/>
                    <a:pt x="251" y="1509"/>
                    <a:pt x="245" y="1498"/>
                  </a:cubicBezTo>
                  <a:cubicBezTo>
                    <a:pt x="243" y="1493"/>
                    <a:pt x="240" y="1487"/>
                    <a:pt x="239" y="1481"/>
                  </a:cubicBezTo>
                  <a:cubicBezTo>
                    <a:pt x="238" y="1479"/>
                    <a:pt x="238" y="1476"/>
                    <a:pt x="237" y="1474"/>
                  </a:cubicBezTo>
                  <a:cubicBezTo>
                    <a:pt x="232" y="1462"/>
                    <a:pt x="229" y="1449"/>
                    <a:pt x="229" y="1436"/>
                  </a:cubicBezTo>
                  <a:cubicBezTo>
                    <a:pt x="230" y="1422"/>
                    <a:pt x="230" y="1408"/>
                    <a:pt x="232" y="1394"/>
                  </a:cubicBezTo>
                  <a:cubicBezTo>
                    <a:pt x="234" y="1362"/>
                    <a:pt x="239" y="1330"/>
                    <a:pt x="241" y="1298"/>
                  </a:cubicBezTo>
                  <a:cubicBezTo>
                    <a:pt x="243" y="1277"/>
                    <a:pt x="245" y="1256"/>
                    <a:pt x="245" y="1234"/>
                  </a:cubicBezTo>
                  <a:cubicBezTo>
                    <a:pt x="244" y="1228"/>
                    <a:pt x="244" y="1222"/>
                    <a:pt x="244" y="1216"/>
                  </a:cubicBezTo>
                  <a:cubicBezTo>
                    <a:pt x="244" y="1212"/>
                    <a:pt x="243" y="1208"/>
                    <a:pt x="244" y="1204"/>
                  </a:cubicBezTo>
                  <a:cubicBezTo>
                    <a:pt x="244" y="1202"/>
                    <a:pt x="244" y="1201"/>
                    <a:pt x="245" y="1199"/>
                  </a:cubicBezTo>
                  <a:cubicBezTo>
                    <a:pt x="247" y="1200"/>
                    <a:pt x="249" y="1200"/>
                    <a:pt x="251" y="1200"/>
                  </a:cubicBezTo>
                  <a:cubicBezTo>
                    <a:pt x="253" y="1201"/>
                    <a:pt x="256" y="1202"/>
                    <a:pt x="259" y="1203"/>
                  </a:cubicBezTo>
                  <a:cubicBezTo>
                    <a:pt x="267" y="1207"/>
                    <a:pt x="276" y="1211"/>
                    <a:pt x="286" y="1213"/>
                  </a:cubicBezTo>
                  <a:cubicBezTo>
                    <a:pt x="288" y="1213"/>
                    <a:pt x="290" y="1214"/>
                    <a:pt x="291" y="1217"/>
                  </a:cubicBezTo>
                  <a:cubicBezTo>
                    <a:pt x="293" y="1220"/>
                    <a:pt x="295" y="1223"/>
                    <a:pt x="297" y="1226"/>
                  </a:cubicBezTo>
                  <a:cubicBezTo>
                    <a:pt x="301" y="1234"/>
                    <a:pt x="305" y="1242"/>
                    <a:pt x="308" y="1251"/>
                  </a:cubicBezTo>
                  <a:cubicBezTo>
                    <a:pt x="311" y="1258"/>
                    <a:pt x="314" y="1264"/>
                    <a:pt x="317" y="1271"/>
                  </a:cubicBezTo>
                  <a:cubicBezTo>
                    <a:pt x="320" y="1277"/>
                    <a:pt x="323" y="1283"/>
                    <a:pt x="327" y="1289"/>
                  </a:cubicBezTo>
                  <a:cubicBezTo>
                    <a:pt x="335" y="1304"/>
                    <a:pt x="341" y="1320"/>
                    <a:pt x="347" y="1335"/>
                  </a:cubicBezTo>
                  <a:cubicBezTo>
                    <a:pt x="352" y="1346"/>
                    <a:pt x="356" y="1357"/>
                    <a:pt x="360" y="1368"/>
                  </a:cubicBezTo>
                  <a:cubicBezTo>
                    <a:pt x="364" y="1380"/>
                    <a:pt x="365" y="1392"/>
                    <a:pt x="363" y="1405"/>
                  </a:cubicBezTo>
                  <a:cubicBezTo>
                    <a:pt x="362" y="1411"/>
                    <a:pt x="362" y="1418"/>
                    <a:pt x="363" y="1425"/>
                  </a:cubicBezTo>
                  <a:cubicBezTo>
                    <a:pt x="363" y="1429"/>
                    <a:pt x="363" y="1434"/>
                    <a:pt x="362" y="1438"/>
                  </a:cubicBezTo>
                  <a:cubicBezTo>
                    <a:pt x="361" y="1443"/>
                    <a:pt x="359" y="1449"/>
                    <a:pt x="357" y="1454"/>
                  </a:cubicBezTo>
                  <a:cubicBezTo>
                    <a:pt x="354" y="1462"/>
                    <a:pt x="351" y="1470"/>
                    <a:pt x="348" y="1477"/>
                  </a:cubicBezTo>
                  <a:cubicBezTo>
                    <a:pt x="345" y="1485"/>
                    <a:pt x="342" y="1493"/>
                    <a:pt x="336" y="1499"/>
                  </a:cubicBezTo>
                  <a:cubicBezTo>
                    <a:pt x="335" y="1500"/>
                    <a:pt x="335" y="1502"/>
                    <a:pt x="334" y="1503"/>
                  </a:cubicBezTo>
                  <a:cubicBezTo>
                    <a:pt x="330" y="1512"/>
                    <a:pt x="326" y="1521"/>
                    <a:pt x="322" y="1529"/>
                  </a:cubicBezTo>
                  <a:cubicBezTo>
                    <a:pt x="321" y="1532"/>
                    <a:pt x="321" y="1535"/>
                    <a:pt x="321" y="1538"/>
                  </a:cubicBezTo>
                  <a:cubicBezTo>
                    <a:pt x="320" y="1543"/>
                    <a:pt x="319" y="1547"/>
                    <a:pt x="318" y="1552"/>
                  </a:cubicBezTo>
                  <a:cubicBezTo>
                    <a:pt x="316" y="1565"/>
                    <a:pt x="316" y="1578"/>
                    <a:pt x="318" y="1591"/>
                  </a:cubicBezTo>
                  <a:cubicBezTo>
                    <a:pt x="318" y="1592"/>
                    <a:pt x="319" y="1594"/>
                    <a:pt x="319" y="1596"/>
                  </a:cubicBezTo>
                  <a:cubicBezTo>
                    <a:pt x="321" y="1601"/>
                    <a:pt x="325" y="1605"/>
                    <a:pt x="331" y="1605"/>
                  </a:cubicBezTo>
                  <a:cubicBezTo>
                    <a:pt x="334" y="1605"/>
                    <a:pt x="338" y="1605"/>
                    <a:pt x="341" y="1604"/>
                  </a:cubicBezTo>
                  <a:cubicBezTo>
                    <a:pt x="345" y="1603"/>
                    <a:pt x="349" y="1601"/>
                    <a:pt x="352" y="1600"/>
                  </a:cubicBezTo>
                  <a:cubicBezTo>
                    <a:pt x="368" y="1592"/>
                    <a:pt x="382" y="1583"/>
                    <a:pt x="393" y="1570"/>
                  </a:cubicBezTo>
                  <a:cubicBezTo>
                    <a:pt x="397" y="1564"/>
                    <a:pt x="401" y="1558"/>
                    <a:pt x="403" y="1550"/>
                  </a:cubicBezTo>
                  <a:cubicBezTo>
                    <a:pt x="405" y="1542"/>
                    <a:pt x="407" y="1533"/>
                    <a:pt x="409" y="1524"/>
                  </a:cubicBezTo>
                  <a:cubicBezTo>
                    <a:pt x="410" y="1517"/>
                    <a:pt x="412" y="1509"/>
                    <a:pt x="414" y="1502"/>
                  </a:cubicBezTo>
                  <a:cubicBezTo>
                    <a:pt x="416" y="1495"/>
                    <a:pt x="419" y="1488"/>
                    <a:pt x="421" y="1481"/>
                  </a:cubicBezTo>
                  <a:cubicBezTo>
                    <a:pt x="426" y="1467"/>
                    <a:pt x="428" y="1452"/>
                    <a:pt x="429" y="1438"/>
                  </a:cubicBezTo>
                  <a:cubicBezTo>
                    <a:pt x="430" y="1432"/>
                    <a:pt x="430" y="1426"/>
                    <a:pt x="429" y="1420"/>
                  </a:cubicBezTo>
                  <a:cubicBezTo>
                    <a:pt x="427" y="1411"/>
                    <a:pt x="424" y="1401"/>
                    <a:pt x="422" y="1392"/>
                  </a:cubicBezTo>
                  <a:cubicBezTo>
                    <a:pt x="421" y="1388"/>
                    <a:pt x="420" y="1385"/>
                    <a:pt x="416" y="1383"/>
                  </a:cubicBezTo>
                  <a:cubicBezTo>
                    <a:pt x="413" y="1381"/>
                    <a:pt x="412" y="1378"/>
                    <a:pt x="412" y="1375"/>
                  </a:cubicBezTo>
                  <a:cubicBezTo>
                    <a:pt x="413" y="1365"/>
                    <a:pt x="413" y="1355"/>
                    <a:pt x="415" y="1346"/>
                  </a:cubicBezTo>
                  <a:cubicBezTo>
                    <a:pt x="417" y="1332"/>
                    <a:pt x="418" y="1318"/>
                    <a:pt x="417" y="1304"/>
                  </a:cubicBezTo>
                  <a:cubicBezTo>
                    <a:pt x="416" y="1291"/>
                    <a:pt x="415" y="1277"/>
                    <a:pt x="414" y="1264"/>
                  </a:cubicBezTo>
                  <a:cubicBezTo>
                    <a:pt x="413" y="1245"/>
                    <a:pt x="410" y="1227"/>
                    <a:pt x="402" y="1210"/>
                  </a:cubicBezTo>
                  <a:cubicBezTo>
                    <a:pt x="400" y="1206"/>
                    <a:pt x="399" y="1202"/>
                    <a:pt x="399" y="1198"/>
                  </a:cubicBezTo>
                  <a:cubicBezTo>
                    <a:pt x="399" y="1194"/>
                    <a:pt x="399" y="1190"/>
                    <a:pt x="397" y="1187"/>
                  </a:cubicBezTo>
                  <a:cubicBezTo>
                    <a:pt x="397" y="1185"/>
                    <a:pt x="396" y="1184"/>
                    <a:pt x="396" y="1182"/>
                  </a:cubicBezTo>
                  <a:cubicBezTo>
                    <a:pt x="394" y="1178"/>
                    <a:pt x="395" y="1174"/>
                    <a:pt x="394" y="1171"/>
                  </a:cubicBezTo>
                  <a:cubicBezTo>
                    <a:pt x="393" y="1167"/>
                    <a:pt x="391" y="1163"/>
                    <a:pt x="390" y="1159"/>
                  </a:cubicBezTo>
                  <a:cubicBezTo>
                    <a:pt x="389" y="1157"/>
                    <a:pt x="389" y="1154"/>
                    <a:pt x="388" y="1152"/>
                  </a:cubicBezTo>
                  <a:cubicBezTo>
                    <a:pt x="386" y="1147"/>
                    <a:pt x="388" y="1141"/>
                    <a:pt x="388" y="1135"/>
                  </a:cubicBezTo>
                  <a:cubicBezTo>
                    <a:pt x="388" y="1134"/>
                    <a:pt x="388" y="1133"/>
                    <a:pt x="389" y="1133"/>
                  </a:cubicBezTo>
                  <a:cubicBezTo>
                    <a:pt x="392" y="1127"/>
                    <a:pt x="394" y="1121"/>
                    <a:pt x="396" y="1116"/>
                  </a:cubicBezTo>
                  <a:cubicBezTo>
                    <a:pt x="399" y="1109"/>
                    <a:pt x="399" y="1101"/>
                    <a:pt x="400" y="1094"/>
                  </a:cubicBezTo>
                  <a:cubicBezTo>
                    <a:pt x="400" y="1093"/>
                    <a:pt x="400" y="1092"/>
                    <a:pt x="400" y="1091"/>
                  </a:cubicBezTo>
                  <a:cubicBezTo>
                    <a:pt x="399" y="1085"/>
                    <a:pt x="398" y="1079"/>
                    <a:pt x="397" y="1073"/>
                  </a:cubicBezTo>
                  <a:cubicBezTo>
                    <a:pt x="395" y="1064"/>
                    <a:pt x="396" y="1055"/>
                    <a:pt x="397" y="1046"/>
                  </a:cubicBezTo>
                  <a:cubicBezTo>
                    <a:pt x="399" y="1038"/>
                    <a:pt x="401" y="1030"/>
                    <a:pt x="404" y="1023"/>
                  </a:cubicBezTo>
                  <a:cubicBezTo>
                    <a:pt x="405" y="1022"/>
                    <a:pt x="405" y="1020"/>
                    <a:pt x="405" y="1018"/>
                  </a:cubicBezTo>
                  <a:cubicBezTo>
                    <a:pt x="406" y="1009"/>
                    <a:pt x="409" y="1002"/>
                    <a:pt x="413" y="994"/>
                  </a:cubicBezTo>
                  <a:cubicBezTo>
                    <a:pt x="414" y="994"/>
                    <a:pt x="415" y="993"/>
                    <a:pt x="416" y="992"/>
                  </a:cubicBezTo>
                  <a:cubicBezTo>
                    <a:pt x="416" y="994"/>
                    <a:pt x="417" y="995"/>
                    <a:pt x="417" y="996"/>
                  </a:cubicBezTo>
                  <a:cubicBezTo>
                    <a:pt x="416" y="1004"/>
                    <a:pt x="419" y="1011"/>
                    <a:pt x="420" y="1019"/>
                  </a:cubicBezTo>
                  <a:cubicBezTo>
                    <a:pt x="420" y="1020"/>
                    <a:pt x="421" y="1021"/>
                    <a:pt x="421" y="1022"/>
                  </a:cubicBezTo>
                  <a:cubicBezTo>
                    <a:pt x="421" y="1030"/>
                    <a:pt x="420" y="1038"/>
                    <a:pt x="420" y="1045"/>
                  </a:cubicBezTo>
                  <a:cubicBezTo>
                    <a:pt x="418" y="1087"/>
                    <a:pt x="429" y="1126"/>
                    <a:pt x="442" y="1165"/>
                  </a:cubicBezTo>
                  <a:cubicBezTo>
                    <a:pt x="443" y="1166"/>
                    <a:pt x="443" y="1168"/>
                    <a:pt x="444" y="1169"/>
                  </a:cubicBezTo>
                  <a:cubicBezTo>
                    <a:pt x="445" y="1183"/>
                    <a:pt x="445" y="1197"/>
                    <a:pt x="446" y="1211"/>
                  </a:cubicBezTo>
                  <a:cubicBezTo>
                    <a:pt x="446" y="1215"/>
                    <a:pt x="447" y="1219"/>
                    <a:pt x="448" y="1223"/>
                  </a:cubicBezTo>
                  <a:cubicBezTo>
                    <a:pt x="449" y="1227"/>
                    <a:pt x="451" y="1231"/>
                    <a:pt x="453" y="1235"/>
                  </a:cubicBezTo>
                  <a:cubicBezTo>
                    <a:pt x="455" y="1237"/>
                    <a:pt x="457" y="1238"/>
                    <a:pt x="459" y="1237"/>
                  </a:cubicBezTo>
                  <a:cubicBezTo>
                    <a:pt x="460" y="1237"/>
                    <a:pt x="461" y="1237"/>
                    <a:pt x="462" y="1236"/>
                  </a:cubicBezTo>
                  <a:cubicBezTo>
                    <a:pt x="465" y="1235"/>
                    <a:pt x="469" y="1235"/>
                    <a:pt x="472" y="1238"/>
                  </a:cubicBezTo>
                  <a:cubicBezTo>
                    <a:pt x="474" y="1240"/>
                    <a:pt x="477" y="1241"/>
                    <a:pt x="480" y="1240"/>
                  </a:cubicBezTo>
                  <a:cubicBezTo>
                    <a:pt x="483" y="1240"/>
                    <a:pt x="487" y="1240"/>
                    <a:pt x="491" y="1239"/>
                  </a:cubicBezTo>
                  <a:cubicBezTo>
                    <a:pt x="501" y="1236"/>
                    <a:pt x="511" y="1234"/>
                    <a:pt x="521" y="1231"/>
                  </a:cubicBezTo>
                  <a:cubicBezTo>
                    <a:pt x="531" y="1229"/>
                    <a:pt x="541" y="1226"/>
                    <a:pt x="551" y="1223"/>
                  </a:cubicBezTo>
                  <a:cubicBezTo>
                    <a:pt x="556" y="1222"/>
                    <a:pt x="561" y="1220"/>
                    <a:pt x="565" y="1216"/>
                  </a:cubicBezTo>
                  <a:cubicBezTo>
                    <a:pt x="570" y="1212"/>
                    <a:pt x="575" y="1208"/>
                    <a:pt x="581" y="1206"/>
                  </a:cubicBezTo>
                  <a:cubicBezTo>
                    <a:pt x="584" y="1205"/>
                    <a:pt x="586" y="1203"/>
                    <a:pt x="586" y="1200"/>
                  </a:cubicBezTo>
                  <a:cubicBezTo>
                    <a:pt x="587" y="1198"/>
                    <a:pt x="587" y="1197"/>
                    <a:pt x="587" y="1196"/>
                  </a:cubicBezTo>
                  <a:cubicBezTo>
                    <a:pt x="588" y="1178"/>
                    <a:pt x="587" y="1160"/>
                    <a:pt x="583" y="1142"/>
                  </a:cubicBezTo>
                  <a:close/>
                  <a:moveTo>
                    <a:pt x="261" y="181"/>
                  </a:moveTo>
                  <a:cubicBezTo>
                    <a:pt x="261" y="173"/>
                    <a:pt x="261" y="173"/>
                    <a:pt x="261" y="173"/>
                  </a:cubicBezTo>
                  <a:cubicBezTo>
                    <a:pt x="263" y="177"/>
                    <a:pt x="263" y="179"/>
                    <a:pt x="261" y="181"/>
                  </a:cubicBezTo>
                  <a:close/>
                  <a:moveTo>
                    <a:pt x="33" y="880"/>
                  </a:moveTo>
                  <a:cubicBezTo>
                    <a:pt x="33" y="880"/>
                    <a:pt x="32" y="881"/>
                    <a:pt x="31" y="881"/>
                  </a:cubicBezTo>
                  <a:cubicBezTo>
                    <a:pt x="31" y="881"/>
                    <a:pt x="30" y="881"/>
                    <a:pt x="30" y="880"/>
                  </a:cubicBezTo>
                  <a:cubicBezTo>
                    <a:pt x="29" y="878"/>
                    <a:pt x="27" y="876"/>
                    <a:pt x="29" y="873"/>
                  </a:cubicBezTo>
                  <a:cubicBezTo>
                    <a:pt x="29" y="873"/>
                    <a:pt x="30" y="872"/>
                    <a:pt x="31" y="872"/>
                  </a:cubicBezTo>
                  <a:cubicBezTo>
                    <a:pt x="32" y="872"/>
                    <a:pt x="33" y="873"/>
                    <a:pt x="33" y="873"/>
                  </a:cubicBezTo>
                  <a:cubicBezTo>
                    <a:pt x="33" y="874"/>
                    <a:pt x="34" y="876"/>
                    <a:pt x="34" y="877"/>
                  </a:cubicBezTo>
                  <a:cubicBezTo>
                    <a:pt x="34" y="878"/>
                    <a:pt x="34" y="879"/>
                    <a:pt x="33" y="880"/>
                  </a:cubicBezTo>
                  <a:close/>
                  <a:moveTo>
                    <a:pt x="471" y="924"/>
                  </a:moveTo>
                  <a:cubicBezTo>
                    <a:pt x="471" y="922"/>
                    <a:pt x="476" y="920"/>
                    <a:pt x="478" y="921"/>
                  </a:cubicBezTo>
                  <a:cubicBezTo>
                    <a:pt x="480" y="922"/>
                    <a:pt x="481" y="923"/>
                    <a:pt x="483" y="924"/>
                  </a:cubicBezTo>
                  <a:cubicBezTo>
                    <a:pt x="480" y="929"/>
                    <a:pt x="478" y="933"/>
                    <a:pt x="473" y="935"/>
                  </a:cubicBezTo>
                  <a:cubicBezTo>
                    <a:pt x="470" y="931"/>
                    <a:pt x="470" y="928"/>
                    <a:pt x="471" y="924"/>
                  </a:cubicBezTo>
                  <a:close/>
                  <a:moveTo>
                    <a:pt x="455" y="863"/>
                  </a:moveTo>
                  <a:cubicBezTo>
                    <a:pt x="457" y="865"/>
                    <a:pt x="459" y="869"/>
                    <a:pt x="458" y="872"/>
                  </a:cubicBezTo>
                  <a:cubicBezTo>
                    <a:pt x="458" y="875"/>
                    <a:pt x="456" y="876"/>
                    <a:pt x="452" y="877"/>
                  </a:cubicBezTo>
                  <a:cubicBezTo>
                    <a:pt x="451" y="872"/>
                    <a:pt x="452" y="867"/>
                    <a:pt x="455" y="863"/>
                  </a:cubicBezTo>
                  <a:close/>
                  <a:moveTo>
                    <a:pt x="439" y="916"/>
                  </a:moveTo>
                  <a:cubicBezTo>
                    <a:pt x="439" y="914"/>
                    <a:pt x="440" y="912"/>
                    <a:pt x="441" y="910"/>
                  </a:cubicBezTo>
                  <a:cubicBezTo>
                    <a:pt x="441" y="909"/>
                    <a:pt x="442" y="908"/>
                    <a:pt x="443" y="908"/>
                  </a:cubicBezTo>
                  <a:cubicBezTo>
                    <a:pt x="445" y="909"/>
                    <a:pt x="445" y="910"/>
                    <a:pt x="445" y="911"/>
                  </a:cubicBezTo>
                  <a:cubicBezTo>
                    <a:pt x="445" y="914"/>
                    <a:pt x="445" y="917"/>
                    <a:pt x="447" y="920"/>
                  </a:cubicBezTo>
                  <a:cubicBezTo>
                    <a:pt x="447" y="921"/>
                    <a:pt x="448" y="922"/>
                    <a:pt x="448" y="922"/>
                  </a:cubicBezTo>
                  <a:cubicBezTo>
                    <a:pt x="449" y="931"/>
                    <a:pt x="450" y="939"/>
                    <a:pt x="448" y="947"/>
                  </a:cubicBezTo>
                  <a:cubicBezTo>
                    <a:pt x="447" y="951"/>
                    <a:pt x="445" y="953"/>
                    <a:pt x="442" y="955"/>
                  </a:cubicBezTo>
                  <a:cubicBezTo>
                    <a:pt x="440" y="956"/>
                    <a:pt x="439" y="957"/>
                    <a:pt x="437" y="958"/>
                  </a:cubicBezTo>
                  <a:cubicBezTo>
                    <a:pt x="436" y="959"/>
                    <a:pt x="434" y="960"/>
                    <a:pt x="432" y="960"/>
                  </a:cubicBezTo>
                  <a:cubicBezTo>
                    <a:pt x="428" y="962"/>
                    <a:pt x="424" y="965"/>
                    <a:pt x="422" y="969"/>
                  </a:cubicBezTo>
                  <a:cubicBezTo>
                    <a:pt x="425" y="961"/>
                    <a:pt x="427" y="954"/>
                    <a:pt x="429" y="946"/>
                  </a:cubicBezTo>
                  <a:cubicBezTo>
                    <a:pt x="432" y="936"/>
                    <a:pt x="436" y="926"/>
                    <a:pt x="439" y="9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
              <a:extLst>
                <a:ext uri="{FF2B5EF4-FFF2-40B4-BE49-F238E27FC236}">
                  <a16:creationId xmlns:a16="http://schemas.microsoft.com/office/drawing/2014/main" id="{AF157606-0B2D-C1D5-D208-1A04B900451C}"/>
                </a:ext>
              </a:extLst>
            </p:cNvPr>
            <p:cNvSpPr>
              <a:spLocks noEditPoints="1"/>
            </p:cNvSpPr>
            <p:nvPr/>
          </p:nvSpPr>
          <p:spPr bwMode="auto">
            <a:xfrm>
              <a:off x="672833" y="2752629"/>
              <a:ext cx="226716" cy="562351"/>
            </a:xfrm>
            <a:custGeom>
              <a:avLst/>
              <a:gdLst>
                <a:gd name="T0" fmla="*/ 67 w 646"/>
                <a:gd name="T1" fmla="*/ 811 h 1603"/>
                <a:gd name="T2" fmla="*/ 80 w 646"/>
                <a:gd name="T3" fmla="*/ 718 h 1603"/>
                <a:gd name="T4" fmla="*/ 96 w 646"/>
                <a:gd name="T5" fmla="*/ 640 h 1603"/>
                <a:gd name="T6" fmla="*/ 113 w 646"/>
                <a:gd name="T7" fmla="*/ 504 h 1603"/>
                <a:gd name="T8" fmla="*/ 137 w 646"/>
                <a:gd name="T9" fmla="*/ 416 h 1603"/>
                <a:gd name="T10" fmla="*/ 201 w 646"/>
                <a:gd name="T11" fmla="*/ 302 h 1603"/>
                <a:gd name="T12" fmla="*/ 337 w 646"/>
                <a:gd name="T13" fmla="*/ 247 h 1603"/>
                <a:gd name="T14" fmla="*/ 323 w 646"/>
                <a:gd name="T15" fmla="*/ 175 h 1603"/>
                <a:gd name="T16" fmla="*/ 344 w 646"/>
                <a:gd name="T17" fmla="*/ 39 h 1603"/>
                <a:gd name="T18" fmla="*/ 439 w 646"/>
                <a:gd name="T19" fmla="*/ 2 h 1603"/>
                <a:gd name="T20" fmla="*/ 494 w 646"/>
                <a:gd name="T21" fmla="*/ 29 h 1603"/>
                <a:gd name="T22" fmla="*/ 524 w 646"/>
                <a:gd name="T23" fmla="*/ 104 h 1603"/>
                <a:gd name="T24" fmla="*/ 493 w 646"/>
                <a:gd name="T25" fmla="*/ 197 h 1603"/>
                <a:gd name="T26" fmla="*/ 478 w 646"/>
                <a:gd name="T27" fmla="*/ 235 h 1603"/>
                <a:gd name="T28" fmla="*/ 527 w 646"/>
                <a:gd name="T29" fmla="*/ 292 h 1603"/>
                <a:gd name="T30" fmla="*/ 607 w 646"/>
                <a:gd name="T31" fmla="*/ 428 h 1603"/>
                <a:gd name="T32" fmla="*/ 619 w 646"/>
                <a:gd name="T33" fmla="*/ 536 h 1603"/>
                <a:gd name="T34" fmla="*/ 595 w 646"/>
                <a:gd name="T35" fmla="*/ 623 h 1603"/>
                <a:gd name="T36" fmla="*/ 558 w 646"/>
                <a:gd name="T37" fmla="*/ 703 h 1603"/>
                <a:gd name="T38" fmla="*/ 589 w 646"/>
                <a:gd name="T39" fmla="*/ 1078 h 1603"/>
                <a:gd name="T40" fmla="*/ 622 w 646"/>
                <a:gd name="T41" fmla="*/ 1436 h 1603"/>
                <a:gd name="T42" fmla="*/ 645 w 646"/>
                <a:gd name="T43" fmla="*/ 1592 h 1603"/>
                <a:gd name="T44" fmla="*/ 610 w 646"/>
                <a:gd name="T45" fmla="*/ 1536 h 1603"/>
                <a:gd name="T46" fmla="*/ 587 w 646"/>
                <a:gd name="T47" fmla="*/ 1293 h 1603"/>
                <a:gd name="T48" fmla="*/ 546 w 646"/>
                <a:gd name="T49" fmla="*/ 822 h 1603"/>
                <a:gd name="T50" fmla="*/ 519 w 646"/>
                <a:gd name="T51" fmla="*/ 705 h 1603"/>
                <a:gd name="T52" fmla="*/ 527 w 646"/>
                <a:gd name="T53" fmla="*/ 761 h 1603"/>
                <a:gd name="T54" fmla="*/ 532 w 646"/>
                <a:gd name="T55" fmla="*/ 863 h 1603"/>
                <a:gd name="T56" fmla="*/ 541 w 646"/>
                <a:gd name="T57" fmla="*/ 975 h 1603"/>
                <a:gd name="T58" fmla="*/ 549 w 646"/>
                <a:gd name="T59" fmla="*/ 1108 h 1603"/>
                <a:gd name="T60" fmla="*/ 553 w 646"/>
                <a:gd name="T61" fmla="*/ 1276 h 1603"/>
                <a:gd name="T62" fmla="*/ 555 w 646"/>
                <a:gd name="T63" fmla="*/ 1456 h 1603"/>
                <a:gd name="T64" fmla="*/ 515 w 646"/>
                <a:gd name="T65" fmla="*/ 1473 h 1603"/>
                <a:gd name="T66" fmla="*/ 472 w 646"/>
                <a:gd name="T67" fmla="*/ 1502 h 1603"/>
                <a:gd name="T68" fmla="*/ 385 w 646"/>
                <a:gd name="T69" fmla="*/ 1536 h 1603"/>
                <a:gd name="T70" fmla="*/ 288 w 646"/>
                <a:gd name="T71" fmla="*/ 1538 h 1603"/>
                <a:gd name="T72" fmla="*/ 207 w 646"/>
                <a:gd name="T73" fmla="*/ 1580 h 1603"/>
                <a:gd name="T74" fmla="*/ 194 w 646"/>
                <a:gd name="T75" fmla="*/ 1504 h 1603"/>
                <a:gd name="T76" fmla="*/ 168 w 646"/>
                <a:gd name="T77" fmla="*/ 1459 h 1603"/>
                <a:gd name="T78" fmla="*/ 157 w 646"/>
                <a:gd name="T79" fmla="*/ 1265 h 1603"/>
                <a:gd name="T80" fmla="*/ 162 w 646"/>
                <a:gd name="T81" fmla="*/ 1139 h 1603"/>
                <a:gd name="T82" fmla="*/ 160 w 646"/>
                <a:gd name="T83" fmla="*/ 984 h 1603"/>
                <a:gd name="T84" fmla="*/ 17 w 646"/>
                <a:gd name="T85" fmla="*/ 949 h 1603"/>
                <a:gd name="T86" fmla="*/ 39 w 646"/>
                <a:gd name="T87" fmla="*/ 836 h 1603"/>
                <a:gd name="T88" fmla="*/ 189 w 646"/>
                <a:gd name="T89" fmla="*/ 515 h 1603"/>
                <a:gd name="T90" fmla="*/ 150 w 646"/>
                <a:gd name="T91" fmla="*/ 645 h 1603"/>
                <a:gd name="T92" fmla="*/ 178 w 646"/>
                <a:gd name="T93" fmla="*/ 646 h 1603"/>
                <a:gd name="T94" fmla="*/ 201 w 646"/>
                <a:gd name="T95" fmla="*/ 581 h 1603"/>
                <a:gd name="T96" fmla="*/ 157 w 646"/>
                <a:gd name="T97" fmla="*/ 820 h 1603"/>
                <a:gd name="T98" fmla="*/ 101 w 646"/>
                <a:gd name="T99" fmla="*/ 756 h 1603"/>
                <a:gd name="T100" fmla="*/ 119 w 646"/>
                <a:gd name="T101" fmla="*/ 818 h 1603"/>
                <a:gd name="T102" fmla="*/ 501 w 646"/>
                <a:gd name="T103" fmla="*/ 585 h 1603"/>
                <a:gd name="T104" fmla="*/ 530 w 646"/>
                <a:gd name="T105" fmla="*/ 568 h 1603"/>
                <a:gd name="T106" fmla="*/ 163 w 646"/>
                <a:gd name="T107" fmla="*/ 668 h 1603"/>
                <a:gd name="T108" fmla="*/ 142 w 646"/>
                <a:gd name="T109" fmla="*/ 723 h 1603"/>
                <a:gd name="T110" fmla="*/ 54 w 646"/>
                <a:gd name="T111" fmla="*/ 815 h 1603"/>
                <a:gd name="T112" fmla="*/ 161 w 646"/>
                <a:gd name="T113" fmla="*/ 684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1603">
                  <a:moveTo>
                    <a:pt x="55" y="821"/>
                  </a:moveTo>
                  <a:cubicBezTo>
                    <a:pt x="54" y="818"/>
                    <a:pt x="53" y="816"/>
                    <a:pt x="53" y="814"/>
                  </a:cubicBezTo>
                  <a:cubicBezTo>
                    <a:pt x="52" y="813"/>
                    <a:pt x="53" y="811"/>
                    <a:pt x="55" y="811"/>
                  </a:cubicBezTo>
                  <a:cubicBezTo>
                    <a:pt x="56" y="810"/>
                    <a:pt x="57" y="810"/>
                    <a:pt x="59" y="811"/>
                  </a:cubicBezTo>
                  <a:cubicBezTo>
                    <a:pt x="59" y="811"/>
                    <a:pt x="60" y="812"/>
                    <a:pt x="60" y="812"/>
                  </a:cubicBezTo>
                  <a:cubicBezTo>
                    <a:pt x="60" y="813"/>
                    <a:pt x="61" y="814"/>
                    <a:pt x="62" y="815"/>
                  </a:cubicBezTo>
                  <a:cubicBezTo>
                    <a:pt x="63" y="814"/>
                    <a:pt x="65" y="812"/>
                    <a:pt x="67" y="811"/>
                  </a:cubicBezTo>
                  <a:cubicBezTo>
                    <a:pt x="69" y="809"/>
                    <a:pt x="71" y="808"/>
                    <a:pt x="73" y="807"/>
                  </a:cubicBezTo>
                  <a:cubicBezTo>
                    <a:pt x="76" y="801"/>
                    <a:pt x="76" y="796"/>
                    <a:pt x="77" y="790"/>
                  </a:cubicBezTo>
                  <a:cubicBezTo>
                    <a:pt x="78" y="777"/>
                    <a:pt x="81" y="765"/>
                    <a:pt x="84" y="753"/>
                  </a:cubicBezTo>
                  <a:cubicBezTo>
                    <a:pt x="85" y="751"/>
                    <a:pt x="86" y="748"/>
                    <a:pt x="87" y="746"/>
                  </a:cubicBezTo>
                  <a:cubicBezTo>
                    <a:pt x="86" y="745"/>
                    <a:pt x="86" y="744"/>
                    <a:pt x="85" y="742"/>
                  </a:cubicBezTo>
                  <a:cubicBezTo>
                    <a:pt x="83" y="738"/>
                    <a:pt x="82" y="734"/>
                    <a:pt x="82" y="730"/>
                  </a:cubicBezTo>
                  <a:cubicBezTo>
                    <a:pt x="81" y="726"/>
                    <a:pt x="80" y="722"/>
                    <a:pt x="80" y="718"/>
                  </a:cubicBezTo>
                  <a:cubicBezTo>
                    <a:pt x="79" y="715"/>
                    <a:pt x="79" y="712"/>
                    <a:pt x="80" y="709"/>
                  </a:cubicBezTo>
                  <a:cubicBezTo>
                    <a:pt x="82" y="704"/>
                    <a:pt x="84" y="699"/>
                    <a:pt x="85" y="694"/>
                  </a:cubicBezTo>
                  <a:cubicBezTo>
                    <a:pt x="87" y="690"/>
                    <a:pt x="87" y="686"/>
                    <a:pt x="89" y="682"/>
                  </a:cubicBezTo>
                  <a:cubicBezTo>
                    <a:pt x="90" y="678"/>
                    <a:pt x="92" y="675"/>
                    <a:pt x="93" y="671"/>
                  </a:cubicBezTo>
                  <a:cubicBezTo>
                    <a:pt x="95" y="668"/>
                    <a:pt x="95" y="664"/>
                    <a:pt x="95" y="659"/>
                  </a:cubicBezTo>
                  <a:cubicBezTo>
                    <a:pt x="95" y="658"/>
                    <a:pt x="95" y="657"/>
                    <a:pt x="94" y="655"/>
                  </a:cubicBezTo>
                  <a:cubicBezTo>
                    <a:pt x="94" y="650"/>
                    <a:pt x="94" y="645"/>
                    <a:pt x="96" y="640"/>
                  </a:cubicBezTo>
                  <a:cubicBezTo>
                    <a:pt x="99" y="627"/>
                    <a:pt x="100" y="615"/>
                    <a:pt x="98" y="603"/>
                  </a:cubicBezTo>
                  <a:cubicBezTo>
                    <a:pt x="98" y="602"/>
                    <a:pt x="98" y="600"/>
                    <a:pt x="98" y="599"/>
                  </a:cubicBezTo>
                  <a:cubicBezTo>
                    <a:pt x="99" y="588"/>
                    <a:pt x="98" y="576"/>
                    <a:pt x="99" y="565"/>
                  </a:cubicBezTo>
                  <a:cubicBezTo>
                    <a:pt x="99" y="555"/>
                    <a:pt x="100" y="546"/>
                    <a:pt x="102" y="536"/>
                  </a:cubicBezTo>
                  <a:cubicBezTo>
                    <a:pt x="103" y="534"/>
                    <a:pt x="104" y="532"/>
                    <a:pt x="104" y="529"/>
                  </a:cubicBezTo>
                  <a:cubicBezTo>
                    <a:pt x="105" y="520"/>
                    <a:pt x="108" y="512"/>
                    <a:pt x="113" y="505"/>
                  </a:cubicBezTo>
                  <a:cubicBezTo>
                    <a:pt x="113" y="504"/>
                    <a:pt x="113" y="504"/>
                    <a:pt x="113" y="504"/>
                  </a:cubicBezTo>
                  <a:cubicBezTo>
                    <a:pt x="115" y="497"/>
                    <a:pt x="118" y="490"/>
                    <a:pt x="119" y="483"/>
                  </a:cubicBezTo>
                  <a:cubicBezTo>
                    <a:pt x="120" y="478"/>
                    <a:pt x="121" y="474"/>
                    <a:pt x="124" y="471"/>
                  </a:cubicBezTo>
                  <a:cubicBezTo>
                    <a:pt x="125" y="469"/>
                    <a:pt x="125" y="468"/>
                    <a:pt x="126" y="466"/>
                  </a:cubicBezTo>
                  <a:cubicBezTo>
                    <a:pt x="125" y="464"/>
                    <a:pt x="124" y="463"/>
                    <a:pt x="123" y="461"/>
                  </a:cubicBezTo>
                  <a:cubicBezTo>
                    <a:pt x="120" y="456"/>
                    <a:pt x="118" y="451"/>
                    <a:pt x="121" y="445"/>
                  </a:cubicBezTo>
                  <a:cubicBezTo>
                    <a:pt x="123" y="442"/>
                    <a:pt x="125" y="438"/>
                    <a:pt x="127" y="435"/>
                  </a:cubicBezTo>
                  <a:cubicBezTo>
                    <a:pt x="131" y="429"/>
                    <a:pt x="134" y="422"/>
                    <a:pt x="137" y="416"/>
                  </a:cubicBezTo>
                  <a:cubicBezTo>
                    <a:pt x="145" y="398"/>
                    <a:pt x="150" y="380"/>
                    <a:pt x="158" y="363"/>
                  </a:cubicBezTo>
                  <a:cubicBezTo>
                    <a:pt x="162" y="353"/>
                    <a:pt x="166" y="344"/>
                    <a:pt x="172" y="336"/>
                  </a:cubicBezTo>
                  <a:cubicBezTo>
                    <a:pt x="174" y="333"/>
                    <a:pt x="175" y="330"/>
                    <a:pt x="176" y="327"/>
                  </a:cubicBezTo>
                  <a:cubicBezTo>
                    <a:pt x="177" y="324"/>
                    <a:pt x="179" y="322"/>
                    <a:pt x="182" y="320"/>
                  </a:cubicBezTo>
                  <a:cubicBezTo>
                    <a:pt x="185" y="319"/>
                    <a:pt x="187" y="317"/>
                    <a:pt x="190" y="315"/>
                  </a:cubicBezTo>
                  <a:cubicBezTo>
                    <a:pt x="192" y="314"/>
                    <a:pt x="193" y="312"/>
                    <a:pt x="193" y="310"/>
                  </a:cubicBezTo>
                  <a:cubicBezTo>
                    <a:pt x="194" y="305"/>
                    <a:pt x="197" y="303"/>
                    <a:pt x="201" y="302"/>
                  </a:cubicBezTo>
                  <a:cubicBezTo>
                    <a:pt x="203" y="301"/>
                    <a:pt x="204" y="301"/>
                    <a:pt x="205" y="300"/>
                  </a:cubicBezTo>
                  <a:cubicBezTo>
                    <a:pt x="209" y="299"/>
                    <a:pt x="213" y="297"/>
                    <a:pt x="216" y="294"/>
                  </a:cubicBezTo>
                  <a:cubicBezTo>
                    <a:pt x="220" y="290"/>
                    <a:pt x="225" y="288"/>
                    <a:pt x="230" y="288"/>
                  </a:cubicBezTo>
                  <a:cubicBezTo>
                    <a:pt x="234" y="287"/>
                    <a:pt x="239" y="286"/>
                    <a:pt x="243" y="284"/>
                  </a:cubicBezTo>
                  <a:cubicBezTo>
                    <a:pt x="253" y="279"/>
                    <a:pt x="264" y="274"/>
                    <a:pt x="274" y="269"/>
                  </a:cubicBezTo>
                  <a:cubicBezTo>
                    <a:pt x="282" y="266"/>
                    <a:pt x="290" y="263"/>
                    <a:pt x="299" y="261"/>
                  </a:cubicBezTo>
                  <a:cubicBezTo>
                    <a:pt x="312" y="257"/>
                    <a:pt x="325" y="253"/>
                    <a:pt x="337" y="247"/>
                  </a:cubicBezTo>
                  <a:cubicBezTo>
                    <a:pt x="338" y="247"/>
                    <a:pt x="340" y="246"/>
                    <a:pt x="341" y="245"/>
                  </a:cubicBezTo>
                  <a:cubicBezTo>
                    <a:pt x="343" y="241"/>
                    <a:pt x="341" y="238"/>
                    <a:pt x="339" y="235"/>
                  </a:cubicBezTo>
                  <a:cubicBezTo>
                    <a:pt x="337" y="234"/>
                    <a:pt x="334" y="232"/>
                    <a:pt x="332" y="231"/>
                  </a:cubicBezTo>
                  <a:cubicBezTo>
                    <a:pt x="330" y="227"/>
                    <a:pt x="330" y="224"/>
                    <a:pt x="331" y="220"/>
                  </a:cubicBezTo>
                  <a:cubicBezTo>
                    <a:pt x="332" y="212"/>
                    <a:pt x="332" y="205"/>
                    <a:pt x="330" y="198"/>
                  </a:cubicBezTo>
                  <a:cubicBezTo>
                    <a:pt x="328" y="193"/>
                    <a:pt x="326" y="188"/>
                    <a:pt x="327" y="183"/>
                  </a:cubicBezTo>
                  <a:cubicBezTo>
                    <a:pt x="327" y="180"/>
                    <a:pt x="325" y="177"/>
                    <a:pt x="323" y="175"/>
                  </a:cubicBezTo>
                  <a:cubicBezTo>
                    <a:pt x="320" y="171"/>
                    <a:pt x="319" y="166"/>
                    <a:pt x="317" y="162"/>
                  </a:cubicBezTo>
                  <a:cubicBezTo>
                    <a:pt x="316" y="158"/>
                    <a:pt x="316" y="154"/>
                    <a:pt x="316" y="150"/>
                  </a:cubicBezTo>
                  <a:cubicBezTo>
                    <a:pt x="317" y="141"/>
                    <a:pt x="317" y="131"/>
                    <a:pt x="315" y="122"/>
                  </a:cubicBezTo>
                  <a:cubicBezTo>
                    <a:pt x="314" y="114"/>
                    <a:pt x="314" y="107"/>
                    <a:pt x="315" y="100"/>
                  </a:cubicBezTo>
                  <a:cubicBezTo>
                    <a:pt x="317" y="91"/>
                    <a:pt x="321" y="82"/>
                    <a:pt x="326" y="74"/>
                  </a:cubicBezTo>
                  <a:cubicBezTo>
                    <a:pt x="329" y="70"/>
                    <a:pt x="332" y="65"/>
                    <a:pt x="333" y="59"/>
                  </a:cubicBezTo>
                  <a:cubicBezTo>
                    <a:pt x="335" y="51"/>
                    <a:pt x="340" y="45"/>
                    <a:pt x="344" y="39"/>
                  </a:cubicBezTo>
                  <a:cubicBezTo>
                    <a:pt x="345" y="37"/>
                    <a:pt x="346" y="36"/>
                    <a:pt x="348" y="36"/>
                  </a:cubicBezTo>
                  <a:cubicBezTo>
                    <a:pt x="351" y="34"/>
                    <a:pt x="354" y="31"/>
                    <a:pt x="357" y="28"/>
                  </a:cubicBezTo>
                  <a:cubicBezTo>
                    <a:pt x="358" y="27"/>
                    <a:pt x="360" y="26"/>
                    <a:pt x="361" y="25"/>
                  </a:cubicBezTo>
                  <a:cubicBezTo>
                    <a:pt x="370" y="20"/>
                    <a:pt x="380" y="16"/>
                    <a:pt x="389" y="11"/>
                  </a:cubicBezTo>
                  <a:cubicBezTo>
                    <a:pt x="392" y="10"/>
                    <a:pt x="396" y="8"/>
                    <a:pt x="398" y="7"/>
                  </a:cubicBezTo>
                  <a:cubicBezTo>
                    <a:pt x="404" y="4"/>
                    <a:pt x="409" y="2"/>
                    <a:pt x="415" y="1"/>
                  </a:cubicBezTo>
                  <a:cubicBezTo>
                    <a:pt x="423" y="0"/>
                    <a:pt x="431" y="0"/>
                    <a:pt x="439" y="2"/>
                  </a:cubicBezTo>
                  <a:cubicBezTo>
                    <a:pt x="444" y="3"/>
                    <a:pt x="449" y="4"/>
                    <a:pt x="454" y="5"/>
                  </a:cubicBezTo>
                  <a:cubicBezTo>
                    <a:pt x="456" y="5"/>
                    <a:pt x="458" y="6"/>
                    <a:pt x="459" y="7"/>
                  </a:cubicBezTo>
                  <a:cubicBezTo>
                    <a:pt x="463" y="10"/>
                    <a:pt x="466" y="12"/>
                    <a:pt x="469" y="16"/>
                  </a:cubicBezTo>
                  <a:cubicBezTo>
                    <a:pt x="471" y="20"/>
                    <a:pt x="473" y="23"/>
                    <a:pt x="477" y="25"/>
                  </a:cubicBezTo>
                  <a:cubicBezTo>
                    <a:pt x="477" y="26"/>
                    <a:pt x="478" y="26"/>
                    <a:pt x="478" y="26"/>
                  </a:cubicBezTo>
                  <a:cubicBezTo>
                    <a:pt x="479" y="26"/>
                    <a:pt x="479" y="26"/>
                    <a:pt x="480" y="26"/>
                  </a:cubicBezTo>
                  <a:cubicBezTo>
                    <a:pt x="485" y="25"/>
                    <a:pt x="490" y="26"/>
                    <a:pt x="494" y="29"/>
                  </a:cubicBezTo>
                  <a:cubicBezTo>
                    <a:pt x="497" y="31"/>
                    <a:pt x="500" y="34"/>
                    <a:pt x="503" y="36"/>
                  </a:cubicBezTo>
                  <a:cubicBezTo>
                    <a:pt x="512" y="45"/>
                    <a:pt x="517" y="56"/>
                    <a:pt x="516" y="69"/>
                  </a:cubicBezTo>
                  <a:cubicBezTo>
                    <a:pt x="516" y="71"/>
                    <a:pt x="516" y="73"/>
                    <a:pt x="517" y="75"/>
                  </a:cubicBezTo>
                  <a:cubicBezTo>
                    <a:pt x="518" y="78"/>
                    <a:pt x="519" y="81"/>
                    <a:pt x="521" y="83"/>
                  </a:cubicBezTo>
                  <a:cubicBezTo>
                    <a:pt x="523" y="86"/>
                    <a:pt x="523" y="90"/>
                    <a:pt x="522" y="93"/>
                  </a:cubicBezTo>
                  <a:cubicBezTo>
                    <a:pt x="523" y="94"/>
                    <a:pt x="523" y="94"/>
                    <a:pt x="523" y="94"/>
                  </a:cubicBezTo>
                  <a:cubicBezTo>
                    <a:pt x="526" y="97"/>
                    <a:pt x="526" y="101"/>
                    <a:pt x="524" y="104"/>
                  </a:cubicBezTo>
                  <a:cubicBezTo>
                    <a:pt x="521" y="109"/>
                    <a:pt x="521" y="115"/>
                    <a:pt x="519" y="120"/>
                  </a:cubicBezTo>
                  <a:cubicBezTo>
                    <a:pt x="517" y="123"/>
                    <a:pt x="517" y="127"/>
                    <a:pt x="518" y="131"/>
                  </a:cubicBezTo>
                  <a:cubicBezTo>
                    <a:pt x="518" y="133"/>
                    <a:pt x="518" y="136"/>
                    <a:pt x="516" y="138"/>
                  </a:cubicBezTo>
                  <a:cubicBezTo>
                    <a:pt x="512" y="148"/>
                    <a:pt x="509" y="157"/>
                    <a:pt x="508" y="168"/>
                  </a:cubicBezTo>
                  <a:cubicBezTo>
                    <a:pt x="507" y="174"/>
                    <a:pt x="505" y="180"/>
                    <a:pt x="504" y="186"/>
                  </a:cubicBezTo>
                  <a:cubicBezTo>
                    <a:pt x="503" y="188"/>
                    <a:pt x="502" y="191"/>
                    <a:pt x="500" y="192"/>
                  </a:cubicBezTo>
                  <a:cubicBezTo>
                    <a:pt x="497" y="193"/>
                    <a:pt x="495" y="196"/>
                    <a:pt x="493" y="197"/>
                  </a:cubicBezTo>
                  <a:cubicBezTo>
                    <a:pt x="492" y="198"/>
                    <a:pt x="490" y="200"/>
                    <a:pt x="490" y="201"/>
                  </a:cubicBezTo>
                  <a:cubicBezTo>
                    <a:pt x="488" y="207"/>
                    <a:pt x="485" y="214"/>
                    <a:pt x="487" y="221"/>
                  </a:cubicBezTo>
                  <a:cubicBezTo>
                    <a:pt x="487" y="223"/>
                    <a:pt x="487" y="225"/>
                    <a:pt x="488" y="228"/>
                  </a:cubicBezTo>
                  <a:cubicBezTo>
                    <a:pt x="486" y="226"/>
                    <a:pt x="486" y="225"/>
                    <a:pt x="485" y="224"/>
                  </a:cubicBezTo>
                  <a:cubicBezTo>
                    <a:pt x="482" y="224"/>
                    <a:pt x="481" y="225"/>
                    <a:pt x="480" y="228"/>
                  </a:cubicBezTo>
                  <a:cubicBezTo>
                    <a:pt x="479" y="230"/>
                    <a:pt x="479" y="233"/>
                    <a:pt x="482" y="234"/>
                  </a:cubicBezTo>
                  <a:cubicBezTo>
                    <a:pt x="480" y="235"/>
                    <a:pt x="479" y="235"/>
                    <a:pt x="478" y="235"/>
                  </a:cubicBezTo>
                  <a:cubicBezTo>
                    <a:pt x="478" y="235"/>
                    <a:pt x="477" y="236"/>
                    <a:pt x="477" y="236"/>
                  </a:cubicBezTo>
                  <a:cubicBezTo>
                    <a:pt x="474" y="242"/>
                    <a:pt x="471" y="248"/>
                    <a:pt x="468" y="254"/>
                  </a:cubicBezTo>
                  <a:cubicBezTo>
                    <a:pt x="468" y="254"/>
                    <a:pt x="468" y="255"/>
                    <a:pt x="468" y="256"/>
                  </a:cubicBezTo>
                  <a:cubicBezTo>
                    <a:pt x="469" y="256"/>
                    <a:pt x="469" y="257"/>
                    <a:pt x="470" y="257"/>
                  </a:cubicBezTo>
                  <a:cubicBezTo>
                    <a:pt x="474" y="260"/>
                    <a:pt x="477" y="264"/>
                    <a:pt x="481" y="266"/>
                  </a:cubicBezTo>
                  <a:cubicBezTo>
                    <a:pt x="485" y="269"/>
                    <a:pt x="490" y="270"/>
                    <a:pt x="494" y="272"/>
                  </a:cubicBezTo>
                  <a:cubicBezTo>
                    <a:pt x="505" y="278"/>
                    <a:pt x="516" y="285"/>
                    <a:pt x="527" y="292"/>
                  </a:cubicBezTo>
                  <a:cubicBezTo>
                    <a:pt x="539" y="301"/>
                    <a:pt x="552" y="309"/>
                    <a:pt x="565" y="317"/>
                  </a:cubicBezTo>
                  <a:cubicBezTo>
                    <a:pt x="570" y="320"/>
                    <a:pt x="574" y="324"/>
                    <a:pt x="579" y="328"/>
                  </a:cubicBezTo>
                  <a:cubicBezTo>
                    <a:pt x="584" y="332"/>
                    <a:pt x="587" y="337"/>
                    <a:pt x="590" y="342"/>
                  </a:cubicBezTo>
                  <a:cubicBezTo>
                    <a:pt x="593" y="347"/>
                    <a:pt x="596" y="353"/>
                    <a:pt x="599" y="358"/>
                  </a:cubicBezTo>
                  <a:cubicBezTo>
                    <a:pt x="602" y="363"/>
                    <a:pt x="603" y="369"/>
                    <a:pt x="603" y="375"/>
                  </a:cubicBezTo>
                  <a:cubicBezTo>
                    <a:pt x="603" y="384"/>
                    <a:pt x="604" y="394"/>
                    <a:pt x="605" y="403"/>
                  </a:cubicBezTo>
                  <a:cubicBezTo>
                    <a:pt x="605" y="411"/>
                    <a:pt x="606" y="420"/>
                    <a:pt x="607" y="428"/>
                  </a:cubicBezTo>
                  <a:cubicBezTo>
                    <a:pt x="608" y="451"/>
                    <a:pt x="614" y="473"/>
                    <a:pt x="623" y="494"/>
                  </a:cubicBezTo>
                  <a:cubicBezTo>
                    <a:pt x="624" y="498"/>
                    <a:pt x="626" y="502"/>
                    <a:pt x="628" y="506"/>
                  </a:cubicBezTo>
                  <a:cubicBezTo>
                    <a:pt x="629" y="507"/>
                    <a:pt x="629" y="509"/>
                    <a:pt x="630" y="510"/>
                  </a:cubicBezTo>
                  <a:cubicBezTo>
                    <a:pt x="631" y="513"/>
                    <a:pt x="631" y="516"/>
                    <a:pt x="629" y="519"/>
                  </a:cubicBezTo>
                  <a:cubicBezTo>
                    <a:pt x="628" y="519"/>
                    <a:pt x="627" y="520"/>
                    <a:pt x="627" y="521"/>
                  </a:cubicBezTo>
                  <a:cubicBezTo>
                    <a:pt x="627" y="524"/>
                    <a:pt x="625" y="527"/>
                    <a:pt x="623" y="529"/>
                  </a:cubicBezTo>
                  <a:cubicBezTo>
                    <a:pt x="621" y="531"/>
                    <a:pt x="620" y="533"/>
                    <a:pt x="619" y="536"/>
                  </a:cubicBezTo>
                  <a:cubicBezTo>
                    <a:pt x="619" y="538"/>
                    <a:pt x="618" y="539"/>
                    <a:pt x="618" y="541"/>
                  </a:cubicBezTo>
                  <a:cubicBezTo>
                    <a:pt x="617" y="544"/>
                    <a:pt x="617" y="547"/>
                    <a:pt x="617" y="549"/>
                  </a:cubicBezTo>
                  <a:cubicBezTo>
                    <a:pt x="617" y="554"/>
                    <a:pt x="617" y="559"/>
                    <a:pt x="617" y="563"/>
                  </a:cubicBezTo>
                  <a:cubicBezTo>
                    <a:pt x="617" y="568"/>
                    <a:pt x="615" y="573"/>
                    <a:pt x="613" y="577"/>
                  </a:cubicBezTo>
                  <a:cubicBezTo>
                    <a:pt x="610" y="582"/>
                    <a:pt x="608" y="588"/>
                    <a:pt x="607" y="593"/>
                  </a:cubicBezTo>
                  <a:cubicBezTo>
                    <a:pt x="606" y="597"/>
                    <a:pt x="605" y="602"/>
                    <a:pt x="603" y="606"/>
                  </a:cubicBezTo>
                  <a:cubicBezTo>
                    <a:pt x="601" y="612"/>
                    <a:pt x="598" y="617"/>
                    <a:pt x="595" y="623"/>
                  </a:cubicBezTo>
                  <a:cubicBezTo>
                    <a:pt x="593" y="627"/>
                    <a:pt x="591" y="631"/>
                    <a:pt x="591" y="636"/>
                  </a:cubicBezTo>
                  <a:cubicBezTo>
                    <a:pt x="590" y="643"/>
                    <a:pt x="588" y="650"/>
                    <a:pt x="584" y="656"/>
                  </a:cubicBezTo>
                  <a:cubicBezTo>
                    <a:pt x="583" y="658"/>
                    <a:pt x="582" y="660"/>
                    <a:pt x="582" y="662"/>
                  </a:cubicBezTo>
                  <a:cubicBezTo>
                    <a:pt x="582" y="670"/>
                    <a:pt x="580" y="677"/>
                    <a:pt x="577" y="684"/>
                  </a:cubicBezTo>
                  <a:cubicBezTo>
                    <a:pt x="576" y="687"/>
                    <a:pt x="574" y="690"/>
                    <a:pt x="572" y="693"/>
                  </a:cubicBezTo>
                  <a:cubicBezTo>
                    <a:pt x="570" y="697"/>
                    <a:pt x="566" y="700"/>
                    <a:pt x="562" y="701"/>
                  </a:cubicBezTo>
                  <a:cubicBezTo>
                    <a:pt x="561" y="702"/>
                    <a:pt x="559" y="702"/>
                    <a:pt x="558" y="703"/>
                  </a:cubicBezTo>
                  <a:cubicBezTo>
                    <a:pt x="558" y="704"/>
                    <a:pt x="558" y="705"/>
                    <a:pt x="558" y="707"/>
                  </a:cubicBezTo>
                  <a:cubicBezTo>
                    <a:pt x="560" y="727"/>
                    <a:pt x="561" y="749"/>
                    <a:pt x="563" y="770"/>
                  </a:cubicBezTo>
                  <a:cubicBezTo>
                    <a:pt x="564" y="783"/>
                    <a:pt x="565" y="797"/>
                    <a:pt x="566" y="810"/>
                  </a:cubicBezTo>
                  <a:cubicBezTo>
                    <a:pt x="567" y="836"/>
                    <a:pt x="570" y="862"/>
                    <a:pt x="573" y="888"/>
                  </a:cubicBezTo>
                  <a:cubicBezTo>
                    <a:pt x="574" y="909"/>
                    <a:pt x="576" y="931"/>
                    <a:pt x="578" y="953"/>
                  </a:cubicBezTo>
                  <a:cubicBezTo>
                    <a:pt x="579" y="973"/>
                    <a:pt x="581" y="994"/>
                    <a:pt x="583" y="1014"/>
                  </a:cubicBezTo>
                  <a:cubicBezTo>
                    <a:pt x="585" y="1036"/>
                    <a:pt x="587" y="1057"/>
                    <a:pt x="589" y="1078"/>
                  </a:cubicBezTo>
                  <a:cubicBezTo>
                    <a:pt x="590" y="1094"/>
                    <a:pt x="592" y="1110"/>
                    <a:pt x="593" y="1126"/>
                  </a:cubicBezTo>
                  <a:cubicBezTo>
                    <a:pt x="594" y="1139"/>
                    <a:pt x="595" y="1152"/>
                    <a:pt x="596" y="1165"/>
                  </a:cubicBezTo>
                  <a:cubicBezTo>
                    <a:pt x="597" y="1186"/>
                    <a:pt x="599" y="1208"/>
                    <a:pt x="601" y="1229"/>
                  </a:cubicBezTo>
                  <a:cubicBezTo>
                    <a:pt x="603" y="1247"/>
                    <a:pt x="605" y="1266"/>
                    <a:pt x="607" y="1284"/>
                  </a:cubicBezTo>
                  <a:cubicBezTo>
                    <a:pt x="608" y="1302"/>
                    <a:pt x="610" y="1319"/>
                    <a:pt x="612" y="1337"/>
                  </a:cubicBezTo>
                  <a:cubicBezTo>
                    <a:pt x="614" y="1352"/>
                    <a:pt x="615" y="1366"/>
                    <a:pt x="617" y="1381"/>
                  </a:cubicBezTo>
                  <a:cubicBezTo>
                    <a:pt x="618" y="1399"/>
                    <a:pt x="621" y="1418"/>
                    <a:pt x="622" y="1436"/>
                  </a:cubicBezTo>
                  <a:cubicBezTo>
                    <a:pt x="624" y="1454"/>
                    <a:pt x="626" y="1472"/>
                    <a:pt x="628" y="1490"/>
                  </a:cubicBezTo>
                  <a:cubicBezTo>
                    <a:pt x="629" y="1503"/>
                    <a:pt x="630" y="1517"/>
                    <a:pt x="631" y="1530"/>
                  </a:cubicBezTo>
                  <a:cubicBezTo>
                    <a:pt x="632" y="1533"/>
                    <a:pt x="632" y="1535"/>
                    <a:pt x="634" y="1537"/>
                  </a:cubicBezTo>
                  <a:cubicBezTo>
                    <a:pt x="636" y="1539"/>
                    <a:pt x="636" y="1541"/>
                    <a:pt x="636" y="1543"/>
                  </a:cubicBezTo>
                  <a:cubicBezTo>
                    <a:pt x="638" y="1553"/>
                    <a:pt x="640" y="1563"/>
                    <a:pt x="642" y="1573"/>
                  </a:cubicBezTo>
                  <a:cubicBezTo>
                    <a:pt x="642" y="1576"/>
                    <a:pt x="643" y="1578"/>
                    <a:pt x="644" y="1581"/>
                  </a:cubicBezTo>
                  <a:cubicBezTo>
                    <a:pt x="646" y="1584"/>
                    <a:pt x="645" y="1588"/>
                    <a:pt x="645" y="1592"/>
                  </a:cubicBezTo>
                  <a:cubicBezTo>
                    <a:pt x="645" y="1594"/>
                    <a:pt x="643" y="1595"/>
                    <a:pt x="642" y="1596"/>
                  </a:cubicBezTo>
                  <a:cubicBezTo>
                    <a:pt x="634" y="1602"/>
                    <a:pt x="622" y="1603"/>
                    <a:pt x="614" y="1597"/>
                  </a:cubicBezTo>
                  <a:cubicBezTo>
                    <a:pt x="609" y="1594"/>
                    <a:pt x="608" y="1589"/>
                    <a:pt x="608" y="1584"/>
                  </a:cubicBezTo>
                  <a:cubicBezTo>
                    <a:pt x="609" y="1580"/>
                    <a:pt x="609" y="1576"/>
                    <a:pt x="609" y="1572"/>
                  </a:cubicBezTo>
                  <a:cubicBezTo>
                    <a:pt x="609" y="1569"/>
                    <a:pt x="609" y="1567"/>
                    <a:pt x="609" y="1564"/>
                  </a:cubicBezTo>
                  <a:cubicBezTo>
                    <a:pt x="608" y="1557"/>
                    <a:pt x="608" y="1549"/>
                    <a:pt x="608" y="1540"/>
                  </a:cubicBezTo>
                  <a:cubicBezTo>
                    <a:pt x="608" y="1540"/>
                    <a:pt x="609" y="1538"/>
                    <a:pt x="610" y="1536"/>
                  </a:cubicBezTo>
                  <a:cubicBezTo>
                    <a:pt x="610" y="1536"/>
                    <a:pt x="610" y="1535"/>
                    <a:pt x="610" y="1534"/>
                  </a:cubicBezTo>
                  <a:cubicBezTo>
                    <a:pt x="609" y="1522"/>
                    <a:pt x="608" y="1510"/>
                    <a:pt x="607" y="1497"/>
                  </a:cubicBezTo>
                  <a:cubicBezTo>
                    <a:pt x="606" y="1493"/>
                    <a:pt x="606" y="1488"/>
                    <a:pt x="605" y="1483"/>
                  </a:cubicBezTo>
                  <a:cubicBezTo>
                    <a:pt x="603" y="1461"/>
                    <a:pt x="601" y="1440"/>
                    <a:pt x="599" y="1418"/>
                  </a:cubicBezTo>
                  <a:cubicBezTo>
                    <a:pt x="598" y="1412"/>
                    <a:pt x="598" y="1405"/>
                    <a:pt x="597" y="1399"/>
                  </a:cubicBezTo>
                  <a:cubicBezTo>
                    <a:pt x="596" y="1382"/>
                    <a:pt x="594" y="1364"/>
                    <a:pt x="593" y="1347"/>
                  </a:cubicBezTo>
                  <a:cubicBezTo>
                    <a:pt x="591" y="1329"/>
                    <a:pt x="589" y="1311"/>
                    <a:pt x="587" y="1293"/>
                  </a:cubicBezTo>
                  <a:cubicBezTo>
                    <a:pt x="584" y="1261"/>
                    <a:pt x="581" y="1230"/>
                    <a:pt x="578" y="1198"/>
                  </a:cubicBezTo>
                  <a:cubicBezTo>
                    <a:pt x="575" y="1172"/>
                    <a:pt x="574" y="1145"/>
                    <a:pt x="571" y="1119"/>
                  </a:cubicBezTo>
                  <a:cubicBezTo>
                    <a:pt x="570" y="1098"/>
                    <a:pt x="568" y="1078"/>
                    <a:pt x="566" y="1057"/>
                  </a:cubicBezTo>
                  <a:cubicBezTo>
                    <a:pt x="565" y="1043"/>
                    <a:pt x="564" y="1029"/>
                    <a:pt x="562" y="1015"/>
                  </a:cubicBezTo>
                  <a:cubicBezTo>
                    <a:pt x="560" y="988"/>
                    <a:pt x="558" y="961"/>
                    <a:pt x="555" y="934"/>
                  </a:cubicBezTo>
                  <a:cubicBezTo>
                    <a:pt x="553" y="911"/>
                    <a:pt x="551" y="888"/>
                    <a:pt x="550" y="865"/>
                  </a:cubicBezTo>
                  <a:cubicBezTo>
                    <a:pt x="549" y="851"/>
                    <a:pt x="547" y="837"/>
                    <a:pt x="546" y="822"/>
                  </a:cubicBezTo>
                  <a:cubicBezTo>
                    <a:pt x="544" y="806"/>
                    <a:pt x="543" y="790"/>
                    <a:pt x="541" y="775"/>
                  </a:cubicBezTo>
                  <a:cubicBezTo>
                    <a:pt x="540" y="757"/>
                    <a:pt x="539" y="739"/>
                    <a:pt x="537" y="721"/>
                  </a:cubicBezTo>
                  <a:cubicBezTo>
                    <a:pt x="537" y="718"/>
                    <a:pt x="537" y="714"/>
                    <a:pt x="536" y="711"/>
                  </a:cubicBezTo>
                  <a:cubicBezTo>
                    <a:pt x="535" y="711"/>
                    <a:pt x="534" y="710"/>
                    <a:pt x="533" y="710"/>
                  </a:cubicBezTo>
                  <a:cubicBezTo>
                    <a:pt x="530" y="710"/>
                    <a:pt x="528" y="709"/>
                    <a:pt x="526" y="707"/>
                  </a:cubicBezTo>
                  <a:cubicBezTo>
                    <a:pt x="525" y="705"/>
                    <a:pt x="523" y="703"/>
                    <a:pt x="521" y="702"/>
                  </a:cubicBezTo>
                  <a:cubicBezTo>
                    <a:pt x="520" y="703"/>
                    <a:pt x="519" y="704"/>
                    <a:pt x="519" y="705"/>
                  </a:cubicBezTo>
                  <a:cubicBezTo>
                    <a:pt x="519" y="707"/>
                    <a:pt x="519" y="709"/>
                    <a:pt x="519" y="711"/>
                  </a:cubicBezTo>
                  <a:cubicBezTo>
                    <a:pt x="519" y="714"/>
                    <a:pt x="519" y="716"/>
                    <a:pt x="519" y="718"/>
                  </a:cubicBezTo>
                  <a:cubicBezTo>
                    <a:pt x="518" y="721"/>
                    <a:pt x="519" y="723"/>
                    <a:pt x="519" y="725"/>
                  </a:cubicBezTo>
                  <a:cubicBezTo>
                    <a:pt x="520" y="727"/>
                    <a:pt x="521" y="729"/>
                    <a:pt x="520" y="731"/>
                  </a:cubicBezTo>
                  <a:cubicBezTo>
                    <a:pt x="520" y="737"/>
                    <a:pt x="521" y="742"/>
                    <a:pt x="522" y="747"/>
                  </a:cubicBezTo>
                  <a:cubicBezTo>
                    <a:pt x="523" y="750"/>
                    <a:pt x="524" y="752"/>
                    <a:pt x="525" y="754"/>
                  </a:cubicBezTo>
                  <a:cubicBezTo>
                    <a:pt x="526" y="756"/>
                    <a:pt x="527" y="758"/>
                    <a:pt x="527" y="761"/>
                  </a:cubicBezTo>
                  <a:cubicBezTo>
                    <a:pt x="527" y="761"/>
                    <a:pt x="527" y="762"/>
                    <a:pt x="527" y="762"/>
                  </a:cubicBezTo>
                  <a:cubicBezTo>
                    <a:pt x="529" y="770"/>
                    <a:pt x="529" y="778"/>
                    <a:pt x="530" y="786"/>
                  </a:cubicBezTo>
                  <a:cubicBezTo>
                    <a:pt x="531" y="788"/>
                    <a:pt x="531" y="791"/>
                    <a:pt x="531" y="793"/>
                  </a:cubicBezTo>
                  <a:cubicBezTo>
                    <a:pt x="530" y="800"/>
                    <a:pt x="531" y="806"/>
                    <a:pt x="531" y="812"/>
                  </a:cubicBezTo>
                  <a:cubicBezTo>
                    <a:pt x="531" y="816"/>
                    <a:pt x="531" y="819"/>
                    <a:pt x="531" y="823"/>
                  </a:cubicBezTo>
                  <a:cubicBezTo>
                    <a:pt x="531" y="826"/>
                    <a:pt x="531" y="830"/>
                    <a:pt x="532" y="833"/>
                  </a:cubicBezTo>
                  <a:cubicBezTo>
                    <a:pt x="533" y="843"/>
                    <a:pt x="533" y="853"/>
                    <a:pt x="532" y="863"/>
                  </a:cubicBezTo>
                  <a:cubicBezTo>
                    <a:pt x="532" y="869"/>
                    <a:pt x="533" y="875"/>
                    <a:pt x="534" y="881"/>
                  </a:cubicBezTo>
                  <a:cubicBezTo>
                    <a:pt x="535" y="885"/>
                    <a:pt x="535" y="888"/>
                    <a:pt x="534" y="892"/>
                  </a:cubicBezTo>
                  <a:cubicBezTo>
                    <a:pt x="534" y="894"/>
                    <a:pt x="534" y="896"/>
                    <a:pt x="535" y="897"/>
                  </a:cubicBezTo>
                  <a:cubicBezTo>
                    <a:pt x="538" y="906"/>
                    <a:pt x="538" y="915"/>
                    <a:pt x="538" y="924"/>
                  </a:cubicBezTo>
                  <a:cubicBezTo>
                    <a:pt x="539" y="926"/>
                    <a:pt x="538" y="928"/>
                    <a:pt x="538" y="930"/>
                  </a:cubicBezTo>
                  <a:cubicBezTo>
                    <a:pt x="537" y="939"/>
                    <a:pt x="538" y="948"/>
                    <a:pt x="539" y="957"/>
                  </a:cubicBezTo>
                  <a:cubicBezTo>
                    <a:pt x="540" y="963"/>
                    <a:pt x="541" y="969"/>
                    <a:pt x="541" y="975"/>
                  </a:cubicBezTo>
                  <a:cubicBezTo>
                    <a:pt x="541" y="989"/>
                    <a:pt x="541" y="1002"/>
                    <a:pt x="542" y="1015"/>
                  </a:cubicBezTo>
                  <a:cubicBezTo>
                    <a:pt x="542" y="1024"/>
                    <a:pt x="543" y="1033"/>
                    <a:pt x="544" y="1042"/>
                  </a:cubicBezTo>
                  <a:cubicBezTo>
                    <a:pt x="545" y="1052"/>
                    <a:pt x="546" y="1062"/>
                    <a:pt x="547" y="1072"/>
                  </a:cubicBezTo>
                  <a:cubicBezTo>
                    <a:pt x="547" y="1075"/>
                    <a:pt x="547" y="1078"/>
                    <a:pt x="546" y="1081"/>
                  </a:cubicBezTo>
                  <a:cubicBezTo>
                    <a:pt x="546" y="1084"/>
                    <a:pt x="546" y="1087"/>
                    <a:pt x="547" y="1090"/>
                  </a:cubicBezTo>
                  <a:cubicBezTo>
                    <a:pt x="549" y="1096"/>
                    <a:pt x="549" y="1102"/>
                    <a:pt x="549" y="1108"/>
                  </a:cubicBezTo>
                  <a:cubicBezTo>
                    <a:pt x="549" y="1108"/>
                    <a:pt x="549" y="1108"/>
                    <a:pt x="549" y="1108"/>
                  </a:cubicBezTo>
                  <a:cubicBezTo>
                    <a:pt x="550" y="1124"/>
                    <a:pt x="548" y="1139"/>
                    <a:pt x="550" y="1154"/>
                  </a:cubicBezTo>
                  <a:cubicBezTo>
                    <a:pt x="550" y="1160"/>
                    <a:pt x="551" y="1165"/>
                    <a:pt x="551" y="1171"/>
                  </a:cubicBezTo>
                  <a:cubicBezTo>
                    <a:pt x="552" y="1181"/>
                    <a:pt x="552" y="1190"/>
                    <a:pt x="552" y="1200"/>
                  </a:cubicBezTo>
                  <a:cubicBezTo>
                    <a:pt x="552" y="1208"/>
                    <a:pt x="553" y="1215"/>
                    <a:pt x="553" y="1223"/>
                  </a:cubicBezTo>
                  <a:cubicBezTo>
                    <a:pt x="553" y="1233"/>
                    <a:pt x="554" y="1242"/>
                    <a:pt x="554" y="1252"/>
                  </a:cubicBezTo>
                  <a:cubicBezTo>
                    <a:pt x="554" y="1258"/>
                    <a:pt x="554" y="1265"/>
                    <a:pt x="553" y="1271"/>
                  </a:cubicBezTo>
                  <a:cubicBezTo>
                    <a:pt x="553" y="1273"/>
                    <a:pt x="553" y="1275"/>
                    <a:pt x="553" y="1276"/>
                  </a:cubicBezTo>
                  <a:cubicBezTo>
                    <a:pt x="555" y="1283"/>
                    <a:pt x="555" y="1289"/>
                    <a:pt x="554" y="1296"/>
                  </a:cubicBezTo>
                  <a:cubicBezTo>
                    <a:pt x="553" y="1308"/>
                    <a:pt x="555" y="1320"/>
                    <a:pt x="556" y="1332"/>
                  </a:cubicBezTo>
                  <a:cubicBezTo>
                    <a:pt x="557" y="1342"/>
                    <a:pt x="558" y="1353"/>
                    <a:pt x="559" y="1363"/>
                  </a:cubicBezTo>
                  <a:cubicBezTo>
                    <a:pt x="559" y="1365"/>
                    <a:pt x="559" y="1367"/>
                    <a:pt x="559" y="1368"/>
                  </a:cubicBezTo>
                  <a:cubicBezTo>
                    <a:pt x="559" y="1379"/>
                    <a:pt x="559" y="1390"/>
                    <a:pt x="558" y="1400"/>
                  </a:cubicBezTo>
                  <a:cubicBezTo>
                    <a:pt x="557" y="1408"/>
                    <a:pt x="557" y="1415"/>
                    <a:pt x="558" y="1422"/>
                  </a:cubicBezTo>
                  <a:cubicBezTo>
                    <a:pt x="559" y="1434"/>
                    <a:pt x="558" y="1445"/>
                    <a:pt x="555" y="1456"/>
                  </a:cubicBezTo>
                  <a:cubicBezTo>
                    <a:pt x="555" y="1457"/>
                    <a:pt x="554" y="1459"/>
                    <a:pt x="553" y="1461"/>
                  </a:cubicBezTo>
                  <a:cubicBezTo>
                    <a:pt x="552" y="1462"/>
                    <a:pt x="551" y="1463"/>
                    <a:pt x="551" y="1465"/>
                  </a:cubicBezTo>
                  <a:cubicBezTo>
                    <a:pt x="550" y="1466"/>
                    <a:pt x="549" y="1468"/>
                    <a:pt x="547" y="1468"/>
                  </a:cubicBezTo>
                  <a:cubicBezTo>
                    <a:pt x="546" y="1468"/>
                    <a:pt x="546" y="1467"/>
                    <a:pt x="545" y="1467"/>
                  </a:cubicBezTo>
                  <a:cubicBezTo>
                    <a:pt x="544" y="1466"/>
                    <a:pt x="543" y="1466"/>
                    <a:pt x="541" y="1466"/>
                  </a:cubicBezTo>
                  <a:cubicBezTo>
                    <a:pt x="533" y="1465"/>
                    <a:pt x="525" y="1465"/>
                    <a:pt x="517" y="1466"/>
                  </a:cubicBezTo>
                  <a:cubicBezTo>
                    <a:pt x="515" y="1468"/>
                    <a:pt x="515" y="1471"/>
                    <a:pt x="515" y="1473"/>
                  </a:cubicBezTo>
                  <a:cubicBezTo>
                    <a:pt x="515" y="1477"/>
                    <a:pt x="515" y="1480"/>
                    <a:pt x="514" y="1484"/>
                  </a:cubicBezTo>
                  <a:cubicBezTo>
                    <a:pt x="514" y="1486"/>
                    <a:pt x="514" y="1488"/>
                    <a:pt x="513" y="1490"/>
                  </a:cubicBezTo>
                  <a:cubicBezTo>
                    <a:pt x="512" y="1492"/>
                    <a:pt x="511" y="1493"/>
                    <a:pt x="509" y="1493"/>
                  </a:cubicBezTo>
                  <a:cubicBezTo>
                    <a:pt x="507" y="1494"/>
                    <a:pt x="504" y="1495"/>
                    <a:pt x="501" y="1494"/>
                  </a:cubicBezTo>
                  <a:cubicBezTo>
                    <a:pt x="498" y="1494"/>
                    <a:pt x="495" y="1494"/>
                    <a:pt x="491" y="1494"/>
                  </a:cubicBezTo>
                  <a:cubicBezTo>
                    <a:pt x="487" y="1494"/>
                    <a:pt x="484" y="1495"/>
                    <a:pt x="480" y="1497"/>
                  </a:cubicBezTo>
                  <a:cubicBezTo>
                    <a:pt x="477" y="1499"/>
                    <a:pt x="475" y="1500"/>
                    <a:pt x="472" y="1502"/>
                  </a:cubicBezTo>
                  <a:cubicBezTo>
                    <a:pt x="468" y="1504"/>
                    <a:pt x="465" y="1505"/>
                    <a:pt x="461" y="1506"/>
                  </a:cubicBezTo>
                  <a:cubicBezTo>
                    <a:pt x="456" y="1507"/>
                    <a:pt x="451" y="1509"/>
                    <a:pt x="445" y="1510"/>
                  </a:cubicBezTo>
                  <a:cubicBezTo>
                    <a:pt x="440" y="1511"/>
                    <a:pt x="436" y="1513"/>
                    <a:pt x="432" y="1515"/>
                  </a:cubicBezTo>
                  <a:cubicBezTo>
                    <a:pt x="430" y="1518"/>
                    <a:pt x="430" y="1520"/>
                    <a:pt x="430" y="1522"/>
                  </a:cubicBezTo>
                  <a:cubicBezTo>
                    <a:pt x="430" y="1527"/>
                    <a:pt x="428" y="1529"/>
                    <a:pt x="423" y="1530"/>
                  </a:cubicBezTo>
                  <a:cubicBezTo>
                    <a:pt x="416" y="1532"/>
                    <a:pt x="409" y="1534"/>
                    <a:pt x="402" y="1534"/>
                  </a:cubicBezTo>
                  <a:cubicBezTo>
                    <a:pt x="396" y="1534"/>
                    <a:pt x="391" y="1534"/>
                    <a:pt x="385" y="1536"/>
                  </a:cubicBezTo>
                  <a:cubicBezTo>
                    <a:pt x="377" y="1538"/>
                    <a:pt x="369" y="1538"/>
                    <a:pt x="361" y="1537"/>
                  </a:cubicBezTo>
                  <a:cubicBezTo>
                    <a:pt x="359" y="1537"/>
                    <a:pt x="357" y="1536"/>
                    <a:pt x="356" y="1535"/>
                  </a:cubicBezTo>
                  <a:cubicBezTo>
                    <a:pt x="353" y="1537"/>
                    <a:pt x="353" y="1541"/>
                    <a:pt x="351" y="1544"/>
                  </a:cubicBezTo>
                  <a:cubicBezTo>
                    <a:pt x="350" y="1544"/>
                    <a:pt x="349" y="1545"/>
                    <a:pt x="348" y="1545"/>
                  </a:cubicBezTo>
                  <a:cubicBezTo>
                    <a:pt x="341" y="1545"/>
                    <a:pt x="335" y="1545"/>
                    <a:pt x="328" y="1542"/>
                  </a:cubicBezTo>
                  <a:cubicBezTo>
                    <a:pt x="321" y="1538"/>
                    <a:pt x="314" y="1537"/>
                    <a:pt x="306" y="1538"/>
                  </a:cubicBezTo>
                  <a:cubicBezTo>
                    <a:pt x="300" y="1539"/>
                    <a:pt x="294" y="1539"/>
                    <a:pt x="288" y="1538"/>
                  </a:cubicBezTo>
                  <a:cubicBezTo>
                    <a:pt x="284" y="1538"/>
                    <a:pt x="280" y="1539"/>
                    <a:pt x="277" y="1539"/>
                  </a:cubicBezTo>
                  <a:cubicBezTo>
                    <a:pt x="274" y="1542"/>
                    <a:pt x="273" y="1545"/>
                    <a:pt x="273" y="1549"/>
                  </a:cubicBezTo>
                  <a:cubicBezTo>
                    <a:pt x="273" y="1556"/>
                    <a:pt x="270" y="1561"/>
                    <a:pt x="265" y="1566"/>
                  </a:cubicBezTo>
                  <a:cubicBezTo>
                    <a:pt x="263" y="1568"/>
                    <a:pt x="262" y="1569"/>
                    <a:pt x="260" y="1571"/>
                  </a:cubicBezTo>
                  <a:cubicBezTo>
                    <a:pt x="255" y="1576"/>
                    <a:pt x="248" y="1579"/>
                    <a:pt x="241" y="1580"/>
                  </a:cubicBezTo>
                  <a:cubicBezTo>
                    <a:pt x="230" y="1581"/>
                    <a:pt x="219" y="1582"/>
                    <a:pt x="208" y="1580"/>
                  </a:cubicBezTo>
                  <a:cubicBezTo>
                    <a:pt x="208" y="1580"/>
                    <a:pt x="207" y="1580"/>
                    <a:pt x="207" y="1580"/>
                  </a:cubicBezTo>
                  <a:cubicBezTo>
                    <a:pt x="201" y="1579"/>
                    <a:pt x="197" y="1576"/>
                    <a:pt x="195" y="1570"/>
                  </a:cubicBezTo>
                  <a:cubicBezTo>
                    <a:pt x="194" y="1567"/>
                    <a:pt x="193" y="1563"/>
                    <a:pt x="193" y="1559"/>
                  </a:cubicBezTo>
                  <a:cubicBezTo>
                    <a:pt x="192" y="1555"/>
                    <a:pt x="192" y="1551"/>
                    <a:pt x="190" y="1548"/>
                  </a:cubicBezTo>
                  <a:cubicBezTo>
                    <a:pt x="189" y="1544"/>
                    <a:pt x="188" y="1540"/>
                    <a:pt x="189" y="1536"/>
                  </a:cubicBezTo>
                  <a:cubicBezTo>
                    <a:pt x="190" y="1530"/>
                    <a:pt x="191" y="1524"/>
                    <a:pt x="192" y="1518"/>
                  </a:cubicBezTo>
                  <a:cubicBezTo>
                    <a:pt x="192" y="1515"/>
                    <a:pt x="193" y="1512"/>
                    <a:pt x="193" y="1509"/>
                  </a:cubicBezTo>
                  <a:cubicBezTo>
                    <a:pt x="194" y="1507"/>
                    <a:pt x="194" y="1506"/>
                    <a:pt x="194" y="1504"/>
                  </a:cubicBezTo>
                  <a:cubicBezTo>
                    <a:pt x="193" y="1504"/>
                    <a:pt x="192" y="1503"/>
                    <a:pt x="190" y="1503"/>
                  </a:cubicBezTo>
                  <a:cubicBezTo>
                    <a:pt x="189" y="1502"/>
                    <a:pt x="187" y="1502"/>
                    <a:pt x="185" y="1502"/>
                  </a:cubicBezTo>
                  <a:cubicBezTo>
                    <a:pt x="183" y="1501"/>
                    <a:pt x="181" y="1500"/>
                    <a:pt x="180" y="1497"/>
                  </a:cubicBezTo>
                  <a:cubicBezTo>
                    <a:pt x="179" y="1494"/>
                    <a:pt x="177" y="1490"/>
                    <a:pt x="176" y="1487"/>
                  </a:cubicBezTo>
                  <a:cubicBezTo>
                    <a:pt x="173" y="1482"/>
                    <a:pt x="171" y="1476"/>
                    <a:pt x="172" y="1470"/>
                  </a:cubicBezTo>
                  <a:cubicBezTo>
                    <a:pt x="172" y="1468"/>
                    <a:pt x="172" y="1466"/>
                    <a:pt x="172" y="1463"/>
                  </a:cubicBezTo>
                  <a:cubicBezTo>
                    <a:pt x="171" y="1462"/>
                    <a:pt x="169" y="1461"/>
                    <a:pt x="168" y="1459"/>
                  </a:cubicBezTo>
                  <a:cubicBezTo>
                    <a:pt x="166" y="1456"/>
                    <a:pt x="165" y="1452"/>
                    <a:pt x="164" y="1448"/>
                  </a:cubicBezTo>
                  <a:cubicBezTo>
                    <a:pt x="163" y="1437"/>
                    <a:pt x="162" y="1426"/>
                    <a:pt x="162" y="1414"/>
                  </a:cubicBezTo>
                  <a:cubicBezTo>
                    <a:pt x="162" y="1395"/>
                    <a:pt x="162" y="1375"/>
                    <a:pt x="162" y="1356"/>
                  </a:cubicBezTo>
                  <a:cubicBezTo>
                    <a:pt x="162" y="1342"/>
                    <a:pt x="160" y="1327"/>
                    <a:pt x="159" y="1313"/>
                  </a:cubicBezTo>
                  <a:cubicBezTo>
                    <a:pt x="159" y="1310"/>
                    <a:pt x="159" y="1308"/>
                    <a:pt x="159" y="1305"/>
                  </a:cubicBezTo>
                  <a:cubicBezTo>
                    <a:pt x="159" y="1301"/>
                    <a:pt x="158" y="1296"/>
                    <a:pt x="158" y="1291"/>
                  </a:cubicBezTo>
                  <a:cubicBezTo>
                    <a:pt x="158" y="1283"/>
                    <a:pt x="157" y="1274"/>
                    <a:pt x="157" y="1265"/>
                  </a:cubicBezTo>
                  <a:cubicBezTo>
                    <a:pt x="157" y="1260"/>
                    <a:pt x="157" y="1255"/>
                    <a:pt x="158" y="1250"/>
                  </a:cubicBezTo>
                  <a:cubicBezTo>
                    <a:pt x="159" y="1246"/>
                    <a:pt x="159" y="1242"/>
                    <a:pt x="158" y="1239"/>
                  </a:cubicBezTo>
                  <a:cubicBezTo>
                    <a:pt x="158" y="1236"/>
                    <a:pt x="158" y="1232"/>
                    <a:pt x="158" y="1229"/>
                  </a:cubicBezTo>
                  <a:cubicBezTo>
                    <a:pt x="158" y="1224"/>
                    <a:pt x="158" y="1219"/>
                    <a:pt x="158" y="1214"/>
                  </a:cubicBezTo>
                  <a:cubicBezTo>
                    <a:pt x="159" y="1202"/>
                    <a:pt x="159" y="1189"/>
                    <a:pt x="160" y="1177"/>
                  </a:cubicBezTo>
                  <a:cubicBezTo>
                    <a:pt x="160" y="1172"/>
                    <a:pt x="161" y="1168"/>
                    <a:pt x="161" y="1163"/>
                  </a:cubicBezTo>
                  <a:cubicBezTo>
                    <a:pt x="161" y="1155"/>
                    <a:pt x="162" y="1147"/>
                    <a:pt x="162" y="1139"/>
                  </a:cubicBezTo>
                  <a:cubicBezTo>
                    <a:pt x="162" y="1123"/>
                    <a:pt x="162" y="1107"/>
                    <a:pt x="162" y="1092"/>
                  </a:cubicBezTo>
                  <a:cubicBezTo>
                    <a:pt x="162" y="1087"/>
                    <a:pt x="163" y="1082"/>
                    <a:pt x="163" y="1077"/>
                  </a:cubicBezTo>
                  <a:cubicBezTo>
                    <a:pt x="163" y="1075"/>
                    <a:pt x="163" y="1074"/>
                    <a:pt x="163" y="1072"/>
                  </a:cubicBezTo>
                  <a:cubicBezTo>
                    <a:pt x="163" y="1067"/>
                    <a:pt x="162" y="1062"/>
                    <a:pt x="162" y="1058"/>
                  </a:cubicBezTo>
                  <a:cubicBezTo>
                    <a:pt x="161" y="1040"/>
                    <a:pt x="161" y="1022"/>
                    <a:pt x="161" y="1004"/>
                  </a:cubicBezTo>
                  <a:cubicBezTo>
                    <a:pt x="161" y="999"/>
                    <a:pt x="161" y="994"/>
                    <a:pt x="162" y="989"/>
                  </a:cubicBezTo>
                  <a:cubicBezTo>
                    <a:pt x="162" y="987"/>
                    <a:pt x="162" y="985"/>
                    <a:pt x="160" y="984"/>
                  </a:cubicBezTo>
                  <a:cubicBezTo>
                    <a:pt x="159" y="984"/>
                    <a:pt x="158" y="984"/>
                    <a:pt x="157" y="984"/>
                  </a:cubicBezTo>
                  <a:cubicBezTo>
                    <a:pt x="150" y="986"/>
                    <a:pt x="143" y="986"/>
                    <a:pt x="136" y="985"/>
                  </a:cubicBezTo>
                  <a:cubicBezTo>
                    <a:pt x="122" y="984"/>
                    <a:pt x="107" y="981"/>
                    <a:pt x="93" y="978"/>
                  </a:cubicBezTo>
                  <a:cubicBezTo>
                    <a:pt x="85" y="977"/>
                    <a:pt x="77" y="976"/>
                    <a:pt x="68" y="974"/>
                  </a:cubicBezTo>
                  <a:cubicBezTo>
                    <a:pt x="61" y="973"/>
                    <a:pt x="53" y="972"/>
                    <a:pt x="46" y="970"/>
                  </a:cubicBezTo>
                  <a:cubicBezTo>
                    <a:pt x="41" y="968"/>
                    <a:pt x="35" y="966"/>
                    <a:pt x="31" y="963"/>
                  </a:cubicBezTo>
                  <a:cubicBezTo>
                    <a:pt x="25" y="960"/>
                    <a:pt x="20" y="955"/>
                    <a:pt x="17" y="949"/>
                  </a:cubicBezTo>
                  <a:cubicBezTo>
                    <a:pt x="12" y="936"/>
                    <a:pt x="6" y="924"/>
                    <a:pt x="3" y="911"/>
                  </a:cubicBezTo>
                  <a:cubicBezTo>
                    <a:pt x="2" y="907"/>
                    <a:pt x="1" y="903"/>
                    <a:pt x="0" y="898"/>
                  </a:cubicBezTo>
                  <a:cubicBezTo>
                    <a:pt x="0" y="897"/>
                    <a:pt x="1" y="896"/>
                    <a:pt x="1" y="894"/>
                  </a:cubicBezTo>
                  <a:cubicBezTo>
                    <a:pt x="0" y="890"/>
                    <a:pt x="2" y="887"/>
                    <a:pt x="4" y="884"/>
                  </a:cubicBezTo>
                  <a:cubicBezTo>
                    <a:pt x="6" y="881"/>
                    <a:pt x="9" y="877"/>
                    <a:pt x="11" y="873"/>
                  </a:cubicBezTo>
                  <a:cubicBezTo>
                    <a:pt x="15" y="869"/>
                    <a:pt x="18" y="864"/>
                    <a:pt x="21" y="859"/>
                  </a:cubicBezTo>
                  <a:cubicBezTo>
                    <a:pt x="26" y="850"/>
                    <a:pt x="32" y="843"/>
                    <a:pt x="39" y="836"/>
                  </a:cubicBezTo>
                  <a:cubicBezTo>
                    <a:pt x="40" y="834"/>
                    <a:pt x="41" y="833"/>
                    <a:pt x="42" y="831"/>
                  </a:cubicBezTo>
                  <a:cubicBezTo>
                    <a:pt x="43" y="826"/>
                    <a:pt x="46" y="823"/>
                    <a:pt x="51" y="822"/>
                  </a:cubicBezTo>
                  <a:cubicBezTo>
                    <a:pt x="52" y="822"/>
                    <a:pt x="53" y="821"/>
                    <a:pt x="55" y="821"/>
                  </a:cubicBezTo>
                  <a:close/>
                  <a:moveTo>
                    <a:pt x="206" y="490"/>
                  </a:moveTo>
                  <a:cubicBezTo>
                    <a:pt x="205" y="490"/>
                    <a:pt x="204" y="490"/>
                    <a:pt x="204" y="490"/>
                  </a:cubicBezTo>
                  <a:cubicBezTo>
                    <a:pt x="201" y="494"/>
                    <a:pt x="198" y="497"/>
                    <a:pt x="196" y="501"/>
                  </a:cubicBezTo>
                  <a:cubicBezTo>
                    <a:pt x="192" y="505"/>
                    <a:pt x="190" y="510"/>
                    <a:pt x="189" y="515"/>
                  </a:cubicBezTo>
                  <a:cubicBezTo>
                    <a:pt x="187" y="519"/>
                    <a:pt x="186" y="523"/>
                    <a:pt x="184" y="526"/>
                  </a:cubicBezTo>
                  <a:cubicBezTo>
                    <a:pt x="180" y="534"/>
                    <a:pt x="177" y="542"/>
                    <a:pt x="175" y="551"/>
                  </a:cubicBezTo>
                  <a:cubicBezTo>
                    <a:pt x="174" y="559"/>
                    <a:pt x="171" y="567"/>
                    <a:pt x="168" y="574"/>
                  </a:cubicBezTo>
                  <a:cubicBezTo>
                    <a:pt x="165" y="582"/>
                    <a:pt x="162" y="590"/>
                    <a:pt x="157" y="597"/>
                  </a:cubicBezTo>
                  <a:cubicBezTo>
                    <a:pt x="156" y="598"/>
                    <a:pt x="156" y="599"/>
                    <a:pt x="155" y="600"/>
                  </a:cubicBezTo>
                  <a:cubicBezTo>
                    <a:pt x="151" y="611"/>
                    <a:pt x="149" y="621"/>
                    <a:pt x="149" y="632"/>
                  </a:cubicBezTo>
                  <a:cubicBezTo>
                    <a:pt x="149" y="637"/>
                    <a:pt x="150" y="641"/>
                    <a:pt x="150" y="645"/>
                  </a:cubicBezTo>
                  <a:cubicBezTo>
                    <a:pt x="149" y="653"/>
                    <a:pt x="151" y="660"/>
                    <a:pt x="153" y="667"/>
                  </a:cubicBezTo>
                  <a:cubicBezTo>
                    <a:pt x="154" y="671"/>
                    <a:pt x="156" y="675"/>
                    <a:pt x="158" y="678"/>
                  </a:cubicBezTo>
                  <a:cubicBezTo>
                    <a:pt x="158" y="679"/>
                    <a:pt x="158" y="680"/>
                    <a:pt x="160" y="679"/>
                  </a:cubicBezTo>
                  <a:cubicBezTo>
                    <a:pt x="160" y="677"/>
                    <a:pt x="160" y="675"/>
                    <a:pt x="160" y="673"/>
                  </a:cubicBezTo>
                  <a:cubicBezTo>
                    <a:pt x="160" y="669"/>
                    <a:pt x="160" y="664"/>
                    <a:pt x="163" y="660"/>
                  </a:cubicBezTo>
                  <a:cubicBezTo>
                    <a:pt x="164" y="659"/>
                    <a:pt x="164" y="658"/>
                    <a:pt x="165" y="657"/>
                  </a:cubicBezTo>
                  <a:cubicBezTo>
                    <a:pt x="167" y="651"/>
                    <a:pt x="171" y="647"/>
                    <a:pt x="178" y="646"/>
                  </a:cubicBezTo>
                  <a:cubicBezTo>
                    <a:pt x="178" y="643"/>
                    <a:pt x="180" y="641"/>
                    <a:pt x="183" y="639"/>
                  </a:cubicBezTo>
                  <a:cubicBezTo>
                    <a:pt x="185" y="638"/>
                    <a:pt x="187" y="636"/>
                    <a:pt x="188" y="634"/>
                  </a:cubicBezTo>
                  <a:cubicBezTo>
                    <a:pt x="189" y="630"/>
                    <a:pt x="192" y="627"/>
                    <a:pt x="194" y="625"/>
                  </a:cubicBezTo>
                  <a:cubicBezTo>
                    <a:pt x="194" y="623"/>
                    <a:pt x="194" y="622"/>
                    <a:pt x="195" y="621"/>
                  </a:cubicBezTo>
                  <a:cubicBezTo>
                    <a:pt x="197" y="617"/>
                    <a:pt x="197" y="613"/>
                    <a:pt x="197" y="609"/>
                  </a:cubicBezTo>
                  <a:cubicBezTo>
                    <a:pt x="197" y="607"/>
                    <a:pt x="197" y="606"/>
                    <a:pt x="198" y="604"/>
                  </a:cubicBezTo>
                  <a:cubicBezTo>
                    <a:pt x="199" y="596"/>
                    <a:pt x="200" y="589"/>
                    <a:pt x="201" y="581"/>
                  </a:cubicBezTo>
                  <a:cubicBezTo>
                    <a:pt x="202" y="576"/>
                    <a:pt x="203" y="570"/>
                    <a:pt x="204" y="565"/>
                  </a:cubicBezTo>
                  <a:cubicBezTo>
                    <a:pt x="204" y="560"/>
                    <a:pt x="206" y="555"/>
                    <a:pt x="206" y="549"/>
                  </a:cubicBezTo>
                  <a:cubicBezTo>
                    <a:pt x="207" y="543"/>
                    <a:pt x="208" y="537"/>
                    <a:pt x="207" y="531"/>
                  </a:cubicBezTo>
                  <a:cubicBezTo>
                    <a:pt x="207" y="528"/>
                    <a:pt x="207" y="524"/>
                    <a:pt x="207" y="521"/>
                  </a:cubicBezTo>
                  <a:cubicBezTo>
                    <a:pt x="207" y="512"/>
                    <a:pt x="207" y="504"/>
                    <a:pt x="206" y="495"/>
                  </a:cubicBezTo>
                  <a:cubicBezTo>
                    <a:pt x="206" y="493"/>
                    <a:pt x="206" y="492"/>
                    <a:pt x="206" y="490"/>
                  </a:cubicBezTo>
                  <a:close/>
                  <a:moveTo>
                    <a:pt x="157" y="820"/>
                  </a:moveTo>
                  <a:cubicBezTo>
                    <a:pt x="157" y="819"/>
                    <a:pt x="157" y="818"/>
                    <a:pt x="157" y="818"/>
                  </a:cubicBezTo>
                  <a:cubicBezTo>
                    <a:pt x="152" y="806"/>
                    <a:pt x="150" y="793"/>
                    <a:pt x="147" y="781"/>
                  </a:cubicBezTo>
                  <a:cubicBezTo>
                    <a:pt x="147" y="777"/>
                    <a:pt x="146" y="773"/>
                    <a:pt x="145" y="769"/>
                  </a:cubicBezTo>
                  <a:cubicBezTo>
                    <a:pt x="145" y="768"/>
                    <a:pt x="144" y="767"/>
                    <a:pt x="144" y="767"/>
                  </a:cubicBezTo>
                  <a:cubicBezTo>
                    <a:pt x="134" y="768"/>
                    <a:pt x="132" y="769"/>
                    <a:pt x="123" y="762"/>
                  </a:cubicBezTo>
                  <a:cubicBezTo>
                    <a:pt x="118" y="760"/>
                    <a:pt x="115" y="759"/>
                    <a:pt x="112" y="757"/>
                  </a:cubicBezTo>
                  <a:cubicBezTo>
                    <a:pt x="108" y="759"/>
                    <a:pt x="105" y="757"/>
                    <a:pt x="101" y="756"/>
                  </a:cubicBezTo>
                  <a:cubicBezTo>
                    <a:pt x="101" y="757"/>
                    <a:pt x="100" y="759"/>
                    <a:pt x="100" y="760"/>
                  </a:cubicBezTo>
                  <a:cubicBezTo>
                    <a:pt x="97" y="774"/>
                    <a:pt x="94" y="788"/>
                    <a:pt x="91" y="802"/>
                  </a:cubicBezTo>
                  <a:cubicBezTo>
                    <a:pt x="91" y="805"/>
                    <a:pt x="90" y="809"/>
                    <a:pt x="88" y="812"/>
                  </a:cubicBezTo>
                  <a:cubicBezTo>
                    <a:pt x="88" y="812"/>
                    <a:pt x="88" y="813"/>
                    <a:pt x="88" y="813"/>
                  </a:cubicBezTo>
                  <a:cubicBezTo>
                    <a:pt x="88" y="815"/>
                    <a:pt x="90" y="815"/>
                    <a:pt x="91" y="815"/>
                  </a:cubicBezTo>
                  <a:cubicBezTo>
                    <a:pt x="97" y="816"/>
                    <a:pt x="102" y="817"/>
                    <a:pt x="108" y="817"/>
                  </a:cubicBezTo>
                  <a:cubicBezTo>
                    <a:pt x="112" y="818"/>
                    <a:pt x="115" y="818"/>
                    <a:pt x="119" y="818"/>
                  </a:cubicBezTo>
                  <a:cubicBezTo>
                    <a:pt x="121" y="817"/>
                    <a:pt x="124" y="818"/>
                    <a:pt x="126" y="818"/>
                  </a:cubicBezTo>
                  <a:cubicBezTo>
                    <a:pt x="128" y="818"/>
                    <a:pt x="131" y="819"/>
                    <a:pt x="133" y="819"/>
                  </a:cubicBezTo>
                  <a:cubicBezTo>
                    <a:pt x="140" y="820"/>
                    <a:pt x="146" y="820"/>
                    <a:pt x="153" y="820"/>
                  </a:cubicBezTo>
                  <a:cubicBezTo>
                    <a:pt x="154" y="820"/>
                    <a:pt x="156" y="820"/>
                    <a:pt x="157" y="820"/>
                  </a:cubicBezTo>
                  <a:close/>
                  <a:moveTo>
                    <a:pt x="522" y="545"/>
                  </a:moveTo>
                  <a:cubicBezTo>
                    <a:pt x="519" y="553"/>
                    <a:pt x="517" y="559"/>
                    <a:pt x="513" y="566"/>
                  </a:cubicBezTo>
                  <a:cubicBezTo>
                    <a:pt x="509" y="572"/>
                    <a:pt x="505" y="579"/>
                    <a:pt x="501" y="585"/>
                  </a:cubicBezTo>
                  <a:cubicBezTo>
                    <a:pt x="501" y="596"/>
                    <a:pt x="502" y="607"/>
                    <a:pt x="507" y="618"/>
                  </a:cubicBezTo>
                  <a:cubicBezTo>
                    <a:pt x="511" y="616"/>
                    <a:pt x="511" y="612"/>
                    <a:pt x="514" y="609"/>
                  </a:cubicBezTo>
                  <a:cubicBezTo>
                    <a:pt x="518" y="608"/>
                    <a:pt x="521" y="605"/>
                    <a:pt x="524" y="603"/>
                  </a:cubicBezTo>
                  <a:cubicBezTo>
                    <a:pt x="528" y="603"/>
                    <a:pt x="533" y="603"/>
                    <a:pt x="537" y="603"/>
                  </a:cubicBezTo>
                  <a:cubicBezTo>
                    <a:pt x="537" y="602"/>
                    <a:pt x="537" y="601"/>
                    <a:pt x="537" y="601"/>
                  </a:cubicBezTo>
                  <a:cubicBezTo>
                    <a:pt x="535" y="596"/>
                    <a:pt x="534" y="591"/>
                    <a:pt x="532" y="586"/>
                  </a:cubicBezTo>
                  <a:cubicBezTo>
                    <a:pt x="529" y="580"/>
                    <a:pt x="528" y="574"/>
                    <a:pt x="530" y="568"/>
                  </a:cubicBezTo>
                  <a:cubicBezTo>
                    <a:pt x="531" y="563"/>
                    <a:pt x="531" y="559"/>
                    <a:pt x="530" y="554"/>
                  </a:cubicBezTo>
                  <a:cubicBezTo>
                    <a:pt x="527" y="552"/>
                    <a:pt x="526" y="548"/>
                    <a:pt x="522" y="545"/>
                  </a:cubicBezTo>
                  <a:close/>
                  <a:moveTo>
                    <a:pt x="166" y="675"/>
                  </a:moveTo>
                  <a:cubicBezTo>
                    <a:pt x="168" y="671"/>
                    <a:pt x="171" y="660"/>
                    <a:pt x="172" y="655"/>
                  </a:cubicBezTo>
                  <a:cubicBezTo>
                    <a:pt x="171" y="655"/>
                    <a:pt x="170" y="655"/>
                    <a:pt x="170" y="655"/>
                  </a:cubicBezTo>
                  <a:cubicBezTo>
                    <a:pt x="169" y="657"/>
                    <a:pt x="168" y="658"/>
                    <a:pt x="167" y="660"/>
                  </a:cubicBezTo>
                  <a:cubicBezTo>
                    <a:pt x="165" y="662"/>
                    <a:pt x="165" y="665"/>
                    <a:pt x="163" y="668"/>
                  </a:cubicBezTo>
                  <a:cubicBezTo>
                    <a:pt x="162" y="670"/>
                    <a:pt x="162" y="673"/>
                    <a:pt x="162" y="676"/>
                  </a:cubicBezTo>
                  <a:cubicBezTo>
                    <a:pt x="163" y="676"/>
                    <a:pt x="165" y="675"/>
                    <a:pt x="166" y="675"/>
                  </a:cubicBezTo>
                  <a:close/>
                  <a:moveTo>
                    <a:pt x="149" y="740"/>
                  </a:moveTo>
                  <a:cubicBezTo>
                    <a:pt x="146" y="736"/>
                    <a:pt x="146" y="732"/>
                    <a:pt x="146" y="728"/>
                  </a:cubicBezTo>
                  <a:cubicBezTo>
                    <a:pt x="146" y="727"/>
                    <a:pt x="146" y="725"/>
                    <a:pt x="146" y="724"/>
                  </a:cubicBezTo>
                  <a:cubicBezTo>
                    <a:pt x="146" y="724"/>
                    <a:pt x="145" y="724"/>
                    <a:pt x="145" y="723"/>
                  </a:cubicBezTo>
                  <a:cubicBezTo>
                    <a:pt x="144" y="723"/>
                    <a:pt x="143" y="723"/>
                    <a:pt x="142" y="723"/>
                  </a:cubicBezTo>
                  <a:cubicBezTo>
                    <a:pt x="142" y="729"/>
                    <a:pt x="143" y="734"/>
                    <a:pt x="142" y="740"/>
                  </a:cubicBezTo>
                  <a:cubicBezTo>
                    <a:pt x="144" y="741"/>
                    <a:pt x="145" y="743"/>
                    <a:pt x="146" y="744"/>
                  </a:cubicBezTo>
                  <a:cubicBezTo>
                    <a:pt x="146" y="744"/>
                    <a:pt x="146" y="744"/>
                    <a:pt x="147" y="745"/>
                  </a:cubicBezTo>
                  <a:cubicBezTo>
                    <a:pt x="147" y="744"/>
                    <a:pt x="147" y="744"/>
                    <a:pt x="147" y="744"/>
                  </a:cubicBezTo>
                  <a:cubicBezTo>
                    <a:pt x="148" y="742"/>
                    <a:pt x="148" y="741"/>
                    <a:pt x="149" y="740"/>
                  </a:cubicBezTo>
                  <a:close/>
                  <a:moveTo>
                    <a:pt x="55" y="811"/>
                  </a:moveTo>
                  <a:cubicBezTo>
                    <a:pt x="55" y="812"/>
                    <a:pt x="54" y="813"/>
                    <a:pt x="54" y="815"/>
                  </a:cubicBezTo>
                  <a:cubicBezTo>
                    <a:pt x="54" y="816"/>
                    <a:pt x="55" y="818"/>
                    <a:pt x="56" y="819"/>
                  </a:cubicBezTo>
                  <a:cubicBezTo>
                    <a:pt x="57" y="819"/>
                    <a:pt x="59" y="819"/>
                    <a:pt x="59" y="817"/>
                  </a:cubicBezTo>
                  <a:cubicBezTo>
                    <a:pt x="60" y="816"/>
                    <a:pt x="59" y="814"/>
                    <a:pt x="59" y="813"/>
                  </a:cubicBezTo>
                  <a:cubicBezTo>
                    <a:pt x="58" y="812"/>
                    <a:pt x="57" y="812"/>
                    <a:pt x="55" y="811"/>
                  </a:cubicBezTo>
                  <a:close/>
                  <a:moveTo>
                    <a:pt x="164" y="692"/>
                  </a:moveTo>
                  <a:cubicBezTo>
                    <a:pt x="165" y="689"/>
                    <a:pt x="165" y="686"/>
                    <a:pt x="164" y="684"/>
                  </a:cubicBezTo>
                  <a:cubicBezTo>
                    <a:pt x="163" y="684"/>
                    <a:pt x="162" y="684"/>
                    <a:pt x="161" y="684"/>
                  </a:cubicBezTo>
                  <a:cubicBezTo>
                    <a:pt x="160" y="687"/>
                    <a:pt x="161" y="689"/>
                    <a:pt x="164" y="692"/>
                  </a:cubicBezTo>
                  <a:close/>
                  <a:moveTo>
                    <a:pt x="336" y="230"/>
                  </a:moveTo>
                  <a:cubicBezTo>
                    <a:pt x="337" y="227"/>
                    <a:pt x="337" y="227"/>
                    <a:pt x="335" y="226"/>
                  </a:cubicBezTo>
                  <a:cubicBezTo>
                    <a:pt x="334" y="228"/>
                    <a:pt x="335" y="229"/>
                    <a:pt x="336"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5D784279-6F65-05BA-B8EC-1361BA96C497}"/>
              </a:ext>
            </a:extLst>
          </p:cNvPr>
          <p:cNvSpPr txBox="1"/>
          <p:nvPr/>
        </p:nvSpPr>
        <p:spPr>
          <a:xfrm>
            <a:off x="2249091" y="3393591"/>
            <a:ext cx="2406643" cy="369332"/>
          </a:xfrm>
          <a:prstGeom prst="rect">
            <a:avLst/>
          </a:prstGeom>
          <a:noFill/>
        </p:spPr>
        <p:txBody>
          <a:bodyPr wrap="square">
            <a:spAutoFit/>
          </a:bodyPr>
          <a:lstStyle/>
          <a:p>
            <a:r>
              <a:rPr lang="en-US" dirty="0"/>
              <a:t>Sex</a:t>
            </a:r>
          </a:p>
        </p:txBody>
      </p:sp>
      <p:grpSp>
        <p:nvGrpSpPr>
          <p:cNvPr id="48" name="Group 47">
            <a:extLst>
              <a:ext uri="{FF2B5EF4-FFF2-40B4-BE49-F238E27FC236}">
                <a16:creationId xmlns:a16="http://schemas.microsoft.com/office/drawing/2014/main" id="{CBC2173F-B146-CBAA-78BD-DB868EA1D291}"/>
              </a:ext>
            </a:extLst>
          </p:cNvPr>
          <p:cNvGrpSpPr/>
          <p:nvPr/>
        </p:nvGrpSpPr>
        <p:grpSpPr>
          <a:xfrm>
            <a:off x="1302885" y="3333621"/>
            <a:ext cx="497217" cy="489272"/>
            <a:chOff x="175616" y="3280144"/>
            <a:chExt cx="510531" cy="502373"/>
          </a:xfrm>
          <a:solidFill>
            <a:schemeClr val="tx1"/>
          </a:solidFill>
        </p:grpSpPr>
        <p:grpSp>
          <p:nvGrpSpPr>
            <p:cNvPr id="37" name="Group 36">
              <a:extLst>
                <a:ext uri="{FF2B5EF4-FFF2-40B4-BE49-F238E27FC236}">
                  <a16:creationId xmlns:a16="http://schemas.microsoft.com/office/drawing/2014/main" id="{A63B55AE-8293-070F-A11E-162258434113}"/>
                </a:ext>
              </a:extLst>
            </p:cNvPr>
            <p:cNvGrpSpPr/>
            <p:nvPr/>
          </p:nvGrpSpPr>
          <p:grpSpPr>
            <a:xfrm>
              <a:off x="175616" y="3280144"/>
              <a:ext cx="233695" cy="502373"/>
              <a:chOff x="5708964" y="1560641"/>
              <a:chExt cx="233695" cy="502373"/>
            </a:xfrm>
            <a:grpFill/>
          </p:grpSpPr>
          <p:sp>
            <p:nvSpPr>
              <p:cNvPr id="38" name="Freeform 11">
                <a:extLst>
                  <a:ext uri="{FF2B5EF4-FFF2-40B4-BE49-F238E27FC236}">
                    <a16:creationId xmlns:a16="http://schemas.microsoft.com/office/drawing/2014/main" id="{3E3AAE87-72E8-DB7D-3F06-3CBD11F8F461}"/>
                  </a:ext>
                </a:extLst>
              </p:cNvPr>
              <p:cNvSpPr>
                <a:spLocks/>
              </p:cNvSpPr>
              <p:nvPr/>
            </p:nvSpPr>
            <p:spPr bwMode="auto">
              <a:xfrm>
                <a:off x="5764239" y="1846112"/>
                <a:ext cx="123844" cy="216902"/>
              </a:xfrm>
              <a:custGeom>
                <a:avLst/>
                <a:gdLst>
                  <a:gd name="T0" fmla="*/ 0 w 182"/>
                  <a:gd name="T1" fmla="*/ 0 h 319"/>
                  <a:gd name="T2" fmla="*/ 0 w 182"/>
                  <a:gd name="T3" fmla="*/ 277 h 319"/>
                  <a:gd name="T4" fmla="*/ 41 w 182"/>
                  <a:gd name="T5" fmla="*/ 319 h 319"/>
                  <a:gd name="T6" fmla="*/ 83 w 182"/>
                  <a:gd name="T7" fmla="*/ 277 h 319"/>
                  <a:gd name="T8" fmla="*/ 83 w 182"/>
                  <a:gd name="T9" fmla="*/ 79 h 319"/>
                  <a:gd name="T10" fmla="*/ 99 w 182"/>
                  <a:gd name="T11" fmla="*/ 79 h 319"/>
                  <a:gd name="T12" fmla="*/ 99 w 182"/>
                  <a:gd name="T13" fmla="*/ 277 h 319"/>
                  <a:gd name="T14" fmla="*/ 140 w 182"/>
                  <a:gd name="T15" fmla="*/ 319 h 319"/>
                  <a:gd name="T16" fmla="*/ 182 w 182"/>
                  <a:gd name="T17" fmla="*/ 277 h 319"/>
                  <a:gd name="T18" fmla="*/ 182 w 182"/>
                  <a:gd name="T19" fmla="*/ 0 h 319"/>
                  <a:gd name="T20" fmla="*/ 0 w 182"/>
                  <a:gd name="T2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319">
                    <a:moveTo>
                      <a:pt x="0" y="0"/>
                    </a:moveTo>
                    <a:cubicBezTo>
                      <a:pt x="0" y="277"/>
                      <a:pt x="0" y="277"/>
                      <a:pt x="0" y="277"/>
                    </a:cubicBezTo>
                    <a:cubicBezTo>
                      <a:pt x="0" y="300"/>
                      <a:pt x="18" y="319"/>
                      <a:pt x="41" y="319"/>
                    </a:cubicBezTo>
                    <a:cubicBezTo>
                      <a:pt x="64" y="319"/>
                      <a:pt x="83" y="300"/>
                      <a:pt x="83" y="277"/>
                    </a:cubicBezTo>
                    <a:cubicBezTo>
                      <a:pt x="83" y="79"/>
                      <a:pt x="83" y="79"/>
                      <a:pt x="83" y="79"/>
                    </a:cubicBezTo>
                    <a:cubicBezTo>
                      <a:pt x="99" y="79"/>
                      <a:pt x="99" y="79"/>
                      <a:pt x="99" y="79"/>
                    </a:cubicBezTo>
                    <a:cubicBezTo>
                      <a:pt x="99" y="277"/>
                      <a:pt x="99" y="277"/>
                      <a:pt x="99" y="277"/>
                    </a:cubicBezTo>
                    <a:cubicBezTo>
                      <a:pt x="99" y="300"/>
                      <a:pt x="118" y="319"/>
                      <a:pt x="140" y="319"/>
                    </a:cubicBezTo>
                    <a:cubicBezTo>
                      <a:pt x="163" y="319"/>
                      <a:pt x="182" y="300"/>
                      <a:pt x="182" y="277"/>
                    </a:cubicBezTo>
                    <a:cubicBezTo>
                      <a:pt x="182" y="0"/>
                      <a:pt x="182" y="0"/>
                      <a:pt x="18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a:extLst>
                  <a:ext uri="{FF2B5EF4-FFF2-40B4-BE49-F238E27FC236}">
                    <a16:creationId xmlns:a16="http://schemas.microsoft.com/office/drawing/2014/main" id="{A671DBB3-F540-201E-EE56-88BC3CB79E35}"/>
                  </a:ext>
                </a:extLst>
              </p:cNvPr>
              <p:cNvSpPr>
                <a:spLocks/>
              </p:cNvSpPr>
              <p:nvPr/>
            </p:nvSpPr>
            <p:spPr bwMode="auto">
              <a:xfrm>
                <a:off x="5708964" y="1680987"/>
                <a:ext cx="233695" cy="197311"/>
              </a:xfrm>
              <a:custGeom>
                <a:avLst/>
                <a:gdLst>
                  <a:gd name="T0" fmla="*/ 32 w 344"/>
                  <a:gd name="T1" fmla="*/ 291 h 291"/>
                  <a:gd name="T2" fmla="*/ 33 w 344"/>
                  <a:gd name="T3" fmla="*/ 291 h 291"/>
                  <a:gd name="T4" fmla="*/ 58 w 344"/>
                  <a:gd name="T5" fmla="*/ 264 h 291"/>
                  <a:gd name="T6" fmla="*/ 81 w 344"/>
                  <a:gd name="T7" fmla="*/ 78 h 291"/>
                  <a:gd name="T8" fmla="*/ 81 w 344"/>
                  <a:gd name="T9" fmla="*/ 231 h 291"/>
                  <a:gd name="T10" fmla="*/ 263 w 344"/>
                  <a:gd name="T11" fmla="*/ 231 h 291"/>
                  <a:gd name="T12" fmla="*/ 263 w 344"/>
                  <a:gd name="T13" fmla="*/ 78 h 291"/>
                  <a:gd name="T14" fmla="*/ 286 w 344"/>
                  <a:gd name="T15" fmla="*/ 264 h 291"/>
                  <a:gd name="T16" fmla="*/ 310 w 344"/>
                  <a:gd name="T17" fmla="*/ 291 h 291"/>
                  <a:gd name="T18" fmla="*/ 312 w 344"/>
                  <a:gd name="T19" fmla="*/ 291 h 291"/>
                  <a:gd name="T20" fmla="*/ 338 w 344"/>
                  <a:gd name="T21" fmla="*/ 266 h 291"/>
                  <a:gd name="T22" fmla="*/ 289 w 344"/>
                  <a:gd name="T23" fmla="*/ 25 h 291"/>
                  <a:gd name="T24" fmla="*/ 242 w 344"/>
                  <a:gd name="T25" fmla="*/ 1 h 291"/>
                  <a:gd name="T26" fmla="*/ 239 w 344"/>
                  <a:gd name="T27" fmla="*/ 1 h 291"/>
                  <a:gd name="T28" fmla="*/ 239 w 344"/>
                  <a:gd name="T29" fmla="*/ 1 h 291"/>
                  <a:gd name="T30" fmla="*/ 235 w 344"/>
                  <a:gd name="T31" fmla="*/ 0 h 291"/>
                  <a:gd name="T32" fmla="*/ 232 w 344"/>
                  <a:gd name="T33" fmla="*/ 1 h 291"/>
                  <a:gd name="T34" fmla="*/ 111 w 344"/>
                  <a:gd name="T35" fmla="*/ 1 h 291"/>
                  <a:gd name="T36" fmla="*/ 108 w 344"/>
                  <a:gd name="T37" fmla="*/ 0 h 291"/>
                  <a:gd name="T38" fmla="*/ 105 w 344"/>
                  <a:gd name="T39" fmla="*/ 1 h 291"/>
                  <a:gd name="T40" fmla="*/ 105 w 344"/>
                  <a:gd name="T41" fmla="*/ 1 h 291"/>
                  <a:gd name="T42" fmla="*/ 102 w 344"/>
                  <a:gd name="T43" fmla="*/ 1 h 291"/>
                  <a:gd name="T44" fmla="*/ 55 w 344"/>
                  <a:gd name="T45" fmla="*/ 25 h 291"/>
                  <a:gd name="T46" fmla="*/ 6 w 344"/>
                  <a:gd name="T47" fmla="*/ 266 h 291"/>
                  <a:gd name="T48" fmla="*/ 32 w 344"/>
                  <a:gd name="T49"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291">
                    <a:moveTo>
                      <a:pt x="32" y="291"/>
                    </a:moveTo>
                    <a:cubicBezTo>
                      <a:pt x="32" y="291"/>
                      <a:pt x="33" y="291"/>
                      <a:pt x="33" y="291"/>
                    </a:cubicBezTo>
                    <a:cubicBezTo>
                      <a:pt x="47" y="290"/>
                      <a:pt x="58" y="278"/>
                      <a:pt x="58" y="264"/>
                    </a:cubicBezTo>
                    <a:cubicBezTo>
                      <a:pt x="52" y="157"/>
                      <a:pt x="68" y="103"/>
                      <a:pt x="81" y="78"/>
                    </a:cubicBezTo>
                    <a:cubicBezTo>
                      <a:pt x="81" y="231"/>
                      <a:pt x="81" y="231"/>
                      <a:pt x="81" y="231"/>
                    </a:cubicBezTo>
                    <a:cubicBezTo>
                      <a:pt x="263" y="231"/>
                      <a:pt x="263" y="231"/>
                      <a:pt x="263" y="231"/>
                    </a:cubicBezTo>
                    <a:cubicBezTo>
                      <a:pt x="263" y="78"/>
                      <a:pt x="263" y="78"/>
                      <a:pt x="263" y="78"/>
                    </a:cubicBezTo>
                    <a:cubicBezTo>
                      <a:pt x="276" y="103"/>
                      <a:pt x="291" y="157"/>
                      <a:pt x="286" y="264"/>
                    </a:cubicBezTo>
                    <a:cubicBezTo>
                      <a:pt x="285" y="278"/>
                      <a:pt x="296" y="290"/>
                      <a:pt x="310" y="291"/>
                    </a:cubicBezTo>
                    <a:cubicBezTo>
                      <a:pt x="311" y="291"/>
                      <a:pt x="311" y="291"/>
                      <a:pt x="312" y="291"/>
                    </a:cubicBezTo>
                    <a:cubicBezTo>
                      <a:pt x="326" y="291"/>
                      <a:pt x="337" y="280"/>
                      <a:pt x="338" y="266"/>
                    </a:cubicBezTo>
                    <a:cubicBezTo>
                      <a:pt x="344" y="148"/>
                      <a:pt x="327" y="64"/>
                      <a:pt x="289" y="25"/>
                    </a:cubicBezTo>
                    <a:cubicBezTo>
                      <a:pt x="275" y="11"/>
                      <a:pt x="259" y="2"/>
                      <a:pt x="242" y="1"/>
                    </a:cubicBezTo>
                    <a:cubicBezTo>
                      <a:pt x="241" y="1"/>
                      <a:pt x="240" y="1"/>
                      <a:pt x="239" y="1"/>
                    </a:cubicBezTo>
                    <a:cubicBezTo>
                      <a:pt x="239" y="1"/>
                      <a:pt x="239" y="1"/>
                      <a:pt x="239" y="1"/>
                    </a:cubicBezTo>
                    <a:cubicBezTo>
                      <a:pt x="237" y="0"/>
                      <a:pt x="236" y="0"/>
                      <a:pt x="235" y="0"/>
                    </a:cubicBezTo>
                    <a:cubicBezTo>
                      <a:pt x="234" y="0"/>
                      <a:pt x="233" y="0"/>
                      <a:pt x="232" y="1"/>
                    </a:cubicBezTo>
                    <a:cubicBezTo>
                      <a:pt x="111" y="1"/>
                      <a:pt x="111" y="1"/>
                      <a:pt x="111" y="1"/>
                    </a:cubicBezTo>
                    <a:cubicBezTo>
                      <a:pt x="110" y="0"/>
                      <a:pt x="109" y="0"/>
                      <a:pt x="108" y="0"/>
                    </a:cubicBezTo>
                    <a:cubicBezTo>
                      <a:pt x="107" y="0"/>
                      <a:pt x="106" y="0"/>
                      <a:pt x="105" y="1"/>
                    </a:cubicBezTo>
                    <a:cubicBezTo>
                      <a:pt x="105" y="1"/>
                      <a:pt x="105" y="1"/>
                      <a:pt x="105" y="1"/>
                    </a:cubicBezTo>
                    <a:cubicBezTo>
                      <a:pt x="104" y="1"/>
                      <a:pt x="103" y="1"/>
                      <a:pt x="102" y="1"/>
                    </a:cubicBezTo>
                    <a:cubicBezTo>
                      <a:pt x="84" y="2"/>
                      <a:pt x="68" y="11"/>
                      <a:pt x="55" y="25"/>
                    </a:cubicBezTo>
                    <a:cubicBezTo>
                      <a:pt x="17" y="64"/>
                      <a:pt x="0" y="148"/>
                      <a:pt x="6" y="266"/>
                    </a:cubicBezTo>
                    <a:cubicBezTo>
                      <a:pt x="6" y="280"/>
                      <a:pt x="18" y="291"/>
                      <a:pt x="32"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13">
                <a:extLst>
                  <a:ext uri="{FF2B5EF4-FFF2-40B4-BE49-F238E27FC236}">
                    <a16:creationId xmlns:a16="http://schemas.microsoft.com/office/drawing/2014/main" id="{3C608A17-F3C6-2713-5D1C-D9DB1270895A}"/>
                  </a:ext>
                </a:extLst>
              </p:cNvPr>
              <p:cNvSpPr>
                <a:spLocks noChangeArrowheads="1"/>
              </p:cNvSpPr>
              <p:nvPr/>
            </p:nvSpPr>
            <p:spPr bwMode="auto">
              <a:xfrm>
                <a:off x="5770536" y="1560641"/>
                <a:ext cx="111250" cy="1112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01512D98-FD3B-F47A-111C-3D2AE07D7823}"/>
                </a:ext>
              </a:extLst>
            </p:cNvPr>
            <p:cNvGrpSpPr/>
            <p:nvPr/>
          </p:nvGrpSpPr>
          <p:grpSpPr>
            <a:xfrm>
              <a:off x="432861" y="3302533"/>
              <a:ext cx="253286" cy="479984"/>
              <a:chOff x="6024522" y="1583031"/>
              <a:chExt cx="253286" cy="479984"/>
            </a:xfrm>
            <a:grpFill/>
          </p:grpSpPr>
          <p:sp>
            <p:nvSpPr>
              <p:cNvPr id="42" name="Freeform 14">
                <a:extLst>
                  <a:ext uri="{FF2B5EF4-FFF2-40B4-BE49-F238E27FC236}">
                    <a16:creationId xmlns:a16="http://schemas.microsoft.com/office/drawing/2014/main" id="{492C4370-F54A-C51E-67F6-B814CB59233D}"/>
                  </a:ext>
                </a:extLst>
              </p:cNvPr>
              <p:cNvSpPr>
                <a:spLocks/>
              </p:cNvSpPr>
              <p:nvPr/>
            </p:nvSpPr>
            <p:spPr bwMode="auto">
              <a:xfrm>
                <a:off x="6099388" y="1951065"/>
                <a:ext cx="44080" cy="111950"/>
              </a:xfrm>
              <a:custGeom>
                <a:avLst/>
                <a:gdLst>
                  <a:gd name="T0" fmla="*/ 0 w 65"/>
                  <a:gd name="T1" fmla="*/ 131 h 164"/>
                  <a:gd name="T2" fmla="*/ 32 w 65"/>
                  <a:gd name="T3" fmla="*/ 164 h 164"/>
                  <a:gd name="T4" fmla="*/ 65 w 65"/>
                  <a:gd name="T5" fmla="*/ 131 h 164"/>
                  <a:gd name="T6" fmla="*/ 65 w 65"/>
                  <a:gd name="T7" fmla="*/ 8 h 164"/>
                  <a:gd name="T8" fmla="*/ 0 w 65"/>
                  <a:gd name="T9" fmla="*/ 0 h 164"/>
                  <a:gd name="T10" fmla="*/ 0 w 65"/>
                  <a:gd name="T11" fmla="*/ 131 h 164"/>
                </a:gdLst>
                <a:ahLst/>
                <a:cxnLst>
                  <a:cxn ang="0">
                    <a:pos x="T0" y="T1"/>
                  </a:cxn>
                  <a:cxn ang="0">
                    <a:pos x="T2" y="T3"/>
                  </a:cxn>
                  <a:cxn ang="0">
                    <a:pos x="T4" y="T5"/>
                  </a:cxn>
                  <a:cxn ang="0">
                    <a:pos x="T6" y="T7"/>
                  </a:cxn>
                  <a:cxn ang="0">
                    <a:pos x="T8" y="T9"/>
                  </a:cxn>
                  <a:cxn ang="0">
                    <a:pos x="T10" y="T11"/>
                  </a:cxn>
                </a:cxnLst>
                <a:rect l="0" t="0" r="r" b="b"/>
                <a:pathLst>
                  <a:path w="65" h="164">
                    <a:moveTo>
                      <a:pt x="0" y="131"/>
                    </a:moveTo>
                    <a:cubicBezTo>
                      <a:pt x="0" y="149"/>
                      <a:pt x="14" y="164"/>
                      <a:pt x="32" y="164"/>
                    </a:cubicBezTo>
                    <a:cubicBezTo>
                      <a:pt x="50" y="164"/>
                      <a:pt x="65" y="149"/>
                      <a:pt x="65" y="131"/>
                    </a:cubicBezTo>
                    <a:cubicBezTo>
                      <a:pt x="65" y="8"/>
                      <a:pt x="65" y="8"/>
                      <a:pt x="65" y="8"/>
                    </a:cubicBezTo>
                    <a:cubicBezTo>
                      <a:pt x="40" y="7"/>
                      <a:pt x="18" y="4"/>
                      <a:pt x="0" y="0"/>
                    </a:cubicBezTo>
                    <a:lnTo>
                      <a:pt x="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a:extLst>
                  <a:ext uri="{FF2B5EF4-FFF2-40B4-BE49-F238E27FC236}">
                    <a16:creationId xmlns:a16="http://schemas.microsoft.com/office/drawing/2014/main" id="{175AAF7D-5408-F587-80B1-A3665270CE8E}"/>
                  </a:ext>
                </a:extLst>
              </p:cNvPr>
              <p:cNvSpPr>
                <a:spLocks/>
              </p:cNvSpPr>
              <p:nvPr/>
            </p:nvSpPr>
            <p:spPr bwMode="auto">
              <a:xfrm>
                <a:off x="6158162" y="1951065"/>
                <a:ext cx="44780" cy="111950"/>
              </a:xfrm>
              <a:custGeom>
                <a:avLst/>
                <a:gdLst>
                  <a:gd name="T0" fmla="*/ 66 w 66"/>
                  <a:gd name="T1" fmla="*/ 0 h 164"/>
                  <a:gd name="T2" fmla="*/ 0 w 66"/>
                  <a:gd name="T3" fmla="*/ 8 h 164"/>
                  <a:gd name="T4" fmla="*/ 0 w 66"/>
                  <a:gd name="T5" fmla="*/ 131 h 164"/>
                  <a:gd name="T6" fmla="*/ 33 w 66"/>
                  <a:gd name="T7" fmla="*/ 164 h 164"/>
                  <a:gd name="T8" fmla="*/ 66 w 66"/>
                  <a:gd name="T9" fmla="*/ 131 h 164"/>
                  <a:gd name="T10" fmla="*/ 66 w 66"/>
                  <a:gd name="T11" fmla="*/ 0 h 164"/>
                </a:gdLst>
                <a:ahLst/>
                <a:cxnLst>
                  <a:cxn ang="0">
                    <a:pos x="T0" y="T1"/>
                  </a:cxn>
                  <a:cxn ang="0">
                    <a:pos x="T2" y="T3"/>
                  </a:cxn>
                  <a:cxn ang="0">
                    <a:pos x="T4" y="T5"/>
                  </a:cxn>
                  <a:cxn ang="0">
                    <a:pos x="T6" y="T7"/>
                  </a:cxn>
                  <a:cxn ang="0">
                    <a:pos x="T8" y="T9"/>
                  </a:cxn>
                  <a:cxn ang="0">
                    <a:pos x="T10" y="T11"/>
                  </a:cxn>
                </a:cxnLst>
                <a:rect l="0" t="0" r="r" b="b"/>
                <a:pathLst>
                  <a:path w="66" h="164">
                    <a:moveTo>
                      <a:pt x="66" y="0"/>
                    </a:moveTo>
                    <a:cubicBezTo>
                      <a:pt x="48" y="4"/>
                      <a:pt x="26" y="7"/>
                      <a:pt x="0" y="8"/>
                    </a:cubicBezTo>
                    <a:cubicBezTo>
                      <a:pt x="0" y="131"/>
                      <a:pt x="0" y="131"/>
                      <a:pt x="0" y="131"/>
                    </a:cubicBezTo>
                    <a:cubicBezTo>
                      <a:pt x="0" y="149"/>
                      <a:pt x="15" y="164"/>
                      <a:pt x="33" y="164"/>
                    </a:cubicBezTo>
                    <a:cubicBezTo>
                      <a:pt x="51" y="164"/>
                      <a:pt x="66" y="149"/>
                      <a:pt x="66" y="131"/>
                    </a:cubicBez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a:extLst>
                  <a:ext uri="{FF2B5EF4-FFF2-40B4-BE49-F238E27FC236}">
                    <a16:creationId xmlns:a16="http://schemas.microsoft.com/office/drawing/2014/main" id="{3AE1E040-440A-46C1-788E-C3865C888D63}"/>
                  </a:ext>
                </a:extLst>
              </p:cNvPr>
              <p:cNvSpPr>
                <a:spLocks/>
              </p:cNvSpPr>
              <p:nvPr/>
            </p:nvSpPr>
            <p:spPr bwMode="auto">
              <a:xfrm>
                <a:off x="6024522" y="1699878"/>
                <a:ext cx="253286" cy="249788"/>
              </a:xfrm>
              <a:custGeom>
                <a:avLst/>
                <a:gdLst>
                  <a:gd name="T0" fmla="*/ 186 w 373"/>
                  <a:gd name="T1" fmla="*/ 368 h 368"/>
                  <a:gd name="T2" fmla="*/ 316 w 373"/>
                  <a:gd name="T3" fmla="*/ 341 h 368"/>
                  <a:gd name="T4" fmla="*/ 301 w 373"/>
                  <a:gd name="T5" fmla="*/ 202 h 368"/>
                  <a:gd name="T6" fmla="*/ 281 w 373"/>
                  <a:gd name="T7" fmla="*/ 101 h 368"/>
                  <a:gd name="T8" fmla="*/ 325 w 373"/>
                  <a:gd name="T9" fmla="*/ 250 h 368"/>
                  <a:gd name="T10" fmla="*/ 348 w 373"/>
                  <a:gd name="T11" fmla="*/ 270 h 368"/>
                  <a:gd name="T12" fmla="*/ 351 w 373"/>
                  <a:gd name="T13" fmla="*/ 270 h 368"/>
                  <a:gd name="T14" fmla="*/ 371 w 373"/>
                  <a:gd name="T15" fmla="*/ 244 h 368"/>
                  <a:gd name="T16" fmla="*/ 247 w 373"/>
                  <a:gd name="T17" fmla="*/ 9 h 368"/>
                  <a:gd name="T18" fmla="*/ 218 w 373"/>
                  <a:gd name="T19" fmla="*/ 3 h 368"/>
                  <a:gd name="T20" fmla="*/ 186 w 373"/>
                  <a:gd name="T21" fmla="*/ 0 h 368"/>
                  <a:gd name="T22" fmla="*/ 154 w 373"/>
                  <a:gd name="T23" fmla="*/ 3 h 368"/>
                  <a:gd name="T24" fmla="*/ 125 w 373"/>
                  <a:gd name="T25" fmla="*/ 9 h 368"/>
                  <a:gd name="T26" fmla="*/ 2 w 373"/>
                  <a:gd name="T27" fmla="*/ 244 h 368"/>
                  <a:gd name="T28" fmla="*/ 21 w 373"/>
                  <a:gd name="T29" fmla="*/ 270 h 368"/>
                  <a:gd name="T30" fmla="*/ 47 w 373"/>
                  <a:gd name="T31" fmla="*/ 250 h 368"/>
                  <a:gd name="T32" fmla="*/ 92 w 373"/>
                  <a:gd name="T33" fmla="*/ 101 h 368"/>
                  <a:gd name="T34" fmla="*/ 72 w 373"/>
                  <a:gd name="T35" fmla="*/ 202 h 368"/>
                  <a:gd name="T36" fmla="*/ 57 w 373"/>
                  <a:gd name="T37" fmla="*/ 341 h 368"/>
                  <a:gd name="T38" fmla="*/ 186 w 373"/>
                  <a:gd name="T39"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3" h="368">
                    <a:moveTo>
                      <a:pt x="186" y="368"/>
                    </a:moveTo>
                    <a:cubicBezTo>
                      <a:pt x="268" y="368"/>
                      <a:pt x="316" y="341"/>
                      <a:pt x="316" y="341"/>
                    </a:cubicBezTo>
                    <a:cubicBezTo>
                      <a:pt x="316" y="303"/>
                      <a:pt x="309" y="252"/>
                      <a:pt x="301" y="202"/>
                    </a:cubicBezTo>
                    <a:cubicBezTo>
                      <a:pt x="294" y="167"/>
                      <a:pt x="287" y="131"/>
                      <a:pt x="281" y="101"/>
                    </a:cubicBezTo>
                    <a:cubicBezTo>
                      <a:pt x="298" y="131"/>
                      <a:pt x="315" y="177"/>
                      <a:pt x="325" y="250"/>
                    </a:cubicBezTo>
                    <a:cubicBezTo>
                      <a:pt x="327" y="262"/>
                      <a:pt x="337" y="270"/>
                      <a:pt x="348" y="270"/>
                    </a:cubicBezTo>
                    <a:cubicBezTo>
                      <a:pt x="349" y="270"/>
                      <a:pt x="350" y="270"/>
                      <a:pt x="351" y="270"/>
                    </a:cubicBezTo>
                    <a:cubicBezTo>
                      <a:pt x="364" y="268"/>
                      <a:pt x="373" y="257"/>
                      <a:pt x="371" y="244"/>
                    </a:cubicBezTo>
                    <a:cubicBezTo>
                      <a:pt x="346" y="63"/>
                      <a:pt x="277" y="19"/>
                      <a:pt x="247" y="9"/>
                    </a:cubicBezTo>
                    <a:cubicBezTo>
                      <a:pt x="241" y="7"/>
                      <a:pt x="231" y="4"/>
                      <a:pt x="218" y="3"/>
                    </a:cubicBezTo>
                    <a:cubicBezTo>
                      <a:pt x="209" y="1"/>
                      <a:pt x="198" y="0"/>
                      <a:pt x="186" y="0"/>
                    </a:cubicBezTo>
                    <a:cubicBezTo>
                      <a:pt x="175" y="0"/>
                      <a:pt x="164" y="1"/>
                      <a:pt x="154" y="3"/>
                    </a:cubicBezTo>
                    <a:cubicBezTo>
                      <a:pt x="141" y="4"/>
                      <a:pt x="132" y="7"/>
                      <a:pt x="125" y="9"/>
                    </a:cubicBezTo>
                    <a:cubicBezTo>
                      <a:pt x="95" y="20"/>
                      <a:pt x="26" y="63"/>
                      <a:pt x="2" y="244"/>
                    </a:cubicBezTo>
                    <a:cubicBezTo>
                      <a:pt x="0" y="257"/>
                      <a:pt x="9" y="268"/>
                      <a:pt x="21" y="270"/>
                    </a:cubicBezTo>
                    <a:cubicBezTo>
                      <a:pt x="34" y="272"/>
                      <a:pt x="46" y="263"/>
                      <a:pt x="47" y="250"/>
                    </a:cubicBezTo>
                    <a:cubicBezTo>
                      <a:pt x="57" y="177"/>
                      <a:pt x="74" y="131"/>
                      <a:pt x="92" y="101"/>
                    </a:cubicBezTo>
                    <a:cubicBezTo>
                      <a:pt x="85" y="131"/>
                      <a:pt x="78" y="167"/>
                      <a:pt x="72" y="202"/>
                    </a:cubicBezTo>
                    <a:cubicBezTo>
                      <a:pt x="63" y="252"/>
                      <a:pt x="57" y="303"/>
                      <a:pt x="57" y="341"/>
                    </a:cubicBezTo>
                    <a:cubicBezTo>
                      <a:pt x="57" y="341"/>
                      <a:pt x="105" y="368"/>
                      <a:pt x="186"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17">
                <a:extLst>
                  <a:ext uri="{FF2B5EF4-FFF2-40B4-BE49-F238E27FC236}">
                    <a16:creationId xmlns:a16="http://schemas.microsoft.com/office/drawing/2014/main" id="{A7746534-0054-4FC3-C4BB-F298204340F3}"/>
                  </a:ext>
                </a:extLst>
              </p:cNvPr>
              <p:cNvSpPr>
                <a:spLocks noChangeArrowheads="1"/>
              </p:cNvSpPr>
              <p:nvPr/>
            </p:nvSpPr>
            <p:spPr bwMode="auto">
              <a:xfrm>
                <a:off x="6096590" y="1583031"/>
                <a:ext cx="108451" cy="10845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6" name="TextBox 15">
            <a:extLst>
              <a:ext uri="{FF2B5EF4-FFF2-40B4-BE49-F238E27FC236}">
                <a16:creationId xmlns:a16="http://schemas.microsoft.com/office/drawing/2014/main" id="{612E2481-ED02-191C-533C-FB93D092A85C}"/>
              </a:ext>
            </a:extLst>
          </p:cNvPr>
          <p:cNvSpPr txBox="1"/>
          <p:nvPr/>
        </p:nvSpPr>
        <p:spPr>
          <a:xfrm>
            <a:off x="2249091" y="4985228"/>
            <a:ext cx="2406643" cy="369332"/>
          </a:xfrm>
          <a:prstGeom prst="rect">
            <a:avLst/>
          </a:prstGeom>
          <a:noFill/>
        </p:spPr>
        <p:txBody>
          <a:bodyPr wrap="square">
            <a:spAutoFit/>
          </a:bodyPr>
          <a:lstStyle/>
          <a:p>
            <a:r>
              <a:rPr lang="en-US" dirty="0"/>
              <a:t>Muscle mass</a:t>
            </a:r>
          </a:p>
        </p:txBody>
      </p:sp>
      <p:sp>
        <p:nvSpPr>
          <p:cNvPr id="46" name="Freeform 134">
            <a:extLst>
              <a:ext uri="{FF2B5EF4-FFF2-40B4-BE49-F238E27FC236}">
                <a16:creationId xmlns:a16="http://schemas.microsoft.com/office/drawing/2014/main" id="{03535B12-5B61-D51C-24CB-817D26950DC7}"/>
              </a:ext>
            </a:extLst>
          </p:cNvPr>
          <p:cNvSpPr>
            <a:spLocks/>
          </p:cNvSpPr>
          <p:nvPr/>
        </p:nvSpPr>
        <p:spPr bwMode="auto">
          <a:xfrm>
            <a:off x="1390701" y="4844101"/>
            <a:ext cx="377984" cy="651586"/>
          </a:xfrm>
          <a:custGeom>
            <a:avLst/>
            <a:gdLst>
              <a:gd name="T0" fmla="*/ 444 w 704"/>
              <a:gd name="T1" fmla="*/ 1189 h 1218"/>
              <a:gd name="T2" fmla="*/ 418 w 704"/>
              <a:gd name="T3" fmla="*/ 1135 h 1218"/>
              <a:gd name="T4" fmla="*/ 412 w 704"/>
              <a:gd name="T5" fmla="*/ 1008 h 1218"/>
              <a:gd name="T6" fmla="*/ 402 w 704"/>
              <a:gd name="T7" fmla="*/ 876 h 1218"/>
              <a:gd name="T8" fmla="*/ 361 w 704"/>
              <a:gd name="T9" fmla="*/ 645 h 1218"/>
              <a:gd name="T10" fmla="*/ 326 w 704"/>
              <a:gd name="T11" fmla="*/ 736 h 1218"/>
              <a:gd name="T12" fmla="*/ 301 w 704"/>
              <a:gd name="T13" fmla="*/ 877 h 1218"/>
              <a:gd name="T14" fmla="*/ 289 w 704"/>
              <a:gd name="T15" fmla="*/ 1014 h 1218"/>
              <a:gd name="T16" fmla="*/ 285 w 704"/>
              <a:gd name="T17" fmla="*/ 1128 h 1218"/>
              <a:gd name="T18" fmla="*/ 254 w 704"/>
              <a:gd name="T19" fmla="*/ 1195 h 1218"/>
              <a:gd name="T20" fmla="*/ 210 w 704"/>
              <a:gd name="T21" fmla="*/ 1209 h 1218"/>
              <a:gd name="T22" fmla="*/ 193 w 704"/>
              <a:gd name="T23" fmla="*/ 1186 h 1218"/>
              <a:gd name="T24" fmla="*/ 234 w 704"/>
              <a:gd name="T25" fmla="*/ 1015 h 1218"/>
              <a:gd name="T26" fmla="*/ 232 w 704"/>
              <a:gd name="T27" fmla="*/ 791 h 1218"/>
              <a:gd name="T28" fmla="*/ 251 w 704"/>
              <a:gd name="T29" fmla="*/ 545 h 1218"/>
              <a:gd name="T30" fmla="*/ 261 w 704"/>
              <a:gd name="T31" fmla="*/ 407 h 1218"/>
              <a:gd name="T32" fmla="*/ 209 w 704"/>
              <a:gd name="T33" fmla="*/ 383 h 1218"/>
              <a:gd name="T34" fmla="*/ 102 w 704"/>
              <a:gd name="T35" fmla="*/ 561 h 1218"/>
              <a:gd name="T36" fmla="*/ 76 w 704"/>
              <a:gd name="T37" fmla="*/ 651 h 1218"/>
              <a:gd name="T38" fmla="*/ 74 w 704"/>
              <a:gd name="T39" fmla="*/ 616 h 1218"/>
              <a:gd name="T40" fmla="*/ 49 w 704"/>
              <a:gd name="T41" fmla="*/ 660 h 1218"/>
              <a:gd name="T42" fmla="*/ 56 w 704"/>
              <a:gd name="T43" fmla="*/ 616 h 1218"/>
              <a:gd name="T44" fmla="*/ 27 w 704"/>
              <a:gd name="T45" fmla="*/ 663 h 1218"/>
              <a:gd name="T46" fmla="*/ 43 w 704"/>
              <a:gd name="T47" fmla="*/ 603 h 1218"/>
              <a:gd name="T48" fmla="*/ 15 w 704"/>
              <a:gd name="T49" fmla="*/ 646 h 1218"/>
              <a:gd name="T50" fmla="*/ 36 w 704"/>
              <a:gd name="T51" fmla="*/ 575 h 1218"/>
              <a:gd name="T52" fmla="*/ 6 w 704"/>
              <a:gd name="T53" fmla="*/ 591 h 1218"/>
              <a:gd name="T54" fmla="*/ 38 w 704"/>
              <a:gd name="T55" fmla="*/ 553 h 1218"/>
              <a:gd name="T56" fmla="*/ 101 w 704"/>
              <a:gd name="T57" fmla="*/ 469 h 1218"/>
              <a:gd name="T58" fmla="*/ 173 w 704"/>
              <a:gd name="T59" fmla="*/ 317 h 1218"/>
              <a:gd name="T60" fmla="*/ 250 w 704"/>
              <a:gd name="T61" fmla="*/ 213 h 1218"/>
              <a:gd name="T62" fmla="*/ 311 w 704"/>
              <a:gd name="T63" fmla="*/ 132 h 1218"/>
              <a:gd name="T64" fmla="*/ 293 w 704"/>
              <a:gd name="T65" fmla="*/ 88 h 1218"/>
              <a:gd name="T66" fmla="*/ 360 w 704"/>
              <a:gd name="T67" fmla="*/ 5 h 1218"/>
              <a:gd name="T68" fmla="*/ 412 w 704"/>
              <a:gd name="T69" fmla="*/ 88 h 1218"/>
              <a:gd name="T70" fmla="*/ 392 w 704"/>
              <a:gd name="T71" fmla="*/ 174 h 1218"/>
              <a:gd name="T72" fmla="*/ 519 w 704"/>
              <a:gd name="T73" fmla="*/ 273 h 1218"/>
              <a:gd name="T74" fmla="*/ 569 w 704"/>
              <a:gd name="T75" fmla="*/ 393 h 1218"/>
              <a:gd name="T76" fmla="*/ 634 w 704"/>
              <a:gd name="T77" fmla="*/ 537 h 1218"/>
              <a:gd name="T78" fmla="*/ 701 w 704"/>
              <a:gd name="T79" fmla="*/ 582 h 1218"/>
              <a:gd name="T80" fmla="*/ 671 w 704"/>
              <a:gd name="T81" fmla="*/ 574 h 1218"/>
              <a:gd name="T82" fmla="*/ 698 w 704"/>
              <a:gd name="T83" fmla="*/ 641 h 1218"/>
              <a:gd name="T84" fmla="*/ 665 w 704"/>
              <a:gd name="T85" fmla="*/ 605 h 1218"/>
              <a:gd name="T86" fmla="*/ 682 w 704"/>
              <a:gd name="T87" fmla="*/ 655 h 1218"/>
              <a:gd name="T88" fmla="*/ 650 w 704"/>
              <a:gd name="T89" fmla="*/ 612 h 1218"/>
              <a:gd name="T90" fmla="*/ 663 w 704"/>
              <a:gd name="T91" fmla="*/ 664 h 1218"/>
              <a:gd name="T92" fmla="*/ 635 w 704"/>
              <a:gd name="T93" fmla="*/ 618 h 1218"/>
              <a:gd name="T94" fmla="*/ 635 w 704"/>
              <a:gd name="T95" fmla="*/ 656 h 1218"/>
              <a:gd name="T96" fmla="*/ 604 w 704"/>
              <a:gd name="T97" fmla="*/ 568 h 1218"/>
              <a:gd name="T98" fmla="*/ 510 w 704"/>
              <a:gd name="T99" fmla="*/ 415 h 1218"/>
              <a:gd name="T100" fmla="*/ 448 w 704"/>
              <a:gd name="T101" fmla="*/ 388 h 1218"/>
              <a:gd name="T102" fmla="*/ 448 w 704"/>
              <a:gd name="T103" fmla="*/ 516 h 1218"/>
              <a:gd name="T104" fmla="*/ 476 w 704"/>
              <a:gd name="T105" fmla="*/ 762 h 1218"/>
              <a:gd name="T106" fmla="*/ 473 w 704"/>
              <a:gd name="T107" fmla="*/ 918 h 1218"/>
              <a:gd name="T108" fmla="*/ 466 w 704"/>
              <a:gd name="T109" fmla="*/ 1108 h 1218"/>
              <a:gd name="T110" fmla="*/ 504 w 704"/>
              <a:gd name="T111" fmla="*/ 1203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1218">
                <a:moveTo>
                  <a:pt x="483" y="1210"/>
                </a:moveTo>
                <a:cubicBezTo>
                  <a:pt x="475" y="1218"/>
                  <a:pt x="463" y="1216"/>
                  <a:pt x="457" y="1207"/>
                </a:cubicBezTo>
                <a:cubicBezTo>
                  <a:pt x="456" y="1205"/>
                  <a:pt x="455" y="1204"/>
                  <a:pt x="454" y="1203"/>
                </a:cubicBezTo>
                <a:cubicBezTo>
                  <a:pt x="448" y="1200"/>
                  <a:pt x="445" y="1195"/>
                  <a:pt x="444" y="1189"/>
                </a:cubicBezTo>
                <a:cubicBezTo>
                  <a:pt x="442" y="1183"/>
                  <a:pt x="441" y="1177"/>
                  <a:pt x="440" y="1171"/>
                </a:cubicBezTo>
                <a:cubicBezTo>
                  <a:pt x="440" y="1168"/>
                  <a:pt x="438" y="1167"/>
                  <a:pt x="435" y="1166"/>
                </a:cubicBezTo>
                <a:cubicBezTo>
                  <a:pt x="421" y="1161"/>
                  <a:pt x="418" y="1150"/>
                  <a:pt x="418" y="1136"/>
                </a:cubicBezTo>
                <a:cubicBezTo>
                  <a:pt x="418" y="1136"/>
                  <a:pt x="418" y="1135"/>
                  <a:pt x="418" y="1135"/>
                </a:cubicBezTo>
                <a:cubicBezTo>
                  <a:pt x="421" y="1126"/>
                  <a:pt x="423" y="1117"/>
                  <a:pt x="421" y="1107"/>
                </a:cubicBezTo>
                <a:cubicBezTo>
                  <a:pt x="420" y="1104"/>
                  <a:pt x="422" y="1100"/>
                  <a:pt x="423" y="1096"/>
                </a:cubicBezTo>
                <a:cubicBezTo>
                  <a:pt x="426" y="1085"/>
                  <a:pt x="425" y="1073"/>
                  <a:pt x="422" y="1062"/>
                </a:cubicBezTo>
                <a:cubicBezTo>
                  <a:pt x="419" y="1044"/>
                  <a:pt x="415" y="1026"/>
                  <a:pt x="412" y="1008"/>
                </a:cubicBezTo>
                <a:cubicBezTo>
                  <a:pt x="408" y="988"/>
                  <a:pt x="403" y="968"/>
                  <a:pt x="400" y="949"/>
                </a:cubicBezTo>
                <a:cubicBezTo>
                  <a:pt x="398" y="938"/>
                  <a:pt x="399" y="928"/>
                  <a:pt x="400" y="917"/>
                </a:cubicBezTo>
                <a:cubicBezTo>
                  <a:pt x="401" y="906"/>
                  <a:pt x="402" y="894"/>
                  <a:pt x="403" y="882"/>
                </a:cubicBezTo>
                <a:cubicBezTo>
                  <a:pt x="403" y="880"/>
                  <a:pt x="402" y="878"/>
                  <a:pt x="402" y="876"/>
                </a:cubicBezTo>
                <a:cubicBezTo>
                  <a:pt x="398" y="863"/>
                  <a:pt x="395" y="849"/>
                  <a:pt x="392" y="836"/>
                </a:cubicBezTo>
                <a:cubicBezTo>
                  <a:pt x="385" y="814"/>
                  <a:pt x="387" y="790"/>
                  <a:pt x="382" y="767"/>
                </a:cubicBezTo>
                <a:cubicBezTo>
                  <a:pt x="377" y="746"/>
                  <a:pt x="372" y="726"/>
                  <a:pt x="369" y="705"/>
                </a:cubicBezTo>
                <a:cubicBezTo>
                  <a:pt x="365" y="685"/>
                  <a:pt x="364" y="665"/>
                  <a:pt x="361" y="645"/>
                </a:cubicBezTo>
                <a:cubicBezTo>
                  <a:pt x="360" y="639"/>
                  <a:pt x="362" y="632"/>
                  <a:pt x="358" y="627"/>
                </a:cubicBezTo>
                <a:cubicBezTo>
                  <a:pt x="355" y="622"/>
                  <a:pt x="350" y="622"/>
                  <a:pt x="346" y="626"/>
                </a:cubicBezTo>
                <a:cubicBezTo>
                  <a:pt x="341" y="632"/>
                  <a:pt x="342" y="639"/>
                  <a:pt x="342" y="646"/>
                </a:cubicBezTo>
                <a:cubicBezTo>
                  <a:pt x="340" y="676"/>
                  <a:pt x="334" y="706"/>
                  <a:pt x="326" y="736"/>
                </a:cubicBezTo>
                <a:cubicBezTo>
                  <a:pt x="321" y="757"/>
                  <a:pt x="318" y="779"/>
                  <a:pt x="316" y="802"/>
                </a:cubicBezTo>
                <a:cubicBezTo>
                  <a:pt x="315" y="813"/>
                  <a:pt x="313" y="825"/>
                  <a:pt x="311" y="837"/>
                </a:cubicBezTo>
                <a:cubicBezTo>
                  <a:pt x="310" y="842"/>
                  <a:pt x="309" y="848"/>
                  <a:pt x="307" y="854"/>
                </a:cubicBezTo>
                <a:cubicBezTo>
                  <a:pt x="305" y="862"/>
                  <a:pt x="302" y="869"/>
                  <a:pt x="301" y="877"/>
                </a:cubicBezTo>
                <a:cubicBezTo>
                  <a:pt x="300" y="881"/>
                  <a:pt x="301" y="886"/>
                  <a:pt x="301" y="890"/>
                </a:cubicBezTo>
                <a:cubicBezTo>
                  <a:pt x="302" y="906"/>
                  <a:pt x="304" y="921"/>
                  <a:pt x="304" y="937"/>
                </a:cubicBezTo>
                <a:cubicBezTo>
                  <a:pt x="305" y="951"/>
                  <a:pt x="302" y="966"/>
                  <a:pt x="297" y="980"/>
                </a:cubicBezTo>
                <a:cubicBezTo>
                  <a:pt x="294" y="991"/>
                  <a:pt x="292" y="1003"/>
                  <a:pt x="289" y="1014"/>
                </a:cubicBezTo>
                <a:cubicBezTo>
                  <a:pt x="286" y="1030"/>
                  <a:pt x="283" y="1046"/>
                  <a:pt x="280" y="1062"/>
                </a:cubicBezTo>
                <a:cubicBezTo>
                  <a:pt x="277" y="1076"/>
                  <a:pt x="278" y="1090"/>
                  <a:pt x="281" y="1104"/>
                </a:cubicBezTo>
                <a:cubicBezTo>
                  <a:pt x="282" y="1108"/>
                  <a:pt x="281" y="1112"/>
                  <a:pt x="282" y="1116"/>
                </a:cubicBezTo>
                <a:cubicBezTo>
                  <a:pt x="282" y="1120"/>
                  <a:pt x="283" y="1124"/>
                  <a:pt x="285" y="1128"/>
                </a:cubicBezTo>
                <a:cubicBezTo>
                  <a:pt x="289" y="1140"/>
                  <a:pt x="285" y="1154"/>
                  <a:pt x="276" y="1161"/>
                </a:cubicBezTo>
                <a:cubicBezTo>
                  <a:pt x="274" y="1163"/>
                  <a:pt x="271" y="1164"/>
                  <a:pt x="268" y="1164"/>
                </a:cubicBezTo>
                <a:cubicBezTo>
                  <a:pt x="263" y="1165"/>
                  <a:pt x="261" y="1169"/>
                  <a:pt x="260" y="1173"/>
                </a:cubicBezTo>
                <a:cubicBezTo>
                  <a:pt x="258" y="1181"/>
                  <a:pt x="256" y="1188"/>
                  <a:pt x="254" y="1195"/>
                </a:cubicBezTo>
                <a:cubicBezTo>
                  <a:pt x="254" y="1195"/>
                  <a:pt x="254" y="1195"/>
                  <a:pt x="253" y="1195"/>
                </a:cubicBezTo>
                <a:cubicBezTo>
                  <a:pt x="246" y="1202"/>
                  <a:pt x="240" y="1211"/>
                  <a:pt x="229" y="1213"/>
                </a:cubicBezTo>
                <a:cubicBezTo>
                  <a:pt x="228" y="1213"/>
                  <a:pt x="226" y="1213"/>
                  <a:pt x="224" y="1213"/>
                </a:cubicBezTo>
                <a:cubicBezTo>
                  <a:pt x="219" y="1212"/>
                  <a:pt x="215" y="1209"/>
                  <a:pt x="210" y="1209"/>
                </a:cubicBezTo>
                <a:cubicBezTo>
                  <a:pt x="206" y="1209"/>
                  <a:pt x="202" y="1205"/>
                  <a:pt x="199" y="1202"/>
                </a:cubicBezTo>
                <a:cubicBezTo>
                  <a:pt x="198" y="1202"/>
                  <a:pt x="198" y="1201"/>
                  <a:pt x="197" y="1201"/>
                </a:cubicBezTo>
                <a:cubicBezTo>
                  <a:pt x="195" y="1199"/>
                  <a:pt x="192" y="1198"/>
                  <a:pt x="192" y="1196"/>
                </a:cubicBezTo>
                <a:cubicBezTo>
                  <a:pt x="191" y="1193"/>
                  <a:pt x="191" y="1189"/>
                  <a:pt x="193" y="1186"/>
                </a:cubicBezTo>
                <a:cubicBezTo>
                  <a:pt x="196" y="1176"/>
                  <a:pt x="203" y="1168"/>
                  <a:pt x="211" y="1161"/>
                </a:cubicBezTo>
                <a:cubicBezTo>
                  <a:pt x="221" y="1153"/>
                  <a:pt x="226" y="1141"/>
                  <a:pt x="233" y="1130"/>
                </a:cubicBezTo>
                <a:cubicBezTo>
                  <a:pt x="239" y="1121"/>
                  <a:pt x="236" y="1111"/>
                  <a:pt x="237" y="1101"/>
                </a:cubicBezTo>
                <a:cubicBezTo>
                  <a:pt x="240" y="1072"/>
                  <a:pt x="237" y="1044"/>
                  <a:pt x="234" y="1015"/>
                </a:cubicBezTo>
                <a:cubicBezTo>
                  <a:pt x="231" y="991"/>
                  <a:pt x="229" y="967"/>
                  <a:pt x="228" y="943"/>
                </a:cubicBezTo>
                <a:cubicBezTo>
                  <a:pt x="228" y="928"/>
                  <a:pt x="230" y="913"/>
                  <a:pt x="233" y="898"/>
                </a:cubicBezTo>
                <a:cubicBezTo>
                  <a:pt x="238" y="875"/>
                  <a:pt x="239" y="853"/>
                  <a:pt x="239" y="831"/>
                </a:cubicBezTo>
                <a:cubicBezTo>
                  <a:pt x="239" y="817"/>
                  <a:pt x="237" y="804"/>
                  <a:pt x="232" y="791"/>
                </a:cubicBezTo>
                <a:cubicBezTo>
                  <a:pt x="227" y="778"/>
                  <a:pt x="224" y="763"/>
                  <a:pt x="224" y="749"/>
                </a:cubicBezTo>
                <a:cubicBezTo>
                  <a:pt x="224" y="721"/>
                  <a:pt x="223" y="694"/>
                  <a:pt x="224" y="666"/>
                </a:cubicBezTo>
                <a:cubicBezTo>
                  <a:pt x="225" y="649"/>
                  <a:pt x="229" y="632"/>
                  <a:pt x="232" y="615"/>
                </a:cubicBezTo>
                <a:cubicBezTo>
                  <a:pt x="238" y="592"/>
                  <a:pt x="245" y="568"/>
                  <a:pt x="251" y="545"/>
                </a:cubicBezTo>
                <a:cubicBezTo>
                  <a:pt x="253" y="534"/>
                  <a:pt x="254" y="522"/>
                  <a:pt x="256" y="510"/>
                </a:cubicBezTo>
                <a:cubicBezTo>
                  <a:pt x="257" y="502"/>
                  <a:pt x="259" y="494"/>
                  <a:pt x="259" y="486"/>
                </a:cubicBezTo>
                <a:cubicBezTo>
                  <a:pt x="259" y="474"/>
                  <a:pt x="260" y="462"/>
                  <a:pt x="262" y="449"/>
                </a:cubicBezTo>
                <a:cubicBezTo>
                  <a:pt x="265" y="435"/>
                  <a:pt x="263" y="421"/>
                  <a:pt x="261" y="407"/>
                </a:cubicBezTo>
                <a:cubicBezTo>
                  <a:pt x="259" y="395"/>
                  <a:pt x="255" y="383"/>
                  <a:pt x="250" y="371"/>
                </a:cubicBezTo>
                <a:cubicBezTo>
                  <a:pt x="246" y="360"/>
                  <a:pt x="243" y="348"/>
                  <a:pt x="239" y="335"/>
                </a:cubicBezTo>
                <a:cubicBezTo>
                  <a:pt x="237" y="340"/>
                  <a:pt x="235" y="344"/>
                  <a:pt x="232" y="348"/>
                </a:cubicBezTo>
                <a:cubicBezTo>
                  <a:pt x="224" y="360"/>
                  <a:pt x="216" y="371"/>
                  <a:pt x="209" y="383"/>
                </a:cubicBezTo>
                <a:cubicBezTo>
                  <a:pt x="203" y="394"/>
                  <a:pt x="198" y="406"/>
                  <a:pt x="194" y="418"/>
                </a:cubicBezTo>
                <a:cubicBezTo>
                  <a:pt x="185" y="443"/>
                  <a:pt x="173" y="466"/>
                  <a:pt x="156" y="487"/>
                </a:cubicBezTo>
                <a:cubicBezTo>
                  <a:pt x="142" y="503"/>
                  <a:pt x="129" y="519"/>
                  <a:pt x="117" y="535"/>
                </a:cubicBezTo>
                <a:cubicBezTo>
                  <a:pt x="111" y="543"/>
                  <a:pt x="106" y="552"/>
                  <a:pt x="102" y="561"/>
                </a:cubicBezTo>
                <a:cubicBezTo>
                  <a:pt x="100" y="567"/>
                  <a:pt x="101" y="574"/>
                  <a:pt x="99" y="580"/>
                </a:cubicBezTo>
                <a:cubicBezTo>
                  <a:pt x="96" y="592"/>
                  <a:pt x="92" y="603"/>
                  <a:pt x="88" y="614"/>
                </a:cubicBezTo>
                <a:cubicBezTo>
                  <a:pt x="86" y="619"/>
                  <a:pt x="84" y="624"/>
                  <a:pt x="83" y="629"/>
                </a:cubicBezTo>
                <a:cubicBezTo>
                  <a:pt x="80" y="636"/>
                  <a:pt x="78" y="644"/>
                  <a:pt x="76" y="651"/>
                </a:cubicBezTo>
                <a:cubicBezTo>
                  <a:pt x="75" y="654"/>
                  <a:pt x="73" y="656"/>
                  <a:pt x="70" y="655"/>
                </a:cubicBezTo>
                <a:cubicBezTo>
                  <a:pt x="67" y="654"/>
                  <a:pt x="66" y="651"/>
                  <a:pt x="67" y="649"/>
                </a:cubicBezTo>
                <a:cubicBezTo>
                  <a:pt x="68" y="642"/>
                  <a:pt x="70" y="635"/>
                  <a:pt x="71" y="628"/>
                </a:cubicBezTo>
                <a:cubicBezTo>
                  <a:pt x="72" y="624"/>
                  <a:pt x="73" y="620"/>
                  <a:pt x="74" y="616"/>
                </a:cubicBezTo>
                <a:cubicBezTo>
                  <a:pt x="73" y="616"/>
                  <a:pt x="73" y="616"/>
                  <a:pt x="73" y="615"/>
                </a:cubicBezTo>
                <a:cubicBezTo>
                  <a:pt x="72" y="616"/>
                  <a:pt x="70" y="617"/>
                  <a:pt x="70" y="618"/>
                </a:cubicBezTo>
                <a:cubicBezTo>
                  <a:pt x="65" y="629"/>
                  <a:pt x="60" y="639"/>
                  <a:pt x="55" y="650"/>
                </a:cubicBezTo>
                <a:cubicBezTo>
                  <a:pt x="53" y="654"/>
                  <a:pt x="52" y="657"/>
                  <a:pt x="49" y="660"/>
                </a:cubicBezTo>
                <a:cubicBezTo>
                  <a:pt x="48" y="662"/>
                  <a:pt x="45" y="663"/>
                  <a:pt x="43" y="663"/>
                </a:cubicBezTo>
                <a:cubicBezTo>
                  <a:pt x="40" y="662"/>
                  <a:pt x="39" y="660"/>
                  <a:pt x="40" y="657"/>
                </a:cubicBezTo>
                <a:cubicBezTo>
                  <a:pt x="41" y="653"/>
                  <a:pt x="42" y="649"/>
                  <a:pt x="44" y="645"/>
                </a:cubicBezTo>
                <a:cubicBezTo>
                  <a:pt x="48" y="635"/>
                  <a:pt x="52" y="625"/>
                  <a:pt x="56" y="616"/>
                </a:cubicBezTo>
                <a:cubicBezTo>
                  <a:pt x="56" y="614"/>
                  <a:pt x="56" y="613"/>
                  <a:pt x="55" y="611"/>
                </a:cubicBezTo>
                <a:cubicBezTo>
                  <a:pt x="52" y="618"/>
                  <a:pt x="49" y="625"/>
                  <a:pt x="46" y="631"/>
                </a:cubicBezTo>
                <a:cubicBezTo>
                  <a:pt x="42" y="641"/>
                  <a:pt x="38" y="650"/>
                  <a:pt x="33" y="660"/>
                </a:cubicBezTo>
                <a:cubicBezTo>
                  <a:pt x="33" y="662"/>
                  <a:pt x="29" y="663"/>
                  <a:pt x="27" y="663"/>
                </a:cubicBezTo>
                <a:cubicBezTo>
                  <a:pt x="25" y="663"/>
                  <a:pt x="24" y="660"/>
                  <a:pt x="23" y="658"/>
                </a:cubicBezTo>
                <a:cubicBezTo>
                  <a:pt x="22" y="657"/>
                  <a:pt x="23" y="655"/>
                  <a:pt x="23" y="654"/>
                </a:cubicBezTo>
                <a:cubicBezTo>
                  <a:pt x="29" y="639"/>
                  <a:pt x="35" y="624"/>
                  <a:pt x="41" y="609"/>
                </a:cubicBezTo>
                <a:cubicBezTo>
                  <a:pt x="42" y="607"/>
                  <a:pt x="43" y="605"/>
                  <a:pt x="43" y="603"/>
                </a:cubicBezTo>
                <a:cubicBezTo>
                  <a:pt x="43" y="603"/>
                  <a:pt x="42" y="603"/>
                  <a:pt x="42" y="603"/>
                </a:cubicBezTo>
                <a:cubicBezTo>
                  <a:pt x="40" y="606"/>
                  <a:pt x="38" y="609"/>
                  <a:pt x="36" y="612"/>
                </a:cubicBezTo>
                <a:cubicBezTo>
                  <a:pt x="31" y="622"/>
                  <a:pt x="25" y="632"/>
                  <a:pt x="20" y="642"/>
                </a:cubicBezTo>
                <a:cubicBezTo>
                  <a:pt x="19" y="644"/>
                  <a:pt x="16" y="646"/>
                  <a:pt x="15" y="646"/>
                </a:cubicBezTo>
                <a:cubicBezTo>
                  <a:pt x="10" y="648"/>
                  <a:pt x="7" y="643"/>
                  <a:pt x="8" y="638"/>
                </a:cubicBezTo>
                <a:cubicBezTo>
                  <a:pt x="10" y="633"/>
                  <a:pt x="12" y="628"/>
                  <a:pt x="14" y="623"/>
                </a:cubicBezTo>
                <a:cubicBezTo>
                  <a:pt x="20" y="609"/>
                  <a:pt x="27" y="596"/>
                  <a:pt x="33" y="583"/>
                </a:cubicBezTo>
                <a:cubicBezTo>
                  <a:pt x="34" y="580"/>
                  <a:pt x="35" y="578"/>
                  <a:pt x="36" y="575"/>
                </a:cubicBezTo>
                <a:cubicBezTo>
                  <a:pt x="36" y="575"/>
                  <a:pt x="36" y="575"/>
                  <a:pt x="35" y="574"/>
                </a:cubicBezTo>
                <a:cubicBezTo>
                  <a:pt x="32" y="577"/>
                  <a:pt x="29" y="581"/>
                  <a:pt x="25" y="583"/>
                </a:cubicBezTo>
                <a:cubicBezTo>
                  <a:pt x="21" y="586"/>
                  <a:pt x="16" y="589"/>
                  <a:pt x="12" y="591"/>
                </a:cubicBezTo>
                <a:cubicBezTo>
                  <a:pt x="10" y="592"/>
                  <a:pt x="8" y="592"/>
                  <a:pt x="6" y="591"/>
                </a:cubicBezTo>
                <a:cubicBezTo>
                  <a:pt x="4" y="590"/>
                  <a:pt x="2" y="588"/>
                  <a:pt x="1" y="586"/>
                </a:cubicBezTo>
                <a:cubicBezTo>
                  <a:pt x="0" y="585"/>
                  <a:pt x="3" y="582"/>
                  <a:pt x="5" y="581"/>
                </a:cubicBezTo>
                <a:cubicBezTo>
                  <a:pt x="12" y="574"/>
                  <a:pt x="19" y="567"/>
                  <a:pt x="27" y="560"/>
                </a:cubicBezTo>
                <a:cubicBezTo>
                  <a:pt x="30" y="557"/>
                  <a:pt x="34" y="554"/>
                  <a:pt x="38" y="553"/>
                </a:cubicBezTo>
                <a:cubicBezTo>
                  <a:pt x="46" y="549"/>
                  <a:pt x="55" y="548"/>
                  <a:pt x="63" y="545"/>
                </a:cubicBezTo>
                <a:cubicBezTo>
                  <a:pt x="65" y="544"/>
                  <a:pt x="68" y="542"/>
                  <a:pt x="69" y="540"/>
                </a:cubicBezTo>
                <a:cubicBezTo>
                  <a:pt x="74" y="531"/>
                  <a:pt x="79" y="521"/>
                  <a:pt x="84" y="512"/>
                </a:cubicBezTo>
                <a:cubicBezTo>
                  <a:pt x="91" y="499"/>
                  <a:pt x="97" y="484"/>
                  <a:pt x="101" y="469"/>
                </a:cubicBezTo>
                <a:cubicBezTo>
                  <a:pt x="108" y="449"/>
                  <a:pt x="114" y="428"/>
                  <a:pt x="125" y="409"/>
                </a:cubicBezTo>
                <a:cubicBezTo>
                  <a:pt x="130" y="401"/>
                  <a:pt x="136" y="394"/>
                  <a:pt x="140" y="386"/>
                </a:cubicBezTo>
                <a:cubicBezTo>
                  <a:pt x="145" y="377"/>
                  <a:pt x="150" y="367"/>
                  <a:pt x="154" y="358"/>
                </a:cubicBezTo>
                <a:cubicBezTo>
                  <a:pt x="160" y="344"/>
                  <a:pt x="165" y="330"/>
                  <a:pt x="173" y="317"/>
                </a:cubicBezTo>
                <a:cubicBezTo>
                  <a:pt x="178" y="309"/>
                  <a:pt x="182" y="301"/>
                  <a:pt x="182" y="291"/>
                </a:cubicBezTo>
                <a:cubicBezTo>
                  <a:pt x="182" y="279"/>
                  <a:pt x="187" y="268"/>
                  <a:pt x="192" y="257"/>
                </a:cubicBezTo>
                <a:cubicBezTo>
                  <a:pt x="198" y="243"/>
                  <a:pt x="207" y="231"/>
                  <a:pt x="221" y="224"/>
                </a:cubicBezTo>
                <a:cubicBezTo>
                  <a:pt x="230" y="219"/>
                  <a:pt x="240" y="215"/>
                  <a:pt x="250" y="213"/>
                </a:cubicBezTo>
                <a:cubicBezTo>
                  <a:pt x="264" y="210"/>
                  <a:pt x="277" y="205"/>
                  <a:pt x="289" y="198"/>
                </a:cubicBezTo>
                <a:cubicBezTo>
                  <a:pt x="294" y="195"/>
                  <a:pt x="299" y="192"/>
                  <a:pt x="304" y="189"/>
                </a:cubicBezTo>
                <a:cubicBezTo>
                  <a:pt x="310" y="186"/>
                  <a:pt x="313" y="181"/>
                  <a:pt x="313" y="175"/>
                </a:cubicBezTo>
                <a:cubicBezTo>
                  <a:pt x="313" y="160"/>
                  <a:pt x="312" y="146"/>
                  <a:pt x="311" y="132"/>
                </a:cubicBezTo>
                <a:cubicBezTo>
                  <a:pt x="311" y="127"/>
                  <a:pt x="309" y="122"/>
                  <a:pt x="308" y="118"/>
                </a:cubicBezTo>
                <a:cubicBezTo>
                  <a:pt x="305" y="118"/>
                  <a:pt x="303" y="119"/>
                  <a:pt x="301" y="119"/>
                </a:cubicBezTo>
                <a:cubicBezTo>
                  <a:pt x="299" y="118"/>
                  <a:pt x="298" y="115"/>
                  <a:pt x="297" y="112"/>
                </a:cubicBezTo>
                <a:cubicBezTo>
                  <a:pt x="293" y="105"/>
                  <a:pt x="291" y="97"/>
                  <a:pt x="293" y="88"/>
                </a:cubicBezTo>
                <a:cubicBezTo>
                  <a:pt x="294" y="83"/>
                  <a:pt x="297" y="82"/>
                  <a:pt x="301" y="84"/>
                </a:cubicBezTo>
                <a:cubicBezTo>
                  <a:pt x="301" y="80"/>
                  <a:pt x="302" y="75"/>
                  <a:pt x="301" y="71"/>
                </a:cubicBezTo>
                <a:cubicBezTo>
                  <a:pt x="300" y="55"/>
                  <a:pt x="303" y="41"/>
                  <a:pt x="311" y="28"/>
                </a:cubicBezTo>
                <a:cubicBezTo>
                  <a:pt x="323" y="11"/>
                  <a:pt x="343" y="0"/>
                  <a:pt x="360" y="5"/>
                </a:cubicBezTo>
                <a:cubicBezTo>
                  <a:pt x="382" y="11"/>
                  <a:pt x="395" y="26"/>
                  <a:pt x="401" y="47"/>
                </a:cubicBezTo>
                <a:cubicBezTo>
                  <a:pt x="405" y="58"/>
                  <a:pt x="404" y="70"/>
                  <a:pt x="403" y="81"/>
                </a:cubicBezTo>
                <a:cubicBezTo>
                  <a:pt x="403" y="82"/>
                  <a:pt x="403" y="83"/>
                  <a:pt x="403" y="84"/>
                </a:cubicBezTo>
                <a:cubicBezTo>
                  <a:pt x="408" y="81"/>
                  <a:pt x="411" y="83"/>
                  <a:pt x="412" y="88"/>
                </a:cubicBezTo>
                <a:cubicBezTo>
                  <a:pt x="413" y="99"/>
                  <a:pt x="411" y="110"/>
                  <a:pt x="403" y="118"/>
                </a:cubicBezTo>
                <a:cubicBezTo>
                  <a:pt x="403" y="119"/>
                  <a:pt x="399" y="118"/>
                  <a:pt x="396" y="118"/>
                </a:cubicBezTo>
                <a:cubicBezTo>
                  <a:pt x="395" y="125"/>
                  <a:pt x="393" y="134"/>
                  <a:pt x="392" y="143"/>
                </a:cubicBezTo>
                <a:cubicBezTo>
                  <a:pt x="391" y="153"/>
                  <a:pt x="392" y="163"/>
                  <a:pt x="392" y="174"/>
                </a:cubicBezTo>
                <a:cubicBezTo>
                  <a:pt x="391" y="180"/>
                  <a:pt x="394" y="184"/>
                  <a:pt x="399" y="187"/>
                </a:cubicBezTo>
                <a:cubicBezTo>
                  <a:pt x="416" y="198"/>
                  <a:pt x="433" y="208"/>
                  <a:pt x="453" y="212"/>
                </a:cubicBezTo>
                <a:cubicBezTo>
                  <a:pt x="474" y="216"/>
                  <a:pt x="492" y="224"/>
                  <a:pt x="504" y="242"/>
                </a:cubicBezTo>
                <a:cubicBezTo>
                  <a:pt x="510" y="251"/>
                  <a:pt x="515" y="262"/>
                  <a:pt x="519" y="273"/>
                </a:cubicBezTo>
                <a:cubicBezTo>
                  <a:pt x="522" y="280"/>
                  <a:pt x="522" y="288"/>
                  <a:pt x="523" y="296"/>
                </a:cubicBezTo>
                <a:cubicBezTo>
                  <a:pt x="524" y="305"/>
                  <a:pt x="530" y="312"/>
                  <a:pt x="534" y="320"/>
                </a:cubicBezTo>
                <a:cubicBezTo>
                  <a:pt x="540" y="333"/>
                  <a:pt x="546" y="346"/>
                  <a:pt x="551" y="359"/>
                </a:cubicBezTo>
                <a:cubicBezTo>
                  <a:pt x="556" y="371"/>
                  <a:pt x="562" y="382"/>
                  <a:pt x="569" y="393"/>
                </a:cubicBezTo>
                <a:cubicBezTo>
                  <a:pt x="578" y="406"/>
                  <a:pt x="586" y="420"/>
                  <a:pt x="591" y="435"/>
                </a:cubicBezTo>
                <a:cubicBezTo>
                  <a:pt x="599" y="456"/>
                  <a:pt x="606" y="478"/>
                  <a:pt x="615" y="498"/>
                </a:cubicBezTo>
                <a:cubicBezTo>
                  <a:pt x="619" y="510"/>
                  <a:pt x="626" y="521"/>
                  <a:pt x="632" y="533"/>
                </a:cubicBezTo>
                <a:cubicBezTo>
                  <a:pt x="633" y="534"/>
                  <a:pt x="634" y="535"/>
                  <a:pt x="634" y="537"/>
                </a:cubicBezTo>
                <a:cubicBezTo>
                  <a:pt x="636" y="542"/>
                  <a:pt x="640" y="544"/>
                  <a:pt x="645" y="546"/>
                </a:cubicBezTo>
                <a:cubicBezTo>
                  <a:pt x="654" y="548"/>
                  <a:pt x="663" y="552"/>
                  <a:pt x="672" y="556"/>
                </a:cubicBezTo>
                <a:cubicBezTo>
                  <a:pt x="675" y="557"/>
                  <a:pt x="677" y="560"/>
                  <a:pt x="679" y="562"/>
                </a:cubicBezTo>
                <a:cubicBezTo>
                  <a:pt x="686" y="570"/>
                  <a:pt x="693" y="577"/>
                  <a:pt x="701" y="582"/>
                </a:cubicBezTo>
                <a:cubicBezTo>
                  <a:pt x="703" y="583"/>
                  <a:pt x="704" y="586"/>
                  <a:pt x="704" y="587"/>
                </a:cubicBezTo>
                <a:cubicBezTo>
                  <a:pt x="703" y="589"/>
                  <a:pt x="701" y="591"/>
                  <a:pt x="700" y="592"/>
                </a:cubicBezTo>
                <a:cubicBezTo>
                  <a:pt x="692" y="594"/>
                  <a:pt x="686" y="591"/>
                  <a:pt x="681" y="586"/>
                </a:cubicBezTo>
                <a:cubicBezTo>
                  <a:pt x="678" y="582"/>
                  <a:pt x="675" y="578"/>
                  <a:pt x="671" y="574"/>
                </a:cubicBezTo>
                <a:cubicBezTo>
                  <a:pt x="671" y="575"/>
                  <a:pt x="670" y="575"/>
                  <a:pt x="670" y="576"/>
                </a:cubicBezTo>
                <a:cubicBezTo>
                  <a:pt x="672" y="583"/>
                  <a:pt x="675" y="590"/>
                  <a:pt x="678" y="597"/>
                </a:cubicBezTo>
                <a:cubicBezTo>
                  <a:pt x="684" y="609"/>
                  <a:pt x="690" y="622"/>
                  <a:pt x="696" y="634"/>
                </a:cubicBezTo>
                <a:cubicBezTo>
                  <a:pt x="697" y="636"/>
                  <a:pt x="698" y="639"/>
                  <a:pt x="698" y="641"/>
                </a:cubicBezTo>
                <a:cubicBezTo>
                  <a:pt x="698" y="643"/>
                  <a:pt x="697" y="647"/>
                  <a:pt x="695" y="647"/>
                </a:cubicBezTo>
                <a:cubicBezTo>
                  <a:pt x="693" y="648"/>
                  <a:pt x="690" y="647"/>
                  <a:pt x="688" y="646"/>
                </a:cubicBezTo>
                <a:cubicBezTo>
                  <a:pt x="686" y="644"/>
                  <a:pt x="685" y="641"/>
                  <a:pt x="683" y="639"/>
                </a:cubicBezTo>
                <a:cubicBezTo>
                  <a:pt x="677" y="628"/>
                  <a:pt x="671" y="617"/>
                  <a:pt x="665" y="605"/>
                </a:cubicBezTo>
                <a:cubicBezTo>
                  <a:pt x="665" y="605"/>
                  <a:pt x="664" y="604"/>
                  <a:pt x="663" y="604"/>
                </a:cubicBezTo>
                <a:cubicBezTo>
                  <a:pt x="664" y="608"/>
                  <a:pt x="666" y="613"/>
                  <a:pt x="668" y="617"/>
                </a:cubicBezTo>
                <a:cubicBezTo>
                  <a:pt x="670" y="623"/>
                  <a:pt x="673" y="630"/>
                  <a:pt x="676" y="637"/>
                </a:cubicBezTo>
                <a:cubicBezTo>
                  <a:pt x="678" y="643"/>
                  <a:pt x="680" y="649"/>
                  <a:pt x="682" y="655"/>
                </a:cubicBezTo>
                <a:cubicBezTo>
                  <a:pt x="683" y="658"/>
                  <a:pt x="684" y="662"/>
                  <a:pt x="680" y="664"/>
                </a:cubicBezTo>
                <a:cubicBezTo>
                  <a:pt x="677" y="666"/>
                  <a:pt x="673" y="664"/>
                  <a:pt x="671" y="659"/>
                </a:cubicBezTo>
                <a:cubicBezTo>
                  <a:pt x="666" y="649"/>
                  <a:pt x="662" y="638"/>
                  <a:pt x="657" y="627"/>
                </a:cubicBezTo>
                <a:cubicBezTo>
                  <a:pt x="655" y="622"/>
                  <a:pt x="652" y="617"/>
                  <a:pt x="650" y="612"/>
                </a:cubicBezTo>
                <a:cubicBezTo>
                  <a:pt x="649" y="612"/>
                  <a:pt x="649" y="612"/>
                  <a:pt x="649" y="612"/>
                </a:cubicBezTo>
                <a:cubicBezTo>
                  <a:pt x="650" y="615"/>
                  <a:pt x="650" y="618"/>
                  <a:pt x="652" y="621"/>
                </a:cubicBezTo>
                <a:cubicBezTo>
                  <a:pt x="656" y="633"/>
                  <a:pt x="661" y="644"/>
                  <a:pt x="665" y="655"/>
                </a:cubicBezTo>
                <a:cubicBezTo>
                  <a:pt x="667" y="659"/>
                  <a:pt x="667" y="662"/>
                  <a:pt x="663" y="664"/>
                </a:cubicBezTo>
                <a:cubicBezTo>
                  <a:pt x="660" y="666"/>
                  <a:pt x="658" y="664"/>
                  <a:pt x="656" y="661"/>
                </a:cubicBezTo>
                <a:cubicBezTo>
                  <a:pt x="654" y="659"/>
                  <a:pt x="653" y="657"/>
                  <a:pt x="652" y="655"/>
                </a:cubicBezTo>
                <a:cubicBezTo>
                  <a:pt x="648" y="646"/>
                  <a:pt x="645" y="638"/>
                  <a:pt x="641" y="629"/>
                </a:cubicBezTo>
                <a:cubicBezTo>
                  <a:pt x="639" y="626"/>
                  <a:pt x="637" y="622"/>
                  <a:pt x="635" y="618"/>
                </a:cubicBezTo>
                <a:cubicBezTo>
                  <a:pt x="635" y="617"/>
                  <a:pt x="633" y="617"/>
                  <a:pt x="631" y="616"/>
                </a:cubicBezTo>
                <a:cubicBezTo>
                  <a:pt x="634" y="627"/>
                  <a:pt x="636" y="637"/>
                  <a:pt x="638" y="648"/>
                </a:cubicBezTo>
                <a:cubicBezTo>
                  <a:pt x="638" y="649"/>
                  <a:pt x="639" y="651"/>
                  <a:pt x="638" y="652"/>
                </a:cubicBezTo>
                <a:cubicBezTo>
                  <a:pt x="638" y="654"/>
                  <a:pt x="636" y="656"/>
                  <a:pt x="635" y="656"/>
                </a:cubicBezTo>
                <a:cubicBezTo>
                  <a:pt x="633" y="656"/>
                  <a:pt x="631" y="655"/>
                  <a:pt x="630" y="653"/>
                </a:cubicBezTo>
                <a:cubicBezTo>
                  <a:pt x="627" y="644"/>
                  <a:pt x="624" y="635"/>
                  <a:pt x="621" y="627"/>
                </a:cubicBezTo>
                <a:cubicBezTo>
                  <a:pt x="618" y="619"/>
                  <a:pt x="615" y="612"/>
                  <a:pt x="613" y="604"/>
                </a:cubicBezTo>
                <a:cubicBezTo>
                  <a:pt x="609" y="592"/>
                  <a:pt x="604" y="581"/>
                  <a:pt x="604" y="568"/>
                </a:cubicBezTo>
                <a:cubicBezTo>
                  <a:pt x="604" y="564"/>
                  <a:pt x="602" y="561"/>
                  <a:pt x="601" y="558"/>
                </a:cubicBezTo>
                <a:cubicBezTo>
                  <a:pt x="593" y="541"/>
                  <a:pt x="582" y="526"/>
                  <a:pt x="569" y="512"/>
                </a:cubicBezTo>
                <a:cubicBezTo>
                  <a:pt x="557" y="498"/>
                  <a:pt x="546" y="484"/>
                  <a:pt x="535" y="469"/>
                </a:cubicBezTo>
                <a:cubicBezTo>
                  <a:pt x="523" y="453"/>
                  <a:pt x="516" y="434"/>
                  <a:pt x="510" y="415"/>
                </a:cubicBezTo>
                <a:cubicBezTo>
                  <a:pt x="504" y="398"/>
                  <a:pt x="496" y="382"/>
                  <a:pt x="485" y="368"/>
                </a:cubicBezTo>
                <a:cubicBezTo>
                  <a:pt x="478" y="357"/>
                  <a:pt x="472" y="346"/>
                  <a:pt x="465" y="335"/>
                </a:cubicBezTo>
                <a:cubicBezTo>
                  <a:pt x="463" y="344"/>
                  <a:pt x="460" y="353"/>
                  <a:pt x="457" y="362"/>
                </a:cubicBezTo>
                <a:cubicBezTo>
                  <a:pt x="454" y="371"/>
                  <a:pt x="450" y="379"/>
                  <a:pt x="448" y="388"/>
                </a:cubicBezTo>
                <a:cubicBezTo>
                  <a:pt x="444" y="399"/>
                  <a:pt x="442" y="411"/>
                  <a:pt x="440" y="423"/>
                </a:cubicBezTo>
                <a:cubicBezTo>
                  <a:pt x="437" y="436"/>
                  <a:pt x="441" y="450"/>
                  <a:pt x="443" y="463"/>
                </a:cubicBezTo>
                <a:cubicBezTo>
                  <a:pt x="444" y="467"/>
                  <a:pt x="444" y="471"/>
                  <a:pt x="444" y="475"/>
                </a:cubicBezTo>
                <a:cubicBezTo>
                  <a:pt x="442" y="489"/>
                  <a:pt x="446" y="503"/>
                  <a:pt x="448" y="516"/>
                </a:cubicBezTo>
                <a:cubicBezTo>
                  <a:pt x="450" y="527"/>
                  <a:pt x="451" y="538"/>
                  <a:pt x="453" y="548"/>
                </a:cubicBezTo>
                <a:cubicBezTo>
                  <a:pt x="456" y="562"/>
                  <a:pt x="461" y="577"/>
                  <a:pt x="465" y="591"/>
                </a:cubicBezTo>
                <a:cubicBezTo>
                  <a:pt x="472" y="618"/>
                  <a:pt x="477" y="646"/>
                  <a:pt x="479" y="674"/>
                </a:cubicBezTo>
                <a:cubicBezTo>
                  <a:pt x="481" y="704"/>
                  <a:pt x="478" y="733"/>
                  <a:pt x="476" y="762"/>
                </a:cubicBezTo>
                <a:cubicBezTo>
                  <a:pt x="475" y="775"/>
                  <a:pt x="470" y="787"/>
                  <a:pt x="468" y="800"/>
                </a:cubicBezTo>
                <a:cubicBezTo>
                  <a:pt x="466" y="808"/>
                  <a:pt x="464" y="817"/>
                  <a:pt x="464" y="825"/>
                </a:cubicBezTo>
                <a:cubicBezTo>
                  <a:pt x="465" y="844"/>
                  <a:pt x="465" y="862"/>
                  <a:pt x="467" y="881"/>
                </a:cubicBezTo>
                <a:cubicBezTo>
                  <a:pt x="468" y="893"/>
                  <a:pt x="471" y="906"/>
                  <a:pt x="473" y="918"/>
                </a:cubicBezTo>
                <a:cubicBezTo>
                  <a:pt x="477" y="944"/>
                  <a:pt x="475" y="970"/>
                  <a:pt x="471" y="996"/>
                </a:cubicBezTo>
                <a:cubicBezTo>
                  <a:pt x="468" y="1016"/>
                  <a:pt x="467" y="1036"/>
                  <a:pt x="465" y="1056"/>
                </a:cubicBezTo>
                <a:cubicBezTo>
                  <a:pt x="463" y="1073"/>
                  <a:pt x="463" y="1089"/>
                  <a:pt x="466" y="1106"/>
                </a:cubicBezTo>
                <a:cubicBezTo>
                  <a:pt x="466" y="1107"/>
                  <a:pt x="466" y="1107"/>
                  <a:pt x="466" y="1108"/>
                </a:cubicBezTo>
                <a:cubicBezTo>
                  <a:pt x="465" y="1129"/>
                  <a:pt x="476" y="1145"/>
                  <a:pt x="488" y="1160"/>
                </a:cubicBezTo>
                <a:cubicBezTo>
                  <a:pt x="492" y="1165"/>
                  <a:pt x="497" y="1168"/>
                  <a:pt x="501" y="1173"/>
                </a:cubicBezTo>
                <a:cubicBezTo>
                  <a:pt x="505" y="1180"/>
                  <a:pt x="510" y="1186"/>
                  <a:pt x="510" y="1195"/>
                </a:cubicBezTo>
                <a:cubicBezTo>
                  <a:pt x="510" y="1199"/>
                  <a:pt x="509" y="1202"/>
                  <a:pt x="504" y="1203"/>
                </a:cubicBezTo>
                <a:cubicBezTo>
                  <a:pt x="500" y="1204"/>
                  <a:pt x="496" y="1208"/>
                  <a:pt x="492" y="1210"/>
                </a:cubicBezTo>
                <a:cubicBezTo>
                  <a:pt x="489" y="1212"/>
                  <a:pt x="486" y="1213"/>
                  <a:pt x="483" y="12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Rectangle 278">
            <a:extLst>
              <a:ext uri="{FF2B5EF4-FFF2-40B4-BE49-F238E27FC236}">
                <a16:creationId xmlns:a16="http://schemas.microsoft.com/office/drawing/2014/main" id="{E620760E-4F3C-176F-D3A4-E3B116778BB8}"/>
              </a:ext>
            </a:extLst>
          </p:cNvPr>
          <p:cNvSpPr/>
          <p:nvPr/>
        </p:nvSpPr>
        <p:spPr>
          <a:xfrm>
            <a:off x="941396" y="4000761"/>
            <a:ext cx="4073688" cy="746630"/>
          </a:xfrm>
          <a:prstGeom prst="rect">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C19B38-6B9D-BCEB-3A4F-30BCE400842A}"/>
              </a:ext>
            </a:extLst>
          </p:cNvPr>
          <p:cNvSpPr txBox="1"/>
          <p:nvPr/>
        </p:nvSpPr>
        <p:spPr>
          <a:xfrm>
            <a:off x="2249091" y="4189410"/>
            <a:ext cx="2406643" cy="369332"/>
          </a:xfrm>
          <a:prstGeom prst="rect">
            <a:avLst/>
          </a:prstGeom>
          <a:noFill/>
        </p:spPr>
        <p:txBody>
          <a:bodyPr wrap="square">
            <a:spAutoFit/>
          </a:bodyPr>
          <a:lstStyle/>
          <a:p>
            <a:r>
              <a:rPr lang="en-US" dirty="0"/>
              <a:t>Ethnicity</a:t>
            </a:r>
          </a:p>
        </p:txBody>
      </p:sp>
      <p:grpSp>
        <p:nvGrpSpPr>
          <p:cNvPr id="276" name="Group 275">
            <a:extLst>
              <a:ext uri="{FF2B5EF4-FFF2-40B4-BE49-F238E27FC236}">
                <a16:creationId xmlns:a16="http://schemas.microsoft.com/office/drawing/2014/main" id="{534DA19A-0349-5A94-E5D5-3C2D679F6C54}"/>
              </a:ext>
            </a:extLst>
          </p:cNvPr>
          <p:cNvGrpSpPr/>
          <p:nvPr/>
        </p:nvGrpSpPr>
        <p:grpSpPr>
          <a:xfrm>
            <a:off x="1177875" y="4020195"/>
            <a:ext cx="650427" cy="707762"/>
            <a:chOff x="3443898" y="4286679"/>
            <a:chExt cx="1140807" cy="1241368"/>
          </a:xfrm>
        </p:grpSpPr>
        <p:grpSp>
          <p:nvGrpSpPr>
            <p:cNvPr id="58" name="Group 57">
              <a:extLst>
                <a:ext uri="{FF2B5EF4-FFF2-40B4-BE49-F238E27FC236}">
                  <a16:creationId xmlns:a16="http://schemas.microsoft.com/office/drawing/2014/main" id="{544B8E3E-96E7-AE88-985D-BD253B851D16}"/>
                </a:ext>
              </a:extLst>
            </p:cNvPr>
            <p:cNvGrpSpPr/>
            <p:nvPr/>
          </p:nvGrpSpPr>
          <p:grpSpPr>
            <a:xfrm>
              <a:off x="3443898" y="4323560"/>
              <a:ext cx="598395" cy="1204487"/>
              <a:chOff x="-9044621" y="3118675"/>
              <a:chExt cx="1111520" cy="2089995"/>
            </a:xfrm>
          </p:grpSpPr>
          <p:sp>
            <p:nvSpPr>
              <p:cNvPr id="133" name="Freeform 267">
                <a:extLst>
                  <a:ext uri="{FF2B5EF4-FFF2-40B4-BE49-F238E27FC236}">
                    <a16:creationId xmlns:a16="http://schemas.microsoft.com/office/drawing/2014/main" id="{9367A211-88A7-6FD6-1C61-5CF30BA41816}"/>
                  </a:ext>
                </a:extLst>
              </p:cNvPr>
              <p:cNvSpPr>
                <a:spLocks/>
              </p:cNvSpPr>
              <p:nvPr/>
            </p:nvSpPr>
            <p:spPr bwMode="auto">
              <a:xfrm>
                <a:off x="-8642116" y="3118675"/>
                <a:ext cx="210515" cy="213883"/>
              </a:xfrm>
              <a:custGeom>
                <a:avLst/>
                <a:gdLst>
                  <a:gd name="T0" fmla="*/ 169 w 169"/>
                  <a:gd name="T1" fmla="*/ 77 h 171"/>
                  <a:gd name="T2" fmla="*/ 169 w 169"/>
                  <a:gd name="T3" fmla="*/ 83 h 171"/>
                  <a:gd name="T4" fmla="*/ 164 w 169"/>
                  <a:gd name="T5" fmla="*/ 128 h 171"/>
                  <a:gd name="T6" fmla="*/ 156 w 169"/>
                  <a:gd name="T7" fmla="*/ 163 h 171"/>
                  <a:gd name="T8" fmla="*/ 156 w 169"/>
                  <a:gd name="T9" fmla="*/ 163 h 171"/>
                  <a:gd name="T10" fmla="*/ 154 w 169"/>
                  <a:gd name="T11" fmla="*/ 167 h 171"/>
                  <a:gd name="T12" fmla="*/ 153 w 169"/>
                  <a:gd name="T13" fmla="*/ 171 h 171"/>
                  <a:gd name="T14" fmla="*/ 151 w 169"/>
                  <a:gd name="T15" fmla="*/ 171 h 171"/>
                  <a:gd name="T16" fmla="*/ 144 w 169"/>
                  <a:gd name="T17" fmla="*/ 170 h 171"/>
                  <a:gd name="T18" fmla="*/ 25 w 169"/>
                  <a:gd name="T19" fmla="*/ 148 h 171"/>
                  <a:gd name="T20" fmla="*/ 9 w 169"/>
                  <a:gd name="T21" fmla="*/ 49 h 171"/>
                  <a:gd name="T22" fmla="*/ 32 w 169"/>
                  <a:gd name="T23" fmla="*/ 37 h 171"/>
                  <a:gd name="T24" fmla="*/ 78 w 169"/>
                  <a:gd name="T25" fmla="*/ 1 h 171"/>
                  <a:gd name="T26" fmla="*/ 168 w 169"/>
                  <a:gd name="T27" fmla="*/ 59 h 171"/>
                  <a:gd name="T28" fmla="*/ 169 w 169"/>
                  <a:gd name="T29" fmla="*/ 7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71">
                    <a:moveTo>
                      <a:pt x="169" y="77"/>
                    </a:moveTo>
                    <a:cubicBezTo>
                      <a:pt x="169" y="79"/>
                      <a:pt x="169" y="81"/>
                      <a:pt x="169" y="83"/>
                    </a:cubicBezTo>
                    <a:cubicBezTo>
                      <a:pt x="169" y="99"/>
                      <a:pt x="167" y="115"/>
                      <a:pt x="164" y="128"/>
                    </a:cubicBezTo>
                    <a:cubicBezTo>
                      <a:pt x="162" y="143"/>
                      <a:pt x="158" y="155"/>
                      <a:pt x="156" y="163"/>
                    </a:cubicBezTo>
                    <a:cubicBezTo>
                      <a:pt x="156" y="163"/>
                      <a:pt x="156" y="163"/>
                      <a:pt x="156" y="163"/>
                    </a:cubicBezTo>
                    <a:cubicBezTo>
                      <a:pt x="155" y="164"/>
                      <a:pt x="155" y="166"/>
                      <a:pt x="154" y="167"/>
                    </a:cubicBezTo>
                    <a:cubicBezTo>
                      <a:pt x="153" y="170"/>
                      <a:pt x="153" y="171"/>
                      <a:pt x="153" y="171"/>
                    </a:cubicBezTo>
                    <a:cubicBezTo>
                      <a:pt x="151" y="171"/>
                      <a:pt x="151" y="171"/>
                      <a:pt x="151" y="171"/>
                    </a:cubicBezTo>
                    <a:cubicBezTo>
                      <a:pt x="144" y="170"/>
                      <a:pt x="144" y="170"/>
                      <a:pt x="144" y="170"/>
                    </a:cubicBezTo>
                    <a:cubicBezTo>
                      <a:pt x="25" y="148"/>
                      <a:pt x="25" y="148"/>
                      <a:pt x="25" y="148"/>
                    </a:cubicBezTo>
                    <a:cubicBezTo>
                      <a:pt x="25" y="148"/>
                      <a:pt x="0" y="75"/>
                      <a:pt x="9" y="49"/>
                    </a:cubicBezTo>
                    <a:cubicBezTo>
                      <a:pt x="19" y="23"/>
                      <a:pt x="32" y="37"/>
                      <a:pt x="32" y="37"/>
                    </a:cubicBezTo>
                    <a:cubicBezTo>
                      <a:pt x="32" y="37"/>
                      <a:pt x="29" y="3"/>
                      <a:pt x="78" y="1"/>
                    </a:cubicBezTo>
                    <a:cubicBezTo>
                      <a:pt x="121" y="0"/>
                      <a:pt x="159" y="10"/>
                      <a:pt x="168" y="59"/>
                    </a:cubicBezTo>
                    <a:cubicBezTo>
                      <a:pt x="169" y="64"/>
                      <a:pt x="169" y="71"/>
                      <a:pt x="169" y="7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68">
                <a:extLst>
                  <a:ext uri="{FF2B5EF4-FFF2-40B4-BE49-F238E27FC236}">
                    <a16:creationId xmlns:a16="http://schemas.microsoft.com/office/drawing/2014/main" id="{9A73A9BB-1CAF-2B29-EC0A-24C256F6A2DB}"/>
                  </a:ext>
                </a:extLst>
              </p:cNvPr>
              <p:cNvSpPr>
                <a:spLocks/>
              </p:cNvSpPr>
              <p:nvPr/>
            </p:nvSpPr>
            <p:spPr bwMode="auto">
              <a:xfrm>
                <a:off x="-8347395" y="5090781"/>
                <a:ext cx="186937" cy="117889"/>
              </a:xfrm>
              <a:custGeom>
                <a:avLst/>
                <a:gdLst>
                  <a:gd name="T0" fmla="*/ 34 w 150"/>
                  <a:gd name="T1" fmla="*/ 0 h 94"/>
                  <a:gd name="T2" fmla="*/ 10 w 150"/>
                  <a:gd name="T3" fmla="*/ 45 h 94"/>
                  <a:gd name="T4" fmla="*/ 56 w 150"/>
                  <a:gd name="T5" fmla="*/ 94 h 94"/>
                  <a:gd name="T6" fmla="*/ 143 w 150"/>
                  <a:gd name="T7" fmla="*/ 72 h 94"/>
                  <a:gd name="T8" fmla="*/ 130 w 150"/>
                  <a:gd name="T9" fmla="*/ 0 h 94"/>
                  <a:gd name="T10" fmla="*/ 34 w 150"/>
                  <a:gd name="T11" fmla="*/ 0 h 94"/>
                </a:gdLst>
                <a:ahLst/>
                <a:cxnLst>
                  <a:cxn ang="0">
                    <a:pos x="T0" y="T1"/>
                  </a:cxn>
                  <a:cxn ang="0">
                    <a:pos x="T2" y="T3"/>
                  </a:cxn>
                  <a:cxn ang="0">
                    <a:pos x="T4" y="T5"/>
                  </a:cxn>
                  <a:cxn ang="0">
                    <a:pos x="T6" y="T7"/>
                  </a:cxn>
                  <a:cxn ang="0">
                    <a:pos x="T8" y="T9"/>
                  </a:cxn>
                  <a:cxn ang="0">
                    <a:pos x="T10" y="T11"/>
                  </a:cxn>
                </a:cxnLst>
                <a:rect l="0" t="0" r="r" b="b"/>
                <a:pathLst>
                  <a:path w="150" h="94">
                    <a:moveTo>
                      <a:pt x="34" y="0"/>
                    </a:moveTo>
                    <a:cubicBezTo>
                      <a:pt x="34" y="0"/>
                      <a:pt x="11" y="26"/>
                      <a:pt x="10" y="45"/>
                    </a:cubicBezTo>
                    <a:cubicBezTo>
                      <a:pt x="9" y="65"/>
                      <a:pt x="0" y="94"/>
                      <a:pt x="56" y="94"/>
                    </a:cubicBezTo>
                    <a:cubicBezTo>
                      <a:pt x="112" y="94"/>
                      <a:pt x="136" y="84"/>
                      <a:pt x="143" y="72"/>
                    </a:cubicBezTo>
                    <a:cubicBezTo>
                      <a:pt x="150" y="61"/>
                      <a:pt x="130" y="0"/>
                      <a:pt x="130" y="0"/>
                    </a:cubicBezTo>
                    <a:lnTo>
                      <a:pt x="3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69">
                <a:extLst>
                  <a:ext uri="{FF2B5EF4-FFF2-40B4-BE49-F238E27FC236}">
                    <a16:creationId xmlns:a16="http://schemas.microsoft.com/office/drawing/2014/main" id="{DE0D2C58-FA3D-5A6D-4239-8B91CE46AEC2}"/>
                  </a:ext>
                </a:extLst>
              </p:cNvPr>
              <p:cNvSpPr>
                <a:spLocks/>
              </p:cNvSpPr>
              <p:nvPr/>
            </p:nvSpPr>
            <p:spPr bwMode="auto">
              <a:xfrm>
                <a:off x="-8333922" y="4996470"/>
                <a:ext cx="158307" cy="178517"/>
              </a:xfrm>
              <a:custGeom>
                <a:avLst/>
                <a:gdLst>
                  <a:gd name="T0" fmla="*/ 110 w 126"/>
                  <a:gd name="T1" fmla="*/ 9 h 143"/>
                  <a:gd name="T2" fmla="*/ 110 w 126"/>
                  <a:gd name="T3" fmla="*/ 41 h 143"/>
                  <a:gd name="T4" fmla="*/ 121 w 126"/>
                  <a:gd name="T5" fmla="*/ 87 h 143"/>
                  <a:gd name="T6" fmla="*/ 115 w 126"/>
                  <a:gd name="T7" fmla="*/ 124 h 143"/>
                  <a:gd name="T8" fmla="*/ 9 w 126"/>
                  <a:gd name="T9" fmla="*/ 113 h 143"/>
                  <a:gd name="T10" fmla="*/ 66 w 126"/>
                  <a:gd name="T11" fmla="*/ 38 h 143"/>
                  <a:gd name="T12" fmla="*/ 79 w 126"/>
                  <a:gd name="T13" fmla="*/ 0 h 143"/>
                  <a:gd name="T14" fmla="*/ 110 w 126"/>
                  <a:gd name="T15" fmla="*/ 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43">
                    <a:moveTo>
                      <a:pt x="110" y="9"/>
                    </a:moveTo>
                    <a:cubicBezTo>
                      <a:pt x="110" y="41"/>
                      <a:pt x="110" y="41"/>
                      <a:pt x="110" y="41"/>
                    </a:cubicBezTo>
                    <a:cubicBezTo>
                      <a:pt x="110" y="41"/>
                      <a:pt x="120" y="68"/>
                      <a:pt x="121" y="87"/>
                    </a:cubicBezTo>
                    <a:cubicBezTo>
                      <a:pt x="123" y="106"/>
                      <a:pt x="126" y="119"/>
                      <a:pt x="115" y="124"/>
                    </a:cubicBezTo>
                    <a:cubicBezTo>
                      <a:pt x="104" y="128"/>
                      <a:pt x="18" y="143"/>
                      <a:pt x="9" y="113"/>
                    </a:cubicBezTo>
                    <a:cubicBezTo>
                      <a:pt x="0" y="82"/>
                      <a:pt x="66" y="38"/>
                      <a:pt x="66" y="38"/>
                    </a:cubicBezTo>
                    <a:cubicBezTo>
                      <a:pt x="79" y="0"/>
                      <a:pt x="79" y="0"/>
                      <a:pt x="79" y="0"/>
                    </a:cubicBezTo>
                    <a:lnTo>
                      <a:pt x="110" y="9"/>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70">
                <a:extLst>
                  <a:ext uri="{FF2B5EF4-FFF2-40B4-BE49-F238E27FC236}">
                    <a16:creationId xmlns:a16="http://schemas.microsoft.com/office/drawing/2014/main" id="{533C044A-473A-CE41-CCC3-174E5B7650D3}"/>
                  </a:ext>
                </a:extLst>
              </p:cNvPr>
              <p:cNvSpPr>
                <a:spLocks/>
              </p:cNvSpPr>
              <p:nvPr/>
            </p:nvSpPr>
            <p:spPr bwMode="auto">
              <a:xfrm>
                <a:off x="-8893050" y="4982997"/>
                <a:ext cx="289669" cy="181885"/>
              </a:xfrm>
              <a:custGeom>
                <a:avLst/>
                <a:gdLst>
                  <a:gd name="T0" fmla="*/ 214 w 232"/>
                  <a:gd name="T1" fmla="*/ 8 h 145"/>
                  <a:gd name="T2" fmla="*/ 214 w 232"/>
                  <a:gd name="T3" fmla="*/ 41 h 145"/>
                  <a:gd name="T4" fmla="*/ 226 w 232"/>
                  <a:gd name="T5" fmla="*/ 87 h 145"/>
                  <a:gd name="T6" fmla="*/ 220 w 232"/>
                  <a:gd name="T7" fmla="*/ 123 h 145"/>
                  <a:gd name="T8" fmla="*/ 10 w 232"/>
                  <a:gd name="T9" fmla="*/ 115 h 145"/>
                  <a:gd name="T10" fmla="*/ 158 w 232"/>
                  <a:gd name="T11" fmla="*/ 58 h 145"/>
                  <a:gd name="T12" fmla="*/ 182 w 232"/>
                  <a:gd name="T13" fmla="*/ 0 h 145"/>
                  <a:gd name="T14" fmla="*/ 214 w 232"/>
                  <a:gd name="T15" fmla="*/ 8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45">
                    <a:moveTo>
                      <a:pt x="214" y="8"/>
                    </a:moveTo>
                    <a:cubicBezTo>
                      <a:pt x="214" y="41"/>
                      <a:pt x="214" y="41"/>
                      <a:pt x="214" y="41"/>
                    </a:cubicBezTo>
                    <a:cubicBezTo>
                      <a:pt x="214" y="41"/>
                      <a:pt x="225" y="68"/>
                      <a:pt x="226" y="87"/>
                    </a:cubicBezTo>
                    <a:cubicBezTo>
                      <a:pt x="228" y="106"/>
                      <a:pt x="232" y="119"/>
                      <a:pt x="220" y="123"/>
                    </a:cubicBezTo>
                    <a:cubicBezTo>
                      <a:pt x="209" y="128"/>
                      <a:pt x="19" y="145"/>
                      <a:pt x="10" y="115"/>
                    </a:cubicBezTo>
                    <a:cubicBezTo>
                      <a:pt x="0" y="85"/>
                      <a:pt x="158" y="58"/>
                      <a:pt x="158" y="58"/>
                    </a:cubicBezTo>
                    <a:cubicBezTo>
                      <a:pt x="182" y="0"/>
                      <a:pt x="182" y="0"/>
                      <a:pt x="182" y="0"/>
                    </a:cubicBezTo>
                    <a:lnTo>
                      <a:pt x="214" y="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71">
                <a:extLst>
                  <a:ext uri="{FF2B5EF4-FFF2-40B4-BE49-F238E27FC236}">
                    <a16:creationId xmlns:a16="http://schemas.microsoft.com/office/drawing/2014/main" id="{E565B8BA-5200-D2C2-ED25-01F2CF65295E}"/>
                  </a:ext>
                </a:extLst>
              </p:cNvPr>
              <p:cNvSpPr>
                <a:spLocks/>
              </p:cNvSpPr>
              <p:nvPr/>
            </p:nvSpPr>
            <p:spPr bwMode="auto">
              <a:xfrm>
                <a:off x="-8862736" y="4132516"/>
                <a:ext cx="781432" cy="897637"/>
              </a:xfrm>
              <a:custGeom>
                <a:avLst/>
                <a:gdLst>
                  <a:gd name="T0" fmla="*/ 101 w 626"/>
                  <a:gd name="T1" fmla="*/ 713 h 717"/>
                  <a:gd name="T2" fmla="*/ 5 w 626"/>
                  <a:gd name="T3" fmla="*/ 434 h 717"/>
                  <a:gd name="T4" fmla="*/ 38 w 626"/>
                  <a:gd name="T5" fmla="*/ 96 h 717"/>
                  <a:gd name="T6" fmla="*/ 112 w 626"/>
                  <a:gd name="T7" fmla="*/ 42 h 717"/>
                  <a:gd name="T8" fmla="*/ 319 w 626"/>
                  <a:gd name="T9" fmla="*/ 49 h 717"/>
                  <a:gd name="T10" fmla="*/ 559 w 626"/>
                  <a:gd name="T11" fmla="*/ 49 h 717"/>
                  <a:gd name="T12" fmla="*/ 614 w 626"/>
                  <a:gd name="T13" fmla="*/ 263 h 717"/>
                  <a:gd name="T14" fmla="*/ 574 w 626"/>
                  <a:gd name="T15" fmla="*/ 464 h 717"/>
                  <a:gd name="T16" fmla="*/ 537 w 626"/>
                  <a:gd name="T17" fmla="*/ 717 h 717"/>
                  <a:gd name="T18" fmla="*/ 415 w 626"/>
                  <a:gd name="T19" fmla="*/ 717 h 717"/>
                  <a:gd name="T20" fmla="*/ 384 w 626"/>
                  <a:gd name="T21" fmla="*/ 565 h 717"/>
                  <a:gd name="T22" fmla="*/ 347 w 626"/>
                  <a:gd name="T23" fmla="*/ 507 h 717"/>
                  <a:gd name="T24" fmla="*/ 315 w 626"/>
                  <a:gd name="T25" fmla="*/ 402 h 717"/>
                  <a:gd name="T26" fmla="*/ 278 w 626"/>
                  <a:gd name="T27" fmla="*/ 365 h 717"/>
                  <a:gd name="T28" fmla="*/ 251 w 626"/>
                  <a:gd name="T29" fmla="*/ 523 h 717"/>
                  <a:gd name="T30" fmla="*/ 227 w 626"/>
                  <a:gd name="T31" fmla="*/ 596 h 717"/>
                  <a:gd name="T32" fmla="*/ 216 w 626"/>
                  <a:gd name="T33" fmla="*/ 713 h 717"/>
                  <a:gd name="T34" fmla="*/ 101 w 626"/>
                  <a:gd name="T35" fmla="*/ 713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6" h="717">
                    <a:moveTo>
                      <a:pt x="101" y="713"/>
                    </a:moveTo>
                    <a:cubicBezTo>
                      <a:pt x="101" y="713"/>
                      <a:pt x="0" y="499"/>
                      <a:pt x="5" y="434"/>
                    </a:cubicBezTo>
                    <a:cubicBezTo>
                      <a:pt x="16" y="298"/>
                      <a:pt x="35" y="193"/>
                      <a:pt x="38" y="96"/>
                    </a:cubicBezTo>
                    <a:cubicBezTo>
                      <a:pt x="41" y="21"/>
                      <a:pt x="98" y="38"/>
                      <a:pt x="112" y="42"/>
                    </a:cubicBezTo>
                    <a:cubicBezTo>
                      <a:pt x="127" y="45"/>
                      <a:pt x="205" y="33"/>
                      <a:pt x="319" y="49"/>
                    </a:cubicBezTo>
                    <a:cubicBezTo>
                      <a:pt x="416" y="63"/>
                      <a:pt x="548" y="0"/>
                      <a:pt x="559" y="49"/>
                    </a:cubicBezTo>
                    <a:cubicBezTo>
                      <a:pt x="570" y="101"/>
                      <a:pt x="603" y="184"/>
                      <a:pt x="614" y="263"/>
                    </a:cubicBezTo>
                    <a:cubicBezTo>
                      <a:pt x="626" y="342"/>
                      <a:pt x="566" y="420"/>
                      <a:pt x="574" y="464"/>
                    </a:cubicBezTo>
                    <a:cubicBezTo>
                      <a:pt x="581" y="507"/>
                      <a:pt x="537" y="717"/>
                      <a:pt x="537" y="717"/>
                    </a:cubicBezTo>
                    <a:cubicBezTo>
                      <a:pt x="415" y="717"/>
                      <a:pt x="415" y="717"/>
                      <a:pt x="415" y="717"/>
                    </a:cubicBezTo>
                    <a:cubicBezTo>
                      <a:pt x="415" y="717"/>
                      <a:pt x="411" y="585"/>
                      <a:pt x="384" y="565"/>
                    </a:cubicBezTo>
                    <a:cubicBezTo>
                      <a:pt x="356" y="545"/>
                      <a:pt x="347" y="539"/>
                      <a:pt x="347" y="507"/>
                    </a:cubicBezTo>
                    <a:cubicBezTo>
                      <a:pt x="347" y="476"/>
                      <a:pt x="314" y="430"/>
                      <a:pt x="315" y="402"/>
                    </a:cubicBezTo>
                    <a:cubicBezTo>
                      <a:pt x="315" y="375"/>
                      <a:pt x="278" y="365"/>
                      <a:pt x="278" y="365"/>
                    </a:cubicBezTo>
                    <a:cubicBezTo>
                      <a:pt x="278" y="365"/>
                      <a:pt x="267" y="497"/>
                      <a:pt x="251" y="523"/>
                    </a:cubicBezTo>
                    <a:cubicBezTo>
                      <a:pt x="234" y="549"/>
                      <a:pt x="249" y="588"/>
                      <a:pt x="227" y="596"/>
                    </a:cubicBezTo>
                    <a:cubicBezTo>
                      <a:pt x="205" y="604"/>
                      <a:pt x="216" y="713"/>
                      <a:pt x="216" y="713"/>
                    </a:cubicBezTo>
                    <a:lnTo>
                      <a:pt x="101" y="713"/>
                    </a:lnTo>
                    <a:close/>
                  </a:path>
                </a:pathLst>
              </a:custGeom>
              <a:solidFill>
                <a:srgbClr val="27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72">
                <a:extLst>
                  <a:ext uri="{FF2B5EF4-FFF2-40B4-BE49-F238E27FC236}">
                    <a16:creationId xmlns:a16="http://schemas.microsoft.com/office/drawing/2014/main" id="{20E54FCE-1C17-6614-89BB-42D98B6F35CB}"/>
                  </a:ext>
                </a:extLst>
              </p:cNvPr>
              <p:cNvSpPr>
                <a:spLocks/>
              </p:cNvSpPr>
              <p:nvPr/>
            </p:nvSpPr>
            <p:spPr bwMode="auto">
              <a:xfrm>
                <a:off x="-8862736" y="3381398"/>
                <a:ext cx="796589" cy="1049208"/>
              </a:xfrm>
              <a:custGeom>
                <a:avLst/>
                <a:gdLst>
                  <a:gd name="T0" fmla="*/ 631 w 637"/>
                  <a:gd name="T1" fmla="*/ 648 h 838"/>
                  <a:gd name="T2" fmla="*/ 629 w 637"/>
                  <a:gd name="T3" fmla="*/ 686 h 838"/>
                  <a:gd name="T4" fmla="*/ 617 w 637"/>
                  <a:gd name="T5" fmla="*/ 838 h 838"/>
                  <a:gd name="T6" fmla="*/ 607 w 637"/>
                  <a:gd name="T7" fmla="*/ 824 h 838"/>
                  <a:gd name="T8" fmla="*/ 558 w 637"/>
                  <a:gd name="T9" fmla="*/ 756 h 838"/>
                  <a:gd name="T10" fmla="*/ 521 w 637"/>
                  <a:gd name="T11" fmla="*/ 704 h 838"/>
                  <a:gd name="T12" fmla="*/ 218 w 637"/>
                  <a:gd name="T13" fmla="*/ 795 h 838"/>
                  <a:gd name="T14" fmla="*/ 34 w 637"/>
                  <a:gd name="T15" fmla="*/ 752 h 838"/>
                  <a:gd name="T16" fmla="*/ 9 w 637"/>
                  <a:gd name="T17" fmla="*/ 744 h 838"/>
                  <a:gd name="T18" fmla="*/ 16 w 637"/>
                  <a:gd name="T19" fmla="*/ 529 h 838"/>
                  <a:gd name="T20" fmla="*/ 19 w 637"/>
                  <a:gd name="T21" fmla="*/ 464 h 838"/>
                  <a:gd name="T22" fmla="*/ 18 w 637"/>
                  <a:gd name="T23" fmla="*/ 441 h 838"/>
                  <a:gd name="T24" fmla="*/ 0 w 637"/>
                  <a:gd name="T25" fmla="*/ 265 h 838"/>
                  <a:gd name="T26" fmla="*/ 2 w 637"/>
                  <a:gd name="T27" fmla="*/ 225 h 838"/>
                  <a:gd name="T28" fmla="*/ 2 w 637"/>
                  <a:gd name="T29" fmla="*/ 224 h 838"/>
                  <a:gd name="T30" fmla="*/ 122 w 637"/>
                  <a:gd name="T31" fmla="*/ 40 h 838"/>
                  <a:gd name="T32" fmla="*/ 128 w 637"/>
                  <a:gd name="T33" fmla="*/ 37 h 838"/>
                  <a:gd name="T34" fmla="*/ 212 w 637"/>
                  <a:gd name="T35" fmla="*/ 11 h 838"/>
                  <a:gd name="T36" fmla="*/ 328 w 637"/>
                  <a:gd name="T37" fmla="*/ 1 h 838"/>
                  <a:gd name="T38" fmla="*/ 394 w 637"/>
                  <a:gd name="T39" fmla="*/ 9 h 838"/>
                  <a:gd name="T40" fmla="*/ 412 w 637"/>
                  <a:gd name="T41" fmla="*/ 12 h 838"/>
                  <a:gd name="T42" fmla="*/ 433 w 637"/>
                  <a:gd name="T43" fmla="*/ 17 h 838"/>
                  <a:gd name="T44" fmla="*/ 452 w 637"/>
                  <a:gd name="T45" fmla="*/ 23 h 838"/>
                  <a:gd name="T46" fmla="*/ 533 w 637"/>
                  <a:gd name="T47" fmla="*/ 57 h 838"/>
                  <a:gd name="T48" fmla="*/ 556 w 637"/>
                  <a:gd name="T49" fmla="*/ 70 h 838"/>
                  <a:gd name="T50" fmla="*/ 565 w 637"/>
                  <a:gd name="T51" fmla="*/ 76 h 838"/>
                  <a:gd name="T52" fmla="*/ 567 w 637"/>
                  <a:gd name="T53" fmla="*/ 78 h 838"/>
                  <a:gd name="T54" fmla="*/ 590 w 637"/>
                  <a:gd name="T55" fmla="*/ 97 h 838"/>
                  <a:gd name="T56" fmla="*/ 605 w 637"/>
                  <a:gd name="T57" fmla="*/ 115 h 838"/>
                  <a:gd name="T58" fmla="*/ 590 w 637"/>
                  <a:gd name="T59" fmla="*/ 485 h 838"/>
                  <a:gd name="T60" fmla="*/ 590 w 637"/>
                  <a:gd name="T61" fmla="*/ 509 h 838"/>
                  <a:gd name="T62" fmla="*/ 592 w 637"/>
                  <a:gd name="T63" fmla="*/ 522 h 838"/>
                  <a:gd name="T64" fmla="*/ 631 w 637"/>
                  <a:gd name="T65" fmla="*/ 64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7" h="838">
                    <a:moveTo>
                      <a:pt x="631" y="648"/>
                    </a:moveTo>
                    <a:cubicBezTo>
                      <a:pt x="631" y="660"/>
                      <a:pt x="630" y="673"/>
                      <a:pt x="629" y="686"/>
                    </a:cubicBezTo>
                    <a:cubicBezTo>
                      <a:pt x="625" y="761"/>
                      <a:pt x="617" y="838"/>
                      <a:pt x="617" y="838"/>
                    </a:cubicBezTo>
                    <a:cubicBezTo>
                      <a:pt x="607" y="824"/>
                      <a:pt x="607" y="824"/>
                      <a:pt x="607" y="824"/>
                    </a:cubicBezTo>
                    <a:cubicBezTo>
                      <a:pt x="558" y="756"/>
                      <a:pt x="558" y="756"/>
                      <a:pt x="558" y="756"/>
                    </a:cubicBezTo>
                    <a:cubicBezTo>
                      <a:pt x="521" y="704"/>
                      <a:pt x="521" y="704"/>
                      <a:pt x="521" y="704"/>
                    </a:cubicBezTo>
                    <a:cubicBezTo>
                      <a:pt x="521" y="704"/>
                      <a:pt x="359" y="823"/>
                      <a:pt x="218" y="795"/>
                    </a:cubicBezTo>
                    <a:cubicBezTo>
                      <a:pt x="126" y="777"/>
                      <a:pt x="65" y="761"/>
                      <a:pt x="34" y="752"/>
                    </a:cubicBezTo>
                    <a:cubicBezTo>
                      <a:pt x="17" y="747"/>
                      <a:pt x="9" y="744"/>
                      <a:pt x="9" y="744"/>
                    </a:cubicBezTo>
                    <a:cubicBezTo>
                      <a:pt x="9" y="744"/>
                      <a:pt x="5" y="676"/>
                      <a:pt x="16" y="529"/>
                    </a:cubicBezTo>
                    <a:cubicBezTo>
                      <a:pt x="18" y="505"/>
                      <a:pt x="19" y="484"/>
                      <a:pt x="19" y="464"/>
                    </a:cubicBezTo>
                    <a:cubicBezTo>
                      <a:pt x="18" y="456"/>
                      <a:pt x="18" y="448"/>
                      <a:pt x="18" y="441"/>
                    </a:cubicBezTo>
                    <a:cubicBezTo>
                      <a:pt x="14" y="368"/>
                      <a:pt x="1" y="318"/>
                      <a:pt x="0" y="265"/>
                    </a:cubicBezTo>
                    <a:cubicBezTo>
                      <a:pt x="0" y="252"/>
                      <a:pt x="1" y="239"/>
                      <a:pt x="2" y="225"/>
                    </a:cubicBezTo>
                    <a:cubicBezTo>
                      <a:pt x="2" y="225"/>
                      <a:pt x="2" y="224"/>
                      <a:pt x="2" y="224"/>
                    </a:cubicBezTo>
                    <a:cubicBezTo>
                      <a:pt x="13" y="136"/>
                      <a:pt x="59" y="69"/>
                      <a:pt x="122" y="40"/>
                    </a:cubicBezTo>
                    <a:cubicBezTo>
                      <a:pt x="124" y="39"/>
                      <a:pt x="126" y="38"/>
                      <a:pt x="128" y="37"/>
                    </a:cubicBezTo>
                    <a:cubicBezTo>
                      <a:pt x="156" y="25"/>
                      <a:pt x="184" y="17"/>
                      <a:pt x="212" y="11"/>
                    </a:cubicBezTo>
                    <a:cubicBezTo>
                      <a:pt x="252" y="2"/>
                      <a:pt x="291" y="0"/>
                      <a:pt x="328" y="1"/>
                    </a:cubicBezTo>
                    <a:cubicBezTo>
                      <a:pt x="350" y="2"/>
                      <a:pt x="373" y="5"/>
                      <a:pt x="394" y="9"/>
                    </a:cubicBezTo>
                    <a:cubicBezTo>
                      <a:pt x="400" y="10"/>
                      <a:pt x="406" y="11"/>
                      <a:pt x="412" y="12"/>
                    </a:cubicBezTo>
                    <a:cubicBezTo>
                      <a:pt x="419" y="14"/>
                      <a:pt x="426" y="16"/>
                      <a:pt x="433" y="17"/>
                    </a:cubicBezTo>
                    <a:cubicBezTo>
                      <a:pt x="440" y="19"/>
                      <a:pt x="446" y="21"/>
                      <a:pt x="452" y="23"/>
                    </a:cubicBezTo>
                    <a:cubicBezTo>
                      <a:pt x="483" y="32"/>
                      <a:pt x="510" y="44"/>
                      <a:pt x="533" y="57"/>
                    </a:cubicBezTo>
                    <a:cubicBezTo>
                      <a:pt x="541" y="61"/>
                      <a:pt x="549" y="66"/>
                      <a:pt x="556" y="70"/>
                    </a:cubicBezTo>
                    <a:cubicBezTo>
                      <a:pt x="559" y="72"/>
                      <a:pt x="562" y="74"/>
                      <a:pt x="565" y="76"/>
                    </a:cubicBezTo>
                    <a:cubicBezTo>
                      <a:pt x="566" y="77"/>
                      <a:pt x="567" y="78"/>
                      <a:pt x="567" y="78"/>
                    </a:cubicBezTo>
                    <a:cubicBezTo>
                      <a:pt x="576" y="85"/>
                      <a:pt x="584" y="91"/>
                      <a:pt x="590" y="97"/>
                    </a:cubicBezTo>
                    <a:cubicBezTo>
                      <a:pt x="597" y="103"/>
                      <a:pt x="602" y="110"/>
                      <a:pt x="605" y="115"/>
                    </a:cubicBezTo>
                    <a:cubicBezTo>
                      <a:pt x="637" y="167"/>
                      <a:pt x="594" y="388"/>
                      <a:pt x="590" y="485"/>
                    </a:cubicBezTo>
                    <a:cubicBezTo>
                      <a:pt x="590" y="494"/>
                      <a:pt x="590" y="502"/>
                      <a:pt x="590" y="509"/>
                    </a:cubicBezTo>
                    <a:cubicBezTo>
                      <a:pt x="590" y="514"/>
                      <a:pt x="591" y="518"/>
                      <a:pt x="592" y="522"/>
                    </a:cubicBezTo>
                    <a:cubicBezTo>
                      <a:pt x="607" y="573"/>
                      <a:pt x="635" y="565"/>
                      <a:pt x="631" y="648"/>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73">
                <a:extLst>
                  <a:ext uri="{FF2B5EF4-FFF2-40B4-BE49-F238E27FC236}">
                    <a16:creationId xmlns:a16="http://schemas.microsoft.com/office/drawing/2014/main" id="{0702CDEC-4E9F-B0D5-A53D-0780471454F9}"/>
                  </a:ext>
                </a:extLst>
              </p:cNvPr>
              <p:cNvSpPr>
                <a:spLocks/>
              </p:cNvSpPr>
              <p:nvPr/>
            </p:nvSpPr>
            <p:spPr bwMode="auto">
              <a:xfrm>
                <a:off x="-8598329" y="3288771"/>
                <a:ext cx="151571" cy="249250"/>
              </a:xfrm>
              <a:custGeom>
                <a:avLst/>
                <a:gdLst>
                  <a:gd name="T0" fmla="*/ 121 w 121"/>
                  <a:gd name="T1" fmla="*/ 93 h 199"/>
                  <a:gd name="T2" fmla="*/ 91 w 121"/>
                  <a:gd name="T3" fmla="*/ 143 h 199"/>
                  <a:gd name="T4" fmla="*/ 54 w 121"/>
                  <a:gd name="T5" fmla="*/ 199 h 199"/>
                  <a:gd name="T6" fmla="*/ 24 w 121"/>
                  <a:gd name="T7" fmla="*/ 140 h 199"/>
                  <a:gd name="T8" fmla="*/ 0 w 121"/>
                  <a:gd name="T9" fmla="*/ 98 h 199"/>
                  <a:gd name="T10" fmla="*/ 1 w 121"/>
                  <a:gd name="T11" fmla="*/ 86 h 199"/>
                  <a:gd name="T12" fmla="*/ 3 w 121"/>
                  <a:gd name="T13" fmla="*/ 69 h 199"/>
                  <a:gd name="T14" fmla="*/ 5 w 121"/>
                  <a:gd name="T15" fmla="*/ 52 h 199"/>
                  <a:gd name="T16" fmla="*/ 5 w 121"/>
                  <a:gd name="T17" fmla="*/ 46 h 199"/>
                  <a:gd name="T18" fmla="*/ 6 w 121"/>
                  <a:gd name="T19" fmla="*/ 40 h 199"/>
                  <a:gd name="T20" fmla="*/ 108 w 121"/>
                  <a:gd name="T21" fmla="*/ 2 h 199"/>
                  <a:gd name="T22" fmla="*/ 114 w 121"/>
                  <a:gd name="T23" fmla="*/ 0 h 199"/>
                  <a:gd name="T24" fmla="*/ 115 w 121"/>
                  <a:gd name="T25" fmla="*/ 0 h 199"/>
                  <a:gd name="T26" fmla="*/ 115 w 121"/>
                  <a:gd name="T27" fmla="*/ 0 h 199"/>
                  <a:gd name="T28" fmla="*/ 115 w 121"/>
                  <a:gd name="T29" fmla="*/ 4 h 199"/>
                  <a:gd name="T30" fmla="*/ 115 w 121"/>
                  <a:gd name="T31" fmla="*/ 16 h 199"/>
                  <a:gd name="T32" fmla="*/ 114 w 121"/>
                  <a:gd name="T33" fmla="*/ 46 h 199"/>
                  <a:gd name="T34" fmla="*/ 115 w 121"/>
                  <a:gd name="T35" fmla="*/ 66 h 199"/>
                  <a:gd name="T36" fmla="*/ 116 w 121"/>
                  <a:gd name="T37" fmla="*/ 69 h 199"/>
                  <a:gd name="T38" fmla="*/ 117 w 121"/>
                  <a:gd name="T39" fmla="*/ 76 h 199"/>
                  <a:gd name="T40" fmla="*/ 121 w 121"/>
                  <a:gd name="T41" fmla="*/ 9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99">
                    <a:moveTo>
                      <a:pt x="121" y="93"/>
                    </a:moveTo>
                    <a:cubicBezTo>
                      <a:pt x="121" y="93"/>
                      <a:pt x="112" y="132"/>
                      <a:pt x="91" y="143"/>
                    </a:cubicBezTo>
                    <a:cubicBezTo>
                      <a:pt x="71" y="153"/>
                      <a:pt x="54" y="199"/>
                      <a:pt x="54" y="199"/>
                    </a:cubicBezTo>
                    <a:cubicBezTo>
                      <a:pt x="54" y="199"/>
                      <a:pt x="44" y="160"/>
                      <a:pt x="24" y="140"/>
                    </a:cubicBezTo>
                    <a:cubicBezTo>
                      <a:pt x="2" y="117"/>
                      <a:pt x="0" y="98"/>
                      <a:pt x="0" y="98"/>
                    </a:cubicBezTo>
                    <a:cubicBezTo>
                      <a:pt x="1" y="86"/>
                      <a:pt x="1" y="86"/>
                      <a:pt x="1" y="86"/>
                    </a:cubicBezTo>
                    <a:cubicBezTo>
                      <a:pt x="3" y="69"/>
                      <a:pt x="3" y="69"/>
                      <a:pt x="3" y="69"/>
                    </a:cubicBezTo>
                    <a:cubicBezTo>
                      <a:pt x="5" y="52"/>
                      <a:pt x="5" y="52"/>
                      <a:pt x="5" y="52"/>
                    </a:cubicBezTo>
                    <a:cubicBezTo>
                      <a:pt x="5" y="46"/>
                      <a:pt x="5" y="46"/>
                      <a:pt x="5" y="46"/>
                    </a:cubicBezTo>
                    <a:cubicBezTo>
                      <a:pt x="6" y="40"/>
                      <a:pt x="6" y="40"/>
                      <a:pt x="6" y="40"/>
                    </a:cubicBezTo>
                    <a:cubicBezTo>
                      <a:pt x="108" y="2"/>
                      <a:pt x="108" y="2"/>
                      <a:pt x="108" y="2"/>
                    </a:cubicBezTo>
                    <a:cubicBezTo>
                      <a:pt x="114" y="0"/>
                      <a:pt x="114" y="0"/>
                      <a:pt x="114" y="0"/>
                    </a:cubicBezTo>
                    <a:cubicBezTo>
                      <a:pt x="115" y="0"/>
                      <a:pt x="115" y="0"/>
                      <a:pt x="115" y="0"/>
                    </a:cubicBezTo>
                    <a:cubicBezTo>
                      <a:pt x="115" y="0"/>
                      <a:pt x="115" y="0"/>
                      <a:pt x="115" y="0"/>
                    </a:cubicBezTo>
                    <a:cubicBezTo>
                      <a:pt x="115" y="1"/>
                      <a:pt x="115" y="2"/>
                      <a:pt x="115" y="4"/>
                    </a:cubicBezTo>
                    <a:cubicBezTo>
                      <a:pt x="115" y="7"/>
                      <a:pt x="115" y="11"/>
                      <a:pt x="115" y="16"/>
                    </a:cubicBezTo>
                    <a:cubicBezTo>
                      <a:pt x="114" y="25"/>
                      <a:pt x="114" y="36"/>
                      <a:pt x="114" y="46"/>
                    </a:cubicBezTo>
                    <a:cubicBezTo>
                      <a:pt x="114" y="53"/>
                      <a:pt x="115" y="60"/>
                      <a:pt x="115" y="66"/>
                    </a:cubicBezTo>
                    <a:cubicBezTo>
                      <a:pt x="115" y="67"/>
                      <a:pt x="116" y="68"/>
                      <a:pt x="116" y="69"/>
                    </a:cubicBezTo>
                    <a:cubicBezTo>
                      <a:pt x="116" y="72"/>
                      <a:pt x="116" y="74"/>
                      <a:pt x="117" y="76"/>
                    </a:cubicBezTo>
                    <a:cubicBezTo>
                      <a:pt x="119" y="90"/>
                      <a:pt x="121" y="93"/>
                      <a:pt x="121" y="93"/>
                    </a:cubicBezTo>
                    <a:close/>
                  </a:path>
                </a:pathLst>
              </a:custGeom>
              <a:solidFill>
                <a:srgbClr val="E29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74">
                <a:extLst>
                  <a:ext uri="{FF2B5EF4-FFF2-40B4-BE49-F238E27FC236}">
                    <a16:creationId xmlns:a16="http://schemas.microsoft.com/office/drawing/2014/main" id="{D0924364-37EE-05C0-2823-01BA48A6ACEC}"/>
                  </a:ext>
                </a:extLst>
              </p:cNvPr>
              <p:cNvSpPr>
                <a:spLocks/>
              </p:cNvSpPr>
              <p:nvPr/>
            </p:nvSpPr>
            <p:spPr bwMode="auto">
              <a:xfrm>
                <a:off x="-8626959" y="3192776"/>
                <a:ext cx="180201" cy="229041"/>
              </a:xfrm>
              <a:custGeom>
                <a:avLst/>
                <a:gdLst>
                  <a:gd name="T0" fmla="*/ 144 w 144"/>
                  <a:gd name="T1" fmla="*/ 103 h 183"/>
                  <a:gd name="T2" fmla="*/ 144 w 144"/>
                  <a:gd name="T3" fmla="*/ 103 h 183"/>
                  <a:gd name="T4" fmla="*/ 144 w 144"/>
                  <a:gd name="T5" fmla="*/ 106 h 183"/>
                  <a:gd name="T6" fmla="*/ 141 w 144"/>
                  <a:gd name="T7" fmla="*/ 121 h 183"/>
                  <a:gd name="T8" fmla="*/ 140 w 144"/>
                  <a:gd name="T9" fmla="*/ 123 h 183"/>
                  <a:gd name="T10" fmla="*/ 121 w 144"/>
                  <a:gd name="T11" fmla="*/ 155 h 183"/>
                  <a:gd name="T12" fmla="*/ 82 w 144"/>
                  <a:gd name="T13" fmla="*/ 182 h 183"/>
                  <a:gd name="T14" fmla="*/ 69 w 144"/>
                  <a:gd name="T15" fmla="*/ 183 h 183"/>
                  <a:gd name="T16" fmla="*/ 57 w 144"/>
                  <a:gd name="T17" fmla="*/ 182 h 183"/>
                  <a:gd name="T18" fmla="*/ 34 w 144"/>
                  <a:gd name="T19" fmla="*/ 170 h 183"/>
                  <a:gd name="T20" fmla="*/ 29 w 144"/>
                  <a:gd name="T21" fmla="*/ 164 h 183"/>
                  <a:gd name="T22" fmla="*/ 11 w 144"/>
                  <a:gd name="T23" fmla="*/ 105 h 183"/>
                  <a:gd name="T24" fmla="*/ 12 w 144"/>
                  <a:gd name="T25" fmla="*/ 93 h 183"/>
                  <a:gd name="T26" fmla="*/ 13 w 144"/>
                  <a:gd name="T27" fmla="*/ 90 h 183"/>
                  <a:gd name="T28" fmla="*/ 13 w 144"/>
                  <a:gd name="T29" fmla="*/ 90 h 183"/>
                  <a:gd name="T30" fmla="*/ 13 w 144"/>
                  <a:gd name="T31" fmla="*/ 88 h 183"/>
                  <a:gd name="T32" fmla="*/ 28 w 144"/>
                  <a:gd name="T33" fmla="*/ 12 h 183"/>
                  <a:gd name="T34" fmla="*/ 124 w 144"/>
                  <a:gd name="T35" fmla="*/ 33 h 183"/>
                  <a:gd name="T36" fmla="*/ 136 w 144"/>
                  <a:gd name="T37" fmla="*/ 61 h 183"/>
                  <a:gd name="T38" fmla="*/ 137 w 144"/>
                  <a:gd name="T39" fmla="*/ 68 h 183"/>
                  <a:gd name="T40" fmla="*/ 144 w 144"/>
                  <a:gd name="T41"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83">
                    <a:moveTo>
                      <a:pt x="144" y="103"/>
                    </a:moveTo>
                    <a:cubicBezTo>
                      <a:pt x="144" y="103"/>
                      <a:pt x="144" y="103"/>
                      <a:pt x="144" y="103"/>
                    </a:cubicBezTo>
                    <a:cubicBezTo>
                      <a:pt x="144" y="104"/>
                      <a:pt x="144" y="105"/>
                      <a:pt x="144" y="106"/>
                    </a:cubicBezTo>
                    <a:cubicBezTo>
                      <a:pt x="143" y="111"/>
                      <a:pt x="142" y="115"/>
                      <a:pt x="141" y="121"/>
                    </a:cubicBezTo>
                    <a:cubicBezTo>
                      <a:pt x="140" y="121"/>
                      <a:pt x="140" y="122"/>
                      <a:pt x="140" y="123"/>
                    </a:cubicBezTo>
                    <a:cubicBezTo>
                      <a:pt x="136" y="132"/>
                      <a:pt x="130" y="144"/>
                      <a:pt x="121" y="155"/>
                    </a:cubicBezTo>
                    <a:cubicBezTo>
                      <a:pt x="111" y="167"/>
                      <a:pt x="98" y="178"/>
                      <a:pt x="82" y="182"/>
                    </a:cubicBezTo>
                    <a:cubicBezTo>
                      <a:pt x="78" y="183"/>
                      <a:pt x="73" y="183"/>
                      <a:pt x="69" y="183"/>
                    </a:cubicBezTo>
                    <a:cubicBezTo>
                      <a:pt x="65" y="183"/>
                      <a:pt x="61" y="183"/>
                      <a:pt x="57" y="182"/>
                    </a:cubicBezTo>
                    <a:cubicBezTo>
                      <a:pt x="48" y="179"/>
                      <a:pt x="40" y="175"/>
                      <a:pt x="34" y="170"/>
                    </a:cubicBezTo>
                    <a:cubicBezTo>
                      <a:pt x="32" y="168"/>
                      <a:pt x="30" y="166"/>
                      <a:pt x="29" y="164"/>
                    </a:cubicBezTo>
                    <a:cubicBezTo>
                      <a:pt x="14" y="148"/>
                      <a:pt x="10" y="123"/>
                      <a:pt x="11" y="105"/>
                    </a:cubicBezTo>
                    <a:cubicBezTo>
                      <a:pt x="11" y="101"/>
                      <a:pt x="12" y="97"/>
                      <a:pt x="12" y="93"/>
                    </a:cubicBezTo>
                    <a:cubicBezTo>
                      <a:pt x="13" y="92"/>
                      <a:pt x="13" y="91"/>
                      <a:pt x="13" y="90"/>
                    </a:cubicBezTo>
                    <a:cubicBezTo>
                      <a:pt x="13" y="90"/>
                      <a:pt x="13" y="90"/>
                      <a:pt x="13" y="90"/>
                    </a:cubicBezTo>
                    <a:cubicBezTo>
                      <a:pt x="13" y="89"/>
                      <a:pt x="13" y="89"/>
                      <a:pt x="13" y="88"/>
                    </a:cubicBezTo>
                    <a:cubicBezTo>
                      <a:pt x="15" y="63"/>
                      <a:pt x="0" y="23"/>
                      <a:pt x="28" y="12"/>
                    </a:cubicBezTo>
                    <a:cubicBezTo>
                      <a:pt x="59" y="0"/>
                      <a:pt x="102" y="15"/>
                      <a:pt x="124" y="33"/>
                    </a:cubicBezTo>
                    <a:cubicBezTo>
                      <a:pt x="137" y="43"/>
                      <a:pt x="135" y="41"/>
                      <a:pt x="136" y="61"/>
                    </a:cubicBezTo>
                    <a:cubicBezTo>
                      <a:pt x="137" y="64"/>
                      <a:pt x="137" y="66"/>
                      <a:pt x="137" y="68"/>
                    </a:cubicBezTo>
                    <a:cubicBezTo>
                      <a:pt x="139" y="80"/>
                      <a:pt x="144" y="90"/>
                      <a:pt x="144" y="103"/>
                    </a:cubicBezTo>
                    <a:close/>
                  </a:path>
                </a:pathLst>
              </a:custGeom>
              <a:solidFill>
                <a:srgbClr val="F9A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75">
                <a:extLst>
                  <a:ext uri="{FF2B5EF4-FFF2-40B4-BE49-F238E27FC236}">
                    <a16:creationId xmlns:a16="http://schemas.microsoft.com/office/drawing/2014/main" id="{BF86697E-CA8B-475A-30D2-0091076434F3}"/>
                  </a:ext>
                </a:extLst>
              </p:cNvPr>
              <p:cNvSpPr>
                <a:spLocks/>
              </p:cNvSpPr>
              <p:nvPr/>
            </p:nvSpPr>
            <p:spPr bwMode="auto">
              <a:xfrm>
                <a:off x="-8210981" y="3475708"/>
                <a:ext cx="277880" cy="852166"/>
              </a:xfrm>
              <a:custGeom>
                <a:avLst/>
                <a:gdLst>
                  <a:gd name="T0" fmla="*/ 202 w 223"/>
                  <a:gd name="T1" fmla="*/ 402 h 681"/>
                  <a:gd name="T2" fmla="*/ 200 w 223"/>
                  <a:gd name="T3" fmla="*/ 410 h 681"/>
                  <a:gd name="T4" fmla="*/ 169 w 223"/>
                  <a:gd name="T5" fmla="*/ 506 h 681"/>
                  <a:gd name="T6" fmla="*/ 149 w 223"/>
                  <a:gd name="T7" fmla="*/ 548 h 681"/>
                  <a:gd name="T8" fmla="*/ 141 w 223"/>
                  <a:gd name="T9" fmla="*/ 563 h 681"/>
                  <a:gd name="T10" fmla="*/ 108 w 223"/>
                  <a:gd name="T11" fmla="*/ 611 h 681"/>
                  <a:gd name="T12" fmla="*/ 62 w 223"/>
                  <a:gd name="T13" fmla="*/ 661 h 681"/>
                  <a:gd name="T14" fmla="*/ 37 w 223"/>
                  <a:gd name="T15" fmla="*/ 681 h 681"/>
                  <a:gd name="T16" fmla="*/ 0 w 223"/>
                  <a:gd name="T17" fmla="*/ 629 h 681"/>
                  <a:gd name="T18" fmla="*/ 16 w 223"/>
                  <a:gd name="T19" fmla="*/ 555 h 681"/>
                  <a:gd name="T20" fmla="*/ 46 w 223"/>
                  <a:gd name="T21" fmla="*/ 412 h 681"/>
                  <a:gd name="T22" fmla="*/ 47 w 223"/>
                  <a:gd name="T23" fmla="*/ 409 h 681"/>
                  <a:gd name="T24" fmla="*/ 46 w 223"/>
                  <a:gd name="T25" fmla="*/ 403 h 681"/>
                  <a:gd name="T26" fmla="*/ 41 w 223"/>
                  <a:gd name="T27" fmla="*/ 355 h 681"/>
                  <a:gd name="T28" fmla="*/ 40 w 223"/>
                  <a:gd name="T29" fmla="*/ 346 h 681"/>
                  <a:gd name="T30" fmla="*/ 37 w 223"/>
                  <a:gd name="T31" fmla="*/ 310 h 681"/>
                  <a:gd name="T32" fmla="*/ 35 w 223"/>
                  <a:gd name="T33" fmla="*/ 289 h 681"/>
                  <a:gd name="T34" fmla="*/ 35 w 223"/>
                  <a:gd name="T35" fmla="*/ 288 h 681"/>
                  <a:gd name="T36" fmla="*/ 25 w 223"/>
                  <a:gd name="T37" fmla="*/ 110 h 681"/>
                  <a:gd name="T38" fmla="*/ 29 w 223"/>
                  <a:gd name="T39" fmla="*/ 1 h 681"/>
                  <a:gd name="T40" fmla="*/ 35 w 223"/>
                  <a:gd name="T41" fmla="*/ 0 h 681"/>
                  <a:gd name="T42" fmla="*/ 44 w 223"/>
                  <a:gd name="T43" fmla="*/ 1 h 681"/>
                  <a:gd name="T44" fmla="*/ 46 w 223"/>
                  <a:gd name="T45" fmla="*/ 2 h 681"/>
                  <a:gd name="T46" fmla="*/ 69 w 223"/>
                  <a:gd name="T47" fmla="*/ 12 h 681"/>
                  <a:gd name="T48" fmla="*/ 158 w 223"/>
                  <a:gd name="T49" fmla="*/ 110 h 681"/>
                  <a:gd name="T50" fmla="*/ 202 w 223"/>
                  <a:gd name="T51" fmla="*/ 40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681">
                    <a:moveTo>
                      <a:pt x="202" y="402"/>
                    </a:moveTo>
                    <a:cubicBezTo>
                      <a:pt x="202" y="404"/>
                      <a:pt x="201" y="407"/>
                      <a:pt x="200" y="410"/>
                    </a:cubicBezTo>
                    <a:cubicBezTo>
                      <a:pt x="193" y="443"/>
                      <a:pt x="182" y="475"/>
                      <a:pt x="169" y="506"/>
                    </a:cubicBezTo>
                    <a:cubicBezTo>
                      <a:pt x="163" y="521"/>
                      <a:pt x="156" y="535"/>
                      <a:pt x="149" y="548"/>
                    </a:cubicBezTo>
                    <a:cubicBezTo>
                      <a:pt x="147" y="553"/>
                      <a:pt x="144" y="558"/>
                      <a:pt x="141" y="563"/>
                    </a:cubicBezTo>
                    <a:cubicBezTo>
                      <a:pt x="130" y="581"/>
                      <a:pt x="119" y="598"/>
                      <a:pt x="108" y="611"/>
                    </a:cubicBezTo>
                    <a:cubicBezTo>
                      <a:pt x="91" y="634"/>
                      <a:pt x="75" y="650"/>
                      <a:pt x="62" y="661"/>
                    </a:cubicBezTo>
                    <a:cubicBezTo>
                      <a:pt x="47" y="675"/>
                      <a:pt x="37" y="681"/>
                      <a:pt x="37" y="681"/>
                    </a:cubicBezTo>
                    <a:cubicBezTo>
                      <a:pt x="0" y="629"/>
                      <a:pt x="0" y="629"/>
                      <a:pt x="0" y="629"/>
                    </a:cubicBezTo>
                    <a:cubicBezTo>
                      <a:pt x="16" y="555"/>
                      <a:pt x="16" y="555"/>
                      <a:pt x="16" y="555"/>
                    </a:cubicBezTo>
                    <a:cubicBezTo>
                      <a:pt x="46" y="412"/>
                      <a:pt x="46" y="412"/>
                      <a:pt x="46" y="412"/>
                    </a:cubicBezTo>
                    <a:cubicBezTo>
                      <a:pt x="47" y="409"/>
                      <a:pt x="47" y="409"/>
                      <a:pt x="47" y="409"/>
                    </a:cubicBezTo>
                    <a:cubicBezTo>
                      <a:pt x="47" y="409"/>
                      <a:pt x="47" y="407"/>
                      <a:pt x="46" y="403"/>
                    </a:cubicBezTo>
                    <a:cubicBezTo>
                      <a:pt x="45" y="394"/>
                      <a:pt x="44" y="377"/>
                      <a:pt x="41" y="355"/>
                    </a:cubicBezTo>
                    <a:cubicBezTo>
                      <a:pt x="41" y="352"/>
                      <a:pt x="41" y="349"/>
                      <a:pt x="40" y="346"/>
                    </a:cubicBezTo>
                    <a:cubicBezTo>
                      <a:pt x="39" y="335"/>
                      <a:pt x="38" y="323"/>
                      <a:pt x="37" y="310"/>
                    </a:cubicBezTo>
                    <a:cubicBezTo>
                      <a:pt x="36" y="303"/>
                      <a:pt x="36" y="296"/>
                      <a:pt x="35" y="289"/>
                    </a:cubicBezTo>
                    <a:cubicBezTo>
                      <a:pt x="35" y="289"/>
                      <a:pt x="35" y="288"/>
                      <a:pt x="35" y="288"/>
                    </a:cubicBezTo>
                    <a:cubicBezTo>
                      <a:pt x="29" y="225"/>
                      <a:pt x="24" y="152"/>
                      <a:pt x="25" y="110"/>
                    </a:cubicBezTo>
                    <a:cubicBezTo>
                      <a:pt x="27" y="24"/>
                      <a:pt x="29" y="1"/>
                      <a:pt x="29" y="1"/>
                    </a:cubicBezTo>
                    <a:cubicBezTo>
                      <a:pt x="29" y="1"/>
                      <a:pt x="31" y="0"/>
                      <a:pt x="35" y="0"/>
                    </a:cubicBezTo>
                    <a:cubicBezTo>
                      <a:pt x="37" y="0"/>
                      <a:pt x="40" y="0"/>
                      <a:pt x="44" y="1"/>
                    </a:cubicBezTo>
                    <a:cubicBezTo>
                      <a:pt x="45" y="1"/>
                      <a:pt x="45" y="2"/>
                      <a:pt x="46" y="2"/>
                    </a:cubicBezTo>
                    <a:cubicBezTo>
                      <a:pt x="53" y="4"/>
                      <a:pt x="60" y="7"/>
                      <a:pt x="69" y="12"/>
                    </a:cubicBezTo>
                    <a:cubicBezTo>
                      <a:pt x="91" y="26"/>
                      <a:pt x="121" y="53"/>
                      <a:pt x="158" y="110"/>
                    </a:cubicBezTo>
                    <a:cubicBezTo>
                      <a:pt x="218" y="200"/>
                      <a:pt x="223" y="304"/>
                      <a:pt x="202" y="402"/>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76">
                <a:extLst>
                  <a:ext uri="{FF2B5EF4-FFF2-40B4-BE49-F238E27FC236}">
                    <a16:creationId xmlns:a16="http://schemas.microsoft.com/office/drawing/2014/main" id="{398FE32B-DC27-A528-F5A4-2B780F016CA3}"/>
                  </a:ext>
                </a:extLst>
              </p:cNvPr>
              <p:cNvSpPr>
                <a:spLocks/>
              </p:cNvSpPr>
              <p:nvPr/>
            </p:nvSpPr>
            <p:spPr bwMode="auto">
              <a:xfrm>
                <a:off x="-8790319" y="4952683"/>
                <a:ext cx="223988" cy="97679"/>
              </a:xfrm>
              <a:custGeom>
                <a:avLst/>
                <a:gdLst>
                  <a:gd name="T0" fmla="*/ 20 w 180"/>
                  <a:gd name="T1" fmla="*/ 27 h 77"/>
                  <a:gd name="T2" fmla="*/ 44 w 180"/>
                  <a:gd name="T3" fmla="*/ 70 h 77"/>
                  <a:gd name="T4" fmla="*/ 166 w 180"/>
                  <a:gd name="T5" fmla="*/ 70 h 77"/>
                  <a:gd name="T6" fmla="*/ 166 w 180"/>
                  <a:gd name="T7" fmla="*/ 9 h 77"/>
                  <a:gd name="T8" fmla="*/ 20 w 180"/>
                  <a:gd name="T9" fmla="*/ 27 h 77"/>
                </a:gdLst>
                <a:ahLst/>
                <a:cxnLst>
                  <a:cxn ang="0">
                    <a:pos x="T0" y="T1"/>
                  </a:cxn>
                  <a:cxn ang="0">
                    <a:pos x="T2" y="T3"/>
                  </a:cxn>
                  <a:cxn ang="0">
                    <a:pos x="T4" y="T5"/>
                  </a:cxn>
                  <a:cxn ang="0">
                    <a:pos x="T6" y="T7"/>
                  </a:cxn>
                  <a:cxn ang="0">
                    <a:pos x="T8" y="T9"/>
                  </a:cxn>
                </a:cxnLst>
                <a:rect l="0" t="0" r="r" b="b"/>
                <a:pathLst>
                  <a:path w="180" h="77">
                    <a:moveTo>
                      <a:pt x="20" y="27"/>
                    </a:moveTo>
                    <a:cubicBezTo>
                      <a:pt x="0" y="43"/>
                      <a:pt x="28" y="67"/>
                      <a:pt x="44" y="70"/>
                    </a:cubicBezTo>
                    <a:cubicBezTo>
                      <a:pt x="60" y="74"/>
                      <a:pt x="162" y="77"/>
                      <a:pt x="166" y="70"/>
                    </a:cubicBezTo>
                    <a:cubicBezTo>
                      <a:pt x="171" y="64"/>
                      <a:pt x="180" y="18"/>
                      <a:pt x="166" y="9"/>
                    </a:cubicBezTo>
                    <a:cubicBezTo>
                      <a:pt x="152" y="0"/>
                      <a:pt x="33" y="16"/>
                      <a:pt x="20" y="27"/>
                    </a:cubicBezTo>
                    <a:close/>
                  </a:path>
                </a:pathLst>
              </a:custGeom>
              <a:solidFill>
                <a:srgbClr val="3742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77">
                <a:extLst>
                  <a:ext uri="{FF2B5EF4-FFF2-40B4-BE49-F238E27FC236}">
                    <a16:creationId xmlns:a16="http://schemas.microsoft.com/office/drawing/2014/main" id="{5236806F-CEBA-4182-45AC-CF78B26FBBD6}"/>
                  </a:ext>
                </a:extLst>
              </p:cNvPr>
              <p:cNvSpPr>
                <a:spLocks/>
              </p:cNvSpPr>
              <p:nvPr/>
            </p:nvSpPr>
            <p:spPr bwMode="auto">
              <a:xfrm>
                <a:off x="-8402971" y="4952683"/>
                <a:ext cx="262723" cy="97679"/>
              </a:xfrm>
              <a:custGeom>
                <a:avLst/>
                <a:gdLst>
                  <a:gd name="T0" fmla="*/ 23 w 210"/>
                  <a:gd name="T1" fmla="*/ 15 h 78"/>
                  <a:gd name="T2" fmla="*/ 51 w 210"/>
                  <a:gd name="T3" fmla="*/ 74 h 78"/>
                  <a:gd name="T4" fmla="*/ 178 w 210"/>
                  <a:gd name="T5" fmla="*/ 65 h 78"/>
                  <a:gd name="T6" fmla="*/ 187 w 210"/>
                  <a:gd name="T7" fmla="*/ 7 h 78"/>
                  <a:gd name="T8" fmla="*/ 23 w 210"/>
                  <a:gd name="T9" fmla="*/ 15 h 78"/>
                </a:gdLst>
                <a:ahLst/>
                <a:cxnLst>
                  <a:cxn ang="0">
                    <a:pos x="T0" y="T1"/>
                  </a:cxn>
                  <a:cxn ang="0">
                    <a:pos x="T2" y="T3"/>
                  </a:cxn>
                  <a:cxn ang="0">
                    <a:pos x="T4" y="T5"/>
                  </a:cxn>
                  <a:cxn ang="0">
                    <a:pos x="T6" y="T7"/>
                  </a:cxn>
                  <a:cxn ang="0">
                    <a:pos x="T8" y="T9"/>
                  </a:cxn>
                </a:cxnLst>
                <a:rect l="0" t="0" r="r" b="b"/>
                <a:pathLst>
                  <a:path w="210" h="78">
                    <a:moveTo>
                      <a:pt x="23" y="15"/>
                    </a:moveTo>
                    <a:cubicBezTo>
                      <a:pt x="0" y="31"/>
                      <a:pt x="22" y="70"/>
                      <a:pt x="51" y="74"/>
                    </a:cubicBezTo>
                    <a:cubicBezTo>
                      <a:pt x="80" y="78"/>
                      <a:pt x="169" y="74"/>
                      <a:pt x="178" y="65"/>
                    </a:cubicBezTo>
                    <a:cubicBezTo>
                      <a:pt x="186" y="56"/>
                      <a:pt x="210" y="13"/>
                      <a:pt x="187" y="7"/>
                    </a:cubicBezTo>
                    <a:cubicBezTo>
                      <a:pt x="164" y="0"/>
                      <a:pt x="37" y="5"/>
                      <a:pt x="23" y="15"/>
                    </a:cubicBezTo>
                    <a:close/>
                  </a:path>
                </a:pathLst>
              </a:custGeom>
              <a:solidFill>
                <a:srgbClr val="3742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78">
                <a:extLst>
                  <a:ext uri="{FF2B5EF4-FFF2-40B4-BE49-F238E27FC236}">
                    <a16:creationId xmlns:a16="http://schemas.microsoft.com/office/drawing/2014/main" id="{FA8A122D-27F2-7E33-6C72-81FD3E8A1A5B}"/>
                  </a:ext>
                </a:extLst>
              </p:cNvPr>
              <p:cNvSpPr>
                <a:spLocks/>
              </p:cNvSpPr>
              <p:nvPr/>
            </p:nvSpPr>
            <p:spPr bwMode="auto">
              <a:xfrm>
                <a:off x="-8891366" y="5104254"/>
                <a:ext cx="306510" cy="89258"/>
              </a:xfrm>
              <a:custGeom>
                <a:avLst/>
                <a:gdLst>
                  <a:gd name="T0" fmla="*/ 9 w 246"/>
                  <a:gd name="T1" fmla="*/ 18 h 71"/>
                  <a:gd name="T2" fmla="*/ 4 w 246"/>
                  <a:gd name="T3" fmla="*/ 46 h 71"/>
                  <a:gd name="T4" fmla="*/ 133 w 246"/>
                  <a:gd name="T5" fmla="*/ 68 h 71"/>
                  <a:gd name="T6" fmla="*/ 242 w 246"/>
                  <a:gd name="T7" fmla="*/ 43 h 71"/>
                  <a:gd name="T8" fmla="*/ 226 w 246"/>
                  <a:gd name="T9" fmla="*/ 0 h 71"/>
                  <a:gd name="T10" fmla="*/ 180 w 246"/>
                  <a:gd name="T11" fmla="*/ 22 h 71"/>
                  <a:gd name="T12" fmla="*/ 35 w 246"/>
                  <a:gd name="T13" fmla="*/ 21 h 71"/>
                  <a:gd name="T14" fmla="*/ 9 w 246"/>
                  <a:gd name="T15" fmla="*/ 18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71">
                    <a:moveTo>
                      <a:pt x="9" y="18"/>
                    </a:moveTo>
                    <a:cubicBezTo>
                      <a:pt x="9" y="18"/>
                      <a:pt x="0" y="32"/>
                      <a:pt x="4" y="46"/>
                    </a:cubicBezTo>
                    <a:cubicBezTo>
                      <a:pt x="8" y="59"/>
                      <a:pt x="66" y="71"/>
                      <a:pt x="133" y="68"/>
                    </a:cubicBezTo>
                    <a:cubicBezTo>
                      <a:pt x="200" y="66"/>
                      <a:pt x="239" y="60"/>
                      <a:pt x="242" y="43"/>
                    </a:cubicBezTo>
                    <a:cubicBezTo>
                      <a:pt x="246" y="26"/>
                      <a:pt x="226" y="0"/>
                      <a:pt x="226" y="0"/>
                    </a:cubicBezTo>
                    <a:cubicBezTo>
                      <a:pt x="226" y="0"/>
                      <a:pt x="236" y="15"/>
                      <a:pt x="180" y="22"/>
                    </a:cubicBezTo>
                    <a:cubicBezTo>
                      <a:pt x="125" y="30"/>
                      <a:pt x="60" y="30"/>
                      <a:pt x="35" y="21"/>
                    </a:cubicBezTo>
                    <a:cubicBezTo>
                      <a:pt x="9" y="11"/>
                      <a:pt x="9" y="18"/>
                      <a:pt x="9"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79">
                <a:extLst>
                  <a:ext uri="{FF2B5EF4-FFF2-40B4-BE49-F238E27FC236}">
                    <a16:creationId xmlns:a16="http://schemas.microsoft.com/office/drawing/2014/main" id="{9FE2E8AC-491F-2AF0-8213-F02D754680BA}"/>
                  </a:ext>
                </a:extLst>
              </p:cNvPr>
              <p:cNvSpPr>
                <a:spLocks/>
              </p:cNvSpPr>
              <p:nvPr/>
            </p:nvSpPr>
            <p:spPr bwMode="auto">
              <a:xfrm>
                <a:off x="-8465284" y="3273614"/>
                <a:ext cx="45471" cy="53892"/>
              </a:xfrm>
              <a:custGeom>
                <a:avLst/>
                <a:gdLst>
                  <a:gd name="T0" fmla="*/ 15 w 37"/>
                  <a:gd name="T1" fmla="*/ 42 h 43"/>
                  <a:gd name="T2" fmla="*/ 13 w 37"/>
                  <a:gd name="T3" fmla="*/ 43 h 43"/>
                  <a:gd name="T4" fmla="*/ 11 w 37"/>
                  <a:gd name="T5" fmla="*/ 43 h 43"/>
                  <a:gd name="T6" fmla="*/ 10 w 37"/>
                  <a:gd name="T7" fmla="*/ 43 h 43"/>
                  <a:gd name="T8" fmla="*/ 9 w 37"/>
                  <a:gd name="T9" fmla="*/ 43 h 43"/>
                  <a:gd name="T10" fmla="*/ 0 w 37"/>
                  <a:gd name="T11" fmla="*/ 11 h 43"/>
                  <a:gd name="T12" fmla="*/ 8 w 37"/>
                  <a:gd name="T13" fmla="*/ 4 h 43"/>
                  <a:gd name="T14" fmla="*/ 23 w 37"/>
                  <a:gd name="T15" fmla="*/ 4 h 43"/>
                  <a:gd name="T16" fmla="*/ 25 w 37"/>
                  <a:gd name="T17" fmla="*/ 6 h 43"/>
                  <a:gd name="T18" fmla="*/ 15 w 37"/>
                  <a:gd name="T1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3">
                    <a:moveTo>
                      <a:pt x="15" y="42"/>
                    </a:moveTo>
                    <a:cubicBezTo>
                      <a:pt x="14" y="43"/>
                      <a:pt x="14" y="43"/>
                      <a:pt x="13" y="43"/>
                    </a:cubicBezTo>
                    <a:cubicBezTo>
                      <a:pt x="13" y="43"/>
                      <a:pt x="12" y="43"/>
                      <a:pt x="11" y="43"/>
                    </a:cubicBezTo>
                    <a:cubicBezTo>
                      <a:pt x="11" y="43"/>
                      <a:pt x="10" y="43"/>
                      <a:pt x="10" y="43"/>
                    </a:cubicBezTo>
                    <a:cubicBezTo>
                      <a:pt x="9" y="43"/>
                      <a:pt x="9" y="43"/>
                      <a:pt x="9" y="43"/>
                    </a:cubicBezTo>
                    <a:cubicBezTo>
                      <a:pt x="1" y="39"/>
                      <a:pt x="0" y="11"/>
                      <a:pt x="0" y="11"/>
                    </a:cubicBezTo>
                    <a:cubicBezTo>
                      <a:pt x="0" y="11"/>
                      <a:pt x="4" y="7"/>
                      <a:pt x="8" y="4"/>
                    </a:cubicBezTo>
                    <a:cubicBezTo>
                      <a:pt x="12" y="1"/>
                      <a:pt x="18" y="0"/>
                      <a:pt x="23" y="4"/>
                    </a:cubicBezTo>
                    <a:cubicBezTo>
                      <a:pt x="24" y="5"/>
                      <a:pt x="25" y="5"/>
                      <a:pt x="25" y="6"/>
                    </a:cubicBezTo>
                    <a:cubicBezTo>
                      <a:pt x="37" y="17"/>
                      <a:pt x="25" y="38"/>
                      <a:pt x="15" y="42"/>
                    </a:cubicBezTo>
                    <a:close/>
                  </a:path>
                </a:pathLst>
              </a:custGeom>
              <a:solidFill>
                <a:srgbClr val="F9A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342">
                <a:extLst>
                  <a:ext uri="{FF2B5EF4-FFF2-40B4-BE49-F238E27FC236}">
                    <a16:creationId xmlns:a16="http://schemas.microsoft.com/office/drawing/2014/main" id="{A3FBA2D2-1637-5BD3-3244-AC274E25CD75}"/>
                  </a:ext>
                </a:extLst>
              </p:cNvPr>
              <p:cNvSpPr>
                <a:spLocks/>
              </p:cNvSpPr>
              <p:nvPr/>
            </p:nvSpPr>
            <p:spPr bwMode="auto">
              <a:xfrm>
                <a:off x="-9044621" y="3494234"/>
                <a:ext cx="254302" cy="555760"/>
              </a:xfrm>
              <a:custGeom>
                <a:avLst/>
                <a:gdLst>
                  <a:gd name="T0" fmla="*/ 204 w 204"/>
                  <a:gd name="T1" fmla="*/ 0 h 444"/>
                  <a:gd name="T2" fmla="*/ 11 w 204"/>
                  <a:gd name="T3" fmla="*/ 384 h 444"/>
                  <a:gd name="T4" fmla="*/ 183 w 204"/>
                  <a:gd name="T5" fmla="*/ 435 h 444"/>
                  <a:gd name="T6" fmla="*/ 192 w 204"/>
                  <a:gd name="T7" fmla="*/ 355 h 444"/>
                  <a:gd name="T8" fmla="*/ 165 w 204"/>
                  <a:gd name="T9" fmla="*/ 315 h 444"/>
                  <a:gd name="T10" fmla="*/ 204 w 204"/>
                  <a:gd name="T11" fmla="*/ 0 h 444"/>
                </a:gdLst>
                <a:ahLst/>
                <a:cxnLst>
                  <a:cxn ang="0">
                    <a:pos x="T0" y="T1"/>
                  </a:cxn>
                  <a:cxn ang="0">
                    <a:pos x="T2" y="T3"/>
                  </a:cxn>
                  <a:cxn ang="0">
                    <a:pos x="T4" y="T5"/>
                  </a:cxn>
                  <a:cxn ang="0">
                    <a:pos x="T6" y="T7"/>
                  </a:cxn>
                  <a:cxn ang="0">
                    <a:pos x="T8" y="T9"/>
                  </a:cxn>
                  <a:cxn ang="0">
                    <a:pos x="T10" y="T11"/>
                  </a:cxn>
                </a:cxnLst>
                <a:rect l="0" t="0" r="r" b="b"/>
                <a:pathLst>
                  <a:path w="204" h="444">
                    <a:moveTo>
                      <a:pt x="204" y="0"/>
                    </a:moveTo>
                    <a:cubicBezTo>
                      <a:pt x="0" y="107"/>
                      <a:pt x="2" y="343"/>
                      <a:pt x="11" y="384"/>
                    </a:cubicBezTo>
                    <a:cubicBezTo>
                      <a:pt x="21" y="425"/>
                      <a:pt x="181" y="444"/>
                      <a:pt x="183" y="435"/>
                    </a:cubicBezTo>
                    <a:cubicBezTo>
                      <a:pt x="185" y="425"/>
                      <a:pt x="192" y="355"/>
                      <a:pt x="192" y="355"/>
                    </a:cubicBezTo>
                    <a:cubicBezTo>
                      <a:pt x="192" y="355"/>
                      <a:pt x="174" y="356"/>
                      <a:pt x="165" y="315"/>
                    </a:cubicBezTo>
                    <a:cubicBezTo>
                      <a:pt x="135" y="177"/>
                      <a:pt x="204" y="0"/>
                      <a:pt x="204" y="0"/>
                    </a:cubicBez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343">
                <a:extLst>
                  <a:ext uri="{FF2B5EF4-FFF2-40B4-BE49-F238E27FC236}">
                    <a16:creationId xmlns:a16="http://schemas.microsoft.com/office/drawing/2014/main" id="{BE3AC57A-13B8-84EB-97D4-A520481CC1EE}"/>
                  </a:ext>
                </a:extLst>
              </p:cNvPr>
              <p:cNvSpPr>
                <a:spLocks/>
              </p:cNvSpPr>
              <p:nvPr/>
            </p:nvSpPr>
            <p:spPr bwMode="auto">
              <a:xfrm>
                <a:off x="-8906523" y="3898423"/>
                <a:ext cx="139782" cy="136414"/>
              </a:xfrm>
              <a:custGeom>
                <a:avLst/>
                <a:gdLst>
                  <a:gd name="T0" fmla="*/ 62 w 113"/>
                  <a:gd name="T1" fmla="*/ 107 h 108"/>
                  <a:gd name="T2" fmla="*/ 7 w 113"/>
                  <a:gd name="T3" fmla="*/ 34 h 108"/>
                  <a:gd name="T4" fmla="*/ 112 w 113"/>
                  <a:gd name="T5" fmla="*/ 19 h 108"/>
                  <a:gd name="T6" fmla="*/ 101 w 113"/>
                  <a:gd name="T7" fmla="*/ 71 h 108"/>
                  <a:gd name="T8" fmla="*/ 62 w 113"/>
                  <a:gd name="T9" fmla="*/ 107 h 108"/>
                </a:gdLst>
                <a:ahLst/>
                <a:cxnLst>
                  <a:cxn ang="0">
                    <a:pos x="T0" y="T1"/>
                  </a:cxn>
                  <a:cxn ang="0">
                    <a:pos x="T2" y="T3"/>
                  </a:cxn>
                  <a:cxn ang="0">
                    <a:pos x="T4" y="T5"/>
                  </a:cxn>
                  <a:cxn ang="0">
                    <a:pos x="T6" y="T7"/>
                  </a:cxn>
                  <a:cxn ang="0">
                    <a:pos x="T8" y="T9"/>
                  </a:cxn>
                </a:cxnLst>
                <a:rect l="0" t="0" r="r" b="b"/>
                <a:pathLst>
                  <a:path w="113" h="108">
                    <a:moveTo>
                      <a:pt x="62" y="107"/>
                    </a:moveTo>
                    <a:cubicBezTo>
                      <a:pt x="62" y="107"/>
                      <a:pt x="0" y="63"/>
                      <a:pt x="7" y="34"/>
                    </a:cubicBezTo>
                    <a:cubicBezTo>
                      <a:pt x="14" y="6"/>
                      <a:pt x="111" y="0"/>
                      <a:pt x="112" y="19"/>
                    </a:cubicBezTo>
                    <a:cubicBezTo>
                      <a:pt x="113" y="38"/>
                      <a:pt x="100" y="51"/>
                      <a:pt x="101" y="71"/>
                    </a:cubicBezTo>
                    <a:cubicBezTo>
                      <a:pt x="102" y="90"/>
                      <a:pt x="100" y="108"/>
                      <a:pt x="62" y="107"/>
                    </a:cubicBezTo>
                    <a:close/>
                  </a:path>
                </a:pathLst>
              </a:custGeom>
              <a:solidFill>
                <a:srgbClr val="F9A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53">
              <a:extLst>
                <a:ext uri="{FF2B5EF4-FFF2-40B4-BE49-F238E27FC236}">
                  <a16:creationId xmlns:a16="http://schemas.microsoft.com/office/drawing/2014/main" id="{CA51A528-2BD9-4A2B-042D-EC0D5D072274}"/>
                </a:ext>
              </a:extLst>
            </p:cNvPr>
            <p:cNvGrpSpPr/>
            <p:nvPr/>
          </p:nvGrpSpPr>
          <p:grpSpPr>
            <a:xfrm>
              <a:off x="3870750" y="4286679"/>
              <a:ext cx="495965" cy="1241368"/>
              <a:chOff x="-9923733" y="2988998"/>
              <a:chExt cx="860586" cy="2153991"/>
            </a:xfrm>
          </p:grpSpPr>
          <p:sp>
            <p:nvSpPr>
              <p:cNvPr id="198" name="Freeform 204">
                <a:extLst>
                  <a:ext uri="{FF2B5EF4-FFF2-40B4-BE49-F238E27FC236}">
                    <a16:creationId xmlns:a16="http://schemas.microsoft.com/office/drawing/2014/main" id="{1C5515E7-B39F-BA42-2815-483FC60C3F67}"/>
                  </a:ext>
                </a:extLst>
              </p:cNvPr>
              <p:cNvSpPr>
                <a:spLocks/>
              </p:cNvSpPr>
              <p:nvPr/>
            </p:nvSpPr>
            <p:spPr bwMode="auto">
              <a:xfrm>
                <a:off x="-9782266" y="3962420"/>
                <a:ext cx="555760" cy="1074470"/>
              </a:xfrm>
              <a:custGeom>
                <a:avLst/>
                <a:gdLst>
                  <a:gd name="T0" fmla="*/ 81 w 445"/>
                  <a:gd name="T1" fmla="*/ 859 h 859"/>
                  <a:gd name="T2" fmla="*/ 69 w 445"/>
                  <a:gd name="T3" fmla="*/ 555 h 859"/>
                  <a:gd name="T4" fmla="*/ 20 w 445"/>
                  <a:gd name="T5" fmla="*/ 298 h 859"/>
                  <a:gd name="T6" fmla="*/ 24 w 445"/>
                  <a:gd name="T7" fmla="*/ 74 h 859"/>
                  <a:gd name="T8" fmla="*/ 53 w 445"/>
                  <a:gd name="T9" fmla="*/ 0 h 859"/>
                  <a:gd name="T10" fmla="*/ 393 w 445"/>
                  <a:gd name="T11" fmla="*/ 0 h 859"/>
                  <a:gd name="T12" fmla="*/ 435 w 445"/>
                  <a:gd name="T13" fmla="*/ 185 h 859"/>
                  <a:gd name="T14" fmla="*/ 380 w 445"/>
                  <a:gd name="T15" fmla="*/ 568 h 859"/>
                  <a:gd name="T16" fmla="*/ 383 w 445"/>
                  <a:gd name="T17" fmla="*/ 859 h 859"/>
                  <a:gd name="T18" fmla="*/ 337 w 445"/>
                  <a:gd name="T19" fmla="*/ 859 h 859"/>
                  <a:gd name="T20" fmla="*/ 298 w 445"/>
                  <a:gd name="T21" fmla="*/ 683 h 859"/>
                  <a:gd name="T22" fmla="*/ 279 w 445"/>
                  <a:gd name="T23" fmla="*/ 433 h 859"/>
                  <a:gd name="T24" fmla="*/ 231 w 445"/>
                  <a:gd name="T25" fmla="*/ 259 h 859"/>
                  <a:gd name="T26" fmla="*/ 199 w 445"/>
                  <a:gd name="T27" fmla="*/ 376 h 859"/>
                  <a:gd name="T28" fmla="*/ 168 w 445"/>
                  <a:gd name="T29" fmla="*/ 604 h 859"/>
                  <a:gd name="T30" fmla="*/ 127 w 445"/>
                  <a:gd name="T31" fmla="*/ 859 h 859"/>
                  <a:gd name="T32" fmla="*/ 81 w 445"/>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859">
                    <a:moveTo>
                      <a:pt x="81" y="859"/>
                    </a:moveTo>
                    <a:cubicBezTo>
                      <a:pt x="81" y="859"/>
                      <a:pt x="66" y="601"/>
                      <a:pt x="69" y="555"/>
                    </a:cubicBezTo>
                    <a:cubicBezTo>
                      <a:pt x="72" y="508"/>
                      <a:pt x="33" y="395"/>
                      <a:pt x="20" y="298"/>
                    </a:cubicBezTo>
                    <a:cubicBezTo>
                      <a:pt x="0" y="137"/>
                      <a:pt x="24" y="74"/>
                      <a:pt x="24" y="74"/>
                    </a:cubicBezTo>
                    <a:cubicBezTo>
                      <a:pt x="53" y="0"/>
                      <a:pt x="53" y="0"/>
                      <a:pt x="53" y="0"/>
                    </a:cubicBezTo>
                    <a:cubicBezTo>
                      <a:pt x="393" y="0"/>
                      <a:pt x="393" y="0"/>
                      <a:pt x="393" y="0"/>
                    </a:cubicBezTo>
                    <a:cubicBezTo>
                      <a:pt x="393" y="0"/>
                      <a:pt x="445" y="78"/>
                      <a:pt x="435" y="185"/>
                    </a:cubicBezTo>
                    <a:cubicBezTo>
                      <a:pt x="432" y="215"/>
                      <a:pt x="380" y="524"/>
                      <a:pt x="380" y="568"/>
                    </a:cubicBezTo>
                    <a:cubicBezTo>
                      <a:pt x="380" y="613"/>
                      <a:pt x="383" y="859"/>
                      <a:pt x="383" y="859"/>
                    </a:cubicBezTo>
                    <a:cubicBezTo>
                      <a:pt x="337" y="859"/>
                      <a:pt x="337" y="859"/>
                      <a:pt x="337" y="859"/>
                    </a:cubicBezTo>
                    <a:cubicBezTo>
                      <a:pt x="337" y="859"/>
                      <a:pt x="309" y="797"/>
                      <a:pt x="298" y="683"/>
                    </a:cubicBezTo>
                    <a:cubicBezTo>
                      <a:pt x="287" y="568"/>
                      <a:pt x="306" y="528"/>
                      <a:pt x="279" y="433"/>
                    </a:cubicBezTo>
                    <a:cubicBezTo>
                      <a:pt x="252" y="337"/>
                      <a:pt x="231" y="259"/>
                      <a:pt x="231" y="259"/>
                    </a:cubicBezTo>
                    <a:cubicBezTo>
                      <a:pt x="231" y="259"/>
                      <a:pt x="217" y="345"/>
                      <a:pt x="199" y="376"/>
                    </a:cubicBezTo>
                    <a:cubicBezTo>
                      <a:pt x="181" y="407"/>
                      <a:pt x="170" y="559"/>
                      <a:pt x="168" y="604"/>
                    </a:cubicBezTo>
                    <a:cubicBezTo>
                      <a:pt x="162" y="762"/>
                      <a:pt x="127" y="859"/>
                      <a:pt x="127" y="859"/>
                    </a:cubicBezTo>
                    <a:lnTo>
                      <a:pt x="81" y="859"/>
                    </a:lnTo>
                    <a:close/>
                  </a:path>
                </a:pathLst>
              </a:custGeom>
              <a:solidFill>
                <a:srgbClr val="B33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206">
                <a:extLst>
                  <a:ext uri="{FF2B5EF4-FFF2-40B4-BE49-F238E27FC236}">
                    <a16:creationId xmlns:a16="http://schemas.microsoft.com/office/drawing/2014/main" id="{9EF6107E-EAF4-FF38-5F0F-A2B92DF03A1F}"/>
                  </a:ext>
                </a:extLst>
              </p:cNvPr>
              <p:cNvSpPr>
                <a:spLocks/>
              </p:cNvSpPr>
              <p:nvPr/>
            </p:nvSpPr>
            <p:spPr bwMode="auto">
              <a:xfrm>
                <a:off x="-9704797" y="3282034"/>
                <a:ext cx="432819" cy="788169"/>
              </a:xfrm>
              <a:custGeom>
                <a:avLst/>
                <a:gdLst>
                  <a:gd name="T0" fmla="*/ 98 w 346"/>
                  <a:gd name="T1" fmla="*/ 0 h 629"/>
                  <a:gd name="T2" fmla="*/ 164 w 346"/>
                  <a:gd name="T3" fmla="*/ 23 h 629"/>
                  <a:gd name="T4" fmla="*/ 227 w 346"/>
                  <a:gd name="T5" fmla="*/ 4 h 629"/>
                  <a:gd name="T6" fmla="*/ 311 w 346"/>
                  <a:gd name="T7" fmla="*/ 296 h 629"/>
                  <a:gd name="T8" fmla="*/ 346 w 346"/>
                  <a:gd name="T9" fmla="*/ 566 h 629"/>
                  <a:gd name="T10" fmla="*/ 164 w 346"/>
                  <a:gd name="T11" fmla="*/ 625 h 629"/>
                  <a:gd name="T12" fmla="*/ 0 w 346"/>
                  <a:gd name="T13" fmla="*/ 566 h 629"/>
                  <a:gd name="T14" fmla="*/ 36 w 346"/>
                  <a:gd name="T15" fmla="*/ 388 h 629"/>
                  <a:gd name="T16" fmla="*/ 45 w 346"/>
                  <a:gd name="T17" fmla="*/ 80 h 629"/>
                  <a:gd name="T18" fmla="*/ 98 w 346"/>
                  <a:gd name="T19"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629">
                    <a:moveTo>
                      <a:pt x="98" y="0"/>
                    </a:moveTo>
                    <a:cubicBezTo>
                      <a:pt x="164" y="23"/>
                      <a:pt x="164" y="23"/>
                      <a:pt x="164" y="23"/>
                    </a:cubicBezTo>
                    <a:cubicBezTo>
                      <a:pt x="227" y="4"/>
                      <a:pt x="227" y="4"/>
                      <a:pt x="227" y="4"/>
                    </a:cubicBezTo>
                    <a:cubicBezTo>
                      <a:pt x="311" y="296"/>
                      <a:pt x="311" y="296"/>
                      <a:pt x="311" y="296"/>
                    </a:cubicBezTo>
                    <a:cubicBezTo>
                      <a:pt x="346" y="566"/>
                      <a:pt x="346" y="566"/>
                      <a:pt x="346" y="566"/>
                    </a:cubicBezTo>
                    <a:cubicBezTo>
                      <a:pt x="346" y="566"/>
                      <a:pt x="243" y="621"/>
                      <a:pt x="164" y="625"/>
                    </a:cubicBezTo>
                    <a:cubicBezTo>
                      <a:pt x="85" y="629"/>
                      <a:pt x="0" y="566"/>
                      <a:pt x="0" y="566"/>
                    </a:cubicBezTo>
                    <a:cubicBezTo>
                      <a:pt x="36" y="388"/>
                      <a:pt x="36" y="388"/>
                      <a:pt x="36" y="388"/>
                    </a:cubicBezTo>
                    <a:cubicBezTo>
                      <a:pt x="45" y="80"/>
                      <a:pt x="45" y="80"/>
                      <a:pt x="45" y="80"/>
                    </a:cubicBezTo>
                    <a:lnTo>
                      <a:pt x="98" y="0"/>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207">
                <a:extLst>
                  <a:ext uri="{FF2B5EF4-FFF2-40B4-BE49-F238E27FC236}">
                    <a16:creationId xmlns:a16="http://schemas.microsoft.com/office/drawing/2014/main" id="{4B75FF68-97F5-A2A3-B7E8-545E104D79FA}"/>
                  </a:ext>
                </a:extLst>
              </p:cNvPr>
              <p:cNvSpPr>
                <a:spLocks/>
              </p:cNvSpPr>
              <p:nvPr/>
            </p:nvSpPr>
            <p:spPr bwMode="auto">
              <a:xfrm>
                <a:off x="-9864788" y="3273614"/>
                <a:ext cx="365454" cy="884164"/>
              </a:xfrm>
              <a:custGeom>
                <a:avLst/>
                <a:gdLst>
                  <a:gd name="T0" fmla="*/ 30 w 292"/>
                  <a:gd name="T1" fmla="*/ 665 h 705"/>
                  <a:gd name="T2" fmla="*/ 94 w 292"/>
                  <a:gd name="T3" fmla="*/ 435 h 705"/>
                  <a:gd name="T4" fmla="*/ 13 w 292"/>
                  <a:gd name="T5" fmla="*/ 72 h 705"/>
                  <a:gd name="T6" fmla="*/ 107 w 292"/>
                  <a:gd name="T7" fmla="*/ 46 h 705"/>
                  <a:gd name="T8" fmla="*/ 226 w 292"/>
                  <a:gd name="T9" fmla="*/ 6 h 705"/>
                  <a:gd name="T10" fmla="*/ 209 w 292"/>
                  <a:gd name="T11" fmla="*/ 416 h 705"/>
                  <a:gd name="T12" fmla="*/ 49 w 292"/>
                  <a:gd name="T13" fmla="*/ 705 h 705"/>
                  <a:gd name="T14" fmla="*/ 30 w 292"/>
                  <a:gd name="T15" fmla="*/ 665 h 7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705">
                    <a:moveTo>
                      <a:pt x="30" y="665"/>
                    </a:moveTo>
                    <a:cubicBezTo>
                      <a:pt x="30" y="665"/>
                      <a:pt x="94" y="500"/>
                      <a:pt x="94" y="435"/>
                    </a:cubicBezTo>
                    <a:cubicBezTo>
                      <a:pt x="94" y="370"/>
                      <a:pt x="0" y="109"/>
                      <a:pt x="13" y="72"/>
                    </a:cubicBezTo>
                    <a:cubicBezTo>
                      <a:pt x="26" y="34"/>
                      <a:pt x="66" y="69"/>
                      <a:pt x="107" y="46"/>
                    </a:cubicBezTo>
                    <a:cubicBezTo>
                      <a:pt x="193" y="0"/>
                      <a:pt x="226" y="6"/>
                      <a:pt x="226" y="6"/>
                    </a:cubicBezTo>
                    <a:cubicBezTo>
                      <a:pt x="226" y="6"/>
                      <a:pt x="292" y="182"/>
                      <a:pt x="209" y="416"/>
                    </a:cubicBezTo>
                    <a:cubicBezTo>
                      <a:pt x="184" y="486"/>
                      <a:pt x="49" y="705"/>
                      <a:pt x="49" y="705"/>
                    </a:cubicBezTo>
                    <a:lnTo>
                      <a:pt x="30" y="665"/>
                    </a:lnTo>
                    <a:close/>
                  </a:path>
                </a:pathLst>
              </a:custGeom>
              <a:solidFill>
                <a:srgbClr val="FDA4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208">
                <a:extLst>
                  <a:ext uri="{FF2B5EF4-FFF2-40B4-BE49-F238E27FC236}">
                    <a16:creationId xmlns:a16="http://schemas.microsoft.com/office/drawing/2014/main" id="{EABAE07F-BF54-52A3-4CDB-D8BAEA87041F}"/>
                  </a:ext>
                </a:extLst>
              </p:cNvPr>
              <p:cNvSpPr>
                <a:spLocks/>
              </p:cNvSpPr>
              <p:nvPr/>
            </p:nvSpPr>
            <p:spPr bwMode="auto">
              <a:xfrm>
                <a:off x="-9566699" y="3273614"/>
                <a:ext cx="437872" cy="884164"/>
              </a:xfrm>
              <a:custGeom>
                <a:avLst/>
                <a:gdLst>
                  <a:gd name="T0" fmla="*/ 317 w 351"/>
                  <a:gd name="T1" fmla="*/ 665 h 705"/>
                  <a:gd name="T2" fmla="*/ 253 w 351"/>
                  <a:gd name="T3" fmla="*/ 435 h 705"/>
                  <a:gd name="T4" fmla="*/ 339 w 351"/>
                  <a:gd name="T5" fmla="*/ 68 h 705"/>
                  <a:gd name="T6" fmla="*/ 245 w 351"/>
                  <a:gd name="T7" fmla="*/ 42 h 705"/>
                  <a:gd name="T8" fmla="*/ 117 w 351"/>
                  <a:gd name="T9" fmla="*/ 10 h 705"/>
                  <a:gd name="T10" fmla="*/ 138 w 351"/>
                  <a:gd name="T11" fmla="*/ 416 h 705"/>
                  <a:gd name="T12" fmla="*/ 298 w 351"/>
                  <a:gd name="T13" fmla="*/ 705 h 705"/>
                  <a:gd name="T14" fmla="*/ 317 w 351"/>
                  <a:gd name="T15" fmla="*/ 665 h 7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705">
                    <a:moveTo>
                      <a:pt x="317" y="665"/>
                    </a:moveTo>
                    <a:cubicBezTo>
                      <a:pt x="317" y="665"/>
                      <a:pt x="253" y="500"/>
                      <a:pt x="253" y="435"/>
                    </a:cubicBezTo>
                    <a:cubicBezTo>
                      <a:pt x="253" y="370"/>
                      <a:pt x="351" y="105"/>
                      <a:pt x="339" y="68"/>
                    </a:cubicBezTo>
                    <a:cubicBezTo>
                      <a:pt x="326" y="31"/>
                      <a:pt x="288" y="61"/>
                      <a:pt x="245" y="42"/>
                    </a:cubicBezTo>
                    <a:cubicBezTo>
                      <a:pt x="143" y="0"/>
                      <a:pt x="117" y="10"/>
                      <a:pt x="117" y="10"/>
                    </a:cubicBezTo>
                    <a:cubicBezTo>
                      <a:pt x="117" y="10"/>
                      <a:pt x="0" y="165"/>
                      <a:pt x="138" y="416"/>
                    </a:cubicBezTo>
                    <a:cubicBezTo>
                      <a:pt x="174" y="482"/>
                      <a:pt x="298" y="705"/>
                      <a:pt x="298" y="705"/>
                    </a:cubicBezTo>
                    <a:lnTo>
                      <a:pt x="317" y="665"/>
                    </a:lnTo>
                    <a:close/>
                  </a:path>
                </a:pathLst>
              </a:custGeom>
              <a:solidFill>
                <a:srgbClr val="FDA4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213">
                <a:extLst>
                  <a:ext uri="{FF2B5EF4-FFF2-40B4-BE49-F238E27FC236}">
                    <a16:creationId xmlns:a16="http://schemas.microsoft.com/office/drawing/2014/main" id="{FE2E0211-F24F-F3B2-7877-3268638D0C69}"/>
                  </a:ext>
                </a:extLst>
              </p:cNvPr>
              <p:cNvSpPr>
                <a:spLocks/>
              </p:cNvSpPr>
              <p:nvPr/>
            </p:nvSpPr>
            <p:spPr bwMode="auto">
              <a:xfrm>
                <a:off x="-9728375" y="5036889"/>
                <a:ext cx="104416" cy="106100"/>
              </a:xfrm>
              <a:custGeom>
                <a:avLst/>
                <a:gdLst>
                  <a:gd name="T0" fmla="*/ 38 w 84"/>
                  <a:gd name="T1" fmla="*/ 0 h 84"/>
                  <a:gd name="T2" fmla="*/ 24 w 84"/>
                  <a:gd name="T3" fmla="*/ 36 h 84"/>
                  <a:gd name="T4" fmla="*/ 24 w 84"/>
                  <a:gd name="T5" fmla="*/ 83 h 84"/>
                  <a:gd name="T6" fmla="*/ 84 w 84"/>
                  <a:gd name="T7" fmla="*/ 30 h 84"/>
                  <a:gd name="T8" fmla="*/ 84 w 84"/>
                  <a:gd name="T9" fmla="*/ 0 h 84"/>
                  <a:gd name="T10" fmla="*/ 38 w 84"/>
                  <a:gd name="T11" fmla="*/ 0 h 84"/>
                </a:gdLst>
                <a:ahLst/>
                <a:cxnLst>
                  <a:cxn ang="0">
                    <a:pos x="T0" y="T1"/>
                  </a:cxn>
                  <a:cxn ang="0">
                    <a:pos x="T2" y="T3"/>
                  </a:cxn>
                  <a:cxn ang="0">
                    <a:pos x="T4" y="T5"/>
                  </a:cxn>
                  <a:cxn ang="0">
                    <a:pos x="T6" y="T7"/>
                  </a:cxn>
                  <a:cxn ang="0">
                    <a:pos x="T8" y="T9"/>
                  </a:cxn>
                  <a:cxn ang="0">
                    <a:pos x="T10" y="T11"/>
                  </a:cxn>
                </a:cxnLst>
                <a:rect l="0" t="0" r="r" b="b"/>
                <a:pathLst>
                  <a:path w="84" h="84">
                    <a:moveTo>
                      <a:pt x="38" y="0"/>
                    </a:moveTo>
                    <a:cubicBezTo>
                      <a:pt x="38" y="0"/>
                      <a:pt x="33" y="24"/>
                      <a:pt x="24" y="36"/>
                    </a:cubicBezTo>
                    <a:cubicBezTo>
                      <a:pt x="14" y="50"/>
                      <a:pt x="0" y="81"/>
                      <a:pt x="24" y="83"/>
                    </a:cubicBezTo>
                    <a:cubicBezTo>
                      <a:pt x="34" y="84"/>
                      <a:pt x="84" y="69"/>
                      <a:pt x="84" y="30"/>
                    </a:cubicBezTo>
                    <a:cubicBezTo>
                      <a:pt x="83" y="12"/>
                      <a:pt x="84" y="0"/>
                      <a:pt x="84" y="0"/>
                    </a:cubicBezTo>
                    <a:lnTo>
                      <a:pt x="38" y="0"/>
                    </a:lnTo>
                    <a:close/>
                  </a:path>
                </a:pathLst>
              </a:custGeom>
              <a:solidFill>
                <a:srgbClr val="5A36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214">
                <a:extLst>
                  <a:ext uri="{FF2B5EF4-FFF2-40B4-BE49-F238E27FC236}">
                    <a16:creationId xmlns:a16="http://schemas.microsoft.com/office/drawing/2014/main" id="{92C684E8-AC12-3523-B1E3-F24F315664D5}"/>
                  </a:ext>
                </a:extLst>
              </p:cNvPr>
              <p:cNvSpPr>
                <a:spLocks/>
              </p:cNvSpPr>
              <p:nvPr/>
            </p:nvSpPr>
            <p:spPr bwMode="auto">
              <a:xfrm>
                <a:off x="-9359552" y="5036889"/>
                <a:ext cx="127993" cy="106100"/>
              </a:xfrm>
              <a:custGeom>
                <a:avLst/>
                <a:gdLst>
                  <a:gd name="T0" fmla="*/ 0 w 102"/>
                  <a:gd name="T1" fmla="*/ 0 h 84"/>
                  <a:gd name="T2" fmla="*/ 7 w 102"/>
                  <a:gd name="T3" fmla="*/ 44 h 84"/>
                  <a:gd name="T4" fmla="*/ 69 w 102"/>
                  <a:gd name="T5" fmla="*/ 83 h 84"/>
                  <a:gd name="T6" fmla="*/ 59 w 102"/>
                  <a:gd name="T7" fmla="*/ 23 h 84"/>
                  <a:gd name="T8" fmla="*/ 45 w 102"/>
                  <a:gd name="T9" fmla="*/ 0 h 84"/>
                  <a:gd name="T10" fmla="*/ 0 w 102"/>
                  <a:gd name="T11" fmla="*/ 0 h 84"/>
                </a:gdLst>
                <a:ahLst/>
                <a:cxnLst>
                  <a:cxn ang="0">
                    <a:pos x="T0" y="T1"/>
                  </a:cxn>
                  <a:cxn ang="0">
                    <a:pos x="T2" y="T3"/>
                  </a:cxn>
                  <a:cxn ang="0">
                    <a:pos x="T4" y="T5"/>
                  </a:cxn>
                  <a:cxn ang="0">
                    <a:pos x="T6" y="T7"/>
                  </a:cxn>
                  <a:cxn ang="0">
                    <a:pos x="T8" y="T9"/>
                  </a:cxn>
                  <a:cxn ang="0">
                    <a:pos x="T10" y="T11"/>
                  </a:cxn>
                </a:cxnLst>
                <a:rect l="0" t="0" r="r" b="b"/>
                <a:pathLst>
                  <a:path w="102" h="84">
                    <a:moveTo>
                      <a:pt x="0" y="0"/>
                    </a:moveTo>
                    <a:cubicBezTo>
                      <a:pt x="0" y="0"/>
                      <a:pt x="3" y="30"/>
                      <a:pt x="7" y="44"/>
                    </a:cubicBezTo>
                    <a:cubicBezTo>
                      <a:pt x="10" y="58"/>
                      <a:pt x="58" y="84"/>
                      <a:pt x="69" y="83"/>
                    </a:cubicBezTo>
                    <a:cubicBezTo>
                      <a:pt x="102" y="81"/>
                      <a:pt x="67" y="38"/>
                      <a:pt x="59" y="23"/>
                    </a:cubicBezTo>
                    <a:cubicBezTo>
                      <a:pt x="51" y="8"/>
                      <a:pt x="45" y="0"/>
                      <a:pt x="45" y="0"/>
                    </a:cubicBezTo>
                    <a:lnTo>
                      <a:pt x="0" y="0"/>
                    </a:lnTo>
                    <a:close/>
                  </a:path>
                </a:pathLst>
              </a:custGeom>
              <a:solidFill>
                <a:srgbClr val="5A36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215">
                <a:extLst>
                  <a:ext uri="{FF2B5EF4-FFF2-40B4-BE49-F238E27FC236}">
                    <a16:creationId xmlns:a16="http://schemas.microsoft.com/office/drawing/2014/main" id="{D1998631-E835-D013-0F5E-65417D1DD5C9}"/>
                  </a:ext>
                </a:extLst>
              </p:cNvPr>
              <p:cNvSpPr>
                <a:spLocks/>
              </p:cNvSpPr>
              <p:nvPr/>
            </p:nvSpPr>
            <p:spPr bwMode="auto">
              <a:xfrm>
                <a:off x="-9256821" y="3364556"/>
                <a:ext cx="193674" cy="757855"/>
              </a:xfrm>
              <a:custGeom>
                <a:avLst/>
                <a:gdLst>
                  <a:gd name="T0" fmla="*/ 91 w 155"/>
                  <a:gd name="T1" fmla="*/ 0 h 606"/>
                  <a:gd name="T2" fmla="*/ 118 w 155"/>
                  <a:gd name="T3" fmla="*/ 21 h 606"/>
                  <a:gd name="T4" fmla="*/ 154 w 155"/>
                  <a:gd name="T5" fmla="*/ 305 h 606"/>
                  <a:gd name="T6" fmla="*/ 15 w 155"/>
                  <a:gd name="T7" fmla="*/ 606 h 606"/>
                  <a:gd name="T8" fmla="*/ 2 w 155"/>
                  <a:gd name="T9" fmla="*/ 559 h 606"/>
                  <a:gd name="T10" fmla="*/ 39 w 155"/>
                  <a:gd name="T11" fmla="*/ 344 h 606"/>
                  <a:gd name="T12" fmla="*/ 32 w 155"/>
                  <a:gd name="T13" fmla="*/ 299 h 606"/>
                  <a:gd name="T14" fmla="*/ 47 w 155"/>
                  <a:gd name="T15" fmla="*/ 121 h 606"/>
                  <a:gd name="T16" fmla="*/ 91 w 155"/>
                  <a:gd name="T17"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606">
                    <a:moveTo>
                      <a:pt x="91" y="0"/>
                    </a:moveTo>
                    <a:cubicBezTo>
                      <a:pt x="91" y="0"/>
                      <a:pt x="113" y="0"/>
                      <a:pt x="118" y="21"/>
                    </a:cubicBezTo>
                    <a:cubicBezTo>
                      <a:pt x="124" y="42"/>
                      <a:pt x="153" y="273"/>
                      <a:pt x="154" y="305"/>
                    </a:cubicBezTo>
                    <a:cubicBezTo>
                      <a:pt x="155" y="368"/>
                      <a:pt x="15" y="606"/>
                      <a:pt x="15" y="606"/>
                    </a:cubicBezTo>
                    <a:cubicBezTo>
                      <a:pt x="15" y="606"/>
                      <a:pt x="3" y="582"/>
                      <a:pt x="2" y="559"/>
                    </a:cubicBezTo>
                    <a:cubicBezTo>
                      <a:pt x="0" y="536"/>
                      <a:pt x="33" y="370"/>
                      <a:pt x="39" y="344"/>
                    </a:cubicBezTo>
                    <a:cubicBezTo>
                      <a:pt x="44" y="318"/>
                      <a:pt x="13" y="309"/>
                      <a:pt x="32" y="299"/>
                    </a:cubicBezTo>
                    <a:cubicBezTo>
                      <a:pt x="50" y="290"/>
                      <a:pt x="20" y="226"/>
                      <a:pt x="47" y="121"/>
                    </a:cubicBezTo>
                    <a:cubicBezTo>
                      <a:pt x="74" y="16"/>
                      <a:pt x="91" y="0"/>
                      <a:pt x="91" y="0"/>
                    </a:cubicBezTo>
                    <a:close/>
                  </a:path>
                </a:pathLst>
              </a:custGeom>
              <a:solidFill>
                <a:srgbClr val="FDA4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216">
                <a:extLst>
                  <a:ext uri="{FF2B5EF4-FFF2-40B4-BE49-F238E27FC236}">
                    <a16:creationId xmlns:a16="http://schemas.microsoft.com/office/drawing/2014/main" id="{9EF040F1-DB13-864A-9C83-DCDEF158EB34}"/>
                  </a:ext>
                </a:extLst>
              </p:cNvPr>
              <p:cNvSpPr>
                <a:spLocks/>
              </p:cNvSpPr>
              <p:nvPr/>
            </p:nvSpPr>
            <p:spPr bwMode="auto">
              <a:xfrm>
                <a:off x="-9923733" y="3364556"/>
                <a:ext cx="183569" cy="793221"/>
              </a:xfrm>
              <a:custGeom>
                <a:avLst/>
                <a:gdLst>
                  <a:gd name="T0" fmla="*/ 63 w 148"/>
                  <a:gd name="T1" fmla="*/ 0 h 633"/>
                  <a:gd name="T2" fmla="*/ 36 w 148"/>
                  <a:gd name="T3" fmla="*/ 21 h 633"/>
                  <a:gd name="T4" fmla="*/ 0 w 148"/>
                  <a:gd name="T5" fmla="*/ 305 h 633"/>
                  <a:gd name="T6" fmla="*/ 127 w 148"/>
                  <a:gd name="T7" fmla="*/ 633 h 633"/>
                  <a:gd name="T8" fmla="*/ 146 w 148"/>
                  <a:gd name="T9" fmla="*/ 575 h 633"/>
                  <a:gd name="T10" fmla="*/ 115 w 148"/>
                  <a:gd name="T11" fmla="*/ 344 h 633"/>
                  <a:gd name="T12" fmla="*/ 123 w 148"/>
                  <a:gd name="T13" fmla="*/ 299 h 633"/>
                  <a:gd name="T14" fmla="*/ 107 w 148"/>
                  <a:gd name="T15" fmla="*/ 121 h 633"/>
                  <a:gd name="T16" fmla="*/ 63 w 148"/>
                  <a:gd name="T17"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633">
                    <a:moveTo>
                      <a:pt x="63" y="0"/>
                    </a:moveTo>
                    <a:cubicBezTo>
                      <a:pt x="63" y="0"/>
                      <a:pt x="42" y="0"/>
                      <a:pt x="36" y="21"/>
                    </a:cubicBezTo>
                    <a:cubicBezTo>
                      <a:pt x="30" y="42"/>
                      <a:pt x="1" y="273"/>
                      <a:pt x="0" y="305"/>
                    </a:cubicBezTo>
                    <a:cubicBezTo>
                      <a:pt x="0" y="368"/>
                      <a:pt x="127" y="633"/>
                      <a:pt x="127" y="633"/>
                    </a:cubicBezTo>
                    <a:cubicBezTo>
                      <a:pt x="127" y="633"/>
                      <a:pt x="145" y="597"/>
                      <a:pt x="146" y="575"/>
                    </a:cubicBezTo>
                    <a:cubicBezTo>
                      <a:pt x="148" y="552"/>
                      <a:pt x="121" y="370"/>
                      <a:pt x="115" y="344"/>
                    </a:cubicBezTo>
                    <a:cubicBezTo>
                      <a:pt x="110" y="318"/>
                      <a:pt x="141" y="309"/>
                      <a:pt x="123" y="299"/>
                    </a:cubicBezTo>
                    <a:cubicBezTo>
                      <a:pt x="104" y="290"/>
                      <a:pt x="134" y="226"/>
                      <a:pt x="107" y="121"/>
                    </a:cubicBezTo>
                    <a:cubicBezTo>
                      <a:pt x="80" y="16"/>
                      <a:pt x="63" y="0"/>
                      <a:pt x="63" y="0"/>
                    </a:cubicBezTo>
                    <a:close/>
                  </a:path>
                </a:pathLst>
              </a:custGeom>
              <a:solidFill>
                <a:srgbClr val="FDA4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6" name="Group 205">
                <a:extLst>
                  <a:ext uri="{FF2B5EF4-FFF2-40B4-BE49-F238E27FC236}">
                    <a16:creationId xmlns:a16="http://schemas.microsoft.com/office/drawing/2014/main" id="{C822536B-5690-51F2-D7D6-C0FC0C58B03A}"/>
                  </a:ext>
                </a:extLst>
              </p:cNvPr>
              <p:cNvGrpSpPr/>
              <p:nvPr/>
            </p:nvGrpSpPr>
            <p:grpSpPr>
              <a:xfrm>
                <a:off x="-9593645" y="2988998"/>
                <a:ext cx="176833" cy="328403"/>
                <a:chOff x="-9593645" y="2988998"/>
                <a:chExt cx="176833" cy="328403"/>
              </a:xfrm>
            </p:grpSpPr>
            <p:sp>
              <p:nvSpPr>
                <p:cNvPr id="207" name="Freeform 203">
                  <a:extLst>
                    <a:ext uri="{FF2B5EF4-FFF2-40B4-BE49-F238E27FC236}">
                      <a16:creationId xmlns:a16="http://schemas.microsoft.com/office/drawing/2014/main" id="{BB2075EA-97AB-13C1-8FA7-715E2E99EBD2}"/>
                    </a:ext>
                  </a:extLst>
                </p:cNvPr>
                <p:cNvSpPr>
                  <a:spLocks/>
                </p:cNvSpPr>
                <p:nvPr/>
              </p:nvSpPr>
              <p:spPr bwMode="auto">
                <a:xfrm>
                  <a:off x="-9593645" y="2988998"/>
                  <a:ext cx="166728" cy="151571"/>
                </a:xfrm>
                <a:custGeom>
                  <a:avLst/>
                  <a:gdLst>
                    <a:gd name="T0" fmla="*/ 12 w 133"/>
                    <a:gd name="T1" fmla="*/ 121 h 121"/>
                    <a:gd name="T2" fmla="*/ 4 w 133"/>
                    <a:gd name="T3" fmla="*/ 59 h 121"/>
                    <a:gd name="T4" fmla="*/ 38 w 133"/>
                    <a:gd name="T5" fmla="*/ 24 h 121"/>
                    <a:gd name="T6" fmla="*/ 38 w 133"/>
                    <a:gd name="T7" fmla="*/ 32 h 121"/>
                    <a:gd name="T8" fmla="*/ 87 w 133"/>
                    <a:gd name="T9" fmla="*/ 4 h 121"/>
                    <a:gd name="T10" fmla="*/ 120 w 133"/>
                    <a:gd name="T11" fmla="*/ 22 h 121"/>
                    <a:gd name="T12" fmla="*/ 120 w 133"/>
                    <a:gd name="T13" fmla="*/ 39 h 121"/>
                    <a:gd name="T14" fmla="*/ 129 w 133"/>
                    <a:gd name="T15" fmla="*/ 37 h 121"/>
                    <a:gd name="T16" fmla="*/ 133 w 133"/>
                    <a:gd name="T17" fmla="*/ 72 h 121"/>
                    <a:gd name="T18" fmla="*/ 128 w 133"/>
                    <a:gd name="T19" fmla="*/ 112 h 121"/>
                    <a:gd name="T20" fmla="*/ 12 w 133"/>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1">
                      <a:moveTo>
                        <a:pt x="12" y="121"/>
                      </a:moveTo>
                      <a:cubicBezTo>
                        <a:pt x="12" y="121"/>
                        <a:pt x="0" y="82"/>
                        <a:pt x="4" y="59"/>
                      </a:cubicBezTo>
                      <a:cubicBezTo>
                        <a:pt x="9" y="36"/>
                        <a:pt x="38" y="24"/>
                        <a:pt x="38" y="24"/>
                      </a:cubicBezTo>
                      <a:cubicBezTo>
                        <a:pt x="38" y="32"/>
                        <a:pt x="38" y="32"/>
                        <a:pt x="38" y="32"/>
                      </a:cubicBezTo>
                      <a:cubicBezTo>
                        <a:pt x="38" y="32"/>
                        <a:pt x="62" y="9"/>
                        <a:pt x="87" y="4"/>
                      </a:cubicBezTo>
                      <a:cubicBezTo>
                        <a:pt x="113" y="0"/>
                        <a:pt x="120" y="22"/>
                        <a:pt x="120" y="22"/>
                      </a:cubicBezTo>
                      <a:cubicBezTo>
                        <a:pt x="120" y="39"/>
                        <a:pt x="120" y="39"/>
                        <a:pt x="120" y="39"/>
                      </a:cubicBezTo>
                      <a:cubicBezTo>
                        <a:pt x="129" y="37"/>
                        <a:pt x="129" y="37"/>
                        <a:pt x="129" y="37"/>
                      </a:cubicBezTo>
                      <a:cubicBezTo>
                        <a:pt x="129" y="37"/>
                        <a:pt x="133" y="51"/>
                        <a:pt x="133" y="72"/>
                      </a:cubicBezTo>
                      <a:cubicBezTo>
                        <a:pt x="133" y="93"/>
                        <a:pt x="128" y="112"/>
                        <a:pt x="128" y="112"/>
                      </a:cubicBezTo>
                      <a:lnTo>
                        <a:pt x="12"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209">
                  <a:extLst>
                    <a:ext uri="{FF2B5EF4-FFF2-40B4-BE49-F238E27FC236}">
                      <a16:creationId xmlns:a16="http://schemas.microsoft.com/office/drawing/2014/main" id="{B2B97E99-E468-8FE9-405A-B722D659C41D}"/>
                    </a:ext>
                  </a:extLst>
                </p:cNvPr>
                <p:cNvSpPr>
                  <a:spLocks/>
                </p:cNvSpPr>
                <p:nvPr/>
              </p:nvSpPr>
              <p:spPr bwMode="auto">
                <a:xfrm>
                  <a:off x="-9565015" y="3219722"/>
                  <a:ext cx="117888" cy="97679"/>
                </a:xfrm>
                <a:custGeom>
                  <a:avLst/>
                  <a:gdLst>
                    <a:gd name="T0" fmla="*/ 0 w 70"/>
                    <a:gd name="T1" fmla="*/ 45 h 58"/>
                    <a:gd name="T2" fmla="*/ 7 w 70"/>
                    <a:gd name="T3" fmla="*/ 0 h 58"/>
                    <a:gd name="T4" fmla="*/ 62 w 70"/>
                    <a:gd name="T5" fmla="*/ 0 h 58"/>
                    <a:gd name="T6" fmla="*/ 70 w 70"/>
                    <a:gd name="T7" fmla="*/ 45 h 58"/>
                    <a:gd name="T8" fmla="*/ 35 w 70"/>
                    <a:gd name="T9" fmla="*/ 58 h 58"/>
                    <a:gd name="T10" fmla="*/ 0 w 70"/>
                    <a:gd name="T11" fmla="*/ 45 h 58"/>
                  </a:gdLst>
                  <a:ahLst/>
                  <a:cxnLst>
                    <a:cxn ang="0">
                      <a:pos x="T0" y="T1"/>
                    </a:cxn>
                    <a:cxn ang="0">
                      <a:pos x="T2" y="T3"/>
                    </a:cxn>
                    <a:cxn ang="0">
                      <a:pos x="T4" y="T5"/>
                    </a:cxn>
                    <a:cxn ang="0">
                      <a:pos x="T6" y="T7"/>
                    </a:cxn>
                    <a:cxn ang="0">
                      <a:pos x="T8" y="T9"/>
                    </a:cxn>
                    <a:cxn ang="0">
                      <a:pos x="T10" y="T11"/>
                    </a:cxn>
                  </a:cxnLst>
                  <a:rect l="0" t="0" r="r" b="b"/>
                  <a:pathLst>
                    <a:path w="70" h="58">
                      <a:moveTo>
                        <a:pt x="0" y="45"/>
                      </a:moveTo>
                      <a:lnTo>
                        <a:pt x="7" y="0"/>
                      </a:lnTo>
                      <a:lnTo>
                        <a:pt x="62" y="0"/>
                      </a:lnTo>
                      <a:lnTo>
                        <a:pt x="70" y="45"/>
                      </a:lnTo>
                      <a:lnTo>
                        <a:pt x="35" y="58"/>
                      </a:lnTo>
                      <a:lnTo>
                        <a:pt x="0" y="45"/>
                      </a:lnTo>
                      <a:close/>
                    </a:path>
                  </a:pathLst>
                </a:custGeom>
                <a:solidFill>
                  <a:srgbClr val="623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210">
                  <a:extLst>
                    <a:ext uri="{FF2B5EF4-FFF2-40B4-BE49-F238E27FC236}">
                      <a16:creationId xmlns:a16="http://schemas.microsoft.com/office/drawing/2014/main" id="{D557C194-BACC-3EC6-76FA-A4666602B4D0}"/>
                    </a:ext>
                  </a:extLst>
                </p:cNvPr>
                <p:cNvSpPr>
                  <a:spLocks/>
                </p:cNvSpPr>
                <p:nvPr/>
              </p:nvSpPr>
              <p:spPr bwMode="auto">
                <a:xfrm>
                  <a:off x="-9580172" y="3049626"/>
                  <a:ext cx="149887" cy="218936"/>
                </a:xfrm>
                <a:custGeom>
                  <a:avLst/>
                  <a:gdLst>
                    <a:gd name="T0" fmla="*/ 44 w 119"/>
                    <a:gd name="T1" fmla="*/ 3 h 174"/>
                    <a:gd name="T2" fmla="*/ 6 w 119"/>
                    <a:gd name="T3" fmla="*/ 34 h 174"/>
                    <a:gd name="T4" fmla="*/ 2 w 119"/>
                    <a:gd name="T5" fmla="*/ 59 h 174"/>
                    <a:gd name="T6" fmla="*/ 8 w 119"/>
                    <a:gd name="T7" fmla="*/ 133 h 174"/>
                    <a:gd name="T8" fmla="*/ 44 w 119"/>
                    <a:gd name="T9" fmla="*/ 172 h 174"/>
                    <a:gd name="T10" fmla="*/ 81 w 119"/>
                    <a:gd name="T11" fmla="*/ 172 h 174"/>
                    <a:gd name="T12" fmla="*/ 116 w 119"/>
                    <a:gd name="T13" fmla="*/ 127 h 174"/>
                    <a:gd name="T14" fmla="*/ 116 w 119"/>
                    <a:gd name="T15" fmla="*/ 44 h 174"/>
                    <a:gd name="T16" fmla="*/ 99 w 119"/>
                    <a:gd name="T17" fmla="*/ 9 h 174"/>
                    <a:gd name="T18" fmla="*/ 44 w 119"/>
                    <a:gd name="T19"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74">
                      <a:moveTo>
                        <a:pt x="44" y="3"/>
                      </a:moveTo>
                      <a:cubicBezTo>
                        <a:pt x="26" y="4"/>
                        <a:pt x="11" y="16"/>
                        <a:pt x="6" y="34"/>
                      </a:cubicBezTo>
                      <a:cubicBezTo>
                        <a:pt x="4" y="42"/>
                        <a:pt x="2" y="51"/>
                        <a:pt x="2" y="59"/>
                      </a:cubicBezTo>
                      <a:cubicBezTo>
                        <a:pt x="0" y="78"/>
                        <a:pt x="1" y="122"/>
                        <a:pt x="8" y="133"/>
                      </a:cubicBezTo>
                      <a:cubicBezTo>
                        <a:pt x="15" y="143"/>
                        <a:pt x="32" y="170"/>
                        <a:pt x="44" y="172"/>
                      </a:cubicBezTo>
                      <a:cubicBezTo>
                        <a:pt x="56" y="174"/>
                        <a:pt x="77" y="171"/>
                        <a:pt x="81" y="172"/>
                      </a:cubicBezTo>
                      <a:cubicBezTo>
                        <a:pt x="85" y="173"/>
                        <a:pt x="116" y="135"/>
                        <a:pt x="116" y="127"/>
                      </a:cubicBezTo>
                      <a:cubicBezTo>
                        <a:pt x="116" y="119"/>
                        <a:pt x="119" y="61"/>
                        <a:pt x="116" y="44"/>
                      </a:cubicBezTo>
                      <a:cubicBezTo>
                        <a:pt x="114" y="27"/>
                        <a:pt x="112" y="16"/>
                        <a:pt x="99" y="9"/>
                      </a:cubicBezTo>
                      <a:cubicBezTo>
                        <a:pt x="84" y="0"/>
                        <a:pt x="68" y="2"/>
                        <a:pt x="44" y="3"/>
                      </a:cubicBezTo>
                      <a:close/>
                    </a:path>
                  </a:pathLst>
                </a:custGeom>
                <a:solidFill>
                  <a:srgbClr val="784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211">
                  <a:extLst>
                    <a:ext uri="{FF2B5EF4-FFF2-40B4-BE49-F238E27FC236}">
                      <a16:creationId xmlns:a16="http://schemas.microsoft.com/office/drawing/2014/main" id="{97AB77A3-5D08-1CE0-E120-DE8A6F900D9C}"/>
                    </a:ext>
                  </a:extLst>
                </p:cNvPr>
                <p:cNvSpPr>
                  <a:spLocks/>
                </p:cNvSpPr>
                <p:nvPr/>
              </p:nvSpPr>
              <p:spPr bwMode="auto">
                <a:xfrm>
                  <a:off x="-9443758" y="3122043"/>
                  <a:ext cx="26946" cy="48840"/>
                </a:xfrm>
                <a:custGeom>
                  <a:avLst/>
                  <a:gdLst>
                    <a:gd name="T0" fmla="*/ 6 w 21"/>
                    <a:gd name="T1" fmla="*/ 8 h 39"/>
                    <a:gd name="T2" fmla="*/ 15 w 21"/>
                    <a:gd name="T3" fmla="*/ 1 h 39"/>
                    <a:gd name="T4" fmla="*/ 12 w 21"/>
                    <a:gd name="T5" fmla="*/ 36 h 39"/>
                    <a:gd name="T6" fmla="*/ 0 w 21"/>
                    <a:gd name="T7" fmla="*/ 36 h 39"/>
                    <a:gd name="T8" fmla="*/ 6 w 21"/>
                    <a:gd name="T9" fmla="*/ 8 h 39"/>
                  </a:gdLst>
                  <a:ahLst/>
                  <a:cxnLst>
                    <a:cxn ang="0">
                      <a:pos x="T0" y="T1"/>
                    </a:cxn>
                    <a:cxn ang="0">
                      <a:pos x="T2" y="T3"/>
                    </a:cxn>
                    <a:cxn ang="0">
                      <a:pos x="T4" y="T5"/>
                    </a:cxn>
                    <a:cxn ang="0">
                      <a:pos x="T6" y="T7"/>
                    </a:cxn>
                    <a:cxn ang="0">
                      <a:pos x="T8" y="T9"/>
                    </a:cxn>
                  </a:cxnLst>
                  <a:rect l="0" t="0" r="r" b="b"/>
                  <a:pathLst>
                    <a:path w="21" h="39">
                      <a:moveTo>
                        <a:pt x="6" y="8"/>
                      </a:moveTo>
                      <a:cubicBezTo>
                        <a:pt x="6" y="8"/>
                        <a:pt x="9" y="0"/>
                        <a:pt x="15" y="1"/>
                      </a:cubicBezTo>
                      <a:cubicBezTo>
                        <a:pt x="21" y="1"/>
                        <a:pt x="19" y="33"/>
                        <a:pt x="12" y="36"/>
                      </a:cubicBezTo>
                      <a:cubicBezTo>
                        <a:pt x="5" y="39"/>
                        <a:pt x="0" y="36"/>
                        <a:pt x="0" y="36"/>
                      </a:cubicBezTo>
                      <a:lnTo>
                        <a:pt x="6" y="8"/>
                      </a:lnTo>
                      <a:close/>
                    </a:path>
                  </a:pathLst>
                </a:custGeom>
                <a:solidFill>
                  <a:srgbClr val="784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212">
                  <a:extLst>
                    <a:ext uri="{FF2B5EF4-FFF2-40B4-BE49-F238E27FC236}">
                      <a16:creationId xmlns:a16="http://schemas.microsoft.com/office/drawing/2014/main" id="{709AE7FB-8AE3-6ABB-0A18-01CDB6F41306}"/>
                    </a:ext>
                  </a:extLst>
                </p:cNvPr>
                <p:cNvSpPr>
                  <a:spLocks/>
                </p:cNvSpPr>
                <p:nvPr/>
              </p:nvSpPr>
              <p:spPr bwMode="auto">
                <a:xfrm>
                  <a:off x="-9593645" y="3122043"/>
                  <a:ext cx="28630" cy="48840"/>
                </a:xfrm>
                <a:custGeom>
                  <a:avLst/>
                  <a:gdLst>
                    <a:gd name="T0" fmla="*/ 17 w 24"/>
                    <a:gd name="T1" fmla="*/ 8 h 39"/>
                    <a:gd name="T2" fmla="*/ 7 w 24"/>
                    <a:gd name="T3" fmla="*/ 1 h 39"/>
                    <a:gd name="T4" fmla="*/ 10 w 24"/>
                    <a:gd name="T5" fmla="*/ 36 h 39"/>
                    <a:gd name="T6" fmla="*/ 24 w 24"/>
                    <a:gd name="T7" fmla="*/ 36 h 39"/>
                    <a:gd name="T8" fmla="*/ 17 w 24"/>
                    <a:gd name="T9" fmla="*/ 8 h 39"/>
                  </a:gdLst>
                  <a:ahLst/>
                  <a:cxnLst>
                    <a:cxn ang="0">
                      <a:pos x="T0" y="T1"/>
                    </a:cxn>
                    <a:cxn ang="0">
                      <a:pos x="T2" y="T3"/>
                    </a:cxn>
                    <a:cxn ang="0">
                      <a:pos x="T4" y="T5"/>
                    </a:cxn>
                    <a:cxn ang="0">
                      <a:pos x="T6" y="T7"/>
                    </a:cxn>
                    <a:cxn ang="0">
                      <a:pos x="T8" y="T9"/>
                    </a:cxn>
                  </a:cxnLst>
                  <a:rect l="0" t="0" r="r" b="b"/>
                  <a:pathLst>
                    <a:path w="24" h="39">
                      <a:moveTo>
                        <a:pt x="17" y="8"/>
                      </a:moveTo>
                      <a:cubicBezTo>
                        <a:pt x="17" y="8"/>
                        <a:pt x="14" y="0"/>
                        <a:pt x="7" y="1"/>
                      </a:cubicBezTo>
                      <a:cubicBezTo>
                        <a:pt x="0" y="1"/>
                        <a:pt x="2" y="33"/>
                        <a:pt x="10" y="36"/>
                      </a:cubicBezTo>
                      <a:cubicBezTo>
                        <a:pt x="18" y="39"/>
                        <a:pt x="24" y="36"/>
                        <a:pt x="24" y="36"/>
                      </a:cubicBezTo>
                      <a:lnTo>
                        <a:pt x="17" y="8"/>
                      </a:lnTo>
                      <a:close/>
                    </a:path>
                  </a:pathLst>
                </a:custGeom>
                <a:solidFill>
                  <a:srgbClr val="784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217">
                  <a:extLst>
                    <a:ext uri="{FF2B5EF4-FFF2-40B4-BE49-F238E27FC236}">
                      <a16:creationId xmlns:a16="http://schemas.microsoft.com/office/drawing/2014/main" id="{2725190B-D3C1-80CB-811E-AC9765F4D758}"/>
                    </a:ext>
                  </a:extLst>
                </p:cNvPr>
                <p:cNvSpPr>
                  <a:spLocks/>
                </p:cNvSpPr>
                <p:nvPr/>
              </p:nvSpPr>
              <p:spPr bwMode="auto">
                <a:xfrm>
                  <a:off x="-9554910" y="3044573"/>
                  <a:ext cx="106100" cy="33682"/>
                </a:xfrm>
                <a:custGeom>
                  <a:avLst/>
                  <a:gdLst>
                    <a:gd name="T0" fmla="*/ 0 w 85"/>
                    <a:gd name="T1" fmla="*/ 3 h 27"/>
                    <a:gd name="T2" fmla="*/ 62 w 85"/>
                    <a:gd name="T3" fmla="*/ 22 h 27"/>
                    <a:gd name="T4" fmla="*/ 83 w 85"/>
                    <a:gd name="T5" fmla="*/ 0 h 27"/>
                    <a:gd name="T6" fmla="*/ 0 w 85"/>
                    <a:gd name="T7" fmla="*/ 3 h 27"/>
                  </a:gdLst>
                  <a:ahLst/>
                  <a:cxnLst>
                    <a:cxn ang="0">
                      <a:pos x="T0" y="T1"/>
                    </a:cxn>
                    <a:cxn ang="0">
                      <a:pos x="T2" y="T3"/>
                    </a:cxn>
                    <a:cxn ang="0">
                      <a:pos x="T4" y="T5"/>
                    </a:cxn>
                    <a:cxn ang="0">
                      <a:pos x="T6" y="T7"/>
                    </a:cxn>
                  </a:cxnLst>
                  <a:rect l="0" t="0" r="r" b="b"/>
                  <a:pathLst>
                    <a:path w="85" h="27">
                      <a:moveTo>
                        <a:pt x="0" y="3"/>
                      </a:moveTo>
                      <a:cubicBezTo>
                        <a:pt x="23" y="18"/>
                        <a:pt x="39" y="27"/>
                        <a:pt x="62" y="22"/>
                      </a:cubicBezTo>
                      <a:cubicBezTo>
                        <a:pt x="85" y="17"/>
                        <a:pt x="83" y="0"/>
                        <a:pt x="83" y="0"/>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1" name="Group 60">
              <a:extLst>
                <a:ext uri="{FF2B5EF4-FFF2-40B4-BE49-F238E27FC236}">
                  <a16:creationId xmlns:a16="http://schemas.microsoft.com/office/drawing/2014/main" id="{DC86746C-63BF-F1A3-64AE-7396DE0F448C}"/>
                </a:ext>
              </a:extLst>
            </p:cNvPr>
            <p:cNvGrpSpPr/>
            <p:nvPr/>
          </p:nvGrpSpPr>
          <p:grpSpPr>
            <a:xfrm>
              <a:off x="4223069" y="4342972"/>
              <a:ext cx="361636" cy="1185075"/>
              <a:chOff x="-2473241" y="3211301"/>
              <a:chExt cx="627501" cy="2056313"/>
            </a:xfrm>
          </p:grpSpPr>
          <p:sp>
            <p:nvSpPr>
              <p:cNvPr id="83" name="Freeform 415">
                <a:extLst>
                  <a:ext uri="{FF2B5EF4-FFF2-40B4-BE49-F238E27FC236}">
                    <a16:creationId xmlns:a16="http://schemas.microsoft.com/office/drawing/2014/main" id="{9D00DE5A-3902-9B56-6132-02F0CC839731}"/>
                  </a:ext>
                </a:extLst>
              </p:cNvPr>
              <p:cNvSpPr>
                <a:spLocks/>
              </p:cNvSpPr>
              <p:nvPr/>
            </p:nvSpPr>
            <p:spPr bwMode="auto">
              <a:xfrm>
                <a:off x="-2385605" y="3229827"/>
                <a:ext cx="170096" cy="363770"/>
              </a:xfrm>
              <a:custGeom>
                <a:avLst/>
                <a:gdLst>
                  <a:gd name="T0" fmla="*/ 109 w 137"/>
                  <a:gd name="T1" fmla="*/ 15 h 291"/>
                  <a:gd name="T2" fmla="*/ 75 w 137"/>
                  <a:gd name="T3" fmla="*/ 9 h 291"/>
                  <a:gd name="T4" fmla="*/ 31 w 137"/>
                  <a:gd name="T5" fmla="*/ 132 h 291"/>
                  <a:gd name="T6" fmla="*/ 50 w 137"/>
                  <a:gd name="T7" fmla="*/ 244 h 291"/>
                  <a:gd name="T8" fmla="*/ 0 w 137"/>
                  <a:gd name="T9" fmla="*/ 244 h 291"/>
                  <a:gd name="T10" fmla="*/ 20 w 137"/>
                  <a:gd name="T11" fmla="*/ 273 h 291"/>
                  <a:gd name="T12" fmla="*/ 104 w 137"/>
                  <a:gd name="T13" fmla="*/ 266 h 291"/>
                  <a:gd name="T14" fmla="*/ 83 w 137"/>
                  <a:gd name="T15" fmla="*/ 95 h 291"/>
                  <a:gd name="T16" fmla="*/ 123 w 137"/>
                  <a:gd name="T17" fmla="*/ 33 h 291"/>
                  <a:gd name="T18" fmla="*/ 109 w 137"/>
                  <a:gd name="T19" fmla="*/ 1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291">
                    <a:moveTo>
                      <a:pt x="109" y="15"/>
                    </a:moveTo>
                    <a:cubicBezTo>
                      <a:pt x="109" y="15"/>
                      <a:pt x="97" y="0"/>
                      <a:pt x="75" y="9"/>
                    </a:cubicBezTo>
                    <a:cubicBezTo>
                      <a:pt x="53" y="17"/>
                      <a:pt x="17" y="53"/>
                      <a:pt x="31" y="132"/>
                    </a:cubicBezTo>
                    <a:cubicBezTo>
                      <a:pt x="46" y="212"/>
                      <a:pt x="67" y="229"/>
                      <a:pt x="50" y="244"/>
                    </a:cubicBezTo>
                    <a:cubicBezTo>
                      <a:pt x="33" y="258"/>
                      <a:pt x="0" y="244"/>
                      <a:pt x="0" y="244"/>
                    </a:cubicBezTo>
                    <a:cubicBezTo>
                      <a:pt x="0" y="244"/>
                      <a:pt x="11" y="267"/>
                      <a:pt x="20" y="273"/>
                    </a:cubicBezTo>
                    <a:cubicBezTo>
                      <a:pt x="29" y="280"/>
                      <a:pt x="71" y="291"/>
                      <a:pt x="104" y="266"/>
                    </a:cubicBezTo>
                    <a:cubicBezTo>
                      <a:pt x="137" y="241"/>
                      <a:pt x="83" y="95"/>
                      <a:pt x="83" y="95"/>
                    </a:cubicBezTo>
                    <a:cubicBezTo>
                      <a:pt x="123" y="33"/>
                      <a:pt x="123" y="33"/>
                      <a:pt x="123" y="33"/>
                    </a:cubicBezTo>
                    <a:lnTo>
                      <a:pt x="109"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16">
                <a:extLst>
                  <a:ext uri="{FF2B5EF4-FFF2-40B4-BE49-F238E27FC236}">
                    <a16:creationId xmlns:a16="http://schemas.microsoft.com/office/drawing/2014/main" id="{2AA2BF03-5B41-41B9-A06A-E7F18B695489}"/>
                  </a:ext>
                </a:extLst>
              </p:cNvPr>
              <p:cNvSpPr>
                <a:spLocks/>
              </p:cNvSpPr>
              <p:nvPr/>
            </p:nvSpPr>
            <p:spPr bwMode="auto">
              <a:xfrm>
                <a:off x="-2372132" y="5058783"/>
                <a:ext cx="143150" cy="208831"/>
              </a:xfrm>
              <a:custGeom>
                <a:avLst/>
                <a:gdLst>
                  <a:gd name="T0" fmla="*/ 115 w 115"/>
                  <a:gd name="T1" fmla="*/ 38 h 167"/>
                  <a:gd name="T2" fmla="*/ 106 w 115"/>
                  <a:gd name="T3" fmla="*/ 123 h 167"/>
                  <a:gd name="T4" fmla="*/ 16 w 115"/>
                  <a:gd name="T5" fmla="*/ 160 h 167"/>
                  <a:gd name="T6" fmla="*/ 67 w 115"/>
                  <a:gd name="T7" fmla="*/ 16 h 167"/>
                  <a:gd name="T8" fmla="*/ 115 w 115"/>
                  <a:gd name="T9" fmla="*/ 38 h 167"/>
                </a:gdLst>
                <a:ahLst/>
                <a:cxnLst>
                  <a:cxn ang="0">
                    <a:pos x="T0" y="T1"/>
                  </a:cxn>
                  <a:cxn ang="0">
                    <a:pos x="T2" y="T3"/>
                  </a:cxn>
                  <a:cxn ang="0">
                    <a:pos x="T4" y="T5"/>
                  </a:cxn>
                  <a:cxn ang="0">
                    <a:pos x="T6" y="T7"/>
                  </a:cxn>
                  <a:cxn ang="0">
                    <a:pos x="T8" y="T9"/>
                  </a:cxn>
                </a:cxnLst>
                <a:rect l="0" t="0" r="r" b="b"/>
                <a:pathLst>
                  <a:path w="115" h="167">
                    <a:moveTo>
                      <a:pt x="115" y="38"/>
                    </a:moveTo>
                    <a:cubicBezTo>
                      <a:pt x="115" y="38"/>
                      <a:pt x="108" y="102"/>
                      <a:pt x="106" y="123"/>
                    </a:cubicBezTo>
                    <a:cubicBezTo>
                      <a:pt x="103" y="143"/>
                      <a:pt x="31" y="167"/>
                      <a:pt x="16" y="160"/>
                    </a:cubicBezTo>
                    <a:cubicBezTo>
                      <a:pt x="0" y="153"/>
                      <a:pt x="58" y="33"/>
                      <a:pt x="67" y="16"/>
                    </a:cubicBezTo>
                    <a:cubicBezTo>
                      <a:pt x="77" y="0"/>
                      <a:pt x="115" y="38"/>
                      <a:pt x="115" y="38"/>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417">
                <a:extLst>
                  <a:ext uri="{FF2B5EF4-FFF2-40B4-BE49-F238E27FC236}">
                    <a16:creationId xmlns:a16="http://schemas.microsoft.com/office/drawing/2014/main" id="{F6AE9F32-E894-CFBC-92CC-91DD317A850D}"/>
                  </a:ext>
                </a:extLst>
              </p:cNvPr>
              <p:cNvSpPr>
                <a:spLocks/>
              </p:cNvSpPr>
              <p:nvPr/>
            </p:nvSpPr>
            <p:spPr bwMode="auto">
              <a:xfrm>
                <a:off x="-2264349" y="5025100"/>
                <a:ext cx="87574" cy="180201"/>
              </a:xfrm>
              <a:custGeom>
                <a:avLst/>
                <a:gdLst>
                  <a:gd name="T0" fmla="*/ 55 w 71"/>
                  <a:gd name="T1" fmla="*/ 0 h 144"/>
                  <a:gd name="T2" fmla="*/ 69 w 71"/>
                  <a:gd name="T3" fmla="*/ 38 h 144"/>
                  <a:gd name="T4" fmla="*/ 55 w 71"/>
                  <a:gd name="T5" fmla="*/ 81 h 144"/>
                  <a:gd name="T6" fmla="*/ 36 w 71"/>
                  <a:gd name="T7" fmla="*/ 133 h 144"/>
                  <a:gd name="T8" fmla="*/ 3 w 71"/>
                  <a:gd name="T9" fmla="*/ 133 h 144"/>
                  <a:gd name="T10" fmla="*/ 18 w 71"/>
                  <a:gd name="T11" fmla="*/ 44 h 144"/>
                  <a:gd name="T12" fmla="*/ 55 w 71"/>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71" h="144">
                    <a:moveTo>
                      <a:pt x="55" y="0"/>
                    </a:moveTo>
                    <a:cubicBezTo>
                      <a:pt x="66" y="14"/>
                      <a:pt x="71" y="29"/>
                      <a:pt x="69" y="38"/>
                    </a:cubicBezTo>
                    <a:cubicBezTo>
                      <a:pt x="67" y="46"/>
                      <a:pt x="55" y="57"/>
                      <a:pt x="55" y="81"/>
                    </a:cubicBezTo>
                    <a:cubicBezTo>
                      <a:pt x="54" y="105"/>
                      <a:pt x="47" y="128"/>
                      <a:pt x="36" y="133"/>
                    </a:cubicBezTo>
                    <a:cubicBezTo>
                      <a:pt x="25" y="138"/>
                      <a:pt x="6" y="144"/>
                      <a:pt x="3" y="133"/>
                    </a:cubicBezTo>
                    <a:cubicBezTo>
                      <a:pt x="0" y="123"/>
                      <a:pt x="18" y="44"/>
                      <a:pt x="18" y="44"/>
                    </a:cubicBezTo>
                    <a:lnTo>
                      <a:pt x="55"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18">
                <a:extLst>
                  <a:ext uri="{FF2B5EF4-FFF2-40B4-BE49-F238E27FC236}">
                    <a16:creationId xmlns:a16="http://schemas.microsoft.com/office/drawing/2014/main" id="{EFC4A51A-3E8E-41EF-CE6F-09FD2BCAFE72}"/>
                  </a:ext>
                </a:extLst>
              </p:cNvPr>
              <p:cNvSpPr>
                <a:spLocks/>
              </p:cNvSpPr>
              <p:nvPr/>
            </p:nvSpPr>
            <p:spPr bwMode="auto">
              <a:xfrm>
                <a:off x="-2255928" y="4942578"/>
                <a:ext cx="72417" cy="186938"/>
              </a:xfrm>
              <a:custGeom>
                <a:avLst/>
                <a:gdLst>
                  <a:gd name="T0" fmla="*/ 49 w 57"/>
                  <a:gd name="T1" fmla="*/ 26 h 150"/>
                  <a:gd name="T2" fmla="*/ 52 w 57"/>
                  <a:gd name="T3" fmla="*/ 78 h 150"/>
                  <a:gd name="T4" fmla="*/ 37 w 57"/>
                  <a:gd name="T5" fmla="*/ 135 h 150"/>
                  <a:gd name="T6" fmla="*/ 3 w 57"/>
                  <a:gd name="T7" fmla="*/ 137 h 150"/>
                  <a:gd name="T8" fmla="*/ 22 w 57"/>
                  <a:gd name="T9" fmla="*/ 8 h 150"/>
                  <a:gd name="T10" fmla="*/ 49 w 57"/>
                  <a:gd name="T11" fmla="*/ 26 h 150"/>
                </a:gdLst>
                <a:ahLst/>
                <a:cxnLst>
                  <a:cxn ang="0">
                    <a:pos x="T0" y="T1"/>
                  </a:cxn>
                  <a:cxn ang="0">
                    <a:pos x="T2" y="T3"/>
                  </a:cxn>
                  <a:cxn ang="0">
                    <a:pos x="T4" y="T5"/>
                  </a:cxn>
                  <a:cxn ang="0">
                    <a:pos x="T6" y="T7"/>
                  </a:cxn>
                  <a:cxn ang="0">
                    <a:pos x="T8" y="T9"/>
                  </a:cxn>
                  <a:cxn ang="0">
                    <a:pos x="T10" y="T11"/>
                  </a:cxn>
                </a:cxnLst>
                <a:rect l="0" t="0" r="r" b="b"/>
                <a:pathLst>
                  <a:path w="57" h="150">
                    <a:moveTo>
                      <a:pt x="49" y="26"/>
                    </a:moveTo>
                    <a:cubicBezTo>
                      <a:pt x="49" y="26"/>
                      <a:pt x="48" y="58"/>
                      <a:pt x="52" y="78"/>
                    </a:cubicBezTo>
                    <a:cubicBezTo>
                      <a:pt x="57" y="97"/>
                      <a:pt x="47" y="120"/>
                      <a:pt x="37" y="135"/>
                    </a:cubicBezTo>
                    <a:cubicBezTo>
                      <a:pt x="27" y="150"/>
                      <a:pt x="7" y="144"/>
                      <a:pt x="3" y="137"/>
                    </a:cubicBezTo>
                    <a:cubicBezTo>
                      <a:pt x="0" y="130"/>
                      <a:pt x="10" y="16"/>
                      <a:pt x="22" y="8"/>
                    </a:cubicBezTo>
                    <a:cubicBezTo>
                      <a:pt x="34" y="0"/>
                      <a:pt x="49" y="26"/>
                      <a:pt x="49" y="26"/>
                    </a:cubicBezTo>
                    <a:close/>
                  </a:path>
                </a:pathLst>
              </a:custGeom>
              <a:solidFill>
                <a:srgbClr val="F9A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419">
                <a:extLst>
                  <a:ext uri="{FF2B5EF4-FFF2-40B4-BE49-F238E27FC236}">
                    <a16:creationId xmlns:a16="http://schemas.microsoft.com/office/drawing/2014/main" id="{6E734A00-399A-9F13-5681-6016FBD09779}"/>
                  </a:ext>
                </a:extLst>
              </p:cNvPr>
              <p:cNvSpPr>
                <a:spLocks/>
              </p:cNvSpPr>
              <p:nvPr/>
            </p:nvSpPr>
            <p:spPr bwMode="auto">
              <a:xfrm>
                <a:off x="-2355291" y="4937526"/>
                <a:ext cx="148203" cy="303142"/>
              </a:xfrm>
              <a:custGeom>
                <a:avLst/>
                <a:gdLst>
                  <a:gd name="T0" fmla="*/ 110 w 118"/>
                  <a:gd name="T1" fmla="*/ 36 h 242"/>
                  <a:gd name="T2" fmla="*/ 112 w 118"/>
                  <a:gd name="T3" fmla="*/ 76 h 242"/>
                  <a:gd name="T4" fmla="*/ 101 w 118"/>
                  <a:gd name="T5" fmla="*/ 120 h 242"/>
                  <a:gd name="T6" fmla="*/ 30 w 118"/>
                  <a:gd name="T7" fmla="*/ 221 h 242"/>
                  <a:gd name="T8" fmla="*/ 42 w 118"/>
                  <a:gd name="T9" fmla="*/ 143 h 242"/>
                  <a:gd name="T10" fmla="*/ 77 w 118"/>
                  <a:gd name="T11" fmla="*/ 29 h 242"/>
                  <a:gd name="T12" fmla="*/ 110 w 118"/>
                  <a:gd name="T13" fmla="*/ 36 h 242"/>
                </a:gdLst>
                <a:ahLst/>
                <a:cxnLst>
                  <a:cxn ang="0">
                    <a:pos x="T0" y="T1"/>
                  </a:cxn>
                  <a:cxn ang="0">
                    <a:pos x="T2" y="T3"/>
                  </a:cxn>
                  <a:cxn ang="0">
                    <a:pos x="T4" y="T5"/>
                  </a:cxn>
                  <a:cxn ang="0">
                    <a:pos x="T6" y="T7"/>
                  </a:cxn>
                  <a:cxn ang="0">
                    <a:pos x="T8" y="T9"/>
                  </a:cxn>
                  <a:cxn ang="0">
                    <a:pos x="T10" y="T11"/>
                  </a:cxn>
                  <a:cxn ang="0">
                    <a:pos x="T12" y="T13"/>
                  </a:cxn>
                </a:cxnLst>
                <a:rect l="0" t="0" r="r" b="b"/>
                <a:pathLst>
                  <a:path w="118" h="242">
                    <a:moveTo>
                      <a:pt x="110" y="36"/>
                    </a:moveTo>
                    <a:cubicBezTo>
                      <a:pt x="110" y="36"/>
                      <a:pt x="106" y="62"/>
                      <a:pt x="112" y="76"/>
                    </a:cubicBezTo>
                    <a:cubicBezTo>
                      <a:pt x="118" y="90"/>
                      <a:pt x="100" y="107"/>
                      <a:pt x="101" y="120"/>
                    </a:cubicBezTo>
                    <a:cubicBezTo>
                      <a:pt x="101" y="134"/>
                      <a:pt x="84" y="242"/>
                      <a:pt x="30" y="221"/>
                    </a:cubicBezTo>
                    <a:cubicBezTo>
                      <a:pt x="0" y="209"/>
                      <a:pt x="27" y="182"/>
                      <a:pt x="42" y="143"/>
                    </a:cubicBezTo>
                    <a:cubicBezTo>
                      <a:pt x="56" y="105"/>
                      <a:pt x="70" y="59"/>
                      <a:pt x="77" y="29"/>
                    </a:cubicBezTo>
                    <a:cubicBezTo>
                      <a:pt x="83" y="0"/>
                      <a:pt x="110" y="36"/>
                      <a:pt x="110" y="36"/>
                    </a:cubicBezTo>
                    <a:close/>
                  </a:path>
                </a:pathLst>
              </a:custGeom>
              <a:solidFill>
                <a:srgbClr val="F9A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420">
                <a:extLst>
                  <a:ext uri="{FF2B5EF4-FFF2-40B4-BE49-F238E27FC236}">
                    <a16:creationId xmlns:a16="http://schemas.microsoft.com/office/drawing/2014/main" id="{2E1431D8-931F-8FE7-F3F5-3E615E091203}"/>
                  </a:ext>
                </a:extLst>
              </p:cNvPr>
              <p:cNvSpPr>
                <a:spLocks/>
              </p:cNvSpPr>
              <p:nvPr/>
            </p:nvSpPr>
            <p:spPr bwMode="auto">
              <a:xfrm>
                <a:off x="-2037988" y="3773530"/>
                <a:ext cx="192248" cy="358986"/>
              </a:xfrm>
              <a:custGeom>
                <a:avLst/>
                <a:gdLst>
                  <a:gd name="T0" fmla="*/ 121 w 155"/>
                  <a:gd name="T1" fmla="*/ 1 h 263"/>
                  <a:gd name="T2" fmla="*/ 153 w 155"/>
                  <a:gd name="T3" fmla="*/ 75 h 263"/>
                  <a:gd name="T4" fmla="*/ 84 w 155"/>
                  <a:gd name="T5" fmla="*/ 187 h 263"/>
                  <a:gd name="T6" fmla="*/ 23 w 155"/>
                  <a:gd name="T7" fmla="*/ 263 h 263"/>
                  <a:gd name="T8" fmla="*/ 0 w 155"/>
                  <a:gd name="T9" fmla="*/ 243 h 263"/>
                  <a:gd name="T10" fmla="*/ 67 w 155"/>
                  <a:gd name="T11" fmla="*/ 114 h 263"/>
                  <a:gd name="T12" fmla="*/ 89 w 155"/>
                  <a:gd name="T13" fmla="*/ 71 h 263"/>
                  <a:gd name="T14" fmla="*/ 59 w 155"/>
                  <a:gd name="T15" fmla="*/ 12 h 263"/>
                  <a:gd name="T16" fmla="*/ 121 w 155"/>
                  <a:gd name="T17" fmla="*/ 1 h 263"/>
                  <a:gd name="connsiteX0" fmla="*/ 7806 w 9875"/>
                  <a:gd name="connsiteY0" fmla="*/ 152 h 10114"/>
                  <a:gd name="connsiteX1" fmla="*/ 9871 w 9875"/>
                  <a:gd name="connsiteY1" fmla="*/ 2966 h 10114"/>
                  <a:gd name="connsiteX2" fmla="*/ 5419 w 9875"/>
                  <a:gd name="connsiteY2" fmla="*/ 7224 h 10114"/>
                  <a:gd name="connsiteX3" fmla="*/ 1484 w 9875"/>
                  <a:gd name="connsiteY3" fmla="*/ 10114 h 10114"/>
                  <a:gd name="connsiteX4" fmla="*/ 0 w 9875"/>
                  <a:gd name="connsiteY4" fmla="*/ 9354 h 10114"/>
                  <a:gd name="connsiteX5" fmla="*/ 4323 w 9875"/>
                  <a:gd name="connsiteY5" fmla="*/ 4449 h 10114"/>
                  <a:gd name="connsiteX6" fmla="*/ 5742 w 9875"/>
                  <a:gd name="connsiteY6" fmla="*/ 2814 h 10114"/>
                  <a:gd name="connsiteX7" fmla="*/ 2576 w 9875"/>
                  <a:gd name="connsiteY7" fmla="*/ 642 h 10114"/>
                  <a:gd name="connsiteX8" fmla="*/ 7806 w 9875"/>
                  <a:gd name="connsiteY8" fmla="*/ 152 h 10114"/>
                  <a:gd name="connsiteX0" fmla="*/ 8279 w 10000"/>
                  <a:gd name="connsiteY0" fmla="*/ 76 h 10786"/>
                  <a:gd name="connsiteX1" fmla="*/ 9996 w 10000"/>
                  <a:gd name="connsiteY1" fmla="*/ 3719 h 10786"/>
                  <a:gd name="connsiteX2" fmla="*/ 5488 w 10000"/>
                  <a:gd name="connsiteY2" fmla="*/ 7929 h 10786"/>
                  <a:gd name="connsiteX3" fmla="*/ 1503 w 10000"/>
                  <a:gd name="connsiteY3" fmla="*/ 10786 h 10786"/>
                  <a:gd name="connsiteX4" fmla="*/ 0 w 10000"/>
                  <a:gd name="connsiteY4" fmla="*/ 10035 h 10786"/>
                  <a:gd name="connsiteX5" fmla="*/ 4378 w 10000"/>
                  <a:gd name="connsiteY5" fmla="*/ 5185 h 10786"/>
                  <a:gd name="connsiteX6" fmla="*/ 5815 w 10000"/>
                  <a:gd name="connsiteY6" fmla="*/ 3568 h 10786"/>
                  <a:gd name="connsiteX7" fmla="*/ 2609 w 10000"/>
                  <a:gd name="connsiteY7" fmla="*/ 1421 h 10786"/>
                  <a:gd name="connsiteX8" fmla="*/ 8279 w 10000"/>
                  <a:gd name="connsiteY8" fmla="*/ 76 h 10786"/>
                  <a:gd name="connsiteX0" fmla="*/ 8331 w 10052"/>
                  <a:gd name="connsiteY0" fmla="*/ 76 h 10786"/>
                  <a:gd name="connsiteX1" fmla="*/ 10048 w 10052"/>
                  <a:gd name="connsiteY1" fmla="*/ 3719 h 10786"/>
                  <a:gd name="connsiteX2" fmla="*/ 5540 w 10052"/>
                  <a:gd name="connsiteY2" fmla="*/ 7929 h 10786"/>
                  <a:gd name="connsiteX3" fmla="*/ 1555 w 10052"/>
                  <a:gd name="connsiteY3" fmla="*/ 10786 h 10786"/>
                  <a:gd name="connsiteX4" fmla="*/ 52 w 10052"/>
                  <a:gd name="connsiteY4" fmla="*/ 10035 h 10786"/>
                  <a:gd name="connsiteX5" fmla="*/ 3559 w 10052"/>
                  <a:gd name="connsiteY5" fmla="*/ 4898 h 10786"/>
                  <a:gd name="connsiteX6" fmla="*/ 5867 w 10052"/>
                  <a:gd name="connsiteY6" fmla="*/ 3568 h 10786"/>
                  <a:gd name="connsiteX7" fmla="*/ 2661 w 10052"/>
                  <a:gd name="connsiteY7" fmla="*/ 1421 h 10786"/>
                  <a:gd name="connsiteX8" fmla="*/ 8331 w 10052"/>
                  <a:gd name="connsiteY8" fmla="*/ 76 h 10786"/>
                  <a:gd name="connsiteX0" fmla="*/ 8331 w 10052"/>
                  <a:gd name="connsiteY0" fmla="*/ 75 h 10785"/>
                  <a:gd name="connsiteX1" fmla="*/ 10048 w 10052"/>
                  <a:gd name="connsiteY1" fmla="*/ 3718 h 10785"/>
                  <a:gd name="connsiteX2" fmla="*/ 5540 w 10052"/>
                  <a:gd name="connsiteY2" fmla="*/ 7928 h 10785"/>
                  <a:gd name="connsiteX3" fmla="*/ 1555 w 10052"/>
                  <a:gd name="connsiteY3" fmla="*/ 10785 h 10785"/>
                  <a:gd name="connsiteX4" fmla="*/ 52 w 10052"/>
                  <a:gd name="connsiteY4" fmla="*/ 10034 h 10785"/>
                  <a:gd name="connsiteX5" fmla="*/ 3559 w 10052"/>
                  <a:gd name="connsiteY5" fmla="*/ 4897 h 10785"/>
                  <a:gd name="connsiteX6" fmla="*/ 4373 w 10052"/>
                  <a:gd name="connsiteY6" fmla="*/ 3280 h 10785"/>
                  <a:gd name="connsiteX7" fmla="*/ 2661 w 10052"/>
                  <a:gd name="connsiteY7" fmla="*/ 1420 h 10785"/>
                  <a:gd name="connsiteX8" fmla="*/ 8331 w 10052"/>
                  <a:gd name="connsiteY8" fmla="*/ 75 h 10785"/>
                  <a:gd name="connsiteX0" fmla="*/ 8331 w 10052"/>
                  <a:gd name="connsiteY0" fmla="*/ 98 h 10808"/>
                  <a:gd name="connsiteX1" fmla="*/ 10048 w 10052"/>
                  <a:gd name="connsiteY1" fmla="*/ 3741 h 10808"/>
                  <a:gd name="connsiteX2" fmla="*/ 5540 w 10052"/>
                  <a:gd name="connsiteY2" fmla="*/ 7951 h 10808"/>
                  <a:gd name="connsiteX3" fmla="*/ 1555 w 10052"/>
                  <a:gd name="connsiteY3" fmla="*/ 10808 h 10808"/>
                  <a:gd name="connsiteX4" fmla="*/ 52 w 10052"/>
                  <a:gd name="connsiteY4" fmla="*/ 10057 h 10808"/>
                  <a:gd name="connsiteX5" fmla="*/ 3559 w 10052"/>
                  <a:gd name="connsiteY5" fmla="*/ 4920 h 10808"/>
                  <a:gd name="connsiteX6" fmla="*/ 4373 w 10052"/>
                  <a:gd name="connsiteY6" fmla="*/ 3303 h 10808"/>
                  <a:gd name="connsiteX7" fmla="*/ 2786 w 10052"/>
                  <a:gd name="connsiteY7" fmla="*/ 1228 h 10808"/>
                  <a:gd name="connsiteX8" fmla="*/ 8331 w 10052"/>
                  <a:gd name="connsiteY8" fmla="*/ 98 h 1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2" h="10808">
                    <a:moveTo>
                      <a:pt x="8331" y="98"/>
                    </a:moveTo>
                    <a:cubicBezTo>
                      <a:pt x="9541" y="517"/>
                      <a:pt x="9982" y="3478"/>
                      <a:pt x="10048" y="3741"/>
                    </a:cubicBezTo>
                    <a:cubicBezTo>
                      <a:pt x="10179" y="4041"/>
                      <a:pt x="7565" y="6635"/>
                      <a:pt x="5540" y="7951"/>
                    </a:cubicBezTo>
                    <a:cubicBezTo>
                      <a:pt x="3514" y="9267"/>
                      <a:pt x="1555" y="10808"/>
                      <a:pt x="1555" y="10808"/>
                    </a:cubicBezTo>
                    <a:cubicBezTo>
                      <a:pt x="1054" y="10558"/>
                      <a:pt x="-282" y="11038"/>
                      <a:pt x="52" y="10057"/>
                    </a:cubicBezTo>
                    <a:cubicBezTo>
                      <a:pt x="386" y="9076"/>
                      <a:pt x="2390" y="6632"/>
                      <a:pt x="3559" y="4920"/>
                    </a:cubicBezTo>
                    <a:cubicBezTo>
                      <a:pt x="4146" y="4318"/>
                      <a:pt x="4373" y="3303"/>
                      <a:pt x="4373" y="3303"/>
                    </a:cubicBezTo>
                    <a:cubicBezTo>
                      <a:pt x="4373" y="3303"/>
                      <a:pt x="2126" y="1762"/>
                      <a:pt x="2786" y="1228"/>
                    </a:cubicBezTo>
                    <a:cubicBezTo>
                      <a:pt x="3446" y="694"/>
                      <a:pt x="7121" y="-321"/>
                      <a:pt x="8331" y="98"/>
                    </a:cubicBezTo>
                    <a:close/>
                  </a:path>
                </a:pathLst>
              </a:custGeom>
              <a:solidFill>
                <a:srgbClr val="F9A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21">
                <a:extLst>
                  <a:ext uri="{FF2B5EF4-FFF2-40B4-BE49-F238E27FC236}">
                    <a16:creationId xmlns:a16="http://schemas.microsoft.com/office/drawing/2014/main" id="{D2849E36-176B-4083-C687-D4CE228225AB}"/>
                  </a:ext>
                </a:extLst>
              </p:cNvPr>
              <p:cNvSpPr>
                <a:spLocks/>
              </p:cNvSpPr>
              <p:nvPr/>
            </p:nvSpPr>
            <p:spPr bwMode="auto">
              <a:xfrm>
                <a:off x="-2473241" y="3860138"/>
                <a:ext cx="462555" cy="1132963"/>
              </a:xfrm>
              <a:custGeom>
                <a:avLst/>
                <a:gdLst>
                  <a:gd name="T0" fmla="*/ 73 w 371"/>
                  <a:gd name="T1" fmla="*/ 773 h 909"/>
                  <a:gd name="T2" fmla="*/ 77 w 371"/>
                  <a:gd name="T3" fmla="*/ 844 h 909"/>
                  <a:gd name="T4" fmla="*/ 141 w 371"/>
                  <a:gd name="T5" fmla="*/ 876 h 909"/>
                  <a:gd name="T6" fmla="*/ 138 w 371"/>
                  <a:gd name="T7" fmla="*/ 909 h 909"/>
                  <a:gd name="T8" fmla="*/ 248 w 371"/>
                  <a:gd name="T9" fmla="*/ 909 h 909"/>
                  <a:gd name="T10" fmla="*/ 273 w 371"/>
                  <a:gd name="T11" fmla="*/ 739 h 909"/>
                  <a:gd name="T12" fmla="*/ 306 w 371"/>
                  <a:gd name="T13" fmla="*/ 524 h 909"/>
                  <a:gd name="T14" fmla="*/ 361 w 371"/>
                  <a:gd name="T15" fmla="*/ 318 h 909"/>
                  <a:gd name="T16" fmla="*/ 334 w 371"/>
                  <a:gd name="T17" fmla="*/ 189 h 909"/>
                  <a:gd name="T18" fmla="*/ 306 w 371"/>
                  <a:gd name="T19" fmla="*/ 80 h 909"/>
                  <a:gd name="T20" fmla="*/ 306 w 371"/>
                  <a:gd name="T21" fmla="*/ 75 h 909"/>
                  <a:gd name="T22" fmla="*/ 308 w 371"/>
                  <a:gd name="T23" fmla="*/ 22 h 909"/>
                  <a:gd name="T24" fmla="*/ 83 w 371"/>
                  <a:gd name="T25" fmla="*/ 11 h 909"/>
                  <a:gd name="T26" fmla="*/ 83 w 371"/>
                  <a:gd name="T27" fmla="*/ 38 h 909"/>
                  <a:gd name="T28" fmla="*/ 63 w 371"/>
                  <a:gd name="T29" fmla="*/ 54 h 909"/>
                  <a:gd name="T30" fmla="*/ 67 w 371"/>
                  <a:gd name="T31" fmla="*/ 62 h 909"/>
                  <a:gd name="T32" fmla="*/ 20 w 371"/>
                  <a:gd name="T33" fmla="*/ 253 h 909"/>
                  <a:gd name="T34" fmla="*/ 73 w 371"/>
                  <a:gd name="T35" fmla="*/ 773 h 909"/>
                  <a:gd name="connsiteX0" fmla="*/ 2078 w 9893"/>
                  <a:gd name="connsiteY0" fmla="*/ 8417 h 9913"/>
                  <a:gd name="connsiteX1" fmla="*/ 2185 w 9893"/>
                  <a:gd name="connsiteY1" fmla="*/ 9198 h 9913"/>
                  <a:gd name="connsiteX2" fmla="*/ 3911 w 9893"/>
                  <a:gd name="connsiteY2" fmla="*/ 9550 h 9913"/>
                  <a:gd name="connsiteX3" fmla="*/ 3830 w 9893"/>
                  <a:gd name="connsiteY3" fmla="*/ 9913 h 9913"/>
                  <a:gd name="connsiteX4" fmla="*/ 6795 w 9893"/>
                  <a:gd name="connsiteY4" fmla="*/ 9913 h 9913"/>
                  <a:gd name="connsiteX5" fmla="*/ 7468 w 9893"/>
                  <a:gd name="connsiteY5" fmla="*/ 8043 h 9913"/>
                  <a:gd name="connsiteX6" fmla="*/ 8358 w 9893"/>
                  <a:gd name="connsiteY6" fmla="*/ 5678 h 9913"/>
                  <a:gd name="connsiteX7" fmla="*/ 9840 w 9893"/>
                  <a:gd name="connsiteY7" fmla="*/ 3411 h 9913"/>
                  <a:gd name="connsiteX8" fmla="*/ 9113 w 9893"/>
                  <a:gd name="connsiteY8" fmla="*/ 1992 h 9913"/>
                  <a:gd name="connsiteX9" fmla="*/ 8358 w 9893"/>
                  <a:gd name="connsiteY9" fmla="*/ 793 h 9913"/>
                  <a:gd name="connsiteX10" fmla="*/ 8358 w 9893"/>
                  <a:gd name="connsiteY10" fmla="*/ 738 h 9913"/>
                  <a:gd name="connsiteX11" fmla="*/ 8412 w 9893"/>
                  <a:gd name="connsiteY11" fmla="*/ 155 h 9913"/>
                  <a:gd name="connsiteX12" fmla="*/ 2347 w 9893"/>
                  <a:gd name="connsiteY12" fmla="*/ 34 h 9913"/>
                  <a:gd name="connsiteX13" fmla="*/ 2347 w 9893"/>
                  <a:gd name="connsiteY13" fmla="*/ 331 h 9913"/>
                  <a:gd name="connsiteX14" fmla="*/ 1808 w 9893"/>
                  <a:gd name="connsiteY14" fmla="*/ 507 h 9913"/>
                  <a:gd name="connsiteX15" fmla="*/ 1916 w 9893"/>
                  <a:gd name="connsiteY15" fmla="*/ 595 h 9913"/>
                  <a:gd name="connsiteX16" fmla="*/ 85 w 9893"/>
                  <a:gd name="connsiteY16" fmla="*/ 2529 h 9913"/>
                  <a:gd name="connsiteX17" fmla="*/ 2078 w 9893"/>
                  <a:gd name="connsiteY17" fmla="*/ 8417 h 9913"/>
                  <a:gd name="connsiteX0" fmla="*/ 2100 w 9999"/>
                  <a:gd name="connsiteY0" fmla="*/ 8491 h 10000"/>
                  <a:gd name="connsiteX1" fmla="*/ 2209 w 9999"/>
                  <a:gd name="connsiteY1" fmla="*/ 9279 h 10000"/>
                  <a:gd name="connsiteX2" fmla="*/ 3953 w 9999"/>
                  <a:gd name="connsiteY2" fmla="*/ 9634 h 10000"/>
                  <a:gd name="connsiteX3" fmla="*/ 3871 w 9999"/>
                  <a:gd name="connsiteY3" fmla="*/ 10000 h 10000"/>
                  <a:gd name="connsiteX4" fmla="*/ 6868 w 9999"/>
                  <a:gd name="connsiteY4" fmla="*/ 10000 h 10000"/>
                  <a:gd name="connsiteX5" fmla="*/ 7549 w 9999"/>
                  <a:gd name="connsiteY5" fmla="*/ 8114 h 10000"/>
                  <a:gd name="connsiteX6" fmla="*/ 8448 w 9999"/>
                  <a:gd name="connsiteY6" fmla="*/ 5728 h 10000"/>
                  <a:gd name="connsiteX7" fmla="*/ 9946 w 9999"/>
                  <a:gd name="connsiteY7" fmla="*/ 3441 h 10000"/>
                  <a:gd name="connsiteX8" fmla="*/ 9212 w 9999"/>
                  <a:gd name="connsiteY8" fmla="*/ 2009 h 10000"/>
                  <a:gd name="connsiteX9" fmla="*/ 8448 w 9999"/>
                  <a:gd name="connsiteY9" fmla="*/ 744 h 10000"/>
                  <a:gd name="connsiteX10" fmla="*/ 8503 w 9999"/>
                  <a:gd name="connsiteY10" fmla="*/ 156 h 10000"/>
                  <a:gd name="connsiteX11" fmla="*/ 2372 w 9999"/>
                  <a:gd name="connsiteY11" fmla="*/ 34 h 10000"/>
                  <a:gd name="connsiteX12" fmla="*/ 2372 w 9999"/>
                  <a:gd name="connsiteY12" fmla="*/ 334 h 10000"/>
                  <a:gd name="connsiteX13" fmla="*/ 1828 w 9999"/>
                  <a:gd name="connsiteY13" fmla="*/ 511 h 10000"/>
                  <a:gd name="connsiteX14" fmla="*/ 1937 w 9999"/>
                  <a:gd name="connsiteY14" fmla="*/ 600 h 10000"/>
                  <a:gd name="connsiteX15" fmla="*/ 86 w 9999"/>
                  <a:gd name="connsiteY15" fmla="*/ 2551 h 10000"/>
                  <a:gd name="connsiteX16" fmla="*/ 2100 w 9999"/>
                  <a:gd name="connsiteY16" fmla="*/ 8491 h 10000"/>
                  <a:gd name="connsiteX0" fmla="*/ 2100 w 10001"/>
                  <a:gd name="connsiteY0" fmla="*/ 8506 h 10015"/>
                  <a:gd name="connsiteX1" fmla="*/ 2209 w 10001"/>
                  <a:gd name="connsiteY1" fmla="*/ 9294 h 10015"/>
                  <a:gd name="connsiteX2" fmla="*/ 3953 w 10001"/>
                  <a:gd name="connsiteY2" fmla="*/ 9649 h 10015"/>
                  <a:gd name="connsiteX3" fmla="*/ 3871 w 10001"/>
                  <a:gd name="connsiteY3" fmla="*/ 10015 h 10015"/>
                  <a:gd name="connsiteX4" fmla="*/ 6869 w 10001"/>
                  <a:gd name="connsiteY4" fmla="*/ 10015 h 10015"/>
                  <a:gd name="connsiteX5" fmla="*/ 7550 w 10001"/>
                  <a:gd name="connsiteY5" fmla="*/ 8129 h 10015"/>
                  <a:gd name="connsiteX6" fmla="*/ 8449 w 10001"/>
                  <a:gd name="connsiteY6" fmla="*/ 5743 h 10015"/>
                  <a:gd name="connsiteX7" fmla="*/ 9947 w 10001"/>
                  <a:gd name="connsiteY7" fmla="*/ 3456 h 10015"/>
                  <a:gd name="connsiteX8" fmla="*/ 9213 w 10001"/>
                  <a:gd name="connsiteY8" fmla="*/ 2024 h 10015"/>
                  <a:gd name="connsiteX9" fmla="*/ 8915 w 10001"/>
                  <a:gd name="connsiteY9" fmla="*/ 759 h 10015"/>
                  <a:gd name="connsiteX10" fmla="*/ 8504 w 10001"/>
                  <a:gd name="connsiteY10" fmla="*/ 171 h 10015"/>
                  <a:gd name="connsiteX11" fmla="*/ 2372 w 10001"/>
                  <a:gd name="connsiteY11" fmla="*/ 49 h 10015"/>
                  <a:gd name="connsiteX12" fmla="*/ 2372 w 10001"/>
                  <a:gd name="connsiteY12" fmla="*/ 349 h 10015"/>
                  <a:gd name="connsiteX13" fmla="*/ 1828 w 10001"/>
                  <a:gd name="connsiteY13" fmla="*/ 526 h 10015"/>
                  <a:gd name="connsiteX14" fmla="*/ 1937 w 10001"/>
                  <a:gd name="connsiteY14" fmla="*/ 615 h 10015"/>
                  <a:gd name="connsiteX15" fmla="*/ 86 w 10001"/>
                  <a:gd name="connsiteY15" fmla="*/ 2566 h 10015"/>
                  <a:gd name="connsiteX16" fmla="*/ 2100 w 10001"/>
                  <a:gd name="connsiteY16" fmla="*/ 8506 h 10015"/>
                  <a:gd name="connsiteX0" fmla="*/ 2100 w 10001"/>
                  <a:gd name="connsiteY0" fmla="*/ 8506 h 10015"/>
                  <a:gd name="connsiteX1" fmla="*/ 2209 w 10001"/>
                  <a:gd name="connsiteY1" fmla="*/ 9294 h 10015"/>
                  <a:gd name="connsiteX2" fmla="*/ 3953 w 10001"/>
                  <a:gd name="connsiteY2" fmla="*/ 9649 h 10015"/>
                  <a:gd name="connsiteX3" fmla="*/ 3871 w 10001"/>
                  <a:gd name="connsiteY3" fmla="*/ 10015 h 10015"/>
                  <a:gd name="connsiteX4" fmla="*/ 6869 w 10001"/>
                  <a:gd name="connsiteY4" fmla="*/ 10015 h 10015"/>
                  <a:gd name="connsiteX5" fmla="*/ 7550 w 10001"/>
                  <a:gd name="connsiteY5" fmla="*/ 8129 h 10015"/>
                  <a:gd name="connsiteX6" fmla="*/ 8449 w 10001"/>
                  <a:gd name="connsiteY6" fmla="*/ 5743 h 10015"/>
                  <a:gd name="connsiteX7" fmla="*/ 9947 w 10001"/>
                  <a:gd name="connsiteY7" fmla="*/ 3456 h 10015"/>
                  <a:gd name="connsiteX8" fmla="*/ 9213 w 10001"/>
                  <a:gd name="connsiteY8" fmla="*/ 2024 h 10015"/>
                  <a:gd name="connsiteX9" fmla="*/ 8915 w 10001"/>
                  <a:gd name="connsiteY9" fmla="*/ 759 h 10015"/>
                  <a:gd name="connsiteX10" fmla="*/ 8504 w 10001"/>
                  <a:gd name="connsiteY10" fmla="*/ 171 h 10015"/>
                  <a:gd name="connsiteX11" fmla="*/ 2372 w 10001"/>
                  <a:gd name="connsiteY11" fmla="*/ 49 h 10015"/>
                  <a:gd name="connsiteX12" fmla="*/ 2372 w 10001"/>
                  <a:gd name="connsiteY12" fmla="*/ 349 h 10015"/>
                  <a:gd name="connsiteX13" fmla="*/ 1828 w 10001"/>
                  <a:gd name="connsiteY13" fmla="*/ 526 h 10015"/>
                  <a:gd name="connsiteX14" fmla="*/ 1937 w 10001"/>
                  <a:gd name="connsiteY14" fmla="*/ 615 h 10015"/>
                  <a:gd name="connsiteX15" fmla="*/ 86 w 10001"/>
                  <a:gd name="connsiteY15" fmla="*/ 2566 h 10015"/>
                  <a:gd name="connsiteX16" fmla="*/ 2100 w 10001"/>
                  <a:gd name="connsiteY16" fmla="*/ 8506 h 10015"/>
                  <a:gd name="connsiteX0" fmla="*/ 2100 w 10001"/>
                  <a:gd name="connsiteY0" fmla="*/ 8506 h 10015"/>
                  <a:gd name="connsiteX1" fmla="*/ 2209 w 10001"/>
                  <a:gd name="connsiteY1" fmla="*/ 9294 h 10015"/>
                  <a:gd name="connsiteX2" fmla="*/ 3953 w 10001"/>
                  <a:gd name="connsiteY2" fmla="*/ 9649 h 10015"/>
                  <a:gd name="connsiteX3" fmla="*/ 3871 w 10001"/>
                  <a:gd name="connsiteY3" fmla="*/ 10015 h 10015"/>
                  <a:gd name="connsiteX4" fmla="*/ 6869 w 10001"/>
                  <a:gd name="connsiteY4" fmla="*/ 10015 h 10015"/>
                  <a:gd name="connsiteX5" fmla="*/ 7550 w 10001"/>
                  <a:gd name="connsiteY5" fmla="*/ 8129 h 10015"/>
                  <a:gd name="connsiteX6" fmla="*/ 8449 w 10001"/>
                  <a:gd name="connsiteY6" fmla="*/ 5743 h 10015"/>
                  <a:gd name="connsiteX7" fmla="*/ 9947 w 10001"/>
                  <a:gd name="connsiteY7" fmla="*/ 3456 h 10015"/>
                  <a:gd name="connsiteX8" fmla="*/ 9213 w 10001"/>
                  <a:gd name="connsiteY8" fmla="*/ 2024 h 10015"/>
                  <a:gd name="connsiteX9" fmla="*/ 8915 w 10001"/>
                  <a:gd name="connsiteY9" fmla="*/ 759 h 10015"/>
                  <a:gd name="connsiteX10" fmla="*/ 8504 w 10001"/>
                  <a:gd name="connsiteY10" fmla="*/ 171 h 10015"/>
                  <a:gd name="connsiteX11" fmla="*/ 2372 w 10001"/>
                  <a:gd name="connsiteY11" fmla="*/ 49 h 10015"/>
                  <a:gd name="connsiteX12" fmla="*/ 2372 w 10001"/>
                  <a:gd name="connsiteY12" fmla="*/ 349 h 10015"/>
                  <a:gd name="connsiteX13" fmla="*/ 1828 w 10001"/>
                  <a:gd name="connsiteY13" fmla="*/ 526 h 10015"/>
                  <a:gd name="connsiteX14" fmla="*/ 1937 w 10001"/>
                  <a:gd name="connsiteY14" fmla="*/ 615 h 10015"/>
                  <a:gd name="connsiteX15" fmla="*/ 86 w 10001"/>
                  <a:gd name="connsiteY15" fmla="*/ 2566 h 10015"/>
                  <a:gd name="connsiteX16" fmla="*/ 2100 w 10001"/>
                  <a:gd name="connsiteY16" fmla="*/ 8506 h 10015"/>
                  <a:gd name="connsiteX0" fmla="*/ 2100 w 10001"/>
                  <a:gd name="connsiteY0" fmla="*/ 8530 h 10039"/>
                  <a:gd name="connsiteX1" fmla="*/ 2209 w 10001"/>
                  <a:gd name="connsiteY1" fmla="*/ 9318 h 10039"/>
                  <a:gd name="connsiteX2" fmla="*/ 3953 w 10001"/>
                  <a:gd name="connsiteY2" fmla="*/ 9673 h 10039"/>
                  <a:gd name="connsiteX3" fmla="*/ 3871 w 10001"/>
                  <a:gd name="connsiteY3" fmla="*/ 10039 h 10039"/>
                  <a:gd name="connsiteX4" fmla="*/ 6869 w 10001"/>
                  <a:gd name="connsiteY4" fmla="*/ 10039 h 10039"/>
                  <a:gd name="connsiteX5" fmla="*/ 7550 w 10001"/>
                  <a:gd name="connsiteY5" fmla="*/ 8153 h 10039"/>
                  <a:gd name="connsiteX6" fmla="*/ 8449 w 10001"/>
                  <a:gd name="connsiteY6" fmla="*/ 5767 h 10039"/>
                  <a:gd name="connsiteX7" fmla="*/ 9947 w 10001"/>
                  <a:gd name="connsiteY7" fmla="*/ 3480 h 10039"/>
                  <a:gd name="connsiteX8" fmla="*/ 9213 w 10001"/>
                  <a:gd name="connsiteY8" fmla="*/ 2048 h 10039"/>
                  <a:gd name="connsiteX9" fmla="*/ 8915 w 10001"/>
                  <a:gd name="connsiteY9" fmla="*/ 783 h 10039"/>
                  <a:gd name="connsiteX10" fmla="*/ 9074 w 10001"/>
                  <a:gd name="connsiteY10" fmla="*/ 111 h 10039"/>
                  <a:gd name="connsiteX11" fmla="*/ 2372 w 10001"/>
                  <a:gd name="connsiteY11" fmla="*/ 73 h 10039"/>
                  <a:gd name="connsiteX12" fmla="*/ 2372 w 10001"/>
                  <a:gd name="connsiteY12" fmla="*/ 373 h 10039"/>
                  <a:gd name="connsiteX13" fmla="*/ 1828 w 10001"/>
                  <a:gd name="connsiteY13" fmla="*/ 550 h 10039"/>
                  <a:gd name="connsiteX14" fmla="*/ 1937 w 10001"/>
                  <a:gd name="connsiteY14" fmla="*/ 639 h 10039"/>
                  <a:gd name="connsiteX15" fmla="*/ 86 w 10001"/>
                  <a:gd name="connsiteY15" fmla="*/ 2590 h 10039"/>
                  <a:gd name="connsiteX16" fmla="*/ 2100 w 10001"/>
                  <a:gd name="connsiteY16" fmla="*/ 8530 h 10039"/>
                  <a:gd name="connsiteX0" fmla="*/ 2100 w 9997"/>
                  <a:gd name="connsiteY0" fmla="*/ 8530 h 10039"/>
                  <a:gd name="connsiteX1" fmla="*/ 2209 w 9997"/>
                  <a:gd name="connsiteY1" fmla="*/ 9318 h 10039"/>
                  <a:gd name="connsiteX2" fmla="*/ 3953 w 9997"/>
                  <a:gd name="connsiteY2" fmla="*/ 9673 h 10039"/>
                  <a:gd name="connsiteX3" fmla="*/ 3871 w 9997"/>
                  <a:gd name="connsiteY3" fmla="*/ 10039 h 10039"/>
                  <a:gd name="connsiteX4" fmla="*/ 6869 w 9997"/>
                  <a:gd name="connsiteY4" fmla="*/ 10039 h 10039"/>
                  <a:gd name="connsiteX5" fmla="*/ 7550 w 9997"/>
                  <a:gd name="connsiteY5" fmla="*/ 8153 h 10039"/>
                  <a:gd name="connsiteX6" fmla="*/ 8449 w 9997"/>
                  <a:gd name="connsiteY6" fmla="*/ 5767 h 10039"/>
                  <a:gd name="connsiteX7" fmla="*/ 9947 w 9997"/>
                  <a:gd name="connsiteY7" fmla="*/ 3480 h 10039"/>
                  <a:gd name="connsiteX8" fmla="*/ 9213 w 9997"/>
                  <a:gd name="connsiteY8" fmla="*/ 2048 h 10039"/>
                  <a:gd name="connsiteX9" fmla="*/ 9381 w 9997"/>
                  <a:gd name="connsiteY9" fmla="*/ 825 h 10039"/>
                  <a:gd name="connsiteX10" fmla="*/ 9074 w 9997"/>
                  <a:gd name="connsiteY10" fmla="*/ 111 h 10039"/>
                  <a:gd name="connsiteX11" fmla="*/ 2372 w 9997"/>
                  <a:gd name="connsiteY11" fmla="*/ 73 h 10039"/>
                  <a:gd name="connsiteX12" fmla="*/ 2372 w 9997"/>
                  <a:gd name="connsiteY12" fmla="*/ 373 h 10039"/>
                  <a:gd name="connsiteX13" fmla="*/ 1828 w 9997"/>
                  <a:gd name="connsiteY13" fmla="*/ 550 h 10039"/>
                  <a:gd name="connsiteX14" fmla="*/ 1937 w 9997"/>
                  <a:gd name="connsiteY14" fmla="*/ 639 h 10039"/>
                  <a:gd name="connsiteX15" fmla="*/ 86 w 9997"/>
                  <a:gd name="connsiteY15" fmla="*/ 2590 h 10039"/>
                  <a:gd name="connsiteX16" fmla="*/ 2100 w 9997"/>
                  <a:gd name="connsiteY16" fmla="*/ 8530 h 10039"/>
                  <a:gd name="connsiteX0" fmla="*/ 2101 w 10063"/>
                  <a:gd name="connsiteY0" fmla="*/ 8497 h 10000"/>
                  <a:gd name="connsiteX1" fmla="*/ 2210 w 10063"/>
                  <a:gd name="connsiteY1" fmla="*/ 9282 h 10000"/>
                  <a:gd name="connsiteX2" fmla="*/ 3954 w 10063"/>
                  <a:gd name="connsiteY2" fmla="*/ 9635 h 10000"/>
                  <a:gd name="connsiteX3" fmla="*/ 3872 w 10063"/>
                  <a:gd name="connsiteY3" fmla="*/ 10000 h 10000"/>
                  <a:gd name="connsiteX4" fmla="*/ 6871 w 10063"/>
                  <a:gd name="connsiteY4" fmla="*/ 10000 h 10000"/>
                  <a:gd name="connsiteX5" fmla="*/ 7552 w 10063"/>
                  <a:gd name="connsiteY5" fmla="*/ 8121 h 10000"/>
                  <a:gd name="connsiteX6" fmla="*/ 8452 w 10063"/>
                  <a:gd name="connsiteY6" fmla="*/ 5745 h 10000"/>
                  <a:gd name="connsiteX7" fmla="*/ 9950 w 10063"/>
                  <a:gd name="connsiteY7" fmla="*/ 3466 h 10000"/>
                  <a:gd name="connsiteX8" fmla="*/ 9838 w 10063"/>
                  <a:gd name="connsiteY8" fmla="*/ 1998 h 10000"/>
                  <a:gd name="connsiteX9" fmla="*/ 9384 w 10063"/>
                  <a:gd name="connsiteY9" fmla="*/ 822 h 10000"/>
                  <a:gd name="connsiteX10" fmla="*/ 9077 w 10063"/>
                  <a:gd name="connsiteY10" fmla="*/ 111 h 10000"/>
                  <a:gd name="connsiteX11" fmla="*/ 2373 w 10063"/>
                  <a:gd name="connsiteY11" fmla="*/ 73 h 10000"/>
                  <a:gd name="connsiteX12" fmla="*/ 2373 w 10063"/>
                  <a:gd name="connsiteY12" fmla="*/ 372 h 10000"/>
                  <a:gd name="connsiteX13" fmla="*/ 1829 w 10063"/>
                  <a:gd name="connsiteY13" fmla="*/ 548 h 10000"/>
                  <a:gd name="connsiteX14" fmla="*/ 1938 w 10063"/>
                  <a:gd name="connsiteY14" fmla="*/ 637 h 10000"/>
                  <a:gd name="connsiteX15" fmla="*/ 86 w 10063"/>
                  <a:gd name="connsiteY15" fmla="*/ 2580 h 10000"/>
                  <a:gd name="connsiteX16" fmla="*/ 2101 w 10063"/>
                  <a:gd name="connsiteY16" fmla="*/ 8497 h 10000"/>
                  <a:gd name="connsiteX0" fmla="*/ 2101 w 10063"/>
                  <a:gd name="connsiteY0" fmla="*/ 8497 h 10000"/>
                  <a:gd name="connsiteX1" fmla="*/ 2210 w 10063"/>
                  <a:gd name="connsiteY1" fmla="*/ 9282 h 10000"/>
                  <a:gd name="connsiteX2" fmla="*/ 3954 w 10063"/>
                  <a:gd name="connsiteY2" fmla="*/ 9635 h 10000"/>
                  <a:gd name="connsiteX3" fmla="*/ 3872 w 10063"/>
                  <a:gd name="connsiteY3" fmla="*/ 10000 h 10000"/>
                  <a:gd name="connsiteX4" fmla="*/ 6871 w 10063"/>
                  <a:gd name="connsiteY4" fmla="*/ 10000 h 10000"/>
                  <a:gd name="connsiteX5" fmla="*/ 7552 w 10063"/>
                  <a:gd name="connsiteY5" fmla="*/ 8121 h 10000"/>
                  <a:gd name="connsiteX6" fmla="*/ 8452 w 10063"/>
                  <a:gd name="connsiteY6" fmla="*/ 5745 h 10000"/>
                  <a:gd name="connsiteX7" fmla="*/ 9950 w 10063"/>
                  <a:gd name="connsiteY7" fmla="*/ 3466 h 10000"/>
                  <a:gd name="connsiteX8" fmla="*/ 9838 w 10063"/>
                  <a:gd name="connsiteY8" fmla="*/ 1998 h 10000"/>
                  <a:gd name="connsiteX9" fmla="*/ 9384 w 10063"/>
                  <a:gd name="connsiteY9" fmla="*/ 822 h 10000"/>
                  <a:gd name="connsiteX10" fmla="*/ 9077 w 10063"/>
                  <a:gd name="connsiteY10" fmla="*/ 111 h 10000"/>
                  <a:gd name="connsiteX11" fmla="*/ 2373 w 10063"/>
                  <a:gd name="connsiteY11" fmla="*/ 73 h 10000"/>
                  <a:gd name="connsiteX12" fmla="*/ 2373 w 10063"/>
                  <a:gd name="connsiteY12" fmla="*/ 372 h 10000"/>
                  <a:gd name="connsiteX13" fmla="*/ 1829 w 10063"/>
                  <a:gd name="connsiteY13" fmla="*/ 548 h 10000"/>
                  <a:gd name="connsiteX14" fmla="*/ 1368 w 10063"/>
                  <a:gd name="connsiteY14" fmla="*/ 700 h 10000"/>
                  <a:gd name="connsiteX15" fmla="*/ 86 w 10063"/>
                  <a:gd name="connsiteY15" fmla="*/ 2580 h 10000"/>
                  <a:gd name="connsiteX16" fmla="*/ 2101 w 10063"/>
                  <a:gd name="connsiteY16" fmla="*/ 8497 h 10000"/>
                  <a:gd name="connsiteX0" fmla="*/ 2101 w 10063"/>
                  <a:gd name="connsiteY0" fmla="*/ 8497 h 10000"/>
                  <a:gd name="connsiteX1" fmla="*/ 2210 w 10063"/>
                  <a:gd name="connsiteY1" fmla="*/ 9282 h 10000"/>
                  <a:gd name="connsiteX2" fmla="*/ 3954 w 10063"/>
                  <a:gd name="connsiteY2" fmla="*/ 9635 h 10000"/>
                  <a:gd name="connsiteX3" fmla="*/ 3872 w 10063"/>
                  <a:gd name="connsiteY3" fmla="*/ 10000 h 10000"/>
                  <a:gd name="connsiteX4" fmla="*/ 6871 w 10063"/>
                  <a:gd name="connsiteY4" fmla="*/ 10000 h 10000"/>
                  <a:gd name="connsiteX5" fmla="*/ 7552 w 10063"/>
                  <a:gd name="connsiteY5" fmla="*/ 8121 h 10000"/>
                  <a:gd name="connsiteX6" fmla="*/ 8452 w 10063"/>
                  <a:gd name="connsiteY6" fmla="*/ 5745 h 10000"/>
                  <a:gd name="connsiteX7" fmla="*/ 9950 w 10063"/>
                  <a:gd name="connsiteY7" fmla="*/ 3466 h 10000"/>
                  <a:gd name="connsiteX8" fmla="*/ 9838 w 10063"/>
                  <a:gd name="connsiteY8" fmla="*/ 1998 h 10000"/>
                  <a:gd name="connsiteX9" fmla="*/ 9384 w 10063"/>
                  <a:gd name="connsiteY9" fmla="*/ 822 h 10000"/>
                  <a:gd name="connsiteX10" fmla="*/ 9077 w 10063"/>
                  <a:gd name="connsiteY10" fmla="*/ 111 h 10000"/>
                  <a:gd name="connsiteX11" fmla="*/ 2373 w 10063"/>
                  <a:gd name="connsiteY11" fmla="*/ 73 h 10000"/>
                  <a:gd name="connsiteX12" fmla="*/ 2373 w 10063"/>
                  <a:gd name="connsiteY12" fmla="*/ 372 h 10000"/>
                  <a:gd name="connsiteX13" fmla="*/ 1363 w 10063"/>
                  <a:gd name="connsiteY13" fmla="*/ 506 h 10000"/>
                  <a:gd name="connsiteX14" fmla="*/ 1368 w 10063"/>
                  <a:gd name="connsiteY14" fmla="*/ 700 h 10000"/>
                  <a:gd name="connsiteX15" fmla="*/ 86 w 10063"/>
                  <a:gd name="connsiteY15" fmla="*/ 2580 h 10000"/>
                  <a:gd name="connsiteX16" fmla="*/ 2101 w 10063"/>
                  <a:gd name="connsiteY16" fmla="*/ 8497 h 10000"/>
                  <a:gd name="connsiteX0" fmla="*/ 2101 w 10063"/>
                  <a:gd name="connsiteY0" fmla="*/ 8497 h 10000"/>
                  <a:gd name="connsiteX1" fmla="*/ 2210 w 10063"/>
                  <a:gd name="connsiteY1" fmla="*/ 9282 h 10000"/>
                  <a:gd name="connsiteX2" fmla="*/ 3954 w 10063"/>
                  <a:gd name="connsiteY2" fmla="*/ 9635 h 10000"/>
                  <a:gd name="connsiteX3" fmla="*/ 3872 w 10063"/>
                  <a:gd name="connsiteY3" fmla="*/ 10000 h 10000"/>
                  <a:gd name="connsiteX4" fmla="*/ 6871 w 10063"/>
                  <a:gd name="connsiteY4" fmla="*/ 10000 h 10000"/>
                  <a:gd name="connsiteX5" fmla="*/ 7552 w 10063"/>
                  <a:gd name="connsiteY5" fmla="*/ 8121 h 10000"/>
                  <a:gd name="connsiteX6" fmla="*/ 8452 w 10063"/>
                  <a:gd name="connsiteY6" fmla="*/ 5745 h 10000"/>
                  <a:gd name="connsiteX7" fmla="*/ 9950 w 10063"/>
                  <a:gd name="connsiteY7" fmla="*/ 3466 h 10000"/>
                  <a:gd name="connsiteX8" fmla="*/ 9838 w 10063"/>
                  <a:gd name="connsiteY8" fmla="*/ 1998 h 10000"/>
                  <a:gd name="connsiteX9" fmla="*/ 9384 w 10063"/>
                  <a:gd name="connsiteY9" fmla="*/ 822 h 10000"/>
                  <a:gd name="connsiteX10" fmla="*/ 9077 w 10063"/>
                  <a:gd name="connsiteY10" fmla="*/ 111 h 10000"/>
                  <a:gd name="connsiteX11" fmla="*/ 2373 w 10063"/>
                  <a:gd name="connsiteY11" fmla="*/ 73 h 10000"/>
                  <a:gd name="connsiteX12" fmla="*/ 1803 w 10063"/>
                  <a:gd name="connsiteY12" fmla="*/ 267 h 10000"/>
                  <a:gd name="connsiteX13" fmla="*/ 1363 w 10063"/>
                  <a:gd name="connsiteY13" fmla="*/ 506 h 10000"/>
                  <a:gd name="connsiteX14" fmla="*/ 1368 w 10063"/>
                  <a:gd name="connsiteY14" fmla="*/ 700 h 10000"/>
                  <a:gd name="connsiteX15" fmla="*/ 86 w 10063"/>
                  <a:gd name="connsiteY15" fmla="*/ 2580 h 10000"/>
                  <a:gd name="connsiteX16" fmla="*/ 2101 w 10063"/>
                  <a:gd name="connsiteY16" fmla="*/ 84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63" h="10000">
                    <a:moveTo>
                      <a:pt x="2101" y="8497"/>
                    </a:moveTo>
                    <a:cubicBezTo>
                      <a:pt x="2455" y="9614"/>
                      <a:pt x="2210" y="9282"/>
                      <a:pt x="2210" y="9282"/>
                    </a:cubicBezTo>
                    <a:lnTo>
                      <a:pt x="3954" y="9635"/>
                    </a:lnTo>
                    <a:cubicBezTo>
                      <a:pt x="3927" y="9757"/>
                      <a:pt x="3899" y="9878"/>
                      <a:pt x="3872" y="10000"/>
                    </a:cubicBezTo>
                    <a:lnTo>
                      <a:pt x="6871" y="10000"/>
                    </a:lnTo>
                    <a:cubicBezTo>
                      <a:pt x="6871" y="10000"/>
                      <a:pt x="7062" y="8950"/>
                      <a:pt x="7552" y="8121"/>
                    </a:cubicBezTo>
                    <a:cubicBezTo>
                      <a:pt x="7552" y="8121"/>
                      <a:pt x="8260" y="6496"/>
                      <a:pt x="8452" y="5745"/>
                    </a:cubicBezTo>
                    <a:cubicBezTo>
                      <a:pt x="8616" y="5003"/>
                      <a:pt x="9651" y="3742"/>
                      <a:pt x="9950" y="3466"/>
                    </a:cubicBezTo>
                    <a:cubicBezTo>
                      <a:pt x="10223" y="3202"/>
                      <a:pt x="9932" y="2438"/>
                      <a:pt x="9838" y="1998"/>
                    </a:cubicBezTo>
                    <a:cubicBezTo>
                      <a:pt x="9744" y="1558"/>
                      <a:pt x="9511" y="1136"/>
                      <a:pt x="9384" y="822"/>
                    </a:cubicBezTo>
                    <a:cubicBezTo>
                      <a:pt x="9257" y="508"/>
                      <a:pt x="9390" y="249"/>
                      <a:pt x="9077" y="111"/>
                    </a:cubicBezTo>
                    <a:cubicBezTo>
                      <a:pt x="7986" y="-7"/>
                      <a:pt x="2619" y="-49"/>
                      <a:pt x="2373" y="73"/>
                    </a:cubicBezTo>
                    <a:cubicBezTo>
                      <a:pt x="2156" y="183"/>
                      <a:pt x="1940" y="56"/>
                      <a:pt x="1803" y="267"/>
                    </a:cubicBezTo>
                    <a:cubicBezTo>
                      <a:pt x="1722" y="432"/>
                      <a:pt x="1390" y="440"/>
                      <a:pt x="1363" y="506"/>
                    </a:cubicBezTo>
                    <a:cubicBezTo>
                      <a:pt x="1363" y="518"/>
                      <a:pt x="1286" y="656"/>
                      <a:pt x="1368" y="700"/>
                    </a:cubicBezTo>
                    <a:cubicBezTo>
                      <a:pt x="1749" y="899"/>
                      <a:pt x="658" y="1165"/>
                      <a:pt x="86" y="2580"/>
                    </a:cubicBezTo>
                    <a:cubicBezTo>
                      <a:pt x="-459" y="4006"/>
                      <a:pt x="1748" y="7380"/>
                      <a:pt x="2101" y="8497"/>
                    </a:cubicBezTo>
                    <a:close/>
                  </a:path>
                </a:pathLst>
              </a:custGeom>
              <a:solidFill>
                <a:srgbClr val="F6F3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22">
                <a:extLst>
                  <a:ext uri="{FF2B5EF4-FFF2-40B4-BE49-F238E27FC236}">
                    <a16:creationId xmlns:a16="http://schemas.microsoft.com/office/drawing/2014/main" id="{2FB2309A-A347-3D49-6849-AFEDFE5643B4}"/>
                  </a:ext>
                </a:extLst>
              </p:cNvPr>
              <p:cNvSpPr>
                <a:spLocks/>
              </p:cNvSpPr>
              <p:nvPr/>
            </p:nvSpPr>
            <p:spPr bwMode="auto">
              <a:xfrm>
                <a:off x="-2367080" y="4253773"/>
                <a:ext cx="107784" cy="658492"/>
              </a:xfrm>
              <a:custGeom>
                <a:avLst/>
                <a:gdLst>
                  <a:gd name="T0" fmla="*/ 62 w 86"/>
                  <a:gd name="T1" fmla="*/ 526 h 526"/>
                  <a:gd name="T2" fmla="*/ 62 w 86"/>
                  <a:gd name="T3" fmla="*/ 356 h 526"/>
                  <a:gd name="T4" fmla="*/ 72 w 86"/>
                  <a:gd name="T5" fmla="*/ 185 h 526"/>
                  <a:gd name="T6" fmla="*/ 72 w 86"/>
                  <a:gd name="T7" fmla="*/ 38 h 526"/>
                  <a:gd name="T8" fmla="*/ 0 w 86"/>
                  <a:gd name="T9" fmla="*/ 0 h 526"/>
                  <a:gd name="T10" fmla="*/ 62 w 86"/>
                  <a:gd name="T11" fmla="*/ 526 h 526"/>
                </a:gdLst>
                <a:ahLst/>
                <a:cxnLst>
                  <a:cxn ang="0">
                    <a:pos x="T0" y="T1"/>
                  </a:cxn>
                  <a:cxn ang="0">
                    <a:pos x="T2" y="T3"/>
                  </a:cxn>
                  <a:cxn ang="0">
                    <a:pos x="T4" y="T5"/>
                  </a:cxn>
                  <a:cxn ang="0">
                    <a:pos x="T6" y="T7"/>
                  </a:cxn>
                  <a:cxn ang="0">
                    <a:pos x="T8" y="T9"/>
                  </a:cxn>
                  <a:cxn ang="0">
                    <a:pos x="T10" y="T11"/>
                  </a:cxn>
                </a:cxnLst>
                <a:rect l="0" t="0" r="r" b="b"/>
                <a:pathLst>
                  <a:path w="86" h="526">
                    <a:moveTo>
                      <a:pt x="62" y="526"/>
                    </a:moveTo>
                    <a:cubicBezTo>
                      <a:pt x="60" y="502"/>
                      <a:pt x="62" y="406"/>
                      <a:pt x="62" y="356"/>
                    </a:cubicBezTo>
                    <a:cubicBezTo>
                      <a:pt x="62" y="306"/>
                      <a:pt x="57" y="243"/>
                      <a:pt x="72" y="185"/>
                    </a:cubicBezTo>
                    <a:cubicBezTo>
                      <a:pt x="86" y="127"/>
                      <a:pt x="72" y="38"/>
                      <a:pt x="72" y="38"/>
                    </a:cubicBezTo>
                    <a:cubicBezTo>
                      <a:pt x="0" y="0"/>
                      <a:pt x="0" y="0"/>
                      <a:pt x="0" y="0"/>
                    </a:cubicBezTo>
                    <a:lnTo>
                      <a:pt x="62" y="526"/>
                    </a:lnTo>
                    <a:close/>
                  </a:path>
                </a:pathLst>
              </a:custGeom>
              <a:solidFill>
                <a:srgbClr val="E2A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423">
                <a:extLst>
                  <a:ext uri="{FF2B5EF4-FFF2-40B4-BE49-F238E27FC236}">
                    <a16:creationId xmlns:a16="http://schemas.microsoft.com/office/drawing/2014/main" id="{C356708A-3420-A0C9-5730-66227D062C00}"/>
                  </a:ext>
                </a:extLst>
              </p:cNvPr>
              <p:cNvSpPr>
                <a:spLocks/>
              </p:cNvSpPr>
              <p:nvPr/>
            </p:nvSpPr>
            <p:spPr bwMode="auto">
              <a:xfrm>
                <a:off x="-2441181" y="3497602"/>
                <a:ext cx="444608" cy="400821"/>
              </a:xfrm>
              <a:custGeom>
                <a:avLst/>
                <a:gdLst>
                  <a:gd name="T0" fmla="*/ 272 w 356"/>
                  <a:gd name="T1" fmla="*/ 315 h 321"/>
                  <a:gd name="T2" fmla="*/ 324 w 356"/>
                  <a:gd name="T3" fmla="*/ 281 h 321"/>
                  <a:gd name="T4" fmla="*/ 337 w 356"/>
                  <a:gd name="T5" fmla="*/ 182 h 321"/>
                  <a:gd name="T6" fmla="*/ 340 w 356"/>
                  <a:gd name="T7" fmla="*/ 101 h 321"/>
                  <a:gd name="T8" fmla="*/ 226 w 356"/>
                  <a:gd name="T9" fmla="*/ 30 h 321"/>
                  <a:gd name="T10" fmla="*/ 131 w 356"/>
                  <a:gd name="T11" fmla="*/ 52 h 321"/>
                  <a:gd name="T12" fmla="*/ 72 w 356"/>
                  <a:gd name="T13" fmla="*/ 38 h 321"/>
                  <a:gd name="T14" fmla="*/ 47 w 356"/>
                  <a:gd name="T15" fmla="*/ 123 h 321"/>
                  <a:gd name="T16" fmla="*/ 10 w 356"/>
                  <a:gd name="T17" fmla="*/ 206 h 321"/>
                  <a:gd name="T18" fmla="*/ 59 w 356"/>
                  <a:gd name="T19" fmla="*/ 303 h 321"/>
                  <a:gd name="T20" fmla="*/ 272 w 356"/>
                  <a:gd name="T21" fmla="*/ 3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321">
                    <a:moveTo>
                      <a:pt x="272" y="315"/>
                    </a:moveTo>
                    <a:cubicBezTo>
                      <a:pt x="272" y="315"/>
                      <a:pt x="298" y="320"/>
                      <a:pt x="324" y="281"/>
                    </a:cubicBezTo>
                    <a:cubicBezTo>
                      <a:pt x="350" y="242"/>
                      <a:pt x="337" y="182"/>
                      <a:pt x="337" y="182"/>
                    </a:cubicBezTo>
                    <a:cubicBezTo>
                      <a:pt x="337" y="182"/>
                      <a:pt x="356" y="150"/>
                      <a:pt x="340" y="101"/>
                    </a:cubicBezTo>
                    <a:cubicBezTo>
                      <a:pt x="324" y="52"/>
                      <a:pt x="262" y="38"/>
                      <a:pt x="226" y="30"/>
                    </a:cubicBezTo>
                    <a:cubicBezTo>
                      <a:pt x="190" y="22"/>
                      <a:pt x="191" y="66"/>
                      <a:pt x="131" y="52"/>
                    </a:cubicBezTo>
                    <a:cubicBezTo>
                      <a:pt x="72" y="38"/>
                      <a:pt x="195" y="0"/>
                      <a:pt x="72" y="38"/>
                    </a:cubicBezTo>
                    <a:cubicBezTo>
                      <a:pt x="33" y="50"/>
                      <a:pt x="47" y="116"/>
                      <a:pt x="47" y="123"/>
                    </a:cubicBezTo>
                    <a:cubicBezTo>
                      <a:pt x="47" y="129"/>
                      <a:pt x="20" y="191"/>
                      <a:pt x="10" y="206"/>
                    </a:cubicBezTo>
                    <a:cubicBezTo>
                      <a:pt x="0" y="222"/>
                      <a:pt x="1" y="286"/>
                      <a:pt x="59" y="303"/>
                    </a:cubicBezTo>
                    <a:cubicBezTo>
                      <a:pt x="118" y="321"/>
                      <a:pt x="272" y="315"/>
                      <a:pt x="272" y="315"/>
                    </a:cubicBezTo>
                    <a:close/>
                  </a:path>
                </a:pathLst>
              </a:custGeom>
              <a:solidFill>
                <a:srgbClr val="CCE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24">
                <a:extLst>
                  <a:ext uri="{FF2B5EF4-FFF2-40B4-BE49-F238E27FC236}">
                    <a16:creationId xmlns:a16="http://schemas.microsoft.com/office/drawing/2014/main" id="{13C76E03-85D1-3951-E656-C73D963A7E39}"/>
                  </a:ext>
                </a:extLst>
              </p:cNvPr>
              <p:cNvSpPr>
                <a:spLocks/>
              </p:cNvSpPr>
              <p:nvPr/>
            </p:nvSpPr>
            <p:spPr bwMode="auto">
              <a:xfrm>
                <a:off x="-2316556" y="3425185"/>
                <a:ext cx="190306" cy="218936"/>
              </a:xfrm>
              <a:custGeom>
                <a:avLst/>
                <a:gdLst>
                  <a:gd name="T0" fmla="*/ 111 w 152"/>
                  <a:gd name="T1" fmla="*/ 0 h 175"/>
                  <a:gd name="T2" fmla="*/ 119 w 152"/>
                  <a:gd name="T3" fmla="*/ 70 h 175"/>
                  <a:gd name="T4" fmla="*/ 152 w 152"/>
                  <a:gd name="T5" fmla="*/ 99 h 175"/>
                  <a:gd name="T6" fmla="*/ 84 w 152"/>
                  <a:gd name="T7" fmla="*/ 131 h 175"/>
                  <a:gd name="T8" fmla="*/ 51 w 152"/>
                  <a:gd name="T9" fmla="*/ 175 h 175"/>
                  <a:gd name="T10" fmla="*/ 43 w 152"/>
                  <a:gd name="T11" fmla="*/ 172 h 175"/>
                  <a:gd name="T12" fmla="*/ 32 w 152"/>
                  <a:gd name="T13" fmla="*/ 124 h 175"/>
                  <a:gd name="T14" fmla="*/ 0 w 152"/>
                  <a:gd name="T15" fmla="*/ 102 h 175"/>
                  <a:gd name="T16" fmla="*/ 40 w 152"/>
                  <a:gd name="T17" fmla="*/ 56 h 175"/>
                  <a:gd name="T18" fmla="*/ 40 w 152"/>
                  <a:gd name="T19" fmla="*/ 0 h 175"/>
                  <a:gd name="T20" fmla="*/ 111 w 152"/>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75">
                    <a:moveTo>
                      <a:pt x="111" y="0"/>
                    </a:moveTo>
                    <a:cubicBezTo>
                      <a:pt x="111" y="0"/>
                      <a:pt x="97" y="41"/>
                      <a:pt x="119" y="70"/>
                    </a:cubicBezTo>
                    <a:cubicBezTo>
                      <a:pt x="141" y="98"/>
                      <a:pt x="152" y="99"/>
                      <a:pt x="152" y="99"/>
                    </a:cubicBezTo>
                    <a:cubicBezTo>
                      <a:pt x="152" y="99"/>
                      <a:pt x="116" y="109"/>
                      <a:pt x="84" y="131"/>
                    </a:cubicBezTo>
                    <a:cubicBezTo>
                      <a:pt x="66" y="143"/>
                      <a:pt x="51" y="175"/>
                      <a:pt x="51" y="175"/>
                    </a:cubicBezTo>
                    <a:cubicBezTo>
                      <a:pt x="43" y="172"/>
                      <a:pt x="43" y="172"/>
                      <a:pt x="43" y="172"/>
                    </a:cubicBezTo>
                    <a:cubicBezTo>
                      <a:pt x="43" y="172"/>
                      <a:pt x="45" y="143"/>
                      <a:pt x="32" y="124"/>
                    </a:cubicBezTo>
                    <a:cubicBezTo>
                      <a:pt x="20" y="105"/>
                      <a:pt x="0" y="102"/>
                      <a:pt x="0" y="102"/>
                    </a:cubicBezTo>
                    <a:cubicBezTo>
                      <a:pt x="0" y="102"/>
                      <a:pt x="28" y="86"/>
                      <a:pt x="40" y="56"/>
                    </a:cubicBezTo>
                    <a:cubicBezTo>
                      <a:pt x="52" y="25"/>
                      <a:pt x="40" y="0"/>
                      <a:pt x="40" y="0"/>
                    </a:cubicBezTo>
                    <a:lnTo>
                      <a:pt x="111" y="0"/>
                    </a:lnTo>
                    <a:close/>
                  </a:path>
                </a:pathLst>
              </a:custGeom>
              <a:solidFill>
                <a:srgbClr val="F9A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25">
                <a:extLst>
                  <a:ext uri="{FF2B5EF4-FFF2-40B4-BE49-F238E27FC236}">
                    <a16:creationId xmlns:a16="http://schemas.microsoft.com/office/drawing/2014/main" id="{BE2AB5D9-7415-1244-0C72-0B02D0037F25}"/>
                  </a:ext>
                </a:extLst>
              </p:cNvPr>
              <p:cNvSpPr>
                <a:spLocks/>
              </p:cNvSpPr>
              <p:nvPr/>
            </p:nvSpPr>
            <p:spPr bwMode="auto">
              <a:xfrm>
                <a:off x="-2095937" y="3554862"/>
                <a:ext cx="249250" cy="296405"/>
              </a:xfrm>
              <a:custGeom>
                <a:avLst/>
                <a:gdLst>
                  <a:gd name="T0" fmla="*/ 23 w 200"/>
                  <a:gd name="T1" fmla="*/ 28 h 237"/>
                  <a:gd name="T2" fmla="*/ 66 w 200"/>
                  <a:gd name="T3" fmla="*/ 10 h 237"/>
                  <a:gd name="T4" fmla="*/ 89 w 200"/>
                  <a:gd name="T5" fmla="*/ 58 h 237"/>
                  <a:gd name="T6" fmla="*/ 132 w 200"/>
                  <a:gd name="T7" fmla="*/ 82 h 237"/>
                  <a:gd name="T8" fmla="*/ 152 w 200"/>
                  <a:gd name="T9" fmla="*/ 123 h 237"/>
                  <a:gd name="T10" fmla="*/ 171 w 200"/>
                  <a:gd name="T11" fmla="*/ 142 h 237"/>
                  <a:gd name="T12" fmla="*/ 182 w 200"/>
                  <a:gd name="T13" fmla="*/ 180 h 237"/>
                  <a:gd name="T14" fmla="*/ 163 w 200"/>
                  <a:gd name="T15" fmla="*/ 214 h 237"/>
                  <a:gd name="T16" fmla="*/ 89 w 200"/>
                  <a:gd name="T17" fmla="*/ 225 h 237"/>
                  <a:gd name="T18" fmla="*/ 71 w 200"/>
                  <a:gd name="T19" fmla="*/ 188 h 237"/>
                  <a:gd name="T20" fmla="*/ 4 w 200"/>
                  <a:gd name="T21" fmla="*/ 144 h 237"/>
                  <a:gd name="T22" fmla="*/ 23 w 200"/>
                  <a:gd name="T23" fmla="*/ 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37">
                    <a:moveTo>
                      <a:pt x="23" y="28"/>
                    </a:moveTo>
                    <a:cubicBezTo>
                      <a:pt x="57" y="11"/>
                      <a:pt x="48" y="0"/>
                      <a:pt x="66" y="10"/>
                    </a:cubicBezTo>
                    <a:cubicBezTo>
                      <a:pt x="83" y="20"/>
                      <a:pt x="72" y="52"/>
                      <a:pt x="89" y="58"/>
                    </a:cubicBezTo>
                    <a:cubicBezTo>
                      <a:pt x="105" y="63"/>
                      <a:pt x="125" y="66"/>
                      <a:pt x="132" y="82"/>
                    </a:cubicBezTo>
                    <a:cubicBezTo>
                      <a:pt x="139" y="98"/>
                      <a:pt x="152" y="123"/>
                      <a:pt x="152" y="123"/>
                    </a:cubicBezTo>
                    <a:cubicBezTo>
                      <a:pt x="152" y="123"/>
                      <a:pt x="162" y="147"/>
                      <a:pt x="171" y="142"/>
                    </a:cubicBezTo>
                    <a:cubicBezTo>
                      <a:pt x="181" y="136"/>
                      <a:pt x="200" y="166"/>
                      <a:pt x="182" y="180"/>
                    </a:cubicBezTo>
                    <a:cubicBezTo>
                      <a:pt x="165" y="195"/>
                      <a:pt x="186" y="192"/>
                      <a:pt x="163" y="214"/>
                    </a:cubicBezTo>
                    <a:cubicBezTo>
                      <a:pt x="140" y="237"/>
                      <a:pt x="97" y="227"/>
                      <a:pt x="89" y="225"/>
                    </a:cubicBezTo>
                    <a:cubicBezTo>
                      <a:pt x="80" y="223"/>
                      <a:pt x="85" y="187"/>
                      <a:pt x="71" y="188"/>
                    </a:cubicBezTo>
                    <a:cubicBezTo>
                      <a:pt x="56" y="188"/>
                      <a:pt x="9" y="165"/>
                      <a:pt x="4" y="144"/>
                    </a:cubicBezTo>
                    <a:cubicBezTo>
                      <a:pt x="0" y="124"/>
                      <a:pt x="23" y="28"/>
                      <a:pt x="23" y="28"/>
                    </a:cubicBezTo>
                    <a:close/>
                  </a:path>
                </a:pathLst>
              </a:custGeom>
              <a:solidFill>
                <a:srgbClr val="CCE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426">
                <a:extLst>
                  <a:ext uri="{FF2B5EF4-FFF2-40B4-BE49-F238E27FC236}">
                    <a16:creationId xmlns:a16="http://schemas.microsoft.com/office/drawing/2014/main" id="{96DBC007-3936-FB3F-5588-2870A2AB753F}"/>
                  </a:ext>
                </a:extLst>
              </p:cNvPr>
              <p:cNvSpPr>
                <a:spLocks/>
              </p:cNvSpPr>
              <p:nvPr/>
            </p:nvSpPr>
            <p:spPr bwMode="auto">
              <a:xfrm rot="742986">
                <a:off x="-2074411" y="4060209"/>
                <a:ext cx="66048" cy="138100"/>
              </a:xfrm>
              <a:custGeom>
                <a:avLst/>
                <a:gdLst>
                  <a:gd name="T0" fmla="*/ 45 w 45"/>
                  <a:gd name="T1" fmla="*/ 23 h 92"/>
                  <a:gd name="T2" fmla="*/ 45 w 45"/>
                  <a:gd name="T3" fmla="*/ 63 h 92"/>
                  <a:gd name="T4" fmla="*/ 38 w 45"/>
                  <a:gd name="T5" fmla="*/ 92 h 92"/>
                  <a:gd name="T6" fmla="*/ 7 w 45"/>
                  <a:gd name="T7" fmla="*/ 11 h 92"/>
                  <a:gd name="T8" fmla="*/ 24 w 45"/>
                  <a:gd name="T9" fmla="*/ 0 h 92"/>
                  <a:gd name="T10" fmla="*/ 45 w 45"/>
                  <a:gd name="T11" fmla="*/ 23 h 92"/>
                </a:gdLst>
                <a:ahLst/>
                <a:cxnLst>
                  <a:cxn ang="0">
                    <a:pos x="T0" y="T1"/>
                  </a:cxn>
                  <a:cxn ang="0">
                    <a:pos x="T2" y="T3"/>
                  </a:cxn>
                  <a:cxn ang="0">
                    <a:pos x="T4" y="T5"/>
                  </a:cxn>
                  <a:cxn ang="0">
                    <a:pos x="T6" y="T7"/>
                  </a:cxn>
                  <a:cxn ang="0">
                    <a:pos x="T8" y="T9"/>
                  </a:cxn>
                  <a:cxn ang="0">
                    <a:pos x="T10" y="T11"/>
                  </a:cxn>
                </a:cxnLst>
                <a:rect l="0" t="0" r="r" b="b"/>
                <a:pathLst>
                  <a:path w="45" h="92">
                    <a:moveTo>
                      <a:pt x="45" y="23"/>
                    </a:moveTo>
                    <a:cubicBezTo>
                      <a:pt x="45" y="23"/>
                      <a:pt x="44" y="48"/>
                      <a:pt x="45" y="63"/>
                    </a:cubicBezTo>
                    <a:cubicBezTo>
                      <a:pt x="45" y="78"/>
                      <a:pt x="38" y="92"/>
                      <a:pt x="38" y="92"/>
                    </a:cubicBezTo>
                    <a:cubicBezTo>
                      <a:pt x="38" y="92"/>
                      <a:pt x="0" y="19"/>
                      <a:pt x="7" y="11"/>
                    </a:cubicBezTo>
                    <a:cubicBezTo>
                      <a:pt x="14" y="3"/>
                      <a:pt x="24" y="0"/>
                      <a:pt x="24" y="0"/>
                    </a:cubicBezTo>
                    <a:lnTo>
                      <a:pt x="45" y="23"/>
                    </a:lnTo>
                    <a:close/>
                  </a:path>
                </a:pathLst>
              </a:custGeom>
              <a:solidFill>
                <a:srgbClr val="F9A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427">
                <a:extLst>
                  <a:ext uri="{FF2B5EF4-FFF2-40B4-BE49-F238E27FC236}">
                    <a16:creationId xmlns:a16="http://schemas.microsoft.com/office/drawing/2014/main" id="{14205898-0ED0-2E05-5C70-ABAE7B749102}"/>
                  </a:ext>
                </a:extLst>
              </p:cNvPr>
              <p:cNvSpPr>
                <a:spLocks/>
              </p:cNvSpPr>
              <p:nvPr/>
            </p:nvSpPr>
            <p:spPr bwMode="auto">
              <a:xfrm>
                <a:off x="-2084467" y="4074228"/>
                <a:ext cx="53892" cy="48840"/>
              </a:xfrm>
              <a:custGeom>
                <a:avLst/>
                <a:gdLst>
                  <a:gd name="T0" fmla="*/ 43 w 43"/>
                  <a:gd name="T1" fmla="*/ 3 h 39"/>
                  <a:gd name="T2" fmla="*/ 34 w 43"/>
                  <a:gd name="T3" fmla="*/ 3 h 39"/>
                  <a:gd name="T4" fmla="*/ 13 w 43"/>
                  <a:gd name="T5" fmla="*/ 11 h 39"/>
                  <a:gd name="T6" fmla="*/ 1 w 43"/>
                  <a:gd name="T7" fmla="*/ 36 h 39"/>
                  <a:gd name="T8" fmla="*/ 27 w 43"/>
                  <a:gd name="T9" fmla="*/ 17 h 39"/>
                  <a:gd name="T10" fmla="*/ 43 w 43"/>
                  <a:gd name="T11" fmla="*/ 3 h 39"/>
                </a:gdLst>
                <a:ahLst/>
                <a:cxnLst>
                  <a:cxn ang="0">
                    <a:pos x="T0" y="T1"/>
                  </a:cxn>
                  <a:cxn ang="0">
                    <a:pos x="T2" y="T3"/>
                  </a:cxn>
                  <a:cxn ang="0">
                    <a:pos x="T4" y="T5"/>
                  </a:cxn>
                  <a:cxn ang="0">
                    <a:pos x="T6" y="T7"/>
                  </a:cxn>
                  <a:cxn ang="0">
                    <a:pos x="T8" y="T9"/>
                  </a:cxn>
                  <a:cxn ang="0">
                    <a:pos x="T10" y="T11"/>
                  </a:cxn>
                </a:cxnLst>
                <a:rect l="0" t="0" r="r" b="b"/>
                <a:pathLst>
                  <a:path w="43" h="39">
                    <a:moveTo>
                      <a:pt x="43" y="3"/>
                    </a:moveTo>
                    <a:cubicBezTo>
                      <a:pt x="43" y="3"/>
                      <a:pt x="41" y="5"/>
                      <a:pt x="34" y="3"/>
                    </a:cubicBezTo>
                    <a:cubicBezTo>
                      <a:pt x="26" y="1"/>
                      <a:pt x="20" y="0"/>
                      <a:pt x="13" y="11"/>
                    </a:cubicBezTo>
                    <a:cubicBezTo>
                      <a:pt x="7" y="23"/>
                      <a:pt x="0" y="32"/>
                      <a:pt x="1" y="36"/>
                    </a:cubicBezTo>
                    <a:cubicBezTo>
                      <a:pt x="1" y="39"/>
                      <a:pt x="18" y="20"/>
                      <a:pt x="27" y="17"/>
                    </a:cubicBezTo>
                    <a:cubicBezTo>
                      <a:pt x="37" y="15"/>
                      <a:pt x="43" y="3"/>
                      <a:pt x="43" y="3"/>
                    </a:cubicBezTo>
                    <a:close/>
                  </a:path>
                </a:pathLst>
              </a:custGeom>
              <a:solidFill>
                <a:srgbClr val="F9A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428">
                <a:extLst>
                  <a:ext uri="{FF2B5EF4-FFF2-40B4-BE49-F238E27FC236}">
                    <a16:creationId xmlns:a16="http://schemas.microsoft.com/office/drawing/2014/main" id="{158259D5-FDF1-1BC1-6C7A-D8FDB5461984}"/>
                  </a:ext>
                </a:extLst>
              </p:cNvPr>
              <p:cNvSpPr>
                <a:spLocks/>
              </p:cNvSpPr>
              <p:nvPr/>
            </p:nvSpPr>
            <p:spPr bwMode="auto">
              <a:xfrm>
                <a:off x="-2319925" y="3216354"/>
                <a:ext cx="161676" cy="274512"/>
              </a:xfrm>
              <a:custGeom>
                <a:avLst/>
                <a:gdLst>
                  <a:gd name="T0" fmla="*/ 123 w 129"/>
                  <a:gd name="T1" fmla="*/ 76 h 220"/>
                  <a:gd name="T2" fmla="*/ 104 w 129"/>
                  <a:gd name="T3" fmla="*/ 198 h 220"/>
                  <a:gd name="T4" fmla="*/ 37 w 129"/>
                  <a:gd name="T5" fmla="*/ 204 h 220"/>
                  <a:gd name="T6" fmla="*/ 12 w 129"/>
                  <a:gd name="T7" fmla="*/ 82 h 220"/>
                  <a:gd name="T8" fmla="*/ 123 w 129"/>
                  <a:gd name="T9" fmla="*/ 76 h 220"/>
                </a:gdLst>
                <a:ahLst/>
                <a:cxnLst>
                  <a:cxn ang="0">
                    <a:pos x="T0" y="T1"/>
                  </a:cxn>
                  <a:cxn ang="0">
                    <a:pos x="T2" y="T3"/>
                  </a:cxn>
                  <a:cxn ang="0">
                    <a:pos x="T4" y="T5"/>
                  </a:cxn>
                  <a:cxn ang="0">
                    <a:pos x="T6" y="T7"/>
                  </a:cxn>
                  <a:cxn ang="0">
                    <a:pos x="T8" y="T9"/>
                  </a:cxn>
                </a:cxnLst>
                <a:rect l="0" t="0" r="r" b="b"/>
                <a:pathLst>
                  <a:path w="129" h="220">
                    <a:moveTo>
                      <a:pt x="123" y="76"/>
                    </a:moveTo>
                    <a:cubicBezTo>
                      <a:pt x="126" y="156"/>
                      <a:pt x="129" y="182"/>
                      <a:pt x="104" y="198"/>
                    </a:cubicBezTo>
                    <a:cubicBezTo>
                      <a:pt x="79" y="215"/>
                      <a:pt x="57" y="220"/>
                      <a:pt x="37" y="204"/>
                    </a:cubicBezTo>
                    <a:cubicBezTo>
                      <a:pt x="12" y="184"/>
                      <a:pt x="0" y="104"/>
                      <a:pt x="12" y="82"/>
                    </a:cubicBezTo>
                    <a:cubicBezTo>
                      <a:pt x="54" y="0"/>
                      <a:pt x="123" y="76"/>
                      <a:pt x="123" y="76"/>
                    </a:cubicBezTo>
                    <a:close/>
                  </a:path>
                </a:pathLst>
              </a:custGeom>
              <a:solidFill>
                <a:srgbClr val="F9A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429">
                <a:extLst>
                  <a:ext uri="{FF2B5EF4-FFF2-40B4-BE49-F238E27FC236}">
                    <a16:creationId xmlns:a16="http://schemas.microsoft.com/office/drawing/2014/main" id="{28D1CAFA-1DF9-5E9A-D069-6822A6DE149E}"/>
                  </a:ext>
                </a:extLst>
              </p:cNvPr>
              <p:cNvSpPr>
                <a:spLocks/>
              </p:cNvSpPr>
              <p:nvPr/>
            </p:nvSpPr>
            <p:spPr bwMode="auto">
              <a:xfrm>
                <a:off x="-2250876" y="3211301"/>
                <a:ext cx="208831" cy="389032"/>
              </a:xfrm>
              <a:custGeom>
                <a:avLst/>
                <a:gdLst>
                  <a:gd name="T0" fmla="*/ 0 w 166"/>
                  <a:gd name="T1" fmla="*/ 30 h 312"/>
                  <a:gd name="T2" fmla="*/ 10 w 166"/>
                  <a:gd name="T3" fmla="*/ 58 h 312"/>
                  <a:gd name="T4" fmla="*/ 59 w 166"/>
                  <a:gd name="T5" fmla="*/ 135 h 312"/>
                  <a:gd name="T6" fmla="*/ 34 w 166"/>
                  <a:gd name="T7" fmla="*/ 259 h 312"/>
                  <a:gd name="T8" fmla="*/ 86 w 166"/>
                  <a:gd name="T9" fmla="*/ 305 h 312"/>
                  <a:gd name="T10" fmla="*/ 131 w 166"/>
                  <a:gd name="T11" fmla="*/ 311 h 312"/>
                  <a:gd name="T12" fmla="*/ 145 w 166"/>
                  <a:gd name="T13" fmla="*/ 310 h 312"/>
                  <a:gd name="T14" fmla="*/ 120 w 166"/>
                  <a:gd name="T15" fmla="*/ 290 h 312"/>
                  <a:gd name="T16" fmla="*/ 155 w 166"/>
                  <a:gd name="T17" fmla="*/ 289 h 312"/>
                  <a:gd name="T18" fmla="*/ 131 w 166"/>
                  <a:gd name="T19" fmla="*/ 281 h 312"/>
                  <a:gd name="T20" fmla="*/ 166 w 166"/>
                  <a:gd name="T21" fmla="*/ 270 h 312"/>
                  <a:gd name="T22" fmla="*/ 131 w 166"/>
                  <a:gd name="T23" fmla="*/ 268 h 312"/>
                  <a:gd name="T24" fmla="*/ 113 w 166"/>
                  <a:gd name="T25" fmla="*/ 218 h 312"/>
                  <a:gd name="T26" fmla="*/ 117 w 166"/>
                  <a:gd name="T27" fmla="*/ 65 h 312"/>
                  <a:gd name="T28" fmla="*/ 0 w 166"/>
                  <a:gd name="T29" fmla="*/ 3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312">
                    <a:moveTo>
                      <a:pt x="0" y="30"/>
                    </a:moveTo>
                    <a:cubicBezTo>
                      <a:pt x="0" y="30"/>
                      <a:pt x="5" y="46"/>
                      <a:pt x="10" y="58"/>
                    </a:cubicBezTo>
                    <a:cubicBezTo>
                      <a:pt x="16" y="70"/>
                      <a:pt x="58" y="102"/>
                      <a:pt x="59" y="135"/>
                    </a:cubicBezTo>
                    <a:cubicBezTo>
                      <a:pt x="59" y="168"/>
                      <a:pt x="51" y="228"/>
                      <a:pt x="34" y="259"/>
                    </a:cubicBezTo>
                    <a:cubicBezTo>
                      <a:pt x="23" y="279"/>
                      <a:pt x="60" y="296"/>
                      <a:pt x="86" y="305"/>
                    </a:cubicBezTo>
                    <a:cubicBezTo>
                      <a:pt x="100" y="310"/>
                      <a:pt x="115" y="312"/>
                      <a:pt x="131" y="311"/>
                    </a:cubicBezTo>
                    <a:cubicBezTo>
                      <a:pt x="145" y="310"/>
                      <a:pt x="145" y="310"/>
                      <a:pt x="145" y="310"/>
                    </a:cubicBezTo>
                    <a:cubicBezTo>
                      <a:pt x="120" y="290"/>
                      <a:pt x="120" y="290"/>
                      <a:pt x="120" y="290"/>
                    </a:cubicBezTo>
                    <a:cubicBezTo>
                      <a:pt x="155" y="289"/>
                      <a:pt x="155" y="289"/>
                      <a:pt x="155" y="289"/>
                    </a:cubicBezTo>
                    <a:cubicBezTo>
                      <a:pt x="131" y="281"/>
                      <a:pt x="131" y="281"/>
                      <a:pt x="131" y="281"/>
                    </a:cubicBezTo>
                    <a:cubicBezTo>
                      <a:pt x="166" y="270"/>
                      <a:pt x="166" y="270"/>
                      <a:pt x="166" y="270"/>
                    </a:cubicBezTo>
                    <a:cubicBezTo>
                      <a:pt x="131" y="268"/>
                      <a:pt x="131" y="268"/>
                      <a:pt x="131" y="268"/>
                    </a:cubicBezTo>
                    <a:cubicBezTo>
                      <a:pt x="131" y="268"/>
                      <a:pt x="106" y="243"/>
                      <a:pt x="113" y="218"/>
                    </a:cubicBezTo>
                    <a:cubicBezTo>
                      <a:pt x="120" y="192"/>
                      <a:pt x="142" y="129"/>
                      <a:pt x="117" y="65"/>
                    </a:cubicBezTo>
                    <a:cubicBezTo>
                      <a:pt x="93" y="0"/>
                      <a:pt x="23" y="1"/>
                      <a:pt x="0" y="3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0" name="Group 9">
            <a:extLst>
              <a:ext uri="{FF2B5EF4-FFF2-40B4-BE49-F238E27FC236}">
                <a16:creationId xmlns:a16="http://schemas.microsoft.com/office/drawing/2014/main" id="{403E9580-2F9D-DB86-8962-68CF6FF0678A}"/>
              </a:ext>
            </a:extLst>
          </p:cNvPr>
          <p:cNvGrpSpPr/>
          <p:nvPr/>
        </p:nvGrpSpPr>
        <p:grpSpPr>
          <a:xfrm>
            <a:off x="6185508" y="2689933"/>
            <a:ext cx="5356428" cy="1545248"/>
            <a:chOff x="6187574" y="2689933"/>
            <a:chExt cx="5356428" cy="1545248"/>
          </a:xfrm>
        </p:grpSpPr>
        <p:sp>
          <p:nvSpPr>
            <p:cNvPr id="6" name="Rectangle 5">
              <a:extLst>
                <a:ext uri="{FF2B5EF4-FFF2-40B4-BE49-F238E27FC236}">
                  <a16:creationId xmlns:a16="http://schemas.microsoft.com/office/drawing/2014/main" id="{3FE5E155-6E82-EE11-1D83-68DD48D3106A}"/>
                </a:ext>
              </a:extLst>
            </p:cNvPr>
            <p:cNvSpPr/>
            <p:nvPr/>
          </p:nvSpPr>
          <p:spPr>
            <a:xfrm>
              <a:off x="6187574" y="2689933"/>
              <a:ext cx="5356428" cy="1545248"/>
            </a:xfrm>
            <a:prstGeom prst="rect">
              <a:avLst/>
            </a:prstGeom>
            <a:solidFill>
              <a:schemeClr val="accent5">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Confirmation of increased waist circumference</a:t>
              </a:r>
            </a:p>
            <a:p>
              <a:pPr marL="285750" indent="-285750">
                <a:buFont typeface="Arial" panose="020B0604020202020204" pitchFamily="34" charset="0"/>
                <a:buChar char="•"/>
              </a:pPr>
              <a:r>
                <a:rPr lang="en-US" dirty="0">
                  <a:solidFill>
                    <a:schemeClr val="tx1"/>
                  </a:solidFill>
                </a:rPr>
                <a:t>Assessment for metabolic problems</a:t>
              </a:r>
            </a:p>
            <a:p>
              <a:pPr marL="285750" indent="-285750">
                <a:buFont typeface="Arial" panose="020B0604020202020204" pitchFamily="34" charset="0"/>
                <a:buChar char="•"/>
              </a:pPr>
              <a:r>
                <a:rPr lang="en-US" dirty="0">
                  <a:solidFill>
                    <a:schemeClr val="tx1"/>
                  </a:solidFill>
                </a:rPr>
                <a:t>Assessment for biomechanical </a:t>
              </a:r>
              <a:br>
                <a:rPr lang="en-US" dirty="0">
                  <a:solidFill>
                    <a:schemeClr val="tx1"/>
                  </a:solidFill>
                </a:rPr>
              </a:br>
              <a:r>
                <a:rPr lang="en-US" dirty="0">
                  <a:solidFill>
                    <a:schemeClr val="tx1"/>
                  </a:solidFill>
                </a:rPr>
                <a:t>complications (e.g., knee pain)</a:t>
              </a:r>
            </a:p>
          </p:txBody>
        </p:sp>
        <p:grpSp>
          <p:nvGrpSpPr>
            <p:cNvPr id="18" name="Group 47">
              <a:extLst>
                <a:ext uri="{FF2B5EF4-FFF2-40B4-BE49-F238E27FC236}">
                  <a16:creationId xmlns:a16="http://schemas.microsoft.com/office/drawing/2014/main" id="{8820F976-73F6-8829-1E7C-9AEDE0F641A5}"/>
                </a:ext>
              </a:extLst>
            </p:cNvPr>
            <p:cNvGrpSpPr>
              <a:grpSpLocks noChangeAspect="1"/>
            </p:cNvGrpSpPr>
            <p:nvPr/>
          </p:nvGrpSpPr>
          <p:grpSpPr bwMode="auto">
            <a:xfrm>
              <a:off x="10541267" y="3408685"/>
              <a:ext cx="646261" cy="636411"/>
              <a:chOff x="1864" y="617"/>
              <a:chExt cx="2034" cy="2003"/>
            </a:xfrm>
            <a:solidFill>
              <a:schemeClr val="tx1"/>
            </a:solidFill>
          </p:grpSpPr>
          <p:sp>
            <p:nvSpPr>
              <p:cNvPr id="19" name="Freeform 48">
                <a:extLst>
                  <a:ext uri="{FF2B5EF4-FFF2-40B4-BE49-F238E27FC236}">
                    <a16:creationId xmlns:a16="http://schemas.microsoft.com/office/drawing/2014/main" id="{22C6C16B-740D-E91C-4C92-77D82460F13B}"/>
                  </a:ext>
                </a:extLst>
              </p:cNvPr>
              <p:cNvSpPr>
                <a:spLocks/>
              </p:cNvSpPr>
              <p:nvPr/>
            </p:nvSpPr>
            <p:spPr bwMode="auto">
              <a:xfrm>
                <a:off x="1864" y="617"/>
                <a:ext cx="2034" cy="2003"/>
              </a:xfrm>
              <a:custGeom>
                <a:avLst/>
                <a:gdLst>
                  <a:gd name="T0" fmla="*/ 43 w 1350"/>
                  <a:gd name="T1" fmla="*/ 0 h 1329"/>
                  <a:gd name="T2" fmla="*/ 61 w 1350"/>
                  <a:gd name="T3" fmla="*/ 46 h 1329"/>
                  <a:gd name="T4" fmla="*/ 60 w 1350"/>
                  <a:gd name="T5" fmla="*/ 1243 h 1329"/>
                  <a:gd name="T6" fmla="*/ 60 w 1350"/>
                  <a:gd name="T7" fmla="*/ 1269 h 1329"/>
                  <a:gd name="T8" fmla="*/ 86 w 1350"/>
                  <a:gd name="T9" fmla="*/ 1269 h 1329"/>
                  <a:gd name="T10" fmla="*/ 1305 w 1350"/>
                  <a:gd name="T11" fmla="*/ 1268 h 1329"/>
                  <a:gd name="T12" fmla="*/ 1350 w 1350"/>
                  <a:gd name="T13" fmla="*/ 1286 h 1329"/>
                  <a:gd name="T14" fmla="*/ 1350 w 1350"/>
                  <a:gd name="T15" fmla="*/ 1329 h 1329"/>
                  <a:gd name="T16" fmla="*/ 0 w 1350"/>
                  <a:gd name="T17" fmla="*/ 1329 h 1329"/>
                  <a:gd name="T18" fmla="*/ 0 w 1350"/>
                  <a:gd name="T19" fmla="*/ 0 h 1329"/>
                  <a:gd name="T20" fmla="*/ 43 w 1350"/>
                  <a:gd name="T21" fmla="*/ 0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0" h="1329">
                    <a:moveTo>
                      <a:pt x="43" y="0"/>
                    </a:moveTo>
                    <a:cubicBezTo>
                      <a:pt x="58" y="12"/>
                      <a:pt x="61" y="27"/>
                      <a:pt x="61" y="46"/>
                    </a:cubicBezTo>
                    <a:cubicBezTo>
                      <a:pt x="60" y="445"/>
                      <a:pt x="60" y="844"/>
                      <a:pt x="60" y="1243"/>
                    </a:cubicBezTo>
                    <a:cubicBezTo>
                      <a:pt x="60" y="1251"/>
                      <a:pt x="60" y="1258"/>
                      <a:pt x="60" y="1269"/>
                    </a:cubicBezTo>
                    <a:cubicBezTo>
                      <a:pt x="70" y="1269"/>
                      <a:pt x="78" y="1269"/>
                      <a:pt x="86" y="1269"/>
                    </a:cubicBezTo>
                    <a:cubicBezTo>
                      <a:pt x="492" y="1269"/>
                      <a:pt x="898" y="1269"/>
                      <a:pt x="1305" y="1268"/>
                    </a:cubicBezTo>
                    <a:cubicBezTo>
                      <a:pt x="1323" y="1268"/>
                      <a:pt x="1338" y="1272"/>
                      <a:pt x="1350" y="1286"/>
                    </a:cubicBezTo>
                    <a:cubicBezTo>
                      <a:pt x="1350" y="1300"/>
                      <a:pt x="1350" y="1314"/>
                      <a:pt x="1350" y="1329"/>
                    </a:cubicBezTo>
                    <a:cubicBezTo>
                      <a:pt x="900" y="1329"/>
                      <a:pt x="450" y="1329"/>
                      <a:pt x="0" y="1329"/>
                    </a:cubicBezTo>
                    <a:cubicBezTo>
                      <a:pt x="0" y="886"/>
                      <a:pt x="0" y="443"/>
                      <a:pt x="0" y="0"/>
                    </a:cubicBezTo>
                    <a:cubicBezTo>
                      <a:pt x="15" y="0"/>
                      <a:pt x="29" y="0"/>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9">
                <a:extLst>
                  <a:ext uri="{FF2B5EF4-FFF2-40B4-BE49-F238E27FC236}">
                    <a16:creationId xmlns:a16="http://schemas.microsoft.com/office/drawing/2014/main" id="{B0351069-FE68-6D63-D3ED-CB7EC216E7E3}"/>
                  </a:ext>
                </a:extLst>
              </p:cNvPr>
              <p:cNvSpPr>
                <a:spLocks noEditPoints="1"/>
              </p:cNvSpPr>
              <p:nvPr/>
            </p:nvSpPr>
            <p:spPr bwMode="auto">
              <a:xfrm>
                <a:off x="3373" y="617"/>
                <a:ext cx="271" cy="1770"/>
              </a:xfrm>
              <a:custGeom>
                <a:avLst/>
                <a:gdLst>
                  <a:gd name="T0" fmla="*/ 149 w 180"/>
                  <a:gd name="T1" fmla="*/ 0 h 1174"/>
                  <a:gd name="T2" fmla="*/ 180 w 180"/>
                  <a:gd name="T3" fmla="*/ 61 h 1174"/>
                  <a:gd name="T4" fmla="*/ 179 w 180"/>
                  <a:gd name="T5" fmla="*/ 1114 h 1174"/>
                  <a:gd name="T6" fmla="*/ 120 w 180"/>
                  <a:gd name="T7" fmla="*/ 1174 h 1174"/>
                  <a:gd name="T8" fmla="*/ 48 w 180"/>
                  <a:gd name="T9" fmla="*/ 1174 h 1174"/>
                  <a:gd name="T10" fmla="*/ 0 w 180"/>
                  <a:gd name="T11" fmla="*/ 1125 h 1174"/>
                  <a:gd name="T12" fmla="*/ 0 w 180"/>
                  <a:gd name="T13" fmla="*/ 49 h 1174"/>
                  <a:gd name="T14" fmla="*/ 32 w 180"/>
                  <a:gd name="T15" fmla="*/ 0 h 1174"/>
                  <a:gd name="T16" fmla="*/ 149 w 180"/>
                  <a:gd name="T17" fmla="*/ 0 h 1174"/>
                  <a:gd name="T18" fmla="*/ 60 w 180"/>
                  <a:gd name="T19" fmla="*/ 61 h 1174"/>
                  <a:gd name="T20" fmla="*/ 60 w 180"/>
                  <a:gd name="T21" fmla="*/ 1113 h 1174"/>
                  <a:gd name="T22" fmla="*/ 118 w 180"/>
                  <a:gd name="T23" fmla="*/ 1113 h 1174"/>
                  <a:gd name="T24" fmla="*/ 118 w 180"/>
                  <a:gd name="T25" fmla="*/ 61 h 1174"/>
                  <a:gd name="T26" fmla="*/ 60 w 180"/>
                  <a:gd name="T27" fmla="*/ 61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174">
                    <a:moveTo>
                      <a:pt x="149" y="0"/>
                    </a:moveTo>
                    <a:cubicBezTo>
                      <a:pt x="174" y="13"/>
                      <a:pt x="180" y="34"/>
                      <a:pt x="180" y="61"/>
                    </a:cubicBezTo>
                    <a:cubicBezTo>
                      <a:pt x="179" y="412"/>
                      <a:pt x="179" y="763"/>
                      <a:pt x="179" y="1114"/>
                    </a:cubicBezTo>
                    <a:cubicBezTo>
                      <a:pt x="179" y="1160"/>
                      <a:pt x="166" y="1174"/>
                      <a:pt x="120" y="1174"/>
                    </a:cubicBezTo>
                    <a:cubicBezTo>
                      <a:pt x="96" y="1174"/>
                      <a:pt x="72" y="1174"/>
                      <a:pt x="48" y="1174"/>
                    </a:cubicBezTo>
                    <a:cubicBezTo>
                      <a:pt x="17" y="1174"/>
                      <a:pt x="0" y="1156"/>
                      <a:pt x="0" y="1125"/>
                    </a:cubicBezTo>
                    <a:cubicBezTo>
                      <a:pt x="0" y="766"/>
                      <a:pt x="0" y="407"/>
                      <a:pt x="0" y="49"/>
                    </a:cubicBezTo>
                    <a:cubicBezTo>
                      <a:pt x="0" y="24"/>
                      <a:pt x="12" y="10"/>
                      <a:pt x="32" y="0"/>
                    </a:cubicBezTo>
                    <a:cubicBezTo>
                      <a:pt x="71" y="0"/>
                      <a:pt x="110" y="0"/>
                      <a:pt x="149" y="0"/>
                    </a:cubicBezTo>
                    <a:close/>
                    <a:moveTo>
                      <a:pt x="60" y="61"/>
                    </a:moveTo>
                    <a:cubicBezTo>
                      <a:pt x="60" y="412"/>
                      <a:pt x="60" y="762"/>
                      <a:pt x="60" y="1113"/>
                    </a:cubicBezTo>
                    <a:cubicBezTo>
                      <a:pt x="80" y="1113"/>
                      <a:pt x="99" y="1113"/>
                      <a:pt x="118" y="1113"/>
                    </a:cubicBezTo>
                    <a:cubicBezTo>
                      <a:pt x="118" y="762"/>
                      <a:pt x="118" y="412"/>
                      <a:pt x="118" y="61"/>
                    </a:cubicBezTo>
                    <a:cubicBezTo>
                      <a:pt x="99" y="61"/>
                      <a:pt x="80" y="61"/>
                      <a:pt x="6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0">
                <a:extLst>
                  <a:ext uri="{FF2B5EF4-FFF2-40B4-BE49-F238E27FC236}">
                    <a16:creationId xmlns:a16="http://schemas.microsoft.com/office/drawing/2014/main" id="{B3DD4F25-6A1C-7EA1-5B51-D195BE31842A}"/>
                  </a:ext>
                </a:extLst>
              </p:cNvPr>
              <p:cNvSpPr>
                <a:spLocks noEditPoints="1"/>
              </p:cNvSpPr>
              <p:nvPr/>
            </p:nvSpPr>
            <p:spPr bwMode="auto">
              <a:xfrm>
                <a:off x="2964" y="1134"/>
                <a:ext cx="272" cy="1253"/>
              </a:xfrm>
              <a:custGeom>
                <a:avLst/>
                <a:gdLst>
                  <a:gd name="T0" fmla="*/ 0 w 180"/>
                  <a:gd name="T1" fmla="*/ 414 h 831"/>
                  <a:gd name="T2" fmla="*/ 0 w 180"/>
                  <a:gd name="T3" fmla="*/ 54 h 831"/>
                  <a:gd name="T4" fmla="*/ 53 w 180"/>
                  <a:gd name="T5" fmla="*/ 0 h 831"/>
                  <a:gd name="T6" fmla="*/ 133 w 180"/>
                  <a:gd name="T7" fmla="*/ 0 h 831"/>
                  <a:gd name="T8" fmla="*/ 180 w 180"/>
                  <a:gd name="T9" fmla="*/ 45 h 831"/>
                  <a:gd name="T10" fmla="*/ 180 w 180"/>
                  <a:gd name="T11" fmla="*/ 59 h 831"/>
                  <a:gd name="T12" fmla="*/ 180 w 180"/>
                  <a:gd name="T13" fmla="*/ 772 h 831"/>
                  <a:gd name="T14" fmla="*/ 120 w 180"/>
                  <a:gd name="T15" fmla="*/ 831 h 831"/>
                  <a:gd name="T16" fmla="*/ 49 w 180"/>
                  <a:gd name="T17" fmla="*/ 831 h 831"/>
                  <a:gd name="T18" fmla="*/ 0 w 180"/>
                  <a:gd name="T19" fmla="*/ 782 h 831"/>
                  <a:gd name="T20" fmla="*/ 0 w 180"/>
                  <a:gd name="T21" fmla="*/ 414 h 831"/>
                  <a:gd name="T22" fmla="*/ 60 w 180"/>
                  <a:gd name="T23" fmla="*/ 771 h 831"/>
                  <a:gd name="T24" fmla="*/ 98 w 180"/>
                  <a:gd name="T25" fmla="*/ 771 h 831"/>
                  <a:gd name="T26" fmla="*/ 121 w 180"/>
                  <a:gd name="T27" fmla="*/ 749 h 831"/>
                  <a:gd name="T28" fmla="*/ 120 w 180"/>
                  <a:gd name="T29" fmla="*/ 80 h 831"/>
                  <a:gd name="T30" fmla="*/ 120 w 180"/>
                  <a:gd name="T31" fmla="*/ 61 h 831"/>
                  <a:gd name="T32" fmla="*/ 60 w 180"/>
                  <a:gd name="T33" fmla="*/ 61 h 831"/>
                  <a:gd name="T34" fmla="*/ 60 w 180"/>
                  <a:gd name="T35" fmla="*/ 77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831">
                    <a:moveTo>
                      <a:pt x="0" y="414"/>
                    </a:moveTo>
                    <a:cubicBezTo>
                      <a:pt x="0" y="294"/>
                      <a:pt x="0" y="174"/>
                      <a:pt x="0" y="54"/>
                    </a:cubicBezTo>
                    <a:cubicBezTo>
                      <a:pt x="0" y="16"/>
                      <a:pt x="16" y="0"/>
                      <a:pt x="53" y="0"/>
                    </a:cubicBezTo>
                    <a:cubicBezTo>
                      <a:pt x="79" y="0"/>
                      <a:pt x="106" y="0"/>
                      <a:pt x="133" y="0"/>
                    </a:cubicBezTo>
                    <a:cubicBezTo>
                      <a:pt x="161" y="0"/>
                      <a:pt x="179" y="17"/>
                      <a:pt x="180" y="45"/>
                    </a:cubicBezTo>
                    <a:cubicBezTo>
                      <a:pt x="180" y="50"/>
                      <a:pt x="180" y="55"/>
                      <a:pt x="180" y="59"/>
                    </a:cubicBezTo>
                    <a:cubicBezTo>
                      <a:pt x="180" y="297"/>
                      <a:pt x="180" y="534"/>
                      <a:pt x="180" y="772"/>
                    </a:cubicBezTo>
                    <a:cubicBezTo>
                      <a:pt x="180" y="816"/>
                      <a:pt x="165" y="831"/>
                      <a:pt x="120" y="831"/>
                    </a:cubicBezTo>
                    <a:cubicBezTo>
                      <a:pt x="96" y="831"/>
                      <a:pt x="72" y="831"/>
                      <a:pt x="49" y="831"/>
                    </a:cubicBezTo>
                    <a:cubicBezTo>
                      <a:pt x="18" y="831"/>
                      <a:pt x="0" y="813"/>
                      <a:pt x="0" y="782"/>
                    </a:cubicBezTo>
                    <a:cubicBezTo>
                      <a:pt x="0" y="659"/>
                      <a:pt x="0" y="537"/>
                      <a:pt x="0" y="414"/>
                    </a:cubicBezTo>
                    <a:close/>
                    <a:moveTo>
                      <a:pt x="60" y="771"/>
                    </a:moveTo>
                    <a:cubicBezTo>
                      <a:pt x="74" y="771"/>
                      <a:pt x="86" y="770"/>
                      <a:pt x="98" y="771"/>
                    </a:cubicBezTo>
                    <a:cubicBezTo>
                      <a:pt x="115" y="773"/>
                      <a:pt x="121" y="768"/>
                      <a:pt x="121" y="749"/>
                    </a:cubicBezTo>
                    <a:cubicBezTo>
                      <a:pt x="120" y="526"/>
                      <a:pt x="120" y="303"/>
                      <a:pt x="120" y="80"/>
                    </a:cubicBezTo>
                    <a:cubicBezTo>
                      <a:pt x="120" y="74"/>
                      <a:pt x="120" y="68"/>
                      <a:pt x="120" y="61"/>
                    </a:cubicBezTo>
                    <a:cubicBezTo>
                      <a:pt x="99" y="61"/>
                      <a:pt x="79" y="61"/>
                      <a:pt x="60" y="61"/>
                    </a:cubicBezTo>
                    <a:cubicBezTo>
                      <a:pt x="60" y="298"/>
                      <a:pt x="60" y="533"/>
                      <a:pt x="60" y="7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1">
                <a:extLst>
                  <a:ext uri="{FF2B5EF4-FFF2-40B4-BE49-F238E27FC236}">
                    <a16:creationId xmlns:a16="http://schemas.microsoft.com/office/drawing/2014/main" id="{86E333E7-5A83-CF19-D1F6-FFDB9F6D5992}"/>
                  </a:ext>
                </a:extLst>
              </p:cNvPr>
              <p:cNvSpPr>
                <a:spLocks noEditPoints="1"/>
              </p:cNvSpPr>
              <p:nvPr/>
            </p:nvSpPr>
            <p:spPr bwMode="auto">
              <a:xfrm>
                <a:off x="2558" y="1573"/>
                <a:ext cx="269" cy="814"/>
              </a:xfrm>
              <a:custGeom>
                <a:avLst/>
                <a:gdLst>
                  <a:gd name="T0" fmla="*/ 0 w 179"/>
                  <a:gd name="T1" fmla="*/ 270 h 540"/>
                  <a:gd name="T2" fmla="*/ 0 w 179"/>
                  <a:gd name="T3" fmla="*/ 52 h 540"/>
                  <a:gd name="T4" fmla="*/ 51 w 179"/>
                  <a:gd name="T5" fmla="*/ 0 h 540"/>
                  <a:gd name="T6" fmla="*/ 129 w 179"/>
                  <a:gd name="T7" fmla="*/ 0 h 540"/>
                  <a:gd name="T8" fmla="*/ 179 w 179"/>
                  <a:gd name="T9" fmla="*/ 50 h 540"/>
                  <a:gd name="T10" fmla="*/ 179 w 179"/>
                  <a:gd name="T11" fmla="*/ 491 h 540"/>
                  <a:gd name="T12" fmla="*/ 130 w 179"/>
                  <a:gd name="T13" fmla="*/ 540 h 540"/>
                  <a:gd name="T14" fmla="*/ 48 w 179"/>
                  <a:gd name="T15" fmla="*/ 540 h 540"/>
                  <a:gd name="T16" fmla="*/ 0 w 179"/>
                  <a:gd name="T17" fmla="*/ 491 h 540"/>
                  <a:gd name="T18" fmla="*/ 0 w 179"/>
                  <a:gd name="T19" fmla="*/ 270 h 540"/>
                  <a:gd name="T20" fmla="*/ 58 w 179"/>
                  <a:gd name="T21" fmla="*/ 62 h 540"/>
                  <a:gd name="T22" fmla="*/ 58 w 179"/>
                  <a:gd name="T23" fmla="*/ 84 h 540"/>
                  <a:gd name="T24" fmla="*/ 58 w 179"/>
                  <a:gd name="T25" fmla="*/ 457 h 540"/>
                  <a:gd name="T26" fmla="*/ 59 w 179"/>
                  <a:gd name="T27" fmla="*/ 471 h 540"/>
                  <a:gd name="T28" fmla="*/ 67 w 179"/>
                  <a:gd name="T29" fmla="*/ 480 h 540"/>
                  <a:gd name="T30" fmla="*/ 119 w 179"/>
                  <a:gd name="T31" fmla="*/ 480 h 540"/>
                  <a:gd name="T32" fmla="*/ 119 w 179"/>
                  <a:gd name="T33" fmla="*/ 62 h 540"/>
                  <a:gd name="T34" fmla="*/ 58 w 179"/>
                  <a:gd name="T35" fmla="*/ 62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540">
                    <a:moveTo>
                      <a:pt x="0" y="270"/>
                    </a:moveTo>
                    <a:cubicBezTo>
                      <a:pt x="0" y="197"/>
                      <a:pt x="0" y="125"/>
                      <a:pt x="0" y="52"/>
                    </a:cubicBezTo>
                    <a:cubicBezTo>
                      <a:pt x="0" y="17"/>
                      <a:pt x="16" y="1"/>
                      <a:pt x="51" y="0"/>
                    </a:cubicBezTo>
                    <a:cubicBezTo>
                      <a:pt x="77" y="0"/>
                      <a:pt x="103" y="0"/>
                      <a:pt x="129" y="0"/>
                    </a:cubicBezTo>
                    <a:cubicBezTo>
                      <a:pt x="162" y="1"/>
                      <a:pt x="179" y="18"/>
                      <a:pt x="179" y="50"/>
                    </a:cubicBezTo>
                    <a:cubicBezTo>
                      <a:pt x="179" y="197"/>
                      <a:pt x="179" y="344"/>
                      <a:pt x="179" y="491"/>
                    </a:cubicBezTo>
                    <a:cubicBezTo>
                      <a:pt x="179" y="522"/>
                      <a:pt x="161" y="540"/>
                      <a:pt x="130" y="540"/>
                    </a:cubicBezTo>
                    <a:cubicBezTo>
                      <a:pt x="103" y="540"/>
                      <a:pt x="76" y="540"/>
                      <a:pt x="48" y="540"/>
                    </a:cubicBezTo>
                    <a:cubicBezTo>
                      <a:pt x="17" y="540"/>
                      <a:pt x="0" y="522"/>
                      <a:pt x="0" y="491"/>
                    </a:cubicBezTo>
                    <a:cubicBezTo>
                      <a:pt x="0" y="417"/>
                      <a:pt x="0" y="344"/>
                      <a:pt x="0" y="270"/>
                    </a:cubicBezTo>
                    <a:close/>
                    <a:moveTo>
                      <a:pt x="58" y="62"/>
                    </a:moveTo>
                    <a:cubicBezTo>
                      <a:pt x="58" y="70"/>
                      <a:pt x="58" y="77"/>
                      <a:pt x="58" y="84"/>
                    </a:cubicBezTo>
                    <a:cubicBezTo>
                      <a:pt x="58" y="208"/>
                      <a:pt x="58" y="332"/>
                      <a:pt x="58" y="457"/>
                    </a:cubicBezTo>
                    <a:cubicBezTo>
                      <a:pt x="58" y="461"/>
                      <a:pt x="58" y="466"/>
                      <a:pt x="59" y="471"/>
                    </a:cubicBezTo>
                    <a:cubicBezTo>
                      <a:pt x="60" y="474"/>
                      <a:pt x="64" y="479"/>
                      <a:pt x="67" y="480"/>
                    </a:cubicBezTo>
                    <a:cubicBezTo>
                      <a:pt x="84" y="480"/>
                      <a:pt x="101" y="480"/>
                      <a:pt x="119" y="480"/>
                    </a:cubicBezTo>
                    <a:cubicBezTo>
                      <a:pt x="119" y="339"/>
                      <a:pt x="119" y="201"/>
                      <a:pt x="119" y="62"/>
                    </a:cubicBezTo>
                    <a:cubicBezTo>
                      <a:pt x="99" y="62"/>
                      <a:pt x="79" y="62"/>
                      <a:pt x="58"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2">
                <a:extLst>
                  <a:ext uri="{FF2B5EF4-FFF2-40B4-BE49-F238E27FC236}">
                    <a16:creationId xmlns:a16="http://schemas.microsoft.com/office/drawing/2014/main" id="{92975466-FDD5-33D9-8200-FD29D56899AB}"/>
                  </a:ext>
                </a:extLst>
              </p:cNvPr>
              <p:cNvSpPr>
                <a:spLocks noEditPoints="1"/>
              </p:cNvSpPr>
              <p:nvPr/>
            </p:nvSpPr>
            <p:spPr bwMode="auto">
              <a:xfrm>
                <a:off x="2148" y="1864"/>
                <a:ext cx="272" cy="523"/>
              </a:xfrm>
              <a:custGeom>
                <a:avLst/>
                <a:gdLst>
                  <a:gd name="T0" fmla="*/ 180 w 181"/>
                  <a:gd name="T1" fmla="*/ 175 h 347"/>
                  <a:gd name="T2" fmla="*/ 180 w 181"/>
                  <a:gd name="T3" fmla="*/ 296 h 347"/>
                  <a:gd name="T4" fmla="*/ 130 w 181"/>
                  <a:gd name="T5" fmla="*/ 347 h 347"/>
                  <a:gd name="T6" fmla="*/ 51 w 181"/>
                  <a:gd name="T7" fmla="*/ 347 h 347"/>
                  <a:gd name="T8" fmla="*/ 1 w 181"/>
                  <a:gd name="T9" fmla="*/ 300 h 347"/>
                  <a:gd name="T10" fmla="*/ 1 w 181"/>
                  <a:gd name="T11" fmla="*/ 48 h 347"/>
                  <a:gd name="T12" fmla="*/ 51 w 181"/>
                  <a:gd name="T13" fmla="*/ 0 h 347"/>
                  <a:gd name="T14" fmla="*/ 131 w 181"/>
                  <a:gd name="T15" fmla="*/ 0 h 347"/>
                  <a:gd name="T16" fmla="*/ 180 w 181"/>
                  <a:gd name="T17" fmla="*/ 50 h 347"/>
                  <a:gd name="T18" fmla="*/ 180 w 181"/>
                  <a:gd name="T19" fmla="*/ 175 h 347"/>
                  <a:gd name="T20" fmla="*/ 62 w 181"/>
                  <a:gd name="T21" fmla="*/ 61 h 347"/>
                  <a:gd name="T22" fmla="*/ 62 w 181"/>
                  <a:gd name="T23" fmla="*/ 286 h 347"/>
                  <a:gd name="T24" fmla="*/ 120 w 181"/>
                  <a:gd name="T25" fmla="*/ 286 h 347"/>
                  <a:gd name="T26" fmla="*/ 120 w 181"/>
                  <a:gd name="T27" fmla="*/ 61 h 347"/>
                  <a:gd name="T28" fmla="*/ 62 w 181"/>
                  <a:gd name="T29" fmla="*/ 6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347">
                    <a:moveTo>
                      <a:pt x="180" y="175"/>
                    </a:moveTo>
                    <a:cubicBezTo>
                      <a:pt x="180" y="215"/>
                      <a:pt x="181" y="256"/>
                      <a:pt x="180" y="296"/>
                    </a:cubicBezTo>
                    <a:cubicBezTo>
                      <a:pt x="180" y="330"/>
                      <a:pt x="163" y="347"/>
                      <a:pt x="130" y="347"/>
                    </a:cubicBezTo>
                    <a:cubicBezTo>
                      <a:pt x="104" y="347"/>
                      <a:pt x="77" y="347"/>
                      <a:pt x="51" y="347"/>
                    </a:cubicBezTo>
                    <a:cubicBezTo>
                      <a:pt x="20" y="347"/>
                      <a:pt x="1" y="331"/>
                      <a:pt x="1" y="300"/>
                    </a:cubicBezTo>
                    <a:cubicBezTo>
                      <a:pt x="0" y="216"/>
                      <a:pt x="0" y="132"/>
                      <a:pt x="1" y="48"/>
                    </a:cubicBezTo>
                    <a:cubicBezTo>
                      <a:pt x="1" y="16"/>
                      <a:pt x="18" y="1"/>
                      <a:pt x="51" y="0"/>
                    </a:cubicBezTo>
                    <a:cubicBezTo>
                      <a:pt x="77" y="0"/>
                      <a:pt x="104" y="0"/>
                      <a:pt x="131" y="0"/>
                    </a:cubicBezTo>
                    <a:cubicBezTo>
                      <a:pt x="164" y="1"/>
                      <a:pt x="180" y="18"/>
                      <a:pt x="180" y="50"/>
                    </a:cubicBezTo>
                    <a:cubicBezTo>
                      <a:pt x="181" y="92"/>
                      <a:pt x="180" y="133"/>
                      <a:pt x="180" y="175"/>
                    </a:cubicBezTo>
                    <a:close/>
                    <a:moveTo>
                      <a:pt x="62" y="61"/>
                    </a:moveTo>
                    <a:cubicBezTo>
                      <a:pt x="62" y="138"/>
                      <a:pt x="62" y="212"/>
                      <a:pt x="62" y="286"/>
                    </a:cubicBezTo>
                    <a:cubicBezTo>
                      <a:pt x="82" y="286"/>
                      <a:pt x="100" y="286"/>
                      <a:pt x="120" y="286"/>
                    </a:cubicBezTo>
                    <a:cubicBezTo>
                      <a:pt x="120" y="210"/>
                      <a:pt x="120" y="136"/>
                      <a:pt x="120" y="61"/>
                    </a:cubicBezTo>
                    <a:cubicBezTo>
                      <a:pt x="100" y="61"/>
                      <a:pt x="81" y="61"/>
                      <a:pt x="6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19839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0915-6409-FE01-B554-087D6EB228D2}"/>
              </a:ext>
            </a:extLst>
          </p:cNvPr>
          <p:cNvSpPr>
            <a:spLocks noGrp="1"/>
          </p:cNvSpPr>
          <p:nvPr>
            <p:ph type="title"/>
          </p:nvPr>
        </p:nvSpPr>
        <p:spPr/>
        <p:txBody>
          <a:bodyPr>
            <a:normAutofit/>
          </a:bodyPr>
          <a:lstStyle/>
          <a:p>
            <a:r>
              <a:rPr lang="en-CA" sz="4000" dirty="0"/>
              <a:t>Classification of obesity: Waist circumference </a:t>
            </a:r>
          </a:p>
        </p:txBody>
      </p:sp>
      <p:sp>
        <p:nvSpPr>
          <p:cNvPr id="3" name="Text Placeholder 2">
            <a:extLst>
              <a:ext uri="{FF2B5EF4-FFF2-40B4-BE49-F238E27FC236}">
                <a16:creationId xmlns:a16="http://schemas.microsoft.com/office/drawing/2014/main" id="{1FFC35FE-96AB-EED8-E1E8-0540EA790B34}"/>
              </a:ext>
            </a:extLst>
          </p:cNvPr>
          <p:cNvSpPr>
            <a:spLocks noGrp="1"/>
          </p:cNvSpPr>
          <p:nvPr>
            <p:ph type="body" sz="quarter" idx="13"/>
          </p:nvPr>
        </p:nvSpPr>
        <p:spPr/>
        <p:txBody>
          <a:bodyPr/>
          <a:lstStyle/>
          <a:p>
            <a:r>
              <a:rPr lang="en-CA" sz="1000" dirty="0"/>
              <a:t>*These values are based for Caucasian individuals; other thresholds are recommended for non-Caucasian individuals. </a:t>
            </a:r>
            <a:br>
              <a:rPr lang="en-CA" sz="1000" dirty="0"/>
            </a:br>
            <a:r>
              <a:rPr lang="en-CA" sz="1000" dirty="0"/>
              <a:t>BMI, body mass index.</a:t>
            </a:r>
            <a:br>
              <a:rPr lang="en-CA" sz="1000" dirty="0"/>
            </a:br>
            <a:r>
              <a:rPr lang="en-CA" sz="1000" dirty="0"/>
              <a:t>1. Padwal RS et al. CMAJ 2011;183:E1059–1066; 2. Kushner R et al. Practical Manual of Clinical Obesity. 2013; Wiley-Blackwell; </a:t>
            </a:r>
            <a:br>
              <a:rPr lang="en-CA" sz="1000" dirty="0"/>
            </a:br>
            <a:r>
              <a:rPr lang="en-CA" sz="1000" dirty="0"/>
              <a:t>3.</a:t>
            </a:r>
            <a:r>
              <a:rPr lang="en-US" sz="1000" dirty="0"/>
              <a:t> NIH, National Heart, Lung and Blood Institute. Available at: </a:t>
            </a:r>
            <a:r>
              <a:rPr lang="en-US" sz="1000" dirty="0">
                <a:hlinkClick r:id="rId3"/>
              </a:rPr>
              <a:t>https://www.nhlbi.nih.gov/health/educational/lose_wt/BMI/bmi_dis.htm</a:t>
            </a:r>
            <a:r>
              <a:rPr lang="en-US" sz="1000" dirty="0"/>
              <a:t>. Accessed June 2023; 4. Garvey WT et al. AACE CPG. </a:t>
            </a:r>
            <a:r>
              <a:rPr lang="en-US" sz="1000" dirty="0" err="1"/>
              <a:t>Endocr</a:t>
            </a:r>
            <a:r>
              <a:rPr lang="en-US" sz="1000" dirty="0"/>
              <a:t> </a:t>
            </a:r>
            <a:r>
              <a:rPr lang="en-US" sz="1000" dirty="0" err="1"/>
              <a:t>Pract</a:t>
            </a:r>
            <a:r>
              <a:rPr lang="en-US" sz="1000" dirty="0"/>
              <a:t>. 2016;22:1–203.​</a:t>
            </a:r>
            <a:endParaRPr lang="en-CA" sz="1000" dirty="0"/>
          </a:p>
        </p:txBody>
      </p:sp>
      <p:sp>
        <p:nvSpPr>
          <p:cNvPr id="5" name="Rounded Rectangle 2">
            <a:extLst>
              <a:ext uri="{FF2B5EF4-FFF2-40B4-BE49-F238E27FC236}">
                <a16:creationId xmlns:a16="http://schemas.microsoft.com/office/drawing/2014/main" id="{AC5D7DBC-7509-C538-BF34-DEF7C0C08B19}"/>
              </a:ext>
            </a:extLst>
          </p:cNvPr>
          <p:cNvSpPr/>
          <p:nvPr/>
        </p:nvSpPr>
        <p:spPr>
          <a:xfrm>
            <a:off x="1074999" y="1886314"/>
            <a:ext cx="10042003" cy="3808429"/>
          </a:xfrm>
          <a:prstGeom prst="rect">
            <a:avLst/>
          </a:prstGeom>
          <a:solidFill>
            <a:srgbClr val="D8EAF8"/>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spcBef>
                <a:spcPts val="0"/>
              </a:spcBef>
              <a:spcAft>
                <a:spcPts val="1600"/>
              </a:spcAft>
            </a:pPr>
            <a:r>
              <a:rPr lang="en-US" sz="2000" b="0" dirty="0">
                <a:solidFill>
                  <a:schemeClr val="tx1"/>
                </a:solidFill>
                <a:latin typeface="+mj-lt"/>
              </a:rPr>
              <a:t>Waist circumference measures central/visceral obesity and predicts risk independent of BMI, so </a:t>
            </a:r>
            <a:r>
              <a:rPr lang="en-US" sz="2000" b="1" dirty="0">
                <a:solidFill>
                  <a:schemeClr val="tx1"/>
                </a:solidFill>
                <a:latin typeface="+mj-lt"/>
              </a:rPr>
              <a:t>measuring both BMI and waist circumference is recommended</a:t>
            </a:r>
            <a:r>
              <a:rPr lang="en-US" sz="2000" b="0" baseline="30000" dirty="0">
                <a:solidFill>
                  <a:schemeClr val="tx1"/>
                </a:solidFill>
                <a:latin typeface="+mj-lt"/>
              </a:rPr>
              <a:t>1,2</a:t>
            </a:r>
          </a:p>
          <a:p>
            <a:pPr marL="339725" indent="-339725" algn="l">
              <a:spcBef>
                <a:spcPts val="0"/>
              </a:spcBef>
              <a:spcAft>
                <a:spcPts val="1600"/>
              </a:spcAft>
              <a:buFont typeface="Arial" panose="020B0604020202020204" pitchFamily="34" charset="0"/>
              <a:buChar char="•"/>
            </a:pPr>
            <a:r>
              <a:rPr lang="en-US" sz="2000" b="0" dirty="0">
                <a:solidFill>
                  <a:schemeClr val="tx1"/>
                </a:solidFill>
                <a:latin typeface="+mj-lt"/>
              </a:rPr>
              <a:t>This risk goes up with waist size that is </a:t>
            </a:r>
            <a:r>
              <a:rPr lang="en-US" sz="2000" b="1" dirty="0">
                <a:solidFill>
                  <a:schemeClr val="tx1"/>
                </a:solidFill>
                <a:latin typeface="+mj-lt"/>
              </a:rPr>
              <a:t>greater than </a:t>
            </a:r>
            <a:br>
              <a:rPr lang="en-US" sz="2000" b="1" dirty="0">
                <a:solidFill>
                  <a:schemeClr val="tx1"/>
                </a:solidFill>
                <a:latin typeface="+mj-lt"/>
              </a:rPr>
            </a:br>
            <a:r>
              <a:rPr lang="en-US" sz="2000" b="1" dirty="0">
                <a:solidFill>
                  <a:schemeClr val="tx1"/>
                </a:solidFill>
                <a:latin typeface="+mj-lt"/>
              </a:rPr>
              <a:t>88 cm for women </a:t>
            </a:r>
            <a:r>
              <a:rPr lang="en-US" sz="2000" b="0" dirty="0">
                <a:solidFill>
                  <a:schemeClr val="tx1"/>
                </a:solidFill>
                <a:latin typeface="+mj-lt"/>
              </a:rPr>
              <a:t>or </a:t>
            </a:r>
            <a:r>
              <a:rPr lang="en-US" sz="2000" b="1" dirty="0">
                <a:solidFill>
                  <a:schemeClr val="tx1"/>
                </a:solidFill>
                <a:latin typeface="+mj-lt"/>
              </a:rPr>
              <a:t>greater than 102 cm for men*</a:t>
            </a:r>
          </a:p>
          <a:p>
            <a:pPr marL="339725" indent="-339725" algn="l">
              <a:buFont typeface="Arial" panose="020B0604020202020204" pitchFamily="34" charset="0"/>
              <a:buChar char="•"/>
            </a:pPr>
            <a:r>
              <a:rPr lang="en-US" sz="2000" dirty="0">
                <a:solidFill>
                  <a:schemeClr val="tx1"/>
                </a:solidFill>
                <a:latin typeface="+mj-lt"/>
              </a:rPr>
              <a:t>The threshold for waist circumference depends on </a:t>
            </a:r>
            <a:br>
              <a:rPr lang="en-US" sz="2000" dirty="0">
                <a:solidFill>
                  <a:schemeClr val="tx1"/>
                </a:solidFill>
                <a:latin typeface="+mj-lt"/>
              </a:rPr>
            </a:br>
            <a:r>
              <a:rPr lang="en-US" sz="2000" dirty="0">
                <a:solidFill>
                  <a:schemeClr val="tx1"/>
                </a:solidFill>
                <a:latin typeface="+mj-lt"/>
              </a:rPr>
              <a:t>race and ethnicity </a:t>
            </a:r>
          </a:p>
          <a:p>
            <a:pPr marL="796925" lvl="1" indent="-339725">
              <a:buFont typeface="Arial" panose="020B0604020202020204" pitchFamily="34" charset="0"/>
              <a:buChar char="•"/>
            </a:pPr>
            <a:r>
              <a:rPr lang="en-US" sz="2000" dirty="0">
                <a:solidFill>
                  <a:schemeClr val="tx1"/>
                </a:solidFill>
                <a:latin typeface="+mj-lt"/>
              </a:rPr>
              <a:t>In South Asian, Southeast Asian and East Asian adults, </a:t>
            </a:r>
            <a:br>
              <a:rPr lang="en-US" sz="2000" dirty="0">
                <a:solidFill>
                  <a:schemeClr val="tx1"/>
                </a:solidFill>
                <a:latin typeface="+mj-lt"/>
              </a:rPr>
            </a:br>
            <a:r>
              <a:rPr lang="en-US" sz="2000" dirty="0">
                <a:solidFill>
                  <a:schemeClr val="tx1"/>
                </a:solidFill>
                <a:latin typeface="+mj-lt"/>
              </a:rPr>
              <a:t>men with values ≥85 cm and women ≥74 to 80 cm </a:t>
            </a:r>
            <a:br>
              <a:rPr lang="en-US" sz="2000" dirty="0">
                <a:solidFill>
                  <a:schemeClr val="tx1"/>
                </a:solidFill>
                <a:latin typeface="+mj-lt"/>
              </a:rPr>
            </a:br>
            <a:r>
              <a:rPr lang="en-US" sz="2000" dirty="0">
                <a:solidFill>
                  <a:schemeClr val="tx1"/>
                </a:solidFill>
                <a:latin typeface="+mj-lt"/>
              </a:rPr>
              <a:t>should be considered at risk</a:t>
            </a:r>
          </a:p>
        </p:txBody>
      </p:sp>
      <p:pic>
        <p:nvPicPr>
          <p:cNvPr id="48" name="Graphic 47" descr="Alterations &amp; Tailoring outline">
            <a:extLst>
              <a:ext uri="{FF2B5EF4-FFF2-40B4-BE49-F238E27FC236}">
                <a16:creationId xmlns:a16="http://schemas.microsoft.com/office/drawing/2014/main" id="{117B059E-E970-775B-04E0-80169733EF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87064" y="3783546"/>
            <a:ext cx="905201" cy="905201"/>
          </a:xfrm>
          <a:prstGeom prst="rect">
            <a:avLst/>
          </a:prstGeom>
        </p:spPr>
      </p:pic>
      <p:sp>
        <p:nvSpPr>
          <p:cNvPr id="52" name="Rectangle 1">
            <a:extLst>
              <a:ext uri="{FF2B5EF4-FFF2-40B4-BE49-F238E27FC236}">
                <a16:creationId xmlns:a16="http://schemas.microsoft.com/office/drawing/2014/main" id="{CC9668B8-55AE-DE5E-8A43-023F2E84D00F}"/>
              </a:ext>
            </a:extLst>
          </p:cNvPr>
          <p:cNvSpPr>
            <a:spLocks noChangeArrowheads="1"/>
          </p:cNvSpPr>
          <p:nvPr/>
        </p:nvSpPr>
        <p:spPr bwMode="auto">
          <a:xfrm>
            <a:off x="3470275" y="2011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6" name="Group 4">
            <a:extLst>
              <a:ext uri="{FF2B5EF4-FFF2-40B4-BE49-F238E27FC236}">
                <a16:creationId xmlns:a16="http://schemas.microsoft.com/office/drawing/2014/main" id="{41B20662-43A3-447A-8E66-B396F7FD3D9A}"/>
              </a:ext>
            </a:extLst>
          </p:cNvPr>
          <p:cNvGrpSpPr>
            <a:grpSpLocks noChangeAspect="1"/>
          </p:cNvGrpSpPr>
          <p:nvPr/>
        </p:nvGrpSpPr>
        <p:grpSpPr bwMode="auto">
          <a:xfrm>
            <a:off x="8345345" y="3657705"/>
            <a:ext cx="1080549" cy="1040059"/>
            <a:chOff x="1346" y="142"/>
            <a:chExt cx="3069" cy="2954"/>
          </a:xfrm>
          <a:solidFill>
            <a:srgbClr val="0070C0"/>
          </a:solidFill>
        </p:grpSpPr>
        <p:sp>
          <p:nvSpPr>
            <p:cNvPr id="17" name="Freeform 5">
              <a:extLst>
                <a:ext uri="{FF2B5EF4-FFF2-40B4-BE49-F238E27FC236}">
                  <a16:creationId xmlns:a16="http://schemas.microsoft.com/office/drawing/2014/main" id="{9A6BD17C-8A69-4C01-899A-BD2459DF4F98}"/>
                </a:ext>
              </a:extLst>
            </p:cNvPr>
            <p:cNvSpPr>
              <a:spLocks/>
            </p:cNvSpPr>
            <p:nvPr/>
          </p:nvSpPr>
          <p:spPr bwMode="auto">
            <a:xfrm>
              <a:off x="1837" y="1559"/>
              <a:ext cx="2079" cy="1537"/>
            </a:xfrm>
            <a:custGeom>
              <a:avLst/>
              <a:gdLst>
                <a:gd name="T0" fmla="*/ 737 w 1380"/>
                <a:gd name="T1" fmla="*/ 1020 h 1020"/>
                <a:gd name="T2" fmla="*/ 707 w 1380"/>
                <a:gd name="T3" fmla="*/ 964 h 1020"/>
                <a:gd name="T4" fmla="*/ 708 w 1380"/>
                <a:gd name="T5" fmla="*/ 698 h 1020"/>
                <a:gd name="T6" fmla="*/ 692 w 1380"/>
                <a:gd name="T7" fmla="*/ 656 h 1020"/>
                <a:gd name="T8" fmla="*/ 516 w 1380"/>
                <a:gd name="T9" fmla="*/ 518 h 1020"/>
                <a:gd name="T10" fmla="*/ 112 w 1380"/>
                <a:gd name="T11" fmla="*/ 377 h 1020"/>
                <a:gd name="T12" fmla="*/ 87 w 1380"/>
                <a:gd name="T13" fmla="*/ 375 h 1020"/>
                <a:gd name="T14" fmla="*/ 87 w 1380"/>
                <a:gd name="T15" fmla="*/ 472 h 1020"/>
                <a:gd name="T16" fmla="*/ 199 w 1380"/>
                <a:gd name="T17" fmla="*/ 921 h 1020"/>
                <a:gd name="T18" fmla="*/ 211 w 1380"/>
                <a:gd name="T19" fmla="*/ 950 h 1020"/>
                <a:gd name="T20" fmla="*/ 187 w 1380"/>
                <a:gd name="T21" fmla="*/ 1004 h 1020"/>
                <a:gd name="T22" fmla="*/ 134 w 1380"/>
                <a:gd name="T23" fmla="*/ 982 h 1020"/>
                <a:gd name="T24" fmla="*/ 2 w 1380"/>
                <a:gd name="T25" fmla="*/ 451 h 1020"/>
                <a:gd name="T26" fmla="*/ 82 w 1380"/>
                <a:gd name="T27" fmla="*/ 96 h 1020"/>
                <a:gd name="T28" fmla="*/ 127 w 1380"/>
                <a:gd name="T29" fmla="*/ 0 h 1020"/>
                <a:gd name="T30" fmla="*/ 211 w 1380"/>
                <a:gd name="T31" fmla="*/ 19 h 1020"/>
                <a:gd name="T32" fmla="*/ 155 w 1380"/>
                <a:gd name="T33" fmla="*/ 139 h 1020"/>
                <a:gd name="T34" fmla="*/ 302 w 1380"/>
                <a:gd name="T35" fmla="*/ 170 h 1020"/>
                <a:gd name="T36" fmla="*/ 754 w 1380"/>
                <a:gd name="T37" fmla="*/ 215 h 1020"/>
                <a:gd name="T38" fmla="*/ 1287 w 1380"/>
                <a:gd name="T39" fmla="*/ 155 h 1020"/>
                <a:gd name="T40" fmla="*/ 1309 w 1380"/>
                <a:gd name="T41" fmla="*/ 161 h 1020"/>
                <a:gd name="T42" fmla="*/ 1380 w 1380"/>
                <a:gd name="T43" fmla="*/ 379 h 1020"/>
                <a:gd name="T44" fmla="*/ 1284 w 1380"/>
                <a:gd name="T45" fmla="*/ 400 h 1020"/>
                <a:gd name="T46" fmla="*/ 860 w 1380"/>
                <a:gd name="T47" fmla="*/ 614 h 1020"/>
                <a:gd name="T48" fmla="*/ 792 w 1380"/>
                <a:gd name="T49" fmla="*/ 761 h 1020"/>
                <a:gd name="T50" fmla="*/ 792 w 1380"/>
                <a:gd name="T51" fmla="*/ 965 h 1020"/>
                <a:gd name="T52" fmla="*/ 761 w 1380"/>
                <a:gd name="T53" fmla="*/ 1020 h 1020"/>
                <a:gd name="T54" fmla="*/ 737 w 1380"/>
                <a:gd name="T55"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0" h="1020">
                  <a:moveTo>
                    <a:pt x="737" y="1020"/>
                  </a:moveTo>
                  <a:cubicBezTo>
                    <a:pt x="714" y="1008"/>
                    <a:pt x="707" y="990"/>
                    <a:pt x="707" y="964"/>
                  </a:cubicBezTo>
                  <a:cubicBezTo>
                    <a:pt x="709" y="876"/>
                    <a:pt x="707" y="787"/>
                    <a:pt x="708" y="698"/>
                  </a:cubicBezTo>
                  <a:cubicBezTo>
                    <a:pt x="709" y="681"/>
                    <a:pt x="703" y="668"/>
                    <a:pt x="692" y="656"/>
                  </a:cubicBezTo>
                  <a:cubicBezTo>
                    <a:pt x="641" y="600"/>
                    <a:pt x="581" y="556"/>
                    <a:pt x="516" y="518"/>
                  </a:cubicBezTo>
                  <a:cubicBezTo>
                    <a:pt x="390" y="445"/>
                    <a:pt x="255" y="398"/>
                    <a:pt x="112" y="377"/>
                  </a:cubicBezTo>
                  <a:cubicBezTo>
                    <a:pt x="105" y="376"/>
                    <a:pt x="98" y="376"/>
                    <a:pt x="87" y="375"/>
                  </a:cubicBezTo>
                  <a:cubicBezTo>
                    <a:pt x="87" y="408"/>
                    <a:pt x="86" y="440"/>
                    <a:pt x="87" y="472"/>
                  </a:cubicBezTo>
                  <a:cubicBezTo>
                    <a:pt x="90" y="630"/>
                    <a:pt x="135" y="778"/>
                    <a:pt x="199" y="921"/>
                  </a:cubicBezTo>
                  <a:cubicBezTo>
                    <a:pt x="203" y="931"/>
                    <a:pt x="208" y="940"/>
                    <a:pt x="211" y="950"/>
                  </a:cubicBezTo>
                  <a:cubicBezTo>
                    <a:pt x="219" y="973"/>
                    <a:pt x="209" y="996"/>
                    <a:pt x="187" y="1004"/>
                  </a:cubicBezTo>
                  <a:cubicBezTo>
                    <a:pt x="166" y="1013"/>
                    <a:pt x="144" y="1004"/>
                    <a:pt x="134" y="982"/>
                  </a:cubicBezTo>
                  <a:cubicBezTo>
                    <a:pt x="56" y="813"/>
                    <a:pt x="4" y="639"/>
                    <a:pt x="2" y="451"/>
                  </a:cubicBezTo>
                  <a:cubicBezTo>
                    <a:pt x="0" y="326"/>
                    <a:pt x="32" y="209"/>
                    <a:pt x="82" y="96"/>
                  </a:cubicBezTo>
                  <a:cubicBezTo>
                    <a:pt x="96" y="64"/>
                    <a:pt x="112" y="33"/>
                    <a:pt x="127" y="0"/>
                  </a:cubicBezTo>
                  <a:cubicBezTo>
                    <a:pt x="155" y="6"/>
                    <a:pt x="182" y="12"/>
                    <a:pt x="211" y="19"/>
                  </a:cubicBezTo>
                  <a:cubicBezTo>
                    <a:pt x="192" y="59"/>
                    <a:pt x="174" y="97"/>
                    <a:pt x="155" y="139"/>
                  </a:cubicBezTo>
                  <a:cubicBezTo>
                    <a:pt x="206" y="150"/>
                    <a:pt x="253" y="161"/>
                    <a:pt x="302" y="170"/>
                  </a:cubicBezTo>
                  <a:cubicBezTo>
                    <a:pt x="451" y="198"/>
                    <a:pt x="602" y="215"/>
                    <a:pt x="754" y="215"/>
                  </a:cubicBezTo>
                  <a:cubicBezTo>
                    <a:pt x="934" y="215"/>
                    <a:pt x="1112" y="193"/>
                    <a:pt x="1287" y="155"/>
                  </a:cubicBezTo>
                  <a:cubicBezTo>
                    <a:pt x="1296" y="153"/>
                    <a:pt x="1303" y="150"/>
                    <a:pt x="1309" y="161"/>
                  </a:cubicBezTo>
                  <a:cubicBezTo>
                    <a:pt x="1344" y="229"/>
                    <a:pt x="1370" y="301"/>
                    <a:pt x="1380" y="379"/>
                  </a:cubicBezTo>
                  <a:cubicBezTo>
                    <a:pt x="1347" y="386"/>
                    <a:pt x="1315" y="392"/>
                    <a:pt x="1284" y="400"/>
                  </a:cubicBezTo>
                  <a:cubicBezTo>
                    <a:pt x="1127" y="441"/>
                    <a:pt x="984" y="508"/>
                    <a:pt x="860" y="614"/>
                  </a:cubicBezTo>
                  <a:cubicBezTo>
                    <a:pt x="791" y="672"/>
                    <a:pt x="792" y="673"/>
                    <a:pt x="792" y="761"/>
                  </a:cubicBezTo>
                  <a:cubicBezTo>
                    <a:pt x="792" y="829"/>
                    <a:pt x="791" y="897"/>
                    <a:pt x="792" y="965"/>
                  </a:cubicBezTo>
                  <a:cubicBezTo>
                    <a:pt x="792" y="990"/>
                    <a:pt x="784" y="1009"/>
                    <a:pt x="761" y="1020"/>
                  </a:cubicBezTo>
                  <a:cubicBezTo>
                    <a:pt x="753" y="1020"/>
                    <a:pt x="745" y="1020"/>
                    <a:pt x="737" y="10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CA9AB1A7-EF97-4EE0-8FB3-366B40C84BA9}"/>
                </a:ext>
              </a:extLst>
            </p:cNvPr>
            <p:cNvSpPr>
              <a:spLocks noEditPoints="1"/>
            </p:cNvSpPr>
            <p:nvPr/>
          </p:nvSpPr>
          <p:spPr bwMode="auto">
            <a:xfrm>
              <a:off x="1346" y="994"/>
              <a:ext cx="2666" cy="2102"/>
            </a:xfrm>
            <a:custGeom>
              <a:avLst/>
              <a:gdLst>
                <a:gd name="T0" fmla="*/ 1564 w 1771"/>
                <a:gd name="T1" fmla="*/ 1324 h 1395"/>
                <a:gd name="T2" fmla="*/ 1594 w 1771"/>
                <a:gd name="T3" fmla="*/ 472 h 1395"/>
                <a:gd name="T4" fmla="*/ 1345 w 1771"/>
                <a:gd name="T5" fmla="*/ 365 h 1395"/>
                <a:gd name="T6" fmla="*/ 366 w 1771"/>
                <a:gd name="T7" fmla="*/ 286 h 1395"/>
                <a:gd name="T8" fmla="*/ 19 w 1771"/>
                <a:gd name="T9" fmla="*/ 368 h 1395"/>
                <a:gd name="T10" fmla="*/ 74 w 1771"/>
                <a:gd name="T11" fmla="*/ 164 h 1395"/>
                <a:gd name="T12" fmla="*/ 240 w 1771"/>
                <a:gd name="T13" fmla="*/ 82 h 1395"/>
                <a:gd name="T14" fmla="*/ 272 w 1771"/>
                <a:gd name="T15" fmla="*/ 196 h 1395"/>
                <a:gd name="T16" fmla="*/ 349 w 1771"/>
                <a:gd name="T17" fmla="*/ 90 h 1395"/>
                <a:gd name="T18" fmla="*/ 370 w 1771"/>
                <a:gd name="T19" fmla="*/ 138 h 1395"/>
                <a:gd name="T20" fmla="*/ 479 w 1771"/>
                <a:gd name="T21" fmla="*/ 116 h 1395"/>
                <a:gd name="T22" fmla="*/ 501 w 1771"/>
                <a:gd name="T23" fmla="*/ 27 h 1395"/>
                <a:gd name="T24" fmla="*/ 562 w 1771"/>
                <a:gd name="T25" fmla="*/ 135 h 1395"/>
                <a:gd name="T26" fmla="*/ 573 w 1771"/>
                <a:gd name="T27" fmla="*/ 178 h 1395"/>
                <a:gd name="T28" fmla="*/ 607 w 1771"/>
                <a:gd name="T29" fmla="*/ 146 h 1395"/>
                <a:gd name="T30" fmla="*/ 687 w 1771"/>
                <a:gd name="T31" fmla="*/ 268 h 1395"/>
                <a:gd name="T32" fmla="*/ 729 w 1771"/>
                <a:gd name="T33" fmla="*/ 167 h 1395"/>
                <a:gd name="T34" fmla="*/ 799 w 1771"/>
                <a:gd name="T35" fmla="*/ 221 h 1395"/>
                <a:gd name="T36" fmla="*/ 829 w 1771"/>
                <a:gd name="T37" fmla="*/ 182 h 1395"/>
                <a:gd name="T38" fmla="*/ 922 w 1771"/>
                <a:gd name="T39" fmla="*/ 295 h 1395"/>
                <a:gd name="T40" fmla="*/ 954 w 1771"/>
                <a:gd name="T41" fmla="*/ 195 h 1395"/>
                <a:gd name="T42" fmla="*/ 1028 w 1771"/>
                <a:gd name="T43" fmla="*/ 236 h 1395"/>
                <a:gd name="T44" fmla="*/ 1056 w 1771"/>
                <a:gd name="T45" fmla="*/ 199 h 1395"/>
                <a:gd name="T46" fmla="*/ 1156 w 1771"/>
                <a:gd name="T47" fmla="*/ 301 h 1395"/>
                <a:gd name="T48" fmla="*/ 1182 w 1771"/>
                <a:gd name="T49" fmla="*/ 197 h 1395"/>
                <a:gd name="T50" fmla="*/ 1259 w 1771"/>
                <a:gd name="T51" fmla="*/ 233 h 1395"/>
                <a:gd name="T52" fmla="*/ 1280 w 1771"/>
                <a:gd name="T53" fmla="*/ 191 h 1395"/>
                <a:gd name="T54" fmla="*/ 1397 w 1771"/>
                <a:gd name="T55" fmla="*/ 280 h 1395"/>
                <a:gd name="T56" fmla="*/ 1404 w 1771"/>
                <a:gd name="T57" fmla="*/ 175 h 1395"/>
                <a:gd name="T58" fmla="*/ 1439 w 1771"/>
                <a:gd name="T59" fmla="*/ 36 h 1395"/>
                <a:gd name="T60" fmla="*/ 1528 w 1771"/>
                <a:gd name="T61" fmla="*/ 79 h 1395"/>
                <a:gd name="T62" fmla="*/ 1600 w 1771"/>
                <a:gd name="T63" fmla="*/ 112 h 1395"/>
                <a:gd name="T64" fmla="*/ 1606 w 1771"/>
                <a:gd name="T65" fmla="*/ 309 h 1395"/>
                <a:gd name="T66" fmla="*/ 1758 w 1771"/>
                <a:gd name="T67" fmla="*/ 693 h 1395"/>
                <a:gd name="T68" fmla="*/ 1637 w 1771"/>
                <a:gd name="T69" fmla="*/ 1364 h 1395"/>
                <a:gd name="T70" fmla="*/ 1584 w 1771"/>
                <a:gd name="T71" fmla="*/ 1395 h 1395"/>
                <a:gd name="T72" fmla="*/ 505 w 1771"/>
                <a:gd name="T73" fmla="*/ 124 h 1395"/>
                <a:gd name="T74" fmla="*/ 459 w 1771"/>
                <a:gd name="T75" fmla="*/ 218 h 1395"/>
                <a:gd name="T76" fmla="*/ 1475 w 1771"/>
                <a:gd name="T77" fmla="*/ 160 h 1395"/>
                <a:gd name="T78" fmla="*/ 1509 w 1771"/>
                <a:gd name="T79" fmla="*/ 190 h 1395"/>
                <a:gd name="T80" fmla="*/ 1475 w 1771"/>
                <a:gd name="T81" fmla="*/ 16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1" h="1395">
                  <a:moveTo>
                    <a:pt x="1584" y="1395"/>
                  </a:moveTo>
                  <a:cubicBezTo>
                    <a:pt x="1553" y="1373"/>
                    <a:pt x="1549" y="1360"/>
                    <a:pt x="1564" y="1324"/>
                  </a:cubicBezTo>
                  <a:cubicBezTo>
                    <a:pt x="1607" y="1223"/>
                    <a:pt x="1644" y="1120"/>
                    <a:pt x="1665" y="1012"/>
                  </a:cubicBezTo>
                  <a:cubicBezTo>
                    <a:pt x="1701" y="824"/>
                    <a:pt x="1685" y="643"/>
                    <a:pt x="1594" y="472"/>
                  </a:cubicBezTo>
                  <a:cubicBezTo>
                    <a:pt x="1569" y="426"/>
                    <a:pt x="1547" y="378"/>
                    <a:pt x="1524" y="332"/>
                  </a:cubicBezTo>
                  <a:cubicBezTo>
                    <a:pt x="1464" y="343"/>
                    <a:pt x="1404" y="355"/>
                    <a:pt x="1345" y="365"/>
                  </a:cubicBezTo>
                  <a:cubicBezTo>
                    <a:pt x="1199" y="390"/>
                    <a:pt x="1052" y="392"/>
                    <a:pt x="904" y="381"/>
                  </a:cubicBezTo>
                  <a:cubicBezTo>
                    <a:pt x="722" y="368"/>
                    <a:pt x="543" y="334"/>
                    <a:pt x="366" y="286"/>
                  </a:cubicBezTo>
                  <a:cubicBezTo>
                    <a:pt x="309" y="270"/>
                    <a:pt x="250" y="262"/>
                    <a:pt x="190" y="273"/>
                  </a:cubicBezTo>
                  <a:cubicBezTo>
                    <a:pt x="123" y="286"/>
                    <a:pt x="69" y="323"/>
                    <a:pt x="19" y="368"/>
                  </a:cubicBezTo>
                  <a:cubicBezTo>
                    <a:pt x="14" y="372"/>
                    <a:pt x="8" y="377"/>
                    <a:pt x="0" y="380"/>
                  </a:cubicBezTo>
                  <a:cubicBezTo>
                    <a:pt x="24" y="308"/>
                    <a:pt x="46" y="235"/>
                    <a:pt x="74" y="164"/>
                  </a:cubicBezTo>
                  <a:cubicBezTo>
                    <a:pt x="86" y="133"/>
                    <a:pt x="116" y="113"/>
                    <a:pt x="148" y="102"/>
                  </a:cubicBezTo>
                  <a:cubicBezTo>
                    <a:pt x="176" y="93"/>
                    <a:pt x="207" y="89"/>
                    <a:pt x="240" y="82"/>
                  </a:cubicBezTo>
                  <a:cubicBezTo>
                    <a:pt x="243" y="123"/>
                    <a:pt x="245" y="159"/>
                    <a:pt x="248" y="198"/>
                  </a:cubicBezTo>
                  <a:cubicBezTo>
                    <a:pt x="256" y="197"/>
                    <a:pt x="264" y="197"/>
                    <a:pt x="272" y="196"/>
                  </a:cubicBezTo>
                  <a:cubicBezTo>
                    <a:pt x="270" y="158"/>
                    <a:pt x="268" y="123"/>
                    <a:pt x="266" y="84"/>
                  </a:cubicBezTo>
                  <a:cubicBezTo>
                    <a:pt x="295" y="86"/>
                    <a:pt x="322" y="88"/>
                    <a:pt x="349" y="90"/>
                  </a:cubicBezTo>
                  <a:cubicBezTo>
                    <a:pt x="349" y="106"/>
                    <a:pt x="348" y="119"/>
                    <a:pt x="347" y="134"/>
                  </a:cubicBezTo>
                  <a:cubicBezTo>
                    <a:pt x="354" y="135"/>
                    <a:pt x="361" y="137"/>
                    <a:pt x="370" y="138"/>
                  </a:cubicBezTo>
                  <a:cubicBezTo>
                    <a:pt x="372" y="124"/>
                    <a:pt x="374" y="110"/>
                    <a:pt x="376" y="95"/>
                  </a:cubicBezTo>
                  <a:cubicBezTo>
                    <a:pt x="411" y="102"/>
                    <a:pt x="444" y="109"/>
                    <a:pt x="479" y="116"/>
                  </a:cubicBezTo>
                  <a:cubicBezTo>
                    <a:pt x="482" y="92"/>
                    <a:pt x="485" y="69"/>
                    <a:pt x="487" y="47"/>
                  </a:cubicBezTo>
                  <a:cubicBezTo>
                    <a:pt x="488" y="36"/>
                    <a:pt x="491" y="30"/>
                    <a:pt x="501" y="27"/>
                  </a:cubicBezTo>
                  <a:cubicBezTo>
                    <a:pt x="524" y="19"/>
                    <a:pt x="546" y="10"/>
                    <a:pt x="574" y="0"/>
                  </a:cubicBezTo>
                  <a:cubicBezTo>
                    <a:pt x="570" y="47"/>
                    <a:pt x="566" y="90"/>
                    <a:pt x="562" y="135"/>
                  </a:cubicBezTo>
                  <a:cubicBezTo>
                    <a:pt x="567" y="137"/>
                    <a:pt x="573" y="139"/>
                    <a:pt x="580" y="142"/>
                  </a:cubicBezTo>
                  <a:cubicBezTo>
                    <a:pt x="578" y="153"/>
                    <a:pt x="575" y="165"/>
                    <a:pt x="573" y="178"/>
                  </a:cubicBezTo>
                  <a:cubicBezTo>
                    <a:pt x="580" y="180"/>
                    <a:pt x="587" y="182"/>
                    <a:pt x="596" y="185"/>
                  </a:cubicBezTo>
                  <a:cubicBezTo>
                    <a:pt x="599" y="172"/>
                    <a:pt x="603" y="160"/>
                    <a:pt x="607" y="146"/>
                  </a:cubicBezTo>
                  <a:cubicBezTo>
                    <a:pt x="638" y="152"/>
                    <a:pt x="670" y="158"/>
                    <a:pt x="704" y="164"/>
                  </a:cubicBezTo>
                  <a:cubicBezTo>
                    <a:pt x="698" y="199"/>
                    <a:pt x="693" y="233"/>
                    <a:pt x="687" y="268"/>
                  </a:cubicBezTo>
                  <a:cubicBezTo>
                    <a:pt x="696" y="269"/>
                    <a:pt x="703" y="270"/>
                    <a:pt x="712" y="271"/>
                  </a:cubicBezTo>
                  <a:cubicBezTo>
                    <a:pt x="717" y="236"/>
                    <a:pt x="723" y="202"/>
                    <a:pt x="729" y="167"/>
                  </a:cubicBezTo>
                  <a:cubicBezTo>
                    <a:pt x="754" y="170"/>
                    <a:pt x="778" y="174"/>
                    <a:pt x="803" y="178"/>
                  </a:cubicBezTo>
                  <a:cubicBezTo>
                    <a:pt x="801" y="193"/>
                    <a:pt x="800" y="206"/>
                    <a:pt x="799" y="221"/>
                  </a:cubicBezTo>
                  <a:cubicBezTo>
                    <a:pt x="808" y="222"/>
                    <a:pt x="815" y="222"/>
                    <a:pt x="823" y="223"/>
                  </a:cubicBezTo>
                  <a:cubicBezTo>
                    <a:pt x="825" y="209"/>
                    <a:pt x="827" y="197"/>
                    <a:pt x="829" y="182"/>
                  </a:cubicBezTo>
                  <a:cubicBezTo>
                    <a:pt x="862" y="185"/>
                    <a:pt x="894" y="187"/>
                    <a:pt x="928" y="190"/>
                  </a:cubicBezTo>
                  <a:cubicBezTo>
                    <a:pt x="926" y="226"/>
                    <a:pt x="924" y="260"/>
                    <a:pt x="922" y="295"/>
                  </a:cubicBezTo>
                  <a:cubicBezTo>
                    <a:pt x="931" y="295"/>
                    <a:pt x="938" y="296"/>
                    <a:pt x="947" y="296"/>
                  </a:cubicBezTo>
                  <a:cubicBezTo>
                    <a:pt x="949" y="261"/>
                    <a:pt x="951" y="228"/>
                    <a:pt x="954" y="195"/>
                  </a:cubicBezTo>
                  <a:cubicBezTo>
                    <a:pt x="979" y="195"/>
                    <a:pt x="1002" y="195"/>
                    <a:pt x="1028" y="195"/>
                  </a:cubicBezTo>
                  <a:cubicBezTo>
                    <a:pt x="1028" y="210"/>
                    <a:pt x="1028" y="222"/>
                    <a:pt x="1028" y="236"/>
                  </a:cubicBezTo>
                  <a:cubicBezTo>
                    <a:pt x="1036" y="237"/>
                    <a:pt x="1043" y="238"/>
                    <a:pt x="1052" y="239"/>
                  </a:cubicBezTo>
                  <a:cubicBezTo>
                    <a:pt x="1053" y="225"/>
                    <a:pt x="1054" y="212"/>
                    <a:pt x="1056" y="199"/>
                  </a:cubicBezTo>
                  <a:cubicBezTo>
                    <a:pt x="1089" y="199"/>
                    <a:pt x="1121" y="199"/>
                    <a:pt x="1156" y="199"/>
                  </a:cubicBezTo>
                  <a:cubicBezTo>
                    <a:pt x="1156" y="233"/>
                    <a:pt x="1156" y="266"/>
                    <a:pt x="1156" y="301"/>
                  </a:cubicBezTo>
                  <a:cubicBezTo>
                    <a:pt x="1167" y="301"/>
                    <a:pt x="1174" y="301"/>
                    <a:pt x="1182" y="301"/>
                  </a:cubicBezTo>
                  <a:cubicBezTo>
                    <a:pt x="1182" y="266"/>
                    <a:pt x="1182" y="233"/>
                    <a:pt x="1182" y="197"/>
                  </a:cubicBezTo>
                  <a:cubicBezTo>
                    <a:pt x="1205" y="196"/>
                    <a:pt x="1229" y="194"/>
                    <a:pt x="1254" y="193"/>
                  </a:cubicBezTo>
                  <a:cubicBezTo>
                    <a:pt x="1256" y="206"/>
                    <a:pt x="1257" y="218"/>
                    <a:pt x="1259" y="233"/>
                  </a:cubicBezTo>
                  <a:cubicBezTo>
                    <a:pt x="1267" y="232"/>
                    <a:pt x="1274" y="232"/>
                    <a:pt x="1283" y="231"/>
                  </a:cubicBezTo>
                  <a:cubicBezTo>
                    <a:pt x="1282" y="218"/>
                    <a:pt x="1281" y="206"/>
                    <a:pt x="1280" y="191"/>
                  </a:cubicBezTo>
                  <a:cubicBezTo>
                    <a:pt x="1313" y="187"/>
                    <a:pt x="1345" y="183"/>
                    <a:pt x="1378" y="179"/>
                  </a:cubicBezTo>
                  <a:cubicBezTo>
                    <a:pt x="1384" y="213"/>
                    <a:pt x="1390" y="245"/>
                    <a:pt x="1397" y="280"/>
                  </a:cubicBezTo>
                  <a:cubicBezTo>
                    <a:pt x="1404" y="279"/>
                    <a:pt x="1411" y="278"/>
                    <a:pt x="1421" y="278"/>
                  </a:cubicBezTo>
                  <a:cubicBezTo>
                    <a:pt x="1415" y="243"/>
                    <a:pt x="1410" y="210"/>
                    <a:pt x="1404" y="175"/>
                  </a:cubicBezTo>
                  <a:cubicBezTo>
                    <a:pt x="1422" y="171"/>
                    <a:pt x="1439" y="167"/>
                    <a:pt x="1456" y="163"/>
                  </a:cubicBezTo>
                  <a:cubicBezTo>
                    <a:pt x="1450" y="121"/>
                    <a:pt x="1445" y="81"/>
                    <a:pt x="1439" y="36"/>
                  </a:cubicBezTo>
                  <a:cubicBezTo>
                    <a:pt x="1469" y="47"/>
                    <a:pt x="1495" y="56"/>
                    <a:pt x="1520" y="66"/>
                  </a:cubicBezTo>
                  <a:cubicBezTo>
                    <a:pt x="1524" y="67"/>
                    <a:pt x="1527" y="74"/>
                    <a:pt x="1528" y="79"/>
                  </a:cubicBezTo>
                  <a:cubicBezTo>
                    <a:pt x="1532" y="98"/>
                    <a:pt x="1535" y="117"/>
                    <a:pt x="1539" y="140"/>
                  </a:cubicBezTo>
                  <a:cubicBezTo>
                    <a:pt x="1561" y="130"/>
                    <a:pt x="1581" y="121"/>
                    <a:pt x="1600" y="112"/>
                  </a:cubicBezTo>
                  <a:cubicBezTo>
                    <a:pt x="1622" y="170"/>
                    <a:pt x="1644" y="228"/>
                    <a:pt x="1667" y="287"/>
                  </a:cubicBezTo>
                  <a:cubicBezTo>
                    <a:pt x="1649" y="294"/>
                    <a:pt x="1628" y="301"/>
                    <a:pt x="1606" y="309"/>
                  </a:cubicBezTo>
                  <a:cubicBezTo>
                    <a:pt x="1623" y="342"/>
                    <a:pt x="1638" y="373"/>
                    <a:pt x="1654" y="405"/>
                  </a:cubicBezTo>
                  <a:cubicBezTo>
                    <a:pt x="1699" y="497"/>
                    <a:pt x="1740" y="591"/>
                    <a:pt x="1758" y="693"/>
                  </a:cubicBezTo>
                  <a:cubicBezTo>
                    <a:pt x="1771" y="768"/>
                    <a:pt x="1768" y="843"/>
                    <a:pt x="1762" y="918"/>
                  </a:cubicBezTo>
                  <a:cubicBezTo>
                    <a:pt x="1750" y="1075"/>
                    <a:pt x="1701" y="1222"/>
                    <a:pt x="1637" y="1364"/>
                  </a:cubicBezTo>
                  <a:cubicBezTo>
                    <a:pt x="1632" y="1376"/>
                    <a:pt x="1618" y="1385"/>
                    <a:pt x="1608" y="1395"/>
                  </a:cubicBezTo>
                  <a:cubicBezTo>
                    <a:pt x="1600" y="1395"/>
                    <a:pt x="1592" y="1395"/>
                    <a:pt x="1584" y="1395"/>
                  </a:cubicBezTo>
                  <a:close/>
                  <a:moveTo>
                    <a:pt x="483" y="223"/>
                  </a:moveTo>
                  <a:cubicBezTo>
                    <a:pt x="491" y="189"/>
                    <a:pt x="498" y="157"/>
                    <a:pt x="505" y="124"/>
                  </a:cubicBezTo>
                  <a:cubicBezTo>
                    <a:pt x="496" y="122"/>
                    <a:pt x="489" y="120"/>
                    <a:pt x="481" y="118"/>
                  </a:cubicBezTo>
                  <a:cubicBezTo>
                    <a:pt x="473" y="152"/>
                    <a:pt x="466" y="184"/>
                    <a:pt x="459" y="218"/>
                  </a:cubicBezTo>
                  <a:cubicBezTo>
                    <a:pt x="468" y="220"/>
                    <a:pt x="474" y="221"/>
                    <a:pt x="483" y="223"/>
                  </a:cubicBezTo>
                  <a:close/>
                  <a:moveTo>
                    <a:pt x="1475" y="160"/>
                  </a:moveTo>
                  <a:cubicBezTo>
                    <a:pt x="1479" y="174"/>
                    <a:pt x="1482" y="185"/>
                    <a:pt x="1486" y="197"/>
                  </a:cubicBezTo>
                  <a:cubicBezTo>
                    <a:pt x="1495" y="194"/>
                    <a:pt x="1502" y="193"/>
                    <a:pt x="1509" y="190"/>
                  </a:cubicBezTo>
                  <a:cubicBezTo>
                    <a:pt x="1505" y="177"/>
                    <a:pt x="1502" y="166"/>
                    <a:pt x="1498" y="154"/>
                  </a:cubicBezTo>
                  <a:cubicBezTo>
                    <a:pt x="1490" y="156"/>
                    <a:pt x="1483" y="158"/>
                    <a:pt x="1475"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E4D030E0-CB52-43A6-8DF0-07ABEE02A0D8}"/>
                </a:ext>
              </a:extLst>
            </p:cNvPr>
            <p:cNvSpPr>
              <a:spLocks noEditPoints="1"/>
            </p:cNvSpPr>
            <p:nvPr/>
          </p:nvSpPr>
          <p:spPr bwMode="auto">
            <a:xfrm>
              <a:off x="1891" y="142"/>
              <a:ext cx="2524" cy="945"/>
            </a:xfrm>
            <a:custGeom>
              <a:avLst/>
              <a:gdLst>
                <a:gd name="T0" fmla="*/ 1279 w 1676"/>
                <a:gd name="T1" fmla="*/ 71 h 627"/>
                <a:gd name="T2" fmla="*/ 1190 w 1676"/>
                <a:gd name="T3" fmla="*/ 347 h 627"/>
                <a:gd name="T4" fmla="*/ 1237 w 1676"/>
                <a:gd name="T5" fmla="*/ 408 h 627"/>
                <a:gd name="T6" fmla="*/ 1274 w 1676"/>
                <a:gd name="T7" fmla="*/ 379 h 627"/>
                <a:gd name="T8" fmla="*/ 1333 w 1676"/>
                <a:gd name="T9" fmla="*/ 505 h 627"/>
                <a:gd name="T10" fmla="*/ 1383 w 1676"/>
                <a:gd name="T11" fmla="*/ 412 h 627"/>
                <a:gd name="T12" fmla="*/ 1441 w 1676"/>
                <a:gd name="T13" fmla="*/ 463 h 627"/>
                <a:gd name="T14" fmla="*/ 1470 w 1676"/>
                <a:gd name="T15" fmla="*/ 429 h 627"/>
                <a:gd name="T16" fmla="*/ 1667 w 1676"/>
                <a:gd name="T17" fmla="*/ 428 h 627"/>
                <a:gd name="T18" fmla="*/ 1565 w 1676"/>
                <a:gd name="T19" fmla="*/ 612 h 627"/>
                <a:gd name="T20" fmla="*/ 974 w 1676"/>
                <a:gd name="T21" fmla="*/ 483 h 627"/>
                <a:gd name="T22" fmla="*/ 80 w 1676"/>
                <a:gd name="T23" fmla="*/ 555 h 627"/>
                <a:gd name="T24" fmla="*/ 42 w 1676"/>
                <a:gd name="T25" fmla="*/ 408 h 627"/>
                <a:gd name="T26" fmla="*/ 97 w 1676"/>
                <a:gd name="T27" fmla="*/ 347 h 627"/>
                <a:gd name="T28" fmla="*/ 156 w 1676"/>
                <a:gd name="T29" fmla="*/ 427 h 627"/>
                <a:gd name="T30" fmla="*/ 104 w 1676"/>
                <a:gd name="T31" fmla="*/ 342 h 627"/>
                <a:gd name="T32" fmla="*/ 14 w 1676"/>
                <a:gd name="T33" fmla="*/ 71 h 627"/>
                <a:gd name="T34" fmla="*/ 62 w 1676"/>
                <a:gd name="T35" fmla="*/ 0 h 627"/>
                <a:gd name="T36" fmla="*/ 153 w 1676"/>
                <a:gd name="T37" fmla="*/ 215 h 627"/>
                <a:gd name="T38" fmla="*/ 221 w 1676"/>
                <a:gd name="T39" fmla="*/ 338 h 627"/>
                <a:gd name="T40" fmla="*/ 304 w 1676"/>
                <a:gd name="T41" fmla="*/ 278 h 627"/>
                <a:gd name="T42" fmla="*/ 349 w 1676"/>
                <a:gd name="T43" fmla="*/ 372 h 627"/>
                <a:gd name="T44" fmla="*/ 399 w 1676"/>
                <a:gd name="T45" fmla="*/ 260 h 627"/>
                <a:gd name="T46" fmla="*/ 429 w 1676"/>
                <a:gd name="T47" fmla="*/ 295 h 627"/>
                <a:gd name="T48" fmla="*/ 520 w 1676"/>
                <a:gd name="T49" fmla="*/ 247 h 627"/>
                <a:gd name="T50" fmla="*/ 548 w 1676"/>
                <a:gd name="T51" fmla="*/ 349 h 627"/>
                <a:gd name="T52" fmla="*/ 616 w 1676"/>
                <a:gd name="T53" fmla="*/ 246 h 627"/>
                <a:gd name="T54" fmla="*/ 640 w 1676"/>
                <a:gd name="T55" fmla="*/ 284 h 627"/>
                <a:gd name="T56" fmla="*/ 737 w 1676"/>
                <a:gd name="T57" fmla="*/ 249 h 627"/>
                <a:gd name="T58" fmla="*/ 753 w 1676"/>
                <a:gd name="T59" fmla="*/ 356 h 627"/>
                <a:gd name="T60" fmla="*/ 833 w 1676"/>
                <a:gd name="T61" fmla="*/ 259 h 627"/>
                <a:gd name="T62" fmla="*/ 852 w 1676"/>
                <a:gd name="T63" fmla="*/ 304 h 627"/>
                <a:gd name="T64" fmla="*/ 952 w 1676"/>
                <a:gd name="T65" fmla="*/ 279 h 627"/>
                <a:gd name="T66" fmla="*/ 954 w 1676"/>
                <a:gd name="T67" fmla="*/ 388 h 627"/>
                <a:gd name="T68" fmla="*/ 1046 w 1676"/>
                <a:gd name="T69" fmla="*/ 302 h 627"/>
                <a:gd name="T70" fmla="*/ 1059 w 1676"/>
                <a:gd name="T71" fmla="*/ 349 h 627"/>
                <a:gd name="T72" fmla="*/ 1108 w 1676"/>
                <a:gd name="T73" fmla="*/ 319 h 627"/>
                <a:gd name="T74" fmla="*/ 1199 w 1676"/>
                <a:gd name="T75" fmla="*/ 44 h 627"/>
                <a:gd name="T76" fmla="*/ 1258 w 1676"/>
                <a:gd name="T77" fmla="*/ 0 h 627"/>
                <a:gd name="T78" fmla="*/ 1185 w 1676"/>
                <a:gd name="T79" fmla="*/ 346 h 627"/>
                <a:gd name="T80" fmla="*/ 1127 w 1676"/>
                <a:gd name="T81" fmla="*/ 43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6" h="627">
                  <a:moveTo>
                    <a:pt x="1258" y="0"/>
                  </a:moveTo>
                  <a:cubicBezTo>
                    <a:pt x="1289" y="22"/>
                    <a:pt x="1291" y="33"/>
                    <a:pt x="1279" y="71"/>
                  </a:cubicBezTo>
                  <a:cubicBezTo>
                    <a:pt x="1249" y="158"/>
                    <a:pt x="1221" y="245"/>
                    <a:pt x="1192" y="332"/>
                  </a:cubicBezTo>
                  <a:cubicBezTo>
                    <a:pt x="1191" y="337"/>
                    <a:pt x="1191" y="341"/>
                    <a:pt x="1190" y="347"/>
                  </a:cubicBezTo>
                  <a:cubicBezTo>
                    <a:pt x="1209" y="354"/>
                    <a:pt x="1229" y="362"/>
                    <a:pt x="1249" y="369"/>
                  </a:cubicBezTo>
                  <a:cubicBezTo>
                    <a:pt x="1245" y="382"/>
                    <a:pt x="1241" y="395"/>
                    <a:pt x="1237" y="408"/>
                  </a:cubicBezTo>
                  <a:cubicBezTo>
                    <a:pt x="1245" y="411"/>
                    <a:pt x="1251" y="414"/>
                    <a:pt x="1259" y="417"/>
                  </a:cubicBezTo>
                  <a:cubicBezTo>
                    <a:pt x="1264" y="404"/>
                    <a:pt x="1269" y="393"/>
                    <a:pt x="1274" y="379"/>
                  </a:cubicBezTo>
                  <a:cubicBezTo>
                    <a:pt x="1302" y="388"/>
                    <a:pt x="1329" y="396"/>
                    <a:pt x="1359" y="405"/>
                  </a:cubicBezTo>
                  <a:cubicBezTo>
                    <a:pt x="1350" y="439"/>
                    <a:pt x="1342" y="471"/>
                    <a:pt x="1333" y="505"/>
                  </a:cubicBezTo>
                  <a:cubicBezTo>
                    <a:pt x="1341" y="508"/>
                    <a:pt x="1348" y="510"/>
                    <a:pt x="1356" y="513"/>
                  </a:cubicBezTo>
                  <a:cubicBezTo>
                    <a:pt x="1365" y="479"/>
                    <a:pt x="1374" y="445"/>
                    <a:pt x="1383" y="412"/>
                  </a:cubicBezTo>
                  <a:cubicBezTo>
                    <a:pt x="1404" y="415"/>
                    <a:pt x="1424" y="419"/>
                    <a:pt x="1444" y="422"/>
                  </a:cubicBezTo>
                  <a:cubicBezTo>
                    <a:pt x="1443" y="435"/>
                    <a:pt x="1442" y="448"/>
                    <a:pt x="1441" y="463"/>
                  </a:cubicBezTo>
                  <a:cubicBezTo>
                    <a:pt x="1449" y="464"/>
                    <a:pt x="1456" y="465"/>
                    <a:pt x="1465" y="467"/>
                  </a:cubicBezTo>
                  <a:cubicBezTo>
                    <a:pt x="1467" y="453"/>
                    <a:pt x="1469" y="440"/>
                    <a:pt x="1470" y="429"/>
                  </a:cubicBezTo>
                  <a:cubicBezTo>
                    <a:pt x="1539" y="422"/>
                    <a:pt x="1607" y="414"/>
                    <a:pt x="1676" y="407"/>
                  </a:cubicBezTo>
                  <a:cubicBezTo>
                    <a:pt x="1674" y="412"/>
                    <a:pt x="1670" y="420"/>
                    <a:pt x="1667" y="428"/>
                  </a:cubicBezTo>
                  <a:cubicBezTo>
                    <a:pt x="1642" y="483"/>
                    <a:pt x="1617" y="537"/>
                    <a:pt x="1593" y="592"/>
                  </a:cubicBezTo>
                  <a:cubicBezTo>
                    <a:pt x="1587" y="605"/>
                    <a:pt x="1579" y="610"/>
                    <a:pt x="1565" y="612"/>
                  </a:cubicBezTo>
                  <a:cubicBezTo>
                    <a:pt x="1458" y="627"/>
                    <a:pt x="1356" y="606"/>
                    <a:pt x="1255" y="574"/>
                  </a:cubicBezTo>
                  <a:cubicBezTo>
                    <a:pt x="1161" y="544"/>
                    <a:pt x="1069" y="508"/>
                    <a:pt x="974" y="483"/>
                  </a:cubicBezTo>
                  <a:cubicBezTo>
                    <a:pt x="749" y="424"/>
                    <a:pt x="523" y="415"/>
                    <a:pt x="296" y="472"/>
                  </a:cubicBezTo>
                  <a:cubicBezTo>
                    <a:pt x="220" y="491"/>
                    <a:pt x="148" y="518"/>
                    <a:pt x="80" y="555"/>
                  </a:cubicBezTo>
                  <a:cubicBezTo>
                    <a:pt x="76" y="557"/>
                    <a:pt x="72" y="559"/>
                    <a:pt x="67" y="561"/>
                  </a:cubicBezTo>
                  <a:cubicBezTo>
                    <a:pt x="59" y="509"/>
                    <a:pt x="51" y="458"/>
                    <a:pt x="42" y="408"/>
                  </a:cubicBezTo>
                  <a:cubicBezTo>
                    <a:pt x="36" y="375"/>
                    <a:pt x="36" y="375"/>
                    <a:pt x="67" y="360"/>
                  </a:cubicBezTo>
                  <a:cubicBezTo>
                    <a:pt x="76" y="356"/>
                    <a:pt x="86" y="351"/>
                    <a:pt x="97" y="347"/>
                  </a:cubicBezTo>
                  <a:cubicBezTo>
                    <a:pt x="109" y="377"/>
                    <a:pt x="121" y="406"/>
                    <a:pt x="133" y="436"/>
                  </a:cubicBezTo>
                  <a:cubicBezTo>
                    <a:pt x="141" y="433"/>
                    <a:pt x="147" y="430"/>
                    <a:pt x="156" y="427"/>
                  </a:cubicBezTo>
                  <a:cubicBezTo>
                    <a:pt x="144" y="397"/>
                    <a:pt x="133" y="368"/>
                    <a:pt x="121" y="338"/>
                  </a:cubicBezTo>
                  <a:cubicBezTo>
                    <a:pt x="114" y="340"/>
                    <a:pt x="108" y="341"/>
                    <a:pt x="104" y="342"/>
                  </a:cubicBezTo>
                  <a:cubicBezTo>
                    <a:pt x="83" y="277"/>
                    <a:pt x="63" y="212"/>
                    <a:pt x="42" y="148"/>
                  </a:cubicBezTo>
                  <a:cubicBezTo>
                    <a:pt x="33" y="122"/>
                    <a:pt x="23" y="97"/>
                    <a:pt x="14" y="71"/>
                  </a:cubicBezTo>
                  <a:cubicBezTo>
                    <a:pt x="0" y="34"/>
                    <a:pt x="3" y="23"/>
                    <a:pt x="34" y="0"/>
                  </a:cubicBezTo>
                  <a:cubicBezTo>
                    <a:pt x="43" y="0"/>
                    <a:pt x="53" y="0"/>
                    <a:pt x="62" y="0"/>
                  </a:cubicBezTo>
                  <a:cubicBezTo>
                    <a:pt x="72" y="15"/>
                    <a:pt x="87" y="28"/>
                    <a:pt x="93" y="44"/>
                  </a:cubicBezTo>
                  <a:cubicBezTo>
                    <a:pt x="114" y="101"/>
                    <a:pt x="134" y="158"/>
                    <a:pt x="153" y="215"/>
                  </a:cubicBezTo>
                  <a:cubicBezTo>
                    <a:pt x="167" y="258"/>
                    <a:pt x="180" y="302"/>
                    <a:pt x="194" y="346"/>
                  </a:cubicBezTo>
                  <a:cubicBezTo>
                    <a:pt x="207" y="342"/>
                    <a:pt x="214" y="340"/>
                    <a:pt x="221" y="338"/>
                  </a:cubicBezTo>
                  <a:cubicBezTo>
                    <a:pt x="218" y="326"/>
                    <a:pt x="216" y="315"/>
                    <a:pt x="212" y="303"/>
                  </a:cubicBezTo>
                  <a:cubicBezTo>
                    <a:pt x="244" y="294"/>
                    <a:pt x="273" y="286"/>
                    <a:pt x="304" y="278"/>
                  </a:cubicBezTo>
                  <a:cubicBezTo>
                    <a:pt x="311" y="313"/>
                    <a:pt x="318" y="344"/>
                    <a:pt x="325" y="377"/>
                  </a:cubicBezTo>
                  <a:cubicBezTo>
                    <a:pt x="333" y="375"/>
                    <a:pt x="340" y="373"/>
                    <a:pt x="349" y="372"/>
                  </a:cubicBezTo>
                  <a:cubicBezTo>
                    <a:pt x="342" y="338"/>
                    <a:pt x="336" y="306"/>
                    <a:pt x="329" y="273"/>
                  </a:cubicBezTo>
                  <a:cubicBezTo>
                    <a:pt x="353" y="269"/>
                    <a:pt x="375" y="265"/>
                    <a:pt x="399" y="260"/>
                  </a:cubicBezTo>
                  <a:cubicBezTo>
                    <a:pt x="401" y="274"/>
                    <a:pt x="403" y="286"/>
                    <a:pt x="405" y="299"/>
                  </a:cubicBezTo>
                  <a:cubicBezTo>
                    <a:pt x="415" y="297"/>
                    <a:pt x="421" y="296"/>
                    <a:pt x="429" y="295"/>
                  </a:cubicBezTo>
                  <a:cubicBezTo>
                    <a:pt x="428" y="282"/>
                    <a:pt x="426" y="270"/>
                    <a:pt x="425" y="256"/>
                  </a:cubicBezTo>
                  <a:cubicBezTo>
                    <a:pt x="457" y="253"/>
                    <a:pt x="488" y="250"/>
                    <a:pt x="520" y="247"/>
                  </a:cubicBezTo>
                  <a:cubicBezTo>
                    <a:pt x="522" y="284"/>
                    <a:pt x="523" y="317"/>
                    <a:pt x="525" y="351"/>
                  </a:cubicBezTo>
                  <a:cubicBezTo>
                    <a:pt x="535" y="350"/>
                    <a:pt x="542" y="350"/>
                    <a:pt x="548" y="349"/>
                  </a:cubicBezTo>
                  <a:cubicBezTo>
                    <a:pt x="548" y="314"/>
                    <a:pt x="548" y="281"/>
                    <a:pt x="548" y="246"/>
                  </a:cubicBezTo>
                  <a:cubicBezTo>
                    <a:pt x="570" y="246"/>
                    <a:pt x="592" y="246"/>
                    <a:pt x="616" y="246"/>
                  </a:cubicBezTo>
                  <a:cubicBezTo>
                    <a:pt x="616" y="258"/>
                    <a:pt x="617" y="271"/>
                    <a:pt x="617" y="284"/>
                  </a:cubicBezTo>
                  <a:cubicBezTo>
                    <a:pt x="625" y="284"/>
                    <a:pt x="632" y="284"/>
                    <a:pt x="640" y="284"/>
                  </a:cubicBezTo>
                  <a:cubicBezTo>
                    <a:pt x="641" y="270"/>
                    <a:pt x="642" y="258"/>
                    <a:pt x="643" y="244"/>
                  </a:cubicBezTo>
                  <a:cubicBezTo>
                    <a:pt x="675" y="246"/>
                    <a:pt x="705" y="247"/>
                    <a:pt x="737" y="249"/>
                  </a:cubicBezTo>
                  <a:cubicBezTo>
                    <a:pt x="734" y="285"/>
                    <a:pt x="731" y="318"/>
                    <a:pt x="729" y="353"/>
                  </a:cubicBezTo>
                  <a:cubicBezTo>
                    <a:pt x="738" y="354"/>
                    <a:pt x="745" y="355"/>
                    <a:pt x="753" y="356"/>
                  </a:cubicBezTo>
                  <a:cubicBezTo>
                    <a:pt x="756" y="321"/>
                    <a:pt x="759" y="287"/>
                    <a:pt x="763" y="251"/>
                  </a:cubicBezTo>
                  <a:cubicBezTo>
                    <a:pt x="787" y="254"/>
                    <a:pt x="809" y="256"/>
                    <a:pt x="833" y="259"/>
                  </a:cubicBezTo>
                  <a:cubicBezTo>
                    <a:pt x="831" y="274"/>
                    <a:pt x="829" y="287"/>
                    <a:pt x="828" y="300"/>
                  </a:cubicBezTo>
                  <a:cubicBezTo>
                    <a:pt x="837" y="302"/>
                    <a:pt x="844" y="303"/>
                    <a:pt x="852" y="304"/>
                  </a:cubicBezTo>
                  <a:cubicBezTo>
                    <a:pt x="854" y="290"/>
                    <a:pt x="856" y="277"/>
                    <a:pt x="859" y="262"/>
                  </a:cubicBezTo>
                  <a:cubicBezTo>
                    <a:pt x="891" y="268"/>
                    <a:pt x="921" y="274"/>
                    <a:pt x="952" y="279"/>
                  </a:cubicBezTo>
                  <a:cubicBezTo>
                    <a:pt x="944" y="315"/>
                    <a:pt x="937" y="348"/>
                    <a:pt x="930" y="382"/>
                  </a:cubicBezTo>
                  <a:cubicBezTo>
                    <a:pt x="938" y="384"/>
                    <a:pt x="945" y="386"/>
                    <a:pt x="954" y="388"/>
                  </a:cubicBezTo>
                  <a:cubicBezTo>
                    <a:pt x="962" y="354"/>
                    <a:pt x="969" y="320"/>
                    <a:pt x="977" y="285"/>
                  </a:cubicBezTo>
                  <a:cubicBezTo>
                    <a:pt x="1001" y="291"/>
                    <a:pt x="1023" y="296"/>
                    <a:pt x="1046" y="302"/>
                  </a:cubicBezTo>
                  <a:cubicBezTo>
                    <a:pt x="1042" y="317"/>
                    <a:pt x="1039" y="329"/>
                    <a:pt x="1036" y="342"/>
                  </a:cubicBezTo>
                  <a:cubicBezTo>
                    <a:pt x="1044" y="345"/>
                    <a:pt x="1051" y="347"/>
                    <a:pt x="1059" y="349"/>
                  </a:cubicBezTo>
                  <a:cubicBezTo>
                    <a:pt x="1063" y="334"/>
                    <a:pt x="1067" y="322"/>
                    <a:pt x="1071" y="309"/>
                  </a:cubicBezTo>
                  <a:cubicBezTo>
                    <a:pt x="1084" y="313"/>
                    <a:pt x="1096" y="316"/>
                    <a:pt x="1108" y="319"/>
                  </a:cubicBezTo>
                  <a:cubicBezTo>
                    <a:pt x="1110" y="315"/>
                    <a:pt x="1111" y="311"/>
                    <a:pt x="1113" y="307"/>
                  </a:cubicBezTo>
                  <a:cubicBezTo>
                    <a:pt x="1141" y="220"/>
                    <a:pt x="1169" y="132"/>
                    <a:pt x="1199" y="44"/>
                  </a:cubicBezTo>
                  <a:cubicBezTo>
                    <a:pt x="1205" y="28"/>
                    <a:pt x="1220" y="15"/>
                    <a:pt x="1230" y="0"/>
                  </a:cubicBezTo>
                  <a:cubicBezTo>
                    <a:pt x="1239" y="0"/>
                    <a:pt x="1249" y="0"/>
                    <a:pt x="1258" y="0"/>
                  </a:cubicBezTo>
                  <a:close/>
                  <a:moveTo>
                    <a:pt x="1150" y="445"/>
                  </a:moveTo>
                  <a:cubicBezTo>
                    <a:pt x="1162" y="411"/>
                    <a:pt x="1173" y="379"/>
                    <a:pt x="1185" y="346"/>
                  </a:cubicBezTo>
                  <a:cubicBezTo>
                    <a:pt x="1176" y="343"/>
                    <a:pt x="1170" y="341"/>
                    <a:pt x="1161" y="338"/>
                  </a:cubicBezTo>
                  <a:cubicBezTo>
                    <a:pt x="1149" y="372"/>
                    <a:pt x="1138" y="404"/>
                    <a:pt x="1127" y="437"/>
                  </a:cubicBezTo>
                  <a:cubicBezTo>
                    <a:pt x="1136" y="440"/>
                    <a:pt x="1142" y="442"/>
                    <a:pt x="1150" y="4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018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BC5C-6A68-23A7-BCF1-190585138646}"/>
              </a:ext>
            </a:extLst>
          </p:cNvPr>
          <p:cNvSpPr>
            <a:spLocks noGrp="1"/>
          </p:cNvSpPr>
          <p:nvPr>
            <p:ph type="title"/>
          </p:nvPr>
        </p:nvSpPr>
        <p:spPr>
          <a:xfrm>
            <a:off x="838200" y="365125"/>
            <a:ext cx="10773578" cy="1325563"/>
          </a:xfrm>
        </p:spPr>
        <p:txBody>
          <a:bodyPr/>
          <a:lstStyle/>
          <a:p>
            <a:r>
              <a:rPr lang="en-US" dirty="0"/>
              <a:t>Consider two patients with excess body fat</a:t>
            </a:r>
            <a:endParaRPr lang="en-CA" dirty="0"/>
          </a:p>
        </p:txBody>
      </p:sp>
      <p:sp>
        <p:nvSpPr>
          <p:cNvPr id="3" name="Text Placeholder 2">
            <a:extLst>
              <a:ext uri="{FF2B5EF4-FFF2-40B4-BE49-F238E27FC236}">
                <a16:creationId xmlns:a16="http://schemas.microsoft.com/office/drawing/2014/main" id="{315458D8-BC06-514B-8B41-E2C2B125069A}"/>
              </a:ext>
            </a:extLst>
          </p:cNvPr>
          <p:cNvSpPr>
            <a:spLocks noGrp="1"/>
          </p:cNvSpPr>
          <p:nvPr>
            <p:ph type="body" sz="quarter" idx="13"/>
          </p:nvPr>
        </p:nvSpPr>
        <p:spPr/>
        <p:txBody>
          <a:bodyPr/>
          <a:lstStyle/>
          <a:p>
            <a:r>
              <a:rPr lang="en-CA" sz="1000" dirty="0"/>
              <a:t>BMI, body mass index; BP, blood pressure; FPG, fasting plasma glucose; HDL-C, high-density lipoprotein cholesterol; LDL-C, low-density lipoprotein cholesterol; TG, triglycerides; </a:t>
            </a:r>
            <a:br>
              <a:rPr lang="en-CA" sz="1000" dirty="0"/>
            </a:br>
            <a:r>
              <a:rPr lang="en-CA" sz="1000" dirty="0"/>
              <a:t>WC, waist circumference.</a:t>
            </a:r>
          </a:p>
        </p:txBody>
      </p:sp>
      <p:sp>
        <p:nvSpPr>
          <p:cNvPr id="4" name="Rectangle 3">
            <a:extLst>
              <a:ext uri="{FF2B5EF4-FFF2-40B4-BE49-F238E27FC236}">
                <a16:creationId xmlns:a16="http://schemas.microsoft.com/office/drawing/2014/main" id="{DA3FA9F0-0BAA-46EC-B98D-16F856A5BDB3}"/>
              </a:ext>
            </a:extLst>
          </p:cNvPr>
          <p:cNvSpPr/>
          <p:nvPr/>
        </p:nvSpPr>
        <p:spPr>
          <a:xfrm>
            <a:off x="1127649" y="1861456"/>
            <a:ext cx="3759200" cy="3744587"/>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algn="ctr"/>
            <a:r>
              <a:rPr lang="en-US" sz="2400" b="1" dirty="0">
                <a:solidFill>
                  <a:schemeClr val="tx1"/>
                </a:solidFill>
              </a:rPr>
              <a:t>Patient A</a:t>
            </a:r>
          </a:p>
          <a:p>
            <a:pPr algn="l">
              <a:lnSpc>
                <a:spcPct val="150000"/>
              </a:lnSpc>
            </a:pPr>
            <a:r>
              <a:rPr lang="en-US" b="0" dirty="0">
                <a:solidFill>
                  <a:schemeClr val="tx1"/>
                </a:solidFill>
              </a:rPr>
              <a:t>BMI = 37 kg/m</a:t>
            </a:r>
            <a:r>
              <a:rPr lang="en-US" b="0" baseline="30000" dirty="0">
                <a:solidFill>
                  <a:schemeClr val="tx1"/>
                </a:solidFill>
              </a:rPr>
              <a:t>2</a:t>
            </a:r>
            <a:endParaRPr lang="en-US" b="0" dirty="0">
              <a:solidFill>
                <a:schemeClr val="tx1"/>
              </a:solidFill>
            </a:endParaRPr>
          </a:p>
          <a:p>
            <a:pPr algn="l">
              <a:lnSpc>
                <a:spcPct val="150000"/>
              </a:lnSpc>
            </a:pPr>
            <a:r>
              <a:rPr lang="en-US" b="0" dirty="0">
                <a:solidFill>
                  <a:schemeClr val="tx1"/>
                </a:solidFill>
              </a:rPr>
              <a:t>FPG = 92 mg/dL</a:t>
            </a:r>
          </a:p>
          <a:p>
            <a:pPr algn="l">
              <a:lnSpc>
                <a:spcPct val="150000"/>
              </a:lnSpc>
            </a:pPr>
            <a:r>
              <a:rPr lang="en-US" b="0" dirty="0">
                <a:solidFill>
                  <a:schemeClr val="tx1"/>
                </a:solidFill>
              </a:rPr>
              <a:t>HDL-C = 54 mg/dL</a:t>
            </a:r>
          </a:p>
          <a:p>
            <a:pPr algn="l">
              <a:lnSpc>
                <a:spcPct val="150000"/>
              </a:lnSpc>
            </a:pPr>
            <a:r>
              <a:rPr lang="en-US" b="0" dirty="0">
                <a:solidFill>
                  <a:schemeClr val="tx1"/>
                </a:solidFill>
              </a:rPr>
              <a:t>LDL-C = 125 mg/dL</a:t>
            </a:r>
          </a:p>
          <a:p>
            <a:pPr algn="l">
              <a:lnSpc>
                <a:spcPct val="150000"/>
              </a:lnSpc>
            </a:pPr>
            <a:r>
              <a:rPr lang="en-US" b="0" dirty="0">
                <a:solidFill>
                  <a:schemeClr val="tx1"/>
                </a:solidFill>
              </a:rPr>
              <a:t>TG = 131 mg/dL</a:t>
            </a:r>
          </a:p>
          <a:p>
            <a:pPr algn="l">
              <a:lnSpc>
                <a:spcPct val="150000"/>
              </a:lnSpc>
            </a:pPr>
            <a:r>
              <a:rPr lang="en-US" b="0" dirty="0">
                <a:solidFill>
                  <a:schemeClr val="tx1"/>
                </a:solidFill>
              </a:rPr>
              <a:t>BP = 122/78</a:t>
            </a:r>
          </a:p>
          <a:p>
            <a:pPr algn="l">
              <a:lnSpc>
                <a:spcPct val="150000"/>
              </a:lnSpc>
            </a:pPr>
            <a:r>
              <a:rPr lang="en-US" dirty="0">
                <a:solidFill>
                  <a:schemeClr val="tx1"/>
                </a:solidFill>
              </a:rPr>
              <a:t>WC = 108 cm </a:t>
            </a:r>
            <a:endParaRPr lang="en-US" sz="2000" b="0" dirty="0">
              <a:solidFill>
                <a:schemeClr val="tx1"/>
              </a:solidFill>
            </a:endParaRPr>
          </a:p>
        </p:txBody>
      </p:sp>
      <p:sp>
        <p:nvSpPr>
          <p:cNvPr id="5" name="Rectangle 4">
            <a:extLst>
              <a:ext uri="{FF2B5EF4-FFF2-40B4-BE49-F238E27FC236}">
                <a16:creationId xmlns:a16="http://schemas.microsoft.com/office/drawing/2014/main" id="{2BC0EBAC-A7D4-7E69-13B7-A4C85FDB8264}"/>
              </a:ext>
            </a:extLst>
          </p:cNvPr>
          <p:cNvSpPr/>
          <p:nvPr/>
        </p:nvSpPr>
        <p:spPr>
          <a:xfrm>
            <a:off x="6967974" y="1861457"/>
            <a:ext cx="3759200" cy="374458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algn="ctr"/>
            <a:r>
              <a:rPr lang="en-US" sz="2400" b="1" dirty="0">
                <a:solidFill>
                  <a:schemeClr val="tx1"/>
                </a:solidFill>
              </a:rPr>
              <a:t>Patient B</a:t>
            </a:r>
          </a:p>
          <a:p>
            <a:pPr algn="l">
              <a:lnSpc>
                <a:spcPct val="150000"/>
              </a:lnSpc>
            </a:pPr>
            <a:r>
              <a:rPr lang="en-US" b="0" dirty="0">
                <a:solidFill>
                  <a:schemeClr val="tx1"/>
                </a:solidFill>
              </a:rPr>
              <a:t>BMI = 31 kg/m</a:t>
            </a:r>
            <a:r>
              <a:rPr lang="en-US" b="0" baseline="30000" dirty="0">
                <a:solidFill>
                  <a:schemeClr val="tx1"/>
                </a:solidFill>
              </a:rPr>
              <a:t>2</a:t>
            </a:r>
            <a:endParaRPr lang="en-US" b="0" dirty="0">
              <a:solidFill>
                <a:schemeClr val="tx1"/>
              </a:solidFill>
            </a:endParaRPr>
          </a:p>
          <a:p>
            <a:pPr algn="l">
              <a:lnSpc>
                <a:spcPct val="150000"/>
              </a:lnSpc>
            </a:pPr>
            <a:r>
              <a:rPr lang="en-US" b="0" dirty="0">
                <a:solidFill>
                  <a:schemeClr val="tx1"/>
                </a:solidFill>
              </a:rPr>
              <a:t>FPG = 110 mg/dL </a:t>
            </a:r>
            <a:r>
              <a:rPr lang="en-US" b="1" dirty="0">
                <a:solidFill>
                  <a:schemeClr val="tx1"/>
                </a:solidFill>
              </a:rPr>
              <a:t>(prediabetes)</a:t>
            </a:r>
          </a:p>
          <a:p>
            <a:pPr algn="l">
              <a:lnSpc>
                <a:spcPct val="150000"/>
              </a:lnSpc>
            </a:pPr>
            <a:r>
              <a:rPr lang="en-US" b="0" dirty="0">
                <a:solidFill>
                  <a:schemeClr val="tx1"/>
                </a:solidFill>
              </a:rPr>
              <a:t>HDL-C = 38 mg/dL</a:t>
            </a:r>
          </a:p>
          <a:p>
            <a:pPr algn="l">
              <a:lnSpc>
                <a:spcPct val="150000"/>
              </a:lnSpc>
            </a:pPr>
            <a:r>
              <a:rPr lang="en-US" b="0" dirty="0">
                <a:solidFill>
                  <a:schemeClr val="tx1"/>
                </a:solidFill>
              </a:rPr>
              <a:t>LDL-C = 125 mg/dL</a:t>
            </a:r>
          </a:p>
          <a:p>
            <a:pPr algn="l">
              <a:lnSpc>
                <a:spcPct val="150000"/>
              </a:lnSpc>
            </a:pPr>
            <a:r>
              <a:rPr lang="en-US" b="0" dirty="0">
                <a:solidFill>
                  <a:schemeClr val="tx1"/>
                </a:solidFill>
              </a:rPr>
              <a:t>TG = 301 mg/dL</a:t>
            </a:r>
          </a:p>
          <a:p>
            <a:pPr algn="l">
              <a:lnSpc>
                <a:spcPct val="150000"/>
              </a:lnSpc>
            </a:pPr>
            <a:r>
              <a:rPr lang="en-US" b="0" dirty="0">
                <a:solidFill>
                  <a:schemeClr val="tx1"/>
                </a:solidFill>
              </a:rPr>
              <a:t>BP = 138/84 </a:t>
            </a:r>
            <a:r>
              <a:rPr lang="en-US" b="1" dirty="0">
                <a:solidFill>
                  <a:schemeClr val="tx1"/>
                </a:solidFill>
              </a:rPr>
              <a:t>(stage I hypertension)</a:t>
            </a:r>
          </a:p>
          <a:p>
            <a:pPr algn="l">
              <a:lnSpc>
                <a:spcPct val="150000"/>
              </a:lnSpc>
            </a:pPr>
            <a:r>
              <a:rPr lang="en-US" dirty="0">
                <a:solidFill>
                  <a:schemeClr val="tx1"/>
                </a:solidFill>
              </a:rPr>
              <a:t>WC = 125 cm</a:t>
            </a:r>
            <a:endParaRPr lang="en-US" b="0" dirty="0">
              <a:solidFill>
                <a:schemeClr val="tx1"/>
              </a:solidFill>
            </a:endParaRPr>
          </a:p>
        </p:txBody>
      </p:sp>
      <p:sp>
        <p:nvSpPr>
          <p:cNvPr id="11" name="TextBox 10">
            <a:extLst>
              <a:ext uri="{FF2B5EF4-FFF2-40B4-BE49-F238E27FC236}">
                <a16:creationId xmlns:a16="http://schemas.microsoft.com/office/drawing/2014/main" id="{17272F86-D4AF-DC63-EB51-C91B18743D62}"/>
              </a:ext>
            </a:extLst>
          </p:cNvPr>
          <p:cNvSpPr txBox="1"/>
          <p:nvPr/>
        </p:nvSpPr>
        <p:spPr>
          <a:xfrm>
            <a:off x="796611" y="5776811"/>
            <a:ext cx="10598777" cy="369332"/>
          </a:xfrm>
          <a:prstGeom prst="rect">
            <a:avLst/>
          </a:prstGeom>
          <a:noFill/>
        </p:spPr>
        <p:txBody>
          <a:bodyPr wrap="square">
            <a:spAutoFit/>
          </a:bodyPr>
          <a:lstStyle/>
          <a:p>
            <a:pPr algn="ctr"/>
            <a:r>
              <a:rPr lang="en-US" b="1">
                <a:latin typeface="+mn-lt"/>
              </a:rPr>
              <a:t>Patient B has a more metabolically severe presentation of obesity despite having a lower BMI</a:t>
            </a:r>
          </a:p>
        </p:txBody>
      </p:sp>
      <p:grpSp>
        <p:nvGrpSpPr>
          <p:cNvPr id="13" name="Group 12">
            <a:extLst>
              <a:ext uri="{FF2B5EF4-FFF2-40B4-BE49-F238E27FC236}">
                <a16:creationId xmlns:a16="http://schemas.microsoft.com/office/drawing/2014/main" id="{CD0B5210-DFBB-4A1B-9210-530E03C5CCE1}"/>
              </a:ext>
            </a:extLst>
          </p:cNvPr>
          <p:cNvGrpSpPr/>
          <p:nvPr/>
        </p:nvGrpSpPr>
        <p:grpSpPr>
          <a:xfrm>
            <a:off x="9458326" y="3259706"/>
            <a:ext cx="2360924" cy="2261033"/>
            <a:chOff x="-5030788" y="-299532"/>
            <a:chExt cx="1570038" cy="1571626"/>
          </a:xfrm>
        </p:grpSpPr>
        <p:sp>
          <p:nvSpPr>
            <p:cNvPr id="14" name="Freeform 16">
              <a:extLst>
                <a:ext uri="{FF2B5EF4-FFF2-40B4-BE49-F238E27FC236}">
                  <a16:creationId xmlns:a16="http://schemas.microsoft.com/office/drawing/2014/main" id="{B3AF1BFF-CE1E-4565-9665-B21BF50E76F2}"/>
                </a:ext>
              </a:extLst>
            </p:cNvPr>
            <p:cNvSpPr>
              <a:spLocks/>
            </p:cNvSpPr>
            <p:nvPr/>
          </p:nvSpPr>
          <p:spPr bwMode="auto">
            <a:xfrm>
              <a:off x="-5030788" y="-299532"/>
              <a:ext cx="1570038" cy="1571625"/>
            </a:xfrm>
            <a:custGeom>
              <a:avLst/>
              <a:gdLst>
                <a:gd name="T0" fmla="*/ 4397 w 4397"/>
                <a:gd name="T1" fmla="*/ 2199 h 4397"/>
                <a:gd name="T2" fmla="*/ 3943 w 4397"/>
                <a:gd name="T3" fmla="*/ 3538 h 4397"/>
                <a:gd name="T4" fmla="*/ 2199 w 4397"/>
                <a:gd name="T5" fmla="*/ 4397 h 4397"/>
                <a:gd name="T6" fmla="*/ 455 w 4397"/>
                <a:gd name="T7" fmla="*/ 3538 h 4397"/>
                <a:gd name="T8" fmla="*/ 0 w 4397"/>
                <a:gd name="T9" fmla="*/ 2199 h 4397"/>
                <a:gd name="T10" fmla="*/ 2199 w 4397"/>
                <a:gd name="T11" fmla="*/ 0 h 4397"/>
                <a:gd name="T12" fmla="*/ 4397 w 4397"/>
                <a:gd name="T13" fmla="*/ 2199 h 4397"/>
              </a:gdLst>
              <a:ahLst/>
              <a:cxnLst>
                <a:cxn ang="0">
                  <a:pos x="T0" y="T1"/>
                </a:cxn>
                <a:cxn ang="0">
                  <a:pos x="T2" y="T3"/>
                </a:cxn>
                <a:cxn ang="0">
                  <a:pos x="T4" y="T5"/>
                </a:cxn>
                <a:cxn ang="0">
                  <a:pos x="T6" y="T7"/>
                </a:cxn>
                <a:cxn ang="0">
                  <a:pos x="T8" y="T9"/>
                </a:cxn>
                <a:cxn ang="0">
                  <a:pos x="T10" y="T11"/>
                </a:cxn>
                <a:cxn ang="0">
                  <a:pos x="T12" y="T13"/>
                </a:cxn>
              </a:cxnLst>
              <a:rect l="0" t="0" r="r" b="b"/>
              <a:pathLst>
                <a:path w="4397" h="4397">
                  <a:moveTo>
                    <a:pt x="4397" y="2199"/>
                  </a:moveTo>
                  <a:cubicBezTo>
                    <a:pt x="4397" y="2703"/>
                    <a:pt x="4228" y="3167"/>
                    <a:pt x="3943" y="3538"/>
                  </a:cubicBezTo>
                  <a:cubicBezTo>
                    <a:pt x="3541" y="4060"/>
                    <a:pt x="2909" y="4397"/>
                    <a:pt x="2199" y="4397"/>
                  </a:cubicBezTo>
                  <a:cubicBezTo>
                    <a:pt x="1488" y="4397"/>
                    <a:pt x="857" y="4060"/>
                    <a:pt x="455" y="3538"/>
                  </a:cubicBezTo>
                  <a:cubicBezTo>
                    <a:pt x="170" y="3167"/>
                    <a:pt x="0" y="2703"/>
                    <a:pt x="0" y="2199"/>
                  </a:cubicBezTo>
                  <a:cubicBezTo>
                    <a:pt x="0" y="984"/>
                    <a:pt x="984" y="0"/>
                    <a:pt x="2199" y="0"/>
                  </a:cubicBezTo>
                  <a:cubicBezTo>
                    <a:pt x="3413" y="0"/>
                    <a:pt x="4397" y="984"/>
                    <a:pt x="4397" y="2199"/>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a:extLst>
                <a:ext uri="{FF2B5EF4-FFF2-40B4-BE49-F238E27FC236}">
                  <a16:creationId xmlns:a16="http://schemas.microsoft.com/office/drawing/2014/main" id="{9F3EF811-0DBF-428F-9A82-99F865DE3DCE}"/>
                </a:ext>
              </a:extLst>
            </p:cNvPr>
            <p:cNvSpPr>
              <a:spLocks/>
            </p:cNvSpPr>
            <p:nvPr/>
          </p:nvSpPr>
          <p:spPr bwMode="auto">
            <a:xfrm>
              <a:off x="-4448175" y="630743"/>
              <a:ext cx="406400" cy="339725"/>
            </a:xfrm>
            <a:custGeom>
              <a:avLst/>
              <a:gdLst>
                <a:gd name="T0" fmla="*/ 1096 w 1139"/>
                <a:gd name="T1" fmla="*/ 450 h 952"/>
                <a:gd name="T2" fmla="*/ 1096 w 1139"/>
                <a:gd name="T3" fmla="*/ 0 h 952"/>
                <a:gd name="T4" fmla="*/ 570 w 1139"/>
                <a:gd name="T5" fmla="*/ 0 h 952"/>
                <a:gd name="T6" fmla="*/ 43 w 1139"/>
                <a:gd name="T7" fmla="*/ 0 h 952"/>
                <a:gd name="T8" fmla="*/ 43 w 1139"/>
                <a:gd name="T9" fmla="*/ 450 h 952"/>
                <a:gd name="T10" fmla="*/ 588 w 1139"/>
                <a:gd name="T11" fmla="*/ 952 h 952"/>
                <a:gd name="T12" fmla="*/ 1096 w 1139"/>
                <a:gd name="T13" fmla="*/ 450 h 952"/>
              </a:gdLst>
              <a:ahLst/>
              <a:cxnLst>
                <a:cxn ang="0">
                  <a:pos x="T0" y="T1"/>
                </a:cxn>
                <a:cxn ang="0">
                  <a:pos x="T2" y="T3"/>
                </a:cxn>
                <a:cxn ang="0">
                  <a:pos x="T4" y="T5"/>
                </a:cxn>
                <a:cxn ang="0">
                  <a:pos x="T6" y="T7"/>
                </a:cxn>
                <a:cxn ang="0">
                  <a:pos x="T8" y="T9"/>
                </a:cxn>
                <a:cxn ang="0">
                  <a:pos x="T10" y="T11"/>
                </a:cxn>
                <a:cxn ang="0">
                  <a:pos x="T12" y="T13"/>
                </a:cxn>
              </a:cxnLst>
              <a:rect l="0" t="0" r="r" b="b"/>
              <a:pathLst>
                <a:path w="1139" h="952">
                  <a:moveTo>
                    <a:pt x="1096" y="450"/>
                  </a:moveTo>
                  <a:cubicBezTo>
                    <a:pt x="1053" y="336"/>
                    <a:pt x="1096" y="0"/>
                    <a:pt x="1096" y="0"/>
                  </a:cubicBezTo>
                  <a:cubicBezTo>
                    <a:pt x="570" y="0"/>
                    <a:pt x="570" y="0"/>
                    <a:pt x="570" y="0"/>
                  </a:cubicBezTo>
                  <a:cubicBezTo>
                    <a:pt x="43" y="0"/>
                    <a:pt x="43" y="0"/>
                    <a:pt x="43" y="0"/>
                  </a:cubicBezTo>
                  <a:cubicBezTo>
                    <a:pt x="43" y="0"/>
                    <a:pt x="86" y="336"/>
                    <a:pt x="43" y="450"/>
                  </a:cubicBezTo>
                  <a:cubicBezTo>
                    <a:pt x="0" y="564"/>
                    <a:pt x="588" y="952"/>
                    <a:pt x="588" y="952"/>
                  </a:cubicBezTo>
                  <a:cubicBezTo>
                    <a:pt x="588" y="952"/>
                    <a:pt x="1139" y="564"/>
                    <a:pt x="1096" y="450"/>
                  </a:cubicBezTo>
                  <a:close/>
                </a:path>
              </a:pathLst>
            </a:custGeom>
            <a:solidFill>
              <a:srgbClr val="5635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a:extLst>
                <a:ext uri="{FF2B5EF4-FFF2-40B4-BE49-F238E27FC236}">
                  <a16:creationId xmlns:a16="http://schemas.microsoft.com/office/drawing/2014/main" id="{8E6FADA4-C0CC-418C-96AE-EB3476047258}"/>
                </a:ext>
              </a:extLst>
            </p:cNvPr>
            <p:cNvSpPr>
              <a:spLocks/>
            </p:cNvSpPr>
            <p:nvPr/>
          </p:nvSpPr>
          <p:spPr bwMode="auto">
            <a:xfrm>
              <a:off x="-4586288" y="506"/>
              <a:ext cx="681038" cy="762000"/>
            </a:xfrm>
            <a:custGeom>
              <a:avLst/>
              <a:gdLst>
                <a:gd name="T0" fmla="*/ 954 w 1907"/>
                <a:gd name="T1" fmla="*/ 0 h 2132"/>
                <a:gd name="T2" fmla="*/ 259 w 1907"/>
                <a:gd name="T3" fmla="*/ 1488 h 2132"/>
                <a:gd name="T4" fmla="*/ 677 w 1907"/>
                <a:gd name="T5" fmla="*/ 2025 h 2132"/>
                <a:gd name="T6" fmla="*/ 1231 w 1907"/>
                <a:gd name="T7" fmla="*/ 2025 h 2132"/>
                <a:gd name="T8" fmla="*/ 1648 w 1907"/>
                <a:gd name="T9" fmla="*/ 1488 h 2132"/>
                <a:gd name="T10" fmla="*/ 954 w 1907"/>
                <a:gd name="T11" fmla="*/ 0 h 2132"/>
              </a:gdLst>
              <a:ahLst/>
              <a:cxnLst>
                <a:cxn ang="0">
                  <a:pos x="T0" y="T1"/>
                </a:cxn>
                <a:cxn ang="0">
                  <a:pos x="T2" y="T3"/>
                </a:cxn>
                <a:cxn ang="0">
                  <a:pos x="T4" y="T5"/>
                </a:cxn>
                <a:cxn ang="0">
                  <a:pos x="T6" y="T7"/>
                </a:cxn>
                <a:cxn ang="0">
                  <a:pos x="T8" y="T9"/>
                </a:cxn>
                <a:cxn ang="0">
                  <a:pos x="T10" y="T11"/>
                </a:cxn>
              </a:cxnLst>
              <a:rect l="0" t="0" r="r" b="b"/>
              <a:pathLst>
                <a:path w="1907" h="2132">
                  <a:moveTo>
                    <a:pt x="954" y="0"/>
                  </a:moveTo>
                  <a:cubicBezTo>
                    <a:pt x="0" y="20"/>
                    <a:pt x="165" y="1011"/>
                    <a:pt x="259" y="1488"/>
                  </a:cubicBezTo>
                  <a:cubicBezTo>
                    <a:pt x="310" y="1743"/>
                    <a:pt x="506" y="1918"/>
                    <a:pt x="677" y="2025"/>
                  </a:cubicBezTo>
                  <a:cubicBezTo>
                    <a:pt x="849" y="2132"/>
                    <a:pt x="1059" y="2132"/>
                    <a:pt x="1231" y="2025"/>
                  </a:cubicBezTo>
                  <a:cubicBezTo>
                    <a:pt x="1402" y="1918"/>
                    <a:pt x="1598" y="1743"/>
                    <a:pt x="1648" y="1488"/>
                  </a:cubicBezTo>
                  <a:cubicBezTo>
                    <a:pt x="1742" y="1011"/>
                    <a:pt x="1907" y="20"/>
                    <a:pt x="954" y="0"/>
                  </a:cubicBezTo>
                  <a:close/>
                </a:path>
              </a:pathLst>
            </a:custGeom>
            <a:solidFill>
              <a:srgbClr val="6D4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a:extLst>
                <a:ext uri="{FF2B5EF4-FFF2-40B4-BE49-F238E27FC236}">
                  <a16:creationId xmlns:a16="http://schemas.microsoft.com/office/drawing/2014/main" id="{F713220E-514C-4623-883D-1FE0AC62FB4D}"/>
                </a:ext>
              </a:extLst>
            </p:cNvPr>
            <p:cNvSpPr>
              <a:spLocks/>
            </p:cNvSpPr>
            <p:nvPr/>
          </p:nvSpPr>
          <p:spPr bwMode="auto">
            <a:xfrm>
              <a:off x="-4573588" y="314831"/>
              <a:ext cx="111125" cy="209550"/>
            </a:xfrm>
            <a:custGeom>
              <a:avLst/>
              <a:gdLst>
                <a:gd name="T0" fmla="*/ 173 w 311"/>
                <a:gd name="T1" fmla="*/ 53 h 586"/>
                <a:gd name="T2" fmla="*/ 69 w 311"/>
                <a:gd name="T3" fmla="*/ 29 h 586"/>
                <a:gd name="T4" fmla="*/ 69 w 311"/>
                <a:gd name="T5" fmla="*/ 283 h 586"/>
                <a:gd name="T6" fmla="*/ 209 w 311"/>
                <a:gd name="T7" fmla="*/ 535 h 586"/>
                <a:gd name="T8" fmla="*/ 173 w 311"/>
                <a:gd name="T9" fmla="*/ 53 h 586"/>
              </a:gdLst>
              <a:ahLst/>
              <a:cxnLst>
                <a:cxn ang="0">
                  <a:pos x="T0" y="T1"/>
                </a:cxn>
                <a:cxn ang="0">
                  <a:pos x="T2" y="T3"/>
                </a:cxn>
                <a:cxn ang="0">
                  <a:pos x="T4" y="T5"/>
                </a:cxn>
                <a:cxn ang="0">
                  <a:pos x="T6" y="T7"/>
                </a:cxn>
                <a:cxn ang="0">
                  <a:pos x="T8" y="T9"/>
                </a:cxn>
              </a:cxnLst>
              <a:rect l="0" t="0" r="r" b="b"/>
              <a:pathLst>
                <a:path w="311" h="586">
                  <a:moveTo>
                    <a:pt x="173" y="53"/>
                  </a:moveTo>
                  <a:cubicBezTo>
                    <a:pt x="173" y="53"/>
                    <a:pt x="138" y="0"/>
                    <a:pt x="69" y="29"/>
                  </a:cubicBezTo>
                  <a:cubicBezTo>
                    <a:pt x="0" y="57"/>
                    <a:pt x="55" y="227"/>
                    <a:pt x="69" y="283"/>
                  </a:cubicBezTo>
                  <a:cubicBezTo>
                    <a:pt x="83" y="338"/>
                    <a:pt x="107" y="586"/>
                    <a:pt x="209" y="535"/>
                  </a:cubicBezTo>
                  <a:cubicBezTo>
                    <a:pt x="311" y="485"/>
                    <a:pt x="173" y="53"/>
                    <a:pt x="173" y="53"/>
                  </a:cubicBezTo>
                  <a:close/>
                </a:path>
              </a:pathLst>
            </a:custGeom>
            <a:solidFill>
              <a:srgbClr val="6D4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a:extLst>
                <a:ext uri="{FF2B5EF4-FFF2-40B4-BE49-F238E27FC236}">
                  <a16:creationId xmlns:a16="http://schemas.microsoft.com/office/drawing/2014/main" id="{B1F5D6E6-198D-4996-9567-C130321DA9C2}"/>
                </a:ext>
              </a:extLst>
            </p:cNvPr>
            <p:cNvSpPr>
              <a:spLocks/>
            </p:cNvSpPr>
            <p:nvPr/>
          </p:nvSpPr>
          <p:spPr bwMode="auto">
            <a:xfrm>
              <a:off x="-4029075" y="314831"/>
              <a:ext cx="111125" cy="209550"/>
            </a:xfrm>
            <a:custGeom>
              <a:avLst/>
              <a:gdLst>
                <a:gd name="T0" fmla="*/ 139 w 311"/>
                <a:gd name="T1" fmla="*/ 53 h 586"/>
                <a:gd name="T2" fmla="*/ 242 w 311"/>
                <a:gd name="T3" fmla="*/ 29 h 586"/>
                <a:gd name="T4" fmla="*/ 242 w 311"/>
                <a:gd name="T5" fmla="*/ 283 h 586"/>
                <a:gd name="T6" fmla="*/ 103 w 311"/>
                <a:gd name="T7" fmla="*/ 535 h 586"/>
                <a:gd name="T8" fmla="*/ 139 w 311"/>
                <a:gd name="T9" fmla="*/ 53 h 586"/>
              </a:gdLst>
              <a:ahLst/>
              <a:cxnLst>
                <a:cxn ang="0">
                  <a:pos x="T0" y="T1"/>
                </a:cxn>
                <a:cxn ang="0">
                  <a:pos x="T2" y="T3"/>
                </a:cxn>
                <a:cxn ang="0">
                  <a:pos x="T4" y="T5"/>
                </a:cxn>
                <a:cxn ang="0">
                  <a:pos x="T6" y="T7"/>
                </a:cxn>
                <a:cxn ang="0">
                  <a:pos x="T8" y="T9"/>
                </a:cxn>
              </a:cxnLst>
              <a:rect l="0" t="0" r="r" b="b"/>
              <a:pathLst>
                <a:path w="311" h="586">
                  <a:moveTo>
                    <a:pt x="139" y="53"/>
                  </a:moveTo>
                  <a:cubicBezTo>
                    <a:pt x="139" y="53"/>
                    <a:pt x="174" y="0"/>
                    <a:pt x="242" y="29"/>
                  </a:cubicBezTo>
                  <a:cubicBezTo>
                    <a:pt x="311" y="57"/>
                    <a:pt x="257" y="227"/>
                    <a:pt x="242" y="283"/>
                  </a:cubicBezTo>
                  <a:cubicBezTo>
                    <a:pt x="228" y="338"/>
                    <a:pt x="205" y="586"/>
                    <a:pt x="103" y="535"/>
                  </a:cubicBezTo>
                  <a:cubicBezTo>
                    <a:pt x="0" y="485"/>
                    <a:pt x="139" y="53"/>
                    <a:pt x="139" y="53"/>
                  </a:cubicBezTo>
                  <a:close/>
                </a:path>
              </a:pathLst>
            </a:custGeom>
            <a:solidFill>
              <a:srgbClr val="6D4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a:extLst>
                <a:ext uri="{FF2B5EF4-FFF2-40B4-BE49-F238E27FC236}">
                  <a16:creationId xmlns:a16="http://schemas.microsoft.com/office/drawing/2014/main" id="{E57E35DC-2174-4A0B-99C3-0F02A373CFFC}"/>
                </a:ext>
              </a:extLst>
            </p:cNvPr>
            <p:cNvSpPr>
              <a:spLocks/>
            </p:cNvSpPr>
            <p:nvPr/>
          </p:nvSpPr>
          <p:spPr bwMode="auto">
            <a:xfrm>
              <a:off x="-4545013" y="-42357"/>
              <a:ext cx="608013" cy="460375"/>
            </a:xfrm>
            <a:custGeom>
              <a:avLst/>
              <a:gdLst>
                <a:gd name="T0" fmla="*/ 74 w 1704"/>
                <a:gd name="T1" fmla="*/ 1034 h 1289"/>
                <a:gd name="T2" fmla="*/ 206 w 1704"/>
                <a:gd name="T3" fmla="*/ 283 h 1289"/>
                <a:gd name="T4" fmla="*/ 576 w 1704"/>
                <a:gd name="T5" fmla="*/ 56 h 1289"/>
                <a:gd name="T6" fmla="*/ 1116 w 1704"/>
                <a:gd name="T7" fmla="*/ 50 h 1289"/>
                <a:gd name="T8" fmla="*/ 1513 w 1704"/>
                <a:gd name="T9" fmla="*/ 312 h 1289"/>
                <a:gd name="T10" fmla="*/ 1610 w 1704"/>
                <a:gd name="T11" fmla="*/ 1034 h 1289"/>
                <a:gd name="T12" fmla="*/ 1540 w 1704"/>
                <a:gd name="T13" fmla="*/ 1231 h 1289"/>
                <a:gd name="T14" fmla="*/ 1540 w 1704"/>
                <a:gd name="T15" fmla="*/ 1022 h 1289"/>
                <a:gd name="T16" fmla="*/ 1329 w 1704"/>
                <a:gd name="T17" fmla="*/ 568 h 1289"/>
                <a:gd name="T18" fmla="*/ 845 w 1704"/>
                <a:gd name="T19" fmla="*/ 323 h 1289"/>
                <a:gd name="T20" fmla="*/ 350 w 1704"/>
                <a:gd name="T21" fmla="*/ 553 h 1289"/>
                <a:gd name="T22" fmla="*/ 139 w 1704"/>
                <a:gd name="T23" fmla="*/ 1067 h 1289"/>
                <a:gd name="T24" fmla="*/ 145 w 1704"/>
                <a:gd name="T25" fmla="*/ 1236 h 1289"/>
                <a:gd name="T26" fmla="*/ 74 w 1704"/>
                <a:gd name="T27" fmla="*/ 1034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4" h="1289">
                  <a:moveTo>
                    <a:pt x="74" y="1034"/>
                  </a:moveTo>
                  <a:cubicBezTo>
                    <a:pt x="74" y="1034"/>
                    <a:pt x="0" y="538"/>
                    <a:pt x="206" y="283"/>
                  </a:cubicBezTo>
                  <a:cubicBezTo>
                    <a:pt x="302" y="164"/>
                    <a:pt x="448" y="95"/>
                    <a:pt x="576" y="56"/>
                  </a:cubicBezTo>
                  <a:cubicBezTo>
                    <a:pt x="751" y="2"/>
                    <a:pt x="939" y="0"/>
                    <a:pt x="1116" y="50"/>
                  </a:cubicBezTo>
                  <a:cubicBezTo>
                    <a:pt x="1257" y="90"/>
                    <a:pt x="1420" y="166"/>
                    <a:pt x="1513" y="312"/>
                  </a:cubicBezTo>
                  <a:cubicBezTo>
                    <a:pt x="1704" y="611"/>
                    <a:pt x="1610" y="1034"/>
                    <a:pt x="1610" y="1034"/>
                  </a:cubicBezTo>
                  <a:cubicBezTo>
                    <a:pt x="1610" y="1034"/>
                    <a:pt x="1552" y="1174"/>
                    <a:pt x="1540" y="1231"/>
                  </a:cubicBezTo>
                  <a:cubicBezTo>
                    <a:pt x="1528" y="1289"/>
                    <a:pt x="1520" y="1154"/>
                    <a:pt x="1540" y="1022"/>
                  </a:cubicBezTo>
                  <a:cubicBezTo>
                    <a:pt x="1559" y="891"/>
                    <a:pt x="1378" y="739"/>
                    <a:pt x="1329" y="568"/>
                  </a:cubicBezTo>
                  <a:cubicBezTo>
                    <a:pt x="1280" y="396"/>
                    <a:pt x="1021" y="323"/>
                    <a:pt x="845" y="323"/>
                  </a:cubicBezTo>
                  <a:cubicBezTo>
                    <a:pt x="668" y="323"/>
                    <a:pt x="389" y="382"/>
                    <a:pt x="350" y="553"/>
                  </a:cubicBezTo>
                  <a:cubicBezTo>
                    <a:pt x="311" y="724"/>
                    <a:pt x="134" y="899"/>
                    <a:pt x="139" y="1067"/>
                  </a:cubicBezTo>
                  <a:cubicBezTo>
                    <a:pt x="145" y="1236"/>
                    <a:pt x="174" y="1223"/>
                    <a:pt x="145" y="1236"/>
                  </a:cubicBezTo>
                  <a:cubicBezTo>
                    <a:pt x="115" y="1248"/>
                    <a:pt x="74" y="1034"/>
                    <a:pt x="74" y="10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a:extLst>
                <a:ext uri="{FF2B5EF4-FFF2-40B4-BE49-F238E27FC236}">
                  <a16:creationId xmlns:a16="http://schemas.microsoft.com/office/drawing/2014/main" id="{AE9F7E8C-76B4-46C7-AF01-B792D2162A2B}"/>
                </a:ext>
              </a:extLst>
            </p:cNvPr>
            <p:cNvSpPr>
              <a:spLocks/>
            </p:cNvSpPr>
            <p:nvPr/>
          </p:nvSpPr>
          <p:spPr bwMode="auto">
            <a:xfrm>
              <a:off x="-4867275" y="791081"/>
              <a:ext cx="1244600" cy="481013"/>
            </a:xfrm>
            <a:custGeom>
              <a:avLst/>
              <a:gdLst>
                <a:gd name="T0" fmla="*/ 3488 w 3488"/>
                <a:gd name="T1" fmla="*/ 484 h 1343"/>
                <a:gd name="T2" fmla="*/ 1744 w 3488"/>
                <a:gd name="T3" fmla="*/ 1343 h 1343"/>
                <a:gd name="T4" fmla="*/ 0 w 3488"/>
                <a:gd name="T5" fmla="*/ 484 h 1343"/>
                <a:gd name="T6" fmla="*/ 146 w 3488"/>
                <a:gd name="T7" fmla="*/ 309 h 1343"/>
                <a:gd name="T8" fmla="*/ 1038 w 3488"/>
                <a:gd name="T9" fmla="*/ 43 h 1343"/>
                <a:gd name="T10" fmla="*/ 1200 w 3488"/>
                <a:gd name="T11" fmla="*/ 0 h 1343"/>
                <a:gd name="T12" fmla="*/ 1215 w 3488"/>
                <a:gd name="T13" fmla="*/ 13 h 1343"/>
                <a:gd name="T14" fmla="*/ 1744 w 3488"/>
                <a:gd name="T15" fmla="*/ 368 h 1343"/>
                <a:gd name="T16" fmla="*/ 2273 w 3488"/>
                <a:gd name="T17" fmla="*/ 18 h 1343"/>
                <a:gd name="T18" fmla="*/ 2288 w 3488"/>
                <a:gd name="T19" fmla="*/ 0 h 1343"/>
                <a:gd name="T20" fmla="*/ 2449 w 3488"/>
                <a:gd name="T21" fmla="*/ 43 h 1343"/>
                <a:gd name="T22" fmla="*/ 3341 w 3488"/>
                <a:gd name="T23" fmla="*/ 309 h 1343"/>
                <a:gd name="T24" fmla="*/ 3488 w 3488"/>
                <a:gd name="T25" fmla="*/ 48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88" h="1343">
                  <a:moveTo>
                    <a:pt x="3488" y="484"/>
                  </a:moveTo>
                  <a:cubicBezTo>
                    <a:pt x="3086" y="1006"/>
                    <a:pt x="2454" y="1343"/>
                    <a:pt x="1744" y="1343"/>
                  </a:cubicBezTo>
                  <a:cubicBezTo>
                    <a:pt x="1033" y="1343"/>
                    <a:pt x="402" y="1006"/>
                    <a:pt x="0" y="484"/>
                  </a:cubicBezTo>
                  <a:cubicBezTo>
                    <a:pt x="44" y="395"/>
                    <a:pt x="93" y="331"/>
                    <a:pt x="146" y="309"/>
                  </a:cubicBezTo>
                  <a:cubicBezTo>
                    <a:pt x="284" y="252"/>
                    <a:pt x="778" y="114"/>
                    <a:pt x="1038" y="43"/>
                  </a:cubicBezTo>
                  <a:cubicBezTo>
                    <a:pt x="1136" y="17"/>
                    <a:pt x="1200" y="0"/>
                    <a:pt x="1200" y="0"/>
                  </a:cubicBezTo>
                  <a:cubicBezTo>
                    <a:pt x="1200" y="0"/>
                    <a:pt x="1205" y="5"/>
                    <a:pt x="1215" y="13"/>
                  </a:cubicBezTo>
                  <a:cubicBezTo>
                    <a:pt x="1277" y="69"/>
                    <a:pt x="1523" y="283"/>
                    <a:pt x="1744" y="368"/>
                  </a:cubicBezTo>
                  <a:cubicBezTo>
                    <a:pt x="1744" y="368"/>
                    <a:pt x="2110" y="203"/>
                    <a:pt x="2273" y="18"/>
                  </a:cubicBezTo>
                  <a:cubicBezTo>
                    <a:pt x="2278" y="12"/>
                    <a:pt x="2283" y="6"/>
                    <a:pt x="2288" y="0"/>
                  </a:cubicBezTo>
                  <a:cubicBezTo>
                    <a:pt x="2288" y="0"/>
                    <a:pt x="2352" y="17"/>
                    <a:pt x="2449" y="43"/>
                  </a:cubicBezTo>
                  <a:cubicBezTo>
                    <a:pt x="2709" y="114"/>
                    <a:pt x="3204" y="252"/>
                    <a:pt x="3341" y="309"/>
                  </a:cubicBezTo>
                  <a:cubicBezTo>
                    <a:pt x="3394" y="331"/>
                    <a:pt x="3444" y="395"/>
                    <a:pt x="3488" y="484"/>
                  </a:cubicBezTo>
                  <a:close/>
                </a:path>
              </a:pathLst>
            </a:custGeom>
            <a:solidFill>
              <a:srgbClr val="7C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a:extLst>
                <a:ext uri="{FF2B5EF4-FFF2-40B4-BE49-F238E27FC236}">
                  <a16:creationId xmlns:a16="http://schemas.microsoft.com/office/drawing/2014/main" id="{8B321A0E-EB0B-4A26-9DC6-B40E9F65DC6F}"/>
                </a:ext>
              </a:extLst>
            </p:cNvPr>
            <p:cNvSpPr>
              <a:spLocks/>
            </p:cNvSpPr>
            <p:nvPr/>
          </p:nvSpPr>
          <p:spPr bwMode="auto">
            <a:xfrm>
              <a:off x="-4497388" y="784731"/>
              <a:ext cx="503238" cy="193675"/>
            </a:xfrm>
            <a:custGeom>
              <a:avLst/>
              <a:gdLst>
                <a:gd name="T0" fmla="*/ 1268 w 1411"/>
                <a:gd name="T1" fmla="*/ 4 h 545"/>
                <a:gd name="T2" fmla="*/ 1229 w 1411"/>
                <a:gd name="T3" fmla="*/ 13 h 545"/>
                <a:gd name="T4" fmla="*/ 706 w 1411"/>
                <a:gd name="T5" fmla="*/ 366 h 545"/>
                <a:gd name="T6" fmla="*/ 183 w 1411"/>
                <a:gd name="T7" fmla="*/ 13 h 545"/>
                <a:gd name="T8" fmla="*/ 143 w 1411"/>
                <a:gd name="T9" fmla="*/ 4 h 545"/>
                <a:gd name="T10" fmla="*/ 0 w 1411"/>
                <a:gd name="T11" fmla="*/ 64 h 545"/>
                <a:gd name="T12" fmla="*/ 706 w 1411"/>
                <a:gd name="T13" fmla="*/ 545 h 545"/>
                <a:gd name="T14" fmla="*/ 1411 w 1411"/>
                <a:gd name="T15" fmla="*/ 64 h 545"/>
                <a:gd name="T16" fmla="*/ 1268 w 1411"/>
                <a:gd name="T17" fmla="*/ 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1" h="545">
                  <a:moveTo>
                    <a:pt x="1268" y="4"/>
                  </a:moveTo>
                  <a:cubicBezTo>
                    <a:pt x="1255" y="0"/>
                    <a:pt x="1239" y="3"/>
                    <a:pt x="1229" y="13"/>
                  </a:cubicBezTo>
                  <a:cubicBezTo>
                    <a:pt x="941" y="297"/>
                    <a:pt x="706" y="366"/>
                    <a:pt x="706" y="366"/>
                  </a:cubicBezTo>
                  <a:cubicBezTo>
                    <a:pt x="706" y="366"/>
                    <a:pt x="471" y="297"/>
                    <a:pt x="183" y="13"/>
                  </a:cubicBezTo>
                  <a:cubicBezTo>
                    <a:pt x="172" y="3"/>
                    <a:pt x="157" y="0"/>
                    <a:pt x="143" y="4"/>
                  </a:cubicBezTo>
                  <a:cubicBezTo>
                    <a:pt x="110" y="16"/>
                    <a:pt x="48" y="38"/>
                    <a:pt x="0" y="64"/>
                  </a:cubicBezTo>
                  <a:cubicBezTo>
                    <a:pt x="0" y="64"/>
                    <a:pt x="333" y="480"/>
                    <a:pt x="706" y="545"/>
                  </a:cubicBezTo>
                  <a:cubicBezTo>
                    <a:pt x="1079" y="480"/>
                    <a:pt x="1411" y="64"/>
                    <a:pt x="1411" y="64"/>
                  </a:cubicBezTo>
                  <a:cubicBezTo>
                    <a:pt x="1364" y="38"/>
                    <a:pt x="1302" y="16"/>
                    <a:pt x="1268" y="4"/>
                  </a:cubicBezTo>
                  <a:close/>
                </a:path>
              </a:pathLst>
            </a:custGeom>
            <a:solidFill>
              <a:srgbClr val="47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65D5CA87-01A3-48C0-96E7-81CDF335021C}"/>
              </a:ext>
            </a:extLst>
          </p:cNvPr>
          <p:cNvGrpSpPr/>
          <p:nvPr/>
        </p:nvGrpSpPr>
        <p:grpSpPr>
          <a:xfrm>
            <a:off x="3837986" y="3263042"/>
            <a:ext cx="2258013" cy="2257695"/>
            <a:chOff x="-5030788" y="1486406"/>
            <a:chExt cx="1570038" cy="1571626"/>
          </a:xfrm>
        </p:grpSpPr>
        <p:sp>
          <p:nvSpPr>
            <p:cNvPr id="23" name="Freeform 140">
              <a:extLst>
                <a:ext uri="{FF2B5EF4-FFF2-40B4-BE49-F238E27FC236}">
                  <a16:creationId xmlns:a16="http://schemas.microsoft.com/office/drawing/2014/main" id="{362E6BD7-7323-4564-907A-461D4C830DAF}"/>
                </a:ext>
              </a:extLst>
            </p:cNvPr>
            <p:cNvSpPr>
              <a:spLocks/>
            </p:cNvSpPr>
            <p:nvPr/>
          </p:nvSpPr>
          <p:spPr bwMode="auto">
            <a:xfrm>
              <a:off x="-5030788" y="1486406"/>
              <a:ext cx="1570038" cy="1571625"/>
            </a:xfrm>
            <a:custGeom>
              <a:avLst/>
              <a:gdLst>
                <a:gd name="T0" fmla="*/ 4397 w 4397"/>
                <a:gd name="T1" fmla="*/ 2199 h 4398"/>
                <a:gd name="T2" fmla="*/ 3851 w 4397"/>
                <a:gd name="T3" fmla="*/ 3650 h 4398"/>
                <a:gd name="T4" fmla="*/ 3847 w 4397"/>
                <a:gd name="T5" fmla="*/ 3654 h 4398"/>
                <a:gd name="T6" fmla="*/ 3778 w 4397"/>
                <a:gd name="T7" fmla="*/ 3728 h 4398"/>
                <a:gd name="T8" fmla="*/ 3777 w 4397"/>
                <a:gd name="T9" fmla="*/ 3730 h 4398"/>
                <a:gd name="T10" fmla="*/ 3655 w 4397"/>
                <a:gd name="T11" fmla="*/ 3846 h 4398"/>
                <a:gd name="T12" fmla="*/ 3655 w 4397"/>
                <a:gd name="T13" fmla="*/ 3846 h 4398"/>
                <a:gd name="T14" fmla="*/ 3631 w 4397"/>
                <a:gd name="T15" fmla="*/ 3867 h 4398"/>
                <a:gd name="T16" fmla="*/ 3487 w 4397"/>
                <a:gd name="T17" fmla="*/ 3981 h 4398"/>
                <a:gd name="T18" fmla="*/ 3479 w 4397"/>
                <a:gd name="T19" fmla="*/ 3987 h 4398"/>
                <a:gd name="T20" fmla="*/ 3325 w 4397"/>
                <a:gd name="T21" fmla="*/ 4088 h 4398"/>
                <a:gd name="T22" fmla="*/ 3242 w 4397"/>
                <a:gd name="T23" fmla="*/ 4135 h 4398"/>
                <a:gd name="T24" fmla="*/ 3156 w 4397"/>
                <a:gd name="T25" fmla="*/ 4179 h 4398"/>
                <a:gd name="T26" fmla="*/ 3000 w 4397"/>
                <a:gd name="T27" fmla="*/ 4247 h 4398"/>
                <a:gd name="T28" fmla="*/ 2837 w 4397"/>
                <a:gd name="T29" fmla="*/ 4303 h 4398"/>
                <a:gd name="T30" fmla="*/ 2828 w 4397"/>
                <a:gd name="T31" fmla="*/ 4306 h 4398"/>
                <a:gd name="T32" fmla="*/ 2695 w 4397"/>
                <a:gd name="T33" fmla="*/ 4342 h 4398"/>
                <a:gd name="T34" fmla="*/ 2547 w 4397"/>
                <a:gd name="T35" fmla="*/ 4370 h 4398"/>
                <a:gd name="T36" fmla="*/ 2399 w 4397"/>
                <a:gd name="T37" fmla="*/ 4389 h 4398"/>
                <a:gd name="T38" fmla="*/ 2254 w 4397"/>
                <a:gd name="T39" fmla="*/ 4397 h 4398"/>
                <a:gd name="T40" fmla="*/ 2224 w 4397"/>
                <a:gd name="T41" fmla="*/ 4398 h 4398"/>
                <a:gd name="T42" fmla="*/ 2199 w 4397"/>
                <a:gd name="T43" fmla="*/ 4398 h 4398"/>
                <a:gd name="T44" fmla="*/ 2144 w 4397"/>
                <a:gd name="T45" fmla="*/ 4397 h 4398"/>
                <a:gd name="T46" fmla="*/ 1999 w 4397"/>
                <a:gd name="T47" fmla="*/ 4389 h 4398"/>
                <a:gd name="T48" fmla="*/ 1850 w 4397"/>
                <a:gd name="T49" fmla="*/ 4370 h 4398"/>
                <a:gd name="T50" fmla="*/ 1703 w 4397"/>
                <a:gd name="T51" fmla="*/ 4342 h 4398"/>
                <a:gd name="T52" fmla="*/ 1569 w 4397"/>
                <a:gd name="T53" fmla="*/ 4306 h 4398"/>
                <a:gd name="T54" fmla="*/ 1560 w 4397"/>
                <a:gd name="T55" fmla="*/ 4303 h 4398"/>
                <a:gd name="T56" fmla="*/ 1398 w 4397"/>
                <a:gd name="T57" fmla="*/ 4247 h 4398"/>
                <a:gd name="T58" fmla="*/ 1242 w 4397"/>
                <a:gd name="T59" fmla="*/ 4179 h 4398"/>
                <a:gd name="T60" fmla="*/ 1156 w 4397"/>
                <a:gd name="T61" fmla="*/ 4135 h 4398"/>
                <a:gd name="T62" fmla="*/ 1073 w 4397"/>
                <a:gd name="T63" fmla="*/ 4088 h 4398"/>
                <a:gd name="T64" fmla="*/ 919 w 4397"/>
                <a:gd name="T65" fmla="*/ 3987 h 4398"/>
                <a:gd name="T66" fmla="*/ 910 w 4397"/>
                <a:gd name="T67" fmla="*/ 3981 h 4398"/>
                <a:gd name="T68" fmla="*/ 766 w 4397"/>
                <a:gd name="T69" fmla="*/ 3867 h 4398"/>
                <a:gd name="T70" fmla="*/ 743 w 4397"/>
                <a:gd name="T71" fmla="*/ 3846 h 4398"/>
                <a:gd name="T72" fmla="*/ 743 w 4397"/>
                <a:gd name="T73" fmla="*/ 3846 h 4398"/>
                <a:gd name="T74" fmla="*/ 621 w 4397"/>
                <a:gd name="T75" fmla="*/ 3730 h 4398"/>
                <a:gd name="T76" fmla="*/ 619 w 4397"/>
                <a:gd name="T77" fmla="*/ 3728 h 4398"/>
                <a:gd name="T78" fmla="*/ 551 w 4397"/>
                <a:gd name="T79" fmla="*/ 3654 h 4398"/>
                <a:gd name="T80" fmla="*/ 547 w 4397"/>
                <a:gd name="T81" fmla="*/ 3650 h 4398"/>
                <a:gd name="T82" fmla="*/ 0 w 4397"/>
                <a:gd name="T83" fmla="*/ 2199 h 4398"/>
                <a:gd name="T84" fmla="*/ 2199 w 4397"/>
                <a:gd name="T85" fmla="*/ 0 h 4398"/>
                <a:gd name="T86" fmla="*/ 4397 w 4397"/>
                <a:gd name="T87" fmla="*/ 2199 h 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97" h="4398">
                  <a:moveTo>
                    <a:pt x="4397" y="2199"/>
                  </a:moveTo>
                  <a:cubicBezTo>
                    <a:pt x="4397" y="2755"/>
                    <a:pt x="4191" y="3263"/>
                    <a:pt x="3851" y="3650"/>
                  </a:cubicBezTo>
                  <a:cubicBezTo>
                    <a:pt x="3849" y="3651"/>
                    <a:pt x="3848" y="3653"/>
                    <a:pt x="3847" y="3654"/>
                  </a:cubicBezTo>
                  <a:cubicBezTo>
                    <a:pt x="3825" y="3679"/>
                    <a:pt x="3802" y="3704"/>
                    <a:pt x="3778" y="3728"/>
                  </a:cubicBezTo>
                  <a:cubicBezTo>
                    <a:pt x="3778" y="3729"/>
                    <a:pt x="3777" y="3730"/>
                    <a:pt x="3777" y="3730"/>
                  </a:cubicBezTo>
                  <a:cubicBezTo>
                    <a:pt x="3738" y="3770"/>
                    <a:pt x="3697" y="3809"/>
                    <a:pt x="3655" y="3846"/>
                  </a:cubicBezTo>
                  <a:cubicBezTo>
                    <a:pt x="3655" y="3846"/>
                    <a:pt x="3655" y="3846"/>
                    <a:pt x="3655" y="3846"/>
                  </a:cubicBezTo>
                  <a:cubicBezTo>
                    <a:pt x="3647" y="3853"/>
                    <a:pt x="3639" y="3860"/>
                    <a:pt x="3631" y="3867"/>
                  </a:cubicBezTo>
                  <a:cubicBezTo>
                    <a:pt x="3585" y="3907"/>
                    <a:pt x="3537" y="3945"/>
                    <a:pt x="3487" y="3981"/>
                  </a:cubicBezTo>
                  <a:cubicBezTo>
                    <a:pt x="3484" y="3983"/>
                    <a:pt x="3481" y="3985"/>
                    <a:pt x="3479" y="3987"/>
                  </a:cubicBezTo>
                  <a:cubicBezTo>
                    <a:pt x="3429" y="4023"/>
                    <a:pt x="3378" y="4056"/>
                    <a:pt x="3325" y="4088"/>
                  </a:cubicBezTo>
                  <a:cubicBezTo>
                    <a:pt x="3297" y="4104"/>
                    <a:pt x="3270" y="4120"/>
                    <a:pt x="3242" y="4135"/>
                  </a:cubicBezTo>
                  <a:cubicBezTo>
                    <a:pt x="3213" y="4150"/>
                    <a:pt x="3185" y="4165"/>
                    <a:pt x="3156" y="4179"/>
                  </a:cubicBezTo>
                  <a:cubicBezTo>
                    <a:pt x="3105" y="4204"/>
                    <a:pt x="3053" y="4226"/>
                    <a:pt x="3000" y="4247"/>
                  </a:cubicBezTo>
                  <a:cubicBezTo>
                    <a:pt x="2947" y="4268"/>
                    <a:pt x="2893" y="4287"/>
                    <a:pt x="2837" y="4303"/>
                  </a:cubicBezTo>
                  <a:cubicBezTo>
                    <a:pt x="2834" y="4304"/>
                    <a:pt x="2831" y="4305"/>
                    <a:pt x="2828" y="4306"/>
                  </a:cubicBezTo>
                  <a:cubicBezTo>
                    <a:pt x="2784" y="4319"/>
                    <a:pt x="2740" y="4331"/>
                    <a:pt x="2695" y="4342"/>
                  </a:cubicBezTo>
                  <a:cubicBezTo>
                    <a:pt x="2646" y="4353"/>
                    <a:pt x="2597" y="4362"/>
                    <a:pt x="2547" y="4370"/>
                  </a:cubicBezTo>
                  <a:cubicBezTo>
                    <a:pt x="2498" y="4378"/>
                    <a:pt x="2449" y="4384"/>
                    <a:pt x="2399" y="4389"/>
                  </a:cubicBezTo>
                  <a:cubicBezTo>
                    <a:pt x="2351" y="4393"/>
                    <a:pt x="2303" y="4396"/>
                    <a:pt x="2254" y="4397"/>
                  </a:cubicBezTo>
                  <a:cubicBezTo>
                    <a:pt x="2244" y="4397"/>
                    <a:pt x="2234" y="4397"/>
                    <a:pt x="2224" y="4398"/>
                  </a:cubicBezTo>
                  <a:cubicBezTo>
                    <a:pt x="2216" y="4398"/>
                    <a:pt x="2207" y="4398"/>
                    <a:pt x="2199" y="4398"/>
                  </a:cubicBezTo>
                  <a:cubicBezTo>
                    <a:pt x="2180" y="4398"/>
                    <a:pt x="2162" y="4397"/>
                    <a:pt x="2144" y="4397"/>
                  </a:cubicBezTo>
                  <a:cubicBezTo>
                    <a:pt x="2095" y="4396"/>
                    <a:pt x="2047" y="4393"/>
                    <a:pt x="1999" y="4389"/>
                  </a:cubicBezTo>
                  <a:cubicBezTo>
                    <a:pt x="1949" y="4384"/>
                    <a:pt x="1899" y="4378"/>
                    <a:pt x="1850" y="4370"/>
                  </a:cubicBezTo>
                  <a:cubicBezTo>
                    <a:pt x="1801" y="4362"/>
                    <a:pt x="1751" y="4353"/>
                    <a:pt x="1703" y="4342"/>
                  </a:cubicBezTo>
                  <a:cubicBezTo>
                    <a:pt x="1658" y="4331"/>
                    <a:pt x="1613" y="4319"/>
                    <a:pt x="1569" y="4306"/>
                  </a:cubicBezTo>
                  <a:cubicBezTo>
                    <a:pt x="1566" y="4305"/>
                    <a:pt x="1563" y="4304"/>
                    <a:pt x="1560" y="4303"/>
                  </a:cubicBezTo>
                  <a:cubicBezTo>
                    <a:pt x="1505" y="4287"/>
                    <a:pt x="1451" y="4268"/>
                    <a:pt x="1398" y="4247"/>
                  </a:cubicBezTo>
                  <a:cubicBezTo>
                    <a:pt x="1345" y="4226"/>
                    <a:pt x="1293" y="4204"/>
                    <a:pt x="1242" y="4179"/>
                  </a:cubicBezTo>
                  <a:cubicBezTo>
                    <a:pt x="1213" y="4165"/>
                    <a:pt x="1184" y="4150"/>
                    <a:pt x="1156" y="4135"/>
                  </a:cubicBezTo>
                  <a:cubicBezTo>
                    <a:pt x="1128" y="4120"/>
                    <a:pt x="1100" y="4104"/>
                    <a:pt x="1073" y="4088"/>
                  </a:cubicBezTo>
                  <a:cubicBezTo>
                    <a:pt x="1020" y="4056"/>
                    <a:pt x="969" y="4023"/>
                    <a:pt x="919" y="3987"/>
                  </a:cubicBezTo>
                  <a:cubicBezTo>
                    <a:pt x="916" y="3985"/>
                    <a:pt x="913" y="3983"/>
                    <a:pt x="910" y="3981"/>
                  </a:cubicBezTo>
                  <a:cubicBezTo>
                    <a:pt x="861" y="3945"/>
                    <a:pt x="813" y="3907"/>
                    <a:pt x="766" y="3867"/>
                  </a:cubicBezTo>
                  <a:cubicBezTo>
                    <a:pt x="758" y="3860"/>
                    <a:pt x="750" y="3853"/>
                    <a:pt x="743" y="3846"/>
                  </a:cubicBezTo>
                  <a:cubicBezTo>
                    <a:pt x="743" y="3846"/>
                    <a:pt x="743" y="3846"/>
                    <a:pt x="743" y="3846"/>
                  </a:cubicBezTo>
                  <a:cubicBezTo>
                    <a:pt x="701" y="3809"/>
                    <a:pt x="660" y="3770"/>
                    <a:pt x="621" y="3730"/>
                  </a:cubicBezTo>
                  <a:cubicBezTo>
                    <a:pt x="620" y="3730"/>
                    <a:pt x="620" y="3729"/>
                    <a:pt x="619" y="3728"/>
                  </a:cubicBezTo>
                  <a:cubicBezTo>
                    <a:pt x="596" y="3704"/>
                    <a:pt x="573" y="3679"/>
                    <a:pt x="551" y="3654"/>
                  </a:cubicBezTo>
                  <a:cubicBezTo>
                    <a:pt x="549" y="3653"/>
                    <a:pt x="548" y="3651"/>
                    <a:pt x="547" y="3650"/>
                  </a:cubicBezTo>
                  <a:cubicBezTo>
                    <a:pt x="207" y="3263"/>
                    <a:pt x="0" y="2755"/>
                    <a:pt x="0" y="2199"/>
                  </a:cubicBezTo>
                  <a:cubicBezTo>
                    <a:pt x="0" y="985"/>
                    <a:pt x="985" y="0"/>
                    <a:pt x="2199" y="0"/>
                  </a:cubicBezTo>
                  <a:cubicBezTo>
                    <a:pt x="3413" y="0"/>
                    <a:pt x="4397" y="985"/>
                    <a:pt x="4397" y="2199"/>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1">
              <a:extLst>
                <a:ext uri="{FF2B5EF4-FFF2-40B4-BE49-F238E27FC236}">
                  <a16:creationId xmlns:a16="http://schemas.microsoft.com/office/drawing/2014/main" id="{AEA7F794-1522-4D04-A77E-B19E481BE201}"/>
                </a:ext>
              </a:extLst>
            </p:cNvPr>
            <p:cNvSpPr>
              <a:spLocks/>
            </p:cNvSpPr>
            <p:nvPr/>
          </p:nvSpPr>
          <p:spPr bwMode="auto">
            <a:xfrm>
              <a:off x="-4435475" y="2457956"/>
              <a:ext cx="381000" cy="319088"/>
            </a:xfrm>
            <a:custGeom>
              <a:avLst/>
              <a:gdLst>
                <a:gd name="T0" fmla="*/ 1028 w 1068"/>
                <a:gd name="T1" fmla="*/ 422 h 893"/>
                <a:gd name="T2" fmla="*/ 1028 w 1068"/>
                <a:gd name="T3" fmla="*/ 0 h 893"/>
                <a:gd name="T4" fmla="*/ 534 w 1068"/>
                <a:gd name="T5" fmla="*/ 0 h 893"/>
                <a:gd name="T6" fmla="*/ 40 w 1068"/>
                <a:gd name="T7" fmla="*/ 0 h 893"/>
                <a:gd name="T8" fmla="*/ 40 w 1068"/>
                <a:gd name="T9" fmla="*/ 422 h 893"/>
                <a:gd name="T10" fmla="*/ 551 w 1068"/>
                <a:gd name="T11" fmla="*/ 893 h 893"/>
                <a:gd name="T12" fmla="*/ 1028 w 1068"/>
                <a:gd name="T13" fmla="*/ 422 h 893"/>
              </a:gdLst>
              <a:ahLst/>
              <a:cxnLst>
                <a:cxn ang="0">
                  <a:pos x="T0" y="T1"/>
                </a:cxn>
                <a:cxn ang="0">
                  <a:pos x="T2" y="T3"/>
                </a:cxn>
                <a:cxn ang="0">
                  <a:pos x="T4" y="T5"/>
                </a:cxn>
                <a:cxn ang="0">
                  <a:pos x="T6" y="T7"/>
                </a:cxn>
                <a:cxn ang="0">
                  <a:pos x="T8" y="T9"/>
                </a:cxn>
                <a:cxn ang="0">
                  <a:pos x="T10" y="T11"/>
                </a:cxn>
                <a:cxn ang="0">
                  <a:pos x="T12" y="T13"/>
                </a:cxn>
              </a:cxnLst>
              <a:rect l="0" t="0" r="r" b="b"/>
              <a:pathLst>
                <a:path w="1068" h="893">
                  <a:moveTo>
                    <a:pt x="1028" y="422"/>
                  </a:moveTo>
                  <a:cubicBezTo>
                    <a:pt x="987" y="315"/>
                    <a:pt x="1028" y="0"/>
                    <a:pt x="1028" y="0"/>
                  </a:cubicBezTo>
                  <a:cubicBezTo>
                    <a:pt x="534" y="0"/>
                    <a:pt x="534" y="0"/>
                    <a:pt x="534" y="0"/>
                  </a:cubicBezTo>
                  <a:cubicBezTo>
                    <a:pt x="40" y="0"/>
                    <a:pt x="40" y="0"/>
                    <a:pt x="40" y="0"/>
                  </a:cubicBezTo>
                  <a:cubicBezTo>
                    <a:pt x="40" y="0"/>
                    <a:pt x="80" y="315"/>
                    <a:pt x="40" y="422"/>
                  </a:cubicBezTo>
                  <a:cubicBezTo>
                    <a:pt x="0" y="529"/>
                    <a:pt x="551" y="893"/>
                    <a:pt x="551" y="893"/>
                  </a:cubicBezTo>
                  <a:cubicBezTo>
                    <a:pt x="551" y="893"/>
                    <a:pt x="1068" y="529"/>
                    <a:pt x="1028" y="422"/>
                  </a:cubicBezTo>
                  <a:close/>
                </a:path>
              </a:pathLst>
            </a:custGeom>
            <a:solidFill>
              <a:srgbClr val="DBB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2">
              <a:extLst>
                <a:ext uri="{FF2B5EF4-FFF2-40B4-BE49-F238E27FC236}">
                  <a16:creationId xmlns:a16="http://schemas.microsoft.com/office/drawing/2014/main" id="{4D81A97B-DD52-48A8-8364-F8C77D5AB54A}"/>
                </a:ext>
              </a:extLst>
            </p:cNvPr>
            <p:cNvSpPr>
              <a:spLocks/>
            </p:cNvSpPr>
            <p:nvPr/>
          </p:nvSpPr>
          <p:spPr bwMode="auto">
            <a:xfrm>
              <a:off x="-4564063" y="1865818"/>
              <a:ext cx="638175" cy="714375"/>
            </a:xfrm>
            <a:custGeom>
              <a:avLst/>
              <a:gdLst>
                <a:gd name="T0" fmla="*/ 894 w 1788"/>
                <a:gd name="T1" fmla="*/ 0 h 2000"/>
                <a:gd name="T2" fmla="*/ 243 w 1788"/>
                <a:gd name="T3" fmla="*/ 1395 h 2000"/>
                <a:gd name="T4" fmla="*/ 634 w 1788"/>
                <a:gd name="T5" fmla="*/ 1899 h 2000"/>
                <a:gd name="T6" fmla="*/ 1153 w 1788"/>
                <a:gd name="T7" fmla="*/ 1899 h 2000"/>
                <a:gd name="T8" fmla="*/ 1545 w 1788"/>
                <a:gd name="T9" fmla="*/ 1395 h 2000"/>
                <a:gd name="T10" fmla="*/ 894 w 1788"/>
                <a:gd name="T11" fmla="*/ 0 h 2000"/>
              </a:gdLst>
              <a:ahLst/>
              <a:cxnLst>
                <a:cxn ang="0">
                  <a:pos x="T0" y="T1"/>
                </a:cxn>
                <a:cxn ang="0">
                  <a:pos x="T2" y="T3"/>
                </a:cxn>
                <a:cxn ang="0">
                  <a:pos x="T4" y="T5"/>
                </a:cxn>
                <a:cxn ang="0">
                  <a:pos x="T6" y="T7"/>
                </a:cxn>
                <a:cxn ang="0">
                  <a:pos x="T8" y="T9"/>
                </a:cxn>
                <a:cxn ang="0">
                  <a:pos x="T10" y="T11"/>
                </a:cxn>
              </a:cxnLst>
              <a:rect l="0" t="0" r="r" b="b"/>
              <a:pathLst>
                <a:path w="1788" h="2000">
                  <a:moveTo>
                    <a:pt x="894" y="0"/>
                  </a:moveTo>
                  <a:cubicBezTo>
                    <a:pt x="0" y="19"/>
                    <a:pt x="154" y="948"/>
                    <a:pt x="243" y="1395"/>
                  </a:cubicBezTo>
                  <a:cubicBezTo>
                    <a:pt x="290" y="1634"/>
                    <a:pt x="474" y="1798"/>
                    <a:pt x="634" y="1899"/>
                  </a:cubicBezTo>
                  <a:cubicBezTo>
                    <a:pt x="795" y="2000"/>
                    <a:pt x="992" y="2000"/>
                    <a:pt x="1153" y="1899"/>
                  </a:cubicBezTo>
                  <a:cubicBezTo>
                    <a:pt x="1314" y="1798"/>
                    <a:pt x="1498" y="1634"/>
                    <a:pt x="1545" y="1395"/>
                  </a:cubicBezTo>
                  <a:cubicBezTo>
                    <a:pt x="1633" y="948"/>
                    <a:pt x="1788" y="19"/>
                    <a:pt x="894" y="0"/>
                  </a:cubicBezTo>
                  <a:close/>
                </a:path>
              </a:pathLst>
            </a:custGeom>
            <a:solidFill>
              <a:srgbClr val="EFC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3">
              <a:extLst>
                <a:ext uri="{FF2B5EF4-FFF2-40B4-BE49-F238E27FC236}">
                  <a16:creationId xmlns:a16="http://schemas.microsoft.com/office/drawing/2014/main" id="{9E3B9DD0-EFA2-40D1-8544-D07549593947}"/>
                </a:ext>
              </a:extLst>
            </p:cNvPr>
            <p:cNvSpPr>
              <a:spLocks/>
            </p:cNvSpPr>
            <p:nvPr/>
          </p:nvSpPr>
          <p:spPr bwMode="auto">
            <a:xfrm>
              <a:off x="-4552950" y="2161093"/>
              <a:ext cx="104775" cy="196850"/>
            </a:xfrm>
            <a:custGeom>
              <a:avLst/>
              <a:gdLst>
                <a:gd name="T0" fmla="*/ 161 w 291"/>
                <a:gd name="T1" fmla="*/ 50 h 549"/>
                <a:gd name="T2" fmla="*/ 64 w 291"/>
                <a:gd name="T3" fmla="*/ 27 h 549"/>
                <a:gd name="T4" fmla="*/ 64 w 291"/>
                <a:gd name="T5" fmla="*/ 265 h 549"/>
                <a:gd name="T6" fmla="*/ 195 w 291"/>
                <a:gd name="T7" fmla="*/ 502 h 549"/>
                <a:gd name="T8" fmla="*/ 161 w 291"/>
                <a:gd name="T9" fmla="*/ 50 h 549"/>
              </a:gdLst>
              <a:ahLst/>
              <a:cxnLst>
                <a:cxn ang="0">
                  <a:pos x="T0" y="T1"/>
                </a:cxn>
                <a:cxn ang="0">
                  <a:pos x="T2" y="T3"/>
                </a:cxn>
                <a:cxn ang="0">
                  <a:pos x="T4" y="T5"/>
                </a:cxn>
                <a:cxn ang="0">
                  <a:pos x="T6" y="T7"/>
                </a:cxn>
                <a:cxn ang="0">
                  <a:pos x="T8" y="T9"/>
                </a:cxn>
              </a:cxnLst>
              <a:rect l="0" t="0" r="r" b="b"/>
              <a:pathLst>
                <a:path w="291" h="549">
                  <a:moveTo>
                    <a:pt x="161" y="50"/>
                  </a:moveTo>
                  <a:cubicBezTo>
                    <a:pt x="161" y="50"/>
                    <a:pt x="128" y="0"/>
                    <a:pt x="64" y="27"/>
                  </a:cubicBezTo>
                  <a:cubicBezTo>
                    <a:pt x="0" y="54"/>
                    <a:pt x="51" y="213"/>
                    <a:pt x="64" y="265"/>
                  </a:cubicBezTo>
                  <a:cubicBezTo>
                    <a:pt x="77" y="317"/>
                    <a:pt x="99" y="549"/>
                    <a:pt x="195" y="502"/>
                  </a:cubicBezTo>
                  <a:cubicBezTo>
                    <a:pt x="291" y="454"/>
                    <a:pt x="161" y="50"/>
                    <a:pt x="161" y="50"/>
                  </a:cubicBezTo>
                  <a:close/>
                </a:path>
              </a:pathLst>
            </a:custGeom>
            <a:solidFill>
              <a:srgbClr val="EFC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44">
              <a:extLst>
                <a:ext uri="{FF2B5EF4-FFF2-40B4-BE49-F238E27FC236}">
                  <a16:creationId xmlns:a16="http://schemas.microsoft.com/office/drawing/2014/main" id="{607ACB46-4CC8-4520-B5DB-B3145BFB597D}"/>
                </a:ext>
              </a:extLst>
            </p:cNvPr>
            <p:cNvSpPr>
              <a:spLocks/>
            </p:cNvSpPr>
            <p:nvPr/>
          </p:nvSpPr>
          <p:spPr bwMode="auto">
            <a:xfrm>
              <a:off x="-4041775" y="2161093"/>
              <a:ext cx="103188" cy="196850"/>
            </a:xfrm>
            <a:custGeom>
              <a:avLst/>
              <a:gdLst>
                <a:gd name="T0" fmla="*/ 129 w 291"/>
                <a:gd name="T1" fmla="*/ 50 h 549"/>
                <a:gd name="T2" fmla="*/ 227 w 291"/>
                <a:gd name="T3" fmla="*/ 27 h 549"/>
                <a:gd name="T4" fmla="*/ 227 w 291"/>
                <a:gd name="T5" fmla="*/ 265 h 549"/>
                <a:gd name="T6" fmla="*/ 95 w 291"/>
                <a:gd name="T7" fmla="*/ 502 h 549"/>
                <a:gd name="T8" fmla="*/ 129 w 291"/>
                <a:gd name="T9" fmla="*/ 50 h 549"/>
              </a:gdLst>
              <a:ahLst/>
              <a:cxnLst>
                <a:cxn ang="0">
                  <a:pos x="T0" y="T1"/>
                </a:cxn>
                <a:cxn ang="0">
                  <a:pos x="T2" y="T3"/>
                </a:cxn>
                <a:cxn ang="0">
                  <a:pos x="T4" y="T5"/>
                </a:cxn>
                <a:cxn ang="0">
                  <a:pos x="T6" y="T7"/>
                </a:cxn>
                <a:cxn ang="0">
                  <a:pos x="T8" y="T9"/>
                </a:cxn>
              </a:cxnLst>
              <a:rect l="0" t="0" r="r" b="b"/>
              <a:pathLst>
                <a:path w="291" h="549">
                  <a:moveTo>
                    <a:pt x="129" y="50"/>
                  </a:moveTo>
                  <a:cubicBezTo>
                    <a:pt x="129" y="50"/>
                    <a:pt x="162" y="0"/>
                    <a:pt x="227" y="27"/>
                  </a:cubicBezTo>
                  <a:cubicBezTo>
                    <a:pt x="291" y="54"/>
                    <a:pt x="240" y="213"/>
                    <a:pt x="227" y="265"/>
                  </a:cubicBezTo>
                  <a:cubicBezTo>
                    <a:pt x="213" y="317"/>
                    <a:pt x="191" y="549"/>
                    <a:pt x="95" y="502"/>
                  </a:cubicBezTo>
                  <a:cubicBezTo>
                    <a:pt x="0" y="454"/>
                    <a:pt x="129" y="50"/>
                    <a:pt x="129" y="50"/>
                  </a:cubicBezTo>
                  <a:close/>
                </a:path>
              </a:pathLst>
            </a:custGeom>
            <a:solidFill>
              <a:srgbClr val="EFC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45">
              <a:extLst>
                <a:ext uri="{FF2B5EF4-FFF2-40B4-BE49-F238E27FC236}">
                  <a16:creationId xmlns:a16="http://schemas.microsoft.com/office/drawing/2014/main" id="{36A241E1-56C1-4F0F-87AB-DDB2E430AC50}"/>
                </a:ext>
              </a:extLst>
            </p:cNvPr>
            <p:cNvSpPr>
              <a:spLocks/>
            </p:cNvSpPr>
            <p:nvPr/>
          </p:nvSpPr>
          <p:spPr bwMode="auto">
            <a:xfrm>
              <a:off x="-4835525" y="2624644"/>
              <a:ext cx="590550" cy="433388"/>
            </a:xfrm>
            <a:custGeom>
              <a:avLst/>
              <a:gdLst>
                <a:gd name="T0" fmla="*/ 1652 w 1652"/>
                <a:gd name="T1" fmla="*/ 1214 h 1214"/>
                <a:gd name="T2" fmla="*/ 1452 w 1652"/>
                <a:gd name="T3" fmla="*/ 1205 h 1214"/>
                <a:gd name="T4" fmla="*/ 1156 w 1652"/>
                <a:gd name="T5" fmla="*/ 1158 h 1214"/>
                <a:gd name="T6" fmla="*/ 1013 w 1652"/>
                <a:gd name="T7" fmla="*/ 1119 h 1214"/>
                <a:gd name="T8" fmla="*/ 695 w 1652"/>
                <a:gd name="T9" fmla="*/ 995 h 1214"/>
                <a:gd name="T10" fmla="*/ 526 w 1652"/>
                <a:gd name="T11" fmla="*/ 904 h 1214"/>
                <a:gd name="T12" fmla="*/ 363 w 1652"/>
                <a:gd name="T13" fmla="*/ 797 h 1214"/>
                <a:gd name="T14" fmla="*/ 196 w 1652"/>
                <a:gd name="T15" fmla="*/ 662 h 1214"/>
                <a:gd name="T16" fmla="*/ 74 w 1652"/>
                <a:gd name="T17" fmla="*/ 546 h 1214"/>
                <a:gd name="T18" fmla="*/ 4 w 1652"/>
                <a:gd name="T19" fmla="*/ 470 h 1214"/>
                <a:gd name="T20" fmla="*/ 2 w 1652"/>
                <a:gd name="T21" fmla="*/ 462 h 1214"/>
                <a:gd name="T22" fmla="*/ 125 w 1652"/>
                <a:gd name="T23" fmla="*/ 273 h 1214"/>
                <a:gd name="T24" fmla="*/ 125 w 1652"/>
                <a:gd name="T25" fmla="*/ 272 h 1214"/>
                <a:gd name="T26" fmla="*/ 257 w 1652"/>
                <a:gd name="T27" fmla="*/ 222 h 1214"/>
                <a:gd name="T28" fmla="*/ 361 w 1652"/>
                <a:gd name="T29" fmla="*/ 192 h 1214"/>
                <a:gd name="T30" fmla="*/ 529 w 1652"/>
                <a:gd name="T31" fmla="*/ 146 h 1214"/>
                <a:gd name="T32" fmla="*/ 544 w 1652"/>
                <a:gd name="T33" fmla="*/ 142 h 1214"/>
                <a:gd name="T34" fmla="*/ 572 w 1652"/>
                <a:gd name="T35" fmla="*/ 134 h 1214"/>
                <a:gd name="T36" fmla="*/ 578 w 1652"/>
                <a:gd name="T37" fmla="*/ 132 h 1214"/>
                <a:gd name="T38" fmla="*/ 610 w 1652"/>
                <a:gd name="T39" fmla="*/ 124 h 1214"/>
                <a:gd name="T40" fmla="*/ 643 w 1652"/>
                <a:gd name="T41" fmla="*/ 115 h 1214"/>
                <a:gd name="T42" fmla="*/ 663 w 1652"/>
                <a:gd name="T43" fmla="*/ 109 h 1214"/>
                <a:gd name="T44" fmla="*/ 686 w 1652"/>
                <a:gd name="T45" fmla="*/ 103 h 1214"/>
                <a:gd name="T46" fmla="*/ 711 w 1652"/>
                <a:gd name="T47" fmla="*/ 96 h 1214"/>
                <a:gd name="T48" fmla="*/ 890 w 1652"/>
                <a:gd name="T49" fmla="*/ 48 h 1214"/>
                <a:gd name="T50" fmla="*/ 969 w 1652"/>
                <a:gd name="T51" fmla="*/ 27 h 1214"/>
                <a:gd name="T52" fmla="*/ 986 w 1652"/>
                <a:gd name="T53" fmla="*/ 22 h 1214"/>
                <a:gd name="T54" fmla="*/ 992 w 1652"/>
                <a:gd name="T55" fmla="*/ 21 h 1214"/>
                <a:gd name="T56" fmla="*/ 1005 w 1652"/>
                <a:gd name="T57" fmla="*/ 17 h 1214"/>
                <a:gd name="T58" fmla="*/ 1018 w 1652"/>
                <a:gd name="T59" fmla="*/ 14 h 1214"/>
                <a:gd name="T60" fmla="*/ 1020 w 1652"/>
                <a:gd name="T61" fmla="*/ 13 h 1214"/>
                <a:gd name="T62" fmla="*/ 1022 w 1652"/>
                <a:gd name="T63" fmla="*/ 13 h 1214"/>
                <a:gd name="T64" fmla="*/ 1022 w 1652"/>
                <a:gd name="T65" fmla="*/ 12 h 1214"/>
                <a:gd name="T66" fmla="*/ 1070 w 1652"/>
                <a:gd name="T67" fmla="*/ 0 h 1214"/>
                <a:gd name="T68" fmla="*/ 1156 w 1652"/>
                <a:gd name="T69" fmla="*/ 19 h 1214"/>
                <a:gd name="T70" fmla="*/ 1157 w 1652"/>
                <a:gd name="T71" fmla="*/ 19 h 1214"/>
                <a:gd name="T72" fmla="*/ 1182 w 1652"/>
                <a:gd name="T73" fmla="*/ 26 h 1214"/>
                <a:gd name="T74" fmla="*/ 1303 w 1652"/>
                <a:gd name="T75" fmla="*/ 69 h 1214"/>
                <a:gd name="T76" fmla="*/ 1368 w 1652"/>
                <a:gd name="T77" fmla="*/ 101 h 1214"/>
                <a:gd name="T78" fmla="*/ 1452 w 1652"/>
                <a:gd name="T79" fmla="*/ 154 h 1214"/>
                <a:gd name="T80" fmla="*/ 1596 w 1652"/>
                <a:gd name="T81" fmla="*/ 304 h 1214"/>
                <a:gd name="T82" fmla="*/ 1650 w 1652"/>
                <a:gd name="T83" fmla="*/ 412 h 1214"/>
                <a:gd name="T84" fmla="*/ 1651 w 1652"/>
                <a:gd name="T85" fmla="*/ 415 h 1214"/>
                <a:gd name="T86" fmla="*/ 1652 w 1652"/>
                <a:gd name="T87" fmla="*/ 416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2" h="1214">
                  <a:moveTo>
                    <a:pt x="1652" y="416"/>
                  </a:moveTo>
                  <a:cubicBezTo>
                    <a:pt x="1652" y="1214"/>
                    <a:pt x="1652" y="1214"/>
                    <a:pt x="1652" y="1214"/>
                  </a:cubicBezTo>
                  <a:cubicBezTo>
                    <a:pt x="1633" y="1214"/>
                    <a:pt x="1615" y="1213"/>
                    <a:pt x="1597" y="1213"/>
                  </a:cubicBezTo>
                  <a:cubicBezTo>
                    <a:pt x="1548" y="1212"/>
                    <a:pt x="1500" y="1209"/>
                    <a:pt x="1452" y="1205"/>
                  </a:cubicBezTo>
                  <a:cubicBezTo>
                    <a:pt x="1402" y="1200"/>
                    <a:pt x="1352" y="1194"/>
                    <a:pt x="1303" y="1186"/>
                  </a:cubicBezTo>
                  <a:cubicBezTo>
                    <a:pt x="1254" y="1178"/>
                    <a:pt x="1204" y="1169"/>
                    <a:pt x="1156" y="1158"/>
                  </a:cubicBezTo>
                  <a:cubicBezTo>
                    <a:pt x="1111" y="1147"/>
                    <a:pt x="1066" y="1135"/>
                    <a:pt x="1022" y="1122"/>
                  </a:cubicBezTo>
                  <a:cubicBezTo>
                    <a:pt x="1019" y="1121"/>
                    <a:pt x="1016" y="1120"/>
                    <a:pt x="1013" y="1119"/>
                  </a:cubicBezTo>
                  <a:cubicBezTo>
                    <a:pt x="958" y="1103"/>
                    <a:pt x="904" y="1084"/>
                    <a:pt x="851" y="1063"/>
                  </a:cubicBezTo>
                  <a:cubicBezTo>
                    <a:pt x="798" y="1042"/>
                    <a:pt x="746" y="1020"/>
                    <a:pt x="695" y="995"/>
                  </a:cubicBezTo>
                  <a:cubicBezTo>
                    <a:pt x="666" y="981"/>
                    <a:pt x="637" y="966"/>
                    <a:pt x="609" y="951"/>
                  </a:cubicBezTo>
                  <a:cubicBezTo>
                    <a:pt x="581" y="936"/>
                    <a:pt x="553" y="920"/>
                    <a:pt x="526" y="904"/>
                  </a:cubicBezTo>
                  <a:cubicBezTo>
                    <a:pt x="473" y="872"/>
                    <a:pt x="422" y="839"/>
                    <a:pt x="372" y="803"/>
                  </a:cubicBezTo>
                  <a:cubicBezTo>
                    <a:pt x="369" y="801"/>
                    <a:pt x="366" y="799"/>
                    <a:pt x="363" y="797"/>
                  </a:cubicBezTo>
                  <a:cubicBezTo>
                    <a:pt x="314" y="761"/>
                    <a:pt x="266" y="723"/>
                    <a:pt x="219" y="683"/>
                  </a:cubicBezTo>
                  <a:cubicBezTo>
                    <a:pt x="211" y="676"/>
                    <a:pt x="203" y="669"/>
                    <a:pt x="196" y="662"/>
                  </a:cubicBezTo>
                  <a:cubicBezTo>
                    <a:pt x="196" y="662"/>
                    <a:pt x="196" y="662"/>
                    <a:pt x="196" y="662"/>
                  </a:cubicBezTo>
                  <a:cubicBezTo>
                    <a:pt x="154" y="625"/>
                    <a:pt x="113" y="586"/>
                    <a:pt x="74" y="546"/>
                  </a:cubicBezTo>
                  <a:cubicBezTo>
                    <a:pt x="73" y="546"/>
                    <a:pt x="73" y="545"/>
                    <a:pt x="72" y="544"/>
                  </a:cubicBezTo>
                  <a:cubicBezTo>
                    <a:pt x="49" y="520"/>
                    <a:pt x="26" y="495"/>
                    <a:pt x="4" y="470"/>
                  </a:cubicBezTo>
                  <a:cubicBezTo>
                    <a:pt x="2" y="469"/>
                    <a:pt x="1" y="467"/>
                    <a:pt x="0" y="466"/>
                  </a:cubicBezTo>
                  <a:cubicBezTo>
                    <a:pt x="1" y="465"/>
                    <a:pt x="1" y="463"/>
                    <a:pt x="2" y="462"/>
                  </a:cubicBezTo>
                  <a:cubicBezTo>
                    <a:pt x="39" y="377"/>
                    <a:pt x="64" y="329"/>
                    <a:pt x="95" y="297"/>
                  </a:cubicBezTo>
                  <a:cubicBezTo>
                    <a:pt x="104" y="288"/>
                    <a:pt x="114" y="280"/>
                    <a:pt x="125" y="273"/>
                  </a:cubicBezTo>
                  <a:cubicBezTo>
                    <a:pt x="125" y="273"/>
                    <a:pt x="125" y="272"/>
                    <a:pt x="125" y="272"/>
                  </a:cubicBezTo>
                  <a:cubicBezTo>
                    <a:pt x="125" y="272"/>
                    <a:pt x="125" y="272"/>
                    <a:pt x="125" y="272"/>
                  </a:cubicBezTo>
                  <a:cubicBezTo>
                    <a:pt x="145" y="259"/>
                    <a:pt x="169" y="250"/>
                    <a:pt x="200" y="240"/>
                  </a:cubicBezTo>
                  <a:cubicBezTo>
                    <a:pt x="217" y="234"/>
                    <a:pt x="236" y="228"/>
                    <a:pt x="257" y="222"/>
                  </a:cubicBezTo>
                  <a:cubicBezTo>
                    <a:pt x="280" y="215"/>
                    <a:pt x="316" y="205"/>
                    <a:pt x="360" y="192"/>
                  </a:cubicBezTo>
                  <a:cubicBezTo>
                    <a:pt x="361" y="192"/>
                    <a:pt x="361" y="192"/>
                    <a:pt x="361" y="192"/>
                  </a:cubicBezTo>
                  <a:cubicBezTo>
                    <a:pt x="408" y="179"/>
                    <a:pt x="465" y="163"/>
                    <a:pt x="526" y="147"/>
                  </a:cubicBezTo>
                  <a:cubicBezTo>
                    <a:pt x="526" y="147"/>
                    <a:pt x="527" y="146"/>
                    <a:pt x="529" y="146"/>
                  </a:cubicBezTo>
                  <a:cubicBezTo>
                    <a:pt x="530" y="146"/>
                    <a:pt x="530" y="145"/>
                    <a:pt x="531" y="145"/>
                  </a:cubicBezTo>
                  <a:cubicBezTo>
                    <a:pt x="534" y="144"/>
                    <a:pt x="538" y="143"/>
                    <a:pt x="544" y="142"/>
                  </a:cubicBezTo>
                  <a:cubicBezTo>
                    <a:pt x="544" y="142"/>
                    <a:pt x="545" y="141"/>
                    <a:pt x="545" y="141"/>
                  </a:cubicBezTo>
                  <a:cubicBezTo>
                    <a:pt x="553" y="139"/>
                    <a:pt x="562" y="137"/>
                    <a:pt x="572" y="134"/>
                  </a:cubicBezTo>
                  <a:cubicBezTo>
                    <a:pt x="574" y="133"/>
                    <a:pt x="576" y="133"/>
                    <a:pt x="578" y="132"/>
                  </a:cubicBezTo>
                  <a:cubicBezTo>
                    <a:pt x="578" y="132"/>
                    <a:pt x="578" y="132"/>
                    <a:pt x="578" y="132"/>
                  </a:cubicBezTo>
                  <a:cubicBezTo>
                    <a:pt x="581" y="132"/>
                    <a:pt x="583" y="131"/>
                    <a:pt x="585" y="130"/>
                  </a:cubicBezTo>
                  <a:cubicBezTo>
                    <a:pt x="593" y="128"/>
                    <a:pt x="601" y="126"/>
                    <a:pt x="610" y="124"/>
                  </a:cubicBezTo>
                  <a:cubicBezTo>
                    <a:pt x="614" y="123"/>
                    <a:pt x="617" y="122"/>
                    <a:pt x="621" y="121"/>
                  </a:cubicBezTo>
                  <a:cubicBezTo>
                    <a:pt x="628" y="119"/>
                    <a:pt x="636" y="117"/>
                    <a:pt x="643" y="115"/>
                  </a:cubicBezTo>
                  <a:cubicBezTo>
                    <a:pt x="648" y="113"/>
                    <a:pt x="653" y="112"/>
                    <a:pt x="658" y="111"/>
                  </a:cubicBezTo>
                  <a:cubicBezTo>
                    <a:pt x="659" y="110"/>
                    <a:pt x="661" y="110"/>
                    <a:pt x="663" y="109"/>
                  </a:cubicBezTo>
                  <a:cubicBezTo>
                    <a:pt x="667" y="108"/>
                    <a:pt x="672" y="107"/>
                    <a:pt x="677" y="106"/>
                  </a:cubicBezTo>
                  <a:cubicBezTo>
                    <a:pt x="680" y="105"/>
                    <a:pt x="683" y="104"/>
                    <a:pt x="686" y="103"/>
                  </a:cubicBezTo>
                  <a:cubicBezTo>
                    <a:pt x="689" y="102"/>
                    <a:pt x="692" y="101"/>
                    <a:pt x="695" y="101"/>
                  </a:cubicBezTo>
                  <a:cubicBezTo>
                    <a:pt x="711" y="96"/>
                    <a:pt x="711" y="96"/>
                    <a:pt x="711" y="96"/>
                  </a:cubicBezTo>
                  <a:cubicBezTo>
                    <a:pt x="760" y="83"/>
                    <a:pt x="807" y="70"/>
                    <a:pt x="851" y="59"/>
                  </a:cubicBezTo>
                  <a:cubicBezTo>
                    <a:pt x="864" y="55"/>
                    <a:pt x="877" y="51"/>
                    <a:pt x="890" y="48"/>
                  </a:cubicBezTo>
                  <a:cubicBezTo>
                    <a:pt x="895" y="47"/>
                    <a:pt x="900" y="45"/>
                    <a:pt x="904" y="44"/>
                  </a:cubicBezTo>
                  <a:cubicBezTo>
                    <a:pt x="928" y="38"/>
                    <a:pt x="950" y="32"/>
                    <a:pt x="969" y="27"/>
                  </a:cubicBezTo>
                  <a:cubicBezTo>
                    <a:pt x="970" y="26"/>
                    <a:pt x="972" y="26"/>
                    <a:pt x="973" y="26"/>
                  </a:cubicBezTo>
                  <a:cubicBezTo>
                    <a:pt x="978" y="24"/>
                    <a:pt x="982" y="23"/>
                    <a:pt x="986" y="22"/>
                  </a:cubicBezTo>
                  <a:cubicBezTo>
                    <a:pt x="987" y="22"/>
                    <a:pt x="988" y="22"/>
                    <a:pt x="989" y="21"/>
                  </a:cubicBezTo>
                  <a:cubicBezTo>
                    <a:pt x="990" y="21"/>
                    <a:pt x="991" y="21"/>
                    <a:pt x="992" y="21"/>
                  </a:cubicBezTo>
                  <a:cubicBezTo>
                    <a:pt x="993" y="20"/>
                    <a:pt x="993" y="20"/>
                    <a:pt x="994" y="20"/>
                  </a:cubicBezTo>
                  <a:cubicBezTo>
                    <a:pt x="998" y="19"/>
                    <a:pt x="1002" y="18"/>
                    <a:pt x="1005" y="17"/>
                  </a:cubicBezTo>
                  <a:cubicBezTo>
                    <a:pt x="1006" y="17"/>
                    <a:pt x="1007" y="17"/>
                    <a:pt x="1008" y="16"/>
                  </a:cubicBezTo>
                  <a:cubicBezTo>
                    <a:pt x="1012" y="15"/>
                    <a:pt x="1016" y="14"/>
                    <a:pt x="1018" y="14"/>
                  </a:cubicBezTo>
                  <a:cubicBezTo>
                    <a:pt x="1019" y="13"/>
                    <a:pt x="1019" y="13"/>
                    <a:pt x="1019" y="13"/>
                  </a:cubicBezTo>
                  <a:cubicBezTo>
                    <a:pt x="1020" y="13"/>
                    <a:pt x="1020" y="13"/>
                    <a:pt x="1020" y="13"/>
                  </a:cubicBezTo>
                  <a:cubicBezTo>
                    <a:pt x="1021" y="13"/>
                    <a:pt x="1021" y="13"/>
                    <a:pt x="1022" y="13"/>
                  </a:cubicBezTo>
                  <a:cubicBezTo>
                    <a:pt x="1022" y="13"/>
                    <a:pt x="1022" y="13"/>
                    <a:pt x="1022" y="13"/>
                  </a:cubicBezTo>
                  <a:cubicBezTo>
                    <a:pt x="1022" y="12"/>
                    <a:pt x="1022" y="12"/>
                    <a:pt x="1022" y="12"/>
                  </a:cubicBezTo>
                  <a:cubicBezTo>
                    <a:pt x="1022" y="12"/>
                    <a:pt x="1022" y="12"/>
                    <a:pt x="1022" y="12"/>
                  </a:cubicBezTo>
                  <a:cubicBezTo>
                    <a:pt x="1029" y="11"/>
                    <a:pt x="1035" y="9"/>
                    <a:pt x="1040" y="8"/>
                  </a:cubicBezTo>
                  <a:cubicBezTo>
                    <a:pt x="1070" y="0"/>
                    <a:pt x="1070" y="0"/>
                    <a:pt x="1070" y="0"/>
                  </a:cubicBezTo>
                  <a:cubicBezTo>
                    <a:pt x="1100" y="5"/>
                    <a:pt x="1129" y="12"/>
                    <a:pt x="1156" y="19"/>
                  </a:cubicBezTo>
                  <a:cubicBezTo>
                    <a:pt x="1156" y="19"/>
                    <a:pt x="1156" y="19"/>
                    <a:pt x="1156" y="19"/>
                  </a:cubicBezTo>
                  <a:cubicBezTo>
                    <a:pt x="1156" y="19"/>
                    <a:pt x="1157" y="19"/>
                    <a:pt x="1157" y="19"/>
                  </a:cubicBezTo>
                  <a:cubicBezTo>
                    <a:pt x="1157" y="19"/>
                    <a:pt x="1157" y="19"/>
                    <a:pt x="1157" y="19"/>
                  </a:cubicBezTo>
                  <a:cubicBezTo>
                    <a:pt x="1158" y="19"/>
                    <a:pt x="1158" y="19"/>
                    <a:pt x="1158" y="19"/>
                  </a:cubicBezTo>
                  <a:cubicBezTo>
                    <a:pt x="1166" y="21"/>
                    <a:pt x="1174" y="24"/>
                    <a:pt x="1182" y="26"/>
                  </a:cubicBezTo>
                  <a:cubicBezTo>
                    <a:pt x="1226" y="38"/>
                    <a:pt x="1266" y="53"/>
                    <a:pt x="1303" y="69"/>
                  </a:cubicBezTo>
                  <a:cubicBezTo>
                    <a:pt x="1303" y="69"/>
                    <a:pt x="1303" y="69"/>
                    <a:pt x="1303" y="69"/>
                  </a:cubicBezTo>
                  <a:cubicBezTo>
                    <a:pt x="1326" y="79"/>
                    <a:pt x="1348" y="90"/>
                    <a:pt x="1368" y="101"/>
                  </a:cubicBezTo>
                  <a:cubicBezTo>
                    <a:pt x="1368" y="101"/>
                    <a:pt x="1368" y="101"/>
                    <a:pt x="1368" y="101"/>
                  </a:cubicBezTo>
                  <a:cubicBezTo>
                    <a:pt x="1399" y="117"/>
                    <a:pt x="1427" y="135"/>
                    <a:pt x="1452" y="154"/>
                  </a:cubicBezTo>
                  <a:cubicBezTo>
                    <a:pt x="1452" y="154"/>
                    <a:pt x="1452" y="154"/>
                    <a:pt x="1452" y="154"/>
                  </a:cubicBezTo>
                  <a:cubicBezTo>
                    <a:pt x="1509" y="196"/>
                    <a:pt x="1550" y="240"/>
                    <a:pt x="1582" y="284"/>
                  </a:cubicBezTo>
                  <a:cubicBezTo>
                    <a:pt x="1587" y="291"/>
                    <a:pt x="1592" y="297"/>
                    <a:pt x="1596" y="304"/>
                  </a:cubicBezTo>
                  <a:cubicBezTo>
                    <a:pt x="1597" y="305"/>
                    <a:pt x="1597" y="305"/>
                    <a:pt x="1597" y="305"/>
                  </a:cubicBezTo>
                  <a:cubicBezTo>
                    <a:pt x="1622" y="345"/>
                    <a:pt x="1639" y="381"/>
                    <a:pt x="1650" y="412"/>
                  </a:cubicBezTo>
                  <a:cubicBezTo>
                    <a:pt x="1650" y="412"/>
                    <a:pt x="1650" y="412"/>
                    <a:pt x="1650" y="412"/>
                  </a:cubicBezTo>
                  <a:cubicBezTo>
                    <a:pt x="1651" y="413"/>
                    <a:pt x="1651" y="414"/>
                    <a:pt x="1651" y="415"/>
                  </a:cubicBezTo>
                  <a:cubicBezTo>
                    <a:pt x="1651" y="415"/>
                    <a:pt x="1651" y="415"/>
                    <a:pt x="1651" y="415"/>
                  </a:cubicBezTo>
                  <a:cubicBezTo>
                    <a:pt x="1652" y="416"/>
                    <a:pt x="1652" y="416"/>
                    <a:pt x="1652" y="416"/>
                  </a:cubicBezTo>
                  <a:close/>
                </a:path>
              </a:pathLst>
            </a:custGeom>
            <a:solidFill>
              <a:srgbClr val="4354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6">
              <a:extLst>
                <a:ext uri="{FF2B5EF4-FFF2-40B4-BE49-F238E27FC236}">
                  <a16:creationId xmlns:a16="http://schemas.microsoft.com/office/drawing/2014/main" id="{AD51F45B-BC78-4C81-8F64-CCCC37D5C1EA}"/>
                </a:ext>
              </a:extLst>
            </p:cNvPr>
            <p:cNvSpPr>
              <a:spLocks/>
            </p:cNvSpPr>
            <p:nvPr/>
          </p:nvSpPr>
          <p:spPr bwMode="auto">
            <a:xfrm>
              <a:off x="-4833938" y="2792919"/>
              <a:ext cx="122238" cy="73025"/>
            </a:xfrm>
            <a:custGeom>
              <a:avLst/>
              <a:gdLst>
                <a:gd name="T0" fmla="*/ 70 w 343"/>
                <a:gd name="T1" fmla="*/ 76 h 207"/>
                <a:gd name="T2" fmla="*/ 192 w 343"/>
                <a:gd name="T3" fmla="*/ 192 h 207"/>
                <a:gd name="T4" fmla="*/ 192 w 343"/>
                <a:gd name="T5" fmla="*/ 192 h 207"/>
                <a:gd name="T6" fmla="*/ 219 w 343"/>
                <a:gd name="T7" fmla="*/ 195 h 207"/>
                <a:gd name="T8" fmla="*/ 342 w 343"/>
                <a:gd name="T9" fmla="*/ 207 h 207"/>
                <a:gd name="T10" fmla="*/ 343 w 343"/>
                <a:gd name="T11" fmla="*/ 207 h 207"/>
                <a:gd name="T12" fmla="*/ 335 w 343"/>
                <a:gd name="T13" fmla="*/ 171 h 207"/>
                <a:gd name="T14" fmla="*/ 334 w 343"/>
                <a:gd name="T15" fmla="*/ 171 h 207"/>
                <a:gd name="T16" fmla="*/ 326 w 343"/>
                <a:gd name="T17" fmla="*/ 143 h 207"/>
                <a:gd name="T18" fmla="*/ 326 w 343"/>
                <a:gd name="T19" fmla="*/ 143 h 207"/>
                <a:gd name="T20" fmla="*/ 280 w 343"/>
                <a:gd name="T21" fmla="*/ 30 h 207"/>
                <a:gd name="T22" fmla="*/ 278 w 343"/>
                <a:gd name="T23" fmla="*/ 30 h 207"/>
                <a:gd name="T24" fmla="*/ 278 w 343"/>
                <a:gd name="T25" fmla="*/ 30 h 207"/>
                <a:gd name="T26" fmla="*/ 261 w 343"/>
                <a:gd name="T27" fmla="*/ 28 h 207"/>
                <a:gd name="T28" fmla="*/ 88 w 343"/>
                <a:gd name="T29" fmla="*/ 9 h 207"/>
                <a:gd name="T30" fmla="*/ 88 w 343"/>
                <a:gd name="T31" fmla="*/ 9 h 207"/>
                <a:gd name="T32" fmla="*/ 0 w 343"/>
                <a:gd name="T33" fmla="*/ 0 h 207"/>
                <a:gd name="T34" fmla="*/ 68 w 343"/>
                <a:gd name="T35" fmla="*/ 74 h 207"/>
                <a:gd name="T36" fmla="*/ 70 w 343"/>
                <a:gd name="T37" fmla="*/ 7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 h="207">
                  <a:moveTo>
                    <a:pt x="70" y="76"/>
                  </a:moveTo>
                  <a:cubicBezTo>
                    <a:pt x="109" y="116"/>
                    <a:pt x="150" y="155"/>
                    <a:pt x="192" y="192"/>
                  </a:cubicBezTo>
                  <a:cubicBezTo>
                    <a:pt x="192" y="192"/>
                    <a:pt x="192" y="192"/>
                    <a:pt x="192" y="192"/>
                  </a:cubicBezTo>
                  <a:cubicBezTo>
                    <a:pt x="219" y="195"/>
                    <a:pt x="219" y="195"/>
                    <a:pt x="219" y="195"/>
                  </a:cubicBezTo>
                  <a:cubicBezTo>
                    <a:pt x="342" y="207"/>
                    <a:pt x="342" y="207"/>
                    <a:pt x="342" y="207"/>
                  </a:cubicBezTo>
                  <a:cubicBezTo>
                    <a:pt x="343" y="207"/>
                    <a:pt x="343" y="207"/>
                    <a:pt x="343" y="207"/>
                  </a:cubicBezTo>
                  <a:cubicBezTo>
                    <a:pt x="343" y="207"/>
                    <a:pt x="341" y="194"/>
                    <a:pt x="335" y="171"/>
                  </a:cubicBezTo>
                  <a:cubicBezTo>
                    <a:pt x="335" y="171"/>
                    <a:pt x="335" y="171"/>
                    <a:pt x="334" y="171"/>
                  </a:cubicBezTo>
                  <a:cubicBezTo>
                    <a:pt x="332" y="163"/>
                    <a:pt x="330" y="154"/>
                    <a:pt x="326" y="143"/>
                  </a:cubicBezTo>
                  <a:cubicBezTo>
                    <a:pt x="326" y="143"/>
                    <a:pt x="326" y="143"/>
                    <a:pt x="326" y="143"/>
                  </a:cubicBezTo>
                  <a:cubicBezTo>
                    <a:pt x="316" y="112"/>
                    <a:pt x="302" y="73"/>
                    <a:pt x="280" y="30"/>
                  </a:cubicBezTo>
                  <a:cubicBezTo>
                    <a:pt x="278" y="30"/>
                    <a:pt x="278" y="30"/>
                    <a:pt x="278" y="30"/>
                  </a:cubicBezTo>
                  <a:cubicBezTo>
                    <a:pt x="278" y="30"/>
                    <a:pt x="278" y="30"/>
                    <a:pt x="278" y="30"/>
                  </a:cubicBezTo>
                  <a:cubicBezTo>
                    <a:pt x="261" y="28"/>
                    <a:pt x="261" y="28"/>
                    <a:pt x="261" y="28"/>
                  </a:cubicBezTo>
                  <a:cubicBezTo>
                    <a:pt x="88" y="9"/>
                    <a:pt x="88" y="9"/>
                    <a:pt x="88" y="9"/>
                  </a:cubicBezTo>
                  <a:cubicBezTo>
                    <a:pt x="88" y="9"/>
                    <a:pt x="88" y="9"/>
                    <a:pt x="88" y="9"/>
                  </a:cubicBezTo>
                  <a:cubicBezTo>
                    <a:pt x="0" y="0"/>
                    <a:pt x="0" y="0"/>
                    <a:pt x="0" y="0"/>
                  </a:cubicBezTo>
                  <a:cubicBezTo>
                    <a:pt x="22" y="25"/>
                    <a:pt x="45" y="50"/>
                    <a:pt x="68" y="74"/>
                  </a:cubicBezTo>
                  <a:lnTo>
                    <a:pt x="70" y="76"/>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7">
              <a:extLst>
                <a:ext uri="{FF2B5EF4-FFF2-40B4-BE49-F238E27FC236}">
                  <a16:creationId xmlns:a16="http://schemas.microsoft.com/office/drawing/2014/main" id="{08A1361C-633A-4212-8344-6826FC9C2CC4}"/>
                </a:ext>
              </a:extLst>
            </p:cNvPr>
            <p:cNvSpPr>
              <a:spLocks/>
            </p:cNvSpPr>
            <p:nvPr/>
          </p:nvSpPr>
          <p:spPr bwMode="auto">
            <a:xfrm>
              <a:off x="-4316413" y="2680206"/>
              <a:ext cx="50800" cy="377825"/>
            </a:xfrm>
            <a:custGeom>
              <a:avLst/>
              <a:gdLst>
                <a:gd name="T0" fmla="*/ 145 w 145"/>
                <a:gd name="T1" fmla="*/ 151 h 1059"/>
                <a:gd name="T2" fmla="*/ 145 w 145"/>
                <a:gd name="T3" fmla="*/ 1059 h 1059"/>
                <a:gd name="T4" fmla="*/ 0 w 145"/>
                <a:gd name="T5" fmla="*/ 1051 h 1059"/>
                <a:gd name="T6" fmla="*/ 0 w 145"/>
                <a:gd name="T7" fmla="*/ 0 h 1059"/>
                <a:gd name="T8" fmla="*/ 0 w 145"/>
                <a:gd name="T9" fmla="*/ 0 h 1059"/>
                <a:gd name="T10" fmla="*/ 130 w 145"/>
                <a:gd name="T11" fmla="*/ 130 h 1059"/>
                <a:gd name="T12" fmla="*/ 133 w 145"/>
                <a:gd name="T13" fmla="*/ 134 h 1059"/>
                <a:gd name="T14" fmla="*/ 134 w 145"/>
                <a:gd name="T15" fmla="*/ 135 h 1059"/>
                <a:gd name="T16" fmla="*/ 144 w 145"/>
                <a:gd name="T17" fmla="*/ 150 h 1059"/>
                <a:gd name="T18" fmla="*/ 145 w 145"/>
                <a:gd name="T19" fmla="*/ 151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059">
                  <a:moveTo>
                    <a:pt x="145" y="151"/>
                  </a:moveTo>
                  <a:cubicBezTo>
                    <a:pt x="145" y="1059"/>
                    <a:pt x="145" y="1059"/>
                    <a:pt x="145" y="1059"/>
                  </a:cubicBezTo>
                  <a:cubicBezTo>
                    <a:pt x="96" y="1058"/>
                    <a:pt x="48" y="1055"/>
                    <a:pt x="0" y="1051"/>
                  </a:cubicBezTo>
                  <a:cubicBezTo>
                    <a:pt x="0" y="0"/>
                    <a:pt x="0" y="0"/>
                    <a:pt x="0" y="0"/>
                  </a:cubicBezTo>
                  <a:cubicBezTo>
                    <a:pt x="0" y="0"/>
                    <a:pt x="0" y="0"/>
                    <a:pt x="0" y="0"/>
                  </a:cubicBezTo>
                  <a:cubicBezTo>
                    <a:pt x="62" y="41"/>
                    <a:pt x="108" y="99"/>
                    <a:pt x="130" y="130"/>
                  </a:cubicBezTo>
                  <a:cubicBezTo>
                    <a:pt x="131" y="131"/>
                    <a:pt x="132" y="133"/>
                    <a:pt x="133" y="134"/>
                  </a:cubicBezTo>
                  <a:cubicBezTo>
                    <a:pt x="134" y="134"/>
                    <a:pt x="134" y="135"/>
                    <a:pt x="134" y="135"/>
                  </a:cubicBezTo>
                  <a:cubicBezTo>
                    <a:pt x="139" y="143"/>
                    <a:pt x="143" y="148"/>
                    <a:pt x="144" y="150"/>
                  </a:cubicBezTo>
                  <a:cubicBezTo>
                    <a:pt x="145" y="151"/>
                    <a:pt x="145" y="151"/>
                    <a:pt x="145" y="151"/>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8">
              <a:extLst>
                <a:ext uri="{FF2B5EF4-FFF2-40B4-BE49-F238E27FC236}">
                  <a16:creationId xmlns:a16="http://schemas.microsoft.com/office/drawing/2014/main" id="{CA273E12-053D-47A6-A59D-E33EEE0FCD9F}"/>
                </a:ext>
              </a:extLst>
            </p:cNvPr>
            <p:cNvSpPr>
              <a:spLocks/>
            </p:cNvSpPr>
            <p:nvPr/>
          </p:nvSpPr>
          <p:spPr bwMode="auto">
            <a:xfrm>
              <a:off x="-4422775" y="2630994"/>
              <a:ext cx="52388" cy="417513"/>
            </a:xfrm>
            <a:custGeom>
              <a:avLst/>
              <a:gdLst>
                <a:gd name="T0" fmla="*/ 147 w 147"/>
                <a:gd name="T1" fmla="*/ 50 h 1167"/>
                <a:gd name="T2" fmla="*/ 147 w 147"/>
                <a:gd name="T3" fmla="*/ 1167 h 1167"/>
                <a:gd name="T4" fmla="*/ 0 w 147"/>
                <a:gd name="T5" fmla="*/ 1139 h 1167"/>
                <a:gd name="T6" fmla="*/ 0 w 147"/>
                <a:gd name="T7" fmla="*/ 0 h 1167"/>
                <a:gd name="T8" fmla="*/ 0 w 147"/>
                <a:gd name="T9" fmla="*/ 0 h 1167"/>
                <a:gd name="T10" fmla="*/ 1 w 147"/>
                <a:gd name="T11" fmla="*/ 0 h 1167"/>
                <a:gd name="T12" fmla="*/ 1 w 147"/>
                <a:gd name="T13" fmla="*/ 0 h 1167"/>
                <a:gd name="T14" fmla="*/ 2 w 147"/>
                <a:gd name="T15" fmla="*/ 0 h 1167"/>
                <a:gd name="T16" fmla="*/ 26 w 147"/>
                <a:gd name="T17" fmla="*/ 6 h 1167"/>
                <a:gd name="T18" fmla="*/ 26 w 147"/>
                <a:gd name="T19" fmla="*/ 6 h 1167"/>
                <a:gd name="T20" fmla="*/ 147 w 147"/>
                <a:gd name="T21" fmla="*/ 50 h 1167"/>
                <a:gd name="T22" fmla="*/ 147 w 147"/>
                <a:gd name="T23" fmla="*/ 5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167">
                  <a:moveTo>
                    <a:pt x="147" y="50"/>
                  </a:moveTo>
                  <a:cubicBezTo>
                    <a:pt x="147" y="1167"/>
                    <a:pt x="147" y="1167"/>
                    <a:pt x="147" y="1167"/>
                  </a:cubicBezTo>
                  <a:cubicBezTo>
                    <a:pt x="98" y="1159"/>
                    <a:pt x="48" y="1150"/>
                    <a:pt x="0" y="1139"/>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6" y="1"/>
                    <a:pt x="14" y="3"/>
                    <a:pt x="26" y="6"/>
                  </a:cubicBezTo>
                  <a:cubicBezTo>
                    <a:pt x="26" y="6"/>
                    <a:pt x="26" y="6"/>
                    <a:pt x="26" y="6"/>
                  </a:cubicBezTo>
                  <a:cubicBezTo>
                    <a:pt x="56" y="15"/>
                    <a:pt x="106" y="30"/>
                    <a:pt x="147" y="50"/>
                  </a:cubicBezTo>
                  <a:cubicBezTo>
                    <a:pt x="147" y="50"/>
                    <a:pt x="147" y="50"/>
                    <a:pt x="147" y="5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9">
              <a:extLst>
                <a:ext uri="{FF2B5EF4-FFF2-40B4-BE49-F238E27FC236}">
                  <a16:creationId xmlns:a16="http://schemas.microsoft.com/office/drawing/2014/main" id="{99CCD68D-0179-433A-999D-6A9EDD3B6946}"/>
                </a:ext>
              </a:extLst>
            </p:cNvPr>
            <p:cNvSpPr>
              <a:spLocks/>
            </p:cNvSpPr>
            <p:nvPr/>
          </p:nvSpPr>
          <p:spPr bwMode="auto">
            <a:xfrm>
              <a:off x="-4530725" y="2629406"/>
              <a:ext cx="60325" cy="395288"/>
            </a:xfrm>
            <a:custGeom>
              <a:avLst/>
              <a:gdLst>
                <a:gd name="T0" fmla="*/ 171 w 171"/>
                <a:gd name="T1" fmla="*/ 0 h 1110"/>
                <a:gd name="T2" fmla="*/ 171 w 171"/>
                <a:gd name="T3" fmla="*/ 1110 h 1110"/>
                <a:gd name="T4" fmla="*/ 162 w 171"/>
                <a:gd name="T5" fmla="*/ 1107 h 1110"/>
                <a:gd name="T6" fmla="*/ 0 w 171"/>
                <a:gd name="T7" fmla="*/ 1051 h 1110"/>
                <a:gd name="T8" fmla="*/ 0 w 171"/>
                <a:gd name="T9" fmla="*/ 47 h 1110"/>
                <a:gd name="T10" fmla="*/ 39 w 171"/>
                <a:gd name="T11" fmla="*/ 36 h 1110"/>
                <a:gd name="T12" fmla="*/ 53 w 171"/>
                <a:gd name="T13" fmla="*/ 32 h 1110"/>
                <a:gd name="T14" fmla="*/ 118 w 171"/>
                <a:gd name="T15" fmla="*/ 15 h 1110"/>
                <a:gd name="T16" fmla="*/ 122 w 171"/>
                <a:gd name="T17" fmla="*/ 14 h 1110"/>
                <a:gd name="T18" fmla="*/ 135 w 171"/>
                <a:gd name="T19" fmla="*/ 10 h 1110"/>
                <a:gd name="T20" fmla="*/ 138 w 171"/>
                <a:gd name="T21" fmla="*/ 9 h 1110"/>
                <a:gd name="T22" fmla="*/ 141 w 171"/>
                <a:gd name="T23" fmla="*/ 9 h 1110"/>
                <a:gd name="T24" fmla="*/ 143 w 171"/>
                <a:gd name="T25" fmla="*/ 8 h 1110"/>
                <a:gd name="T26" fmla="*/ 154 w 171"/>
                <a:gd name="T27" fmla="*/ 5 h 1110"/>
                <a:gd name="T28" fmla="*/ 157 w 171"/>
                <a:gd name="T29" fmla="*/ 4 h 1110"/>
                <a:gd name="T30" fmla="*/ 167 w 171"/>
                <a:gd name="T31" fmla="*/ 2 h 1110"/>
                <a:gd name="T32" fmla="*/ 168 w 171"/>
                <a:gd name="T33" fmla="*/ 1 h 1110"/>
                <a:gd name="T34" fmla="*/ 169 w 171"/>
                <a:gd name="T35" fmla="*/ 1 h 1110"/>
                <a:gd name="T36" fmla="*/ 171 w 171"/>
                <a:gd name="T37" fmla="*/ 1 h 1110"/>
                <a:gd name="T38" fmla="*/ 171 w 171"/>
                <a:gd name="T39" fmla="*/ 1 h 1110"/>
                <a:gd name="T40" fmla="*/ 171 w 171"/>
                <a:gd name="T41" fmla="*/ 0 h 1110"/>
                <a:gd name="T42" fmla="*/ 171 w 171"/>
                <a:gd name="T43"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 h="1110">
                  <a:moveTo>
                    <a:pt x="171" y="0"/>
                  </a:moveTo>
                  <a:cubicBezTo>
                    <a:pt x="171" y="1110"/>
                    <a:pt x="171" y="1110"/>
                    <a:pt x="171" y="1110"/>
                  </a:cubicBezTo>
                  <a:cubicBezTo>
                    <a:pt x="168" y="1109"/>
                    <a:pt x="165" y="1108"/>
                    <a:pt x="162" y="1107"/>
                  </a:cubicBezTo>
                  <a:cubicBezTo>
                    <a:pt x="107" y="1091"/>
                    <a:pt x="53" y="1072"/>
                    <a:pt x="0" y="1051"/>
                  </a:cubicBezTo>
                  <a:cubicBezTo>
                    <a:pt x="0" y="47"/>
                    <a:pt x="0" y="47"/>
                    <a:pt x="0" y="47"/>
                  </a:cubicBezTo>
                  <a:cubicBezTo>
                    <a:pt x="13" y="43"/>
                    <a:pt x="26" y="39"/>
                    <a:pt x="39" y="36"/>
                  </a:cubicBezTo>
                  <a:cubicBezTo>
                    <a:pt x="44" y="35"/>
                    <a:pt x="49" y="33"/>
                    <a:pt x="53" y="32"/>
                  </a:cubicBezTo>
                  <a:cubicBezTo>
                    <a:pt x="77" y="26"/>
                    <a:pt x="99" y="20"/>
                    <a:pt x="118" y="15"/>
                  </a:cubicBezTo>
                  <a:cubicBezTo>
                    <a:pt x="119" y="14"/>
                    <a:pt x="121" y="14"/>
                    <a:pt x="122" y="14"/>
                  </a:cubicBezTo>
                  <a:cubicBezTo>
                    <a:pt x="127" y="12"/>
                    <a:pt x="131" y="11"/>
                    <a:pt x="135" y="10"/>
                  </a:cubicBezTo>
                  <a:cubicBezTo>
                    <a:pt x="136" y="10"/>
                    <a:pt x="137" y="10"/>
                    <a:pt x="138" y="9"/>
                  </a:cubicBezTo>
                  <a:cubicBezTo>
                    <a:pt x="139" y="9"/>
                    <a:pt x="140" y="9"/>
                    <a:pt x="141" y="9"/>
                  </a:cubicBezTo>
                  <a:cubicBezTo>
                    <a:pt x="142" y="8"/>
                    <a:pt x="142" y="8"/>
                    <a:pt x="143" y="8"/>
                  </a:cubicBezTo>
                  <a:cubicBezTo>
                    <a:pt x="147" y="7"/>
                    <a:pt x="151" y="6"/>
                    <a:pt x="154" y="5"/>
                  </a:cubicBezTo>
                  <a:cubicBezTo>
                    <a:pt x="155" y="5"/>
                    <a:pt x="156" y="5"/>
                    <a:pt x="157" y="4"/>
                  </a:cubicBezTo>
                  <a:cubicBezTo>
                    <a:pt x="161" y="3"/>
                    <a:pt x="165" y="2"/>
                    <a:pt x="167" y="2"/>
                  </a:cubicBezTo>
                  <a:cubicBezTo>
                    <a:pt x="168" y="1"/>
                    <a:pt x="168" y="1"/>
                    <a:pt x="168" y="1"/>
                  </a:cubicBezTo>
                  <a:cubicBezTo>
                    <a:pt x="169" y="1"/>
                    <a:pt x="169" y="1"/>
                    <a:pt x="169" y="1"/>
                  </a:cubicBezTo>
                  <a:cubicBezTo>
                    <a:pt x="170" y="1"/>
                    <a:pt x="170" y="1"/>
                    <a:pt x="171" y="1"/>
                  </a:cubicBezTo>
                  <a:cubicBezTo>
                    <a:pt x="171" y="1"/>
                    <a:pt x="171" y="1"/>
                    <a:pt x="171" y="1"/>
                  </a:cubicBezTo>
                  <a:cubicBezTo>
                    <a:pt x="171" y="0"/>
                    <a:pt x="171" y="0"/>
                    <a:pt x="171" y="0"/>
                  </a:cubicBezTo>
                  <a:cubicBezTo>
                    <a:pt x="171" y="0"/>
                    <a:pt x="171" y="0"/>
                    <a:pt x="171" y="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0">
              <a:extLst>
                <a:ext uri="{FF2B5EF4-FFF2-40B4-BE49-F238E27FC236}">
                  <a16:creationId xmlns:a16="http://schemas.microsoft.com/office/drawing/2014/main" id="{6687328B-46A8-44F0-B248-A10168EE9C2F}"/>
                </a:ext>
              </a:extLst>
            </p:cNvPr>
            <p:cNvSpPr>
              <a:spLocks/>
            </p:cNvSpPr>
            <p:nvPr/>
          </p:nvSpPr>
          <p:spPr bwMode="auto">
            <a:xfrm>
              <a:off x="-4646613" y="2661156"/>
              <a:ext cx="60325" cy="319088"/>
            </a:xfrm>
            <a:custGeom>
              <a:avLst/>
              <a:gdLst>
                <a:gd name="T0" fmla="*/ 169 w 169"/>
                <a:gd name="T1" fmla="*/ 0 h 894"/>
                <a:gd name="T2" fmla="*/ 169 w 169"/>
                <a:gd name="T3" fmla="*/ 894 h 894"/>
                <a:gd name="T4" fmla="*/ 83 w 169"/>
                <a:gd name="T5" fmla="*/ 850 h 894"/>
                <a:gd name="T6" fmla="*/ 0 w 169"/>
                <a:gd name="T7" fmla="*/ 803 h 894"/>
                <a:gd name="T8" fmla="*/ 0 w 169"/>
                <a:gd name="T9" fmla="*/ 46 h 894"/>
                <a:gd name="T10" fmla="*/ 3 w 169"/>
                <a:gd name="T11" fmla="*/ 45 h 894"/>
                <a:gd name="T12" fmla="*/ 5 w 169"/>
                <a:gd name="T13" fmla="*/ 44 h 894"/>
                <a:gd name="T14" fmla="*/ 18 w 169"/>
                <a:gd name="T15" fmla="*/ 41 h 894"/>
                <a:gd name="T16" fmla="*/ 19 w 169"/>
                <a:gd name="T17" fmla="*/ 40 h 894"/>
                <a:gd name="T18" fmla="*/ 46 w 169"/>
                <a:gd name="T19" fmla="*/ 33 h 894"/>
                <a:gd name="T20" fmla="*/ 52 w 169"/>
                <a:gd name="T21" fmla="*/ 31 h 894"/>
                <a:gd name="T22" fmla="*/ 52 w 169"/>
                <a:gd name="T23" fmla="*/ 31 h 894"/>
                <a:gd name="T24" fmla="*/ 59 w 169"/>
                <a:gd name="T25" fmla="*/ 29 h 894"/>
                <a:gd name="T26" fmla="*/ 84 w 169"/>
                <a:gd name="T27" fmla="*/ 23 h 894"/>
                <a:gd name="T28" fmla="*/ 95 w 169"/>
                <a:gd name="T29" fmla="*/ 20 h 894"/>
                <a:gd name="T30" fmla="*/ 117 w 169"/>
                <a:gd name="T31" fmla="*/ 14 h 894"/>
                <a:gd name="T32" fmla="*/ 132 w 169"/>
                <a:gd name="T33" fmla="*/ 10 h 894"/>
                <a:gd name="T34" fmla="*/ 137 w 169"/>
                <a:gd name="T35" fmla="*/ 8 h 894"/>
                <a:gd name="T36" fmla="*/ 151 w 169"/>
                <a:gd name="T37" fmla="*/ 5 h 894"/>
                <a:gd name="T38" fmla="*/ 160 w 169"/>
                <a:gd name="T39" fmla="*/ 2 h 894"/>
                <a:gd name="T40" fmla="*/ 169 w 169"/>
                <a:gd name="T4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894">
                  <a:moveTo>
                    <a:pt x="169" y="0"/>
                  </a:moveTo>
                  <a:cubicBezTo>
                    <a:pt x="169" y="894"/>
                    <a:pt x="169" y="894"/>
                    <a:pt x="169" y="894"/>
                  </a:cubicBezTo>
                  <a:cubicBezTo>
                    <a:pt x="140" y="880"/>
                    <a:pt x="111" y="865"/>
                    <a:pt x="83" y="850"/>
                  </a:cubicBezTo>
                  <a:cubicBezTo>
                    <a:pt x="55" y="835"/>
                    <a:pt x="27" y="819"/>
                    <a:pt x="0" y="803"/>
                  </a:cubicBezTo>
                  <a:cubicBezTo>
                    <a:pt x="0" y="46"/>
                    <a:pt x="0" y="46"/>
                    <a:pt x="0" y="46"/>
                  </a:cubicBezTo>
                  <a:cubicBezTo>
                    <a:pt x="0" y="46"/>
                    <a:pt x="1" y="45"/>
                    <a:pt x="3" y="45"/>
                  </a:cubicBezTo>
                  <a:cubicBezTo>
                    <a:pt x="4" y="45"/>
                    <a:pt x="4" y="44"/>
                    <a:pt x="5" y="44"/>
                  </a:cubicBezTo>
                  <a:cubicBezTo>
                    <a:pt x="8" y="43"/>
                    <a:pt x="12" y="42"/>
                    <a:pt x="18" y="41"/>
                  </a:cubicBezTo>
                  <a:cubicBezTo>
                    <a:pt x="18" y="41"/>
                    <a:pt x="19" y="40"/>
                    <a:pt x="19" y="40"/>
                  </a:cubicBezTo>
                  <a:cubicBezTo>
                    <a:pt x="27" y="38"/>
                    <a:pt x="36" y="36"/>
                    <a:pt x="46" y="33"/>
                  </a:cubicBezTo>
                  <a:cubicBezTo>
                    <a:pt x="48" y="32"/>
                    <a:pt x="50" y="32"/>
                    <a:pt x="52" y="31"/>
                  </a:cubicBezTo>
                  <a:cubicBezTo>
                    <a:pt x="52" y="31"/>
                    <a:pt x="52" y="31"/>
                    <a:pt x="52" y="31"/>
                  </a:cubicBezTo>
                  <a:cubicBezTo>
                    <a:pt x="55" y="31"/>
                    <a:pt x="57" y="30"/>
                    <a:pt x="59" y="29"/>
                  </a:cubicBezTo>
                  <a:cubicBezTo>
                    <a:pt x="67" y="27"/>
                    <a:pt x="75" y="25"/>
                    <a:pt x="84" y="23"/>
                  </a:cubicBezTo>
                  <a:cubicBezTo>
                    <a:pt x="88" y="22"/>
                    <a:pt x="91" y="21"/>
                    <a:pt x="95" y="20"/>
                  </a:cubicBezTo>
                  <a:cubicBezTo>
                    <a:pt x="102" y="18"/>
                    <a:pt x="110" y="16"/>
                    <a:pt x="117" y="14"/>
                  </a:cubicBezTo>
                  <a:cubicBezTo>
                    <a:pt x="122" y="12"/>
                    <a:pt x="127" y="11"/>
                    <a:pt x="132" y="10"/>
                  </a:cubicBezTo>
                  <a:cubicBezTo>
                    <a:pt x="133" y="9"/>
                    <a:pt x="135" y="9"/>
                    <a:pt x="137" y="8"/>
                  </a:cubicBezTo>
                  <a:cubicBezTo>
                    <a:pt x="141" y="7"/>
                    <a:pt x="146" y="6"/>
                    <a:pt x="151" y="5"/>
                  </a:cubicBezTo>
                  <a:cubicBezTo>
                    <a:pt x="154" y="4"/>
                    <a:pt x="157" y="3"/>
                    <a:pt x="160" y="2"/>
                  </a:cubicBezTo>
                  <a:cubicBezTo>
                    <a:pt x="163" y="1"/>
                    <a:pt x="166" y="0"/>
                    <a:pt x="169" y="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51">
              <a:extLst>
                <a:ext uri="{FF2B5EF4-FFF2-40B4-BE49-F238E27FC236}">
                  <a16:creationId xmlns:a16="http://schemas.microsoft.com/office/drawing/2014/main" id="{95FA641A-7ED8-435B-BFEE-7CF08D5EC2E8}"/>
                </a:ext>
              </a:extLst>
            </p:cNvPr>
            <p:cNvSpPr>
              <a:spLocks/>
            </p:cNvSpPr>
            <p:nvPr/>
          </p:nvSpPr>
          <p:spPr bwMode="auto">
            <a:xfrm>
              <a:off x="-4808538" y="2732594"/>
              <a:ext cx="74613" cy="136525"/>
            </a:xfrm>
            <a:custGeom>
              <a:avLst/>
              <a:gdLst>
                <a:gd name="T0" fmla="*/ 210 w 210"/>
                <a:gd name="T1" fmla="*/ 156 h 381"/>
                <a:gd name="T2" fmla="*/ 199 w 210"/>
                <a:gd name="T3" fmla="*/ 177 h 381"/>
                <a:gd name="T4" fmla="*/ 191 w 210"/>
                <a:gd name="T5" fmla="*/ 196 h 381"/>
                <a:gd name="T6" fmla="*/ 191 w 210"/>
                <a:gd name="T7" fmla="*/ 196 h 381"/>
                <a:gd name="T8" fmla="*/ 149 w 210"/>
                <a:gd name="T9" fmla="*/ 362 h 381"/>
                <a:gd name="T10" fmla="*/ 149 w 210"/>
                <a:gd name="T11" fmla="*/ 363 h 381"/>
                <a:gd name="T12" fmla="*/ 149 w 210"/>
                <a:gd name="T13" fmla="*/ 363 h 381"/>
                <a:gd name="T14" fmla="*/ 149 w 210"/>
                <a:gd name="T15" fmla="*/ 363 h 381"/>
                <a:gd name="T16" fmla="*/ 145 w 210"/>
                <a:gd name="T17" fmla="*/ 381 h 381"/>
                <a:gd name="T18" fmla="*/ 122 w 210"/>
                <a:gd name="T19" fmla="*/ 360 h 381"/>
                <a:gd name="T20" fmla="*/ 122 w 210"/>
                <a:gd name="T21" fmla="*/ 360 h 381"/>
                <a:gd name="T22" fmla="*/ 0 w 210"/>
                <a:gd name="T23" fmla="*/ 244 h 381"/>
                <a:gd name="T24" fmla="*/ 18 w 210"/>
                <a:gd name="T25" fmla="*/ 178 h 381"/>
                <a:gd name="T26" fmla="*/ 18 w 210"/>
                <a:gd name="T27" fmla="*/ 177 h 381"/>
                <a:gd name="T28" fmla="*/ 18 w 210"/>
                <a:gd name="T29" fmla="*/ 177 h 381"/>
                <a:gd name="T30" fmla="*/ 96 w 210"/>
                <a:gd name="T31" fmla="*/ 3 h 381"/>
                <a:gd name="T32" fmla="*/ 100 w 210"/>
                <a:gd name="T33" fmla="*/ 0 h 381"/>
                <a:gd name="T34" fmla="*/ 126 w 210"/>
                <a:gd name="T35" fmla="*/ 26 h 381"/>
                <a:gd name="T36" fmla="*/ 126 w 210"/>
                <a:gd name="T37" fmla="*/ 26 h 381"/>
                <a:gd name="T38" fmla="*/ 201 w 210"/>
                <a:gd name="T39" fmla="*/ 135 h 381"/>
                <a:gd name="T40" fmla="*/ 210 w 210"/>
                <a:gd name="T41" fmla="*/ 156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381">
                  <a:moveTo>
                    <a:pt x="210" y="156"/>
                  </a:moveTo>
                  <a:cubicBezTo>
                    <a:pt x="210" y="156"/>
                    <a:pt x="206" y="161"/>
                    <a:pt x="199" y="177"/>
                  </a:cubicBezTo>
                  <a:cubicBezTo>
                    <a:pt x="196" y="182"/>
                    <a:pt x="194" y="189"/>
                    <a:pt x="191" y="196"/>
                  </a:cubicBezTo>
                  <a:cubicBezTo>
                    <a:pt x="191" y="196"/>
                    <a:pt x="191" y="196"/>
                    <a:pt x="191" y="196"/>
                  </a:cubicBezTo>
                  <a:cubicBezTo>
                    <a:pt x="180" y="226"/>
                    <a:pt x="165" y="277"/>
                    <a:pt x="149" y="362"/>
                  </a:cubicBezTo>
                  <a:cubicBezTo>
                    <a:pt x="149" y="362"/>
                    <a:pt x="149" y="363"/>
                    <a:pt x="149" y="363"/>
                  </a:cubicBezTo>
                  <a:cubicBezTo>
                    <a:pt x="149" y="363"/>
                    <a:pt x="149" y="363"/>
                    <a:pt x="149" y="363"/>
                  </a:cubicBezTo>
                  <a:cubicBezTo>
                    <a:pt x="149" y="363"/>
                    <a:pt x="149" y="363"/>
                    <a:pt x="149" y="363"/>
                  </a:cubicBezTo>
                  <a:cubicBezTo>
                    <a:pt x="147" y="369"/>
                    <a:pt x="146" y="375"/>
                    <a:pt x="145" y="381"/>
                  </a:cubicBezTo>
                  <a:cubicBezTo>
                    <a:pt x="137" y="374"/>
                    <a:pt x="129" y="367"/>
                    <a:pt x="122" y="360"/>
                  </a:cubicBezTo>
                  <a:cubicBezTo>
                    <a:pt x="122" y="360"/>
                    <a:pt x="122" y="360"/>
                    <a:pt x="122" y="360"/>
                  </a:cubicBezTo>
                  <a:cubicBezTo>
                    <a:pt x="80" y="323"/>
                    <a:pt x="39" y="284"/>
                    <a:pt x="0" y="244"/>
                  </a:cubicBezTo>
                  <a:cubicBezTo>
                    <a:pt x="6" y="220"/>
                    <a:pt x="12" y="198"/>
                    <a:pt x="18" y="178"/>
                  </a:cubicBezTo>
                  <a:cubicBezTo>
                    <a:pt x="18" y="178"/>
                    <a:pt x="18" y="178"/>
                    <a:pt x="18" y="177"/>
                  </a:cubicBezTo>
                  <a:cubicBezTo>
                    <a:pt x="18" y="177"/>
                    <a:pt x="18" y="177"/>
                    <a:pt x="18" y="177"/>
                  </a:cubicBezTo>
                  <a:cubicBezTo>
                    <a:pt x="54" y="54"/>
                    <a:pt x="85" y="14"/>
                    <a:pt x="96" y="3"/>
                  </a:cubicBezTo>
                  <a:cubicBezTo>
                    <a:pt x="98" y="1"/>
                    <a:pt x="100" y="0"/>
                    <a:pt x="100" y="0"/>
                  </a:cubicBezTo>
                  <a:cubicBezTo>
                    <a:pt x="100" y="0"/>
                    <a:pt x="111" y="10"/>
                    <a:pt x="126" y="26"/>
                  </a:cubicBezTo>
                  <a:cubicBezTo>
                    <a:pt x="126" y="26"/>
                    <a:pt x="126" y="26"/>
                    <a:pt x="126" y="26"/>
                  </a:cubicBezTo>
                  <a:cubicBezTo>
                    <a:pt x="149" y="51"/>
                    <a:pt x="182" y="90"/>
                    <a:pt x="201" y="135"/>
                  </a:cubicBezTo>
                  <a:cubicBezTo>
                    <a:pt x="205" y="142"/>
                    <a:pt x="207" y="149"/>
                    <a:pt x="210" y="156"/>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52">
              <a:extLst>
                <a:ext uri="{FF2B5EF4-FFF2-40B4-BE49-F238E27FC236}">
                  <a16:creationId xmlns:a16="http://schemas.microsoft.com/office/drawing/2014/main" id="{679A1C9E-60E2-4701-9571-96B6C8B3482C}"/>
                </a:ext>
              </a:extLst>
            </p:cNvPr>
            <p:cNvSpPr>
              <a:spLocks/>
            </p:cNvSpPr>
            <p:nvPr/>
          </p:nvSpPr>
          <p:spPr bwMode="auto">
            <a:xfrm>
              <a:off x="-4764088" y="2692906"/>
              <a:ext cx="58738" cy="187325"/>
            </a:xfrm>
            <a:custGeom>
              <a:avLst/>
              <a:gdLst>
                <a:gd name="T0" fmla="*/ 160 w 161"/>
                <a:gd name="T1" fmla="*/ 525 h 525"/>
                <a:gd name="T2" fmla="*/ 161 w 161"/>
                <a:gd name="T3" fmla="*/ 0 h 525"/>
                <a:gd name="T4" fmla="*/ 0 w 161"/>
                <a:gd name="T5" fmla="*/ 48 h 525"/>
                <a:gd name="T6" fmla="*/ 0 w 161"/>
                <a:gd name="T7" fmla="*/ 136 h 525"/>
                <a:gd name="T8" fmla="*/ 160 w 161"/>
                <a:gd name="T9" fmla="*/ 525 h 525"/>
              </a:gdLst>
              <a:ahLst/>
              <a:cxnLst>
                <a:cxn ang="0">
                  <a:pos x="T0" y="T1"/>
                </a:cxn>
                <a:cxn ang="0">
                  <a:pos x="T2" y="T3"/>
                </a:cxn>
                <a:cxn ang="0">
                  <a:pos x="T4" y="T5"/>
                </a:cxn>
                <a:cxn ang="0">
                  <a:pos x="T6" y="T7"/>
                </a:cxn>
                <a:cxn ang="0">
                  <a:pos x="T8" y="T9"/>
                </a:cxn>
              </a:cxnLst>
              <a:rect l="0" t="0" r="r" b="b"/>
              <a:pathLst>
                <a:path w="161" h="525">
                  <a:moveTo>
                    <a:pt x="160" y="525"/>
                  </a:moveTo>
                  <a:cubicBezTo>
                    <a:pt x="161" y="0"/>
                    <a:pt x="161" y="0"/>
                    <a:pt x="161" y="0"/>
                  </a:cubicBezTo>
                  <a:cubicBezTo>
                    <a:pt x="161" y="0"/>
                    <a:pt x="73" y="21"/>
                    <a:pt x="0" y="48"/>
                  </a:cubicBezTo>
                  <a:cubicBezTo>
                    <a:pt x="0" y="136"/>
                    <a:pt x="0" y="136"/>
                    <a:pt x="0" y="136"/>
                  </a:cubicBezTo>
                  <a:cubicBezTo>
                    <a:pt x="0" y="136"/>
                    <a:pt x="134" y="395"/>
                    <a:pt x="160" y="525"/>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3">
              <a:extLst>
                <a:ext uri="{FF2B5EF4-FFF2-40B4-BE49-F238E27FC236}">
                  <a16:creationId xmlns:a16="http://schemas.microsoft.com/office/drawing/2014/main" id="{C125133C-54B9-4DC4-9793-0CFBC4A96199}"/>
                </a:ext>
              </a:extLst>
            </p:cNvPr>
            <p:cNvSpPr>
              <a:spLocks/>
            </p:cNvSpPr>
            <p:nvPr/>
          </p:nvSpPr>
          <p:spPr bwMode="auto">
            <a:xfrm>
              <a:off x="-4618038" y="2964369"/>
              <a:ext cx="373063" cy="60325"/>
            </a:xfrm>
            <a:custGeom>
              <a:avLst/>
              <a:gdLst>
                <a:gd name="T0" fmla="*/ 1043 w 1043"/>
                <a:gd name="T1" fmla="*/ 0 h 168"/>
                <a:gd name="T2" fmla="*/ 1043 w 1043"/>
                <a:gd name="T3" fmla="*/ 168 h 168"/>
                <a:gd name="T4" fmla="*/ 404 w 1043"/>
                <a:gd name="T5" fmla="*/ 168 h 168"/>
                <a:gd name="T6" fmla="*/ 242 w 1043"/>
                <a:gd name="T7" fmla="*/ 112 h 168"/>
                <a:gd name="T8" fmla="*/ 86 w 1043"/>
                <a:gd name="T9" fmla="*/ 44 h 168"/>
                <a:gd name="T10" fmla="*/ 0 w 1043"/>
                <a:gd name="T11" fmla="*/ 0 h 168"/>
                <a:gd name="T12" fmla="*/ 1043 w 1043"/>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043" h="168">
                  <a:moveTo>
                    <a:pt x="1043" y="0"/>
                  </a:moveTo>
                  <a:cubicBezTo>
                    <a:pt x="1043" y="168"/>
                    <a:pt x="1043" y="168"/>
                    <a:pt x="1043" y="168"/>
                  </a:cubicBezTo>
                  <a:cubicBezTo>
                    <a:pt x="404" y="168"/>
                    <a:pt x="404" y="168"/>
                    <a:pt x="404" y="168"/>
                  </a:cubicBezTo>
                  <a:cubicBezTo>
                    <a:pt x="349" y="152"/>
                    <a:pt x="295" y="133"/>
                    <a:pt x="242" y="112"/>
                  </a:cubicBezTo>
                  <a:cubicBezTo>
                    <a:pt x="189" y="91"/>
                    <a:pt x="137" y="69"/>
                    <a:pt x="86" y="44"/>
                  </a:cubicBezTo>
                  <a:cubicBezTo>
                    <a:pt x="57" y="30"/>
                    <a:pt x="28" y="15"/>
                    <a:pt x="0" y="0"/>
                  </a:cubicBezTo>
                  <a:lnTo>
                    <a:pt x="1043" y="0"/>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4">
              <a:extLst>
                <a:ext uri="{FF2B5EF4-FFF2-40B4-BE49-F238E27FC236}">
                  <a16:creationId xmlns:a16="http://schemas.microsoft.com/office/drawing/2014/main" id="{275FE254-F46E-4E50-9018-399B5362E813}"/>
                </a:ext>
              </a:extLst>
            </p:cNvPr>
            <p:cNvSpPr>
              <a:spLocks/>
            </p:cNvSpPr>
            <p:nvPr/>
          </p:nvSpPr>
          <p:spPr bwMode="auto">
            <a:xfrm>
              <a:off x="-4705350" y="2904044"/>
              <a:ext cx="3175" cy="7938"/>
            </a:xfrm>
            <a:custGeom>
              <a:avLst/>
              <a:gdLst>
                <a:gd name="T0" fmla="*/ 5 w 9"/>
                <a:gd name="T1" fmla="*/ 0 h 20"/>
                <a:gd name="T2" fmla="*/ 9 w 9"/>
                <a:gd name="T3" fmla="*/ 20 h 20"/>
                <a:gd name="T4" fmla="*/ 0 w 9"/>
                <a:gd name="T5" fmla="*/ 14 h 20"/>
                <a:gd name="T6" fmla="*/ 5 w 9"/>
                <a:gd name="T7" fmla="*/ 0 h 20"/>
              </a:gdLst>
              <a:ahLst/>
              <a:cxnLst>
                <a:cxn ang="0">
                  <a:pos x="T0" y="T1"/>
                </a:cxn>
                <a:cxn ang="0">
                  <a:pos x="T2" y="T3"/>
                </a:cxn>
                <a:cxn ang="0">
                  <a:pos x="T4" y="T5"/>
                </a:cxn>
                <a:cxn ang="0">
                  <a:pos x="T6" y="T7"/>
                </a:cxn>
              </a:cxnLst>
              <a:rect l="0" t="0" r="r" b="b"/>
              <a:pathLst>
                <a:path w="9" h="20">
                  <a:moveTo>
                    <a:pt x="5" y="0"/>
                  </a:moveTo>
                  <a:cubicBezTo>
                    <a:pt x="5" y="0"/>
                    <a:pt x="6" y="8"/>
                    <a:pt x="9" y="20"/>
                  </a:cubicBezTo>
                  <a:cubicBezTo>
                    <a:pt x="6" y="18"/>
                    <a:pt x="3" y="16"/>
                    <a:pt x="0" y="14"/>
                  </a:cubicBezTo>
                  <a:cubicBezTo>
                    <a:pt x="2" y="8"/>
                    <a:pt x="3" y="4"/>
                    <a:pt x="5" y="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5">
              <a:extLst>
                <a:ext uri="{FF2B5EF4-FFF2-40B4-BE49-F238E27FC236}">
                  <a16:creationId xmlns:a16="http://schemas.microsoft.com/office/drawing/2014/main" id="{38681D2D-7B04-42C0-BF7E-723EA84F3B79}"/>
                </a:ext>
              </a:extLst>
            </p:cNvPr>
            <p:cNvSpPr>
              <a:spLocks/>
            </p:cNvSpPr>
            <p:nvPr/>
          </p:nvSpPr>
          <p:spPr bwMode="auto">
            <a:xfrm>
              <a:off x="-4716463" y="2843719"/>
              <a:ext cx="471488" cy="60325"/>
            </a:xfrm>
            <a:custGeom>
              <a:avLst/>
              <a:gdLst>
                <a:gd name="T0" fmla="*/ 1322 w 1322"/>
                <a:gd name="T1" fmla="*/ 170 h 170"/>
                <a:gd name="T2" fmla="*/ 38 w 1322"/>
                <a:gd name="T3" fmla="*/ 170 h 170"/>
                <a:gd name="T4" fmla="*/ 0 w 1322"/>
                <a:gd name="T5" fmla="*/ 0 h 170"/>
                <a:gd name="T6" fmla="*/ 1322 w 1322"/>
                <a:gd name="T7" fmla="*/ 0 h 170"/>
                <a:gd name="T8" fmla="*/ 1322 w 1322"/>
                <a:gd name="T9" fmla="*/ 170 h 170"/>
              </a:gdLst>
              <a:ahLst/>
              <a:cxnLst>
                <a:cxn ang="0">
                  <a:pos x="T0" y="T1"/>
                </a:cxn>
                <a:cxn ang="0">
                  <a:pos x="T2" y="T3"/>
                </a:cxn>
                <a:cxn ang="0">
                  <a:pos x="T4" y="T5"/>
                </a:cxn>
                <a:cxn ang="0">
                  <a:pos x="T6" y="T7"/>
                </a:cxn>
                <a:cxn ang="0">
                  <a:pos x="T8" y="T9"/>
                </a:cxn>
              </a:cxnLst>
              <a:rect l="0" t="0" r="r" b="b"/>
              <a:pathLst>
                <a:path w="1322" h="170">
                  <a:moveTo>
                    <a:pt x="1322" y="170"/>
                  </a:moveTo>
                  <a:cubicBezTo>
                    <a:pt x="38" y="170"/>
                    <a:pt x="38" y="170"/>
                    <a:pt x="38" y="170"/>
                  </a:cubicBezTo>
                  <a:cubicBezTo>
                    <a:pt x="38" y="170"/>
                    <a:pt x="26" y="97"/>
                    <a:pt x="0" y="0"/>
                  </a:cubicBezTo>
                  <a:cubicBezTo>
                    <a:pt x="1322" y="0"/>
                    <a:pt x="1322" y="0"/>
                    <a:pt x="1322" y="0"/>
                  </a:cubicBezTo>
                  <a:lnTo>
                    <a:pt x="1322" y="170"/>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6">
              <a:extLst>
                <a:ext uri="{FF2B5EF4-FFF2-40B4-BE49-F238E27FC236}">
                  <a16:creationId xmlns:a16="http://schemas.microsoft.com/office/drawing/2014/main" id="{AD7F5D22-3AED-4DC0-9EAF-5A9BD92C9CFA}"/>
                </a:ext>
              </a:extLst>
            </p:cNvPr>
            <p:cNvSpPr>
              <a:spLocks/>
            </p:cNvSpPr>
            <p:nvPr/>
          </p:nvSpPr>
          <p:spPr bwMode="auto">
            <a:xfrm>
              <a:off x="-4783138" y="2726244"/>
              <a:ext cx="538163" cy="53975"/>
            </a:xfrm>
            <a:custGeom>
              <a:avLst/>
              <a:gdLst>
                <a:gd name="T0" fmla="*/ 1507 w 1507"/>
                <a:gd name="T1" fmla="*/ 153 h 153"/>
                <a:gd name="T2" fmla="*/ 109 w 1507"/>
                <a:gd name="T3" fmla="*/ 153 h 153"/>
                <a:gd name="T4" fmla="*/ 0 w 1507"/>
                <a:gd name="T5" fmla="*/ 0 h 153"/>
                <a:gd name="T6" fmla="*/ 1437 w 1507"/>
                <a:gd name="T7" fmla="*/ 0 h 153"/>
                <a:gd name="T8" fmla="*/ 1507 w 1507"/>
                <a:gd name="T9" fmla="*/ 132 h 153"/>
                <a:gd name="T10" fmla="*/ 1507 w 1507"/>
                <a:gd name="T11" fmla="*/ 153 h 153"/>
              </a:gdLst>
              <a:ahLst/>
              <a:cxnLst>
                <a:cxn ang="0">
                  <a:pos x="T0" y="T1"/>
                </a:cxn>
                <a:cxn ang="0">
                  <a:pos x="T2" y="T3"/>
                </a:cxn>
                <a:cxn ang="0">
                  <a:pos x="T4" y="T5"/>
                </a:cxn>
                <a:cxn ang="0">
                  <a:pos x="T6" y="T7"/>
                </a:cxn>
                <a:cxn ang="0">
                  <a:pos x="T8" y="T9"/>
                </a:cxn>
                <a:cxn ang="0">
                  <a:pos x="T10" y="T11"/>
                </a:cxn>
              </a:cxnLst>
              <a:rect l="0" t="0" r="r" b="b"/>
              <a:pathLst>
                <a:path w="1507" h="153">
                  <a:moveTo>
                    <a:pt x="1507" y="153"/>
                  </a:moveTo>
                  <a:cubicBezTo>
                    <a:pt x="109" y="153"/>
                    <a:pt x="109" y="153"/>
                    <a:pt x="109" y="153"/>
                  </a:cubicBezTo>
                  <a:cubicBezTo>
                    <a:pt x="109" y="153"/>
                    <a:pt x="45" y="26"/>
                    <a:pt x="0" y="0"/>
                  </a:cubicBezTo>
                  <a:cubicBezTo>
                    <a:pt x="1437" y="0"/>
                    <a:pt x="1437" y="0"/>
                    <a:pt x="1437" y="0"/>
                  </a:cubicBezTo>
                  <a:cubicBezTo>
                    <a:pt x="1437" y="0"/>
                    <a:pt x="1487" y="61"/>
                    <a:pt x="1507" y="132"/>
                  </a:cubicBezTo>
                  <a:lnTo>
                    <a:pt x="1507" y="153"/>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7">
              <a:extLst>
                <a:ext uri="{FF2B5EF4-FFF2-40B4-BE49-F238E27FC236}">
                  <a16:creationId xmlns:a16="http://schemas.microsoft.com/office/drawing/2014/main" id="{A7EBEB4C-609A-4567-8404-55D4C27A6D96}"/>
                </a:ext>
              </a:extLst>
            </p:cNvPr>
            <p:cNvSpPr>
              <a:spLocks/>
            </p:cNvSpPr>
            <p:nvPr/>
          </p:nvSpPr>
          <p:spPr bwMode="auto">
            <a:xfrm>
              <a:off x="-4586288" y="2624644"/>
              <a:ext cx="239713" cy="36513"/>
            </a:xfrm>
            <a:custGeom>
              <a:avLst/>
              <a:gdLst>
                <a:gd name="T0" fmla="*/ 0 w 673"/>
                <a:gd name="T1" fmla="*/ 101 h 101"/>
                <a:gd name="T2" fmla="*/ 673 w 673"/>
                <a:gd name="T3" fmla="*/ 101 h 101"/>
                <a:gd name="T4" fmla="*/ 375 w 673"/>
                <a:gd name="T5" fmla="*/ 0 h 101"/>
                <a:gd name="T6" fmla="*/ 0 w 673"/>
                <a:gd name="T7" fmla="*/ 101 h 101"/>
              </a:gdLst>
              <a:ahLst/>
              <a:cxnLst>
                <a:cxn ang="0">
                  <a:pos x="T0" y="T1"/>
                </a:cxn>
                <a:cxn ang="0">
                  <a:pos x="T2" y="T3"/>
                </a:cxn>
                <a:cxn ang="0">
                  <a:pos x="T4" y="T5"/>
                </a:cxn>
                <a:cxn ang="0">
                  <a:pos x="T6" y="T7"/>
                </a:cxn>
              </a:cxnLst>
              <a:rect l="0" t="0" r="r" b="b"/>
              <a:pathLst>
                <a:path w="673" h="101">
                  <a:moveTo>
                    <a:pt x="0" y="101"/>
                  </a:moveTo>
                  <a:cubicBezTo>
                    <a:pt x="673" y="101"/>
                    <a:pt x="673" y="101"/>
                    <a:pt x="673" y="101"/>
                  </a:cubicBezTo>
                  <a:cubicBezTo>
                    <a:pt x="673" y="101"/>
                    <a:pt x="539" y="11"/>
                    <a:pt x="375" y="0"/>
                  </a:cubicBezTo>
                  <a:lnTo>
                    <a:pt x="0" y="101"/>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8">
              <a:extLst>
                <a:ext uri="{FF2B5EF4-FFF2-40B4-BE49-F238E27FC236}">
                  <a16:creationId xmlns:a16="http://schemas.microsoft.com/office/drawing/2014/main" id="{0695763A-05E4-4261-BEEC-0ED3B1D0A0D1}"/>
                </a:ext>
              </a:extLst>
            </p:cNvPr>
            <p:cNvSpPr>
              <a:spLocks/>
            </p:cNvSpPr>
            <p:nvPr/>
          </p:nvSpPr>
          <p:spPr bwMode="auto">
            <a:xfrm>
              <a:off x="-4618038" y="2964369"/>
              <a:ext cx="31750" cy="15875"/>
            </a:xfrm>
            <a:custGeom>
              <a:avLst/>
              <a:gdLst>
                <a:gd name="T0" fmla="*/ 86 w 86"/>
                <a:gd name="T1" fmla="*/ 0 h 44"/>
                <a:gd name="T2" fmla="*/ 86 w 86"/>
                <a:gd name="T3" fmla="*/ 44 h 44"/>
                <a:gd name="T4" fmla="*/ 0 w 86"/>
                <a:gd name="T5" fmla="*/ 0 h 44"/>
                <a:gd name="T6" fmla="*/ 86 w 86"/>
                <a:gd name="T7" fmla="*/ 0 h 44"/>
              </a:gdLst>
              <a:ahLst/>
              <a:cxnLst>
                <a:cxn ang="0">
                  <a:pos x="T0" y="T1"/>
                </a:cxn>
                <a:cxn ang="0">
                  <a:pos x="T2" y="T3"/>
                </a:cxn>
                <a:cxn ang="0">
                  <a:pos x="T4" y="T5"/>
                </a:cxn>
                <a:cxn ang="0">
                  <a:pos x="T6" y="T7"/>
                </a:cxn>
              </a:cxnLst>
              <a:rect l="0" t="0" r="r" b="b"/>
              <a:pathLst>
                <a:path w="86" h="44">
                  <a:moveTo>
                    <a:pt x="86" y="0"/>
                  </a:moveTo>
                  <a:cubicBezTo>
                    <a:pt x="86" y="44"/>
                    <a:pt x="86" y="44"/>
                    <a:pt x="86" y="44"/>
                  </a:cubicBezTo>
                  <a:cubicBezTo>
                    <a:pt x="57" y="30"/>
                    <a:pt x="28" y="15"/>
                    <a:pt x="0" y="0"/>
                  </a:cubicBezTo>
                  <a:lnTo>
                    <a:pt x="86"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9">
              <a:extLst>
                <a:ext uri="{FF2B5EF4-FFF2-40B4-BE49-F238E27FC236}">
                  <a16:creationId xmlns:a16="http://schemas.microsoft.com/office/drawing/2014/main" id="{3ACEBBD5-8546-4F60-88EB-C1E9B5CB3D8C}"/>
                </a:ext>
              </a:extLst>
            </p:cNvPr>
            <p:cNvSpPr>
              <a:spLocks/>
            </p:cNvSpPr>
            <p:nvPr/>
          </p:nvSpPr>
          <p:spPr bwMode="auto">
            <a:xfrm>
              <a:off x="-4530725" y="2964369"/>
              <a:ext cx="60325" cy="60325"/>
            </a:xfrm>
            <a:custGeom>
              <a:avLst/>
              <a:gdLst>
                <a:gd name="T0" fmla="*/ 171 w 171"/>
                <a:gd name="T1" fmla="*/ 0 h 168"/>
                <a:gd name="T2" fmla="*/ 171 w 171"/>
                <a:gd name="T3" fmla="*/ 168 h 168"/>
                <a:gd name="T4" fmla="*/ 162 w 171"/>
                <a:gd name="T5" fmla="*/ 168 h 168"/>
                <a:gd name="T6" fmla="*/ 0 w 171"/>
                <a:gd name="T7" fmla="*/ 112 h 168"/>
                <a:gd name="T8" fmla="*/ 0 w 171"/>
                <a:gd name="T9" fmla="*/ 0 h 168"/>
                <a:gd name="T10" fmla="*/ 171 w 171"/>
                <a:gd name="T11" fmla="*/ 0 h 168"/>
              </a:gdLst>
              <a:ahLst/>
              <a:cxnLst>
                <a:cxn ang="0">
                  <a:pos x="T0" y="T1"/>
                </a:cxn>
                <a:cxn ang="0">
                  <a:pos x="T2" y="T3"/>
                </a:cxn>
                <a:cxn ang="0">
                  <a:pos x="T4" y="T5"/>
                </a:cxn>
                <a:cxn ang="0">
                  <a:pos x="T6" y="T7"/>
                </a:cxn>
                <a:cxn ang="0">
                  <a:pos x="T8" y="T9"/>
                </a:cxn>
                <a:cxn ang="0">
                  <a:pos x="T10" y="T11"/>
                </a:cxn>
              </a:cxnLst>
              <a:rect l="0" t="0" r="r" b="b"/>
              <a:pathLst>
                <a:path w="171" h="168">
                  <a:moveTo>
                    <a:pt x="171" y="0"/>
                  </a:moveTo>
                  <a:cubicBezTo>
                    <a:pt x="171" y="168"/>
                    <a:pt x="171" y="168"/>
                    <a:pt x="171" y="168"/>
                  </a:cubicBezTo>
                  <a:cubicBezTo>
                    <a:pt x="162" y="168"/>
                    <a:pt x="162" y="168"/>
                    <a:pt x="162" y="168"/>
                  </a:cubicBezTo>
                  <a:cubicBezTo>
                    <a:pt x="107" y="152"/>
                    <a:pt x="53" y="133"/>
                    <a:pt x="0" y="112"/>
                  </a:cubicBezTo>
                  <a:cubicBezTo>
                    <a:pt x="0" y="0"/>
                    <a:pt x="0" y="0"/>
                    <a:pt x="0" y="0"/>
                  </a:cubicBezTo>
                  <a:lnTo>
                    <a:pt x="171"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60">
              <a:extLst>
                <a:ext uri="{FF2B5EF4-FFF2-40B4-BE49-F238E27FC236}">
                  <a16:creationId xmlns:a16="http://schemas.microsoft.com/office/drawing/2014/main" id="{66909137-F8C5-41A4-9E08-3A8A78B742B7}"/>
                </a:ext>
              </a:extLst>
            </p:cNvPr>
            <p:cNvSpPr>
              <a:spLocks noChangeArrowheads="1"/>
            </p:cNvSpPr>
            <p:nvPr/>
          </p:nvSpPr>
          <p:spPr bwMode="auto">
            <a:xfrm>
              <a:off x="-4422775" y="296436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61">
              <a:extLst>
                <a:ext uri="{FF2B5EF4-FFF2-40B4-BE49-F238E27FC236}">
                  <a16:creationId xmlns:a16="http://schemas.microsoft.com/office/drawing/2014/main" id="{0D9CBEA3-CDB0-41C2-98FD-321AC8D8C4D4}"/>
                </a:ext>
              </a:extLst>
            </p:cNvPr>
            <p:cNvSpPr>
              <a:spLocks noChangeArrowheads="1"/>
            </p:cNvSpPr>
            <p:nvPr/>
          </p:nvSpPr>
          <p:spPr bwMode="auto">
            <a:xfrm>
              <a:off x="-4316413" y="2964369"/>
              <a:ext cx="50800"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62">
              <a:extLst>
                <a:ext uri="{FF2B5EF4-FFF2-40B4-BE49-F238E27FC236}">
                  <a16:creationId xmlns:a16="http://schemas.microsoft.com/office/drawing/2014/main" id="{6510F94F-5EDD-45AF-8B23-50EF95D25C4D}"/>
                </a:ext>
              </a:extLst>
            </p:cNvPr>
            <p:cNvSpPr>
              <a:spLocks noChangeArrowheads="1"/>
            </p:cNvSpPr>
            <p:nvPr/>
          </p:nvSpPr>
          <p:spPr bwMode="auto">
            <a:xfrm>
              <a:off x="-4316413" y="2843719"/>
              <a:ext cx="50800"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63">
              <a:extLst>
                <a:ext uri="{FF2B5EF4-FFF2-40B4-BE49-F238E27FC236}">
                  <a16:creationId xmlns:a16="http://schemas.microsoft.com/office/drawing/2014/main" id="{1EEBA7DA-4D2B-4B75-9AA8-560D22955603}"/>
                </a:ext>
              </a:extLst>
            </p:cNvPr>
            <p:cNvSpPr>
              <a:spLocks noChangeArrowheads="1"/>
            </p:cNvSpPr>
            <p:nvPr/>
          </p:nvSpPr>
          <p:spPr bwMode="auto">
            <a:xfrm>
              <a:off x="-4422775" y="284371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64">
              <a:extLst>
                <a:ext uri="{FF2B5EF4-FFF2-40B4-BE49-F238E27FC236}">
                  <a16:creationId xmlns:a16="http://schemas.microsoft.com/office/drawing/2014/main" id="{4054DF11-8FF4-4569-8405-FE43E2AE1A75}"/>
                </a:ext>
              </a:extLst>
            </p:cNvPr>
            <p:cNvSpPr>
              <a:spLocks noChangeArrowheads="1"/>
            </p:cNvSpPr>
            <p:nvPr/>
          </p:nvSpPr>
          <p:spPr bwMode="auto">
            <a:xfrm>
              <a:off x="-4530725" y="2843719"/>
              <a:ext cx="60325" cy="61913"/>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65">
              <a:extLst>
                <a:ext uri="{FF2B5EF4-FFF2-40B4-BE49-F238E27FC236}">
                  <a16:creationId xmlns:a16="http://schemas.microsoft.com/office/drawing/2014/main" id="{E91EE9E1-01B3-47D2-B9F1-CC400AC15D3F}"/>
                </a:ext>
              </a:extLst>
            </p:cNvPr>
            <p:cNvSpPr>
              <a:spLocks noChangeArrowheads="1"/>
            </p:cNvSpPr>
            <p:nvPr/>
          </p:nvSpPr>
          <p:spPr bwMode="auto">
            <a:xfrm>
              <a:off x="-4648200" y="2843719"/>
              <a:ext cx="61913"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66">
              <a:extLst>
                <a:ext uri="{FF2B5EF4-FFF2-40B4-BE49-F238E27FC236}">
                  <a16:creationId xmlns:a16="http://schemas.microsoft.com/office/drawing/2014/main" id="{F8B998E6-DC39-4B8C-A646-F5E08F350372}"/>
                </a:ext>
              </a:extLst>
            </p:cNvPr>
            <p:cNvSpPr>
              <a:spLocks noChangeArrowheads="1"/>
            </p:cNvSpPr>
            <p:nvPr/>
          </p:nvSpPr>
          <p:spPr bwMode="auto">
            <a:xfrm>
              <a:off x="-4646613" y="2726244"/>
              <a:ext cx="60325"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67">
              <a:extLst>
                <a:ext uri="{FF2B5EF4-FFF2-40B4-BE49-F238E27FC236}">
                  <a16:creationId xmlns:a16="http://schemas.microsoft.com/office/drawing/2014/main" id="{2877A057-8668-4992-BBAA-7082019AC1AA}"/>
                </a:ext>
              </a:extLst>
            </p:cNvPr>
            <p:cNvSpPr>
              <a:spLocks noChangeArrowheads="1"/>
            </p:cNvSpPr>
            <p:nvPr/>
          </p:nvSpPr>
          <p:spPr bwMode="auto">
            <a:xfrm>
              <a:off x="-4530725" y="2726244"/>
              <a:ext cx="60325"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68">
              <a:extLst>
                <a:ext uri="{FF2B5EF4-FFF2-40B4-BE49-F238E27FC236}">
                  <a16:creationId xmlns:a16="http://schemas.microsoft.com/office/drawing/2014/main" id="{43B46583-37A4-455D-A90D-CD9569318A9B}"/>
                </a:ext>
              </a:extLst>
            </p:cNvPr>
            <p:cNvSpPr>
              <a:spLocks noChangeArrowheads="1"/>
            </p:cNvSpPr>
            <p:nvPr/>
          </p:nvSpPr>
          <p:spPr bwMode="auto">
            <a:xfrm>
              <a:off x="-4422775" y="2726244"/>
              <a:ext cx="52388"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9">
              <a:extLst>
                <a:ext uri="{FF2B5EF4-FFF2-40B4-BE49-F238E27FC236}">
                  <a16:creationId xmlns:a16="http://schemas.microsoft.com/office/drawing/2014/main" id="{A48B46A3-340B-480F-BEA0-D36F0C5F960C}"/>
                </a:ext>
              </a:extLst>
            </p:cNvPr>
            <p:cNvSpPr>
              <a:spLocks/>
            </p:cNvSpPr>
            <p:nvPr/>
          </p:nvSpPr>
          <p:spPr bwMode="auto">
            <a:xfrm>
              <a:off x="-4316413" y="2726244"/>
              <a:ext cx="50800" cy="53975"/>
            </a:xfrm>
            <a:custGeom>
              <a:avLst/>
              <a:gdLst>
                <a:gd name="T0" fmla="*/ 0 w 145"/>
                <a:gd name="T1" fmla="*/ 0 h 153"/>
                <a:gd name="T2" fmla="*/ 0 w 145"/>
                <a:gd name="T3" fmla="*/ 153 h 153"/>
                <a:gd name="T4" fmla="*/ 145 w 145"/>
                <a:gd name="T5" fmla="*/ 153 h 153"/>
                <a:gd name="T6" fmla="*/ 145 w 145"/>
                <a:gd name="T7" fmla="*/ 20 h 153"/>
                <a:gd name="T8" fmla="*/ 145 w 145"/>
                <a:gd name="T9" fmla="*/ 0 h 153"/>
                <a:gd name="T10" fmla="*/ 0 w 145"/>
                <a:gd name="T11" fmla="*/ 0 h 153"/>
              </a:gdLst>
              <a:ahLst/>
              <a:cxnLst>
                <a:cxn ang="0">
                  <a:pos x="T0" y="T1"/>
                </a:cxn>
                <a:cxn ang="0">
                  <a:pos x="T2" y="T3"/>
                </a:cxn>
                <a:cxn ang="0">
                  <a:pos x="T4" y="T5"/>
                </a:cxn>
                <a:cxn ang="0">
                  <a:pos x="T6" y="T7"/>
                </a:cxn>
                <a:cxn ang="0">
                  <a:pos x="T8" y="T9"/>
                </a:cxn>
                <a:cxn ang="0">
                  <a:pos x="T10" y="T11"/>
                </a:cxn>
              </a:cxnLst>
              <a:rect l="0" t="0" r="r" b="b"/>
              <a:pathLst>
                <a:path w="145" h="153">
                  <a:moveTo>
                    <a:pt x="0" y="0"/>
                  </a:moveTo>
                  <a:cubicBezTo>
                    <a:pt x="0" y="153"/>
                    <a:pt x="0" y="153"/>
                    <a:pt x="0" y="153"/>
                  </a:cubicBezTo>
                  <a:cubicBezTo>
                    <a:pt x="145" y="153"/>
                    <a:pt x="145" y="153"/>
                    <a:pt x="145" y="153"/>
                  </a:cubicBezTo>
                  <a:cubicBezTo>
                    <a:pt x="145" y="20"/>
                    <a:pt x="145" y="20"/>
                    <a:pt x="145" y="20"/>
                  </a:cubicBezTo>
                  <a:cubicBezTo>
                    <a:pt x="145" y="20"/>
                    <a:pt x="145" y="2"/>
                    <a:pt x="145" y="0"/>
                  </a:cubicBezTo>
                  <a:lnTo>
                    <a:pt x="0"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0">
              <a:extLst>
                <a:ext uri="{FF2B5EF4-FFF2-40B4-BE49-F238E27FC236}">
                  <a16:creationId xmlns:a16="http://schemas.microsoft.com/office/drawing/2014/main" id="{C3857732-4647-40A8-9A29-428D6961155F}"/>
                </a:ext>
              </a:extLst>
            </p:cNvPr>
            <p:cNvSpPr>
              <a:spLocks/>
            </p:cNvSpPr>
            <p:nvPr/>
          </p:nvSpPr>
          <p:spPr bwMode="auto">
            <a:xfrm>
              <a:off x="-4764088" y="2726244"/>
              <a:ext cx="58738" cy="53975"/>
            </a:xfrm>
            <a:custGeom>
              <a:avLst/>
              <a:gdLst>
                <a:gd name="T0" fmla="*/ 0 w 37"/>
                <a:gd name="T1" fmla="*/ 0 h 34"/>
                <a:gd name="T2" fmla="*/ 0 w 37"/>
                <a:gd name="T3" fmla="*/ 13 h 34"/>
                <a:gd name="T4" fmla="*/ 12 w 37"/>
                <a:gd name="T5" fmla="*/ 34 h 34"/>
                <a:gd name="T6" fmla="*/ 37 w 37"/>
                <a:gd name="T7" fmla="*/ 34 h 34"/>
                <a:gd name="T8" fmla="*/ 37 w 37"/>
                <a:gd name="T9" fmla="*/ 0 h 34"/>
                <a:gd name="T10" fmla="*/ 0 w 37"/>
                <a:gd name="T11" fmla="*/ 0 h 34"/>
              </a:gdLst>
              <a:ahLst/>
              <a:cxnLst>
                <a:cxn ang="0">
                  <a:pos x="T0" y="T1"/>
                </a:cxn>
                <a:cxn ang="0">
                  <a:pos x="T2" y="T3"/>
                </a:cxn>
                <a:cxn ang="0">
                  <a:pos x="T4" y="T5"/>
                </a:cxn>
                <a:cxn ang="0">
                  <a:pos x="T6" y="T7"/>
                </a:cxn>
                <a:cxn ang="0">
                  <a:pos x="T8" y="T9"/>
                </a:cxn>
                <a:cxn ang="0">
                  <a:pos x="T10" y="T11"/>
                </a:cxn>
              </a:cxnLst>
              <a:rect l="0" t="0" r="r" b="b"/>
              <a:pathLst>
                <a:path w="37" h="34">
                  <a:moveTo>
                    <a:pt x="0" y="0"/>
                  </a:moveTo>
                  <a:lnTo>
                    <a:pt x="0" y="13"/>
                  </a:lnTo>
                  <a:lnTo>
                    <a:pt x="12" y="34"/>
                  </a:lnTo>
                  <a:lnTo>
                    <a:pt x="37" y="34"/>
                  </a:lnTo>
                  <a:lnTo>
                    <a:pt x="37" y="0"/>
                  </a:lnTo>
                  <a:lnTo>
                    <a:pt x="0"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1">
              <a:extLst>
                <a:ext uri="{FF2B5EF4-FFF2-40B4-BE49-F238E27FC236}">
                  <a16:creationId xmlns:a16="http://schemas.microsoft.com/office/drawing/2014/main" id="{E4A7295A-B73E-4BB5-B8BD-11CA5D3E7FAB}"/>
                </a:ext>
              </a:extLst>
            </p:cNvPr>
            <p:cNvSpPr>
              <a:spLocks/>
            </p:cNvSpPr>
            <p:nvPr/>
          </p:nvSpPr>
          <p:spPr bwMode="auto">
            <a:xfrm>
              <a:off x="-4800600" y="2721481"/>
              <a:ext cx="26988" cy="12700"/>
            </a:xfrm>
            <a:custGeom>
              <a:avLst/>
              <a:gdLst>
                <a:gd name="T0" fmla="*/ 0 w 75"/>
                <a:gd name="T1" fmla="*/ 25 h 33"/>
                <a:gd name="T2" fmla="*/ 75 w 75"/>
                <a:gd name="T3" fmla="*/ 33 h 33"/>
                <a:gd name="T4" fmla="*/ 30 w 75"/>
                <a:gd name="T5" fmla="*/ 0 h 33"/>
                <a:gd name="T6" fmla="*/ 0 w 75"/>
                <a:gd name="T7" fmla="*/ 25 h 33"/>
              </a:gdLst>
              <a:ahLst/>
              <a:cxnLst>
                <a:cxn ang="0">
                  <a:pos x="T0" y="T1"/>
                </a:cxn>
                <a:cxn ang="0">
                  <a:pos x="T2" y="T3"/>
                </a:cxn>
                <a:cxn ang="0">
                  <a:pos x="T4" y="T5"/>
                </a:cxn>
                <a:cxn ang="0">
                  <a:pos x="T6" y="T7"/>
                </a:cxn>
              </a:cxnLst>
              <a:rect l="0" t="0" r="r" b="b"/>
              <a:pathLst>
                <a:path w="75" h="33">
                  <a:moveTo>
                    <a:pt x="0" y="25"/>
                  </a:moveTo>
                  <a:cubicBezTo>
                    <a:pt x="75" y="33"/>
                    <a:pt x="75" y="33"/>
                    <a:pt x="75" y="33"/>
                  </a:cubicBezTo>
                  <a:cubicBezTo>
                    <a:pt x="75" y="33"/>
                    <a:pt x="59" y="13"/>
                    <a:pt x="30" y="0"/>
                  </a:cubicBezTo>
                  <a:cubicBezTo>
                    <a:pt x="30" y="0"/>
                    <a:pt x="14" y="9"/>
                    <a:pt x="0" y="25"/>
                  </a:cubicBez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2">
              <a:extLst>
                <a:ext uri="{FF2B5EF4-FFF2-40B4-BE49-F238E27FC236}">
                  <a16:creationId xmlns:a16="http://schemas.microsoft.com/office/drawing/2014/main" id="{CE940A65-F836-437C-928B-69BE75D5380D}"/>
                </a:ext>
              </a:extLst>
            </p:cNvPr>
            <p:cNvSpPr>
              <a:spLocks/>
            </p:cNvSpPr>
            <p:nvPr/>
          </p:nvSpPr>
          <p:spPr bwMode="auto">
            <a:xfrm>
              <a:off x="-4808538" y="2796094"/>
              <a:ext cx="68263" cy="66675"/>
            </a:xfrm>
            <a:custGeom>
              <a:avLst/>
              <a:gdLst>
                <a:gd name="T0" fmla="*/ 2 w 193"/>
                <a:gd name="T1" fmla="*/ 67 h 186"/>
                <a:gd name="T2" fmla="*/ 124 w 193"/>
                <a:gd name="T3" fmla="*/ 183 h 186"/>
                <a:gd name="T4" fmla="*/ 151 w 193"/>
                <a:gd name="T5" fmla="*/ 186 h 186"/>
                <a:gd name="T6" fmla="*/ 151 w 193"/>
                <a:gd name="T7" fmla="*/ 186 h 186"/>
                <a:gd name="T8" fmla="*/ 151 w 193"/>
                <a:gd name="T9" fmla="*/ 185 h 186"/>
                <a:gd name="T10" fmla="*/ 193 w 193"/>
                <a:gd name="T11" fmla="*/ 19 h 186"/>
                <a:gd name="T12" fmla="*/ 193 w 193"/>
                <a:gd name="T13" fmla="*/ 19 h 186"/>
                <a:gd name="T14" fmla="*/ 20 w 193"/>
                <a:gd name="T15" fmla="*/ 0 h 186"/>
                <a:gd name="T16" fmla="*/ 20 w 193"/>
                <a:gd name="T17" fmla="*/ 0 h 186"/>
                <a:gd name="T18" fmla="*/ 20 w 193"/>
                <a:gd name="T19" fmla="*/ 1 h 186"/>
                <a:gd name="T20" fmla="*/ 0 w 193"/>
                <a:gd name="T21" fmla="*/ 65 h 186"/>
                <a:gd name="T22" fmla="*/ 2 w 193"/>
                <a:gd name="T23" fmla="*/ 6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86">
                  <a:moveTo>
                    <a:pt x="2" y="67"/>
                  </a:moveTo>
                  <a:cubicBezTo>
                    <a:pt x="41" y="107"/>
                    <a:pt x="82" y="146"/>
                    <a:pt x="124" y="183"/>
                  </a:cubicBezTo>
                  <a:cubicBezTo>
                    <a:pt x="151" y="186"/>
                    <a:pt x="151" y="186"/>
                    <a:pt x="151" y="186"/>
                  </a:cubicBezTo>
                  <a:cubicBezTo>
                    <a:pt x="151" y="186"/>
                    <a:pt x="151" y="186"/>
                    <a:pt x="151" y="186"/>
                  </a:cubicBezTo>
                  <a:cubicBezTo>
                    <a:pt x="151" y="186"/>
                    <a:pt x="151" y="185"/>
                    <a:pt x="151" y="185"/>
                  </a:cubicBezTo>
                  <a:cubicBezTo>
                    <a:pt x="152" y="178"/>
                    <a:pt x="172" y="98"/>
                    <a:pt x="193" y="19"/>
                  </a:cubicBezTo>
                  <a:cubicBezTo>
                    <a:pt x="193" y="19"/>
                    <a:pt x="193" y="19"/>
                    <a:pt x="193" y="19"/>
                  </a:cubicBezTo>
                  <a:cubicBezTo>
                    <a:pt x="20" y="0"/>
                    <a:pt x="20" y="0"/>
                    <a:pt x="20" y="0"/>
                  </a:cubicBezTo>
                  <a:cubicBezTo>
                    <a:pt x="20" y="0"/>
                    <a:pt x="20" y="0"/>
                    <a:pt x="20" y="0"/>
                  </a:cubicBezTo>
                  <a:cubicBezTo>
                    <a:pt x="20" y="1"/>
                    <a:pt x="20" y="1"/>
                    <a:pt x="20" y="1"/>
                  </a:cubicBezTo>
                  <a:cubicBezTo>
                    <a:pt x="19" y="2"/>
                    <a:pt x="12" y="18"/>
                    <a:pt x="0" y="65"/>
                  </a:cubicBezTo>
                  <a:lnTo>
                    <a:pt x="2" y="67"/>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73">
              <a:extLst>
                <a:ext uri="{FF2B5EF4-FFF2-40B4-BE49-F238E27FC236}">
                  <a16:creationId xmlns:a16="http://schemas.microsoft.com/office/drawing/2014/main" id="{6488CE32-649D-4378-9B89-A32DB9F285A5}"/>
                </a:ext>
              </a:extLst>
            </p:cNvPr>
            <p:cNvSpPr>
              <a:spLocks/>
            </p:cNvSpPr>
            <p:nvPr/>
          </p:nvSpPr>
          <p:spPr bwMode="auto">
            <a:xfrm>
              <a:off x="-4460875" y="2556381"/>
              <a:ext cx="222250" cy="271463"/>
            </a:xfrm>
            <a:custGeom>
              <a:avLst/>
              <a:gdLst>
                <a:gd name="T0" fmla="*/ 127 w 623"/>
                <a:gd name="T1" fmla="*/ 0 h 758"/>
                <a:gd name="T2" fmla="*/ 21 w 623"/>
                <a:gd name="T3" fmla="*/ 190 h 758"/>
                <a:gd name="T4" fmla="*/ 21 w 623"/>
                <a:gd name="T5" fmla="*/ 520 h 758"/>
                <a:gd name="T6" fmla="*/ 15 w 623"/>
                <a:gd name="T7" fmla="*/ 736 h 758"/>
                <a:gd name="T8" fmla="*/ 237 w 623"/>
                <a:gd name="T9" fmla="*/ 491 h 758"/>
                <a:gd name="T10" fmla="*/ 395 w 623"/>
                <a:gd name="T11" fmla="*/ 379 h 758"/>
                <a:gd name="T12" fmla="*/ 505 w 623"/>
                <a:gd name="T13" fmla="*/ 457 h 758"/>
                <a:gd name="T14" fmla="*/ 623 w 623"/>
                <a:gd name="T15" fmla="*/ 688 h 758"/>
                <a:gd name="T16" fmla="*/ 570 w 623"/>
                <a:gd name="T17" fmla="*/ 391 h 758"/>
                <a:gd name="T18" fmla="*/ 127 w 623"/>
                <a:gd name="T19"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758">
                  <a:moveTo>
                    <a:pt x="127" y="0"/>
                  </a:moveTo>
                  <a:cubicBezTo>
                    <a:pt x="127" y="0"/>
                    <a:pt x="69" y="78"/>
                    <a:pt x="21" y="190"/>
                  </a:cubicBezTo>
                  <a:cubicBezTo>
                    <a:pt x="21" y="190"/>
                    <a:pt x="9" y="343"/>
                    <a:pt x="21" y="520"/>
                  </a:cubicBezTo>
                  <a:cubicBezTo>
                    <a:pt x="33" y="697"/>
                    <a:pt x="0" y="714"/>
                    <a:pt x="15" y="736"/>
                  </a:cubicBezTo>
                  <a:cubicBezTo>
                    <a:pt x="30" y="758"/>
                    <a:pt x="162" y="603"/>
                    <a:pt x="237" y="491"/>
                  </a:cubicBezTo>
                  <a:cubicBezTo>
                    <a:pt x="312" y="379"/>
                    <a:pt x="342" y="371"/>
                    <a:pt x="395" y="379"/>
                  </a:cubicBezTo>
                  <a:cubicBezTo>
                    <a:pt x="448" y="386"/>
                    <a:pt x="475" y="412"/>
                    <a:pt x="505" y="457"/>
                  </a:cubicBezTo>
                  <a:cubicBezTo>
                    <a:pt x="545" y="516"/>
                    <a:pt x="623" y="688"/>
                    <a:pt x="623" y="688"/>
                  </a:cubicBezTo>
                  <a:cubicBezTo>
                    <a:pt x="623" y="688"/>
                    <a:pt x="623" y="459"/>
                    <a:pt x="570" y="391"/>
                  </a:cubicBezTo>
                  <a:cubicBezTo>
                    <a:pt x="517" y="323"/>
                    <a:pt x="129" y="236"/>
                    <a:pt x="127" y="0"/>
                  </a:cubicBezTo>
                  <a:close/>
                </a:path>
              </a:pathLst>
            </a:custGeom>
            <a:solidFill>
              <a:srgbClr val="172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74">
              <a:extLst>
                <a:ext uri="{FF2B5EF4-FFF2-40B4-BE49-F238E27FC236}">
                  <a16:creationId xmlns:a16="http://schemas.microsoft.com/office/drawing/2014/main" id="{BD1F714D-5340-42EE-AC7D-900EAF442D31}"/>
                </a:ext>
              </a:extLst>
            </p:cNvPr>
            <p:cNvSpPr>
              <a:spLocks/>
            </p:cNvSpPr>
            <p:nvPr/>
          </p:nvSpPr>
          <p:spPr bwMode="auto">
            <a:xfrm>
              <a:off x="-4244975" y="2624644"/>
              <a:ext cx="588963" cy="433388"/>
            </a:xfrm>
            <a:custGeom>
              <a:avLst/>
              <a:gdLst>
                <a:gd name="T0" fmla="*/ 1557 w 1652"/>
                <a:gd name="T1" fmla="*/ 297 h 1214"/>
                <a:gd name="T2" fmla="*/ 1527 w 1652"/>
                <a:gd name="T3" fmla="*/ 272 h 1214"/>
                <a:gd name="T4" fmla="*/ 1451 w 1652"/>
                <a:gd name="T5" fmla="*/ 239 h 1214"/>
                <a:gd name="T6" fmla="*/ 1292 w 1652"/>
                <a:gd name="T7" fmla="*/ 192 h 1214"/>
                <a:gd name="T8" fmla="*/ 1126 w 1652"/>
                <a:gd name="T9" fmla="*/ 147 h 1214"/>
                <a:gd name="T10" fmla="*/ 1122 w 1652"/>
                <a:gd name="T11" fmla="*/ 146 h 1214"/>
                <a:gd name="T12" fmla="*/ 1117 w 1652"/>
                <a:gd name="T13" fmla="*/ 144 h 1214"/>
                <a:gd name="T14" fmla="*/ 1111 w 1652"/>
                <a:gd name="T15" fmla="*/ 143 h 1214"/>
                <a:gd name="T16" fmla="*/ 1106 w 1652"/>
                <a:gd name="T17" fmla="*/ 141 h 1214"/>
                <a:gd name="T18" fmla="*/ 1074 w 1652"/>
                <a:gd name="T19" fmla="*/ 133 h 1214"/>
                <a:gd name="T20" fmla="*/ 1058 w 1652"/>
                <a:gd name="T21" fmla="*/ 128 h 1214"/>
                <a:gd name="T22" fmla="*/ 1047 w 1652"/>
                <a:gd name="T23" fmla="*/ 125 h 1214"/>
                <a:gd name="T24" fmla="*/ 1031 w 1652"/>
                <a:gd name="T25" fmla="*/ 121 h 1214"/>
                <a:gd name="T26" fmla="*/ 991 w 1652"/>
                <a:gd name="T27" fmla="*/ 110 h 1214"/>
                <a:gd name="T28" fmla="*/ 971 w 1652"/>
                <a:gd name="T29" fmla="*/ 105 h 1214"/>
                <a:gd name="T30" fmla="*/ 949 w 1652"/>
                <a:gd name="T31" fmla="*/ 99 h 1214"/>
                <a:gd name="T32" fmla="*/ 761 w 1652"/>
                <a:gd name="T33" fmla="*/ 48 h 1214"/>
                <a:gd name="T34" fmla="*/ 732 w 1652"/>
                <a:gd name="T35" fmla="*/ 40 h 1214"/>
                <a:gd name="T36" fmla="*/ 708 w 1652"/>
                <a:gd name="T37" fmla="*/ 34 h 1214"/>
                <a:gd name="T38" fmla="*/ 689 w 1652"/>
                <a:gd name="T39" fmla="*/ 29 h 1214"/>
                <a:gd name="T40" fmla="*/ 665 w 1652"/>
                <a:gd name="T41" fmla="*/ 22 h 1214"/>
                <a:gd name="T42" fmla="*/ 656 w 1652"/>
                <a:gd name="T43" fmla="*/ 20 h 1214"/>
                <a:gd name="T44" fmla="*/ 647 w 1652"/>
                <a:gd name="T45" fmla="*/ 17 h 1214"/>
                <a:gd name="T46" fmla="*/ 644 w 1652"/>
                <a:gd name="T47" fmla="*/ 16 h 1214"/>
                <a:gd name="T48" fmla="*/ 639 w 1652"/>
                <a:gd name="T49" fmla="*/ 15 h 1214"/>
                <a:gd name="T50" fmla="*/ 630 w 1652"/>
                <a:gd name="T51" fmla="*/ 13 h 1214"/>
                <a:gd name="T52" fmla="*/ 629 w 1652"/>
                <a:gd name="T53" fmla="*/ 12 h 1214"/>
                <a:gd name="T54" fmla="*/ 582 w 1652"/>
                <a:gd name="T55" fmla="*/ 0 h 1214"/>
                <a:gd name="T56" fmla="*/ 495 w 1652"/>
                <a:gd name="T57" fmla="*/ 19 h 1214"/>
                <a:gd name="T58" fmla="*/ 494 w 1652"/>
                <a:gd name="T59" fmla="*/ 19 h 1214"/>
                <a:gd name="T60" fmla="*/ 473 w 1652"/>
                <a:gd name="T61" fmla="*/ 25 h 1214"/>
                <a:gd name="T62" fmla="*/ 349 w 1652"/>
                <a:gd name="T63" fmla="*/ 69 h 1214"/>
                <a:gd name="T64" fmla="*/ 283 w 1652"/>
                <a:gd name="T65" fmla="*/ 101 h 1214"/>
                <a:gd name="T66" fmla="*/ 200 w 1652"/>
                <a:gd name="T67" fmla="*/ 154 h 1214"/>
                <a:gd name="T68" fmla="*/ 70 w 1652"/>
                <a:gd name="T69" fmla="*/ 284 h 1214"/>
                <a:gd name="T70" fmla="*/ 55 w 1652"/>
                <a:gd name="T71" fmla="*/ 305 h 1214"/>
                <a:gd name="T72" fmla="*/ 14 w 1652"/>
                <a:gd name="T73" fmla="*/ 381 h 1214"/>
                <a:gd name="T74" fmla="*/ 13 w 1652"/>
                <a:gd name="T75" fmla="*/ 384 h 1214"/>
                <a:gd name="T76" fmla="*/ 12 w 1652"/>
                <a:gd name="T77" fmla="*/ 384 h 1214"/>
                <a:gd name="T78" fmla="*/ 0 w 1652"/>
                <a:gd name="T79" fmla="*/ 416 h 1214"/>
                <a:gd name="T80" fmla="*/ 25 w 1652"/>
                <a:gd name="T81" fmla="*/ 1214 h 1214"/>
                <a:gd name="T82" fmla="*/ 200 w 1652"/>
                <a:gd name="T83" fmla="*/ 1205 h 1214"/>
                <a:gd name="T84" fmla="*/ 496 w 1652"/>
                <a:gd name="T85" fmla="*/ 1158 h 1214"/>
                <a:gd name="T86" fmla="*/ 638 w 1652"/>
                <a:gd name="T87" fmla="*/ 1119 h 1214"/>
                <a:gd name="T88" fmla="*/ 957 w 1652"/>
                <a:gd name="T89" fmla="*/ 995 h 1214"/>
                <a:gd name="T90" fmla="*/ 1126 w 1652"/>
                <a:gd name="T91" fmla="*/ 904 h 1214"/>
                <a:gd name="T92" fmla="*/ 1288 w 1652"/>
                <a:gd name="T93" fmla="*/ 797 h 1214"/>
                <a:gd name="T94" fmla="*/ 1456 w 1652"/>
                <a:gd name="T95" fmla="*/ 662 h 1214"/>
                <a:gd name="T96" fmla="*/ 1578 w 1652"/>
                <a:gd name="T97" fmla="*/ 546 h 1214"/>
                <a:gd name="T98" fmla="*/ 1648 w 1652"/>
                <a:gd name="T99" fmla="*/ 470 h 1214"/>
                <a:gd name="T100" fmla="*/ 1650 w 1652"/>
                <a:gd name="T101" fmla="*/ 46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2" h="1214">
                  <a:moveTo>
                    <a:pt x="1650" y="462"/>
                  </a:moveTo>
                  <a:cubicBezTo>
                    <a:pt x="1612" y="377"/>
                    <a:pt x="1587" y="329"/>
                    <a:pt x="1557" y="297"/>
                  </a:cubicBezTo>
                  <a:cubicBezTo>
                    <a:pt x="1548" y="288"/>
                    <a:pt x="1538" y="280"/>
                    <a:pt x="1527" y="273"/>
                  </a:cubicBezTo>
                  <a:cubicBezTo>
                    <a:pt x="1527" y="273"/>
                    <a:pt x="1527" y="272"/>
                    <a:pt x="1527" y="272"/>
                  </a:cubicBezTo>
                  <a:cubicBezTo>
                    <a:pt x="1506" y="259"/>
                    <a:pt x="1483" y="250"/>
                    <a:pt x="1452" y="240"/>
                  </a:cubicBezTo>
                  <a:cubicBezTo>
                    <a:pt x="1452" y="239"/>
                    <a:pt x="1451" y="239"/>
                    <a:pt x="1451" y="239"/>
                  </a:cubicBezTo>
                  <a:cubicBezTo>
                    <a:pt x="1434" y="234"/>
                    <a:pt x="1416" y="228"/>
                    <a:pt x="1395" y="222"/>
                  </a:cubicBezTo>
                  <a:cubicBezTo>
                    <a:pt x="1371" y="215"/>
                    <a:pt x="1335" y="205"/>
                    <a:pt x="1292" y="192"/>
                  </a:cubicBezTo>
                  <a:cubicBezTo>
                    <a:pt x="1291" y="192"/>
                    <a:pt x="1291" y="192"/>
                    <a:pt x="1291" y="192"/>
                  </a:cubicBezTo>
                  <a:cubicBezTo>
                    <a:pt x="1243" y="179"/>
                    <a:pt x="1186" y="163"/>
                    <a:pt x="1126" y="147"/>
                  </a:cubicBezTo>
                  <a:cubicBezTo>
                    <a:pt x="1126" y="147"/>
                    <a:pt x="1125" y="146"/>
                    <a:pt x="1124" y="146"/>
                  </a:cubicBezTo>
                  <a:cubicBezTo>
                    <a:pt x="1123" y="146"/>
                    <a:pt x="1122" y="146"/>
                    <a:pt x="1122" y="146"/>
                  </a:cubicBezTo>
                  <a:cubicBezTo>
                    <a:pt x="1121" y="145"/>
                    <a:pt x="1120" y="145"/>
                    <a:pt x="1118" y="145"/>
                  </a:cubicBezTo>
                  <a:cubicBezTo>
                    <a:pt x="1118" y="144"/>
                    <a:pt x="1118" y="144"/>
                    <a:pt x="1117" y="144"/>
                  </a:cubicBezTo>
                  <a:cubicBezTo>
                    <a:pt x="1116" y="144"/>
                    <a:pt x="1115" y="144"/>
                    <a:pt x="1113" y="143"/>
                  </a:cubicBezTo>
                  <a:cubicBezTo>
                    <a:pt x="1112" y="143"/>
                    <a:pt x="1112" y="143"/>
                    <a:pt x="1111" y="143"/>
                  </a:cubicBezTo>
                  <a:cubicBezTo>
                    <a:pt x="1110" y="142"/>
                    <a:pt x="1109" y="142"/>
                    <a:pt x="1108" y="142"/>
                  </a:cubicBezTo>
                  <a:cubicBezTo>
                    <a:pt x="1108" y="142"/>
                    <a:pt x="1107" y="141"/>
                    <a:pt x="1106" y="141"/>
                  </a:cubicBezTo>
                  <a:cubicBezTo>
                    <a:pt x="1098" y="139"/>
                    <a:pt x="1089" y="137"/>
                    <a:pt x="1079" y="134"/>
                  </a:cubicBezTo>
                  <a:cubicBezTo>
                    <a:pt x="1078" y="133"/>
                    <a:pt x="1076" y="133"/>
                    <a:pt x="1074" y="133"/>
                  </a:cubicBezTo>
                  <a:cubicBezTo>
                    <a:pt x="1072" y="132"/>
                    <a:pt x="1070" y="131"/>
                    <a:pt x="1068" y="131"/>
                  </a:cubicBezTo>
                  <a:cubicBezTo>
                    <a:pt x="1065" y="130"/>
                    <a:pt x="1061" y="129"/>
                    <a:pt x="1058" y="128"/>
                  </a:cubicBezTo>
                  <a:cubicBezTo>
                    <a:pt x="1056" y="128"/>
                    <a:pt x="1055" y="127"/>
                    <a:pt x="1054" y="127"/>
                  </a:cubicBezTo>
                  <a:cubicBezTo>
                    <a:pt x="1051" y="126"/>
                    <a:pt x="1049" y="126"/>
                    <a:pt x="1047" y="125"/>
                  </a:cubicBezTo>
                  <a:cubicBezTo>
                    <a:pt x="1046" y="125"/>
                    <a:pt x="1045" y="125"/>
                    <a:pt x="1044" y="124"/>
                  </a:cubicBezTo>
                  <a:cubicBezTo>
                    <a:pt x="1040" y="123"/>
                    <a:pt x="1036" y="122"/>
                    <a:pt x="1031" y="121"/>
                  </a:cubicBezTo>
                  <a:cubicBezTo>
                    <a:pt x="1023" y="119"/>
                    <a:pt x="1016" y="117"/>
                    <a:pt x="1008" y="115"/>
                  </a:cubicBezTo>
                  <a:cubicBezTo>
                    <a:pt x="1002" y="113"/>
                    <a:pt x="997" y="111"/>
                    <a:pt x="991" y="110"/>
                  </a:cubicBezTo>
                  <a:cubicBezTo>
                    <a:pt x="989" y="109"/>
                    <a:pt x="988" y="109"/>
                    <a:pt x="986" y="109"/>
                  </a:cubicBezTo>
                  <a:cubicBezTo>
                    <a:pt x="981" y="107"/>
                    <a:pt x="976" y="106"/>
                    <a:pt x="971" y="105"/>
                  </a:cubicBezTo>
                  <a:cubicBezTo>
                    <a:pt x="966" y="103"/>
                    <a:pt x="961" y="102"/>
                    <a:pt x="957" y="101"/>
                  </a:cubicBezTo>
                  <a:cubicBezTo>
                    <a:pt x="949" y="99"/>
                    <a:pt x="949" y="99"/>
                    <a:pt x="949" y="99"/>
                  </a:cubicBezTo>
                  <a:cubicBezTo>
                    <a:pt x="898" y="85"/>
                    <a:pt x="847" y="71"/>
                    <a:pt x="801" y="59"/>
                  </a:cubicBezTo>
                  <a:cubicBezTo>
                    <a:pt x="788" y="55"/>
                    <a:pt x="774" y="51"/>
                    <a:pt x="761" y="48"/>
                  </a:cubicBezTo>
                  <a:cubicBezTo>
                    <a:pt x="757" y="47"/>
                    <a:pt x="752" y="45"/>
                    <a:pt x="748" y="44"/>
                  </a:cubicBezTo>
                  <a:cubicBezTo>
                    <a:pt x="742" y="43"/>
                    <a:pt x="737" y="41"/>
                    <a:pt x="732" y="40"/>
                  </a:cubicBezTo>
                  <a:cubicBezTo>
                    <a:pt x="731" y="40"/>
                    <a:pt x="729" y="39"/>
                    <a:pt x="728" y="39"/>
                  </a:cubicBezTo>
                  <a:cubicBezTo>
                    <a:pt x="721" y="37"/>
                    <a:pt x="715" y="35"/>
                    <a:pt x="708" y="34"/>
                  </a:cubicBezTo>
                  <a:cubicBezTo>
                    <a:pt x="705" y="33"/>
                    <a:pt x="702" y="32"/>
                    <a:pt x="699" y="31"/>
                  </a:cubicBezTo>
                  <a:cubicBezTo>
                    <a:pt x="696" y="30"/>
                    <a:pt x="693" y="29"/>
                    <a:pt x="689" y="29"/>
                  </a:cubicBezTo>
                  <a:cubicBezTo>
                    <a:pt x="685" y="27"/>
                    <a:pt x="681" y="26"/>
                    <a:pt x="677" y="25"/>
                  </a:cubicBezTo>
                  <a:cubicBezTo>
                    <a:pt x="673" y="24"/>
                    <a:pt x="669" y="23"/>
                    <a:pt x="665" y="22"/>
                  </a:cubicBezTo>
                  <a:cubicBezTo>
                    <a:pt x="664" y="22"/>
                    <a:pt x="662" y="21"/>
                    <a:pt x="661" y="21"/>
                  </a:cubicBezTo>
                  <a:cubicBezTo>
                    <a:pt x="660" y="21"/>
                    <a:pt x="658" y="20"/>
                    <a:pt x="656" y="20"/>
                  </a:cubicBezTo>
                  <a:cubicBezTo>
                    <a:pt x="654" y="19"/>
                    <a:pt x="652" y="19"/>
                    <a:pt x="650" y="18"/>
                  </a:cubicBezTo>
                  <a:cubicBezTo>
                    <a:pt x="649" y="18"/>
                    <a:pt x="648" y="17"/>
                    <a:pt x="647" y="17"/>
                  </a:cubicBezTo>
                  <a:cubicBezTo>
                    <a:pt x="646" y="17"/>
                    <a:pt x="645" y="17"/>
                    <a:pt x="644" y="16"/>
                  </a:cubicBezTo>
                  <a:cubicBezTo>
                    <a:pt x="644" y="16"/>
                    <a:pt x="644" y="16"/>
                    <a:pt x="644" y="16"/>
                  </a:cubicBezTo>
                  <a:cubicBezTo>
                    <a:pt x="643" y="16"/>
                    <a:pt x="642" y="16"/>
                    <a:pt x="642" y="16"/>
                  </a:cubicBezTo>
                  <a:cubicBezTo>
                    <a:pt x="641" y="16"/>
                    <a:pt x="640" y="15"/>
                    <a:pt x="639" y="15"/>
                  </a:cubicBezTo>
                  <a:cubicBezTo>
                    <a:pt x="639" y="15"/>
                    <a:pt x="639" y="15"/>
                    <a:pt x="638" y="15"/>
                  </a:cubicBezTo>
                  <a:cubicBezTo>
                    <a:pt x="634" y="14"/>
                    <a:pt x="631" y="13"/>
                    <a:pt x="630" y="13"/>
                  </a:cubicBezTo>
                  <a:cubicBezTo>
                    <a:pt x="629" y="12"/>
                    <a:pt x="629" y="12"/>
                    <a:pt x="629" y="12"/>
                  </a:cubicBezTo>
                  <a:cubicBezTo>
                    <a:pt x="629" y="12"/>
                    <a:pt x="629" y="12"/>
                    <a:pt x="629" y="12"/>
                  </a:cubicBezTo>
                  <a:cubicBezTo>
                    <a:pt x="622" y="10"/>
                    <a:pt x="615" y="9"/>
                    <a:pt x="610" y="7"/>
                  </a:cubicBezTo>
                  <a:cubicBezTo>
                    <a:pt x="582" y="0"/>
                    <a:pt x="582" y="0"/>
                    <a:pt x="582" y="0"/>
                  </a:cubicBezTo>
                  <a:cubicBezTo>
                    <a:pt x="552" y="5"/>
                    <a:pt x="523" y="12"/>
                    <a:pt x="496" y="19"/>
                  </a:cubicBezTo>
                  <a:cubicBezTo>
                    <a:pt x="496" y="19"/>
                    <a:pt x="496" y="19"/>
                    <a:pt x="495" y="19"/>
                  </a:cubicBezTo>
                  <a:cubicBezTo>
                    <a:pt x="495" y="19"/>
                    <a:pt x="495" y="19"/>
                    <a:pt x="495" y="19"/>
                  </a:cubicBezTo>
                  <a:cubicBezTo>
                    <a:pt x="495" y="19"/>
                    <a:pt x="494" y="19"/>
                    <a:pt x="494" y="19"/>
                  </a:cubicBezTo>
                  <a:cubicBezTo>
                    <a:pt x="494" y="19"/>
                    <a:pt x="493" y="19"/>
                    <a:pt x="493" y="19"/>
                  </a:cubicBezTo>
                  <a:cubicBezTo>
                    <a:pt x="486" y="21"/>
                    <a:pt x="479" y="23"/>
                    <a:pt x="473" y="25"/>
                  </a:cubicBezTo>
                  <a:cubicBezTo>
                    <a:pt x="473" y="25"/>
                    <a:pt x="473" y="25"/>
                    <a:pt x="473" y="25"/>
                  </a:cubicBezTo>
                  <a:cubicBezTo>
                    <a:pt x="427" y="38"/>
                    <a:pt x="386" y="52"/>
                    <a:pt x="349" y="69"/>
                  </a:cubicBezTo>
                  <a:cubicBezTo>
                    <a:pt x="349" y="69"/>
                    <a:pt x="348" y="69"/>
                    <a:pt x="348" y="69"/>
                  </a:cubicBezTo>
                  <a:cubicBezTo>
                    <a:pt x="325" y="79"/>
                    <a:pt x="304" y="90"/>
                    <a:pt x="283" y="101"/>
                  </a:cubicBezTo>
                  <a:cubicBezTo>
                    <a:pt x="283" y="101"/>
                    <a:pt x="283" y="101"/>
                    <a:pt x="283" y="101"/>
                  </a:cubicBezTo>
                  <a:cubicBezTo>
                    <a:pt x="252" y="117"/>
                    <a:pt x="225" y="135"/>
                    <a:pt x="200" y="154"/>
                  </a:cubicBezTo>
                  <a:cubicBezTo>
                    <a:pt x="200" y="154"/>
                    <a:pt x="200" y="154"/>
                    <a:pt x="200" y="154"/>
                  </a:cubicBezTo>
                  <a:cubicBezTo>
                    <a:pt x="143" y="196"/>
                    <a:pt x="101" y="240"/>
                    <a:pt x="70" y="284"/>
                  </a:cubicBezTo>
                  <a:cubicBezTo>
                    <a:pt x="65" y="291"/>
                    <a:pt x="60" y="297"/>
                    <a:pt x="56" y="304"/>
                  </a:cubicBezTo>
                  <a:cubicBezTo>
                    <a:pt x="55" y="305"/>
                    <a:pt x="55" y="305"/>
                    <a:pt x="55" y="305"/>
                  </a:cubicBezTo>
                  <a:cubicBezTo>
                    <a:pt x="55" y="305"/>
                    <a:pt x="55" y="305"/>
                    <a:pt x="55" y="305"/>
                  </a:cubicBezTo>
                  <a:cubicBezTo>
                    <a:pt x="38" y="332"/>
                    <a:pt x="24" y="357"/>
                    <a:pt x="14" y="381"/>
                  </a:cubicBezTo>
                  <a:cubicBezTo>
                    <a:pt x="14" y="381"/>
                    <a:pt x="14" y="381"/>
                    <a:pt x="14" y="381"/>
                  </a:cubicBezTo>
                  <a:cubicBezTo>
                    <a:pt x="13" y="382"/>
                    <a:pt x="13" y="383"/>
                    <a:pt x="13" y="384"/>
                  </a:cubicBezTo>
                  <a:cubicBezTo>
                    <a:pt x="12" y="384"/>
                    <a:pt x="12" y="384"/>
                    <a:pt x="12" y="384"/>
                  </a:cubicBezTo>
                  <a:cubicBezTo>
                    <a:pt x="12" y="384"/>
                    <a:pt x="12" y="384"/>
                    <a:pt x="12" y="384"/>
                  </a:cubicBezTo>
                  <a:cubicBezTo>
                    <a:pt x="8" y="395"/>
                    <a:pt x="4" y="404"/>
                    <a:pt x="1" y="414"/>
                  </a:cubicBezTo>
                  <a:cubicBezTo>
                    <a:pt x="0" y="415"/>
                    <a:pt x="0" y="415"/>
                    <a:pt x="0" y="416"/>
                  </a:cubicBezTo>
                  <a:cubicBezTo>
                    <a:pt x="0" y="1214"/>
                    <a:pt x="0" y="1214"/>
                    <a:pt x="0" y="1214"/>
                  </a:cubicBezTo>
                  <a:cubicBezTo>
                    <a:pt x="8" y="1214"/>
                    <a:pt x="17" y="1214"/>
                    <a:pt x="25" y="1214"/>
                  </a:cubicBezTo>
                  <a:cubicBezTo>
                    <a:pt x="35" y="1213"/>
                    <a:pt x="45" y="1213"/>
                    <a:pt x="55" y="1213"/>
                  </a:cubicBezTo>
                  <a:cubicBezTo>
                    <a:pt x="104" y="1212"/>
                    <a:pt x="152" y="1209"/>
                    <a:pt x="200" y="1205"/>
                  </a:cubicBezTo>
                  <a:cubicBezTo>
                    <a:pt x="250" y="1200"/>
                    <a:pt x="299" y="1194"/>
                    <a:pt x="348" y="1186"/>
                  </a:cubicBezTo>
                  <a:cubicBezTo>
                    <a:pt x="398" y="1178"/>
                    <a:pt x="447" y="1169"/>
                    <a:pt x="496" y="1158"/>
                  </a:cubicBezTo>
                  <a:cubicBezTo>
                    <a:pt x="541" y="1147"/>
                    <a:pt x="585" y="1135"/>
                    <a:pt x="629" y="1122"/>
                  </a:cubicBezTo>
                  <a:cubicBezTo>
                    <a:pt x="632" y="1121"/>
                    <a:pt x="635" y="1120"/>
                    <a:pt x="638" y="1119"/>
                  </a:cubicBezTo>
                  <a:cubicBezTo>
                    <a:pt x="694" y="1103"/>
                    <a:pt x="748" y="1084"/>
                    <a:pt x="801" y="1063"/>
                  </a:cubicBezTo>
                  <a:cubicBezTo>
                    <a:pt x="854" y="1042"/>
                    <a:pt x="906" y="1020"/>
                    <a:pt x="957" y="995"/>
                  </a:cubicBezTo>
                  <a:cubicBezTo>
                    <a:pt x="986" y="981"/>
                    <a:pt x="1014" y="966"/>
                    <a:pt x="1043" y="951"/>
                  </a:cubicBezTo>
                  <a:cubicBezTo>
                    <a:pt x="1071" y="936"/>
                    <a:pt x="1098" y="920"/>
                    <a:pt x="1126" y="904"/>
                  </a:cubicBezTo>
                  <a:cubicBezTo>
                    <a:pt x="1179" y="872"/>
                    <a:pt x="1230" y="839"/>
                    <a:pt x="1280" y="803"/>
                  </a:cubicBezTo>
                  <a:cubicBezTo>
                    <a:pt x="1282" y="801"/>
                    <a:pt x="1285" y="799"/>
                    <a:pt x="1288" y="797"/>
                  </a:cubicBezTo>
                  <a:cubicBezTo>
                    <a:pt x="1338" y="761"/>
                    <a:pt x="1386" y="723"/>
                    <a:pt x="1432" y="683"/>
                  </a:cubicBezTo>
                  <a:cubicBezTo>
                    <a:pt x="1440" y="676"/>
                    <a:pt x="1448" y="669"/>
                    <a:pt x="1456" y="662"/>
                  </a:cubicBezTo>
                  <a:cubicBezTo>
                    <a:pt x="1456" y="662"/>
                    <a:pt x="1456" y="662"/>
                    <a:pt x="1456" y="662"/>
                  </a:cubicBezTo>
                  <a:cubicBezTo>
                    <a:pt x="1498" y="625"/>
                    <a:pt x="1539" y="586"/>
                    <a:pt x="1578" y="546"/>
                  </a:cubicBezTo>
                  <a:cubicBezTo>
                    <a:pt x="1578" y="546"/>
                    <a:pt x="1579" y="545"/>
                    <a:pt x="1579" y="544"/>
                  </a:cubicBezTo>
                  <a:cubicBezTo>
                    <a:pt x="1603" y="520"/>
                    <a:pt x="1626" y="495"/>
                    <a:pt x="1648" y="470"/>
                  </a:cubicBezTo>
                  <a:cubicBezTo>
                    <a:pt x="1649" y="469"/>
                    <a:pt x="1650" y="467"/>
                    <a:pt x="1652" y="466"/>
                  </a:cubicBezTo>
                  <a:cubicBezTo>
                    <a:pt x="1651" y="465"/>
                    <a:pt x="1651" y="463"/>
                    <a:pt x="1650" y="462"/>
                  </a:cubicBezTo>
                  <a:close/>
                </a:path>
              </a:pathLst>
            </a:custGeom>
            <a:solidFill>
              <a:srgbClr val="4354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5">
              <a:extLst>
                <a:ext uri="{FF2B5EF4-FFF2-40B4-BE49-F238E27FC236}">
                  <a16:creationId xmlns:a16="http://schemas.microsoft.com/office/drawing/2014/main" id="{E06A4F0E-2588-4715-A880-E16C5BD971A9}"/>
                </a:ext>
              </a:extLst>
            </p:cNvPr>
            <p:cNvSpPr>
              <a:spLocks/>
            </p:cNvSpPr>
            <p:nvPr/>
          </p:nvSpPr>
          <p:spPr bwMode="auto">
            <a:xfrm>
              <a:off x="-3779838" y="2792919"/>
              <a:ext cx="122238" cy="73025"/>
            </a:xfrm>
            <a:custGeom>
              <a:avLst/>
              <a:gdLst>
                <a:gd name="T0" fmla="*/ 343 w 343"/>
                <a:gd name="T1" fmla="*/ 0 h 207"/>
                <a:gd name="T2" fmla="*/ 274 w 343"/>
                <a:gd name="T3" fmla="*/ 74 h 207"/>
                <a:gd name="T4" fmla="*/ 273 w 343"/>
                <a:gd name="T5" fmla="*/ 76 h 207"/>
                <a:gd name="T6" fmla="*/ 151 w 343"/>
                <a:gd name="T7" fmla="*/ 192 h 207"/>
                <a:gd name="T8" fmla="*/ 151 w 343"/>
                <a:gd name="T9" fmla="*/ 192 h 207"/>
                <a:gd name="T10" fmla="*/ 124 w 343"/>
                <a:gd name="T11" fmla="*/ 195 h 207"/>
                <a:gd name="T12" fmla="*/ 0 w 343"/>
                <a:gd name="T13" fmla="*/ 207 h 207"/>
                <a:gd name="T14" fmla="*/ 0 w 343"/>
                <a:gd name="T15" fmla="*/ 207 h 207"/>
                <a:gd name="T16" fmla="*/ 8 w 343"/>
                <a:gd name="T17" fmla="*/ 172 h 207"/>
                <a:gd name="T18" fmla="*/ 8 w 343"/>
                <a:gd name="T19" fmla="*/ 171 h 207"/>
                <a:gd name="T20" fmla="*/ 16 w 343"/>
                <a:gd name="T21" fmla="*/ 143 h 207"/>
                <a:gd name="T22" fmla="*/ 63 w 343"/>
                <a:gd name="T23" fmla="*/ 30 h 207"/>
                <a:gd name="T24" fmla="*/ 65 w 343"/>
                <a:gd name="T25" fmla="*/ 30 h 207"/>
                <a:gd name="T26" fmla="*/ 81 w 343"/>
                <a:gd name="T27" fmla="*/ 28 h 207"/>
                <a:gd name="T28" fmla="*/ 81 w 343"/>
                <a:gd name="T29" fmla="*/ 28 h 207"/>
                <a:gd name="T30" fmla="*/ 255 w 343"/>
                <a:gd name="T31" fmla="*/ 9 h 207"/>
                <a:gd name="T32" fmla="*/ 343 w 343"/>
                <a:gd name="T3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07">
                  <a:moveTo>
                    <a:pt x="343" y="0"/>
                  </a:moveTo>
                  <a:cubicBezTo>
                    <a:pt x="321" y="25"/>
                    <a:pt x="298" y="50"/>
                    <a:pt x="274" y="74"/>
                  </a:cubicBezTo>
                  <a:cubicBezTo>
                    <a:pt x="274" y="75"/>
                    <a:pt x="273" y="76"/>
                    <a:pt x="273" y="76"/>
                  </a:cubicBezTo>
                  <a:cubicBezTo>
                    <a:pt x="234" y="116"/>
                    <a:pt x="193" y="155"/>
                    <a:pt x="151" y="192"/>
                  </a:cubicBezTo>
                  <a:cubicBezTo>
                    <a:pt x="151" y="192"/>
                    <a:pt x="151" y="192"/>
                    <a:pt x="151" y="192"/>
                  </a:cubicBezTo>
                  <a:cubicBezTo>
                    <a:pt x="124" y="195"/>
                    <a:pt x="124" y="195"/>
                    <a:pt x="124" y="195"/>
                  </a:cubicBezTo>
                  <a:cubicBezTo>
                    <a:pt x="0" y="207"/>
                    <a:pt x="0" y="207"/>
                    <a:pt x="0" y="207"/>
                  </a:cubicBezTo>
                  <a:cubicBezTo>
                    <a:pt x="0" y="207"/>
                    <a:pt x="0" y="207"/>
                    <a:pt x="0" y="207"/>
                  </a:cubicBezTo>
                  <a:cubicBezTo>
                    <a:pt x="0" y="207"/>
                    <a:pt x="2" y="194"/>
                    <a:pt x="8" y="172"/>
                  </a:cubicBezTo>
                  <a:cubicBezTo>
                    <a:pt x="8" y="171"/>
                    <a:pt x="8" y="171"/>
                    <a:pt x="8" y="171"/>
                  </a:cubicBezTo>
                  <a:cubicBezTo>
                    <a:pt x="10" y="163"/>
                    <a:pt x="13" y="153"/>
                    <a:pt x="16" y="143"/>
                  </a:cubicBezTo>
                  <a:cubicBezTo>
                    <a:pt x="26" y="112"/>
                    <a:pt x="41" y="73"/>
                    <a:pt x="63" y="30"/>
                  </a:cubicBezTo>
                  <a:cubicBezTo>
                    <a:pt x="65" y="30"/>
                    <a:pt x="65" y="30"/>
                    <a:pt x="65" y="30"/>
                  </a:cubicBezTo>
                  <a:cubicBezTo>
                    <a:pt x="81" y="28"/>
                    <a:pt x="81" y="28"/>
                    <a:pt x="81" y="28"/>
                  </a:cubicBezTo>
                  <a:cubicBezTo>
                    <a:pt x="81" y="28"/>
                    <a:pt x="81" y="28"/>
                    <a:pt x="81" y="28"/>
                  </a:cubicBezTo>
                  <a:cubicBezTo>
                    <a:pt x="255" y="9"/>
                    <a:pt x="255" y="9"/>
                    <a:pt x="255" y="9"/>
                  </a:cubicBezTo>
                  <a:lnTo>
                    <a:pt x="343" y="0"/>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6">
              <a:extLst>
                <a:ext uri="{FF2B5EF4-FFF2-40B4-BE49-F238E27FC236}">
                  <a16:creationId xmlns:a16="http://schemas.microsoft.com/office/drawing/2014/main" id="{0BD74215-3333-44CE-B955-02B7402522D9}"/>
                </a:ext>
              </a:extLst>
            </p:cNvPr>
            <p:cNvSpPr>
              <a:spLocks/>
            </p:cNvSpPr>
            <p:nvPr/>
          </p:nvSpPr>
          <p:spPr bwMode="auto">
            <a:xfrm>
              <a:off x="-4225925" y="2680206"/>
              <a:ext cx="52388" cy="377825"/>
            </a:xfrm>
            <a:custGeom>
              <a:avLst/>
              <a:gdLst>
                <a:gd name="T0" fmla="*/ 145 w 145"/>
                <a:gd name="T1" fmla="*/ 0 h 1059"/>
                <a:gd name="T2" fmla="*/ 145 w 145"/>
                <a:gd name="T3" fmla="*/ 1051 h 1059"/>
                <a:gd name="T4" fmla="*/ 0 w 145"/>
                <a:gd name="T5" fmla="*/ 1059 h 1059"/>
                <a:gd name="T6" fmla="*/ 0 w 145"/>
                <a:gd name="T7" fmla="*/ 151 h 1059"/>
                <a:gd name="T8" fmla="*/ 1 w 145"/>
                <a:gd name="T9" fmla="*/ 150 h 1059"/>
                <a:gd name="T10" fmla="*/ 11 w 145"/>
                <a:gd name="T11" fmla="*/ 135 h 1059"/>
                <a:gd name="T12" fmla="*/ 11 w 145"/>
                <a:gd name="T13" fmla="*/ 135 h 1059"/>
                <a:gd name="T14" fmla="*/ 12 w 145"/>
                <a:gd name="T15" fmla="*/ 133 h 1059"/>
                <a:gd name="T16" fmla="*/ 13 w 145"/>
                <a:gd name="T17" fmla="*/ 132 h 1059"/>
                <a:gd name="T18" fmla="*/ 145 w 145"/>
                <a:gd name="T19" fmla="*/ 0 h 1059"/>
                <a:gd name="T20" fmla="*/ 145 w 145"/>
                <a:gd name="T21"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059">
                  <a:moveTo>
                    <a:pt x="145" y="0"/>
                  </a:moveTo>
                  <a:cubicBezTo>
                    <a:pt x="145" y="1051"/>
                    <a:pt x="145" y="1051"/>
                    <a:pt x="145" y="1051"/>
                  </a:cubicBezTo>
                  <a:cubicBezTo>
                    <a:pt x="97" y="1055"/>
                    <a:pt x="49" y="1058"/>
                    <a:pt x="0" y="1059"/>
                  </a:cubicBezTo>
                  <a:cubicBezTo>
                    <a:pt x="0" y="151"/>
                    <a:pt x="0" y="151"/>
                    <a:pt x="0" y="151"/>
                  </a:cubicBezTo>
                  <a:cubicBezTo>
                    <a:pt x="0" y="151"/>
                    <a:pt x="0" y="151"/>
                    <a:pt x="1" y="150"/>
                  </a:cubicBezTo>
                  <a:cubicBezTo>
                    <a:pt x="2" y="148"/>
                    <a:pt x="5" y="143"/>
                    <a:pt x="11" y="135"/>
                  </a:cubicBezTo>
                  <a:cubicBezTo>
                    <a:pt x="11" y="135"/>
                    <a:pt x="11" y="135"/>
                    <a:pt x="11" y="135"/>
                  </a:cubicBezTo>
                  <a:cubicBezTo>
                    <a:pt x="11" y="134"/>
                    <a:pt x="12" y="133"/>
                    <a:pt x="12" y="133"/>
                  </a:cubicBezTo>
                  <a:cubicBezTo>
                    <a:pt x="12" y="133"/>
                    <a:pt x="13" y="132"/>
                    <a:pt x="13" y="132"/>
                  </a:cubicBezTo>
                  <a:cubicBezTo>
                    <a:pt x="34" y="102"/>
                    <a:pt x="81" y="42"/>
                    <a:pt x="145" y="0"/>
                  </a:cubicBezTo>
                  <a:cubicBezTo>
                    <a:pt x="145" y="0"/>
                    <a:pt x="145" y="0"/>
                    <a:pt x="145" y="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77">
              <a:extLst>
                <a:ext uri="{FF2B5EF4-FFF2-40B4-BE49-F238E27FC236}">
                  <a16:creationId xmlns:a16="http://schemas.microsoft.com/office/drawing/2014/main" id="{6CF33DE8-D577-4881-99DA-37E09CA67686}"/>
                </a:ext>
              </a:extLst>
            </p:cNvPr>
            <p:cNvSpPr>
              <a:spLocks/>
            </p:cNvSpPr>
            <p:nvPr/>
          </p:nvSpPr>
          <p:spPr bwMode="auto">
            <a:xfrm>
              <a:off x="-4121150" y="2630994"/>
              <a:ext cx="52388" cy="417513"/>
            </a:xfrm>
            <a:custGeom>
              <a:avLst/>
              <a:gdLst>
                <a:gd name="T0" fmla="*/ 148 w 148"/>
                <a:gd name="T1" fmla="*/ 0 h 1167"/>
                <a:gd name="T2" fmla="*/ 148 w 148"/>
                <a:gd name="T3" fmla="*/ 1139 h 1167"/>
                <a:gd name="T4" fmla="*/ 0 w 148"/>
                <a:gd name="T5" fmla="*/ 1167 h 1167"/>
                <a:gd name="T6" fmla="*/ 0 w 148"/>
                <a:gd name="T7" fmla="*/ 50 h 1167"/>
                <a:gd name="T8" fmla="*/ 1 w 148"/>
                <a:gd name="T9" fmla="*/ 50 h 1167"/>
                <a:gd name="T10" fmla="*/ 125 w 148"/>
                <a:gd name="T11" fmla="*/ 6 h 1167"/>
                <a:gd name="T12" fmla="*/ 146 w 148"/>
                <a:gd name="T13" fmla="*/ 0 h 1167"/>
                <a:gd name="T14" fmla="*/ 147 w 148"/>
                <a:gd name="T15" fmla="*/ 0 h 1167"/>
                <a:gd name="T16" fmla="*/ 147 w 148"/>
                <a:gd name="T17" fmla="*/ 0 h 1167"/>
                <a:gd name="T18" fmla="*/ 148 w 148"/>
                <a:gd name="T19" fmla="*/ 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7">
                  <a:moveTo>
                    <a:pt x="148" y="0"/>
                  </a:moveTo>
                  <a:cubicBezTo>
                    <a:pt x="148" y="1139"/>
                    <a:pt x="148" y="1139"/>
                    <a:pt x="148" y="1139"/>
                  </a:cubicBezTo>
                  <a:cubicBezTo>
                    <a:pt x="99" y="1150"/>
                    <a:pt x="50" y="1159"/>
                    <a:pt x="0" y="1167"/>
                  </a:cubicBezTo>
                  <a:cubicBezTo>
                    <a:pt x="0" y="50"/>
                    <a:pt x="0" y="50"/>
                    <a:pt x="0" y="50"/>
                  </a:cubicBezTo>
                  <a:cubicBezTo>
                    <a:pt x="0" y="50"/>
                    <a:pt x="1" y="50"/>
                    <a:pt x="1" y="50"/>
                  </a:cubicBezTo>
                  <a:cubicBezTo>
                    <a:pt x="43" y="29"/>
                    <a:pt x="96" y="14"/>
                    <a:pt x="125" y="6"/>
                  </a:cubicBezTo>
                  <a:cubicBezTo>
                    <a:pt x="136" y="3"/>
                    <a:pt x="143" y="1"/>
                    <a:pt x="146" y="0"/>
                  </a:cubicBezTo>
                  <a:cubicBezTo>
                    <a:pt x="146" y="0"/>
                    <a:pt x="147" y="0"/>
                    <a:pt x="147" y="0"/>
                  </a:cubicBezTo>
                  <a:cubicBezTo>
                    <a:pt x="147" y="0"/>
                    <a:pt x="147" y="0"/>
                    <a:pt x="147" y="0"/>
                  </a:cubicBezTo>
                  <a:cubicBezTo>
                    <a:pt x="148" y="0"/>
                    <a:pt x="148" y="0"/>
                    <a:pt x="148" y="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78">
              <a:extLst>
                <a:ext uri="{FF2B5EF4-FFF2-40B4-BE49-F238E27FC236}">
                  <a16:creationId xmlns:a16="http://schemas.microsoft.com/office/drawing/2014/main" id="{B4D60AA7-843B-48DB-AA9F-368C259E5ED1}"/>
                </a:ext>
              </a:extLst>
            </p:cNvPr>
            <p:cNvSpPr>
              <a:spLocks/>
            </p:cNvSpPr>
            <p:nvPr/>
          </p:nvSpPr>
          <p:spPr bwMode="auto">
            <a:xfrm>
              <a:off x="-4021138" y="2629406"/>
              <a:ext cx="61913" cy="395288"/>
            </a:xfrm>
            <a:custGeom>
              <a:avLst/>
              <a:gdLst>
                <a:gd name="T0" fmla="*/ 172 w 172"/>
                <a:gd name="T1" fmla="*/ 47 h 1110"/>
                <a:gd name="T2" fmla="*/ 172 w 172"/>
                <a:gd name="T3" fmla="*/ 1051 h 1110"/>
                <a:gd name="T4" fmla="*/ 9 w 172"/>
                <a:gd name="T5" fmla="*/ 1107 h 1110"/>
                <a:gd name="T6" fmla="*/ 0 w 172"/>
                <a:gd name="T7" fmla="*/ 1110 h 1110"/>
                <a:gd name="T8" fmla="*/ 0 w 172"/>
                <a:gd name="T9" fmla="*/ 0 h 1110"/>
                <a:gd name="T10" fmla="*/ 1 w 172"/>
                <a:gd name="T11" fmla="*/ 1 h 1110"/>
                <a:gd name="T12" fmla="*/ 9 w 172"/>
                <a:gd name="T13" fmla="*/ 3 h 1110"/>
                <a:gd name="T14" fmla="*/ 10 w 172"/>
                <a:gd name="T15" fmla="*/ 3 h 1110"/>
                <a:gd name="T16" fmla="*/ 13 w 172"/>
                <a:gd name="T17" fmla="*/ 4 h 1110"/>
                <a:gd name="T18" fmla="*/ 15 w 172"/>
                <a:gd name="T19" fmla="*/ 4 h 1110"/>
                <a:gd name="T20" fmla="*/ 15 w 172"/>
                <a:gd name="T21" fmla="*/ 4 h 1110"/>
                <a:gd name="T22" fmla="*/ 18 w 172"/>
                <a:gd name="T23" fmla="*/ 5 h 1110"/>
                <a:gd name="T24" fmla="*/ 21 w 172"/>
                <a:gd name="T25" fmla="*/ 6 h 1110"/>
                <a:gd name="T26" fmla="*/ 27 w 172"/>
                <a:gd name="T27" fmla="*/ 8 h 1110"/>
                <a:gd name="T28" fmla="*/ 32 w 172"/>
                <a:gd name="T29" fmla="*/ 9 h 1110"/>
                <a:gd name="T30" fmla="*/ 36 w 172"/>
                <a:gd name="T31" fmla="*/ 10 h 1110"/>
                <a:gd name="T32" fmla="*/ 48 w 172"/>
                <a:gd name="T33" fmla="*/ 13 h 1110"/>
                <a:gd name="T34" fmla="*/ 60 w 172"/>
                <a:gd name="T35" fmla="*/ 17 h 1110"/>
                <a:gd name="T36" fmla="*/ 70 w 172"/>
                <a:gd name="T37" fmla="*/ 19 h 1110"/>
                <a:gd name="T38" fmla="*/ 79 w 172"/>
                <a:gd name="T39" fmla="*/ 22 h 1110"/>
                <a:gd name="T40" fmla="*/ 99 w 172"/>
                <a:gd name="T41" fmla="*/ 27 h 1110"/>
                <a:gd name="T42" fmla="*/ 103 w 172"/>
                <a:gd name="T43" fmla="*/ 28 h 1110"/>
                <a:gd name="T44" fmla="*/ 119 w 172"/>
                <a:gd name="T45" fmla="*/ 32 h 1110"/>
                <a:gd name="T46" fmla="*/ 132 w 172"/>
                <a:gd name="T47" fmla="*/ 36 h 1110"/>
                <a:gd name="T48" fmla="*/ 172 w 172"/>
                <a:gd name="T49" fmla="*/ 47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110">
                  <a:moveTo>
                    <a:pt x="172" y="47"/>
                  </a:moveTo>
                  <a:cubicBezTo>
                    <a:pt x="172" y="1051"/>
                    <a:pt x="172" y="1051"/>
                    <a:pt x="172" y="1051"/>
                  </a:cubicBezTo>
                  <a:cubicBezTo>
                    <a:pt x="119" y="1072"/>
                    <a:pt x="65" y="1091"/>
                    <a:pt x="9" y="1107"/>
                  </a:cubicBezTo>
                  <a:cubicBezTo>
                    <a:pt x="6" y="1108"/>
                    <a:pt x="3" y="1109"/>
                    <a:pt x="0" y="1110"/>
                  </a:cubicBezTo>
                  <a:cubicBezTo>
                    <a:pt x="0" y="0"/>
                    <a:pt x="0" y="0"/>
                    <a:pt x="0" y="0"/>
                  </a:cubicBezTo>
                  <a:cubicBezTo>
                    <a:pt x="1" y="1"/>
                    <a:pt x="1" y="1"/>
                    <a:pt x="1" y="1"/>
                  </a:cubicBezTo>
                  <a:cubicBezTo>
                    <a:pt x="2" y="1"/>
                    <a:pt x="5" y="2"/>
                    <a:pt x="9" y="3"/>
                  </a:cubicBezTo>
                  <a:cubicBezTo>
                    <a:pt x="10" y="3"/>
                    <a:pt x="10" y="3"/>
                    <a:pt x="10" y="3"/>
                  </a:cubicBezTo>
                  <a:cubicBezTo>
                    <a:pt x="11" y="3"/>
                    <a:pt x="12" y="4"/>
                    <a:pt x="13" y="4"/>
                  </a:cubicBezTo>
                  <a:cubicBezTo>
                    <a:pt x="13" y="4"/>
                    <a:pt x="14" y="4"/>
                    <a:pt x="15" y="4"/>
                  </a:cubicBezTo>
                  <a:cubicBezTo>
                    <a:pt x="15" y="4"/>
                    <a:pt x="15" y="4"/>
                    <a:pt x="15" y="4"/>
                  </a:cubicBezTo>
                  <a:cubicBezTo>
                    <a:pt x="16" y="5"/>
                    <a:pt x="17" y="5"/>
                    <a:pt x="18" y="5"/>
                  </a:cubicBezTo>
                  <a:cubicBezTo>
                    <a:pt x="19" y="5"/>
                    <a:pt x="20" y="6"/>
                    <a:pt x="21" y="6"/>
                  </a:cubicBezTo>
                  <a:cubicBezTo>
                    <a:pt x="23" y="7"/>
                    <a:pt x="25" y="7"/>
                    <a:pt x="27" y="8"/>
                  </a:cubicBezTo>
                  <a:cubicBezTo>
                    <a:pt x="29" y="8"/>
                    <a:pt x="31" y="9"/>
                    <a:pt x="32" y="9"/>
                  </a:cubicBezTo>
                  <a:cubicBezTo>
                    <a:pt x="33" y="9"/>
                    <a:pt x="35" y="10"/>
                    <a:pt x="36" y="10"/>
                  </a:cubicBezTo>
                  <a:cubicBezTo>
                    <a:pt x="40" y="11"/>
                    <a:pt x="44" y="12"/>
                    <a:pt x="48" y="13"/>
                  </a:cubicBezTo>
                  <a:cubicBezTo>
                    <a:pt x="52" y="14"/>
                    <a:pt x="56" y="15"/>
                    <a:pt x="60" y="17"/>
                  </a:cubicBezTo>
                  <a:cubicBezTo>
                    <a:pt x="64" y="17"/>
                    <a:pt x="67" y="18"/>
                    <a:pt x="70" y="19"/>
                  </a:cubicBezTo>
                  <a:cubicBezTo>
                    <a:pt x="73" y="20"/>
                    <a:pt x="76" y="21"/>
                    <a:pt x="79" y="22"/>
                  </a:cubicBezTo>
                  <a:cubicBezTo>
                    <a:pt x="86" y="23"/>
                    <a:pt x="92" y="25"/>
                    <a:pt x="99" y="27"/>
                  </a:cubicBezTo>
                  <a:cubicBezTo>
                    <a:pt x="100" y="27"/>
                    <a:pt x="102" y="28"/>
                    <a:pt x="103" y="28"/>
                  </a:cubicBezTo>
                  <a:cubicBezTo>
                    <a:pt x="108" y="29"/>
                    <a:pt x="113" y="31"/>
                    <a:pt x="119" y="32"/>
                  </a:cubicBezTo>
                  <a:cubicBezTo>
                    <a:pt x="123" y="33"/>
                    <a:pt x="128" y="35"/>
                    <a:pt x="132" y="36"/>
                  </a:cubicBezTo>
                  <a:cubicBezTo>
                    <a:pt x="145" y="39"/>
                    <a:pt x="159" y="43"/>
                    <a:pt x="172" y="47"/>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79">
              <a:extLst>
                <a:ext uri="{FF2B5EF4-FFF2-40B4-BE49-F238E27FC236}">
                  <a16:creationId xmlns:a16="http://schemas.microsoft.com/office/drawing/2014/main" id="{63F52990-F0EB-4399-9BCC-590C02D541F8}"/>
                </a:ext>
              </a:extLst>
            </p:cNvPr>
            <p:cNvSpPr>
              <a:spLocks/>
            </p:cNvSpPr>
            <p:nvPr/>
          </p:nvSpPr>
          <p:spPr bwMode="auto">
            <a:xfrm>
              <a:off x="-3903663" y="2661156"/>
              <a:ext cx="60325" cy="319088"/>
            </a:xfrm>
            <a:custGeom>
              <a:avLst/>
              <a:gdLst>
                <a:gd name="T0" fmla="*/ 169 w 169"/>
                <a:gd name="T1" fmla="*/ 46 h 894"/>
                <a:gd name="T2" fmla="*/ 169 w 169"/>
                <a:gd name="T3" fmla="*/ 803 h 894"/>
                <a:gd name="T4" fmla="*/ 86 w 169"/>
                <a:gd name="T5" fmla="*/ 850 h 894"/>
                <a:gd name="T6" fmla="*/ 0 w 169"/>
                <a:gd name="T7" fmla="*/ 894 h 894"/>
                <a:gd name="T8" fmla="*/ 0 w 169"/>
                <a:gd name="T9" fmla="*/ 0 h 894"/>
                <a:gd name="T10" fmla="*/ 14 w 169"/>
                <a:gd name="T11" fmla="*/ 4 h 894"/>
                <a:gd name="T12" fmla="*/ 29 w 169"/>
                <a:gd name="T13" fmla="*/ 8 h 894"/>
                <a:gd name="T14" fmla="*/ 34 w 169"/>
                <a:gd name="T15" fmla="*/ 9 h 894"/>
                <a:gd name="T16" fmla="*/ 51 w 169"/>
                <a:gd name="T17" fmla="*/ 14 h 894"/>
                <a:gd name="T18" fmla="*/ 74 w 169"/>
                <a:gd name="T19" fmla="*/ 20 h 894"/>
                <a:gd name="T20" fmla="*/ 87 w 169"/>
                <a:gd name="T21" fmla="*/ 23 h 894"/>
                <a:gd name="T22" fmla="*/ 90 w 169"/>
                <a:gd name="T23" fmla="*/ 24 h 894"/>
                <a:gd name="T24" fmla="*/ 97 w 169"/>
                <a:gd name="T25" fmla="*/ 26 h 894"/>
                <a:gd name="T26" fmla="*/ 101 w 169"/>
                <a:gd name="T27" fmla="*/ 27 h 894"/>
                <a:gd name="T28" fmla="*/ 111 w 169"/>
                <a:gd name="T29" fmla="*/ 30 h 894"/>
                <a:gd name="T30" fmla="*/ 117 w 169"/>
                <a:gd name="T31" fmla="*/ 32 h 894"/>
                <a:gd name="T32" fmla="*/ 122 w 169"/>
                <a:gd name="T33" fmla="*/ 33 h 894"/>
                <a:gd name="T34" fmla="*/ 149 w 169"/>
                <a:gd name="T35" fmla="*/ 40 h 894"/>
                <a:gd name="T36" fmla="*/ 151 w 169"/>
                <a:gd name="T37" fmla="*/ 41 h 894"/>
                <a:gd name="T38" fmla="*/ 154 w 169"/>
                <a:gd name="T39" fmla="*/ 42 h 894"/>
                <a:gd name="T40" fmla="*/ 156 w 169"/>
                <a:gd name="T41" fmla="*/ 42 h 894"/>
                <a:gd name="T42" fmla="*/ 160 w 169"/>
                <a:gd name="T43" fmla="*/ 43 h 894"/>
                <a:gd name="T44" fmla="*/ 161 w 169"/>
                <a:gd name="T45" fmla="*/ 44 h 894"/>
                <a:gd name="T46" fmla="*/ 165 w 169"/>
                <a:gd name="T47" fmla="*/ 45 h 894"/>
                <a:gd name="T48" fmla="*/ 167 w 169"/>
                <a:gd name="T49" fmla="*/ 45 h 894"/>
                <a:gd name="T50" fmla="*/ 169 w 169"/>
                <a:gd name="T51" fmla="*/ 46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894">
                  <a:moveTo>
                    <a:pt x="169" y="46"/>
                  </a:moveTo>
                  <a:cubicBezTo>
                    <a:pt x="169" y="803"/>
                    <a:pt x="169" y="803"/>
                    <a:pt x="169" y="803"/>
                  </a:cubicBezTo>
                  <a:cubicBezTo>
                    <a:pt x="141" y="819"/>
                    <a:pt x="114" y="835"/>
                    <a:pt x="86" y="850"/>
                  </a:cubicBezTo>
                  <a:cubicBezTo>
                    <a:pt x="57" y="865"/>
                    <a:pt x="29" y="880"/>
                    <a:pt x="0" y="894"/>
                  </a:cubicBezTo>
                  <a:cubicBezTo>
                    <a:pt x="0" y="0"/>
                    <a:pt x="0" y="0"/>
                    <a:pt x="0" y="0"/>
                  </a:cubicBezTo>
                  <a:cubicBezTo>
                    <a:pt x="4" y="1"/>
                    <a:pt x="9" y="2"/>
                    <a:pt x="14" y="4"/>
                  </a:cubicBezTo>
                  <a:cubicBezTo>
                    <a:pt x="19" y="5"/>
                    <a:pt x="24" y="6"/>
                    <a:pt x="29" y="8"/>
                  </a:cubicBezTo>
                  <a:cubicBezTo>
                    <a:pt x="31" y="8"/>
                    <a:pt x="32" y="8"/>
                    <a:pt x="34" y="9"/>
                  </a:cubicBezTo>
                  <a:cubicBezTo>
                    <a:pt x="40" y="10"/>
                    <a:pt x="45" y="12"/>
                    <a:pt x="51" y="14"/>
                  </a:cubicBezTo>
                  <a:cubicBezTo>
                    <a:pt x="59" y="16"/>
                    <a:pt x="66" y="18"/>
                    <a:pt x="74" y="20"/>
                  </a:cubicBezTo>
                  <a:cubicBezTo>
                    <a:pt x="79" y="21"/>
                    <a:pt x="83" y="22"/>
                    <a:pt x="87" y="23"/>
                  </a:cubicBezTo>
                  <a:cubicBezTo>
                    <a:pt x="88" y="24"/>
                    <a:pt x="89" y="24"/>
                    <a:pt x="90" y="24"/>
                  </a:cubicBezTo>
                  <a:cubicBezTo>
                    <a:pt x="92" y="25"/>
                    <a:pt x="94" y="25"/>
                    <a:pt x="97" y="26"/>
                  </a:cubicBezTo>
                  <a:cubicBezTo>
                    <a:pt x="98" y="26"/>
                    <a:pt x="99" y="27"/>
                    <a:pt x="101" y="27"/>
                  </a:cubicBezTo>
                  <a:cubicBezTo>
                    <a:pt x="104" y="28"/>
                    <a:pt x="108" y="29"/>
                    <a:pt x="111" y="30"/>
                  </a:cubicBezTo>
                  <a:cubicBezTo>
                    <a:pt x="113" y="30"/>
                    <a:pt x="115" y="31"/>
                    <a:pt x="117" y="32"/>
                  </a:cubicBezTo>
                  <a:cubicBezTo>
                    <a:pt x="119" y="32"/>
                    <a:pt x="121" y="32"/>
                    <a:pt x="122" y="33"/>
                  </a:cubicBezTo>
                  <a:cubicBezTo>
                    <a:pt x="132" y="36"/>
                    <a:pt x="141" y="38"/>
                    <a:pt x="149" y="40"/>
                  </a:cubicBezTo>
                  <a:cubicBezTo>
                    <a:pt x="150" y="40"/>
                    <a:pt x="151" y="41"/>
                    <a:pt x="151" y="41"/>
                  </a:cubicBezTo>
                  <a:cubicBezTo>
                    <a:pt x="152" y="41"/>
                    <a:pt x="153" y="41"/>
                    <a:pt x="154" y="42"/>
                  </a:cubicBezTo>
                  <a:cubicBezTo>
                    <a:pt x="155" y="42"/>
                    <a:pt x="155" y="42"/>
                    <a:pt x="156" y="42"/>
                  </a:cubicBezTo>
                  <a:cubicBezTo>
                    <a:pt x="158" y="43"/>
                    <a:pt x="159" y="43"/>
                    <a:pt x="160" y="43"/>
                  </a:cubicBezTo>
                  <a:cubicBezTo>
                    <a:pt x="161" y="43"/>
                    <a:pt x="161" y="43"/>
                    <a:pt x="161" y="44"/>
                  </a:cubicBezTo>
                  <a:cubicBezTo>
                    <a:pt x="163" y="44"/>
                    <a:pt x="164" y="44"/>
                    <a:pt x="165" y="45"/>
                  </a:cubicBezTo>
                  <a:cubicBezTo>
                    <a:pt x="165" y="45"/>
                    <a:pt x="166" y="45"/>
                    <a:pt x="167" y="45"/>
                  </a:cubicBezTo>
                  <a:cubicBezTo>
                    <a:pt x="168" y="45"/>
                    <a:pt x="169" y="46"/>
                    <a:pt x="169" y="46"/>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0">
              <a:extLst>
                <a:ext uri="{FF2B5EF4-FFF2-40B4-BE49-F238E27FC236}">
                  <a16:creationId xmlns:a16="http://schemas.microsoft.com/office/drawing/2014/main" id="{7B3D3DA5-3B1A-45EB-A361-5C9B66D2F998}"/>
                </a:ext>
              </a:extLst>
            </p:cNvPr>
            <p:cNvSpPr>
              <a:spLocks/>
            </p:cNvSpPr>
            <p:nvPr/>
          </p:nvSpPr>
          <p:spPr bwMode="auto">
            <a:xfrm>
              <a:off x="-3757613" y="2732594"/>
              <a:ext cx="76200" cy="136525"/>
            </a:xfrm>
            <a:custGeom>
              <a:avLst/>
              <a:gdLst>
                <a:gd name="T0" fmla="*/ 88 w 210"/>
                <a:gd name="T1" fmla="*/ 360 h 381"/>
                <a:gd name="T2" fmla="*/ 210 w 210"/>
                <a:gd name="T3" fmla="*/ 244 h 381"/>
                <a:gd name="T4" fmla="*/ 192 w 210"/>
                <a:gd name="T5" fmla="*/ 178 h 381"/>
                <a:gd name="T6" fmla="*/ 192 w 210"/>
                <a:gd name="T7" fmla="*/ 177 h 381"/>
                <a:gd name="T8" fmla="*/ 114 w 210"/>
                <a:gd name="T9" fmla="*/ 3 h 381"/>
                <a:gd name="T10" fmla="*/ 110 w 210"/>
                <a:gd name="T11" fmla="*/ 0 h 381"/>
                <a:gd name="T12" fmla="*/ 84 w 210"/>
                <a:gd name="T13" fmla="*/ 26 h 381"/>
                <a:gd name="T14" fmla="*/ 84 w 210"/>
                <a:gd name="T15" fmla="*/ 26 h 381"/>
                <a:gd name="T16" fmla="*/ 84 w 210"/>
                <a:gd name="T17" fmla="*/ 26 h 381"/>
                <a:gd name="T18" fmla="*/ 84 w 210"/>
                <a:gd name="T19" fmla="*/ 26 h 381"/>
                <a:gd name="T20" fmla="*/ 8 w 210"/>
                <a:gd name="T21" fmla="*/ 135 h 381"/>
                <a:gd name="T22" fmla="*/ 0 w 210"/>
                <a:gd name="T23" fmla="*/ 156 h 381"/>
                <a:gd name="T24" fmla="*/ 11 w 210"/>
                <a:gd name="T25" fmla="*/ 177 h 381"/>
                <a:gd name="T26" fmla="*/ 18 w 210"/>
                <a:gd name="T27" fmla="*/ 196 h 381"/>
                <a:gd name="T28" fmla="*/ 61 w 210"/>
                <a:gd name="T29" fmla="*/ 361 h 381"/>
                <a:gd name="T30" fmla="*/ 61 w 210"/>
                <a:gd name="T31" fmla="*/ 362 h 381"/>
                <a:gd name="T32" fmla="*/ 61 w 210"/>
                <a:gd name="T33" fmla="*/ 363 h 381"/>
                <a:gd name="T34" fmla="*/ 61 w 210"/>
                <a:gd name="T35" fmla="*/ 363 h 381"/>
                <a:gd name="T36" fmla="*/ 61 w 210"/>
                <a:gd name="T37" fmla="*/ 363 h 381"/>
                <a:gd name="T38" fmla="*/ 64 w 210"/>
                <a:gd name="T39" fmla="*/ 381 h 381"/>
                <a:gd name="T40" fmla="*/ 88 w 210"/>
                <a:gd name="T41" fmla="*/ 36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381">
                  <a:moveTo>
                    <a:pt x="88" y="360"/>
                  </a:moveTo>
                  <a:cubicBezTo>
                    <a:pt x="130" y="323"/>
                    <a:pt x="171" y="284"/>
                    <a:pt x="210" y="244"/>
                  </a:cubicBezTo>
                  <a:cubicBezTo>
                    <a:pt x="204" y="220"/>
                    <a:pt x="198" y="198"/>
                    <a:pt x="192" y="178"/>
                  </a:cubicBezTo>
                  <a:cubicBezTo>
                    <a:pt x="192" y="178"/>
                    <a:pt x="192" y="177"/>
                    <a:pt x="192" y="177"/>
                  </a:cubicBezTo>
                  <a:cubicBezTo>
                    <a:pt x="156" y="54"/>
                    <a:pt x="124" y="14"/>
                    <a:pt x="114" y="3"/>
                  </a:cubicBezTo>
                  <a:cubicBezTo>
                    <a:pt x="111" y="1"/>
                    <a:pt x="110" y="0"/>
                    <a:pt x="110" y="0"/>
                  </a:cubicBezTo>
                  <a:cubicBezTo>
                    <a:pt x="110" y="0"/>
                    <a:pt x="99" y="10"/>
                    <a:pt x="84" y="26"/>
                  </a:cubicBezTo>
                  <a:cubicBezTo>
                    <a:pt x="84" y="26"/>
                    <a:pt x="84" y="26"/>
                    <a:pt x="84" y="26"/>
                  </a:cubicBezTo>
                  <a:cubicBezTo>
                    <a:pt x="84" y="26"/>
                    <a:pt x="84" y="26"/>
                    <a:pt x="84" y="26"/>
                  </a:cubicBezTo>
                  <a:cubicBezTo>
                    <a:pt x="84" y="26"/>
                    <a:pt x="84" y="26"/>
                    <a:pt x="84" y="26"/>
                  </a:cubicBezTo>
                  <a:cubicBezTo>
                    <a:pt x="61" y="51"/>
                    <a:pt x="28" y="90"/>
                    <a:pt x="8" y="135"/>
                  </a:cubicBezTo>
                  <a:cubicBezTo>
                    <a:pt x="5" y="142"/>
                    <a:pt x="2" y="149"/>
                    <a:pt x="0" y="156"/>
                  </a:cubicBezTo>
                  <a:cubicBezTo>
                    <a:pt x="0" y="156"/>
                    <a:pt x="4" y="161"/>
                    <a:pt x="11" y="177"/>
                  </a:cubicBezTo>
                  <a:cubicBezTo>
                    <a:pt x="13" y="182"/>
                    <a:pt x="16" y="189"/>
                    <a:pt x="18" y="196"/>
                  </a:cubicBezTo>
                  <a:cubicBezTo>
                    <a:pt x="29" y="226"/>
                    <a:pt x="44" y="277"/>
                    <a:pt x="61" y="361"/>
                  </a:cubicBezTo>
                  <a:cubicBezTo>
                    <a:pt x="61" y="362"/>
                    <a:pt x="61" y="362"/>
                    <a:pt x="61" y="362"/>
                  </a:cubicBezTo>
                  <a:cubicBezTo>
                    <a:pt x="61" y="362"/>
                    <a:pt x="61" y="363"/>
                    <a:pt x="61" y="363"/>
                  </a:cubicBezTo>
                  <a:cubicBezTo>
                    <a:pt x="61" y="363"/>
                    <a:pt x="61" y="363"/>
                    <a:pt x="61" y="363"/>
                  </a:cubicBezTo>
                  <a:cubicBezTo>
                    <a:pt x="61" y="363"/>
                    <a:pt x="61" y="363"/>
                    <a:pt x="61" y="363"/>
                  </a:cubicBezTo>
                  <a:cubicBezTo>
                    <a:pt x="62" y="369"/>
                    <a:pt x="63" y="375"/>
                    <a:pt x="64" y="381"/>
                  </a:cubicBezTo>
                  <a:cubicBezTo>
                    <a:pt x="72" y="374"/>
                    <a:pt x="80" y="367"/>
                    <a:pt x="88" y="36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81">
              <a:extLst>
                <a:ext uri="{FF2B5EF4-FFF2-40B4-BE49-F238E27FC236}">
                  <a16:creationId xmlns:a16="http://schemas.microsoft.com/office/drawing/2014/main" id="{4708B8A7-0FAF-4D79-A6FD-3186E197A9A4}"/>
                </a:ext>
              </a:extLst>
            </p:cNvPr>
            <p:cNvSpPr>
              <a:spLocks/>
            </p:cNvSpPr>
            <p:nvPr/>
          </p:nvSpPr>
          <p:spPr bwMode="auto">
            <a:xfrm>
              <a:off x="-3784600" y="2692906"/>
              <a:ext cx="57150" cy="187325"/>
            </a:xfrm>
            <a:custGeom>
              <a:avLst/>
              <a:gdLst>
                <a:gd name="T0" fmla="*/ 0 w 161"/>
                <a:gd name="T1" fmla="*/ 525 h 525"/>
                <a:gd name="T2" fmla="*/ 0 w 161"/>
                <a:gd name="T3" fmla="*/ 0 h 525"/>
                <a:gd name="T4" fmla="*/ 161 w 161"/>
                <a:gd name="T5" fmla="*/ 48 h 525"/>
                <a:gd name="T6" fmla="*/ 161 w 161"/>
                <a:gd name="T7" fmla="*/ 136 h 525"/>
                <a:gd name="T8" fmla="*/ 0 w 161"/>
                <a:gd name="T9" fmla="*/ 525 h 525"/>
              </a:gdLst>
              <a:ahLst/>
              <a:cxnLst>
                <a:cxn ang="0">
                  <a:pos x="T0" y="T1"/>
                </a:cxn>
                <a:cxn ang="0">
                  <a:pos x="T2" y="T3"/>
                </a:cxn>
                <a:cxn ang="0">
                  <a:pos x="T4" y="T5"/>
                </a:cxn>
                <a:cxn ang="0">
                  <a:pos x="T6" y="T7"/>
                </a:cxn>
                <a:cxn ang="0">
                  <a:pos x="T8" y="T9"/>
                </a:cxn>
              </a:cxnLst>
              <a:rect l="0" t="0" r="r" b="b"/>
              <a:pathLst>
                <a:path w="161" h="525">
                  <a:moveTo>
                    <a:pt x="0" y="525"/>
                  </a:moveTo>
                  <a:cubicBezTo>
                    <a:pt x="0" y="0"/>
                    <a:pt x="0" y="0"/>
                    <a:pt x="0" y="0"/>
                  </a:cubicBezTo>
                  <a:cubicBezTo>
                    <a:pt x="0" y="0"/>
                    <a:pt x="87" y="21"/>
                    <a:pt x="161" y="48"/>
                  </a:cubicBezTo>
                  <a:cubicBezTo>
                    <a:pt x="161" y="136"/>
                    <a:pt x="161" y="136"/>
                    <a:pt x="161" y="136"/>
                  </a:cubicBezTo>
                  <a:cubicBezTo>
                    <a:pt x="161" y="136"/>
                    <a:pt x="27" y="395"/>
                    <a:pt x="0" y="525"/>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82">
              <a:extLst>
                <a:ext uri="{FF2B5EF4-FFF2-40B4-BE49-F238E27FC236}">
                  <a16:creationId xmlns:a16="http://schemas.microsoft.com/office/drawing/2014/main" id="{9DE9D522-9547-4A1A-A05A-424C58E4F016}"/>
                </a:ext>
              </a:extLst>
            </p:cNvPr>
            <p:cNvSpPr>
              <a:spLocks/>
            </p:cNvSpPr>
            <p:nvPr/>
          </p:nvSpPr>
          <p:spPr bwMode="auto">
            <a:xfrm>
              <a:off x="-4244975" y="2964369"/>
              <a:ext cx="371475" cy="60325"/>
            </a:xfrm>
            <a:custGeom>
              <a:avLst/>
              <a:gdLst>
                <a:gd name="T0" fmla="*/ 1043 w 1043"/>
                <a:gd name="T1" fmla="*/ 0 h 168"/>
                <a:gd name="T2" fmla="*/ 957 w 1043"/>
                <a:gd name="T3" fmla="*/ 44 h 168"/>
                <a:gd name="T4" fmla="*/ 801 w 1043"/>
                <a:gd name="T5" fmla="*/ 112 h 168"/>
                <a:gd name="T6" fmla="*/ 638 w 1043"/>
                <a:gd name="T7" fmla="*/ 168 h 168"/>
                <a:gd name="T8" fmla="*/ 0 w 1043"/>
                <a:gd name="T9" fmla="*/ 168 h 168"/>
                <a:gd name="T10" fmla="*/ 0 w 1043"/>
                <a:gd name="T11" fmla="*/ 0 h 168"/>
                <a:gd name="T12" fmla="*/ 1043 w 1043"/>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043" h="168">
                  <a:moveTo>
                    <a:pt x="1043" y="0"/>
                  </a:moveTo>
                  <a:cubicBezTo>
                    <a:pt x="1014" y="15"/>
                    <a:pt x="986" y="30"/>
                    <a:pt x="957" y="44"/>
                  </a:cubicBezTo>
                  <a:cubicBezTo>
                    <a:pt x="906" y="69"/>
                    <a:pt x="854" y="91"/>
                    <a:pt x="801" y="112"/>
                  </a:cubicBezTo>
                  <a:cubicBezTo>
                    <a:pt x="748" y="133"/>
                    <a:pt x="694" y="152"/>
                    <a:pt x="638" y="168"/>
                  </a:cubicBezTo>
                  <a:cubicBezTo>
                    <a:pt x="0" y="168"/>
                    <a:pt x="0" y="168"/>
                    <a:pt x="0" y="168"/>
                  </a:cubicBezTo>
                  <a:cubicBezTo>
                    <a:pt x="0" y="0"/>
                    <a:pt x="0" y="0"/>
                    <a:pt x="0" y="0"/>
                  </a:cubicBezTo>
                  <a:lnTo>
                    <a:pt x="1043" y="0"/>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83">
              <a:extLst>
                <a:ext uri="{FF2B5EF4-FFF2-40B4-BE49-F238E27FC236}">
                  <a16:creationId xmlns:a16="http://schemas.microsoft.com/office/drawing/2014/main" id="{7508C914-A98E-4D31-ADF9-691B63487A8A}"/>
                </a:ext>
              </a:extLst>
            </p:cNvPr>
            <p:cNvSpPr>
              <a:spLocks/>
            </p:cNvSpPr>
            <p:nvPr/>
          </p:nvSpPr>
          <p:spPr bwMode="auto">
            <a:xfrm>
              <a:off x="-3787775" y="2904044"/>
              <a:ext cx="1588" cy="7938"/>
            </a:xfrm>
            <a:custGeom>
              <a:avLst/>
              <a:gdLst>
                <a:gd name="T0" fmla="*/ 8 w 8"/>
                <a:gd name="T1" fmla="*/ 14 h 20"/>
                <a:gd name="T2" fmla="*/ 0 w 8"/>
                <a:gd name="T3" fmla="*/ 20 h 20"/>
                <a:gd name="T4" fmla="*/ 4 w 8"/>
                <a:gd name="T5" fmla="*/ 0 h 20"/>
                <a:gd name="T6" fmla="*/ 8 w 8"/>
                <a:gd name="T7" fmla="*/ 14 h 20"/>
              </a:gdLst>
              <a:ahLst/>
              <a:cxnLst>
                <a:cxn ang="0">
                  <a:pos x="T0" y="T1"/>
                </a:cxn>
                <a:cxn ang="0">
                  <a:pos x="T2" y="T3"/>
                </a:cxn>
                <a:cxn ang="0">
                  <a:pos x="T4" y="T5"/>
                </a:cxn>
                <a:cxn ang="0">
                  <a:pos x="T6" y="T7"/>
                </a:cxn>
              </a:cxnLst>
              <a:rect l="0" t="0" r="r" b="b"/>
              <a:pathLst>
                <a:path w="8" h="20">
                  <a:moveTo>
                    <a:pt x="8" y="14"/>
                  </a:moveTo>
                  <a:cubicBezTo>
                    <a:pt x="5" y="16"/>
                    <a:pt x="2" y="18"/>
                    <a:pt x="0" y="20"/>
                  </a:cubicBezTo>
                  <a:cubicBezTo>
                    <a:pt x="2" y="8"/>
                    <a:pt x="4" y="0"/>
                    <a:pt x="4" y="0"/>
                  </a:cubicBezTo>
                  <a:cubicBezTo>
                    <a:pt x="5" y="4"/>
                    <a:pt x="7" y="8"/>
                    <a:pt x="8" y="14"/>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4">
              <a:extLst>
                <a:ext uri="{FF2B5EF4-FFF2-40B4-BE49-F238E27FC236}">
                  <a16:creationId xmlns:a16="http://schemas.microsoft.com/office/drawing/2014/main" id="{12C789EE-2237-4392-A309-A4740D37B18E}"/>
                </a:ext>
              </a:extLst>
            </p:cNvPr>
            <p:cNvSpPr>
              <a:spLocks/>
            </p:cNvSpPr>
            <p:nvPr/>
          </p:nvSpPr>
          <p:spPr bwMode="auto">
            <a:xfrm>
              <a:off x="-4244975" y="2843719"/>
              <a:ext cx="471488" cy="60325"/>
            </a:xfrm>
            <a:custGeom>
              <a:avLst/>
              <a:gdLst>
                <a:gd name="T0" fmla="*/ 0 w 1321"/>
                <a:gd name="T1" fmla="*/ 170 h 170"/>
                <a:gd name="T2" fmla="*/ 1284 w 1321"/>
                <a:gd name="T3" fmla="*/ 170 h 170"/>
                <a:gd name="T4" fmla="*/ 1321 w 1321"/>
                <a:gd name="T5" fmla="*/ 0 h 170"/>
                <a:gd name="T6" fmla="*/ 0 w 1321"/>
                <a:gd name="T7" fmla="*/ 0 h 170"/>
                <a:gd name="T8" fmla="*/ 0 w 1321"/>
                <a:gd name="T9" fmla="*/ 170 h 170"/>
              </a:gdLst>
              <a:ahLst/>
              <a:cxnLst>
                <a:cxn ang="0">
                  <a:pos x="T0" y="T1"/>
                </a:cxn>
                <a:cxn ang="0">
                  <a:pos x="T2" y="T3"/>
                </a:cxn>
                <a:cxn ang="0">
                  <a:pos x="T4" y="T5"/>
                </a:cxn>
                <a:cxn ang="0">
                  <a:pos x="T6" y="T7"/>
                </a:cxn>
                <a:cxn ang="0">
                  <a:pos x="T8" y="T9"/>
                </a:cxn>
              </a:cxnLst>
              <a:rect l="0" t="0" r="r" b="b"/>
              <a:pathLst>
                <a:path w="1321" h="170">
                  <a:moveTo>
                    <a:pt x="0" y="170"/>
                  </a:moveTo>
                  <a:cubicBezTo>
                    <a:pt x="1284" y="170"/>
                    <a:pt x="1284" y="170"/>
                    <a:pt x="1284" y="170"/>
                  </a:cubicBezTo>
                  <a:cubicBezTo>
                    <a:pt x="1284" y="170"/>
                    <a:pt x="1296" y="97"/>
                    <a:pt x="1321" y="0"/>
                  </a:cubicBezTo>
                  <a:cubicBezTo>
                    <a:pt x="0" y="0"/>
                    <a:pt x="0" y="0"/>
                    <a:pt x="0" y="0"/>
                  </a:cubicBezTo>
                  <a:lnTo>
                    <a:pt x="0" y="170"/>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85">
              <a:extLst>
                <a:ext uri="{FF2B5EF4-FFF2-40B4-BE49-F238E27FC236}">
                  <a16:creationId xmlns:a16="http://schemas.microsoft.com/office/drawing/2014/main" id="{865BEED5-1CBE-413E-8D78-1E8E360F8D34}"/>
                </a:ext>
              </a:extLst>
            </p:cNvPr>
            <p:cNvSpPr>
              <a:spLocks/>
            </p:cNvSpPr>
            <p:nvPr/>
          </p:nvSpPr>
          <p:spPr bwMode="auto">
            <a:xfrm>
              <a:off x="-4244975" y="2726244"/>
              <a:ext cx="538163" cy="53975"/>
            </a:xfrm>
            <a:custGeom>
              <a:avLst/>
              <a:gdLst>
                <a:gd name="T0" fmla="*/ 0 w 1507"/>
                <a:gd name="T1" fmla="*/ 153 h 153"/>
                <a:gd name="T2" fmla="*/ 1397 w 1507"/>
                <a:gd name="T3" fmla="*/ 153 h 153"/>
                <a:gd name="T4" fmla="*/ 1507 w 1507"/>
                <a:gd name="T5" fmla="*/ 0 h 153"/>
                <a:gd name="T6" fmla="*/ 70 w 1507"/>
                <a:gd name="T7" fmla="*/ 0 h 153"/>
                <a:gd name="T8" fmla="*/ 0 w 1507"/>
                <a:gd name="T9" fmla="*/ 132 h 153"/>
                <a:gd name="T10" fmla="*/ 0 w 1507"/>
                <a:gd name="T11" fmla="*/ 153 h 153"/>
              </a:gdLst>
              <a:ahLst/>
              <a:cxnLst>
                <a:cxn ang="0">
                  <a:pos x="T0" y="T1"/>
                </a:cxn>
                <a:cxn ang="0">
                  <a:pos x="T2" y="T3"/>
                </a:cxn>
                <a:cxn ang="0">
                  <a:pos x="T4" y="T5"/>
                </a:cxn>
                <a:cxn ang="0">
                  <a:pos x="T6" y="T7"/>
                </a:cxn>
                <a:cxn ang="0">
                  <a:pos x="T8" y="T9"/>
                </a:cxn>
                <a:cxn ang="0">
                  <a:pos x="T10" y="T11"/>
                </a:cxn>
              </a:cxnLst>
              <a:rect l="0" t="0" r="r" b="b"/>
              <a:pathLst>
                <a:path w="1507" h="153">
                  <a:moveTo>
                    <a:pt x="0" y="153"/>
                  </a:moveTo>
                  <a:cubicBezTo>
                    <a:pt x="1397" y="153"/>
                    <a:pt x="1397" y="153"/>
                    <a:pt x="1397" y="153"/>
                  </a:cubicBezTo>
                  <a:cubicBezTo>
                    <a:pt x="1397" y="153"/>
                    <a:pt x="1461" y="26"/>
                    <a:pt x="1507" y="0"/>
                  </a:cubicBezTo>
                  <a:cubicBezTo>
                    <a:pt x="70" y="0"/>
                    <a:pt x="70" y="0"/>
                    <a:pt x="70" y="0"/>
                  </a:cubicBezTo>
                  <a:cubicBezTo>
                    <a:pt x="70" y="0"/>
                    <a:pt x="20" y="61"/>
                    <a:pt x="0" y="132"/>
                  </a:cubicBezTo>
                  <a:lnTo>
                    <a:pt x="0" y="153"/>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86">
              <a:extLst>
                <a:ext uri="{FF2B5EF4-FFF2-40B4-BE49-F238E27FC236}">
                  <a16:creationId xmlns:a16="http://schemas.microsoft.com/office/drawing/2014/main" id="{58FA9A8E-E1D5-4559-BE31-A5E76CF2AF83}"/>
                </a:ext>
              </a:extLst>
            </p:cNvPr>
            <p:cNvSpPr>
              <a:spLocks/>
            </p:cNvSpPr>
            <p:nvPr/>
          </p:nvSpPr>
          <p:spPr bwMode="auto">
            <a:xfrm>
              <a:off x="-4144963" y="2624644"/>
              <a:ext cx="241300" cy="36513"/>
            </a:xfrm>
            <a:custGeom>
              <a:avLst/>
              <a:gdLst>
                <a:gd name="T0" fmla="*/ 674 w 674"/>
                <a:gd name="T1" fmla="*/ 101 h 101"/>
                <a:gd name="T2" fmla="*/ 0 w 674"/>
                <a:gd name="T3" fmla="*/ 101 h 101"/>
                <a:gd name="T4" fmla="*/ 299 w 674"/>
                <a:gd name="T5" fmla="*/ 0 h 101"/>
                <a:gd name="T6" fmla="*/ 674 w 674"/>
                <a:gd name="T7" fmla="*/ 101 h 101"/>
              </a:gdLst>
              <a:ahLst/>
              <a:cxnLst>
                <a:cxn ang="0">
                  <a:pos x="T0" y="T1"/>
                </a:cxn>
                <a:cxn ang="0">
                  <a:pos x="T2" y="T3"/>
                </a:cxn>
                <a:cxn ang="0">
                  <a:pos x="T4" y="T5"/>
                </a:cxn>
                <a:cxn ang="0">
                  <a:pos x="T6" y="T7"/>
                </a:cxn>
              </a:cxnLst>
              <a:rect l="0" t="0" r="r" b="b"/>
              <a:pathLst>
                <a:path w="674" h="101">
                  <a:moveTo>
                    <a:pt x="674" y="101"/>
                  </a:moveTo>
                  <a:cubicBezTo>
                    <a:pt x="0" y="101"/>
                    <a:pt x="0" y="101"/>
                    <a:pt x="0" y="101"/>
                  </a:cubicBezTo>
                  <a:cubicBezTo>
                    <a:pt x="0" y="101"/>
                    <a:pt x="135" y="11"/>
                    <a:pt x="299" y="0"/>
                  </a:cubicBezTo>
                  <a:lnTo>
                    <a:pt x="674" y="101"/>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87">
              <a:extLst>
                <a:ext uri="{FF2B5EF4-FFF2-40B4-BE49-F238E27FC236}">
                  <a16:creationId xmlns:a16="http://schemas.microsoft.com/office/drawing/2014/main" id="{3099A0B0-8A73-4D9E-BED1-BE8966CCF45B}"/>
                </a:ext>
              </a:extLst>
            </p:cNvPr>
            <p:cNvSpPr>
              <a:spLocks/>
            </p:cNvSpPr>
            <p:nvPr/>
          </p:nvSpPr>
          <p:spPr bwMode="auto">
            <a:xfrm>
              <a:off x="-3903663" y="2964369"/>
              <a:ext cx="30163" cy="15875"/>
            </a:xfrm>
            <a:custGeom>
              <a:avLst/>
              <a:gdLst>
                <a:gd name="T0" fmla="*/ 86 w 86"/>
                <a:gd name="T1" fmla="*/ 0 h 44"/>
                <a:gd name="T2" fmla="*/ 0 w 86"/>
                <a:gd name="T3" fmla="*/ 44 h 44"/>
                <a:gd name="T4" fmla="*/ 0 w 86"/>
                <a:gd name="T5" fmla="*/ 0 h 44"/>
                <a:gd name="T6" fmla="*/ 86 w 86"/>
                <a:gd name="T7" fmla="*/ 0 h 44"/>
              </a:gdLst>
              <a:ahLst/>
              <a:cxnLst>
                <a:cxn ang="0">
                  <a:pos x="T0" y="T1"/>
                </a:cxn>
                <a:cxn ang="0">
                  <a:pos x="T2" y="T3"/>
                </a:cxn>
                <a:cxn ang="0">
                  <a:pos x="T4" y="T5"/>
                </a:cxn>
                <a:cxn ang="0">
                  <a:pos x="T6" y="T7"/>
                </a:cxn>
              </a:cxnLst>
              <a:rect l="0" t="0" r="r" b="b"/>
              <a:pathLst>
                <a:path w="86" h="44">
                  <a:moveTo>
                    <a:pt x="86" y="0"/>
                  </a:moveTo>
                  <a:cubicBezTo>
                    <a:pt x="57" y="15"/>
                    <a:pt x="29" y="30"/>
                    <a:pt x="0" y="44"/>
                  </a:cubicBezTo>
                  <a:cubicBezTo>
                    <a:pt x="0" y="0"/>
                    <a:pt x="0" y="0"/>
                    <a:pt x="0" y="0"/>
                  </a:cubicBezTo>
                  <a:lnTo>
                    <a:pt x="86"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88">
              <a:extLst>
                <a:ext uri="{FF2B5EF4-FFF2-40B4-BE49-F238E27FC236}">
                  <a16:creationId xmlns:a16="http://schemas.microsoft.com/office/drawing/2014/main" id="{86E4CEDB-1CA6-4E7D-BBD3-749CC4E6F058}"/>
                </a:ext>
              </a:extLst>
            </p:cNvPr>
            <p:cNvSpPr>
              <a:spLocks/>
            </p:cNvSpPr>
            <p:nvPr/>
          </p:nvSpPr>
          <p:spPr bwMode="auto">
            <a:xfrm>
              <a:off x="-4021138" y="2964369"/>
              <a:ext cx="61913" cy="60325"/>
            </a:xfrm>
            <a:custGeom>
              <a:avLst/>
              <a:gdLst>
                <a:gd name="T0" fmla="*/ 172 w 172"/>
                <a:gd name="T1" fmla="*/ 0 h 168"/>
                <a:gd name="T2" fmla="*/ 172 w 172"/>
                <a:gd name="T3" fmla="*/ 112 h 168"/>
                <a:gd name="T4" fmla="*/ 9 w 172"/>
                <a:gd name="T5" fmla="*/ 168 h 168"/>
                <a:gd name="T6" fmla="*/ 0 w 172"/>
                <a:gd name="T7" fmla="*/ 168 h 168"/>
                <a:gd name="T8" fmla="*/ 0 w 172"/>
                <a:gd name="T9" fmla="*/ 0 h 168"/>
                <a:gd name="T10" fmla="*/ 172 w 172"/>
                <a:gd name="T11" fmla="*/ 0 h 168"/>
              </a:gdLst>
              <a:ahLst/>
              <a:cxnLst>
                <a:cxn ang="0">
                  <a:pos x="T0" y="T1"/>
                </a:cxn>
                <a:cxn ang="0">
                  <a:pos x="T2" y="T3"/>
                </a:cxn>
                <a:cxn ang="0">
                  <a:pos x="T4" y="T5"/>
                </a:cxn>
                <a:cxn ang="0">
                  <a:pos x="T6" y="T7"/>
                </a:cxn>
                <a:cxn ang="0">
                  <a:pos x="T8" y="T9"/>
                </a:cxn>
                <a:cxn ang="0">
                  <a:pos x="T10" y="T11"/>
                </a:cxn>
              </a:cxnLst>
              <a:rect l="0" t="0" r="r" b="b"/>
              <a:pathLst>
                <a:path w="172" h="168">
                  <a:moveTo>
                    <a:pt x="172" y="0"/>
                  </a:moveTo>
                  <a:cubicBezTo>
                    <a:pt x="172" y="112"/>
                    <a:pt x="172" y="112"/>
                    <a:pt x="172" y="112"/>
                  </a:cubicBezTo>
                  <a:cubicBezTo>
                    <a:pt x="119" y="133"/>
                    <a:pt x="65" y="152"/>
                    <a:pt x="9" y="168"/>
                  </a:cubicBezTo>
                  <a:cubicBezTo>
                    <a:pt x="0" y="168"/>
                    <a:pt x="0" y="168"/>
                    <a:pt x="0" y="168"/>
                  </a:cubicBezTo>
                  <a:cubicBezTo>
                    <a:pt x="0" y="0"/>
                    <a:pt x="0" y="0"/>
                    <a:pt x="0" y="0"/>
                  </a:cubicBezTo>
                  <a:lnTo>
                    <a:pt x="172"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89">
              <a:extLst>
                <a:ext uri="{FF2B5EF4-FFF2-40B4-BE49-F238E27FC236}">
                  <a16:creationId xmlns:a16="http://schemas.microsoft.com/office/drawing/2014/main" id="{EE80F19E-9612-4870-9BC9-557C86EF415C}"/>
                </a:ext>
              </a:extLst>
            </p:cNvPr>
            <p:cNvSpPr>
              <a:spLocks noChangeArrowheads="1"/>
            </p:cNvSpPr>
            <p:nvPr/>
          </p:nvSpPr>
          <p:spPr bwMode="auto">
            <a:xfrm>
              <a:off x="-4121150" y="296436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90">
              <a:extLst>
                <a:ext uri="{FF2B5EF4-FFF2-40B4-BE49-F238E27FC236}">
                  <a16:creationId xmlns:a16="http://schemas.microsoft.com/office/drawing/2014/main" id="{AF657D5C-7632-477E-9822-FE36D8B65604}"/>
                </a:ext>
              </a:extLst>
            </p:cNvPr>
            <p:cNvSpPr>
              <a:spLocks noChangeArrowheads="1"/>
            </p:cNvSpPr>
            <p:nvPr/>
          </p:nvSpPr>
          <p:spPr bwMode="auto">
            <a:xfrm>
              <a:off x="-4225925" y="296436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191">
              <a:extLst>
                <a:ext uri="{FF2B5EF4-FFF2-40B4-BE49-F238E27FC236}">
                  <a16:creationId xmlns:a16="http://schemas.microsoft.com/office/drawing/2014/main" id="{DF389DB1-0F29-467F-B16E-EEE77F81934A}"/>
                </a:ext>
              </a:extLst>
            </p:cNvPr>
            <p:cNvSpPr>
              <a:spLocks noChangeArrowheads="1"/>
            </p:cNvSpPr>
            <p:nvPr/>
          </p:nvSpPr>
          <p:spPr bwMode="auto">
            <a:xfrm>
              <a:off x="-4225925" y="284371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192">
              <a:extLst>
                <a:ext uri="{FF2B5EF4-FFF2-40B4-BE49-F238E27FC236}">
                  <a16:creationId xmlns:a16="http://schemas.microsoft.com/office/drawing/2014/main" id="{A6109C10-344D-480B-BE60-92448EE52228}"/>
                </a:ext>
              </a:extLst>
            </p:cNvPr>
            <p:cNvSpPr>
              <a:spLocks noChangeArrowheads="1"/>
            </p:cNvSpPr>
            <p:nvPr/>
          </p:nvSpPr>
          <p:spPr bwMode="auto">
            <a:xfrm>
              <a:off x="-4121150" y="284371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193">
              <a:extLst>
                <a:ext uri="{FF2B5EF4-FFF2-40B4-BE49-F238E27FC236}">
                  <a16:creationId xmlns:a16="http://schemas.microsoft.com/office/drawing/2014/main" id="{88C15E3A-51E5-4068-9036-334CE213F29C}"/>
                </a:ext>
              </a:extLst>
            </p:cNvPr>
            <p:cNvSpPr>
              <a:spLocks noChangeArrowheads="1"/>
            </p:cNvSpPr>
            <p:nvPr/>
          </p:nvSpPr>
          <p:spPr bwMode="auto">
            <a:xfrm>
              <a:off x="-4021138" y="2843719"/>
              <a:ext cx="61913" cy="61913"/>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194">
              <a:extLst>
                <a:ext uri="{FF2B5EF4-FFF2-40B4-BE49-F238E27FC236}">
                  <a16:creationId xmlns:a16="http://schemas.microsoft.com/office/drawing/2014/main" id="{7AAC9853-E323-4B6B-96F9-C9562E9289F3}"/>
                </a:ext>
              </a:extLst>
            </p:cNvPr>
            <p:cNvSpPr>
              <a:spLocks noChangeArrowheads="1"/>
            </p:cNvSpPr>
            <p:nvPr/>
          </p:nvSpPr>
          <p:spPr bwMode="auto">
            <a:xfrm>
              <a:off x="-3903663" y="2843719"/>
              <a:ext cx="60325"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195">
              <a:extLst>
                <a:ext uri="{FF2B5EF4-FFF2-40B4-BE49-F238E27FC236}">
                  <a16:creationId xmlns:a16="http://schemas.microsoft.com/office/drawing/2014/main" id="{CB5FD075-2384-405F-AC91-A6CD9DCD42DC}"/>
                </a:ext>
              </a:extLst>
            </p:cNvPr>
            <p:cNvSpPr>
              <a:spLocks noChangeArrowheads="1"/>
            </p:cNvSpPr>
            <p:nvPr/>
          </p:nvSpPr>
          <p:spPr bwMode="auto">
            <a:xfrm>
              <a:off x="-3903663" y="2726244"/>
              <a:ext cx="60325"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196">
              <a:extLst>
                <a:ext uri="{FF2B5EF4-FFF2-40B4-BE49-F238E27FC236}">
                  <a16:creationId xmlns:a16="http://schemas.microsoft.com/office/drawing/2014/main" id="{19773431-ABAA-4D5E-86A6-F1CB974BF3AD}"/>
                </a:ext>
              </a:extLst>
            </p:cNvPr>
            <p:cNvSpPr>
              <a:spLocks noChangeArrowheads="1"/>
            </p:cNvSpPr>
            <p:nvPr/>
          </p:nvSpPr>
          <p:spPr bwMode="auto">
            <a:xfrm>
              <a:off x="-4021138" y="2726244"/>
              <a:ext cx="61913"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197">
              <a:extLst>
                <a:ext uri="{FF2B5EF4-FFF2-40B4-BE49-F238E27FC236}">
                  <a16:creationId xmlns:a16="http://schemas.microsoft.com/office/drawing/2014/main" id="{D529B88E-573F-476D-8FB8-992365A84855}"/>
                </a:ext>
              </a:extLst>
            </p:cNvPr>
            <p:cNvSpPr>
              <a:spLocks noChangeArrowheads="1"/>
            </p:cNvSpPr>
            <p:nvPr/>
          </p:nvSpPr>
          <p:spPr bwMode="auto">
            <a:xfrm>
              <a:off x="-4121150" y="2726244"/>
              <a:ext cx="52388"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98">
              <a:extLst>
                <a:ext uri="{FF2B5EF4-FFF2-40B4-BE49-F238E27FC236}">
                  <a16:creationId xmlns:a16="http://schemas.microsoft.com/office/drawing/2014/main" id="{CC63ED1C-D5BC-4D18-BC2B-085DC8622C90}"/>
                </a:ext>
              </a:extLst>
            </p:cNvPr>
            <p:cNvSpPr>
              <a:spLocks/>
            </p:cNvSpPr>
            <p:nvPr/>
          </p:nvSpPr>
          <p:spPr bwMode="auto">
            <a:xfrm>
              <a:off x="-4225925" y="2726244"/>
              <a:ext cx="52388" cy="53975"/>
            </a:xfrm>
            <a:custGeom>
              <a:avLst/>
              <a:gdLst>
                <a:gd name="T0" fmla="*/ 145 w 145"/>
                <a:gd name="T1" fmla="*/ 0 h 153"/>
                <a:gd name="T2" fmla="*/ 145 w 145"/>
                <a:gd name="T3" fmla="*/ 153 h 153"/>
                <a:gd name="T4" fmla="*/ 0 w 145"/>
                <a:gd name="T5" fmla="*/ 153 h 153"/>
                <a:gd name="T6" fmla="*/ 0 w 145"/>
                <a:gd name="T7" fmla="*/ 20 h 153"/>
                <a:gd name="T8" fmla="*/ 15 w 145"/>
                <a:gd name="T9" fmla="*/ 0 h 153"/>
                <a:gd name="T10" fmla="*/ 145 w 145"/>
                <a:gd name="T11" fmla="*/ 0 h 153"/>
              </a:gdLst>
              <a:ahLst/>
              <a:cxnLst>
                <a:cxn ang="0">
                  <a:pos x="T0" y="T1"/>
                </a:cxn>
                <a:cxn ang="0">
                  <a:pos x="T2" y="T3"/>
                </a:cxn>
                <a:cxn ang="0">
                  <a:pos x="T4" y="T5"/>
                </a:cxn>
                <a:cxn ang="0">
                  <a:pos x="T6" y="T7"/>
                </a:cxn>
                <a:cxn ang="0">
                  <a:pos x="T8" y="T9"/>
                </a:cxn>
                <a:cxn ang="0">
                  <a:pos x="T10" y="T11"/>
                </a:cxn>
              </a:cxnLst>
              <a:rect l="0" t="0" r="r" b="b"/>
              <a:pathLst>
                <a:path w="145" h="153">
                  <a:moveTo>
                    <a:pt x="145" y="0"/>
                  </a:moveTo>
                  <a:cubicBezTo>
                    <a:pt x="145" y="153"/>
                    <a:pt x="145" y="153"/>
                    <a:pt x="145" y="153"/>
                  </a:cubicBezTo>
                  <a:cubicBezTo>
                    <a:pt x="0" y="153"/>
                    <a:pt x="0" y="153"/>
                    <a:pt x="0" y="153"/>
                  </a:cubicBezTo>
                  <a:cubicBezTo>
                    <a:pt x="0" y="20"/>
                    <a:pt x="0" y="20"/>
                    <a:pt x="0" y="20"/>
                  </a:cubicBezTo>
                  <a:cubicBezTo>
                    <a:pt x="0" y="20"/>
                    <a:pt x="11" y="3"/>
                    <a:pt x="15" y="0"/>
                  </a:cubicBezTo>
                  <a:lnTo>
                    <a:pt x="145"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99">
              <a:extLst>
                <a:ext uri="{FF2B5EF4-FFF2-40B4-BE49-F238E27FC236}">
                  <a16:creationId xmlns:a16="http://schemas.microsoft.com/office/drawing/2014/main" id="{503C332F-2418-478B-BD1E-0EC31B9E1C85}"/>
                </a:ext>
              </a:extLst>
            </p:cNvPr>
            <p:cNvSpPr>
              <a:spLocks/>
            </p:cNvSpPr>
            <p:nvPr/>
          </p:nvSpPr>
          <p:spPr bwMode="auto">
            <a:xfrm>
              <a:off x="-3784600" y="2726244"/>
              <a:ext cx="57150" cy="53975"/>
            </a:xfrm>
            <a:custGeom>
              <a:avLst/>
              <a:gdLst>
                <a:gd name="T0" fmla="*/ 36 w 36"/>
                <a:gd name="T1" fmla="*/ 0 h 34"/>
                <a:gd name="T2" fmla="*/ 36 w 36"/>
                <a:gd name="T3" fmla="*/ 13 h 34"/>
                <a:gd name="T4" fmla="*/ 24 w 36"/>
                <a:gd name="T5" fmla="*/ 34 h 34"/>
                <a:gd name="T6" fmla="*/ 0 w 36"/>
                <a:gd name="T7" fmla="*/ 34 h 34"/>
                <a:gd name="T8" fmla="*/ 0 w 36"/>
                <a:gd name="T9" fmla="*/ 0 h 34"/>
                <a:gd name="T10" fmla="*/ 36 w 36"/>
                <a:gd name="T11" fmla="*/ 0 h 34"/>
              </a:gdLst>
              <a:ahLst/>
              <a:cxnLst>
                <a:cxn ang="0">
                  <a:pos x="T0" y="T1"/>
                </a:cxn>
                <a:cxn ang="0">
                  <a:pos x="T2" y="T3"/>
                </a:cxn>
                <a:cxn ang="0">
                  <a:pos x="T4" y="T5"/>
                </a:cxn>
                <a:cxn ang="0">
                  <a:pos x="T6" y="T7"/>
                </a:cxn>
                <a:cxn ang="0">
                  <a:pos x="T8" y="T9"/>
                </a:cxn>
                <a:cxn ang="0">
                  <a:pos x="T10" y="T11"/>
                </a:cxn>
              </a:cxnLst>
              <a:rect l="0" t="0" r="r" b="b"/>
              <a:pathLst>
                <a:path w="36" h="34">
                  <a:moveTo>
                    <a:pt x="36" y="0"/>
                  </a:moveTo>
                  <a:lnTo>
                    <a:pt x="36" y="13"/>
                  </a:lnTo>
                  <a:lnTo>
                    <a:pt x="24" y="34"/>
                  </a:lnTo>
                  <a:lnTo>
                    <a:pt x="0" y="34"/>
                  </a:lnTo>
                  <a:lnTo>
                    <a:pt x="0" y="0"/>
                  </a:lnTo>
                  <a:lnTo>
                    <a:pt x="36"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00">
              <a:extLst>
                <a:ext uri="{FF2B5EF4-FFF2-40B4-BE49-F238E27FC236}">
                  <a16:creationId xmlns:a16="http://schemas.microsoft.com/office/drawing/2014/main" id="{A9B3706E-B28E-4BAD-A8E4-1D635E1B3B11}"/>
                </a:ext>
              </a:extLst>
            </p:cNvPr>
            <p:cNvSpPr>
              <a:spLocks/>
            </p:cNvSpPr>
            <p:nvPr/>
          </p:nvSpPr>
          <p:spPr bwMode="auto">
            <a:xfrm>
              <a:off x="-3716338" y="2721481"/>
              <a:ext cx="26988" cy="12700"/>
            </a:xfrm>
            <a:custGeom>
              <a:avLst/>
              <a:gdLst>
                <a:gd name="T0" fmla="*/ 75 w 75"/>
                <a:gd name="T1" fmla="*/ 25 h 33"/>
                <a:gd name="T2" fmla="*/ 0 w 75"/>
                <a:gd name="T3" fmla="*/ 33 h 33"/>
                <a:gd name="T4" fmla="*/ 45 w 75"/>
                <a:gd name="T5" fmla="*/ 0 h 33"/>
                <a:gd name="T6" fmla="*/ 75 w 75"/>
                <a:gd name="T7" fmla="*/ 25 h 33"/>
              </a:gdLst>
              <a:ahLst/>
              <a:cxnLst>
                <a:cxn ang="0">
                  <a:pos x="T0" y="T1"/>
                </a:cxn>
                <a:cxn ang="0">
                  <a:pos x="T2" y="T3"/>
                </a:cxn>
                <a:cxn ang="0">
                  <a:pos x="T4" y="T5"/>
                </a:cxn>
                <a:cxn ang="0">
                  <a:pos x="T6" y="T7"/>
                </a:cxn>
              </a:cxnLst>
              <a:rect l="0" t="0" r="r" b="b"/>
              <a:pathLst>
                <a:path w="75" h="33">
                  <a:moveTo>
                    <a:pt x="75" y="25"/>
                  </a:moveTo>
                  <a:cubicBezTo>
                    <a:pt x="0" y="33"/>
                    <a:pt x="0" y="33"/>
                    <a:pt x="0" y="33"/>
                  </a:cubicBezTo>
                  <a:cubicBezTo>
                    <a:pt x="0" y="33"/>
                    <a:pt x="16" y="13"/>
                    <a:pt x="45" y="0"/>
                  </a:cubicBezTo>
                  <a:cubicBezTo>
                    <a:pt x="45" y="0"/>
                    <a:pt x="61" y="9"/>
                    <a:pt x="75" y="25"/>
                  </a:cubicBez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1">
              <a:extLst>
                <a:ext uri="{FF2B5EF4-FFF2-40B4-BE49-F238E27FC236}">
                  <a16:creationId xmlns:a16="http://schemas.microsoft.com/office/drawing/2014/main" id="{92AE323D-DD1C-4D2F-A8DD-C42DC5567B48}"/>
                </a:ext>
              </a:extLst>
            </p:cNvPr>
            <p:cNvSpPr>
              <a:spLocks/>
            </p:cNvSpPr>
            <p:nvPr/>
          </p:nvSpPr>
          <p:spPr bwMode="auto">
            <a:xfrm>
              <a:off x="-3751263" y="2796094"/>
              <a:ext cx="69850" cy="66675"/>
            </a:xfrm>
            <a:custGeom>
              <a:avLst/>
              <a:gdLst>
                <a:gd name="T0" fmla="*/ 193 w 193"/>
                <a:gd name="T1" fmla="*/ 65 h 186"/>
                <a:gd name="T2" fmla="*/ 192 w 193"/>
                <a:gd name="T3" fmla="*/ 67 h 186"/>
                <a:gd name="T4" fmla="*/ 70 w 193"/>
                <a:gd name="T5" fmla="*/ 183 h 186"/>
                <a:gd name="T6" fmla="*/ 43 w 193"/>
                <a:gd name="T7" fmla="*/ 186 h 186"/>
                <a:gd name="T8" fmla="*/ 43 w 193"/>
                <a:gd name="T9" fmla="*/ 186 h 186"/>
                <a:gd name="T10" fmla="*/ 43 w 193"/>
                <a:gd name="T11" fmla="*/ 185 h 186"/>
                <a:gd name="T12" fmla="*/ 43 w 193"/>
                <a:gd name="T13" fmla="*/ 184 h 186"/>
                <a:gd name="T14" fmla="*/ 0 w 193"/>
                <a:gd name="T15" fmla="*/ 19 h 186"/>
                <a:gd name="T16" fmla="*/ 0 w 193"/>
                <a:gd name="T17" fmla="*/ 19 h 186"/>
                <a:gd name="T18" fmla="*/ 174 w 193"/>
                <a:gd name="T19" fmla="*/ 0 h 186"/>
                <a:gd name="T20" fmla="*/ 174 w 193"/>
                <a:gd name="T21" fmla="*/ 1 h 186"/>
                <a:gd name="T22" fmla="*/ 193 w 193"/>
                <a:gd name="T23"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86">
                  <a:moveTo>
                    <a:pt x="193" y="65"/>
                  </a:moveTo>
                  <a:cubicBezTo>
                    <a:pt x="193" y="66"/>
                    <a:pt x="192" y="67"/>
                    <a:pt x="192" y="67"/>
                  </a:cubicBezTo>
                  <a:cubicBezTo>
                    <a:pt x="153" y="107"/>
                    <a:pt x="112" y="146"/>
                    <a:pt x="70" y="183"/>
                  </a:cubicBezTo>
                  <a:cubicBezTo>
                    <a:pt x="43" y="186"/>
                    <a:pt x="43" y="186"/>
                    <a:pt x="43" y="186"/>
                  </a:cubicBezTo>
                  <a:cubicBezTo>
                    <a:pt x="43" y="186"/>
                    <a:pt x="43" y="186"/>
                    <a:pt x="43" y="186"/>
                  </a:cubicBezTo>
                  <a:cubicBezTo>
                    <a:pt x="43" y="186"/>
                    <a:pt x="43" y="185"/>
                    <a:pt x="43" y="185"/>
                  </a:cubicBezTo>
                  <a:cubicBezTo>
                    <a:pt x="43" y="185"/>
                    <a:pt x="43" y="185"/>
                    <a:pt x="43" y="184"/>
                  </a:cubicBezTo>
                  <a:cubicBezTo>
                    <a:pt x="40" y="173"/>
                    <a:pt x="21" y="95"/>
                    <a:pt x="0" y="19"/>
                  </a:cubicBezTo>
                  <a:cubicBezTo>
                    <a:pt x="0" y="19"/>
                    <a:pt x="0" y="19"/>
                    <a:pt x="0" y="19"/>
                  </a:cubicBezTo>
                  <a:cubicBezTo>
                    <a:pt x="174" y="0"/>
                    <a:pt x="174" y="0"/>
                    <a:pt x="174" y="0"/>
                  </a:cubicBezTo>
                  <a:cubicBezTo>
                    <a:pt x="174" y="0"/>
                    <a:pt x="174" y="1"/>
                    <a:pt x="174" y="1"/>
                  </a:cubicBezTo>
                  <a:cubicBezTo>
                    <a:pt x="175" y="2"/>
                    <a:pt x="182" y="18"/>
                    <a:pt x="193" y="65"/>
                  </a:cubicBez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02">
              <a:extLst>
                <a:ext uri="{FF2B5EF4-FFF2-40B4-BE49-F238E27FC236}">
                  <a16:creationId xmlns:a16="http://schemas.microsoft.com/office/drawing/2014/main" id="{1989B3F6-F5F2-4524-B765-D584056CD7B9}"/>
                </a:ext>
              </a:extLst>
            </p:cNvPr>
            <p:cNvSpPr>
              <a:spLocks/>
            </p:cNvSpPr>
            <p:nvPr/>
          </p:nvSpPr>
          <p:spPr bwMode="auto">
            <a:xfrm>
              <a:off x="-4249738" y="2556381"/>
              <a:ext cx="219075" cy="271463"/>
            </a:xfrm>
            <a:custGeom>
              <a:avLst/>
              <a:gdLst>
                <a:gd name="T0" fmla="*/ 489 w 615"/>
                <a:gd name="T1" fmla="*/ 0 h 758"/>
                <a:gd name="T2" fmla="*/ 595 w 615"/>
                <a:gd name="T3" fmla="*/ 190 h 758"/>
                <a:gd name="T4" fmla="*/ 595 w 615"/>
                <a:gd name="T5" fmla="*/ 520 h 758"/>
                <a:gd name="T6" fmla="*/ 600 w 615"/>
                <a:gd name="T7" fmla="*/ 736 h 758"/>
                <a:gd name="T8" fmla="*/ 379 w 615"/>
                <a:gd name="T9" fmla="*/ 491 h 758"/>
                <a:gd name="T10" fmla="*/ 214 w 615"/>
                <a:gd name="T11" fmla="*/ 369 h 758"/>
                <a:gd name="T12" fmla="*/ 97 w 615"/>
                <a:gd name="T13" fmla="*/ 468 h 758"/>
                <a:gd name="T14" fmla="*/ 25 w 615"/>
                <a:gd name="T15" fmla="*/ 657 h 758"/>
                <a:gd name="T16" fmla="*/ 118 w 615"/>
                <a:gd name="T17" fmla="*/ 383 h 758"/>
                <a:gd name="T18" fmla="*/ 489 w 615"/>
                <a:gd name="T19"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 h="758">
                  <a:moveTo>
                    <a:pt x="489" y="0"/>
                  </a:moveTo>
                  <a:cubicBezTo>
                    <a:pt x="489" y="0"/>
                    <a:pt x="546" y="78"/>
                    <a:pt x="595" y="190"/>
                  </a:cubicBezTo>
                  <a:cubicBezTo>
                    <a:pt x="595" y="190"/>
                    <a:pt x="607" y="343"/>
                    <a:pt x="595" y="520"/>
                  </a:cubicBezTo>
                  <a:cubicBezTo>
                    <a:pt x="583" y="697"/>
                    <a:pt x="615" y="714"/>
                    <a:pt x="600" y="736"/>
                  </a:cubicBezTo>
                  <a:cubicBezTo>
                    <a:pt x="585" y="758"/>
                    <a:pt x="454" y="603"/>
                    <a:pt x="379" y="491"/>
                  </a:cubicBezTo>
                  <a:cubicBezTo>
                    <a:pt x="304" y="379"/>
                    <a:pt x="267" y="362"/>
                    <a:pt x="214" y="369"/>
                  </a:cubicBezTo>
                  <a:cubicBezTo>
                    <a:pt x="160" y="377"/>
                    <a:pt x="108" y="442"/>
                    <a:pt x="97" y="468"/>
                  </a:cubicBezTo>
                  <a:cubicBezTo>
                    <a:pt x="40" y="605"/>
                    <a:pt x="25" y="657"/>
                    <a:pt x="25" y="657"/>
                  </a:cubicBezTo>
                  <a:cubicBezTo>
                    <a:pt x="25" y="657"/>
                    <a:pt x="0" y="487"/>
                    <a:pt x="118" y="383"/>
                  </a:cubicBezTo>
                  <a:cubicBezTo>
                    <a:pt x="183" y="326"/>
                    <a:pt x="487" y="236"/>
                    <a:pt x="489" y="0"/>
                  </a:cubicBezTo>
                  <a:close/>
                </a:path>
              </a:pathLst>
            </a:custGeom>
            <a:solidFill>
              <a:srgbClr val="172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03">
              <a:extLst>
                <a:ext uri="{FF2B5EF4-FFF2-40B4-BE49-F238E27FC236}">
                  <a16:creationId xmlns:a16="http://schemas.microsoft.com/office/drawing/2014/main" id="{8CF9686B-1150-4144-A895-85E6997981DA}"/>
                </a:ext>
              </a:extLst>
            </p:cNvPr>
            <p:cNvSpPr>
              <a:spLocks/>
            </p:cNvSpPr>
            <p:nvPr/>
          </p:nvSpPr>
          <p:spPr bwMode="auto">
            <a:xfrm>
              <a:off x="-4246563" y="2761169"/>
              <a:ext cx="9525" cy="296863"/>
            </a:xfrm>
            <a:custGeom>
              <a:avLst/>
              <a:gdLst>
                <a:gd name="T0" fmla="*/ 27 w 27"/>
                <a:gd name="T1" fmla="*/ 833 h 833"/>
                <a:gd name="T2" fmla="*/ 2 w 27"/>
                <a:gd name="T3" fmla="*/ 833 h 833"/>
                <a:gd name="T4" fmla="*/ 2 w 27"/>
                <a:gd name="T5" fmla="*/ 738 h 833"/>
                <a:gd name="T6" fmla="*/ 1 w 27"/>
                <a:gd name="T7" fmla="*/ 570 h 833"/>
                <a:gd name="T8" fmla="*/ 1 w 27"/>
                <a:gd name="T9" fmla="*/ 402 h 833"/>
                <a:gd name="T10" fmla="*/ 1 w 27"/>
                <a:gd name="T11" fmla="*/ 232 h 833"/>
                <a:gd name="T12" fmla="*/ 1 w 27"/>
                <a:gd name="T13" fmla="*/ 71 h 833"/>
                <a:gd name="T14" fmla="*/ 1 w 27"/>
                <a:gd name="T15" fmla="*/ 71 h 833"/>
                <a:gd name="T16" fmla="*/ 1 w 27"/>
                <a:gd name="T17" fmla="*/ 56 h 833"/>
                <a:gd name="T18" fmla="*/ 0 w 27"/>
                <a:gd name="T19" fmla="*/ 38 h 833"/>
                <a:gd name="T20" fmla="*/ 1 w 27"/>
                <a:gd name="T21" fmla="*/ 34 h 833"/>
                <a:gd name="T22" fmla="*/ 1 w 27"/>
                <a:gd name="T23" fmla="*/ 34 h 833"/>
                <a:gd name="T24" fmla="*/ 2 w 27"/>
                <a:gd name="T25" fmla="*/ 34 h 833"/>
                <a:gd name="T26" fmla="*/ 2 w 27"/>
                <a:gd name="T27" fmla="*/ 34 h 833"/>
                <a:gd name="T28" fmla="*/ 2 w 27"/>
                <a:gd name="T29" fmla="*/ 32 h 833"/>
                <a:gd name="T30" fmla="*/ 14 w 27"/>
                <a:gd name="T31" fmla="*/ 1 h 833"/>
                <a:gd name="T32" fmla="*/ 14 w 27"/>
                <a:gd name="T33" fmla="*/ 0 h 833"/>
                <a:gd name="T34" fmla="*/ 14 w 27"/>
                <a:gd name="T35" fmla="*/ 0 h 833"/>
                <a:gd name="T36" fmla="*/ 15 w 27"/>
                <a:gd name="T37" fmla="*/ 2 h 833"/>
                <a:gd name="T38" fmla="*/ 15 w 27"/>
                <a:gd name="T39" fmla="*/ 2 h 833"/>
                <a:gd name="T40" fmla="*/ 15 w 27"/>
                <a:gd name="T41" fmla="*/ 3 h 833"/>
                <a:gd name="T42" fmla="*/ 16 w 27"/>
                <a:gd name="T43" fmla="*/ 42 h 833"/>
                <a:gd name="T44" fmla="*/ 17 w 27"/>
                <a:gd name="T45" fmla="*/ 56 h 833"/>
                <a:gd name="T46" fmla="*/ 17 w 27"/>
                <a:gd name="T47" fmla="*/ 77 h 833"/>
                <a:gd name="T48" fmla="*/ 17 w 27"/>
                <a:gd name="T49" fmla="*/ 77 h 833"/>
                <a:gd name="T50" fmla="*/ 18 w 27"/>
                <a:gd name="T51" fmla="*/ 108 h 833"/>
                <a:gd name="T52" fmla="*/ 20 w 27"/>
                <a:gd name="T53" fmla="*/ 232 h 833"/>
                <a:gd name="T54" fmla="*/ 22 w 27"/>
                <a:gd name="T55" fmla="*/ 402 h 833"/>
                <a:gd name="T56" fmla="*/ 24 w 27"/>
                <a:gd name="T57" fmla="*/ 570 h 833"/>
                <a:gd name="T58" fmla="*/ 26 w 27"/>
                <a:gd name="T59" fmla="*/ 738 h 833"/>
                <a:gd name="T60" fmla="*/ 27 w 27"/>
                <a:gd name="T61" fmla="*/ 83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833">
                  <a:moveTo>
                    <a:pt x="27" y="833"/>
                  </a:moveTo>
                  <a:cubicBezTo>
                    <a:pt x="19" y="833"/>
                    <a:pt x="10" y="833"/>
                    <a:pt x="2" y="833"/>
                  </a:cubicBezTo>
                  <a:cubicBezTo>
                    <a:pt x="2" y="738"/>
                    <a:pt x="2" y="738"/>
                    <a:pt x="2" y="738"/>
                  </a:cubicBezTo>
                  <a:cubicBezTo>
                    <a:pt x="1" y="570"/>
                    <a:pt x="1" y="570"/>
                    <a:pt x="1" y="570"/>
                  </a:cubicBezTo>
                  <a:cubicBezTo>
                    <a:pt x="1" y="402"/>
                    <a:pt x="1" y="402"/>
                    <a:pt x="1" y="402"/>
                  </a:cubicBezTo>
                  <a:cubicBezTo>
                    <a:pt x="1" y="232"/>
                    <a:pt x="1" y="232"/>
                    <a:pt x="1" y="232"/>
                  </a:cubicBezTo>
                  <a:cubicBezTo>
                    <a:pt x="1" y="71"/>
                    <a:pt x="1" y="71"/>
                    <a:pt x="1" y="71"/>
                  </a:cubicBezTo>
                  <a:cubicBezTo>
                    <a:pt x="1" y="71"/>
                    <a:pt x="1" y="71"/>
                    <a:pt x="1" y="71"/>
                  </a:cubicBezTo>
                  <a:cubicBezTo>
                    <a:pt x="1" y="56"/>
                    <a:pt x="1" y="56"/>
                    <a:pt x="1" y="56"/>
                  </a:cubicBezTo>
                  <a:cubicBezTo>
                    <a:pt x="0" y="38"/>
                    <a:pt x="0" y="38"/>
                    <a:pt x="0" y="38"/>
                  </a:cubicBezTo>
                  <a:cubicBezTo>
                    <a:pt x="1" y="37"/>
                    <a:pt x="1" y="35"/>
                    <a:pt x="1" y="34"/>
                  </a:cubicBezTo>
                  <a:cubicBezTo>
                    <a:pt x="1" y="34"/>
                    <a:pt x="1" y="34"/>
                    <a:pt x="1" y="34"/>
                  </a:cubicBezTo>
                  <a:cubicBezTo>
                    <a:pt x="1" y="34"/>
                    <a:pt x="2" y="34"/>
                    <a:pt x="2" y="34"/>
                  </a:cubicBezTo>
                  <a:cubicBezTo>
                    <a:pt x="2" y="34"/>
                    <a:pt x="2" y="34"/>
                    <a:pt x="2" y="34"/>
                  </a:cubicBezTo>
                  <a:cubicBezTo>
                    <a:pt x="2" y="34"/>
                    <a:pt x="2" y="33"/>
                    <a:pt x="2" y="32"/>
                  </a:cubicBezTo>
                  <a:cubicBezTo>
                    <a:pt x="6" y="18"/>
                    <a:pt x="12" y="4"/>
                    <a:pt x="14" y="1"/>
                  </a:cubicBezTo>
                  <a:cubicBezTo>
                    <a:pt x="14" y="0"/>
                    <a:pt x="14" y="0"/>
                    <a:pt x="14" y="0"/>
                  </a:cubicBezTo>
                  <a:cubicBezTo>
                    <a:pt x="14" y="0"/>
                    <a:pt x="14" y="0"/>
                    <a:pt x="14" y="0"/>
                  </a:cubicBezTo>
                  <a:cubicBezTo>
                    <a:pt x="14" y="0"/>
                    <a:pt x="14" y="1"/>
                    <a:pt x="15" y="2"/>
                  </a:cubicBezTo>
                  <a:cubicBezTo>
                    <a:pt x="15" y="2"/>
                    <a:pt x="15" y="2"/>
                    <a:pt x="15" y="2"/>
                  </a:cubicBezTo>
                  <a:cubicBezTo>
                    <a:pt x="15" y="2"/>
                    <a:pt x="15" y="2"/>
                    <a:pt x="15" y="3"/>
                  </a:cubicBezTo>
                  <a:cubicBezTo>
                    <a:pt x="15" y="11"/>
                    <a:pt x="16" y="24"/>
                    <a:pt x="16" y="42"/>
                  </a:cubicBezTo>
                  <a:cubicBezTo>
                    <a:pt x="16" y="46"/>
                    <a:pt x="16" y="51"/>
                    <a:pt x="17" y="56"/>
                  </a:cubicBezTo>
                  <a:cubicBezTo>
                    <a:pt x="17" y="62"/>
                    <a:pt x="17" y="69"/>
                    <a:pt x="17" y="77"/>
                  </a:cubicBezTo>
                  <a:cubicBezTo>
                    <a:pt x="17" y="77"/>
                    <a:pt x="17" y="77"/>
                    <a:pt x="17" y="77"/>
                  </a:cubicBezTo>
                  <a:cubicBezTo>
                    <a:pt x="17" y="87"/>
                    <a:pt x="18" y="97"/>
                    <a:pt x="18" y="108"/>
                  </a:cubicBezTo>
                  <a:cubicBezTo>
                    <a:pt x="19" y="144"/>
                    <a:pt x="19" y="186"/>
                    <a:pt x="20" y="232"/>
                  </a:cubicBezTo>
                  <a:cubicBezTo>
                    <a:pt x="21" y="286"/>
                    <a:pt x="22" y="344"/>
                    <a:pt x="22" y="402"/>
                  </a:cubicBezTo>
                  <a:cubicBezTo>
                    <a:pt x="23" y="459"/>
                    <a:pt x="24" y="517"/>
                    <a:pt x="24" y="570"/>
                  </a:cubicBezTo>
                  <a:cubicBezTo>
                    <a:pt x="25" y="634"/>
                    <a:pt x="26" y="693"/>
                    <a:pt x="26" y="738"/>
                  </a:cubicBezTo>
                  <a:cubicBezTo>
                    <a:pt x="27" y="794"/>
                    <a:pt x="27" y="830"/>
                    <a:pt x="27" y="833"/>
                  </a:cubicBezTo>
                  <a:close/>
                </a:path>
              </a:pathLst>
            </a:custGeom>
            <a:solidFill>
              <a:srgbClr val="172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4">
              <a:extLst>
                <a:ext uri="{FF2B5EF4-FFF2-40B4-BE49-F238E27FC236}">
                  <a16:creationId xmlns:a16="http://schemas.microsoft.com/office/drawing/2014/main" id="{2806C7D8-DE14-4925-8241-B78809CF0695}"/>
                </a:ext>
              </a:extLst>
            </p:cNvPr>
            <p:cNvSpPr>
              <a:spLocks/>
            </p:cNvSpPr>
            <p:nvPr/>
          </p:nvSpPr>
          <p:spPr bwMode="auto">
            <a:xfrm>
              <a:off x="-4483100" y="2340481"/>
              <a:ext cx="474663" cy="236538"/>
            </a:xfrm>
            <a:custGeom>
              <a:avLst/>
              <a:gdLst>
                <a:gd name="T0" fmla="*/ 1087 w 1329"/>
                <a:gd name="T1" fmla="*/ 392 h 663"/>
                <a:gd name="T2" fmla="*/ 665 w 1329"/>
                <a:gd name="T3" fmla="*/ 585 h 663"/>
                <a:gd name="T4" fmla="*/ 243 w 1329"/>
                <a:gd name="T5" fmla="*/ 392 h 663"/>
                <a:gd name="T6" fmla="*/ 0 w 1329"/>
                <a:gd name="T7" fmla="*/ 0 h 663"/>
                <a:gd name="T8" fmla="*/ 362 w 1329"/>
                <a:gd name="T9" fmla="*/ 567 h 663"/>
                <a:gd name="T10" fmla="*/ 655 w 1329"/>
                <a:gd name="T11" fmla="*/ 663 h 663"/>
                <a:gd name="T12" fmla="*/ 655 w 1329"/>
                <a:gd name="T13" fmla="*/ 663 h 663"/>
                <a:gd name="T14" fmla="*/ 665 w 1329"/>
                <a:gd name="T15" fmla="*/ 663 h 663"/>
                <a:gd name="T16" fmla="*/ 675 w 1329"/>
                <a:gd name="T17" fmla="*/ 663 h 663"/>
                <a:gd name="T18" fmla="*/ 675 w 1329"/>
                <a:gd name="T19" fmla="*/ 663 h 663"/>
                <a:gd name="T20" fmla="*/ 968 w 1329"/>
                <a:gd name="T21" fmla="*/ 567 h 663"/>
                <a:gd name="T22" fmla="*/ 1329 w 1329"/>
                <a:gd name="T23" fmla="*/ 0 h 663"/>
                <a:gd name="T24" fmla="*/ 1087 w 1329"/>
                <a:gd name="T25" fmla="*/ 39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9" h="663">
                  <a:moveTo>
                    <a:pt x="1087" y="392"/>
                  </a:moveTo>
                  <a:cubicBezTo>
                    <a:pt x="957" y="494"/>
                    <a:pt x="882" y="582"/>
                    <a:pt x="665" y="585"/>
                  </a:cubicBezTo>
                  <a:cubicBezTo>
                    <a:pt x="447" y="582"/>
                    <a:pt x="373" y="494"/>
                    <a:pt x="243" y="392"/>
                  </a:cubicBezTo>
                  <a:cubicBezTo>
                    <a:pt x="111" y="288"/>
                    <a:pt x="0" y="0"/>
                    <a:pt x="0" y="0"/>
                  </a:cubicBezTo>
                  <a:cubicBezTo>
                    <a:pt x="30" y="318"/>
                    <a:pt x="264" y="467"/>
                    <a:pt x="362" y="567"/>
                  </a:cubicBezTo>
                  <a:cubicBezTo>
                    <a:pt x="441" y="648"/>
                    <a:pt x="598" y="661"/>
                    <a:pt x="655" y="663"/>
                  </a:cubicBezTo>
                  <a:cubicBezTo>
                    <a:pt x="655" y="663"/>
                    <a:pt x="655" y="663"/>
                    <a:pt x="655" y="663"/>
                  </a:cubicBezTo>
                  <a:cubicBezTo>
                    <a:pt x="655" y="663"/>
                    <a:pt x="658" y="663"/>
                    <a:pt x="665" y="663"/>
                  </a:cubicBezTo>
                  <a:cubicBezTo>
                    <a:pt x="671" y="663"/>
                    <a:pt x="675" y="663"/>
                    <a:pt x="675" y="663"/>
                  </a:cubicBezTo>
                  <a:cubicBezTo>
                    <a:pt x="675" y="663"/>
                    <a:pt x="675" y="663"/>
                    <a:pt x="675" y="663"/>
                  </a:cubicBezTo>
                  <a:cubicBezTo>
                    <a:pt x="731" y="661"/>
                    <a:pt x="888" y="648"/>
                    <a:pt x="968" y="567"/>
                  </a:cubicBezTo>
                  <a:cubicBezTo>
                    <a:pt x="1066" y="467"/>
                    <a:pt x="1300" y="318"/>
                    <a:pt x="1329" y="0"/>
                  </a:cubicBezTo>
                  <a:cubicBezTo>
                    <a:pt x="1329" y="0"/>
                    <a:pt x="1219" y="288"/>
                    <a:pt x="1087" y="392"/>
                  </a:cubicBezTo>
                  <a:close/>
                </a:path>
              </a:pathLst>
            </a:custGeom>
            <a:solidFill>
              <a:srgbClr val="442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06">
              <a:extLst>
                <a:ext uri="{FF2B5EF4-FFF2-40B4-BE49-F238E27FC236}">
                  <a16:creationId xmlns:a16="http://schemas.microsoft.com/office/drawing/2014/main" id="{A180DBE3-E618-4179-8436-4C51954695BA}"/>
                </a:ext>
              </a:extLst>
            </p:cNvPr>
            <p:cNvSpPr>
              <a:spLocks/>
            </p:cNvSpPr>
            <p:nvPr/>
          </p:nvSpPr>
          <p:spPr bwMode="auto">
            <a:xfrm>
              <a:off x="-4364038" y="2373819"/>
              <a:ext cx="238125" cy="160338"/>
            </a:xfrm>
            <a:custGeom>
              <a:avLst/>
              <a:gdLst>
                <a:gd name="T0" fmla="*/ 620 w 668"/>
                <a:gd name="T1" fmla="*/ 157 h 445"/>
                <a:gd name="T2" fmla="*/ 334 w 668"/>
                <a:gd name="T3" fmla="*/ 0 h 445"/>
                <a:gd name="T4" fmla="*/ 334 w 668"/>
                <a:gd name="T5" fmla="*/ 0 h 445"/>
                <a:gd name="T6" fmla="*/ 334 w 668"/>
                <a:gd name="T7" fmla="*/ 0 h 445"/>
                <a:gd name="T8" fmla="*/ 334 w 668"/>
                <a:gd name="T9" fmla="*/ 0 h 445"/>
                <a:gd name="T10" fmla="*/ 334 w 668"/>
                <a:gd name="T11" fmla="*/ 0 h 445"/>
                <a:gd name="T12" fmla="*/ 48 w 668"/>
                <a:gd name="T13" fmla="*/ 157 h 445"/>
                <a:gd name="T14" fmla="*/ 17 w 668"/>
                <a:gd name="T15" fmla="*/ 406 h 445"/>
                <a:gd name="T16" fmla="*/ 65 w 668"/>
                <a:gd name="T17" fmla="*/ 432 h 445"/>
                <a:gd name="T18" fmla="*/ 100 w 668"/>
                <a:gd name="T19" fmla="*/ 177 h 445"/>
                <a:gd name="T20" fmla="*/ 334 w 668"/>
                <a:gd name="T21" fmla="*/ 65 h 445"/>
                <a:gd name="T22" fmla="*/ 567 w 668"/>
                <a:gd name="T23" fmla="*/ 177 h 445"/>
                <a:gd name="T24" fmla="*/ 600 w 668"/>
                <a:gd name="T25" fmla="*/ 445 h 445"/>
                <a:gd name="T26" fmla="*/ 645 w 668"/>
                <a:gd name="T27" fmla="*/ 401 h 445"/>
                <a:gd name="T28" fmla="*/ 620 w 668"/>
                <a:gd name="T29" fmla="*/ 15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8" h="445">
                  <a:moveTo>
                    <a:pt x="620" y="157"/>
                  </a:moveTo>
                  <a:cubicBezTo>
                    <a:pt x="572" y="65"/>
                    <a:pt x="460" y="5"/>
                    <a:pt x="334" y="0"/>
                  </a:cubicBezTo>
                  <a:cubicBezTo>
                    <a:pt x="334" y="0"/>
                    <a:pt x="334" y="0"/>
                    <a:pt x="334" y="0"/>
                  </a:cubicBezTo>
                  <a:cubicBezTo>
                    <a:pt x="334" y="0"/>
                    <a:pt x="334" y="0"/>
                    <a:pt x="334" y="0"/>
                  </a:cubicBezTo>
                  <a:cubicBezTo>
                    <a:pt x="334" y="0"/>
                    <a:pt x="334" y="0"/>
                    <a:pt x="334" y="0"/>
                  </a:cubicBezTo>
                  <a:cubicBezTo>
                    <a:pt x="334" y="0"/>
                    <a:pt x="334" y="0"/>
                    <a:pt x="334" y="0"/>
                  </a:cubicBezTo>
                  <a:cubicBezTo>
                    <a:pt x="208" y="5"/>
                    <a:pt x="96" y="65"/>
                    <a:pt x="48" y="157"/>
                  </a:cubicBezTo>
                  <a:cubicBezTo>
                    <a:pt x="0" y="249"/>
                    <a:pt x="17" y="406"/>
                    <a:pt x="17" y="406"/>
                  </a:cubicBezTo>
                  <a:cubicBezTo>
                    <a:pt x="65" y="432"/>
                    <a:pt x="65" y="432"/>
                    <a:pt x="65" y="432"/>
                  </a:cubicBezTo>
                  <a:cubicBezTo>
                    <a:pt x="65" y="432"/>
                    <a:pt x="62" y="236"/>
                    <a:pt x="100" y="177"/>
                  </a:cubicBezTo>
                  <a:cubicBezTo>
                    <a:pt x="139" y="117"/>
                    <a:pt x="237" y="65"/>
                    <a:pt x="334" y="65"/>
                  </a:cubicBezTo>
                  <a:cubicBezTo>
                    <a:pt x="431" y="65"/>
                    <a:pt x="529" y="117"/>
                    <a:pt x="567" y="177"/>
                  </a:cubicBezTo>
                  <a:cubicBezTo>
                    <a:pt x="606" y="236"/>
                    <a:pt x="600" y="445"/>
                    <a:pt x="600" y="445"/>
                  </a:cubicBezTo>
                  <a:cubicBezTo>
                    <a:pt x="645" y="401"/>
                    <a:pt x="645" y="401"/>
                    <a:pt x="645" y="401"/>
                  </a:cubicBezTo>
                  <a:cubicBezTo>
                    <a:pt x="645" y="401"/>
                    <a:pt x="668" y="249"/>
                    <a:pt x="620" y="157"/>
                  </a:cubicBezTo>
                  <a:close/>
                </a:path>
              </a:pathLst>
            </a:custGeom>
            <a:solidFill>
              <a:srgbClr val="442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07">
              <a:extLst>
                <a:ext uri="{FF2B5EF4-FFF2-40B4-BE49-F238E27FC236}">
                  <a16:creationId xmlns:a16="http://schemas.microsoft.com/office/drawing/2014/main" id="{37395CA0-B010-4A27-A113-7684D54B4405}"/>
                </a:ext>
              </a:extLst>
            </p:cNvPr>
            <p:cNvSpPr>
              <a:spLocks/>
            </p:cNvSpPr>
            <p:nvPr/>
          </p:nvSpPr>
          <p:spPr bwMode="auto">
            <a:xfrm>
              <a:off x="-4603750" y="1748343"/>
              <a:ext cx="615950" cy="495300"/>
            </a:xfrm>
            <a:custGeom>
              <a:avLst/>
              <a:gdLst>
                <a:gd name="T0" fmla="*/ 301 w 1727"/>
                <a:gd name="T1" fmla="*/ 1384 h 1386"/>
                <a:gd name="T2" fmla="*/ 413 w 1727"/>
                <a:gd name="T3" fmla="*/ 858 h 1386"/>
                <a:gd name="T4" fmla="*/ 583 w 1727"/>
                <a:gd name="T5" fmla="*/ 613 h 1386"/>
                <a:gd name="T6" fmla="*/ 1205 w 1727"/>
                <a:gd name="T7" fmla="*/ 772 h 1386"/>
                <a:gd name="T8" fmla="*/ 1669 w 1727"/>
                <a:gd name="T9" fmla="*/ 380 h 1386"/>
                <a:gd name="T10" fmla="*/ 1263 w 1727"/>
                <a:gd name="T11" fmla="*/ 147 h 1386"/>
                <a:gd name="T12" fmla="*/ 1085 w 1727"/>
                <a:gd name="T13" fmla="*/ 0 h 1386"/>
                <a:gd name="T14" fmla="*/ 209 w 1727"/>
                <a:gd name="T15" fmla="*/ 1182 h 1386"/>
                <a:gd name="T16" fmla="*/ 261 w 1727"/>
                <a:gd name="T17" fmla="*/ 1280 h 1386"/>
                <a:gd name="T18" fmla="*/ 301 w 1727"/>
                <a:gd name="T19" fmla="*/ 138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7" h="1386">
                  <a:moveTo>
                    <a:pt x="301" y="1384"/>
                  </a:moveTo>
                  <a:cubicBezTo>
                    <a:pt x="301" y="1384"/>
                    <a:pt x="354" y="998"/>
                    <a:pt x="413" y="858"/>
                  </a:cubicBezTo>
                  <a:cubicBezTo>
                    <a:pt x="473" y="717"/>
                    <a:pt x="583" y="613"/>
                    <a:pt x="583" y="613"/>
                  </a:cubicBezTo>
                  <a:cubicBezTo>
                    <a:pt x="583" y="613"/>
                    <a:pt x="791" y="796"/>
                    <a:pt x="1205" y="772"/>
                  </a:cubicBezTo>
                  <a:cubicBezTo>
                    <a:pt x="1618" y="747"/>
                    <a:pt x="1727" y="496"/>
                    <a:pt x="1669" y="380"/>
                  </a:cubicBezTo>
                  <a:cubicBezTo>
                    <a:pt x="1612" y="264"/>
                    <a:pt x="1410" y="166"/>
                    <a:pt x="1263" y="147"/>
                  </a:cubicBezTo>
                  <a:cubicBezTo>
                    <a:pt x="1116" y="129"/>
                    <a:pt x="1085" y="0"/>
                    <a:pt x="1085" y="0"/>
                  </a:cubicBezTo>
                  <a:cubicBezTo>
                    <a:pt x="1085" y="0"/>
                    <a:pt x="0" y="92"/>
                    <a:pt x="209" y="1182"/>
                  </a:cubicBezTo>
                  <a:cubicBezTo>
                    <a:pt x="209" y="1182"/>
                    <a:pt x="244" y="1174"/>
                    <a:pt x="261" y="1280"/>
                  </a:cubicBezTo>
                  <a:cubicBezTo>
                    <a:pt x="277" y="1386"/>
                    <a:pt x="301" y="1384"/>
                    <a:pt x="301" y="1384"/>
                  </a:cubicBezTo>
                  <a:close/>
                </a:path>
              </a:pathLst>
            </a:custGeom>
            <a:solidFill>
              <a:srgbClr val="442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08">
              <a:extLst>
                <a:ext uri="{FF2B5EF4-FFF2-40B4-BE49-F238E27FC236}">
                  <a16:creationId xmlns:a16="http://schemas.microsoft.com/office/drawing/2014/main" id="{E0D8ACCF-9154-4E98-BB34-B87CDDE070AA}"/>
                </a:ext>
              </a:extLst>
            </p:cNvPr>
            <p:cNvSpPr>
              <a:spLocks/>
            </p:cNvSpPr>
            <p:nvPr/>
          </p:nvSpPr>
          <p:spPr bwMode="auto">
            <a:xfrm>
              <a:off x="-4213225" y="1791206"/>
              <a:ext cx="304800" cy="452438"/>
            </a:xfrm>
            <a:custGeom>
              <a:avLst/>
              <a:gdLst>
                <a:gd name="T0" fmla="*/ 684 w 854"/>
                <a:gd name="T1" fmla="*/ 1057 h 1265"/>
                <a:gd name="T2" fmla="*/ 427 w 854"/>
                <a:gd name="T3" fmla="*/ 160 h 1265"/>
                <a:gd name="T4" fmla="*/ 589 w 854"/>
                <a:gd name="T5" fmla="*/ 1265 h 1265"/>
                <a:gd name="T6" fmla="*/ 638 w 854"/>
                <a:gd name="T7" fmla="*/ 1209 h 1265"/>
                <a:gd name="T8" fmla="*/ 684 w 854"/>
                <a:gd name="T9" fmla="*/ 1057 h 1265"/>
              </a:gdLst>
              <a:ahLst/>
              <a:cxnLst>
                <a:cxn ang="0">
                  <a:pos x="T0" y="T1"/>
                </a:cxn>
                <a:cxn ang="0">
                  <a:pos x="T2" y="T3"/>
                </a:cxn>
                <a:cxn ang="0">
                  <a:pos x="T4" y="T5"/>
                </a:cxn>
                <a:cxn ang="0">
                  <a:pos x="T6" y="T7"/>
                </a:cxn>
                <a:cxn ang="0">
                  <a:pos x="T8" y="T9"/>
                </a:cxn>
              </a:cxnLst>
              <a:rect l="0" t="0" r="r" b="b"/>
              <a:pathLst>
                <a:path w="854" h="1265">
                  <a:moveTo>
                    <a:pt x="684" y="1057"/>
                  </a:moveTo>
                  <a:cubicBezTo>
                    <a:pt x="684" y="1057"/>
                    <a:pt x="854" y="321"/>
                    <a:pt x="427" y="160"/>
                  </a:cubicBezTo>
                  <a:cubicBezTo>
                    <a:pt x="0" y="0"/>
                    <a:pt x="641" y="414"/>
                    <a:pt x="589" y="1265"/>
                  </a:cubicBezTo>
                  <a:cubicBezTo>
                    <a:pt x="589" y="1265"/>
                    <a:pt x="620" y="1260"/>
                    <a:pt x="638" y="1209"/>
                  </a:cubicBezTo>
                  <a:cubicBezTo>
                    <a:pt x="656" y="1159"/>
                    <a:pt x="662" y="1050"/>
                    <a:pt x="684" y="1057"/>
                  </a:cubicBezTo>
                  <a:close/>
                </a:path>
              </a:pathLst>
            </a:custGeom>
            <a:solidFill>
              <a:srgbClr val="442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3472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6255-5DE4-511C-6213-0D50C42335FD}"/>
              </a:ext>
            </a:extLst>
          </p:cNvPr>
          <p:cNvSpPr>
            <a:spLocks noGrp="1"/>
          </p:cNvSpPr>
          <p:nvPr>
            <p:ph type="title"/>
          </p:nvPr>
        </p:nvSpPr>
        <p:spPr/>
        <p:txBody>
          <a:bodyPr/>
          <a:lstStyle/>
          <a:p>
            <a:r>
              <a:rPr lang="en-CA" dirty="0"/>
              <a:t>Obesity staging systems</a:t>
            </a:r>
            <a:r>
              <a:rPr lang="en-CA" baseline="30000" dirty="0"/>
              <a:t>1,2</a:t>
            </a:r>
            <a:r>
              <a:rPr lang="en-CA" dirty="0"/>
              <a:t> </a:t>
            </a:r>
          </a:p>
        </p:txBody>
      </p:sp>
      <p:sp>
        <p:nvSpPr>
          <p:cNvPr id="3" name="Text Placeholder 2">
            <a:extLst>
              <a:ext uri="{FF2B5EF4-FFF2-40B4-BE49-F238E27FC236}">
                <a16:creationId xmlns:a16="http://schemas.microsoft.com/office/drawing/2014/main" id="{AF2D6170-BE9B-402E-6091-FFCE092A73A5}"/>
              </a:ext>
            </a:extLst>
          </p:cNvPr>
          <p:cNvSpPr>
            <a:spLocks noGrp="1"/>
          </p:cNvSpPr>
          <p:nvPr>
            <p:ph type="body" sz="quarter" idx="13"/>
          </p:nvPr>
        </p:nvSpPr>
        <p:spPr/>
        <p:txBody>
          <a:bodyPr/>
          <a:lstStyle/>
          <a:p>
            <a:r>
              <a:rPr lang="en-US" sz="1000" dirty="0"/>
              <a:t>BMI, body mass index; </a:t>
            </a:r>
            <a:r>
              <a:rPr lang="en-CA" sz="1000" dirty="0"/>
              <a:t>BP, blood pressure; FPG, fasting plasma glucose; HDL-C, high-density lipoprotein cholesterol; LDL-C, low-density lipoprotein cholesterol; OA, osteoarthritis; </a:t>
            </a:r>
            <a:br>
              <a:rPr lang="en-CA" sz="1000" dirty="0"/>
            </a:br>
            <a:r>
              <a:rPr lang="en-CA" sz="1000" dirty="0"/>
              <a:t>OSA, obstructive sleep apnea; T2D, type 2 diabetes.</a:t>
            </a:r>
            <a:r>
              <a:rPr lang="en-US" sz="1000" dirty="0"/>
              <a:t> </a:t>
            </a:r>
            <a:br>
              <a:rPr lang="en-US" sz="1000" dirty="0"/>
            </a:br>
            <a:r>
              <a:rPr lang="en-US" sz="1000" dirty="0"/>
              <a:t>1. </a:t>
            </a:r>
            <a:r>
              <a:rPr lang="en-US" sz="1000" dirty="0" err="1"/>
              <a:t>Kodsi</a:t>
            </a:r>
            <a:r>
              <a:rPr lang="en-US" sz="1000" dirty="0"/>
              <a:t> R et al. Nutrients. 2022;14:967; 2. Sharma AM &amp; Kushner RF. Int J </a:t>
            </a:r>
            <a:r>
              <a:rPr lang="en-US" sz="1000" dirty="0" err="1"/>
              <a:t>Obes</a:t>
            </a:r>
            <a:r>
              <a:rPr lang="en-US" sz="1000" dirty="0"/>
              <a:t> (Lond). 2009;33:289–295.</a:t>
            </a:r>
          </a:p>
        </p:txBody>
      </p:sp>
      <p:grpSp>
        <p:nvGrpSpPr>
          <p:cNvPr id="5" name="Group 4">
            <a:extLst>
              <a:ext uri="{FF2B5EF4-FFF2-40B4-BE49-F238E27FC236}">
                <a16:creationId xmlns:a16="http://schemas.microsoft.com/office/drawing/2014/main" id="{4473D12A-462D-9271-A999-6660F4FE0830}"/>
              </a:ext>
            </a:extLst>
          </p:cNvPr>
          <p:cNvGrpSpPr/>
          <p:nvPr/>
        </p:nvGrpSpPr>
        <p:grpSpPr>
          <a:xfrm>
            <a:off x="1443038" y="2854031"/>
            <a:ext cx="9305924" cy="2543138"/>
            <a:chOff x="2047875" y="2819399"/>
            <a:chExt cx="9305924" cy="2543138"/>
          </a:xfrm>
        </p:grpSpPr>
        <p:grpSp>
          <p:nvGrpSpPr>
            <p:cNvPr id="9" name="Group 8">
              <a:extLst>
                <a:ext uri="{FF2B5EF4-FFF2-40B4-BE49-F238E27FC236}">
                  <a16:creationId xmlns:a16="http://schemas.microsoft.com/office/drawing/2014/main" id="{D5B56BC6-EFB8-056D-6F48-AA19FC07DF19}"/>
                </a:ext>
              </a:extLst>
            </p:cNvPr>
            <p:cNvGrpSpPr/>
            <p:nvPr/>
          </p:nvGrpSpPr>
          <p:grpSpPr>
            <a:xfrm>
              <a:off x="2047875" y="2819399"/>
              <a:ext cx="9305924" cy="338061"/>
              <a:chOff x="2047875" y="2228849"/>
              <a:chExt cx="9305924" cy="338061"/>
            </a:xfrm>
          </p:grpSpPr>
          <p:sp>
            <p:nvSpPr>
              <p:cNvPr id="24" name="Rectangle 23">
                <a:extLst>
                  <a:ext uri="{FF2B5EF4-FFF2-40B4-BE49-F238E27FC236}">
                    <a16:creationId xmlns:a16="http://schemas.microsoft.com/office/drawing/2014/main" id="{6BB22014-684F-DF8E-7314-4707DB25150D}"/>
                  </a:ext>
                </a:extLst>
              </p:cNvPr>
              <p:cNvSpPr/>
              <p:nvPr/>
            </p:nvSpPr>
            <p:spPr>
              <a:xfrm>
                <a:off x="2047875" y="2228849"/>
                <a:ext cx="1844040" cy="33806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Stage 0</a:t>
                </a:r>
              </a:p>
            </p:txBody>
          </p:sp>
          <p:sp>
            <p:nvSpPr>
              <p:cNvPr id="25" name="Rectangle 24">
                <a:extLst>
                  <a:ext uri="{FF2B5EF4-FFF2-40B4-BE49-F238E27FC236}">
                    <a16:creationId xmlns:a16="http://schemas.microsoft.com/office/drawing/2014/main" id="{CA75B258-E04D-A2EF-A85B-3E9BA067F2F5}"/>
                  </a:ext>
                </a:extLst>
              </p:cNvPr>
              <p:cNvSpPr/>
              <p:nvPr/>
            </p:nvSpPr>
            <p:spPr>
              <a:xfrm>
                <a:off x="3913346" y="2228849"/>
                <a:ext cx="1844040" cy="338061"/>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Stage 1</a:t>
                </a:r>
              </a:p>
            </p:txBody>
          </p:sp>
          <p:sp>
            <p:nvSpPr>
              <p:cNvPr id="26" name="Rectangle 25">
                <a:extLst>
                  <a:ext uri="{FF2B5EF4-FFF2-40B4-BE49-F238E27FC236}">
                    <a16:creationId xmlns:a16="http://schemas.microsoft.com/office/drawing/2014/main" id="{96A720AF-0FCC-63D9-6483-26DFC253DE3B}"/>
                  </a:ext>
                </a:extLst>
              </p:cNvPr>
              <p:cNvSpPr/>
              <p:nvPr/>
            </p:nvSpPr>
            <p:spPr>
              <a:xfrm>
                <a:off x="5778817" y="2228849"/>
                <a:ext cx="1844040" cy="33806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Stage 2</a:t>
                </a:r>
              </a:p>
            </p:txBody>
          </p:sp>
          <p:sp>
            <p:nvSpPr>
              <p:cNvPr id="27" name="Rectangle 26">
                <a:extLst>
                  <a:ext uri="{FF2B5EF4-FFF2-40B4-BE49-F238E27FC236}">
                    <a16:creationId xmlns:a16="http://schemas.microsoft.com/office/drawing/2014/main" id="{C4448169-4939-92AF-6A07-CB375A3249C1}"/>
                  </a:ext>
                </a:extLst>
              </p:cNvPr>
              <p:cNvSpPr/>
              <p:nvPr/>
            </p:nvSpPr>
            <p:spPr>
              <a:xfrm>
                <a:off x="7644288" y="2228849"/>
                <a:ext cx="1844040" cy="33806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Stage 3</a:t>
                </a:r>
              </a:p>
            </p:txBody>
          </p:sp>
          <p:sp>
            <p:nvSpPr>
              <p:cNvPr id="28" name="Rectangle 27">
                <a:extLst>
                  <a:ext uri="{FF2B5EF4-FFF2-40B4-BE49-F238E27FC236}">
                    <a16:creationId xmlns:a16="http://schemas.microsoft.com/office/drawing/2014/main" id="{CC92F4B2-2781-ADA6-FCAD-D8AF748D7B89}"/>
                  </a:ext>
                </a:extLst>
              </p:cNvPr>
              <p:cNvSpPr/>
              <p:nvPr/>
            </p:nvSpPr>
            <p:spPr>
              <a:xfrm>
                <a:off x="9509759" y="2228849"/>
                <a:ext cx="1844040" cy="3380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Stage 4</a:t>
                </a:r>
              </a:p>
            </p:txBody>
          </p:sp>
        </p:grpSp>
        <p:grpSp>
          <p:nvGrpSpPr>
            <p:cNvPr id="12" name="Group 11">
              <a:extLst>
                <a:ext uri="{FF2B5EF4-FFF2-40B4-BE49-F238E27FC236}">
                  <a16:creationId xmlns:a16="http://schemas.microsoft.com/office/drawing/2014/main" id="{C4B5DEDE-3075-CB19-4BB7-56656F2303CB}"/>
                </a:ext>
              </a:extLst>
            </p:cNvPr>
            <p:cNvGrpSpPr/>
            <p:nvPr/>
          </p:nvGrpSpPr>
          <p:grpSpPr>
            <a:xfrm>
              <a:off x="2047875" y="3424199"/>
              <a:ext cx="9305924" cy="1938338"/>
              <a:chOff x="2047875" y="2928899"/>
              <a:chExt cx="9305924" cy="1938338"/>
            </a:xfrm>
          </p:grpSpPr>
          <p:sp>
            <p:nvSpPr>
              <p:cNvPr id="19" name="Rectangle 18">
                <a:extLst>
                  <a:ext uri="{FF2B5EF4-FFF2-40B4-BE49-F238E27FC236}">
                    <a16:creationId xmlns:a16="http://schemas.microsoft.com/office/drawing/2014/main" id="{7755C07F-920C-8598-7C4A-3648309F0953}"/>
                  </a:ext>
                </a:extLst>
              </p:cNvPr>
              <p:cNvSpPr/>
              <p:nvPr/>
            </p:nvSpPr>
            <p:spPr>
              <a:xfrm>
                <a:off x="2047875" y="2928899"/>
                <a:ext cx="1844040" cy="19383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Case example:</a:t>
                </a:r>
              </a:p>
              <a:p>
                <a:pPr marL="171450" indent="-171450">
                  <a:buFont typeface="Arial" panose="020B0604020202020204" pitchFamily="34" charset="0"/>
                  <a:buChar char="•"/>
                </a:pPr>
                <a:r>
                  <a:rPr lang="en-US" sz="1100" dirty="0">
                    <a:solidFill>
                      <a:schemeClr val="tx1"/>
                    </a:solidFill>
                  </a:rPr>
                  <a:t>28 years old</a:t>
                </a:r>
              </a:p>
              <a:p>
                <a:pPr marL="171450" indent="-171450">
                  <a:buFont typeface="Arial" panose="020B0604020202020204" pitchFamily="34" charset="0"/>
                  <a:buChar char="•"/>
                </a:pPr>
                <a:r>
                  <a:rPr lang="en-US" sz="1100" dirty="0">
                    <a:solidFill>
                      <a:schemeClr val="tx1"/>
                    </a:solidFill>
                  </a:rPr>
                  <a:t>BMI = 23 kg/m</a:t>
                </a:r>
                <a:r>
                  <a:rPr lang="en-US" sz="1100" baseline="30000" dirty="0">
                    <a:solidFill>
                      <a:schemeClr val="tx1"/>
                    </a:solidFill>
                  </a:rPr>
                  <a:t>2</a:t>
                </a:r>
              </a:p>
              <a:p>
                <a:pPr marL="171450" indent="-171450">
                  <a:buFont typeface="Arial" panose="020B0604020202020204" pitchFamily="34" charset="0"/>
                  <a:buChar char="•"/>
                </a:pPr>
                <a:r>
                  <a:rPr lang="en-US" sz="1100" dirty="0">
                    <a:solidFill>
                      <a:schemeClr val="tx1"/>
                    </a:solidFill>
                  </a:rPr>
                  <a:t>Physically active</a:t>
                </a:r>
              </a:p>
              <a:p>
                <a:pPr marL="171450" indent="-171450">
                  <a:buFont typeface="Arial" panose="020B0604020202020204" pitchFamily="34" charset="0"/>
                  <a:buChar char="•"/>
                </a:pPr>
                <a:r>
                  <a:rPr lang="en-US" sz="1100" dirty="0">
                    <a:solidFill>
                      <a:schemeClr val="tx1"/>
                    </a:solidFill>
                  </a:rPr>
                  <a:t>Blood chemistries within normal limits</a:t>
                </a:r>
              </a:p>
              <a:p>
                <a:pPr marL="171450" indent="-171450">
                  <a:buFont typeface="Arial" panose="020B0604020202020204" pitchFamily="34" charset="0"/>
                  <a:buChar char="•"/>
                </a:pPr>
                <a:r>
                  <a:rPr lang="en-US" sz="1100" dirty="0">
                    <a:solidFill>
                      <a:schemeClr val="tx1"/>
                    </a:solidFill>
                  </a:rPr>
                  <a:t>No obesity-related risk factors, no physical symptoms, no functional limitations</a:t>
                </a:r>
              </a:p>
            </p:txBody>
          </p:sp>
          <p:sp>
            <p:nvSpPr>
              <p:cNvPr id="20" name="Rectangle 19">
                <a:extLst>
                  <a:ext uri="{FF2B5EF4-FFF2-40B4-BE49-F238E27FC236}">
                    <a16:creationId xmlns:a16="http://schemas.microsoft.com/office/drawing/2014/main" id="{B652F361-FE21-60EC-D0A1-2A74874DD832}"/>
                  </a:ext>
                </a:extLst>
              </p:cNvPr>
              <p:cNvSpPr/>
              <p:nvPr/>
            </p:nvSpPr>
            <p:spPr>
              <a:xfrm>
                <a:off x="3913346" y="2928899"/>
                <a:ext cx="1844040" cy="19383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Case example:</a:t>
                </a:r>
              </a:p>
              <a:p>
                <a:pPr marL="171450" indent="-171450">
                  <a:buFont typeface="Arial" panose="020B0604020202020204" pitchFamily="34" charset="0"/>
                  <a:buChar char="•"/>
                </a:pPr>
                <a:r>
                  <a:rPr lang="en-US" sz="1100" dirty="0">
                    <a:solidFill>
                      <a:schemeClr val="tx1"/>
                    </a:solidFill>
                  </a:rPr>
                  <a:t>20 years old</a:t>
                </a:r>
              </a:p>
              <a:p>
                <a:pPr marL="171450" indent="-171450">
                  <a:buFont typeface="Arial" panose="020B0604020202020204" pitchFamily="34" charset="0"/>
                  <a:buChar char="•"/>
                </a:pPr>
                <a:r>
                  <a:rPr lang="en-US" sz="1100" dirty="0">
                    <a:solidFill>
                      <a:schemeClr val="tx1"/>
                    </a:solidFill>
                  </a:rPr>
                  <a:t>BMI = 40 kg/m</a:t>
                </a:r>
                <a:r>
                  <a:rPr lang="en-US" sz="1100" baseline="30000" dirty="0">
                    <a:solidFill>
                      <a:schemeClr val="tx1"/>
                    </a:solidFill>
                  </a:rPr>
                  <a:t>2</a:t>
                </a:r>
              </a:p>
              <a:p>
                <a:pPr marL="171450" indent="-171450">
                  <a:buFont typeface="Arial" panose="020B0604020202020204" pitchFamily="34" charset="0"/>
                  <a:buChar char="•"/>
                </a:pPr>
                <a:r>
                  <a:rPr lang="en-US" sz="1100" dirty="0">
                    <a:solidFill>
                      <a:schemeClr val="tx1"/>
                    </a:solidFill>
                  </a:rPr>
                  <a:t>Borderline hypertension</a:t>
                </a:r>
              </a:p>
              <a:p>
                <a:pPr marL="171450" indent="-171450">
                  <a:buFont typeface="Arial" panose="020B0604020202020204" pitchFamily="34" charset="0"/>
                  <a:buChar char="•"/>
                </a:pPr>
                <a:r>
                  <a:rPr lang="en-US" sz="1100" dirty="0">
                    <a:solidFill>
                      <a:schemeClr val="tx1"/>
                    </a:solidFill>
                  </a:rPr>
                  <a:t>Impaired FPG</a:t>
                </a:r>
              </a:p>
              <a:p>
                <a:pPr marL="171450" indent="-171450">
                  <a:buFont typeface="Arial" panose="020B0604020202020204" pitchFamily="34" charset="0"/>
                  <a:buChar char="•"/>
                </a:pPr>
                <a:r>
                  <a:rPr lang="en-US" sz="1100" dirty="0">
                    <a:solidFill>
                      <a:schemeClr val="tx1"/>
                    </a:solidFill>
                  </a:rPr>
                  <a:t>Mild lower back and knee pain</a:t>
                </a:r>
              </a:p>
              <a:p>
                <a:pPr marL="171450" indent="-171450">
                  <a:buFont typeface="Arial" panose="020B0604020202020204" pitchFamily="34" charset="0"/>
                  <a:buChar char="•"/>
                </a:pPr>
                <a:r>
                  <a:rPr lang="en-US" sz="1100" dirty="0">
                    <a:solidFill>
                      <a:schemeClr val="tx1"/>
                    </a:solidFill>
                  </a:rPr>
                  <a:t>Does not require medical intervention</a:t>
                </a:r>
              </a:p>
            </p:txBody>
          </p:sp>
          <p:sp>
            <p:nvSpPr>
              <p:cNvPr id="21" name="Rectangle 20">
                <a:extLst>
                  <a:ext uri="{FF2B5EF4-FFF2-40B4-BE49-F238E27FC236}">
                    <a16:creationId xmlns:a16="http://schemas.microsoft.com/office/drawing/2014/main" id="{76CBE772-F582-E0D3-7CA2-7A925C7A0876}"/>
                  </a:ext>
                </a:extLst>
              </p:cNvPr>
              <p:cNvSpPr/>
              <p:nvPr/>
            </p:nvSpPr>
            <p:spPr>
              <a:xfrm>
                <a:off x="5778817" y="2928899"/>
                <a:ext cx="1844040" cy="19383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Case example:</a:t>
                </a:r>
              </a:p>
              <a:p>
                <a:pPr marL="171450" indent="-171450">
                  <a:buFont typeface="Arial" panose="020B0604020202020204" pitchFamily="34" charset="0"/>
                  <a:buChar char="•"/>
                </a:pPr>
                <a:r>
                  <a:rPr lang="en-US" sz="1100" dirty="0">
                    <a:solidFill>
                      <a:schemeClr val="tx1"/>
                    </a:solidFill>
                  </a:rPr>
                  <a:t>49 years old</a:t>
                </a:r>
              </a:p>
              <a:p>
                <a:pPr marL="171450" indent="-171450">
                  <a:buFont typeface="Arial" panose="020B0604020202020204" pitchFamily="34" charset="0"/>
                  <a:buChar char="•"/>
                </a:pPr>
                <a:r>
                  <a:rPr lang="en-US" sz="1100" dirty="0">
                    <a:solidFill>
                      <a:schemeClr val="tx1"/>
                    </a:solidFill>
                  </a:rPr>
                  <a:t>BMI = 36 kg/m</a:t>
                </a:r>
                <a:r>
                  <a:rPr lang="en-US" sz="1100" baseline="30000" dirty="0">
                    <a:solidFill>
                      <a:schemeClr val="tx1"/>
                    </a:solidFill>
                  </a:rPr>
                  <a:t>2</a:t>
                </a:r>
              </a:p>
              <a:p>
                <a:pPr marL="171450" indent="-171450">
                  <a:buFont typeface="Arial" panose="020B0604020202020204" pitchFamily="34" charset="0"/>
                  <a:buChar char="•"/>
                </a:pPr>
                <a:r>
                  <a:rPr lang="en-US" sz="1100" dirty="0">
                    <a:solidFill>
                      <a:schemeClr val="tx1"/>
                    </a:solidFill>
                  </a:rPr>
                  <a:t>Primary hypertension</a:t>
                </a:r>
              </a:p>
              <a:p>
                <a:pPr marL="171450" indent="-171450">
                  <a:buFont typeface="Arial" panose="020B0604020202020204" pitchFamily="34" charset="0"/>
                  <a:buChar char="•"/>
                </a:pPr>
                <a:r>
                  <a:rPr lang="en-US" sz="1100" dirty="0">
                    <a:solidFill>
                      <a:schemeClr val="tx1"/>
                    </a:solidFill>
                  </a:rPr>
                  <a:t>T2D</a:t>
                </a:r>
              </a:p>
              <a:p>
                <a:pPr marL="171450" indent="-171450">
                  <a:buFont typeface="Arial" panose="020B0604020202020204" pitchFamily="34" charset="0"/>
                  <a:buChar char="•"/>
                </a:pPr>
                <a:r>
                  <a:rPr lang="en-US" sz="1100" dirty="0">
                    <a:solidFill>
                      <a:schemeClr val="tx1"/>
                    </a:solidFill>
                  </a:rPr>
                  <a:t>OSA</a:t>
                </a:r>
              </a:p>
              <a:p>
                <a:pPr marL="171450" indent="-171450">
                  <a:buFont typeface="Arial" panose="020B0604020202020204" pitchFamily="34" charset="0"/>
                  <a:buChar char="•"/>
                </a:pPr>
                <a:r>
                  <a:rPr lang="en-US" sz="1100" dirty="0">
                    <a:solidFill>
                      <a:schemeClr val="tx1"/>
                    </a:solidFill>
                  </a:rPr>
                  <a:t>Fatty liver</a:t>
                </a:r>
              </a:p>
              <a:p>
                <a:pPr marL="171450" indent="-171450">
                  <a:buFont typeface="Arial" panose="020B0604020202020204" pitchFamily="34" charset="0"/>
                  <a:buChar char="•"/>
                </a:pPr>
                <a:r>
                  <a:rPr lang="en-US" sz="1100" dirty="0">
                    <a:solidFill>
                      <a:schemeClr val="tx1"/>
                    </a:solidFill>
                  </a:rPr>
                  <a:t>Depression</a:t>
                </a:r>
              </a:p>
              <a:p>
                <a:pPr marL="171450" indent="-171450">
                  <a:buFont typeface="Arial" panose="020B0604020202020204" pitchFamily="34" charset="0"/>
                  <a:buChar char="•"/>
                </a:pPr>
                <a:r>
                  <a:rPr lang="en-US" sz="1100" dirty="0">
                    <a:solidFill>
                      <a:schemeClr val="tx1"/>
                    </a:solidFill>
                  </a:rPr>
                  <a:t>Medications for hypertension, T2D and depression</a:t>
                </a:r>
              </a:p>
            </p:txBody>
          </p:sp>
          <p:sp>
            <p:nvSpPr>
              <p:cNvPr id="22" name="Rectangle 21">
                <a:extLst>
                  <a:ext uri="{FF2B5EF4-FFF2-40B4-BE49-F238E27FC236}">
                    <a16:creationId xmlns:a16="http://schemas.microsoft.com/office/drawing/2014/main" id="{23CBD24E-D189-1A01-E432-8E6DA73CD697}"/>
                  </a:ext>
                </a:extLst>
              </p:cNvPr>
              <p:cNvSpPr/>
              <p:nvPr/>
            </p:nvSpPr>
            <p:spPr>
              <a:xfrm>
                <a:off x="7644288" y="2928899"/>
                <a:ext cx="1844040" cy="19383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Case example:</a:t>
                </a:r>
              </a:p>
              <a:p>
                <a:pPr marL="171450" indent="-171450">
                  <a:buFont typeface="Arial" panose="020B0604020202020204" pitchFamily="34" charset="0"/>
                  <a:buChar char="•"/>
                </a:pPr>
                <a:r>
                  <a:rPr lang="en-US" sz="1100" dirty="0">
                    <a:solidFill>
                      <a:schemeClr val="tx1"/>
                    </a:solidFill>
                  </a:rPr>
                  <a:t>45 years old</a:t>
                </a:r>
              </a:p>
              <a:p>
                <a:pPr marL="171450" indent="-171450">
                  <a:buFont typeface="Arial" panose="020B0604020202020204" pitchFamily="34" charset="0"/>
                  <a:buChar char="•"/>
                </a:pPr>
                <a:r>
                  <a:rPr lang="en-US" sz="1100" dirty="0">
                    <a:solidFill>
                      <a:schemeClr val="tx1"/>
                    </a:solidFill>
                  </a:rPr>
                  <a:t>BMI = 67 kg/m</a:t>
                </a:r>
                <a:r>
                  <a:rPr lang="en-US" sz="1100" baseline="30000" dirty="0">
                    <a:solidFill>
                      <a:schemeClr val="tx1"/>
                    </a:solidFill>
                  </a:rPr>
                  <a:t>2</a:t>
                </a:r>
              </a:p>
              <a:p>
                <a:pPr marL="171450" indent="-171450">
                  <a:buFont typeface="Arial" panose="020B0604020202020204" pitchFamily="34" charset="0"/>
                  <a:buChar char="•"/>
                </a:pPr>
                <a:r>
                  <a:rPr lang="en-US" sz="1100" dirty="0">
                    <a:solidFill>
                      <a:schemeClr val="tx1"/>
                    </a:solidFill>
                  </a:rPr>
                  <a:t>Angina</a:t>
                </a:r>
              </a:p>
              <a:p>
                <a:pPr marL="171450" indent="-171450">
                  <a:buFont typeface="Arial" panose="020B0604020202020204" pitchFamily="34" charset="0"/>
                  <a:buChar char="•"/>
                </a:pPr>
                <a:r>
                  <a:rPr lang="en-US" sz="1100" dirty="0">
                    <a:solidFill>
                      <a:schemeClr val="tx1"/>
                    </a:solidFill>
                  </a:rPr>
                  <a:t>Cardiovascular disease</a:t>
                </a:r>
              </a:p>
              <a:p>
                <a:pPr marL="171450" indent="-171450">
                  <a:buFont typeface="Arial" panose="020B0604020202020204" pitchFamily="34" charset="0"/>
                  <a:buChar char="•"/>
                </a:pPr>
                <a:r>
                  <a:rPr lang="en-US" sz="1100" dirty="0">
                    <a:solidFill>
                      <a:schemeClr val="tx1"/>
                    </a:solidFill>
                  </a:rPr>
                  <a:t>Dyspnea</a:t>
                </a:r>
              </a:p>
              <a:p>
                <a:pPr marL="171450" indent="-171450">
                  <a:buFont typeface="Arial" panose="020B0604020202020204" pitchFamily="34" charset="0"/>
                  <a:buChar char="•"/>
                </a:pPr>
                <a:r>
                  <a:rPr lang="en-US" sz="1100" dirty="0">
                    <a:solidFill>
                      <a:schemeClr val="tx1"/>
                    </a:solidFill>
                  </a:rPr>
                  <a:t>Coronary bypass surgery</a:t>
                </a:r>
              </a:p>
              <a:p>
                <a:pPr marL="171450" indent="-171450">
                  <a:buFont typeface="Arial" panose="020B0604020202020204" pitchFamily="34" charset="0"/>
                  <a:buChar char="•"/>
                </a:pPr>
                <a:r>
                  <a:rPr lang="en-US" sz="1100" dirty="0">
                    <a:solidFill>
                      <a:schemeClr val="tx1"/>
                    </a:solidFill>
                  </a:rPr>
                  <a:t>Major depression</a:t>
                </a:r>
              </a:p>
              <a:p>
                <a:pPr marL="171450" indent="-171450">
                  <a:buFont typeface="Arial" panose="020B0604020202020204" pitchFamily="34" charset="0"/>
                  <a:buChar char="•"/>
                </a:pPr>
                <a:r>
                  <a:rPr lang="en-US" sz="1100" dirty="0">
                    <a:solidFill>
                      <a:schemeClr val="tx1"/>
                    </a:solidFill>
                  </a:rPr>
                  <a:t>Reduced mobility due to OA and gout</a:t>
                </a:r>
              </a:p>
            </p:txBody>
          </p:sp>
          <p:sp>
            <p:nvSpPr>
              <p:cNvPr id="23" name="Rectangle 22">
                <a:extLst>
                  <a:ext uri="{FF2B5EF4-FFF2-40B4-BE49-F238E27FC236}">
                    <a16:creationId xmlns:a16="http://schemas.microsoft.com/office/drawing/2014/main" id="{9DF115B1-B295-3A73-4495-CFA0585CA810}"/>
                  </a:ext>
                </a:extLst>
              </p:cNvPr>
              <p:cNvSpPr/>
              <p:nvPr/>
            </p:nvSpPr>
            <p:spPr>
              <a:xfrm>
                <a:off x="9509759" y="2928899"/>
                <a:ext cx="1844040" cy="19383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Case example:</a:t>
                </a:r>
              </a:p>
              <a:p>
                <a:pPr marL="171450" indent="-171450">
                  <a:buFont typeface="Arial" panose="020B0604020202020204" pitchFamily="34" charset="0"/>
                  <a:buChar char="•"/>
                </a:pPr>
                <a:r>
                  <a:rPr lang="en-US" sz="1100" dirty="0">
                    <a:solidFill>
                      <a:schemeClr val="tx1"/>
                    </a:solidFill>
                  </a:rPr>
                  <a:t>38 years old</a:t>
                </a:r>
              </a:p>
              <a:p>
                <a:pPr marL="171450" indent="-171450">
                  <a:buFont typeface="Arial" panose="020B0604020202020204" pitchFamily="34" charset="0"/>
                  <a:buChar char="•"/>
                </a:pPr>
                <a:r>
                  <a:rPr lang="en-US" sz="1100" dirty="0">
                    <a:solidFill>
                      <a:schemeClr val="tx1"/>
                    </a:solidFill>
                  </a:rPr>
                  <a:t>BMI = 56 kg/m</a:t>
                </a:r>
                <a:r>
                  <a:rPr lang="en-US" sz="1100" baseline="30000" dirty="0">
                    <a:solidFill>
                      <a:schemeClr val="tx1"/>
                    </a:solidFill>
                  </a:rPr>
                  <a:t>2</a:t>
                </a:r>
              </a:p>
              <a:p>
                <a:pPr marL="171450" indent="-171450">
                  <a:buFont typeface="Arial" panose="020B0604020202020204" pitchFamily="34" charset="0"/>
                  <a:buChar char="•"/>
                </a:pPr>
                <a:r>
                  <a:rPr lang="en-US" sz="1100" dirty="0">
                    <a:solidFill>
                      <a:schemeClr val="tx1"/>
                    </a:solidFill>
                  </a:rPr>
                  <a:t>Hyperpnea</a:t>
                </a:r>
              </a:p>
              <a:p>
                <a:pPr marL="171450" indent="-171450">
                  <a:buFont typeface="Arial" panose="020B0604020202020204" pitchFamily="34" charset="0"/>
                  <a:buChar char="•"/>
                </a:pPr>
                <a:r>
                  <a:rPr lang="en-US" sz="1100" dirty="0">
                    <a:solidFill>
                      <a:schemeClr val="tx1"/>
                    </a:solidFill>
                  </a:rPr>
                  <a:t>Anxiety disorder</a:t>
                </a:r>
              </a:p>
              <a:p>
                <a:pPr marL="171450" indent="-171450">
                  <a:buFont typeface="Arial" panose="020B0604020202020204" pitchFamily="34" charset="0"/>
                  <a:buChar char="•"/>
                </a:pPr>
                <a:r>
                  <a:rPr lang="en-US" sz="1100" dirty="0">
                    <a:solidFill>
                      <a:schemeClr val="tx1"/>
                    </a:solidFill>
                  </a:rPr>
                  <a:t>Disabling arthritis</a:t>
                </a:r>
              </a:p>
              <a:p>
                <a:pPr marL="171450" indent="-171450">
                  <a:buFont typeface="Arial" panose="020B0604020202020204" pitchFamily="34" charset="0"/>
                  <a:buChar char="•"/>
                </a:pPr>
                <a:r>
                  <a:rPr lang="en-US" sz="1100" dirty="0">
                    <a:solidFill>
                      <a:schemeClr val="tx1"/>
                    </a:solidFill>
                  </a:rPr>
                  <a:t>Non-ambulatory, uses wheelchair</a:t>
                </a:r>
              </a:p>
            </p:txBody>
          </p:sp>
        </p:grpSp>
        <p:grpSp>
          <p:nvGrpSpPr>
            <p:cNvPr id="13" name="Group 12">
              <a:extLst>
                <a:ext uri="{FF2B5EF4-FFF2-40B4-BE49-F238E27FC236}">
                  <a16:creationId xmlns:a16="http://schemas.microsoft.com/office/drawing/2014/main" id="{6BD0B0BA-2F74-5461-9A12-6A3B9A18826F}"/>
                </a:ext>
              </a:extLst>
            </p:cNvPr>
            <p:cNvGrpSpPr/>
            <p:nvPr/>
          </p:nvGrpSpPr>
          <p:grpSpPr>
            <a:xfrm>
              <a:off x="2047875" y="3182757"/>
              <a:ext cx="9305924" cy="216146"/>
              <a:chOff x="2047875" y="2638425"/>
              <a:chExt cx="9305924" cy="216146"/>
            </a:xfrm>
          </p:grpSpPr>
          <p:sp>
            <p:nvSpPr>
              <p:cNvPr id="14" name="Rectangle 13">
                <a:extLst>
                  <a:ext uri="{FF2B5EF4-FFF2-40B4-BE49-F238E27FC236}">
                    <a16:creationId xmlns:a16="http://schemas.microsoft.com/office/drawing/2014/main" id="{EE3A72F9-2D85-998B-50B5-D26BA4A35736}"/>
                  </a:ext>
                </a:extLst>
              </p:cNvPr>
              <p:cNvSpPr/>
              <p:nvPr/>
            </p:nvSpPr>
            <p:spPr>
              <a:xfrm>
                <a:off x="2047875" y="2638425"/>
                <a:ext cx="1844040" cy="21614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 clinical risk factors</a:t>
                </a:r>
              </a:p>
            </p:txBody>
          </p:sp>
          <p:sp>
            <p:nvSpPr>
              <p:cNvPr id="15" name="Rectangle 14">
                <a:extLst>
                  <a:ext uri="{FF2B5EF4-FFF2-40B4-BE49-F238E27FC236}">
                    <a16:creationId xmlns:a16="http://schemas.microsoft.com/office/drawing/2014/main" id="{2E226AAD-23FB-BEE2-FF29-FBC415B6C2D7}"/>
                  </a:ext>
                </a:extLst>
              </p:cNvPr>
              <p:cNvSpPr/>
              <p:nvPr/>
            </p:nvSpPr>
            <p:spPr>
              <a:xfrm>
                <a:off x="3913346" y="2638425"/>
                <a:ext cx="1844040" cy="216146"/>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Subclinical risk factors</a:t>
                </a:r>
              </a:p>
            </p:txBody>
          </p:sp>
          <p:sp>
            <p:nvSpPr>
              <p:cNvPr id="16" name="Rectangle 15">
                <a:extLst>
                  <a:ext uri="{FF2B5EF4-FFF2-40B4-BE49-F238E27FC236}">
                    <a16:creationId xmlns:a16="http://schemas.microsoft.com/office/drawing/2014/main" id="{C4221B82-A9A0-94BD-EF0F-DCDB97E2ADEB}"/>
                  </a:ext>
                </a:extLst>
              </p:cNvPr>
              <p:cNvSpPr/>
              <p:nvPr/>
            </p:nvSpPr>
            <p:spPr>
              <a:xfrm>
                <a:off x="5778817" y="2638425"/>
                <a:ext cx="1844040" cy="21614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Established disease</a:t>
                </a:r>
              </a:p>
            </p:txBody>
          </p:sp>
          <p:sp>
            <p:nvSpPr>
              <p:cNvPr id="17" name="Rectangle 16">
                <a:extLst>
                  <a:ext uri="{FF2B5EF4-FFF2-40B4-BE49-F238E27FC236}">
                    <a16:creationId xmlns:a16="http://schemas.microsoft.com/office/drawing/2014/main" id="{2130C7FD-35E8-0934-EB83-8DDED68D1986}"/>
                  </a:ext>
                </a:extLst>
              </p:cNvPr>
              <p:cNvSpPr/>
              <p:nvPr/>
            </p:nvSpPr>
            <p:spPr>
              <a:xfrm>
                <a:off x="7644288" y="2638425"/>
                <a:ext cx="1844040" cy="21614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Severe</a:t>
                </a:r>
              </a:p>
            </p:txBody>
          </p:sp>
          <p:sp>
            <p:nvSpPr>
              <p:cNvPr id="18" name="Rectangle 17">
                <a:extLst>
                  <a:ext uri="{FF2B5EF4-FFF2-40B4-BE49-F238E27FC236}">
                    <a16:creationId xmlns:a16="http://schemas.microsoft.com/office/drawing/2014/main" id="{F0937A80-C331-6A1E-BE69-1620D7AD62F8}"/>
                  </a:ext>
                </a:extLst>
              </p:cNvPr>
              <p:cNvSpPr/>
              <p:nvPr/>
            </p:nvSpPr>
            <p:spPr>
              <a:xfrm>
                <a:off x="9509759" y="2638425"/>
                <a:ext cx="1844040" cy="2161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End-stage, disabling</a:t>
                </a:r>
              </a:p>
            </p:txBody>
          </p:sp>
        </p:grpSp>
      </p:grpSp>
      <p:sp>
        <p:nvSpPr>
          <p:cNvPr id="29" name="Content Placeholder 6">
            <a:extLst>
              <a:ext uri="{FF2B5EF4-FFF2-40B4-BE49-F238E27FC236}">
                <a16:creationId xmlns:a16="http://schemas.microsoft.com/office/drawing/2014/main" id="{FE5B53DD-02B6-7A0A-EEA8-E6590DA3314C}"/>
              </a:ext>
            </a:extLst>
          </p:cNvPr>
          <p:cNvSpPr txBox="1">
            <a:spLocks/>
          </p:cNvSpPr>
          <p:nvPr/>
        </p:nvSpPr>
        <p:spPr>
          <a:xfrm>
            <a:off x="647700" y="1385888"/>
            <a:ext cx="10896600" cy="69056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Several obesity staging systems have been developed to assist clinicians in characterizing obesity severity and aid in clinical decision-making</a:t>
            </a:r>
          </a:p>
        </p:txBody>
      </p:sp>
      <p:sp>
        <p:nvSpPr>
          <p:cNvPr id="30" name="TextBox 29">
            <a:extLst>
              <a:ext uri="{FF2B5EF4-FFF2-40B4-BE49-F238E27FC236}">
                <a16:creationId xmlns:a16="http://schemas.microsoft.com/office/drawing/2014/main" id="{91732E8C-21F1-8A5F-7910-2F3906D81ADA}"/>
              </a:ext>
            </a:extLst>
          </p:cNvPr>
          <p:cNvSpPr txBox="1"/>
          <p:nvPr/>
        </p:nvSpPr>
        <p:spPr>
          <a:xfrm>
            <a:off x="0" y="5524500"/>
            <a:ext cx="12192000" cy="430837"/>
          </a:xfrm>
          <a:prstGeom prst="rect">
            <a:avLst/>
          </a:prstGeom>
          <a:solidFill>
            <a:schemeClr val="tx1"/>
          </a:solidFill>
          <a:effectLst/>
        </p:spPr>
        <p:txBody>
          <a:bodyPr wrap="square" lIns="182880" tIns="91440" rIns="182880" bIns="91440" rtlCol="0" anchor="ctr" anchorCtr="0">
            <a:noAutofit/>
          </a:bodyPr>
          <a:lstStyle/>
          <a:p>
            <a:pPr algn="ctr" defTabSz="1219139" fontAlgn="auto">
              <a:spcBef>
                <a:spcPts val="0"/>
              </a:spcBef>
              <a:spcAft>
                <a:spcPts val="0"/>
              </a:spcAft>
              <a:defRPr/>
            </a:pPr>
            <a:r>
              <a:rPr lang="en-US" b="0" dirty="0">
                <a:solidFill>
                  <a:srgbClr val="FFFFFF"/>
                </a:solidFill>
                <a:latin typeface="+mn-lt"/>
              </a:rPr>
              <a:t>The EOSS combined with BMI enables improved functional and prognostic assessment for patients</a:t>
            </a:r>
          </a:p>
        </p:txBody>
      </p:sp>
      <p:sp>
        <p:nvSpPr>
          <p:cNvPr id="31" name="TextBox 30">
            <a:extLst>
              <a:ext uri="{FF2B5EF4-FFF2-40B4-BE49-F238E27FC236}">
                <a16:creationId xmlns:a16="http://schemas.microsoft.com/office/drawing/2014/main" id="{C007C606-4F86-45FD-FD3E-CCCEBA1D3236}"/>
              </a:ext>
            </a:extLst>
          </p:cNvPr>
          <p:cNvSpPr txBox="1"/>
          <p:nvPr/>
        </p:nvSpPr>
        <p:spPr>
          <a:xfrm>
            <a:off x="647700" y="2434726"/>
            <a:ext cx="10896600" cy="338554"/>
          </a:xfrm>
          <a:prstGeom prst="rect">
            <a:avLst/>
          </a:prstGeom>
          <a:noFill/>
        </p:spPr>
        <p:txBody>
          <a:bodyPr wrap="square">
            <a:spAutoFit/>
          </a:bodyPr>
          <a:lstStyle/>
          <a:p>
            <a:pPr algn="ctr"/>
            <a:r>
              <a:rPr lang="en-US" sz="1600" dirty="0"/>
              <a:t>The EOSS allows assessment of the effect of obesity-related comorbidities on individuals, beyond weight</a:t>
            </a:r>
          </a:p>
        </p:txBody>
      </p:sp>
      <p:sp>
        <p:nvSpPr>
          <p:cNvPr id="32" name="TextBox 31">
            <a:extLst>
              <a:ext uri="{FF2B5EF4-FFF2-40B4-BE49-F238E27FC236}">
                <a16:creationId xmlns:a16="http://schemas.microsoft.com/office/drawing/2014/main" id="{76ED5638-CCE5-2A19-6E20-EEF5ADE62DB5}"/>
              </a:ext>
            </a:extLst>
          </p:cNvPr>
          <p:cNvSpPr txBox="1"/>
          <p:nvPr/>
        </p:nvSpPr>
        <p:spPr>
          <a:xfrm>
            <a:off x="1452563" y="2086311"/>
            <a:ext cx="9286875" cy="338554"/>
          </a:xfrm>
          <a:prstGeom prst="rect">
            <a:avLst/>
          </a:prstGeom>
          <a:noFill/>
        </p:spPr>
        <p:txBody>
          <a:bodyPr wrap="square" rtlCol="0" anchor="ctr">
            <a:spAutoFit/>
          </a:bodyPr>
          <a:lstStyle/>
          <a:p>
            <a:pPr algn="ctr" defTabSz="1219139" fontAlgn="auto">
              <a:spcBef>
                <a:spcPts val="0"/>
              </a:spcBef>
              <a:spcAft>
                <a:spcPts val="0"/>
              </a:spcAft>
              <a:defRPr/>
            </a:pPr>
            <a:r>
              <a:rPr lang="en-US" sz="1600" b="0" dirty="0">
                <a:latin typeface="+mn-lt"/>
              </a:rPr>
              <a:t>One of these alternative staging systems is the </a:t>
            </a:r>
            <a:r>
              <a:rPr lang="en-US" sz="1600" dirty="0">
                <a:latin typeface="+mn-lt"/>
              </a:rPr>
              <a:t>Edmonton Obesity Staging System (EOSS)</a:t>
            </a:r>
            <a:endParaRPr lang="en-US" sz="1600" baseline="30000" dirty="0">
              <a:latin typeface="+mn-lt"/>
            </a:endParaRPr>
          </a:p>
        </p:txBody>
      </p:sp>
    </p:spTree>
    <p:extLst>
      <p:ext uri="{BB962C8B-B14F-4D97-AF65-F5344CB8AC3E}">
        <p14:creationId xmlns:p14="http://schemas.microsoft.com/office/powerpoint/2010/main" val="399967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6255-5DE4-511C-6213-0D50C42335FD}"/>
              </a:ext>
            </a:extLst>
          </p:cNvPr>
          <p:cNvSpPr>
            <a:spLocks noGrp="1"/>
          </p:cNvSpPr>
          <p:nvPr>
            <p:ph type="title"/>
          </p:nvPr>
        </p:nvSpPr>
        <p:spPr/>
        <p:txBody>
          <a:bodyPr/>
          <a:lstStyle/>
          <a:p>
            <a:r>
              <a:rPr lang="en-CA" dirty="0"/>
              <a:t>AACE staging system characterization </a:t>
            </a:r>
          </a:p>
        </p:txBody>
      </p:sp>
      <p:sp>
        <p:nvSpPr>
          <p:cNvPr id="3" name="Text Placeholder 2">
            <a:extLst>
              <a:ext uri="{FF2B5EF4-FFF2-40B4-BE49-F238E27FC236}">
                <a16:creationId xmlns:a16="http://schemas.microsoft.com/office/drawing/2014/main" id="{AF2D6170-BE9B-402E-6091-FFCE092A73A5}"/>
              </a:ext>
            </a:extLst>
          </p:cNvPr>
          <p:cNvSpPr>
            <a:spLocks noGrp="1"/>
          </p:cNvSpPr>
          <p:nvPr>
            <p:ph type="body" sz="quarter" idx="13"/>
          </p:nvPr>
        </p:nvSpPr>
        <p:spPr/>
        <p:txBody>
          <a:bodyPr/>
          <a:lstStyle/>
          <a:p>
            <a:r>
              <a:rPr lang="en-US" sz="1000" dirty="0"/>
              <a:t>AACE, American Association of Clinical Endocrinologists; BMI, body mass index; MASH, </a:t>
            </a:r>
            <a:r>
              <a:rPr lang="en-US" sz="1000" dirty="0">
                <a:effectLst/>
              </a:rPr>
              <a:t>metabolic dysfunction-associated steatohepatitis; </a:t>
            </a:r>
            <a:br>
              <a:rPr lang="en-US" sz="1000" dirty="0">
                <a:effectLst/>
              </a:rPr>
            </a:br>
            <a:r>
              <a:rPr lang="en-US" sz="1000" dirty="0"/>
              <a:t>MASLD, metabolic dysfunction-associated </a:t>
            </a:r>
            <a:r>
              <a:rPr lang="en-US" sz="1000" dirty="0" err="1"/>
              <a:t>steatotic</a:t>
            </a:r>
            <a:r>
              <a:rPr lang="en-US" sz="1000" dirty="0"/>
              <a:t> liver disease.</a:t>
            </a:r>
            <a:br>
              <a:rPr lang="en-US" sz="1000" dirty="0"/>
            </a:br>
            <a:r>
              <a:rPr lang="en-US" sz="1000" dirty="0"/>
              <a:t>AACE/ACE Obesity CPG. Garvey WT et al. </a:t>
            </a:r>
            <a:r>
              <a:rPr lang="en-US" sz="1000" dirty="0" err="1"/>
              <a:t>Endocr</a:t>
            </a:r>
            <a:r>
              <a:rPr lang="en-US" sz="1000" dirty="0"/>
              <a:t> </a:t>
            </a:r>
            <a:r>
              <a:rPr lang="en-US" sz="1000" dirty="0" err="1"/>
              <a:t>Pract</a:t>
            </a:r>
            <a:r>
              <a:rPr lang="en-US" sz="1000" dirty="0"/>
              <a:t>. 2016:22(Suppl 3):1–203.</a:t>
            </a:r>
          </a:p>
        </p:txBody>
      </p:sp>
      <p:graphicFrame>
        <p:nvGraphicFramePr>
          <p:cNvPr id="10" name="Table 10">
            <a:extLst>
              <a:ext uri="{FF2B5EF4-FFF2-40B4-BE49-F238E27FC236}">
                <a16:creationId xmlns:a16="http://schemas.microsoft.com/office/drawing/2014/main" id="{AE773B6B-2B26-6BCD-FD83-0F7ECB4EE682}"/>
              </a:ext>
            </a:extLst>
          </p:cNvPr>
          <p:cNvGraphicFramePr>
            <a:graphicFrameLocks noGrp="1"/>
          </p:cNvGraphicFramePr>
          <p:nvPr>
            <p:extLst>
              <p:ext uri="{D42A27DB-BD31-4B8C-83A1-F6EECF244321}">
                <p14:modId xmlns:p14="http://schemas.microsoft.com/office/powerpoint/2010/main" val="775861102"/>
              </p:ext>
            </p:extLst>
          </p:nvPr>
        </p:nvGraphicFramePr>
        <p:xfrm>
          <a:off x="514136" y="1917647"/>
          <a:ext cx="11163729" cy="2302237"/>
        </p:xfrm>
        <a:graphic>
          <a:graphicData uri="http://schemas.openxmlformats.org/drawingml/2006/table">
            <a:tbl>
              <a:tblPr firstRow="1" bandRow="1">
                <a:tableStyleId>{5C22544A-7EE6-4342-B048-85BDC9FD1C3A}</a:tableStyleId>
              </a:tblPr>
              <a:tblGrid>
                <a:gridCol w="3721243">
                  <a:extLst>
                    <a:ext uri="{9D8B030D-6E8A-4147-A177-3AD203B41FA5}">
                      <a16:colId xmlns:a16="http://schemas.microsoft.com/office/drawing/2014/main" val="3272083195"/>
                    </a:ext>
                  </a:extLst>
                </a:gridCol>
                <a:gridCol w="3721243">
                  <a:extLst>
                    <a:ext uri="{9D8B030D-6E8A-4147-A177-3AD203B41FA5}">
                      <a16:colId xmlns:a16="http://schemas.microsoft.com/office/drawing/2014/main" val="3379108695"/>
                    </a:ext>
                  </a:extLst>
                </a:gridCol>
                <a:gridCol w="3721243">
                  <a:extLst>
                    <a:ext uri="{9D8B030D-6E8A-4147-A177-3AD203B41FA5}">
                      <a16:colId xmlns:a16="http://schemas.microsoft.com/office/drawing/2014/main" val="161884894"/>
                    </a:ext>
                  </a:extLst>
                </a:gridCol>
              </a:tblGrid>
              <a:tr h="374730">
                <a:tc>
                  <a:txBody>
                    <a:bodyPr/>
                    <a:lstStyle/>
                    <a:p>
                      <a:pPr algn="ctr"/>
                      <a:r>
                        <a:rPr lang="en-GB" sz="2000"/>
                        <a:t>Stage 0</a:t>
                      </a:r>
                    </a:p>
                  </a:txBody>
                  <a:tcPr/>
                </a:tc>
                <a:tc>
                  <a:txBody>
                    <a:bodyPr/>
                    <a:lstStyle/>
                    <a:p>
                      <a:pPr algn="ctr"/>
                      <a:r>
                        <a:rPr lang="en-GB" sz="2000"/>
                        <a:t>Stage 1</a:t>
                      </a:r>
                    </a:p>
                  </a:txBody>
                  <a:tcPr>
                    <a:solidFill>
                      <a:schemeClr val="accent2"/>
                    </a:solidFill>
                  </a:tcPr>
                </a:tc>
                <a:tc>
                  <a:txBody>
                    <a:bodyPr/>
                    <a:lstStyle/>
                    <a:p>
                      <a:pPr algn="ctr"/>
                      <a:r>
                        <a:rPr lang="en-GB" sz="2000"/>
                        <a:t>Stage 2</a:t>
                      </a:r>
                    </a:p>
                  </a:txBody>
                  <a:tcPr>
                    <a:solidFill>
                      <a:schemeClr val="accent3"/>
                    </a:solidFill>
                  </a:tcPr>
                </a:tc>
                <a:extLst>
                  <a:ext uri="{0D108BD9-81ED-4DB2-BD59-A6C34878D82A}">
                    <a16:rowId xmlns:a16="http://schemas.microsoft.com/office/drawing/2014/main" val="1991115649"/>
                  </a:ext>
                </a:extLst>
              </a:tr>
              <a:tr h="1905997">
                <a:tc>
                  <a:txBody>
                    <a:bodyPr/>
                    <a:lstStyle/>
                    <a:p>
                      <a:pPr marL="0" indent="0">
                        <a:buFont typeface="Arial" panose="020B0604020202020204" pitchFamily="34" charset="0"/>
                        <a:buNone/>
                      </a:pPr>
                      <a:r>
                        <a:rPr lang="en-GB" sz="1600" b="1" dirty="0"/>
                        <a:t>Case example:</a:t>
                      </a:r>
                    </a:p>
                    <a:p>
                      <a:pPr marL="285750" indent="-285750">
                        <a:buFont typeface="Arial" panose="020B0604020202020204" pitchFamily="34" charset="0"/>
                        <a:buChar char="•"/>
                      </a:pPr>
                      <a:r>
                        <a:rPr lang="en-GB" sz="1600" dirty="0"/>
                        <a:t>BMI = 30 kg/m</a:t>
                      </a:r>
                      <a:r>
                        <a:rPr lang="en-GB" sz="1600" baseline="30000" dirty="0"/>
                        <a:t>2</a:t>
                      </a:r>
                    </a:p>
                    <a:p>
                      <a:pPr marL="285750" indent="-285750">
                        <a:buFont typeface="Arial" panose="020B0604020202020204" pitchFamily="34" charset="0"/>
                        <a:buChar char="•"/>
                      </a:pPr>
                      <a:r>
                        <a:rPr lang="en-GB" sz="1600" dirty="0"/>
                        <a:t>Absence of weight-related complications </a:t>
                      </a:r>
                    </a:p>
                  </a:txBody>
                  <a:tcPr>
                    <a:solidFill>
                      <a:schemeClr val="accent1">
                        <a:lumMod val="20000"/>
                        <a:lumOff val="80000"/>
                      </a:schemeClr>
                    </a:solidFill>
                  </a:tcPr>
                </a:tc>
                <a:tc>
                  <a:txBody>
                    <a:bodyPr/>
                    <a:lstStyle/>
                    <a:p>
                      <a:pPr marL="0" indent="0">
                        <a:buFont typeface="Arial" panose="020B0604020202020204" pitchFamily="34" charset="0"/>
                        <a:buNone/>
                      </a:pPr>
                      <a:r>
                        <a:rPr lang="en-GB" sz="1600" b="1" dirty="0"/>
                        <a:t>Case example:</a:t>
                      </a:r>
                    </a:p>
                    <a:p>
                      <a:pPr marL="285750" indent="-285750">
                        <a:buFont typeface="Arial" panose="020B0604020202020204" pitchFamily="34" charset="0"/>
                        <a:buChar char="•"/>
                      </a:pPr>
                      <a:r>
                        <a:rPr lang="en-GB" sz="1600" dirty="0"/>
                        <a:t>BMI = 25 kg/m</a:t>
                      </a:r>
                      <a:r>
                        <a:rPr lang="en-GB" sz="1600" baseline="30000" dirty="0"/>
                        <a:t>2</a:t>
                      </a:r>
                    </a:p>
                    <a:p>
                      <a:pPr marL="285750" indent="-285750">
                        <a:buFont typeface="Arial" panose="020B0604020202020204" pitchFamily="34" charset="0"/>
                        <a:buChar char="•"/>
                      </a:pPr>
                      <a:r>
                        <a:rPr lang="en-GB" sz="1600" dirty="0">
                          <a:solidFill>
                            <a:schemeClr val="tx1"/>
                          </a:solidFill>
                        </a:rPr>
                        <a:t>One or more </a:t>
                      </a:r>
                      <a:r>
                        <a:rPr lang="en-GB" sz="1600" i="1" dirty="0">
                          <a:solidFill>
                            <a:schemeClr val="tx1"/>
                          </a:solidFill>
                        </a:rPr>
                        <a:t>mild to moderate </a:t>
                      </a:r>
                      <a:r>
                        <a:rPr lang="en-GB" sz="1600" dirty="0">
                          <a:solidFill>
                            <a:schemeClr val="tx1"/>
                          </a:solidFill>
                        </a:rPr>
                        <a:t>complications </a:t>
                      </a:r>
                    </a:p>
                    <a:p>
                      <a:pPr marL="285750" indent="280988" defTabSz="573088">
                        <a:buFont typeface="Arial" panose="020B0604020202020204" pitchFamily="34" charset="0"/>
                        <a:buChar char="•"/>
                      </a:pPr>
                      <a:r>
                        <a:rPr lang="en-GB" sz="1600" dirty="0">
                          <a:solidFill>
                            <a:schemeClr val="tx1"/>
                          </a:solidFill>
                        </a:rPr>
                        <a:t>Pre-diabetes	</a:t>
                      </a:r>
                    </a:p>
                    <a:p>
                      <a:pPr marL="285750" indent="280988" defTabSz="573088">
                        <a:buFont typeface="Arial" panose="020B0604020202020204" pitchFamily="34" charset="0"/>
                        <a:buChar char="•"/>
                      </a:pPr>
                      <a:r>
                        <a:rPr lang="en-GB" sz="1600" dirty="0">
                          <a:solidFill>
                            <a:schemeClr val="tx1"/>
                          </a:solidFill>
                        </a:rPr>
                        <a:t>Pre-hypertension</a:t>
                      </a:r>
                    </a:p>
                    <a:p>
                      <a:pPr marL="571500" indent="-285750" defTabSz="347663">
                        <a:buFont typeface="Arial" panose="020B0604020202020204" pitchFamily="34" charset="0"/>
                        <a:buChar char="•"/>
                      </a:pPr>
                      <a:r>
                        <a:rPr lang="en-GB" sz="1600" strike="noStrike" dirty="0">
                          <a:solidFill>
                            <a:schemeClr val="tx1"/>
                          </a:solidFill>
                        </a:rPr>
                        <a:t>MASLD</a:t>
                      </a:r>
                    </a:p>
                  </a:txBody>
                  <a:tcPr>
                    <a:solidFill>
                      <a:schemeClr val="accent2">
                        <a:lumMod val="20000"/>
                        <a:lumOff val="80000"/>
                      </a:schemeClr>
                    </a:solidFill>
                  </a:tcPr>
                </a:tc>
                <a:tc>
                  <a:txBody>
                    <a:bodyPr/>
                    <a:lstStyle/>
                    <a:p>
                      <a:pPr marL="0" indent="0">
                        <a:buFont typeface="Arial" panose="020B0604020202020204" pitchFamily="34" charset="0"/>
                        <a:buNone/>
                      </a:pPr>
                      <a:r>
                        <a:rPr lang="en-GB" sz="1600" b="1" dirty="0"/>
                        <a:t>Case example:</a:t>
                      </a:r>
                    </a:p>
                    <a:p>
                      <a:pPr marL="285750" indent="-285750">
                        <a:buFont typeface="Arial" panose="020B0604020202020204" pitchFamily="34" charset="0"/>
                        <a:buChar char="•"/>
                      </a:pPr>
                      <a:r>
                        <a:rPr lang="en-GB" sz="1600" dirty="0"/>
                        <a:t>BMI = 25 kg/m</a:t>
                      </a:r>
                      <a:r>
                        <a:rPr lang="en-GB" sz="1600" baseline="30000" dirty="0"/>
                        <a:t>2</a:t>
                      </a:r>
                    </a:p>
                    <a:p>
                      <a:pPr marL="285750" indent="-285750">
                        <a:buFont typeface="Arial" panose="020B0604020202020204" pitchFamily="34" charset="0"/>
                        <a:buChar char="•"/>
                      </a:pPr>
                      <a:r>
                        <a:rPr lang="en-GB" sz="1600" baseline="0" dirty="0"/>
                        <a:t>One or more </a:t>
                      </a:r>
                      <a:r>
                        <a:rPr lang="en-GB" sz="1600" i="1" baseline="0" dirty="0"/>
                        <a:t>severe</a:t>
                      </a:r>
                      <a:r>
                        <a:rPr lang="en-GB" sz="1600" baseline="0" dirty="0"/>
                        <a:t> weight-related complications</a:t>
                      </a:r>
                    </a:p>
                    <a:p>
                      <a:pPr marL="285750" indent="176213" defTabSz="573088">
                        <a:buFont typeface="Arial" panose="020B0604020202020204" pitchFamily="34" charset="0"/>
                        <a:buChar char="•"/>
                      </a:pPr>
                      <a:r>
                        <a:rPr lang="en-GB" sz="1600" baseline="0" dirty="0"/>
                        <a:t>	Primary hypertension</a:t>
                      </a:r>
                    </a:p>
                    <a:p>
                      <a:pPr marL="285750" indent="287338" defTabSz="742950">
                        <a:buFont typeface="Arial" panose="020B0604020202020204" pitchFamily="34" charset="0"/>
                        <a:buChar char="•"/>
                      </a:pPr>
                      <a:r>
                        <a:rPr lang="en-GB" sz="1600" baseline="0" dirty="0">
                          <a:solidFill>
                            <a:schemeClr val="tx1"/>
                          </a:solidFill>
                        </a:rPr>
                        <a:t>Type 2 diabetes</a:t>
                      </a:r>
                    </a:p>
                    <a:p>
                      <a:pPr marL="285750" indent="287020" defTabSz="742950">
                        <a:buFont typeface="Arial" panose="020B0604020202020204" pitchFamily="34" charset="0"/>
                        <a:buChar char="•"/>
                      </a:pPr>
                      <a:r>
                        <a:rPr lang="en-GB" sz="1600" baseline="0" dirty="0">
                          <a:solidFill>
                            <a:schemeClr val="tx1"/>
                          </a:solidFill>
                        </a:rPr>
                        <a:t>MASH</a:t>
                      </a:r>
                      <a:endParaRPr lang="en-GB" sz="160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95483849"/>
                  </a:ext>
                </a:extLst>
              </a:tr>
            </a:tbl>
          </a:graphicData>
        </a:graphic>
      </p:graphicFrame>
      <p:graphicFrame>
        <p:nvGraphicFramePr>
          <p:cNvPr id="4" name="Table 10">
            <a:extLst>
              <a:ext uri="{FF2B5EF4-FFF2-40B4-BE49-F238E27FC236}">
                <a16:creationId xmlns:a16="http://schemas.microsoft.com/office/drawing/2014/main" id="{C506F891-7016-D028-5E6C-F4B800827AB9}"/>
              </a:ext>
            </a:extLst>
          </p:cNvPr>
          <p:cNvGraphicFramePr>
            <a:graphicFrameLocks noGrp="1"/>
          </p:cNvGraphicFramePr>
          <p:nvPr>
            <p:extLst>
              <p:ext uri="{D42A27DB-BD31-4B8C-83A1-F6EECF244321}">
                <p14:modId xmlns:p14="http://schemas.microsoft.com/office/powerpoint/2010/main" val="3022540658"/>
              </p:ext>
            </p:extLst>
          </p:nvPr>
        </p:nvGraphicFramePr>
        <p:xfrm>
          <a:off x="514135" y="4267202"/>
          <a:ext cx="11163729" cy="1556598"/>
        </p:xfrm>
        <a:graphic>
          <a:graphicData uri="http://schemas.openxmlformats.org/drawingml/2006/table">
            <a:tbl>
              <a:tblPr firstRow="1" bandRow="1">
                <a:tableStyleId>{5C22544A-7EE6-4342-B048-85BDC9FD1C3A}</a:tableStyleId>
              </a:tblPr>
              <a:tblGrid>
                <a:gridCol w="3721243">
                  <a:extLst>
                    <a:ext uri="{9D8B030D-6E8A-4147-A177-3AD203B41FA5}">
                      <a16:colId xmlns:a16="http://schemas.microsoft.com/office/drawing/2014/main" val="3272083195"/>
                    </a:ext>
                  </a:extLst>
                </a:gridCol>
                <a:gridCol w="3721243">
                  <a:extLst>
                    <a:ext uri="{9D8B030D-6E8A-4147-A177-3AD203B41FA5}">
                      <a16:colId xmlns:a16="http://schemas.microsoft.com/office/drawing/2014/main" val="3379108695"/>
                    </a:ext>
                  </a:extLst>
                </a:gridCol>
                <a:gridCol w="3721243">
                  <a:extLst>
                    <a:ext uri="{9D8B030D-6E8A-4147-A177-3AD203B41FA5}">
                      <a16:colId xmlns:a16="http://schemas.microsoft.com/office/drawing/2014/main" val="161884894"/>
                    </a:ext>
                  </a:extLst>
                </a:gridCol>
              </a:tblGrid>
              <a:tr h="1556598">
                <a:tc>
                  <a:txBody>
                    <a:bodyPr/>
                    <a:lstStyle/>
                    <a:p>
                      <a:pPr marL="0" indent="0">
                        <a:buFont typeface="Arial" panose="020B0604020202020204" pitchFamily="34" charset="0"/>
                        <a:buNone/>
                      </a:pPr>
                      <a:r>
                        <a:rPr lang="en-GB" sz="1600" b="1" dirty="0">
                          <a:solidFill>
                            <a:schemeClr val="tx1"/>
                          </a:solidFill>
                        </a:rPr>
                        <a:t>Clinical goals</a:t>
                      </a:r>
                      <a:r>
                        <a:rPr lang="en-GB" sz="1600" b="1" strike="noStrike" dirty="0">
                          <a:solidFill>
                            <a:schemeClr val="tx1"/>
                          </a:solidFill>
                        </a:rPr>
                        <a:t>:</a:t>
                      </a:r>
                    </a:p>
                    <a:p>
                      <a:pPr marL="285750" indent="-285750">
                        <a:buFont typeface="Arial" panose="020B0604020202020204" pitchFamily="34" charset="0"/>
                        <a:buChar char="•"/>
                      </a:pPr>
                      <a:r>
                        <a:rPr lang="en-GB" sz="1600" b="0" strike="noStrike" dirty="0">
                          <a:solidFill>
                            <a:schemeClr val="tx1"/>
                          </a:solidFill>
                        </a:rPr>
                        <a:t>P</a:t>
                      </a:r>
                      <a:r>
                        <a:rPr lang="en-GB" sz="1600" b="0" dirty="0">
                          <a:solidFill>
                            <a:schemeClr val="tx1"/>
                          </a:solidFill>
                        </a:rPr>
                        <a:t>revent progressive weight gain </a:t>
                      </a:r>
                    </a:p>
                    <a:p>
                      <a:pPr marL="285750" indent="-285750">
                        <a:buFont typeface="Arial" panose="020B0604020202020204" pitchFamily="34" charset="0"/>
                        <a:buChar char="•"/>
                      </a:pPr>
                      <a:r>
                        <a:rPr lang="en-GB" sz="1600" b="0" dirty="0">
                          <a:solidFill>
                            <a:schemeClr val="tx1"/>
                          </a:solidFill>
                        </a:rPr>
                        <a:t>Prevention of development of weight-related complications </a:t>
                      </a:r>
                    </a:p>
                  </a:txBody>
                  <a:tcPr>
                    <a:solidFill>
                      <a:schemeClr val="accent1">
                        <a:lumMod val="20000"/>
                        <a:lumOff val="80000"/>
                      </a:schemeClr>
                    </a:solidFill>
                  </a:tcPr>
                </a:tc>
                <a:tc>
                  <a:txBody>
                    <a:bodyPr/>
                    <a:lstStyle/>
                    <a:p>
                      <a:pPr marL="0" indent="0">
                        <a:buFont typeface="Arial" panose="020B0604020202020204" pitchFamily="34" charset="0"/>
                        <a:buNone/>
                      </a:pPr>
                      <a:r>
                        <a:rPr lang="en-GB" sz="1600" b="1" dirty="0">
                          <a:solidFill>
                            <a:schemeClr val="tx1"/>
                          </a:solidFill>
                        </a:rPr>
                        <a:t>Clinical </a:t>
                      </a:r>
                      <a:r>
                        <a:rPr lang="en-GB" sz="1600" b="1" strike="noStrike" dirty="0">
                          <a:solidFill>
                            <a:schemeClr val="tx1"/>
                          </a:solidFill>
                        </a:rPr>
                        <a:t>pearls</a:t>
                      </a:r>
                      <a:r>
                        <a:rPr lang="en-GB" sz="1600" b="1" dirty="0">
                          <a:solidFill>
                            <a:schemeClr val="tx1"/>
                          </a:solidFill>
                        </a:rPr>
                        <a:t>:</a:t>
                      </a:r>
                    </a:p>
                    <a:p>
                      <a:pPr marL="285750" indent="-285750">
                        <a:buFont typeface="Arial" panose="020B0604020202020204" pitchFamily="34" charset="0"/>
                        <a:buChar char="•"/>
                      </a:pPr>
                      <a:r>
                        <a:rPr lang="en-GB" sz="1600" b="0" dirty="0">
                          <a:solidFill>
                            <a:schemeClr val="tx1"/>
                          </a:solidFill>
                        </a:rPr>
                        <a:t>May require intensive lifestyle/</a:t>
                      </a:r>
                      <a:r>
                        <a:rPr lang="en-GB" sz="1600" b="0" dirty="0" err="1">
                          <a:solidFill>
                            <a:schemeClr val="tx1"/>
                          </a:solidFill>
                        </a:rPr>
                        <a:t>behavior</a:t>
                      </a:r>
                      <a:r>
                        <a:rPr lang="en-GB" sz="1600" b="0" dirty="0">
                          <a:solidFill>
                            <a:schemeClr val="tx1"/>
                          </a:solidFill>
                        </a:rPr>
                        <a:t> therapy </a:t>
                      </a:r>
                    </a:p>
                    <a:p>
                      <a:pPr marL="285750" indent="-285750">
                        <a:buFont typeface="Arial" panose="020B0604020202020204" pitchFamily="34" charset="0"/>
                        <a:buChar char="•"/>
                      </a:pPr>
                      <a:r>
                        <a:rPr lang="en-GB" sz="1600" b="0" dirty="0">
                          <a:solidFill>
                            <a:schemeClr val="tx1"/>
                          </a:solidFill>
                        </a:rPr>
                        <a:t>Consideration of weight loss medications</a:t>
                      </a:r>
                    </a:p>
                  </a:txBody>
                  <a:tcPr>
                    <a:solidFill>
                      <a:schemeClr val="accent2">
                        <a:lumMod val="20000"/>
                        <a:lumOff val="80000"/>
                      </a:schemeClr>
                    </a:solidFill>
                  </a:tcPr>
                </a:tc>
                <a:tc>
                  <a:txBody>
                    <a:bodyPr/>
                    <a:lstStyle/>
                    <a:p>
                      <a:pPr marL="0" indent="0">
                        <a:buFont typeface="Arial" panose="020B0604020202020204" pitchFamily="34" charset="0"/>
                        <a:buNone/>
                      </a:pPr>
                      <a:r>
                        <a:rPr lang="en-GB" sz="1600" b="1" dirty="0">
                          <a:solidFill>
                            <a:schemeClr val="tx1"/>
                          </a:solidFill>
                        </a:rPr>
                        <a:t>Clinical goals:</a:t>
                      </a:r>
                    </a:p>
                    <a:p>
                      <a:pPr marL="285750" indent="-285750">
                        <a:buFont typeface="Arial" panose="020B0604020202020204" pitchFamily="34" charset="0"/>
                        <a:buChar char="•"/>
                      </a:pPr>
                      <a:r>
                        <a:rPr lang="en-GB" sz="1600" b="0" dirty="0">
                          <a:solidFill>
                            <a:schemeClr val="tx1"/>
                          </a:solidFill>
                        </a:rPr>
                        <a:t>Severe complications treated with intensive lifestyle/</a:t>
                      </a:r>
                      <a:br>
                        <a:rPr lang="en-GB" sz="1600" b="0" dirty="0">
                          <a:solidFill>
                            <a:schemeClr val="tx1"/>
                          </a:solidFill>
                        </a:rPr>
                      </a:br>
                      <a:r>
                        <a:rPr lang="en-GB" sz="1600" b="0" dirty="0" err="1">
                          <a:solidFill>
                            <a:schemeClr val="tx1"/>
                          </a:solidFill>
                        </a:rPr>
                        <a:t>behavioral</a:t>
                      </a:r>
                      <a:r>
                        <a:rPr lang="en-GB" sz="1600" b="0" dirty="0">
                          <a:solidFill>
                            <a:schemeClr val="tx1"/>
                          </a:solidFill>
                        </a:rPr>
                        <a:t> therapy along with weight-loss medications</a:t>
                      </a:r>
                    </a:p>
                    <a:p>
                      <a:pPr marL="285750" indent="-285750">
                        <a:buFont typeface="Arial" panose="020B0604020202020204" pitchFamily="34" charset="0"/>
                        <a:buChar char="•"/>
                      </a:pPr>
                      <a:r>
                        <a:rPr lang="en-GB" sz="1600" b="0" dirty="0">
                          <a:solidFill>
                            <a:schemeClr val="tx1"/>
                          </a:solidFill>
                        </a:rPr>
                        <a:t>Consideration of bariatric surgery </a:t>
                      </a:r>
                    </a:p>
                  </a:txBody>
                  <a:tcPr>
                    <a:solidFill>
                      <a:schemeClr val="accent3">
                        <a:lumMod val="20000"/>
                        <a:lumOff val="80000"/>
                      </a:schemeClr>
                    </a:solidFill>
                  </a:tcPr>
                </a:tc>
                <a:extLst>
                  <a:ext uri="{0D108BD9-81ED-4DB2-BD59-A6C34878D82A}">
                    <a16:rowId xmlns:a16="http://schemas.microsoft.com/office/drawing/2014/main" val="195483849"/>
                  </a:ext>
                </a:extLst>
              </a:tr>
            </a:tbl>
          </a:graphicData>
        </a:graphic>
      </p:graphicFrame>
    </p:spTree>
    <p:extLst>
      <p:ext uri="{BB962C8B-B14F-4D97-AF65-F5344CB8AC3E}">
        <p14:creationId xmlns:p14="http://schemas.microsoft.com/office/powerpoint/2010/main" val="1826830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O'Llenecia Walker</DisplayName>
        <AccountId>3596</AccountId>
        <AccountType/>
      </UserInfo>
      <UserInfo>
        <DisplayName>Nikta Tamashekan</DisplayName>
        <AccountId>906</AccountId>
        <AccountType/>
      </UserInfo>
      <UserInfo>
        <DisplayName>Carolyn Whiting</DisplayName>
        <AccountId>58</AccountId>
        <AccountType/>
      </UserInfo>
      <UserInfo>
        <DisplayName>Kimberly McCallum</DisplayName>
        <AccountId>429</AccountId>
        <AccountType/>
      </UserInfo>
      <UserInfo>
        <DisplayName>Elisha Shin</DisplayName>
        <AccountId>2112</AccountId>
        <AccountType/>
      </UserInfo>
    </SharedWithUsers>
    <_Flow_SignoffStatus xmlns="40bcddbf-5152-4ba4-91ea-bc5d864a028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4CADF-0197-42EE-B0B4-EE1F66435911}">
  <ds:schemaRefs>
    <ds:schemaRef ds:uri="40bcddbf-5152-4ba4-91ea-bc5d864a028e"/>
    <ds:schemaRef ds:uri="1ff868c5-2c61-4494-a6ef-a5fad2181b1a"/>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purl.org/dc/terms/"/>
  </ds:schemaRefs>
</ds:datastoreItem>
</file>

<file path=customXml/itemProps2.xml><?xml version="1.0" encoding="utf-8"?>
<ds:datastoreItem xmlns:ds="http://schemas.openxmlformats.org/officeDocument/2006/customXml" ds:itemID="{785C16BE-AE20-461C-823C-21AAC81B6E7A}">
  <ds:schemaRefs>
    <ds:schemaRef ds:uri="http://schemas.microsoft.com/sharepoint/v3/contenttype/forms"/>
  </ds:schemaRefs>
</ds:datastoreItem>
</file>

<file path=customXml/itemProps3.xml><?xml version="1.0" encoding="utf-8"?>
<ds:datastoreItem xmlns:ds="http://schemas.openxmlformats.org/officeDocument/2006/customXml" ds:itemID="{6C96D254-AEF0-487C-AB33-EF5AA2CEC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9301</TotalTime>
  <Words>3102</Words>
  <Application>Microsoft Office PowerPoint</Application>
  <PresentationFormat>Widescreen</PresentationFormat>
  <Paragraphs>328</Paragraphs>
  <Slides>18</Slides>
  <Notes>14</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6" baseType="lpstr">
      <vt:lpstr>Arial</vt:lpstr>
      <vt:lpstr>Arial Nova Light</vt:lpstr>
      <vt:lpstr>Calibri</vt:lpstr>
      <vt:lpstr>Times New Roman</vt:lpstr>
      <vt:lpstr>Office Theme</vt:lpstr>
      <vt:lpstr>FORWARD Master Template</vt:lpstr>
      <vt:lpstr>Office Theme</vt:lpstr>
      <vt:lpstr>Microsoft Word Document</vt:lpstr>
      <vt:lpstr>PowerPoint Presentation</vt:lpstr>
      <vt:lpstr>PowerPoint Presentation</vt:lpstr>
      <vt:lpstr>Learning outcomes</vt:lpstr>
      <vt:lpstr>Classification of obesity: BMI</vt:lpstr>
      <vt:lpstr>Limitations of BMI on an individual level</vt:lpstr>
      <vt:lpstr>Classification of obesity: Waist circumference </vt:lpstr>
      <vt:lpstr>Consider two patients with excess body fat</vt:lpstr>
      <vt:lpstr>Obesity staging systems1,2 </vt:lpstr>
      <vt:lpstr>AACE staging system characterization </vt:lpstr>
      <vt:lpstr>Medication-induced weight gain1,2 </vt:lpstr>
      <vt:lpstr>Principles of care Suggestions from the Obesity Medicine Association</vt:lpstr>
      <vt:lpstr>Motivational interviewing and goal-setting are effective strategies to promote weight loss  </vt:lpstr>
      <vt:lpstr>Pharmacokinetic and pharmacodynamic challenges in people with obesity </vt:lpstr>
      <vt:lpstr>Obesity is a chronic disease and requires ongoing care </vt:lpstr>
      <vt:lpstr>Obesity in older adults </vt:lpstr>
      <vt:lpstr>Key takeaways</vt:lpstr>
      <vt:lpstr>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Patients with Obesity</dc:title>
  <dc:creator/>
  <dcterms:created xsi:type="dcterms:W3CDTF">2022-03-14T20:39:25Z</dcterms:created>
  <dcterms:modified xsi:type="dcterms:W3CDTF">2024-03-25T22:04:56Z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