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69" r:id="rId5"/>
    <p:sldMasterId id="2147483648" r:id="rId6"/>
  </p:sldMasterIdLst>
  <p:notesMasterIdLst>
    <p:notesMasterId r:id="rId27"/>
  </p:notesMasterIdLst>
  <p:sldIdLst>
    <p:sldId id="273" r:id="rId7"/>
    <p:sldId id="2147374470" r:id="rId8"/>
    <p:sldId id="257" r:id="rId9"/>
    <p:sldId id="2147374506" r:id="rId10"/>
    <p:sldId id="2147374531" r:id="rId11"/>
    <p:sldId id="2147374502" r:id="rId12"/>
    <p:sldId id="2147374527" r:id="rId13"/>
    <p:sldId id="2147374509" r:id="rId14"/>
    <p:sldId id="2147374522" r:id="rId15"/>
    <p:sldId id="2147374512" r:id="rId16"/>
    <p:sldId id="2147374526" r:id="rId17"/>
    <p:sldId id="2147374530" r:id="rId18"/>
    <p:sldId id="2147374514" r:id="rId19"/>
    <p:sldId id="2147374521" r:id="rId20"/>
    <p:sldId id="2147374515" r:id="rId21"/>
    <p:sldId id="2147374513" r:id="rId22"/>
    <p:sldId id="2147374510" r:id="rId23"/>
    <p:sldId id="259" r:id="rId24"/>
    <p:sldId id="2147374447" r:id="rId25"/>
    <p:sldId id="21348049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0421AC6-D8A0-4897-B300-ADFC934ED1B0}">
          <p14:sldIdLst>
            <p14:sldId id="273"/>
            <p14:sldId id="2147374470"/>
            <p14:sldId id="257"/>
          </p14:sldIdLst>
        </p14:section>
        <p14:section name="Introduction" id="{30A13F6F-EFB9-471D-B044-E278FDDBDA38}">
          <p14:sldIdLst>
            <p14:sldId id="2147374506"/>
            <p14:sldId id="2147374531"/>
          </p14:sldIdLst>
        </p14:section>
        <p14:section name="Psychological interventions and sleep hygiene" id="{3FD04D24-0698-4231-9429-63CB386FDFDF}">
          <p14:sldIdLst>
            <p14:sldId id="2147374502"/>
            <p14:sldId id="2147374527"/>
          </p14:sldIdLst>
        </p14:section>
        <p14:section name="Nutritional interventions" id="{F2E3D1E3-D640-4214-A3DD-5271357E9F8B}">
          <p14:sldIdLst>
            <p14:sldId id="2147374509"/>
            <p14:sldId id="2147374522"/>
            <p14:sldId id="2147374512"/>
            <p14:sldId id="2147374526"/>
            <p14:sldId id="2147374530"/>
          </p14:sldIdLst>
        </p14:section>
        <p14:section name="Physical activity" id="{A698B7C2-4836-44E3-9733-365A9ECFCCB6}">
          <p14:sldIdLst>
            <p14:sldId id="2147374514"/>
            <p14:sldId id="2147374521"/>
            <p14:sldId id="2147374515"/>
            <p14:sldId id="2147374513"/>
          </p14:sldIdLst>
        </p14:section>
        <p14:section name="Role of patient-led health tracking" id="{AA3E35FB-A87B-499F-B5A7-D12232BA228A}">
          <p14:sldIdLst>
            <p14:sldId id="2147374510"/>
          </p14:sldIdLst>
        </p14:section>
        <p14:section name="Key takeaways" id="{70F3252D-D88A-477D-A394-424D5C502AC0}">
          <p14:sldIdLst>
            <p14:sldId id="259"/>
            <p14:sldId id="2147374447"/>
            <p14:sldId id="2134804967"/>
          </p14:sldIdLst>
        </p14:section>
      </p14:sectionLst>
    </p:ext>
    <p:ext uri="{EFAFB233-063F-42B5-8137-9DF3F51BA10A}">
      <p15:sldGuideLst xmlns:p15="http://schemas.microsoft.com/office/powerpoint/2012/main">
        <p15:guide id="1" orient="horz" pos="4104" userDrawn="1">
          <p15:clr>
            <a:srgbClr val="A4A3A4"/>
          </p15:clr>
        </p15:guide>
        <p15:guide id="2" pos="408" userDrawn="1">
          <p15:clr>
            <a:srgbClr val="A4A3A4"/>
          </p15:clr>
        </p15:guide>
        <p15:guide id="3" orient="horz" pos="936" userDrawn="1">
          <p15:clr>
            <a:srgbClr val="A4A3A4"/>
          </p15:clr>
        </p15:guide>
        <p15:guide id="4" orient="horz" pos="11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D5EE6331-BE21-B068-44D4-092F2C099496}" name="Robert F Kushner" initials="RFK" userId="S::rku694@ads.northwestern.edu::79a8d92c-de9e-41e9-b453-d6ec75d6e686" providerId="AD"/>
  <p188:author id="{E4FE064D-6AB6-C3FB-0A7A-2DFEDC5135E2}" name="cxmo@novonordisk.com" initials="cx" userId="S::urn:spo:guest#cxmo@novonordisk.com::" providerId="AD"/>
  <p188:author id="{76490B51-10AA-19A5-2347-FF88038A64AE}" name="daniel.bessesen@cuanschutz.edu" initials="da" userId="S::urn:spo:guest#daniel.bessesen@cuanschutz.edu::" providerId="AD"/>
  <p188:author id="{DBC5319F-8119-722E-99E2-C96E7E0C77CE}" name="Nikta Tamashekan" initials="NT" userId="Nikta Tamashekan" providerId="None"/>
  <p188:author id="{660B61A7-3A8D-B6B9-3D5E-57B26B7F5813}" name="Six Degrees Medical " initials="SDM" userId="Six Degrees Medical " providerId="None"/>
  <p188:author id="{4C9919B6-A2E7-E473-63DF-0EB4F88DBC12}" name="Gabriel" initials="G" userId="S::BrSz@novonordisk.com::0bb70a97-6657-4730-aa20-f334c76ea336" providerId="AD"/>
  <p188:author id="{C38856D3-27A9-77F2-4676-840C3EB4FE90}" name="jtir@novonordisk.com" initials="jt" userId="S::urn:spo:guest#jtir@novonordisk.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HFA (Anthony Fabricatore)" initials="A(F" lastIdx="6" clrIdx="0">
    <p:extLst>
      <p:ext uri="{19B8F6BF-5375-455C-9EA6-DF929625EA0E}">
        <p15:presenceInfo xmlns:p15="http://schemas.microsoft.com/office/powerpoint/2012/main" userId="S::AHFA@novonordisk.com::263db1e6-09d5-4d74-b62e-13dee0a293f6" providerId="AD"/>
      </p:ext>
    </p:extLst>
  </p:cmAuthor>
  <p:cmAuthor id="2" name="Hailey Cuddihey" initials="HC" lastIdx="6" clrIdx="1">
    <p:extLst>
      <p:ext uri="{19B8F6BF-5375-455C-9EA6-DF929625EA0E}">
        <p15:presenceInfo xmlns:p15="http://schemas.microsoft.com/office/powerpoint/2012/main" userId="S::hcuddihey@sixdegreesmed.com::da57eaba-10e0-4932-a850-513543ded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0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F33DC-FF9D-4AAA-A7F0-A191EC7C233B}" v="1" dt="2024-03-25T22:05:53.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79" autoAdjust="0"/>
  </p:normalViewPr>
  <p:slideViewPr>
    <p:cSldViewPr snapToGrid="0">
      <p:cViewPr varScale="1">
        <p:scale>
          <a:sx n="101" d="100"/>
          <a:sy n="101" d="100"/>
        </p:scale>
        <p:origin x="996" y="108"/>
      </p:cViewPr>
      <p:guideLst>
        <p:guide orient="horz" pos="4104"/>
        <p:guide pos="408"/>
        <p:guide orient="horz" pos="936"/>
        <p:guide orient="horz" pos="1176"/>
      </p:guideLst>
    </p:cSldViewPr>
  </p:slideViewPr>
  <p:notesTextViewPr>
    <p:cViewPr>
      <p:scale>
        <a:sx n="1" d="1"/>
        <a:sy n="1" d="1"/>
      </p:scale>
      <p:origin x="0" y="0"/>
    </p:cViewPr>
  </p:notesTextViewPr>
  <p:sorterViewPr>
    <p:cViewPr varScale="1">
      <p:scale>
        <a:sx n="1" d="1"/>
        <a:sy n="1" d="1"/>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AF7DE2B1-08B2-441B-8E2B-92AB691AE730}"/>
    <pc:docChg chg="modSld">
      <pc:chgData name="Elisha Shin" userId="19c3a70e-67e8-41a3-a3bb-c5e7a71219d8" providerId="ADAL" clId="{AF7DE2B1-08B2-441B-8E2B-92AB691AE730}" dt="2024-02-16T19:51:06.852" v="0"/>
      <pc:docMkLst>
        <pc:docMk/>
      </pc:docMkLst>
      <pc:sldChg chg="modSp">
        <pc:chgData name="Elisha Shin" userId="19c3a70e-67e8-41a3-a3bb-c5e7a71219d8" providerId="ADAL" clId="{AF7DE2B1-08B2-441B-8E2B-92AB691AE730}" dt="2024-02-16T19:51:06.852" v="0"/>
        <pc:sldMkLst>
          <pc:docMk/>
          <pc:sldMk cId="4088368589" sldId="2147374470"/>
        </pc:sldMkLst>
        <pc:graphicFrameChg chg="mod">
          <ac:chgData name="Elisha Shin" userId="19c3a70e-67e8-41a3-a3bb-c5e7a71219d8" providerId="ADAL" clId="{AF7DE2B1-08B2-441B-8E2B-92AB691AE730}" dt="2024-02-16T19:51:06.852" v="0"/>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ABFF33DC-FF9D-4AAA-A7F0-A191EC7C233B}"/>
    <pc:docChg chg="custSel modSld">
      <pc:chgData name="Elisha Shin" userId="19c3a70e-67e8-41a3-a3bb-c5e7a71219d8" providerId="ADAL" clId="{ABFF33DC-FF9D-4AAA-A7F0-A191EC7C233B}" dt="2024-03-25T22:05:55.965" v="3" actId="1076"/>
      <pc:docMkLst>
        <pc:docMk/>
      </pc:docMkLst>
      <pc:sldChg chg="addSp delSp modSp mod">
        <pc:chgData name="Elisha Shin" userId="19c3a70e-67e8-41a3-a3bb-c5e7a71219d8" providerId="ADAL" clId="{ABFF33DC-FF9D-4AAA-A7F0-A191EC7C233B}" dt="2024-03-25T22:05:55.965" v="3" actId="1076"/>
        <pc:sldMkLst>
          <pc:docMk/>
          <pc:sldMk cId="4088368589" sldId="2147374470"/>
        </pc:sldMkLst>
        <pc:graphicFrameChg chg="add mod">
          <ac:chgData name="Elisha Shin" userId="19c3a70e-67e8-41a3-a3bb-c5e7a71219d8" providerId="ADAL" clId="{ABFF33DC-FF9D-4AAA-A7F0-A191EC7C233B}" dt="2024-03-25T22:05:55.965" v="3" actId="1076"/>
          <ac:graphicFrameMkLst>
            <pc:docMk/>
            <pc:sldMk cId="4088368589" sldId="2147374470"/>
            <ac:graphicFrameMk id="5" creationId="{5D1120D9-6B3F-A60D-3A0E-E57DB2F99D4F}"/>
          </ac:graphicFrameMkLst>
        </pc:graphicFrameChg>
        <pc:graphicFrameChg chg="del mod">
          <ac:chgData name="Elisha Shin" userId="19c3a70e-67e8-41a3-a3bb-c5e7a71219d8" providerId="ADAL" clId="{ABFF33DC-FF9D-4AAA-A7F0-A191EC7C233B}" dt="2024-03-25T22:05:31.310" v="1" actId="478"/>
          <ac:graphicFrameMkLst>
            <pc:docMk/>
            <pc:sldMk cId="4088368589" sldId="2147374470"/>
            <ac:graphicFrameMk id="7" creationId="{C1B1915E-8A47-B1AE-580F-1EF783801D7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5833472677917"/>
          <c:y val="5.4958688398309759E-2"/>
          <c:w val="0.80831943696929265"/>
          <c:h val="0.68856163039171026"/>
        </c:manualLayout>
      </c:layout>
      <c:barChart>
        <c:barDir val="col"/>
        <c:grouping val="clustered"/>
        <c:varyColors val="0"/>
        <c:ser>
          <c:idx val="0"/>
          <c:order val="0"/>
          <c:tx>
            <c:strRef>
              <c:f>Sheet1!$B$1</c:f>
              <c:strCache>
                <c:ptCount val="1"/>
                <c:pt idx="0">
                  <c:v>Placebo</c:v>
                </c:pt>
              </c:strCache>
            </c:strRef>
          </c:tx>
          <c:spPr>
            <a:solidFill>
              <a:schemeClr val="tx2"/>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Sheet1!$B$2:$B$10</c:f>
              <c:numCache>
                <c:formatCode>General</c:formatCode>
                <c:ptCount val="9"/>
                <c:pt idx="0">
                  <c:v>-0.1</c:v>
                </c:pt>
                <c:pt idx="1">
                  <c:v>-0.2</c:v>
                </c:pt>
                <c:pt idx="2">
                  <c:v>0</c:v>
                </c:pt>
                <c:pt idx="3">
                  <c:v>0.1</c:v>
                </c:pt>
                <c:pt idx="4">
                  <c:v>0.2</c:v>
                </c:pt>
                <c:pt idx="5">
                  <c:v>0.3</c:v>
                </c:pt>
                <c:pt idx="6">
                  <c:v>0.4</c:v>
                </c:pt>
                <c:pt idx="7">
                  <c:v>-0.1</c:v>
                </c:pt>
              </c:numCache>
            </c:numRef>
          </c:val>
          <c:extLst>
            <c:ext xmlns:c16="http://schemas.microsoft.com/office/drawing/2014/chart" uri="{C3380CC4-5D6E-409C-BE32-E72D297353CC}">
              <c16:uniqueId val="{00000000-2456-44B1-A262-15035CCE6CEE}"/>
            </c:ext>
          </c:extLst>
        </c:ser>
        <c:ser>
          <c:idx val="1"/>
          <c:order val="1"/>
          <c:tx>
            <c:strRef>
              <c:f>Sheet1!$C$1</c:f>
              <c:strCache>
                <c:ptCount val="1"/>
                <c:pt idx="0">
                  <c:v>Metformin</c:v>
                </c:pt>
              </c:strCache>
            </c:strRef>
          </c:tx>
          <c:spPr>
            <a:solidFill>
              <a:schemeClr val="accent2"/>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Sheet1!$C$2:$C$10</c:f>
              <c:numCache>
                <c:formatCode>General</c:formatCode>
                <c:ptCount val="9"/>
                <c:pt idx="0">
                  <c:v>-2.1</c:v>
                </c:pt>
                <c:pt idx="1">
                  <c:v>-2.5</c:v>
                </c:pt>
                <c:pt idx="2">
                  <c:v>-2</c:v>
                </c:pt>
                <c:pt idx="3">
                  <c:v>-1.8</c:v>
                </c:pt>
                <c:pt idx="4">
                  <c:v>-1.5</c:v>
                </c:pt>
                <c:pt idx="5">
                  <c:v>-1</c:v>
                </c:pt>
                <c:pt idx="6">
                  <c:v>-1.45</c:v>
                </c:pt>
                <c:pt idx="7">
                  <c:v>-1</c:v>
                </c:pt>
              </c:numCache>
            </c:numRef>
          </c:val>
          <c:extLst>
            <c:ext xmlns:c16="http://schemas.microsoft.com/office/drawing/2014/chart" uri="{C3380CC4-5D6E-409C-BE32-E72D297353CC}">
              <c16:uniqueId val="{00000001-2456-44B1-A262-15035CCE6CEE}"/>
            </c:ext>
          </c:extLst>
        </c:ser>
        <c:ser>
          <c:idx val="2"/>
          <c:order val="2"/>
          <c:tx>
            <c:strRef>
              <c:f>Sheet1!$D$1</c:f>
              <c:strCache>
                <c:ptCount val="1"/>
                <c:pt idx="0">
                  <c:v>Lifestyle</c:v>
                </c:pt>
              </c:strCache>
            </c:strRef>
          </c:tx>
          <c:spPr>
            <a:solidFill>
              <a:schemeClr val="accent1"/>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Sheet1!$D$2:$D$10</c:f>
              <c:numCache>
                <c:formatCode>General</c:formatCode>
                <c:ptCount val="9"/>
                <c:pt idx="0">
                  <c:v>-6.9</c:v>
                </c:pt>
                <c:pt idx="1">
                  <c:v>-6.75</c:v>
                </c:pt>
                <c:pt idx="2">
                  <c:v>-6</c:v>
                </c:pt>
                <c:pt idx="3">
                  <c:v>-5</c:v>
                </c:pt>
                <c:pt idx="4">
                  <c:v>-4.3</c:v>
                </c:pt>
                <c:pt idx="5">
                  <c:v>-4.2</c:v>
                </c:pt>
                <c:pt idx="6">
                  <c:v>-4.05</c:v>
                </c:pt>
                <c:pt idx="7">
                  <c:v>-4.05</c:v>
                </c:pt>
              </c:numCache>
            </c:numRef>
          </c:val>
          <c:extLst>
            <c:ext xmlns:c16="http://schemas.microsoft.com/office/drawing/2014/chart" uri="{C3380CC4-5D6E-409C-BE32-E72D297353CC}">
              <c16:uniqueId val="{00000002-2456-44B1-A262-15035CCE6CEE}"/>
            </c:ext>
          </c:extLst>
        </c:ser>
        <c:dLbls>
          <c:showLegendKey val="0"/>
          <c:showVal val="0"/>
          <c:showCatName val="0"/>
          <c:showSerName val="0"/>
          <c:showPercent val="0"/>
          <c:showBubbleSize val="0"/>
        </c:dLbls>
        <c:gapWidth val="219"/>
        <c:overlap val="-27"/>
        <c:axId val="1109693248"/>
        <c:axId val="1109714464"/>
      </c:barChart>
      <c:catAx>
        <c:axId val="110969324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sz="1200">
                    <a:solidFill>
                      <a:schemeClr val="tx1"/>
                    </a:solidFill>
                  </a:rPr>
                  <a:t>Years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714464"/>
        <c:crosses val="autoZero"/>
        <c:auto val="1"/>
        <c:lblAlgn val="ctr"/>
        <c:lblOffset val="100"/>
        <c:noMultiLvlLbl val="0"/>
      </c:catAx>
      <c:valAx>
        <c:axId val="110971446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sz="1200">
                    <a:solidFill>
                      <a:schemeClr val="tx1"/>
                    </a:solidFill>
                  </a:rPr>
                  <a:t>Change in weight (kg)</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693248"/>
        <c:crosses val="autoZero"/>
        <c:crossBetween val="between"/>
      </c:valAx>
      <c:spPr>
        <a:noFill/>
        <a:ln>
          <a:noFill/>
        </a:ln>
        <a:effectLst/>
      </c:spPr>
    </c:plotArea>
    <c:legend>
      <c:legendPos val="b"/>
      <c:layout>
        <c:manualLayout>
          <c:xMode val="edge"/>
          <c:yMode val="edge"/>
          <c:x val="0.19788815365741635"/>
          <c:y val="0.9095248147366316"/>
          <c:w val="0.64700147701247457"/>
          <c:h val="9.04751852633683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5833472677917"/>
          <c:y val="5.4958688398309759E-2"/>
          <c:w val="0.80831943696929265"/>
          <c:h val="0.68856163039171026"/>
        </c:manualLayout>
      </c:layout>
      <c:barChart>
        <c:barDir val="col"/>
        <c:grouping val="clustered"/>
        <c:varyColors val="0"/>
        <c:ser>
          <c:idx val="0"/>
          <c:order val="0"/>
          <c:tx>
            <c:strRef>
              <c:f>Sheet1!$B$1</c:f>
              <c:strCache>
                <c:ptCount val="1"/>
                <c:pt idx="0">
                  <c:v>Placebo</c:v>
                </c:pt>
              </c:strCache>
            </c:strRef>
          </c:tx>
          <c:spPr>
            <a:solidFill>
              <a:schemeClr val="tx2"/>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Sheet1!$B$2:$B$10</c:f>
              <c:numCache>
                <c:formatCode>General</c:formatCode>
                <c:ptCount val="9"/>
                <c:pt idx="0">
                  <c:v>4.5</c:v>
                </c:pt>
                <c:pt idx="1">
                  <c:v>13</c:v>
                </c:pt>
                <c:pt idx="2">
                  <c:v>15</c:v>
                </c:pt>
                <c:pt idx="3">
                  <c:v>23</c:v>
                </c:pt>
                <c:pt idx="4">
                  <c:v>25</c:v>
                </c:pt>
                <c:pt idx="5">
                  <c:v>30</c:v>
                </c:pt>
                <c:pt idx="6">
                  <c:v>32</c:v>
                </c:pt>
                <c:pt idx="7">
                  <c:v>37</c:v>
                </c:pt>
              </c:numCache>
            </c:numRef>
          </c:val>
          <c:extLst>
            <c:ext xmlns:c16="http://schemas.microsoft.com/office/drawing/2014/chart" uri="{C3380CC4-5D6E-409C-BE32-E72D297353CC}">
              <c16:uniqueId val="{00000000-05AE-4C80-8DA4-509D0D8A9E73}"/>
            </c:ext>
          </c:extLst>
        </c:ser>
        <c:ser>
          <c:idx val="1"/>
          <c:order val="1"/>
          <c:tx>
            <c:strRef>
              <c:f>Sheet1!$C$1</c:f>
              <c:strCache>
                <c:ptCount val="1"/>
                <c:pt idx="0">
                  <c:v>Metformin</c:v>
                </c:pt>
              </c:strCache>
            </c:strRef>
          </c:tx>
          <c:spPr>
            <a:solidFill>
              <a:schemeClr val="accent2"/>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Sheet1!$C$2:$C$10</c:f>
              <c:numCache>
                <c:formatCode>General</c:formatCode>
                <c:ptCount val="9"/>
                <c:pt idx="0">
                  <c:v>1</c:v>
                </c:pt>
                <c:pt idx="1">
                  <c:v>7</c:v>
                </c:pt>
                <c:pt idx="2">
                  <c:v>9</c:v>
                </c:pt>
                <c:pt idx="3">
                  <c:v>15</c:v>
                </c:pt>
                <c:pt idx="4">
                  <c:v>17</c:v>
                </c:pt>
                <c:pt idx="5">
                  <c:v>22.5</c:v>
                </c:pt>
                <c:pt idx="6">
                  <c:v>25</c:v>
                </c:pt>
                <c:pt idx="7">
                  <c:v>30</c:v>
                </c:pt>
              </c:numCache>
            </c:numRef>
          </c:val>
          <c:extLst>
            <c:ext xmlns:c16="http://schemas.microsoft.com/office/drawing/2014/chart" uri="{C3380CC4-5D6E-409C-BE32-E72D297353CC}">
              <c16:uniqueId val="{00000001-05AE-4C80-8DA4-509D0D8A9E73}"/>
            </c:ext>
          </c:extLst>
        </c:ser>
        <c:ser>
          <c:idx val="2"/>
          <c:order val="2"/>
          <c:tx>
            <c:strRef>
              <c:f>Sheet1!$D$1</c:f>
              <c:strCache>
                <c:ptCount val="1"/>
                <c:pt idx="0">
                  <c:v>Lifestyle</c:v>
                </c:pt>
              </c:strCache>
            </c:strRef>
          </c:tx>
          <c:spPr>
            <a:solidFill>
              <a:schemeClr val="accent1"/>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Sheet1!$D$2:$D$10</c:f>
              <c:numCache>
                <c:formatCode>General</c:formatCode>
                <c:ptCount val="9"/>
                <c:pt idx="0">
                  <c:v>1</c:v>
                </c:pt>
                <c:pt idx="1">
                  <c:v>4</c:v>
                </c:pt>
                <c:pt idx="2">
                  <c:v>5</c:v>
                </c:pt>
                <c:pt idx="3">
                  <c:v>8</c:v>
                </c:pt>
                <c:pt idx="4">
                  <c:v>11</c:v>
                </c:pt>
                <c:pt idx="5">
                  <c:v>15</c:v>
                </c:pt>
                <c:pt idx="6">
                  <c:v>17</c:v>
                </c:pt>
                <c:pt idx="7">
                  <c:v>20</c:v>
                </c:pt>
              </c:numCache>
            </c:numRef>
          </c:val>
          <c:extLst>
            <c:ext xmlns:c16="http://schemas.microsoft.com/office/drawing/2014/chart" uri="{C3380CC4-5D6E-409C-BE32-E72D297353CC}">
              <c16:uniqueId val="{00000002-05AE-4C80-8DA4-509D0D8A9E73}"/>
            </c:ext>
          </c:extLst>
        </c:ser>
        <c:dLbls>
          <c:showLegendKey val="0"/>
          <c:showVal val="0"/>
          <c:showCatName val="0"/>
          <c:showSerName val="0"/>
          <c:showPercent val="0"/>
          <c:showBubbleSize val="0"/>
        </c:dLbls>
        <c:gapWidth val="219"/>
        <c:overlap val="-27"/>
        <c:axId val="1109693248"/>
        <c:axId val="1109714464"/>
      </c:barChart>
      <c:catAx>
        <c:axId val="110969324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sz="1200">
                    <a:solidFill>
                      <a:schemeClr val="tx1"/>
                    </a:solidFill>
                  </a:rPr>
                  <a:t>Years</a:t>
                </a:r>
                <a:endParaRPr lang="en-CA">
                  <a:solidFill>
                    <a:schemeClr val="tx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714464"/>
        <c:crosses val="autoZero"/>
        <c:auto val="1"/>
        <c:lblAlgn val="ctr"/>
        <c:lblOffset val="100"/>
        <c:noMultiLvlLbl val="0"/>
      </c:catAx>
      <c:valAx>
        <c:axId val="110971446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sz="1200">
                    <a:solidFill>
                      <a:schemeClr val="tx1"/>
                    </a:solidFill>
                  </a:rPr>
                  <a:t>Cumulative incidence</a:t>
                </a:r>
                <a:r>
                  <a:rPr lang="en-CA" sz="1200" baseline="0">
                    <a:solidFill>
                      <a:schemeClr val="tx1"/>
                    </a:solidFill>
                  </a:rPr>
                  <a:t> of diabetes (%)</a:t>
                </a:r>
              </a:p>
              <a:p>
                <a:pPr>
                  <a:defRPr>
                    <a:solidFill>
                      <a:schemeClr val="tx1"/>
                    </a:solidFill>
                  </a:defRPr>
                </a:pPr>
                <a:endParaRPr lang="en-CA">
                  <a:solidFill>
                    <a:schemeClr val="tx1"/>
                  </a:solidFill>
                </a:endParaRPr>
              </a:p>
            </c:rich>
          </c:tx>
          <c:layout>
            <c:manualLayout>
              <c:xMode val="edge"/>
              <c:yMode val="edge"/>
              <c:x val="0"/>
              <c:y val="0.1631354598346054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693248"/>
        <c:crosses val="autoZero"/>
        <c:crossBetween val="between"/>
      </c:valAx>
      <c:spPr>
        <a:noFill/>
        <a:ln>
          <a:noFill/>
        </a:ln>
        <a:effectLst/>
      </c:spPr>
    </c:plotArea>
    <c:legend>
      <c:legendPos val="b"/>
      <c:layout>
        <c:manualLayout>
          <c:xMode val="edge"/>
          <c:yMode val="edge"/>
          <c:x val="0.19788815365741635"/>
          <c:y val="0.9095248147366316"/>
          <c:w val="0.64700147701247457"/>
          <c:h val="9.04751852633683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92F3307-AA52-4EA2-92F3-ED76E0CCF0AE}" type="datetimeFigureOut">
              <a:rPr lang="en-CA" smtClean="0"/>
              <a:pPr/>
              <a:t>2024-03-25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9C68C10-FADA-4BD9-8008-C07576D19059}" type="slidenum">
              <a:rPr lang="en-CA" smtClean="0"/>
              <a:pPr/>
              <a:t>‹#›</a:t>
            </a:fld>
            <a:endParaRPr lang="en-CA" dirty="0"/>
          </a:p>
        </p:txBody>
      </p:sp>
    </p:spTree>
    <p:extLst>
      <p:ext uri="{BB962C8B-B14F-4D97-AF65-F5344CB8AC3E}">
        <p14:creationId xmlns:p14="http://schemas.microsoft.com/office/powerpoint/2010/main" val="184367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4</a:t>
            </a:fld>
            <a:endParaRPr lang="en-CA"/>
          </a:p>
        </p:txBody>
      </p:sp>
    </p:spTree>
    <p:extLst>
      <p:ext uri="{BB962C8B-B14F-4D97-AF65-F5344CB8AC3E}">
        <p14:creationId xmlns:p14="http://schemas.microsoft.com/office/powerpoint/2010/main" val="161587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16</a:t>
            </a:fld>
            <a:endParaRPr lang="en-CA"/>
          </a:p>
        </p:txBody>
      </p:sp>
    </p:spTree>
    <p:extLst>
      <p:ext uri="{BB962C8B-B14F-4D97-AF65-F5344CB8AC3E}">
        <p14:creationId xmlns:p14="http://schemas.microsoft.com/office/powerpoint/2010/main" val="989934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17</a:t>
            </a:fld>
            <a:endParaRPr lang="en-CA"/>
          </a:p>
        </p:txBody>
      </p:sp>
    </p:spTree>
    <p:extLst>
      <p:ext uri="{BB962C8B-B14F-4D97-AF65-F5344CB8AC3E}">
        <p14:creationId xmlns:p14="http://schemas.microsoft.com/office/powerpoint/2010/main" val="222647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c (Slide 8; all other statements are false)</a:t>
            </a:r>
          </a:p>
          <a:p>
            <a:pPr marL="228600" indent="-228600">
              <a:buAutoNum type="arabicPeriod"/>
            </a:pPr>
            <a:r>
              <a:rPr lang="en-US" dirty="0"/>
              <a:t>a (Slide 6; regular exercise improves sleep extension)</a:t>
            </a:r>
          </a:p>
          <a:p>
            <a:pPr marL="228600" indent="-228600">
              <a:buAutoNum type="arabicPeriod"/>
            </a:pPr>
            <a:r>
              <a:rPr lang="en-US" dirty="0"/>
              <a:t>c (Slide 12 and 15; motivational interviewing techniques and realistic goal setting are effective strategies to </a:t>
            </a:r>
            <a:r>
              <a:rPr lang="en-US"/>
              <a:t>motivate patients)</a:t>
            </a:r>
            <a:endParaRPr lang="en-US" dirty="0"/>
          </a:p>
        </p:txBody>
      </p:sp>
      <p:sp>
        <p:nvSpPr>
          <p:cNvPr id="4" name="Slide Number Placeholder 3"/>
          <p:cNvSpPr>
            <a:spLocks noGrp="1"/>
          </p:cNvSpPr>
          <p:nvPr>
            <p:ph type="sldNum" sz="quarter" idx="5"/>
          </p:nvPr>
        </p:nvSpPr>
        <p:spPr/>
        <p:txBody>
          <a:bodyPr/>
          <a:lstStyle/>
          <a:p>
            <a:fld id="{83696964-119A-4C87-92B3-6DE355C27AA2}" type="slidenum">
              <a:rPr lang="en-CA" smtClean="0"/>
              <a:t>19</a:t>
            </a:fld>
            <a:endParaRPr lang="en-CA"/>
          </a:p>
        </p:txBody>
      </p:sp>
    </p:spTree>
    <p:extLst>
      <p:ext uri="{BB962C8B-B14F-4D97-AF65-F5344CB8AC3E}">
        <p14:creationId xmlns:p14="http://schemas.microsoft.com/office/powerpoint/2010/main" val="80632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6</a:t>
            </a:fld>
            <a:endParaRPr lang="en-CA"/>
          </a:p>
        </p:txBody>
      </p:sp>
    </p:spTree>
    <p:extLst>
      <p:ext uri="{BB962C8B-B14F-4D97-AF65-F5344CB8AC3E}">
        <p14:creationId xmlns:p14="http://schemas.microsoft.com/office/powerpoint/2010/main" val="164973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7</a:t>
            </a:fld>
            <a:endParaRPr lang="en-CA"/>
          </a:p>
        </p:txBody>
      </p:sp>
    </p:spTree>
    <p:extLst>
      <p:ext uri="{BB962C8B-B14F-4D97-AF65-F5344CB8AC3E}">
        <p14:creationId xmlns:p14="http://schemas.microsoft.com/office/powerpoint/2010/main" val="397030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68C10-FADA-4BD9-8008-C07576D19059}" type="slidenum">
              <a:rPr lang="en-CA" smtClean="0"/>
              <a:pPr/>
              <a:t>8</a:t>
            </a:fld>
            <a:endParaRPr lang="en-CA" dirty="0"/>
          </a:p>
        </p:txBody>
      </p:sp>
    </p:spTree>
    <p:extLst>
      <p:ext uri="{BB962C8B-B14F-4D97-AF65-F5344CB8AC3E}">
        <p14:creationId xmlns:p14="http://schemas.microsoft.com/office/powerpoint/2010/main" val="166676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F9C68C10-FADA-4BD9-8008-C07576D19059}" type="slidenum">
              <a:rPr lang="en-CA" smtClean="0"/>
              <a:t>9</a:t>
            </a:fld>
            <a:endParaRPr lang="en-CA"/>
          </a:p>
        </p:txBody>
      </p:sp>
    </p:spTree>
    <p:extLst>
      <p:ext uri="{BB962C8B-B14F-4D97-AF65-F5344CB8AC3E}">
        <p14:creationId xmlns:p14="http://schemas.microsoft.com/office/powerpoint/2010/main" val="179152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*Note: 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Most people with obesity try caloric restriction as a means for weight management and most need pharmacotherapy to help MAKE IT HAPPEN. (Need to always keep in mind the reality that </a:t>
            </a:r>
            <a:r>
              <a:rPr lang="en-US" sz="1800" dirty="0" err="1">
                <a:effectLst/>
                <a:latin typeface="Segoe UI" panose="020B0502040204020203" pitchFamily="34" charset="0"/>
              </a:rPr>
              <a:t>PwO</a:t>
            </a:r>
            <a:r>
              <a:rPr lang="en-US" sz="1800" dirty="0">
                <a:effectLst/>
                <a:latin typeface="Segoe UI" panose="020B0502040204020203" pitchFamily="34" charset="0"/>
              </a:rPr>
              <a:t> may know what to do but their bodies don't allow them to do it and can't just achieve "caloric restriction" - we need to flip the narrative that we're treating a disease, not a choice"</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9C68C10-FADA-4BD9-8008-C07576D19059}" type="slidenum">
              <a:rPr lang="en-CA" smtClean="0"/>
              <a:t>10</a:t>
            </a:fld>
            <a:endParaRPr lang="en-CA"/>
          </a:p>
        </p:txBody>
      </p:sp>
    </p:spTree>
    <p:extLst>
      <p:ext uri="{BB962C8B-B14F-4D97-AF65-F5344CB8AC3E}">
        <p14:creationId xmlns:p14="http://schemas.microsoft.com/office/powerpoint/2010/main" val="213512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13</a:t>
            </a:fld>
            <a:endParaRPr lang="en-CA"/>
          </a:p>
        </p:txBody>
      </p:sp>
    </p:spTree>
    <p:extLst>
      <p:ext uri="{BB962C8B-B14F-4D97-AF65-F5344CB8AC3E}">
        <p14:creationId xmlns:p14="http://schemas.microsoft.com/office/powerpoint/2010/main" val="348634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9C68C10-FADA-4BD9-8008-C07576D19059}" type="slidenum">
              <a:rPr lang="en-CA" smtClean="0"/>
              <a:t>14</a:t>
            </a:fld>
            <a:endParaRPr lang="en-CA"/>
          </a:p>
        </p:txBody>
      </p:sp>
    </p:spTree>
    <p:extLst>
      <p:ext uri="{BB962C8B-B14F-4D97-AF65-F5344CB8AC3E}">
        <p14:creationId xmlns:p14="http://schemas.microsoft.com/office/powerpoint/2010/main" val="42673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15</a:t>
            </a:fld>
            <a:endParaRPr lang="en-CA"/>
          </a:p>
        </p:txBody>
      </p:sp>
    </p:spTree>
    <p:extLst>
      <p:ext uri="{BB962C8B-B14F-4D97-AF65-F5344CB8AC3E}">
        <p14:creationId xmlns:p14="http://schemas.microsoft.com/office/powerpoint/2010/main" val="6653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3775-43BD-4FDB-A5C9-AA74C3F783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0796D9D-B54D-48AC-87EB-3712C9C06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5AC067B-AAE7-4591-BF57-AAC375BBB8E8}"/>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5" name="Footer Placeholder 4">
            <a:extLst>
              <a:ext uri="{FF2B5EF4-FFF2-40B4-BE49-F238E27FC236}">
                <a16:creationId xmlns:a16="http://schemas.microsoft.com/office/drawing/2014/main" id="{40BA2A2A-2BB1-444B-B8F3-61F7E8A227B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F37BD5B-3A8B-4B9E-821A-C2DB28C361DE}"/>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235492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6D17-AC0C-44AB-8A2B-C9D98696FC8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BA172F-9EC3-4C40-94C6-83FA9479BF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6AA7D3E-894E-495B-A86D-DB04CA94C3A9}"/>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5" name="Footer Placeholder 4">
            <a:extLst>
              <a:ext uri="{FF2B5EF4-FFF2-40B4-BE49-F238E27FC236}">
                <a16:creationId xmlns:a16="http://schemas.microsoft.com/office/drawing/2014/main" id="{667CFD5C-ED50-412B-BB03-1D71F91262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3F3F07-44EB-4001-A647-0B1105032134}"/>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162113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3154D-B4B5-4973-8C9F-72400A4459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CEEE6D4-36D8-42F8-B198-3B4EB474E8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D2CBFE-465F-4B54-AF72-15AE29882820}"/>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5" name="Footer Placeholder 4">
            <a:extLst>
              <a:ext uri="{FF2B5EF4-FFF2-40B4-BE49-F238E27FC236}">
                <a16:creationId xmlns:a16="http://schemas.microsoft.com/office/drawing/2014/main" id="{0B14EC3B-03C8-47FA-9335-E4DF701EE1A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F90A0A-DCB1-4EAF-87C5-CD05293E0B5A}"/>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211228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25 March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50" i="0">
                <a:solidFill>
                  <a:schemeClr val="tx1"/>
                </a:solidFill>
              </a:defRPr>
            </a:lvl1pPr>
          </a:lstStyle>
          <a:p>
            <a:pPr lvl="0"/>
            <a:r>
              <a:rPr lang="en-GB"/>
              <a:t>Insert notes</a:t>
            </a:r>
          </a:p>
        </p:txBody>
      </p:sp>
    </p:spTree>
    <p:extLst>
      <p:ext uri="{BB962C8B-B14F-4D97-AF65-F5344CB8AC3E}">
        <p14:creationId xmlns:p14="http://schemas.microsoft.com/office/powerpoint/2010/main" val="4000201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282875"/>
          </a:xfrm>
        </p:spPr>
        <p:txBody>
          <a:bodyPr vert="horz" lIns="0" tIns="0" rIns="0" bIns="0" rtlCol="0" anchor="b">
            <a:noAutofit/>
          </a:bodyPr>
          <a:lstStyle>
            <a:lvl1pPr marL="0" indent="0">
              <a:buNone/>
              <a:defRPr lang="en-GB" sz="1000" i="0" dirty="0">
                <a:solidFill>
                  <a:schemeClr val="tx1"/>
                </a:solidFill>
              </a:defRPr>
            </a:lvl1pPr>
          </a:lstStyle>
          <a:p>
            <a:pPr marL="269993" lvl="0" indent="-269993"/>
            <a:r>
              <a:rPr lang="en-GB"/>
              <a:t>Insert notes</a:t>
            </a:r>
          </a:p>
        </p:txBody>
      </p:sp>
    </p:spTree>
    <p:extLst>
      <p:ext uri="{BB962C8B-B14F-4D97-AF65-F5344CB8AC3E}">
        <p14:creationId xmlns:p14="http://schemas.microsoft.com/office/powerpoint/2010/main" val="372218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dirty="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3075632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601404646"/>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0439305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689648473"/>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425961957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438870395"/>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F5E3-FA7D-4BAC-822C-DAD1E3204A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D5673E5-241E-45D1-BB7C-369B464EC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F5EF804-EAE1-49B6-95A5-D53DBCB6D01B}"/>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5" name="Footer Placeholder 4">
            <a:extLst>
              <a:ext uri="{FF2B5EF4-FFF2-40B4-BE49-F238E27FC236}">
                <a16:creationId xmlns:a16="http://schemas.microsoft.com/office/drawing/2014/main" id="{D6D0FB3C-4351-45E8-B1BC-1A575EC6F0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696DB0-A578-468F-83F0-BD67F5FCD285}"/>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91391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198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2304676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15696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32091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10016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14653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dirty="0"/>
              <a:t>Click to edit Master title style</a:t>
            </a:r>
            <a:endParaRPr lang="en-CA" dirty="0"/>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dirty="0"/>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3842455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523021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771915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0B69-548F-4EE8-BD30-6D98E53499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68AEB25-F57B-45E0-8349-F882F0565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0EBCED-B743-46B5-8DA9-7292193ABEA5}"/>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5" name="Footer Placeholder 4">
            <a:extLst>
              <a:ext uri="{FF2B5EF4-FFF2-40B4-BE49-F238E27FC236}">
                <a16:creationId xmlns:a16="http://schemas.microsoft.com/office/drawing/2014/main" id="{88926397-1594-4106-BEFC-C4127CEAF1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D5A2C84-88EB-4E03-A9ED-75127544CDC8}"/>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2223678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04AB-C743-4F23-AC94-B87B7472A12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CAC4137-84B3-4DDD-917A-AEED034FAD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5CE3130-8280-4DF2-BB9A-A772AD408A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10675C4-859F-49C8-8937-ABB7AF1492F5}"/>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6" name="Footer Placeholder 5">
            <a:extLst>
              <a:ext uri="{FF2B5EF4-FFF2-40B4-BE49-F238E27FC236}">
                <a16:creationId xmlns:a16="http://schemas.microsoft.com/office/drawing/2014/main" id="{BB674869-DEE8-4374-9D8D-95CC80F5F76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173A52-502B-48A3-BA35-4C11ABB4357C}"/>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1273690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DBE5-4223-4A6A-B149-EF7058C7B4C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F7C0CA-AFAE-4EA1-8C93-94FA69A05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913D2C-D634-4564-BEA0-FB7C3ECAD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130764D-1F51-4E78-B848-44F592DE6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4186E8-D4A3-438D-9561-456207F325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C08BAEB-0615-4C74-8282-CB5715DF7714}"/>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8" name="Footer Placeholder 7">
            <a:extLst>
              <a:ext uri="{FF2B5EF4-FFF2-40B4-BE49-F238E27FC236}">
                <a16:creationId xmlns:a16="http://schemas.microsoft.com/office/drawing/2014/main" id="{62FA0862-50CE-4D7B-91F2-AFD14BB1CBA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CDB29ED-C948-406E-960E-FAFA94178056}"/>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375878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E33F-15B1-4B04-A395-07BF9614534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02CF352-D22C-4E30-B020-34C3DB31075C}"/>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4" name="Footer Placeholder 3">
            <a:extLst>
              <a:ext uri="{FF2B5EF4-FFF2-40B4-BE49-F238E27FC236}">
                <a16:creationId xmlns:a16="http://schemas.microsoft.com/office/drawing/2014/main" id="{DF3A9E4D-6134-4DB1-88C2-3F27B45604A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4557AEB-886C-4BE7-BDF0-EFF8700E54C4}"/>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79261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C58ED8-B27E-40A7-B035-42D7D705B615}"/>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3" name="Footer Placeholder 2">
            <a:extLst>
              <a:ext uri="{FF2B5EF4-FFF2-40B4-BE49-F238E27FC236}">
                <a16:creationId xmlns:a16="http://schemas.microsoft.com/office/drawing/2014/main" id="{C700970D-C920-4571-AA30-0A1286656A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9BAF6AD-36C7-4D2B-8E76-2A8FAD411905}"/>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8622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F046-E132-434C-A445-48182B99B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53EE9B8-3662-495D-A862-6E24109F2C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5EB8EDC-FFBB-407C-B787-AF8706938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9DCE5-9528-4BCC-AC2A-FAA80D9D402C}"/>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6" name="Footer Placeholder 5">
            <a:extLst>
              <a:ext uri="{FF2B5EF4-FFF2-40B4-BE49-F238E27FC236}">
                <a16:creationId xmlns:a16="http://schemas.microsoft.com/office/drawing/2014/main" id="{C51E125F-EE28-4928-9BD8-568D52B1394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CCF72E-B473-40EB-82FD-D12C208B2C36}"/>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229599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E67F-299C-4DD5-8A83-7AB0D89F7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6168DE3-941A-4529-AA9E-04E4D1492A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5F77CB6-B54D-4CFD-9829-25E85315B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58E87-03B7-4EE0-93D8-0C02993609ED}"/>
              </a:ext>
            </a:extLst>
          </p:cNvPr>
          <p:cNvSpPr>
            <a:spLocks noGrp="1"/>
          </p:cNvSpPr>
          <p:nvPr>
            <p:ph type="dt" sz="half" idx="10"/>
          </p:nvPr>
        </p:nvSpPr>
        <p:spPr/>
        <p:txBody>
          <a:bodyPr/>
          <a:lstStyle/>
          <a:p>
            <a:fld id="{34E7FEFB-9490-4613-A22F-9780E37E5A58}" type="datetimeFigureOut">
              <a:rPr lang="en-CA" smtClean="0"/>
              <a:t>2024-03-25</a:t>
            </a:fld>
            <a:endParaRPr lang="en-CA"/>
          </a:p>
        </p:txBody>
      </p:sp>
      <p:sp>
        <p:nvSpPr>
          <p:cNvPr id="6" name="Footer Placeholder 5">
            <a:extLst>
              <a:ext uri="{FF2B5EF4-FFF2-40B4-BE49-F238E27FC236}">
                <a16:creationId xmlns:a16="http://schemas.microsoft.com/office/drawing/2014/main" id="{1FA43F15-5613-43B2-97A4-6C2A942478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67C9D39-46FE-4EA1-9ACC-ED8FD4D3592F}"/>
              </a:ext>
            </a:extLst>
          </p:cNvPr>
          <p:cNvSpPr>
            <a:spLocks noGrp="1"/>
          </p:cNvSpPr>
          <p:nvPr>
            <p:ph type="sldNum" sz="quarter" idx="12"/>
          </p:nvPr>
        </p:nvSpPr>
        <p:spPr/>
        <p:txBody>
          <a:bodyPr/>
          <a:lstStyle/>
          <a:p>
            <a:fld id="{DF94E1A4-F073-4749-AFC0-D8B403B529E0}" type="slidenum">
              <a:rPr lang="en-CA" smtClean="0"/>
              <a:t>‹#›</a:t>
            </a:fld>
            <a:endParaRPr lang="en-CA"/>
          </a:p>
        </p:txBody>
      </p:sp>
    </p:spTree>
    <p:extLst>
      <p:ext uri="{BB962C8B-B14F-4D97-AF65-F5344CB8AC3E}">
        <p14:creationId xmlns:p14="http://schemas.microsoft.com/office/powerpoint/2010/main" val="246613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4.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18.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5.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3.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0.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5.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7.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1.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6.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FD8EC-E7C8-410F-883D-50B4BD546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1A2064F-0E79-41CF-B495-6063CDD59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675A09-1549-47BE-B49F-11D9F551E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7FEFB-9490-4613-A22F-9780E37E5A58}" type="datetimeFigureOut">
              <a:rPr lang="en-CA" smtClean="0"/>
              <a:t>2024-03-25</a:t>
            </a:fld>
            <a:endParaRPr lang="en-CA"/>
          </a:p>
        </p:txBody>
      </p:sp>
      <p:sp>
        <p:nvSpPr>
          <p:cNvPr id="5" name="Footer Placeholder 4">
            <a:extLst>
              <a:ext uri="{FF2B5EF4-FFF2-40B4-BE49-F238E27FC236}">
                <a16:creationId xmlns:a16="http://schemas.microsoft.com/office/drawing/2014/main" id="{A34CEDE3-4F3D-492C-A081-AAFE849A9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F1934AA-B5D7-4A97-86D5-91301E102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4E1A4-F073-4749-AFC0-D8B403B529E0}" type="slidenum">
              <a:rPr lang="en-CA" smtClean="0"/>
              <a:t>‹#›</a:t>
            </a:fld>
            <a:endParaRPr lang="en-CA"/>
          </a:p>
        </p:txBody>
      </p:sp>
    </p:spTree>
    <p:extLst>
      <p:ext uri="{BB962C8B-B14F-4D97-AF65-F5344CB8AC3E}">
        <p14:creationId xmlns:p14="http://schemas.microsoft.com/office/powerpoint/2010/main" val="1562199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67" r:id="rId12"/>
    <p:sldLayoutId id="21474836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33063226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
        <p:nvSpPr>
          <p:cNvPr id="7" name="TextBox 6">
            <a:extLst>
              <a:ext uri="{FF2B5EF4-FFF2-40B4-BE49-F238E27FC236}">
                <a16:creationId xmlns:a16="http://schemas.microsoft.com/office/drawing/2014/main" id="{844D1A90-0962-4012-BA58-0433033E306F}"/>
              </a:ext>
            </a:extLst>
          </p:cNvPr>
          <p:cNvSpPr txBox="1"/>
          <p:nvPr userDrawn="1"/>
        </p:nvSpPr>
        <p:spPr>
          <a:xfrm>
            <a:off x="9050447" y="2413"/>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
        <p:nvSpPr>
          <p:cNvPr id="8" name="TextBox 7">
            <a:extLst>
              <a:ext uri="{FF2B5EF4-FFF2-40B4-BE49-F238E27FC236}">
                <a16:creationId xmlns:a16="http://schemas.microsoft.com/office/drawing/2014/main" id="{4C8F200D-2213-8BFE-56CE-B1511A1065C1}"/>
              </a:ext>
            </a:extLst>
          </p:cNvPr>
          <p:cNvSpPr txBox="1"/>
          <p:nvPr userDrawn="1"/>
        </p:nvSpPr>
        <p:spPr>
          <a:xfrm>
            <a:off x="9053" y="5757087"/>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health.gov/sites/default/files/2019-09/Physical_Activity_Guidelines_2nd_edition.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behaviormodel.or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8"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obesitymedicine.org/wp-content/uploads/2021/01/2021-Obesity-Algorithm.pdf?msclkid=68251648d15911eca8b87fd4ea899531"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books/NBK221839/"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cdc.gov/diabetes/prevention/pdf/handout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3DA5AE26-6206-4C37-AFAF-D892EC9653F8}"/>
              </a:ext>
            </a:extLst>
          </p:cNvPr>
          <p:cNvSpPr txBox="1">
            <a:spLocks/>
          </p:cNvSpPr>
          <p:nvPr/>
        </p:nvSpPr>
        <p:spPr>
          <a:xfrm>
            <a:off x="1071226" y="1506372"/>
            <a:ext cx="7895353" cy="3845255"/>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Lifestyle Modifications and Behavioral Interventions for Obesity​</a:t>
            </a:r>
          </a:p>
        </p:txBody>
      </p:sp>
      <p:sp>
        <p:nvSpPr>
          <p:cNvPr id="3" name="Text Placeholder 13">
            <a:extLst>
              <a:ext uri="{FF2B5EF4-FFF2-40B4-BE49-F238E27FC236}">
                <a16:creationId xmlns:a16="http://schemas.microsoft.com/office/drawing/2014/main" id="{E445A121-2F13-4654-9230-02B59D1F8780}"/>
              </a:ext>
            </a:extLst>
          </p:cNvPr>
          <p:cNvSpPr txBox="1">
            <a:spLocks/>
          </p:cNvSpPr>
          <p:nvPr/>
        </p:nvSpPr>
        <p:spPr>
          <a:xfrm>
            <a:off x="1146420" y="5461720"/>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8</a:t>
            </a:r>
          </a:p>
        </p:txBody>
      </p:sp>
    </p:spTree>
    <p:extLst>
      <p:ext uri="{BB962C8B-B14F-4D97-AF65-F5344CB8AC3E}">
        <p14:creationId xmlns:p14="http://schemas.microsoft.com/office/powerpoint/2010/main" val="533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4D61-C3BA-4D75-B43A-955080EB0C7D}"/>
              </a:ext>
            </a:extLst>
          </p:cNvPr>
          <p:cNvSpPr>
            <a:spLocks noGrp="1"/>
          </p:cNvSpPr>
          <p:nvPr>
            <p:ph type="title"/>
          </p:nvPr>
        </p:nvSpPr>
        <p:spPr/>
        <p:txBody>
          <a:bodyPr/>
          <a:lstStyle/>
          <a:p>
            <a:r>
              <a:rPr lang="en-CA" dirty="0"/>
              <a:t>Clinical effects of improved diet on weight management</a:t>
            </a:r>
          </a:p>
        </p:txBody>
      </p:sp>
      <p:sp>
        <p:nvSpPr>
          <p:cNvPr id="4" name="Text Placeholder 3">
            <a:extLst>
              <a:ext uri="{FF2B5EF4-FFF2-40B4-BE49-F238E27FC236}">
                <a16:creationId xmlns:a16="http://schemas.microsoft.com/office/drawing/2014/main" id="{F60C75DF-5E0B-4F3B-BC87-0682A30A7C82}"/>
              </a:ext>
            </a:extLst>
          </p:cNvPr>
          <p:cNvSpPr>
            <a:spLocks noGrp="1"/>
          </p:cNvSpPr>
          <p:nvPr>
            <p:ph type="body" sz="quarter" idx="13"/>
          </p:nvPr>
        </p:nvSpPr>
        <p:spPr>
          <a:xfrm>
            <a:off x="570581" y="6047349"/>
            <a:ext cx="11066248" cy="522836"/>
          </a:xfrm>
        </p:spPr>
        <p:txBody>
          <a:bodyPr>
            <a:noAutofit/>
          </a:bodyPr>
          <a:lstStyle/>
          <a:p>
            <a:r>
              <a:rPr lang="en-CA" sz="1000" dirty="0"/>
              <a:t>BMI, body mass index. </a:t>
            </a:r>
            <a:br>
              <a:rPr lang="en-CA" sz="1000" dirty="0"/>
            </a:br>
            <a:r>
              <a:rPr lang="en-CA" sz="1000" dirty="0"/>
              <a:t>1. Weiss EP et al. Med Sci Sports </a:t>
            </a:r>
            <a:r>
              <a:rPr lang="en-CA" sz="1000" dirty="0" err="1"/>
              <a:t>Exerc</a:t>
            </a:r>
            <a:r>
              <a:rPr lang="en-CA" sz="1000" dirty="0"/>
              <a:t> 2017;49:206</a:t>
            </a:r>
            <a:r>
              <a:rPr lang="en-CA" sz="1000" dirty="0">
                <a:cs typeface="Arial" panose="020B0604020202020204" pitchFamily="34" charset="0"/>
              </a:rPr>
              <a:t>–2</a:t>
            </a:r>
            <a:r>
              <a:rPr lang="en-CA" sz="1000" dirty="0"/>
              <a:t>17; 2. </a:t>
            </a:r>
            <a:r>
              <a:rPr lang="en-CA" sz="1000" dirty="0" err="1"/>
              <a:t>Schr</a:t>
            </a:r>
            <a:r>
              <a:rPr lang="en-CA" sz="1000" dirty="0" err="1">
                <a:cs typeface="Times New Roman" panose="02020603050405020304" pitchFamily="18" charset="0"/>
              </a:rPr>
              <a:t>ö</a:t>
            </a:r>
            <a:r>
              <a:rPr lang="en-CA" sz="1000" dirty="0" err="1"/>
              <a:t>der</a:t>
            </a:r>
            <a:r>
              <a:rPr lang="en-CA" sz="1000" dirty="0"/>
              <a:t> H et al. J </a:t>
            </a:r>
            <a:r>
              <a:rPr lang="en-CA" sz="1000" dirty="0" err="1"/>
              <a:t>Nutr</a:t>
            </a:r>
            <a:r>
              <a:rPr lang="en-CA" sz="1000" dirty="0"/>
              <a:t> 2004;12:3355</a:t>
            </a:r>
            <a:r>
              <a:rPr lang="en-CA" sz="1000" dirty="0">
                <a:cs typeface="Arial" panose="020B0604020202020204" pitchFamily="34" charset="0"/>
              </a:rPr>
              <a:t>–33</a:t>
            </a:r>
            <a:r>
              <a:rPr lang="en-CA" sz="1000" dirty="0"/>
              <a:t>61; 3. The Look AHEAD Research Group </a:t>
            </a:r>
            <a:r>
              <a:rPr lang="en-CA" sz="1000" b="0" i="0" dirty="0">
                <a:effectLst/>
              </a:rPr>
              <a:t>N </a:t>
            </a:r>
            <a:r>
              <a:rPr lang="en-CA" sz="1000" b="0" i="0" dirty="0" err="1">
                <a:effectLst/>
              </a:rPr>
              <a:t>Engl</a:t>
            </a:r>
            <a:r>
              <a:rPr lang="en-CA" sz="1000" b="0" i="0" dirty="0">
                <a:effectLst/>
              </a:rPr>
              <a:t> J Med 2013;369:145</a:t>
            </a:r>
            <a:r>
              <a:rPr lang="en-CA" sz="1000" b="0" i="0" dirty="0">
                <a:effectLst/>
                <a:cs typeface="Arial" panose="020B0604020202020204" pitchFamily="34" charset="0"/>
              </a:rPr>
              <a:t>–1</a:t>
            </a:r>
            <a:r>
              <a:rPr lang="en-CA" sz="1000" b="0" i="0" dirty="0">
                <a:effectLst/>
              </a:rPr>
              <a:t>54; </a:t>
            </a:r>
            <a:br>
              <a:rPr lang="en-CA" sz="1000" b="0" i="0" dirty="0">
                <a:effectLst/>
              </a:rPr>
            </a:br>
            <a:r>
              <a:rPr lang="en-CA" sz="1000" b="0" i="0" dirty="0">
                <a:effectLst/>
              </a:rPr>
              <a:t>4</a:t>
            </a:r>
            <a:r>
              <a:rPr lang="en-CA" sz="1000" dirty="0"/>
              <a:t>. </a:t>
            </a:r>
            <a:r>
              <a:rPr lang="en-CA" sz="1000" dirty="0" err="1"/>
              <a:t>Hur</a:t>
            </a:r>
            <a:r>
              <a:rPr lang="en-CA" sz="1000" dirty="0"/>
              <a:t> S et al. Nutrients 2021;13:3181; 5. </a:t>
            </a:r>
            <a:r>
              <a:rPr lang="en-CA" sz="1000" dirty="0" err="1"/>
              <a:t>Fadnes</a:t>
            </a:r>
            <a:r>
              <a:rPr lang="en-CA" sz="1000" dirty="0"/>
              <a:t> LT et al. </a:t>
            </a:r>
            <a:r>
              <a:rPr lang="en-CA" sz="1000" dirty="0" err="1"/>
              <a:t>PLoS</a:t>
            </a:r>
            <a:r>
              <a:rPr lang="en-CA" sz="1000" dirty="0"/>
              <a:t> Med. 2022;19:e1003889.</a:t>
            </a:r>
          </a:p>
        </p:txBody>
      </p:sp>
      <p:sp>
        <p:nvSpPr>
          <p:cNvPr id="64" name="Rectangle 63">
            <a:extLst>
              <a:ext uri="{FF2B5EF4-FFF2-40B4-BE49-F238E27FC236}">
                <a16:creationId xmlns:a16="http://schemas.microsoft.com/office/drawing/2014/main" id="{0745A7D4-4D36-4A38-931D-BDC87DD3B5B1}"/>
              </a:ext>
            </a:extLst>
          </p:cNvPr>
          <p:cNvSpPr/>
          <p:nvPr/>
        </p:nvSpPr>
        <p:spPr>
          <a:xfrm>
            <a:off x="566639" y="1884656"/>
            <a:ext cx="8120161" cy="37414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 name="Group 12">
            <a:extLst>
              <a:ext uri="{FF2B5EF4-FFF2-40B4-BE49-F238E27FC236}">
                <a16:creationId xmlns:a16="http://schemas.microsoft.com/office/drawing/2014/main" id="{7F40D942-7742-CCBF-7943-3830F046D44D}"/>
              </a:ext>
            </a:extLst>
          </p:cNvPr>
          <p:cNvGrpSpPr/>
          <p:nvPr/>
        </p:nvGrpSpPr>
        <p:grpSpPr>
          <a:xfrm>
            <a:off x="3301615" y="3166464"/>
            <a:ext cx="757548" cy="1218655"/>
            <a:chOff x="3083902" y="3166464"/>
            <a:chExt cx="757548" cy="1218655"/>
          </a:xfrm>
        </p:grpSpPr>
        <p:grpSp>
          <p:nvGrpSpPr>
            <p:cNvPr id="27" name="Group 26">
              <a:extLst>
                <a:ext uri="{FF2B5EF4-FFF2-40B4-BE49-F238E27FC236}">
                  <a16:creationId xmlns:a16="http://schemas.microsoft.com/office/drawing/2014/main" id="{22AE0FF8-03D6-4FDB-A511-DAFF7E70A2C4}"/>
                </a:ext>
              </a:extLst>
            </p:cNvPr>
            <p:cNvGrpSpPr/>
            <p:nvPr/>
          </p:nvGrpSpPr>
          <p:grpSpPr>
            <a:xfrm>
              <a:off x="3083902" y="3166464"/>
              <a:ext cx="757548" cy="1218655"/>
              <a:chOff x="2970213" y="1028700"/>
              <a:chExt cx="311150" cy="682625"/>
            </a:xfrm>
            <a:solidFill>
              <a:schemeClr val="tx1"/>
            </a:solidFill>
          </p:grpSpPr>
          <p:sp>
            <p:nvSpPr>
              <p:cNvPr id="28" name="Freeform 48">
                <a:extLst>
                  <a:ext uri="{FF2B5EF4-FFF2-40B4-BE49-F238E27FC236}">
                    <a16:creationId xmlns:a16="http://schemas.microsoft.com/office/drawing/2014/main" id="{3357F44D-71D1-4D7E-81E6-FFDE328BEE3D}"/>
                  </a:ext>
                </a:extLst>
              </p:cNvPr>
              <p:cNvSpPr>
                <a:spLocks/>
              </p:cNvSpPr>
              <p:nvPr/>
            </p:nvSpPr>
            <p:spPr bwMode="auto">
              <a:xfrm>
                <a:off x="2970213" y="1190625"/>
                <a:ext cx="311150" cy="273050"/>
              </a:xfrm>
              <a:custGeom>
                <a:avLst/>
                <a:gdLst>
                  <a:gd name="T0" fmla="*/ 101 w 130"/>
                  <a:gd name="T1" fmla="*/ 34 h 115"/>
                  <a:gd name="T2" fmla="*/ 101 w 130"/>
                  <a:gd name="T3" fmla="*/ 89 h 115"/>
                  <a:gd name="T4" fmla="*/ 95 w 130"/>
                  <a:gd name="T5" fmla="*/ 90 h 115"/>
                  <a:gd name="T6" fmla="*/ 35 w 130"/>
                  <a:gd name="T7" fmla="*/ 90 h 115"/>
                  <a:gd name="T8" fmla="*/ 30 w 130"/>
                  <a:gd name="T9" fmla="*/ 85 h 115"/>
                  <a:gd name="T10" fmla="*/ 30 w 130"/>
                  <a:gd name="T11" fmla="*/ 39 h 115"/>
                  <a:gd name="T12" fmla="*/ 30 w 130"/>
                  <a:gd name="T13" fmla="*/ 34 h 115"/>
                  <a:gd name="T14" fmla="*/ 28 w 130"/>
                  <a:gd name="T15" fmla="*/ 34 h 115"/>
                  <a:gd name="T16" fmla="*/ 23 w 130"/>
                  <a:gd name="T17" fmla="*/ 55 h 115"/>
                  <a:gd name="T18" fmla="*/ 21 w 130"/>
                  <a:gd name="T19" fmla="*/ 101 h 115"/>
                  <a:gd name="T20" fmla="*/ 7 w 130"/>
                  <a:gd name="T21" fmla="*/ 112 h 115"/>
                  <a:gd name="T22" fmla="*/ 1 w 130"/>
                  <a:gd name="T23" fmla="*/ 103 h 115"/>
                  <a:gd name="T24" fmla="*/ 9 w 130"/>
                  <a:gd name="T25" fmla="*/ 30 h 115"/>
                  <a:gd name="T26" fmla="*/ 28 w 130"/>
                  <a:gd name="T27" fmla="*/ 4 h 115"/>
                  <a:gd name="T28" fmla="*/ 41 w 130"/>
                  <a:gd name="T29" fmla="*/ 1 h 115"/>
                  <a:gd name="T30" fmla="*/ 90 w 130"/>
                  <a:gd name="T31" fmla="*/ 1 h 115"/>
                  <a:gd name="T32" fmla="*/ 118 w 130"/>
                  <a:gd name="T33" fmla="*/ 20 h 115"/>
                  <a:gd name="T34" fmla="*/ 129 w 130"/>
                  <a:gd name="T35" fmla="*/ 67 h 115"/>
                  <a:gd name="T36" fmla="*/ 129 w 130"/>
                  <a:gd name="T37" fmla="*/ 102 h 115"/>
                  <a:gd name="T38" fmla="*/ 119 w 130"/>
                  <a:gd name="T39" fmla="*/ 113 h 115"/>
                  <a:gd name="T40" fmla="*/ 109 w 130"/>
                  <a:gd name="T41" fmla="*/ 102 h 115"/>
                  <a:gd name="T42" fmla="*/ 108 w 130"/>
                  <a:gd name="T43" fmla="*/ 58 h 115"/>
                  <a:gd name="T44" fmla="*/ 103 w 130"/>
                  <a:gd name="T45" fmla="*/ 38 h 115"/>
                  <a:gd name="T46" fmla="*/ 101 w 130"/>
                  <a:gd name="T47" fmla="*/ 34 h 115"/>
                  <a:gd name="T48" fmla="*/ 101 w 130"/>
                  <a:gd name="T49"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115">
                    <a:moveTo>
                      <a:pt x="101" y="34"/>
                    </a:moveTo>
                    <a:cubicBezTo>
                      <a:pt x="101" y="52"/>
                      <a:pt x="101" y="71"/>
                      <a:pt x="101" y="89"/>
                    </a:cubicBezTo>
                    <a:cubicBezTo>
                      <a:pt x="99" y="90"/>
                      <a:pt x="97" y="90"/>
                      <a:pt x="95" y="90"/>
                    </a:cubicBezTo>
                    <a:cubicBezTo>
                      <a:pt x="75" y="90"/>
                      <a:pt x="55" y="90"/>
                      <a:pt x="35" y="90"/>
                    </a:cubicBezTo>
                    <a:cubicBezTo>
                      <a:pt x="31" y="90"/>
                      <a:pt x="30" y="89"/>
                      <a:pt x="30" y="85"/>
                    </a:cubicBezTo>
                    <a:cubicBezTo>
                      <a:pt x="30" y="69"/>
                      <a:pt x="30" y="54"/>
                      <a:pt x="30" y="39"/>
                    </a:cubicBezTo>
                    <a:cubicBezTo>
                      <a:pt x="30" y="37"/>
                      <a:pt x="30" y="36"/>
                      <a:pt x="30" y="34"/>
                    </a:cubicBezTo>
                    <a:cubicBezTo>
                      <a:pt x="29" y="34"/>
                      <a:pt x="29" y="34"/>
                      <a:pt x="28" y="34"/>
                    </a:cubicBezTo>
                    <a:cubicBezTo>
                      <a:pt x="26" y="41"/>
                      <a:pt x="24" y="48"/>
                      <a:pt x="23" y="55"/>
                    </a:cubicBezTo>
                    <a:cubicBezTo>
                      <a:pt x="22" y="71"/>
                      <a:pt x="22" y="86"/>
                      <a:pt x="21" y="101"/>
                    </a:cubicBezTo>
                    <a:cubicBezTo>
                      <a:pt x="21" y="110"/>
                      <a:pt x="14" y="115"/>
                      <a:pt x="7" y="112"/>
                    </a:cubicBezTo>
                    <a:cubicBezTo>
                      <a:pt x="3" y="110"/>
                      <a:pt x="1" y="107"/>
                      <a:pt x="1" y="103"/>
                    </a:cubicBezTo>
                    <a:cubicBezTo>
                      <a:pt x="0" y="78"/>
                      <a:pt x="0" y="54"/>
                      <a:pt x="9" y="30"/>
                    </a:cubicBezTo>
                    <a:cubicBezTo>
                      <a:pt x="12" y="19"/>
                      <a:pt x="17" y="9"/>
                      <a:pt x="28" y="4"/>
                    </a:cubicBezTo>
                    <a:cubicBezTo>
                      <a:pt x="32" y="2"/>
                      <a:pt x="36" y="1"/>
                      <a:pt x="41" y="1"/>
                    </a:cubicBezTo>
                    <a:cubicBezTo>
                      <a:pt x="57" y="0"/>
                      <a:pt x="73" y="1"/>
                      <a:pt x="90" y="1"/>
                    </a:cubicBezTo>
                    <a:cubicBezTo>
                      <a:pt x="103" y="1"/>
                      <a:pt x="112" y="9"/>
                      <a:pt x="118" y="20"/>
                    </a:cubicBezTo>
                    <a:cubicBezTo>
                      <a:pt x="126" y="35"/>
                      <a:pt x="128" y="51"/>
                      <a:pt x="129" y="67"/>
                    </a:cubicBezTo>
                    <a:cubicBezTo>
                      <a:pt x="130" y="78"/>
                      <a:pt x="129" y="90"/>
                      <a:pt x="129" y="102"/>
                    </a:cubicBezTo>
                    <a:cubicBezTo>
                      <a:pt x="129" y="109"/>
                      <a:pt x="125" y="113"/>
                      <a:pt x="119" y="113"/>
                    </a:cubicBezTo>
                    <a:cubicBezTo>
                      <a:pt x="113" y="113"/>
                      <a:pt x="109" y="108"/>
                      <a:pt x="109" y="102"/>
                    </a:cubicBezTo>
                    <a:cubicBezTo>
                      <a:pt x="109" y="87"/>
                      <a:pt x="109" y="73"/>
                      <a:pt x="108" y="58"/>
                    </a:cubicBezTo>
                    <a:cubicBezTo>
                      <a:pt x="107" y="51"/>
                      <a:pt x="105" y="44"/>
                      <a:pt x="103" y="38"/>
                    </a:cubicBezTo>
                    <a:cubicBezTo>
                      <a:pt x="103" y="36"/>
                      <a:pt x="102" y="35"/>
                      <a:pt x="101" y="34"/>
                    </a:cubicBezTo>
                    <a:cubicBezTo>
                      <a:pt x="101" y="34"/>
                      <a:pt x="101" y="34"/>
                      <a:pt x="101"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0">
                <a:extLst>
                  <a:ext uri="{FF2B5EF4-FFF2-40B4-BE49-F238E27FC236}">
                    <a16:creationId xmlns:a16="http://schemas.microsoft.com/office/drawing/2014/main" id="{04874AAC-75EB-4847-9BF0-F3A4356C5748}"/>
                  </a:ext>
                </a:extLst>
              </p:cNvPr>
              <p:cNvSpPr>
                <a:spLocks/>
              </p:cNvSpPr>
              <p:nvPr/>
            </p:nvSpPr>
            <p:spPr bwMode="auto">
              <a:xfrm>
                <a:off x="3041650" y="1416050"/>
                <a:ext cx="169863" cy="295275"/>
              </a:xfrm>
              <a:custGeom>
                <a:avLst/>
                <a:gdLst>
                  <a:gd name="T0" fmla="*/ 0 w 71"/>
                  <a:gd name="T1" fmla="*/ 0 h 124"/>
                  <a:gd name="T2" fmla="*/ 70 w 71"/>
                  <a:gd name="T3" fmla="*/ 0 h 124"/>
                  <a:gd name="T4" fmla="*/ 71 w 71"/>
                  <a:gd name="T5" fmla="*/ 3 h 124"/>
                  <a:gd name="T6" fmla="*/ 71 w 71"/>
                  <a:gd name="T7" fmla="*/ 106 h 124"/>
                  <a:gd name="T8" fmla="*/ 58 w 71"/>
                  <a:gd name="T9" fmla="*/ 122 h 124"/>
                  <a:gd name="T10" fmla="*/ 40 w 71"/>
                  <a:gd name="T11" fmla="*/ 113 h 124"/>
                  <a:gd name="T12" fmla="*/ 39 w 71"/>
                  <a:gd name="T13" fmla="*/ 105 h 124"/>
                  <a:gd name="T14" fmla="*/ 39 w 71"/>
                  <a:gd name="T15" fmla="*/ 35 h 124"/>
                  <a:gd name="T16" fmla="*/ 37 w 71"/>
                  <a:gd name="T17" fmla="*/ 31 h 124"/>
                  <a:gd name="T18" fmla="*/ 34 w 71"/>
                  <a:gd name="T19" fmla="*/ 31 h 124"/>
                  <a:gd name="T20" fmla="*/ 32 w 71"/>
                  <a:gd name="T21" fmla="*/ 34 h 124"/>
                  <a:gd name="T22" fmla="*/ 32 w 71"/>
                  <a:gd name="T23" fmla="*/ 56 h 124"/>
                  <a:gd name="T24" fmla="*/ 32 w 71"/>
                  <a:gd name="T25" fmla="*/ 107 h 124"/>
                  <a:gd name="T26" fmla="*/ 20 w 71"/>
                  <a:gd name="T27" fmla="*/ 122 h 124"/>
                  <a:gd name="T28" fmla="*/ 3 w 71"/>
                  <a:gd name="T29" fmla="*/ 115 h 124"/>
                  <a:gd name="T30" fmla="*/ 0 w 71"/>
                  <a:gd name="T31" fmla="*/ 106 h 124"/>
                  <a:gd name="T32" fmla="*/ 0 w 71"/>
                  <a:gd name="T33" fmla="*/ 3 h 124"/>
                  <a:gd name="T34" fmla="*/ 0 w 71"/>
                  <a:gd name="T3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24">
                    <a:moveTo>
                      <a:pt x="0" y="0"/>
                    </a:moveTo>
                    <a:cubicBezTo>
                      <a:pt x="24" y="0"/>
                      <a:pt x="47" y="0"/>
                      <a:pt x="70" y="0"/>
                    </a:cubicBezTo>
                    <a:cubicBezTo>
                      <a:pt x="70" y="1"/>
                      <a:pt x="71" y="2"/>
                      <a:pt x="71" y="3"/>
                    </a:cubicBezTo>
                    <a:cubicBezTo>
                      <a:pt x="71" y="38"/>
                      <a:pt x="71" y="72"/>
                      <a:pt x="71" y="106"/>
                    </a:cubicBezTo>
                    <a:cubicBezTo>
                      <a:pt x="71" y="114"/>
                      <a:pt x="65" y="120"/>
                      <a:pt x="58" y="122"/>
                    </a:cubicBezTo>
                    <a:cubicBezTo>
                      <a:pt x="51" y="124"/>
                      <a:pt x="43" y="120"/>
                      <a:pt x="40" y="113"/>
                    </a:cubicBezTo>
                    <a:cubicBezTo>
                      <a:pt x="39" y="111"/>
                      <a:pt x="39" y="108"/>
                      <a:pt x="39" y="105"/>
                    </a:cubicBezTo>
                    <a:cubicBezTo>
                      <a:pt x="39" y="82"/>
                      <a:pt x="39" y="58"/>
                      <a:pt x="39" y="35"/>
                    </a:cubicBezTo>
                    <a:cubicBezTo>
                      <a:pt x="39" y="34"/>
                      <a:pt x="38" y="32"/>
                      <a:pt x="37" y="31"/>
                    </a:cubicBezTo>
                    <a:cubicBezTo>
                      <a:pt x="37" y="30"/>
                      <a:pt x="35" y="30"/>
                      <a:pt x="34" y="31"/>
                    </a:cubicBezTo>
                    <a:cubicBezTo>
                      <a:pt x="33" y="31"/>
                      <a:pt x="32" y="33"/>
                      <a:pt x="32" y="34"/>
                    </a:cubicBezTo>
                    <a:cubicBezTo>
                      <a:pt x="32" y="41"/>
                      <a:pt x="32" y="49"/>
                      <a:pt x="32" y="56"/>
                    </a:cubicBezTo>
                    <a:cubicBezTo>
                      <a:pt x="32" y="73"/>
                      <a:pt x="32" y="90"/>
                      <a:pt x="32" y="107"/>
                    </a:cubicBezTo>
                    <a:cubicBezTo>
                      <a:pt x="32" y="114"/>
                      <a:pt x="27" y="120"/>
                      <a:pt x="20" y="122"/>
                    </a:cubicBezTo>
                    <a:cubicBezTo>
                      <a:pt x="14" y="124"/>
                      <a:pt x="7" y="121"/>
                      <a:pt x="3" y="115"/>
                    </a:cubicBezTo>
                    <a:cubicBezTo>
                      <a:pt x="1" y="113"/>
                      <a:pt x="0" y="109"/>
                      <a:pt x="0" y="106"/>
                    </a:cubicBezTo>
                    <a:cubicBezTo>
                      <a:pt x="0" y="72"/>
                      <a:pt x="0" y="37"/>
                      <a:pt x="0" y="3"/>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0">
                <a:extLst>
                  <a:ext uri="{FF2B5EF4-FFF2-40B4-BE49-F238E27FC236}">
                    <a16:creationId xmlns:a16="http://schemas.microsoft.com/office/drawing/2014/main" id="{3A19203D-9AD6-4548-AC9E-0C8C56209A93}"/>
                  </a:ext>
                </a:extLst>
              </p:cNvPr>
              <p:cNvSpPr>
                <a:spLocks/>
              </p:cNvSpPr>
              <p:nvPr/>
            </p:nvSpPr>
            <p:spPr bwMode="auto">
              <a:xfrm>
                <a:off x="3051175" y="1028700"/>
                <a:ext cx="150813" cy="149225"/>
              </a:xfrm>
              <a:custGeom>
                <a:avLst/>
                <a:gdLst>
                  <a:gd name="T0" fmla="*/ 31 w 63"/>
                  <a:gd name="T1" fmla="*/ 63 h 63"/>
                  <a:gd name="T2" fmla="*/ 0 w 63"/>
                  <a:gd name="T3" fmla="*/ 32 h 63"/>
                  <a:gd name="T4" fmla="*/ 31 w 63"/>
                  <a:gd name="T5" fmla="*/ 0 h 63"/>
                  <a:gd name="T6" fmla="*/ 63 w 63"/>
                  <a:gd name="T7" fmla="*/ 32 h 63"/>
                  <a:gd name="T8" fmla="*/ 31 w 63"/>
                  <a:gd name="T9" fmla="*/ 63 h 63"/>
                </a:gdLst>
                <a:ahLst/>
                <a:cxnLst>
                  <a:cxn ang="0">
                    <a:pos x="T0" y="T1"/>
                  </a:cxn>
                  <a:cxn ang="0">
                    <a:pos x="T2" y="T3"/>
                  </a:cxn>
                  <a:cxn ang="0">
                    <a:pos x="T4" y="T5"/>
                  </a:cxn>
                  <a:cxn ang="0">
                    <a:pos x="T6" y="T7"/>
                  </a:cxn>
                  <a:cxn ang="0">
                    <a:pos x="T8" y="T9"/>
                  </a:cxn>
                </a:cxnLst>
                <a:rect l="0" t="0" r="r" b="b"/>
                <a:pathLst>
                  <a:path w="63" h="63">
                    <a:moveTo>
                      <a:pt x="31" y="63"/>
                    </a:moveTo>
                    <a:cubicBezTo>
                      <a:pt x="13" y="63"/>
                      <a:pt x="0" y="49"/>
                      <a:pt x="0" y="32"/>
                    </a:cubicBezTo>
                    <a:cubicBezTo>
                      <a:pt x="0" y="14"/>
                      <a:pt x="14" y="0"/>
                      <a:pt x="31" y="0"/>
                    </a:cubicBezTo>
                    <a:cubicBezTo>
                      <a:pt x="49" y="0"/>
                      <a:pt x="63" y="14"/>
                      <a:pt x="63" y="32"/>
                    </a:cubicBezTo>
                    <a:cubicBezTo>
                      <a:pt x="63" y="49"/>
                      <a:pt x="49" y="63"/>
                      <a:pt x="31"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7E738DF6-8A8E-47D2-A595-E261B1FCAEC4}"/>
                </a:ext>
              </a:extLst>
            </p:cNvPr>
            <p:cNvGrpSpPr/>
            <p:nvPr/>
          </p:nvGrpSpPr>
          <p:grpSpPr>
            <a:xfrm>
              <a:off x="3345905" y="3525053"/>
              <a:ext cx="233542" cy="257747"/>
              <a:chOff x="4684713" y="963613"/>
              <a:chExt cx="1393825" cy="1538288"/>
            </a:xfrm>
          </p:grpSpPr>
          <p:sp>
            <p:nvSpPr>
              <p:cNvPr id="6" name="Freeform 92">
                <a:extLst>
                  <a:ext uri="{FF2B5EF4-FFF2-40B4-BE49-F238E27FC236}">
                    <a16:creationId xmlns:a16="http://schemas.microsoft.com/office/drawing/2014/main" id="{FCE4DF25-6798-49F6-905B-67E602F15D88}"/>
                  </a:ext>
                </a:extLst>
              </p:cNvPr>
              <p:cNvSpPr>
                <a:spLocks noEditPoints="1"/>
              </p:cNvSpPr>
              <p:nvPr/>
            </p:nvSpPr>
            <p:spPr bwMode="auto">
              <a:xfrm>
                <a:off x="5348288" y="1177926"/>
                <a:ext cx="166688" cy="360363"/>
              </a:xfrm>
              <a:custGeom>
                <a:avLst/>
                <a:gdLst>
                  <a:gd name="T0" fmla="*/ 24 w 70"/>
                  <a:gd name="T1" fmla="*/ 150 h 150"/>
                  <a:gd name="T2" fmla="*/ 46 w 70"/>
                  <a:gd name="T3" fmla="*/ 37 h 150"/>
                  <a:gd name="T4" fmla="*/ 70 w 70"/>
                  <a:gd name="T5" fmla="*/ 18 h 150"/>
                  <a:gd name="T6" fmla="*/ 26 w 70"/>
                  <a:gd name="T7" fmla="*/ 0 h 150"/>
                  <a:gd name="T8" fmla="*/ 8 w 70"/>
                  <a:gd name="T9" fmla="*/ 108 h 150"/>
                  <a:gd name="T10" fmla="*/ 24 w 70"/>
                  <a:gd name="T11" fmla="*/ 150 h 150"/>
                  <a:gd name="T12" fmla="*/ 24 w 70"/>
                  <a:gd name="T13" fmla="*/ 150 h 150"/>
                  <a:gd name="T14" fmla="*/ 24 w 70"/>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50">
                    <a:moveTo>
                      <a:pt x="24" y="150"/>
                    </a:moveTo>
                    <a:cubicBezTo>
                      <a:pt x="10" y="112"/>
                      <a:pt x="19" y="67"/>
                      <a:pt x="46" y="37"/>
                    </a:cubicBezTo>
                    <a:cubicBezTo>
                      <a:pt x="53" y="30"/>
                      <a:pt x="61" y="23"/>
                      <a:pt x="70" y="18"/>
                    </a:cubicBezTo>
                    <a:cubicBezTo>
                      <a:pt x="26" y="0"/>
                      <a:pt x="26" y="0"/>
                      <a:pt x="26" y="0"/>
                    </a:cubicBezTo>
                    <a:cubicBezTo>
                      <a:pt x="7" y="32"/>
                      <a:pt x="0" y="72"/>
                      <a:pt x="8" y="108"/>
                    </a:cubicBezTo>
                    <a:cubicBezTo>
                      <a:pt x="12" y="123"/>
                      <a:pt x="17" y="137"/>
                      <a:pt x="24" y="150"/>
                    </a:cubicBezTo>
                    <a:close/>
                    <a:moveTo>
                      <a:pt x="24" y="150"/>
                    </a:moveTo>
                    <a:cubicBezTo>
                      <a:pt x="24" y="150"/>
                      <a:pt x="24" y="150"/>
                      <a:pt x="24" y="150"/>
                    </a:cubicBezTo>
                  </a:path>
                </a:pathLst>
              </a:custGeom>
              <a:solidFill>
                <a:srgbClr val="775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93">
                <a:extLst>
                  <a:ext uri="{FF2B5EF4-FFF2-40B4-BE49-F238E27FC236}">
                    <a16:creationId xmlns:a16="http://schemas.microsoft.com/office/drawing/2014/main" id="{67A2E77F-A159-4AD0-A260-6268B47561C7}"/>
                  </a:ext>
                </a:extLst>
              </p:cNvPr>
              <p:cNvSpPr>
                <a:spLocks noEditPoints="1"/>
              </p:cNvSpPr>
              <p:nvPr/>
            </p:nvSpPr>
            <p:spPr bwMode="auto">
              <a:xfrm>
                <a:off x="4684713" y="963613"/>
                <a:ext cx="646113" cy="411163"/>
              </a:xfrm>
              <a:custGeom>
                <a:avLst/>
                <a:gdLst>
                  <a:gd name="T0" fmla="*/ 269 w 270"/>
                  <a:gd name="T1" fmla="*/ 163 h 172"/>
                  <a:gd name="T2" fmla="*/ 158 w 270"/>
                  <a:gd name="T3" fmla="*/ 162 h 172"/>
                  <a:gd name="T4" fmla="*/ 59 w 270"/>
                  <a:gd name="T5" fmla="*/ 107 h 172"/>
                  <a:gd name="T6" fmla="*/ 0 w 270"/>
                  <a:gd name="T7" fmla="*/ 12 h 172"/>
                  <a:gd name="T8" fmla="*/ 135 w 270"/>
                  <a:gd name="T9" fmla="*/ 10 h 172"/>
                  <a:gd name="T10" fmla="*/ 209 w 270"/>
                  <a:gd name="T11" fmla="*/ 43 h 172"/>
                  <a:gd name="T12" fmla="*/ 259 w 270"/>
                  <a:gd name="T13" fmla="*/ 105 h 172"/>
                  <a:gd name="T14" fmla="*/ 269 w 270"/>
                  <a:gd name="T15" fmla="*/ 163 h 172"/>
                  <a:gd name="T16" fmla="*/ 269 w 270"/>
                  <a:gd name="T17" fmla="*/ 163 h 172"/>
                  <a:gd name="T18" fmla="*/ 269 w 270"/>
                  <a:gd name="T19"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72">
                    <a:moveTo>
                      <a:pt x="269" y="163"/>
                    </a:moveTo>
                    <a:cubicBezTo>
                      <a:pt x="233" y="172"/>
                      <a:pt x="194" y="171"/>
                      <a:pt x="158" y="162"/>
                    </a:cubicBezTo>
                    <a:cubicBezTo>
                      <a:pt x="121" y="152"/>
                      <a:pt x="87" y="133"/>
                      <a:pt x="59" y="107"/>
                    </a:cubicBezTo>
                    <a:cubicBezTo>
                      <a:pt x="32" y="81"/>
                      <a:pt x="11" y="48"/>
                      <a:pt x="0" y="12"/>
                    </a:cubicBezTo>
                    <a:cubicBezTo>
                      <a:pt x="44" y="0"/>
                      <a:pt x="91" y="0"/>
                      <a:pt x="135" y="10"/>
                    </a:cubicBezTo>
                    <a:cubicBezTo>
                      <a:pt x="161" y="17"/>
                      <a:pt x="187" y="27"/>
                      <a:pt x="209" y="43"/>
                    </a:cubicBezTo>
                    <a:cubicBezTo>
                      <a:pt x="231" y="59"/>
                      <a:pt x="249" y="80"/>
                      <a:pt x="259" y="105"/>
                    </a:cubicBezTo>
                    <a:cubicBezTo>
                      <a:pt x="267" y="123"/>
                      <a:pt x="270" y="143"/>
                      <a:pt x="269" y="163"/>
                    </a:cubicBezTo>
                    <a:close/>
                    <a:moveTo>
                      <a:pt x="269" y="163"/>
                    </a:moveTo>
                    <a:cubicBezTo>
                      <a:pt x="269" y="163"/>
                      <a:pt x="269" y="163"/>
                      <a:pt x="269" y="163"/>
                    </a:cubicBezTo>
                  </a:path>
                </a:pathLst>
              </a:custGeom>
              <a:solidFill>
                <a:srgbClr val="76A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4">
                <a:extLst>
                  <a:ext uri="{FF2B5EF4-FFF2-40B4-BE49-F238E27FC236}">
                    <a16:creationId xmlns:a16="http://schemas.microsoft.com/office/drawing/2014/main" id="{BD49DAB1-4F2E-4C28-9848-9233FDCAEEB8}"/>
                  </a:ext>
                </a:extLst>
              </p:cNvPr>
              <p:cNvSpPr>
                <a:spLocks noEditPoints="1"/>
              </p:cNvSpPr>
              <p:nvPr/>
            </p:nvSpPr>
            <p:spPr bwMode="auto">
              <a:xfrm>
                <a:off x="4732338" y="1439863"/>
                <a:ext cx="1346200" cy="1062038"/>
              </a:xfrm>
              <a:custGeom>
                <a:avLst/>
                <a:gdLst>
                  <a:gd name="T0" fmla="*/ 154 w 562"/>
                  <a:gd name="T1" fmla="*/ 4 h 444"/>
                  <a:gd name="T2" fmla="*/ 98 w 562"/>
                  <a:gd name="T3" fmla="*/ 17 h 444"/>
                  <a:gd name="T4" fmla="*/ 35 w 562"/>
                  <a:gd name="T5" fmla="*/ 72 h 444"/>
                  <a:gd name="T6" fmla="*/ 7 w 562"/>
                  <a:gd name="T7" fmla="*/ 150 h 444"/>
                  <a:gd name="T8" fmla="*/ 32 w 562"/>
                  <a:gd name="T9" fmla="*/ 293 h 444"/>
                  <a:gd name="T10" fmla="*/ 145 w 562"/>
                  <a:gd name="T11" fmla="*/ 414 h 444"/>
                  <a:gd name="T12" fmla="*/ 240 w 562"/>
                  <a:gd name="T13" fmla="*/ 441 h 444"/>
                  <a:gd name="T14" fmla="*/ 281 w 562"/>
                  <a:gd name="T15" fmla="*/ 429 h 444"/>
                  <a:gd name="T16" fmla="*/ 322 w 562"/>
                  <a:gd name="T17" fmla="*/ 441 h 444"/>
                  <a:gd name="T18" fmla="*/ 418 w 562"/>
                  <a:gd name="T19" fmla="*/ 414 h 444"/>
                  <a:gd name="T20" fmla="*/ 530 w 562"/>
                  <a:gd name="T21" fmla="*/ 293 h 444"/>
                  <a:gd name="T22" fmla="*/ 556 w 562"/>
                  <a:gd name="T23" fmla="*/ 150 h 444"/>
                  <a:gd name="T24" fmla="*/ 527 w 562"/>
                  <a:gd name="T25" fmla="*/ 72 h 444"/>
                  <a:gd name="T26" fmla="*/ 464 w 562"/>
                  <a:gd name="T27" fmla="*/ 17 h 444"/>
                  <a:gd name="T28" fmla="*/ 352 w 562"/>
                  <a:gd name="T29" fmla="*/ 13 h 444"/>
                  <a:gd name="T30" fmla="*/ 281 w 562"/>
                  <a:gd name="T31" fmla="*/ 58 h 444"/>
                  <a:gd name="T32" fmla="*/ 211 w 562"/>
                  <a:gd name="T33" fmla="*/ 13 h 444"/>
                  <a:gd name="T34" fmla="*/ 154 w 562"/>
                  <a:gd name="T35" fmla="*/ 4 h 444"/>
                  <a:gd name="T36" fmla="*/ 154 w 562"/>
                  <a:gd name="T37" fmla="*/ 4 h 444"/>
                  <a:gd name="T38" fmla="*/ 154 w 562"/>
                  <a:gd name="T39" fmla="*/ 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2" h="444">
                    <a:moveTo>
                      <a:pt x="154" y="4"/>
                    </a:moveTo>
                    <a:cubicBezTo>
                      <a:pt x="135" y="5"/>
                      <a:pt x="116" y="9"/>
                      <a:pt x="98" y="17"/>
                    </a:cubicBezTo>
                    <a:cubicBezTo>
                      <a:pt x="73" y="28"/>
                      <a:pt x="51" y="48"/>
                      <a:pt x="35" y="72"/>
                    </a:cubicBezTo>
                    <a:cubicBezTo>
                      <a:pt x="20" y="95"/>
                      <a:pt x="11" y="122"/>
                      <a:pt x="7" y="150"/>
                    </a:cubicBezTo>
                    <a:cubicBezTo>
                      <a:pt x="0" y="199"/>
                      <a:pt x="11" y="249"/>
                      <a:pt x="32" y="293"/>
                    </a:cubicBezTo>
                    <a:cubicBezTo>
                      <a:pt x="57" y="343"/>
                      <a:pt x="97" y="385"/>
                      <a:pt x="145" y="414"/>
                    </a:cubicBezTo>
                    <a:cubicBezTo>
                      <a:pt x="174" y="431"/>
                      <a:pt x="207" y="444"/>
                      <a:pt x="240" y="441"/>
                    </a:cubicBezTo>
                    <a:cubicBezTo>
                      <a:pt x="255" y="440"/>
                      <a:pt x="269" y="436"/>
                      <a:pt x="281" y="429"/>
                    </a:cubicBezTo>
                    <a:cubicBezTo>
                      <a:pt x="294" y="436"/>
                      <a:pt x="308" y="440"/>
                      <a:pt x="322" y="441"/>
                    </a:cubicBezTo>
                    <a:cubicBezTo>
                      <a:pt x="356" y="444"/>
                      <a:pt x="389" y="431"/>
                      <a:pt x="418" y="414"/>
                    </a:cubicBezTo>
                    <a:cubicBezTo>
                      <a:pt x="465" y="385"/>
                      <a:pt x="505" y="343"/>
                      <a:pt x="530" y="293"/>
                    </a:cubicBezTo>
                    <a:cubicBezTo>
                      <a:pt x="552" y="249"/>
                      <a:pt x="562" y="199"/>
                      <a:pt x="556" y="150"/>
                    </a:cubicBezTo>
                    <a:cubicBezTo>
                      <a:pt x="552" y="122"/>
                      <a:pt x="542" y="95"/>
                      <a:pt x="527" y="72"/>
                    </a:cubicBezTo>
                    <a:cubicBezTo>
                      <a:pt x="512" y="48"/>
                      <a:pt x="490" y="28"/>
                      <a:pt x="464" y="17"/>
                    </a:cubicBezTo>
                    <a:cubicBezTo>
                      <a:pt x="429" y="1"/>
                      <a:pt x="388" y="0"/>
                      <a:pt x="352" y="13"/>
                    </a:cubicBezTo>
                    <a:cubicBezTo>
                      <a:pt x="325" y="22"/>
                      <a:pt x="301" y="37"/>
                      <a:pt x="281" y="58"/>
                    </a:cubicBezTo>
                    <a:cubicBezTo>
                      <a:pt x="262" y="37"/>
                      <a:pt x="237" y="21"/>
                      <a:pt x="211" y="13"/>
                    </a:cubicBezTo>
                    <a:cubicBezTo>
                      <a:pt x="192" y="6"/>
                      <a:pt x="173" y="3"/>
                      <a:pt x="154" y="4"/>
                    </a:cubicBezTo>
                    <a:close/>
                    <a:moveTo>
                      <a:pt x="154" y="4"/>
                    </a:moveTo>
                    <a:cubicBezTo>
                      <a:pt x="154" y="4"/>
                      <a:pt x="154" y="4"/>
                      <a:pt x="154" y="4"/>
                    </a:cubicBezTo>
                  </a:path>
                </a:pathLst>
              </a:custGeom>
              <a:solidFill>
                <a:srgbClr val="A7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5">
                <a:extLst>
                  <a:ext uri="{FF2B5EF4-FFF2-40B4-BE49-F238E27FC236}">
                    <a16:creationId xmlns:a16="http://schemas.microsoft.com/office/drawing/2014/main" id="{4E939556-20B2-4129-8445-4DF941445AAC}"/>
                  </a:ext>
                </a:extLst>
              </p:cNvPr>
              <p:cNvSpPr>
                <a:spLocks/>
              </p:cNvSpPr>
              <p:nvPr/>
            </p:nvSpPr>
            <p:spPr bwMode="auto">
              <a:xfrm>
                <a:off x="4783138" y="1489076"/>
                <a:ext cx="344488" cy="620713"/>
              </a:xfrm>
              <a:custGeom>
                <a:avLst/>
                <a:gdLst>
                  <a:gd name="T0" fmla="*/ 144 w 144"/>
                  <a:gd name="T1" fmla="*/ 0 h 259"/>
                  <a:gd name="T2" fmla="*/ 46 w 144"/>
                  <a:gd name="T3" fmla="*/ 47 h 259"/>
                  <a:gd name="T4" fmla="*/ 2 w 144"/>
                  <a:gd name="T5" fmla="*/ 147 h 259"/>
                  <a:gd name="T6" fmla="*/ 43 w 144"/>
                  <a:gd name="T7" fmla="*/ 259 h 259"/>
                  <a:gd name="T8" fmla="*/ 55 w 144"/>
                  <a:gd name="T9" fmla="*/ 75 h 259"/>
                  <a:gd name="T10" fmla="*/ 144 w 144"/>
                  <a:gd name="T11" fmla="*/ 0 h 259"/>
                </a:gdLst>
                <a:ahLst/>
                <a:cxnLst>
                  <a:cxn ang="0">
                    <a:pos x="T0" y="T1"/>
                  </a:cxn>
                  <a:cxn ang="0">
                    <a:pos x="T2" y="T3"/>
                  </a:cxn>
                  <a:cxn ang="0">
                    <a:pos x="T4" y="T5"/>
                  </a:cxn>
                  <a:cxn ang="0">
                    <a:pos x="T6" y="T7"/>
                  </a:cxn>
                  <a:cxn ang="0">
                    <a:pos x="T8" y="T9"/>
                  </a:cxn>
                  <a:cxn ang="0">
                    <a:pos x="T10" y="T11"/>
                  </a:cxn>
                </a:cxnLst>
                <a:rect l="0" t="0" r="r" b="b"/>
                <a:pathLst>
                  <a:path w="144" h="259">
                    <a:moveTo>
                      <a:pt x="144" y="0"/>
                    </a:moveTo>
                    <a:cubicBezTo>
                      <a:pt x="107" y="3"/>
                      <a:pt x="72" y="20"/>
                      <a:pt x="46" y="47"/>
                    </a:cubicBezTo>
                    <a:cubicBezTo>
                      <a:pt x="20" y="73"/>
                      <a:pt x="4" y="110"/>
                      <a:pt x="2" y="147"/>
                    </a:cubicBezTo>
                    <a:cubicBezTo>
                      <a:pt x="0" y="188"/>
                      <a:pt x="15" y="229"/>
                      <a:pt x="43" y="259"/>
                    </a:cubicBezTo>
                    <a:cubicBezTo>
                      <a:pt x="16" y="201"/>
                      <a:pt x="21" y="129"/>
                      <a:pt x="55" y="75"/>
                    </a:cubicBezTo>
                    <a:cubicBezTo>
                      <a:pt x="76" y="41"/>
                      <a:pt x="108" y="15"/>
                      <a:pt x="1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52" name="Straight Arrow Connector 51">
            <a:extLst>
              <a:ext uri="{FF2B5EF4-FFF2-40B4-BE49-F238E27FC236}">
                <a16:creationId xmlns:a16="http://schemas.microsoft.com/office/drawing/2014/main" id="{685E71F3-C200-4251-9338-16D5FFFA6F2D}"/>
              </a:ext>
            </a:extLst>
          </p:cNvPr>
          <p:cNvCxnSpPr>
            <a:cxnSpLocks/>
          </p:cNvCxnSpPr>
          <p:nvPr/>
        </p:nvCxnSpPr>
        <p:spPr>
          <a:xfrm>
            <a:off x="1923187" y="3762485"/>
            <a:ext cx="12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1EBB864-5A74-47A7-95B8-38E159778BF0}"/>
              </a:ext>
            </a:extLst>
          </p:cNvPr>
          <p:cNvSpPr txBox="1"/>
          <p:nvPr/>
        </p:nvSpPr>
        <p:spPr>
          <a:xfrm>
            <a:off x="1855777" y="3805951"/>
            <a:ext cx="1443771" cy="276999"/>
          </a:xfrm>
          <a:prstGeom prst="rect">
            <a:avLst/>
          </a:prstGeom>
          <a:noFill/>
        </p:spPr>
        <p:txBody>
          <a:bodyPr wrap="square" rtlCol="0">
            <a:spAutoFit/>
          </a:bodyPr>
          <a:lstStyle/>
          <a:p>
            <a:pPr algn="ctr"/>
            <a:r>
              <a:rPr lang="en-CA" sz="1200" dirty="0"/>
              <a:t>Dietary change</a:t>
            </a:r>
            <a:r>
              <a:rPr lang="en-CA" sz="1200" baseline="30000" dirty="0"/>
              <a:t>1</a:t>
            </a:r>
            <a:r>
              <a:rPr lang="en-CA" sz="1200" baseline="30000" dirty="0">
                <a:latin typeface="Arial" panose="020B0604020202020204" pitchFamily="34" charset="0"/>
                <a:cs typeface="Arial" panose="020B0604020202020204" pitchFamily="34" charset="0"/>
              </a:rPr>
              <a:t>–4</a:t>
            </a:r>
            <a:endParaRPr lang="en-CA" sz="1200" baseline="30000" dirty="0"/>
          </a:p>
        </p:txBody>
      </p:sp>
      <p:sp>
        <p:nvSpPr>
          <p:cNvPr id="54" name="Left Brace 53">
            <a:extLst>
              <a:ext uri="{FF2B5EF4-FFF2-40B4-BE49-F238E27FC236}">
                <a16:creationId xmlns:a16="http://schemas.microsoft.com/office/drawing/2014/main" id="{9DDE0F3F-BCA2-4E4F-8719-325B5AB37BEF}"/>
              </a:ext>
            </a:extLst>
          </p:cNvPr>
          <p:cNvSpPr/>
          <p:nvPr/>
        </p:nvSpPr>
        <p:spPr>
          <a:xfrm>
            <a:off x="4225112" y="2136361"/>
            <a:ext cx="646532" cy="3252247"/>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6" name="Rectangle 55">
            <a:extLst>
              <a:ext uri="{FF2B5EF4-FFF2-40B4-BE49-F238E27FC236}">
                <a16:creationId xmlns:a16="http://schemas.microsoft.com/office/drawing/2014/main" id="{5B92B10B-C1CC-4BD7-AC00-9106A032B6ED}"/>
              </a:ext>
            </a:extLst>
          </p:cNvPr>
          <p:cNvSpPr/>
          <p:nvPr/>
        </p:nvSpPr>
        <p:spPr>
          <a:xfrm>
            <a:off x="4954942" y="2435798"/>
            <a:ext cx="3576149" cy="36993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Reduced weight/BMI</a:t>
            </a:r>
            <a:r>
              <a:rPr lang="en-CA" baseline="30000" dirty="0">
                <a:solidFill>
                  <a:schemeClr val="bg1"/>
                </a:solidFill>
              </a:rPr>
              <a:t>1,2,3*†</a:t>
            </a:r>
          </a:p>
        </p:txBody>
      </p:sp>
      <p:sp>
        <p:nvSpPr>
          <p:cNvPr id="57" name="Rectangle 56">
            <a:extLst>
              <a:ext uri="{FF2B5EF4-FFF2-40B4-BE49-F238E27FC236}">
                <a16:creationId xmlns:a16="http://schemas.microsoft.com/office/drawing/2014/main" id="{83731706-E5C9-43FF-900B-ADBF14C03DC3}"/>
              </a:ext>
            </a:extLst>
          </p:cNvPr>
          <p:cNvSpPr/>
          <p:nvPr/>
        </p:nvSpPr>
        <p:spPr>
          <a:xfrm>
            <a:off x="4954942" y="2997302"/>
            <a:ext cx="3576149" cy="36993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1"/>
                </a:solidFill>
              </a:rPr>
              <a:t>Reduced visceral obesity</a:t>
            </a:r>
            <a:r>
              <a:rPr lang="en-CA" baseline="30000">
                <a:solidFill>
                  <a:schemeClr val="bg1"/>
                </a:solidFill>
              </a:rPr>
              <a:t>1*</a:t>
            </a:r>
          </a:p>
        </p:txBody>
      </p:sp>
      <p:sp>
        <p:nvSpPr>
          <p:cNvPr id="58" name="Rectangle 57">
            <a:extLst>
              <a:ext uri="{FF2B5EF4-FFF2-40B4-BE49-F238E27FC236}">
                <a16:creationId xmlns:a16="http://schemas.microsoft.com/office/drawing/2014/main" id="{46F22BB3-4B00-41DA-A3D1-37EC908BC17D}"/>
              </a:ext>
            </a:extLst>
          </p:cNvPr>
          <p:cNvSpPr/>
          <p:nvPr/>
        </p:nvSpPr>
        <p:spPr>
          <a:xfrm>
            <a:off x="4954942" y="3558806"/>
            <a:ext cx="3576149" cy="36993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Reduced health complications</a:t>
            </a:r>
            <a:r>
              <a:rPr lang="en-CA" baseline="30000" dirty="0">
                <a:solidFill>
                  <a:schemeClr val="bg1"/>
                </a:solidFill>
              </a:rPr>
              <a:t>2†</a:t>
            </a:r>
          </a:p>
        </p:txBody>
      </p:sp>
      <p:sp>
        <p:nvSpPr>
          <p:cNvPr id="59" name="Rectangle 58">
            <a:extLst>
              <a:ext uri="{FF2B5EF4-FFF2-40B4-BE49-F238E27FC236}">
                <a16:creationId xmlns:a16="http://schemas.microsoft.com/office/drawing/2014/main" id="{7436666D-3D80-4485-A5D3-CC99D9B2B2D4}"/>
              </a:ext>
            </a:extLst>
          </p:cNvPr>
          <p:cNvSpPr/>
          <p:nvPr/>
        </p:nvSpPr>
        <p:spPr>
          <a:xfrm>
            <a:off x="4954942" y="4120310"/>
            <a:ext cx="3576149" cy="36993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Improved sleep</a:t>
            </a:r>
            <a:r>
              <a:rPr lang="en-CA" baseline="30000" dirty="0">
                <a:solidFill>
                  <a:schemeClr val="bg1"/>
                </a:solidFill>
              </a:rPr>
              <a:t>4</a:t>
            </a:r>
          </a:p>
        </p:txBody>
      </p:sp>
      <p:sp>
        <p:nvSpPr>
          <p:cNvPr id="62" name="Rectangle 61">
            <a:extLst>
              <a:ext uri="{FF2B5EF4-FFF2-40B4-BE49-F238E27FC236}">
                <a16:creationId xmlns:a16="http://schemas.microsoft.com/office/drawing/2014/main" id="{68EE8585-704C-4E8B-8502-DD67B803DC83}"/>
              </a:ext>
            </a:extLst>
          </p:cNvPr>
          <p:cNvSpPr/>
          <p:nvPr/>
        </p:nvSpPr>
        <p:spPr>
          <a:xfrm>
            <a:off x="4954942" y="4661617"/>
            <a:ext cx="3576149" cy="36993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Increased life expectancy</a:t>
            </a:r>
            <a:r>
              <a:rPr lang="en-CA" baseline="30000" dirty="0">
                <a:solidFill>
                  <a:schemeClr val="bg1"/>
                </a:solidFill>
              </a:rPr>
              <a:t>5†</a:t>
            </a:r>
          </a:p>
        </p:txBody>
      </p:sp>
      <p:sp>
        <p:nvSpPr>
          <p:cNvPr id="3" name="TextBox 2">
            <a:extLst>
              <a:ext uri="{FF2B5EF4-FFF2-40B4-BE49-F238E27FC236}">
                <a16:creationId xmlns:a16="http://schemas.microsoft.com/office/drawing/2014/main" id="{08CD4B6D-9E01-C0FE-4E87-A49BED2858FC}"/>
              </a:ext>
            </a:extLst>
          </p:cNvPr>
          <p:cNvSpPr txBox="1"/>
          <p:nvPr/>
        </p:nvSpPr>
        <p:spPr>
          <a:xfrm>
            <a:off x="8848509" y="2178570"/>
            <a:ext cx="2697953" cy="1569660"/>
          </a:xfrm>
          <a:prstGeom prst="rect">
            <a:avLst/>
          </a:prstGeom>
          <a:noFill/>
          <a:ln>
            <a:noFill/>
          </a:ln>
        </p:spPr>
        <p:txBody>
          <a:bodyPr wrap="square" rtlCol="0">
            <a:spAutoFit/>
          </a:bodyPr>
          <a:lstStyle/>
          <a:p>
            <a:pPr algn="ctr"/>
            <a:r>
              <a:rPr lang="en-CA" sz="1600" dirty="0"/>
              <a:t>*Weight loss of ~7% with caloric restriction </a:t>
            </a:r>
            <a:r>
              <a:rPr lang="en-US" sz="1600" b="0" i="0" dirty="0">
                <a:solidFill>
                  <a:srgbClr val="212121"/>
                </a:solidFill>
                <a:effectLst/>
              </a:rPr>
              <a:t>by reducing food portion sizes and by replacing energy-dense foods with those of lower energy density</a:t>
            </a:r>
            <a:endParaRPr lang="en-CA" sz="1600" dirty="0"/>
          </a:p>
        </p:txBody>
      </p:sp>
      <p:sp>
        <p:nvSpPr>
          <p:cNvPr id="47" name="TextBox 46">
            <a:extLst>
              <a:ext uri="{FF2B5EF4-FFF2-40B4-BE49-F238E27FC236}">
                <a16:creationId xmlns:a16="http://schemas.microsoft.com/office/drawing/2014/main" id="{639263EE-2102-9D32-3F0C-55BDD4442307}"/>
              </a:ext>
            </a:extLst>
          </p:cNvPr>
          <p:cNvSpPr txBox="1"/>
          <p:nvPr/>
        </p:nvSpPr>
        <p:spPr>
          <a:xfrm>
            <a:off x="8769609" y="4324158"/>
            <a:ext cx="2855752" cy="1077218"/>
          </a:xfrm>
          <a:prstGeom prst="rect">
            <a:avLst/>
          </a:prstGeom>
          <a:noFill/>
          <a:ln>
            <a:noFill/>
          </a:ln>
        </p:spPr>
        <p:txBody>
          <a:bodyPr wrap="square">
            <a:spAutoFit/>
          </a:bodyPr>
          <a:lstStyle/>
          <a:p>
            <a:pPr algn="ctr"/>
            <a:r>
              <a:rPr lang="en-CA" sz="1600" baseline="30000" dirty="0"/>
              <a:t>†</a:t>
            </a:r>
            <a:r>
              <a:rPr lang="en-US" sz="1600" dirty="0"/>
              <a:t>The traditional Mediterranean dietary pattern is inversely associated with BMI and obesity</a:t>
            </a:r>
            <a:endParaRPr lang="en-CA" sz="1600" dirty="0"/>
          </a:p>
        </p:txBody>
      </p:sp>
      <p:grpSp>
        <p:nvGrpSpPr>
          <p:cNvPr id="12" name="Group 11">
            <a:extLst>
              <a:ext uri="{FF2B5EF4-FFF2-40B4-BE49-F238E27FC236}">
                <a16:creationId xmlns:a16="http://schemas.microsoft.com/office/drawing/2014/main" id="{8F6E2864-79A6-D31B-D44E-80E1785BAEE7}"/>
              </a:ext>
            </a:extLst>
          </p:cNvPr>
          <p:cNvGrpSpPr/>
          <p:nvPr/>
        </p:nvGrpSpPr>
        <p:grpSpPr>
          <a:xfrm>
            <a:off x="860554" y="3156206"/>
            <a:ext cx="968367" cy="1228913"/>
            <a:chOff x="566639" y="3156206"/>
            <a:chExt cx="968367" cy="1228913"/>
          </a:xfrm>
        </p:grpSpPr>
        <p:grpSp>
          <p:nvGrpSpPr>
            <p:cNvPr id="22" name="Group 21">
              <a:extLst>
                <a:ext uri="{FF2B5EF4-FFF2-40B4-BE49-F238E27FC236}">
                  <a16:creationId xmlns:a16="http://schemas.microsoft.com/office/drawing/2014/main" id="{59B9EE64-108F-4EDE-A42B-42E2622C3971}"/>
                </a:ext>
              </a:extLst>
            </p:cNvPr>
            <p:cNvGrpSpPr/>
            <p:nvPr/>
          </p:nvGrpSpPr>
          <p:grpSpPr>
            <a:xfrm>
              <a:off x="566639" y="3156206"/>
              <a:ext cx="968367" cy="1228913"/>
              <a:chOff x="5234578" y="2207150"/>
              <a:chExt cx="426108" cy="737468"/>
            </a:xfrm>
            <a:solidFill>
              <a:schemeClr val="tx1"/>
            </a:solidFill>
          </p:grpSpPr>
          <p:sp>
            <p:nvSpPr>
              <p:cNvPr id="23" name="Freeform 26">
                <a:extLst>
                  <a:ext uri="{FF2B5EF4-FFF2-40B4-BE49-F238E27FC236}">
                    <a16:creationId xmlns:a16="http://schemas.microsoft.com/office/drawing/2014/main" id="{C7227B03-EB49-47BD-B0A5-B60F883B7518}"/>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a:extLst>
                  <a:ext uri="{FF2B5EF4-FFF2-40B4-BE49-F238E27FC236}">
                    <a16:creationId xmlns:a16="http://schemas.microsoft.com/office/drawing/2014/main" id="{EAE047F9-3A92-4677-92CA-1894BB59F0B1}"/>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a:extLst>
                  <a:ext uri="{FF2B5EF4-FFF2-40B4-BE49-F238E27FC236}">
                    <a16:creationId xmlns:a16="http://schemas.microsoft.com/office/drawing/2014/main" id="{DAB5CAA9-930A-4CCE-AB7F-43CAF16C7AAE}"/>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29">
                <a:extLst>
                  <a:ext uri="{FF2B5EF4-FFF2-40B4-BE49-F238E27FC236}">
                    <a16:creationId xmlns:a16="http://schemas.microsoft.com/office/drawing/2014/main" id="{5441FD2A-DCC5-468A-B0EA-CFBB3EAA25EE}"/>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3DF2BE6E-1B88-B039-21BD-30CBC5D16063}"/>
                </a:ext>
              </a:extLst>
            </p:cNvPr>
            <p:cNvGrpSpPr/>
            <p:nvPr/>
          </p:nvGrpSpPr>
          <p:grpSpPr>
            <a:xfrm>
              <a:off x="860442" y="3612993"/>
              <a:ext cx="380761" cy="257747"/>
              <a:chOff x="917355" y="3612993"/>
              <a:chExt cx="380761" cy="257747"/>
            </a:xfrm>
          </p:grpSpPr>
          <p:grpSp>
            <p:nvGrpSpPr>
              <p:cNvPr id="48" name="Group 47">
                <a:extLst>
                  <a:ext uri="{FF2B5EF4-FFF2-40B4-BE49-F238E27FC236}">
                    <a16:creationId xmlns:a16="http://schemas.microsoft.com/office/drawing/2014/main" id="{4B6734CC-FE29-A8F9-CDCB-62F740F472E9}"/>
                  </a:ext>
                </a:extLst>
              </p:cNvPr>
              <p:cNvGrpSpPr/>
              <p:nvPr/>
            </p:nvGrpSpPr>
            <p:grpSpPr>
              <a:xfrm>
                <a:off x="917355" y="3612993"/>
                <a:ext cx="233542" cy="257747"/>
                <a:chOff x="4684713" y="963613"/>
                <a:chExt cx="1393825" cy="1538288"/>
              </a:xfrm>
            </p:grpSpPr>
            <p:sp>
              <p:nvSpPr>
                <p:cNvPr id="49" name="Freeform 92">
                  <a:extLst>
                    <a:ext uri="{FF2B5EF4-FFF2-40B4-BE49-F238E27FC236}">
                      <a16:creationId xmlns:a16="http://schemas.microsoft.com/office/drawing/2014/main" id="{35B7BA5F-0B53-E0A6-234B-119F1291EACF}"/>
                    </a:ext>
                  </a:extLst>
                </p:cNvPr>
                <p:cNvSpPr>
                  <a:spLocks noEditPoints="1"/>
                </p:cNvSpPr>
                <p:nvPr/>
              </p:nvSpPr>
              <p:spPr bwMode="auto">
                <a:xfrm>
                  <a:off x="5348288" y="1177926"/>
                  <a:ext cx="166688" cy="360363"/>
                </a:xfrm>
                <a:custGeom>
                  <a:avLst/>
                  <a:gdLst>
                    <a:gd name="T0" fmla="*/ 24 w 70"/>
                    <a:gd name="T1" fmla="*/ 150 h 150"/>
                    <a:gd name="T2" fmla="*/ 46 w 70"/>
                    <a:gd name="T3" fmla="*/ 37 h 150"/>
                    <a:gd name="T4" fmla="*/ 70 w 70"/>
                    <a:gd name="T5" fmla="*/ 18 h 150"/>
                    <a:gd name="T6" fmla="*/ 26 w 70"/>
                    <a:gd name="T7" fmla="*/ 0 h 150"/>
                    <a:gd name="T8" fmla="*/ 8 w 70"/>
                    <a:gd name="T9" fmla="*/ 108 h 150"/>
                    <a:gd name="T10" fmla="*/ 24 w 70"/>
                    <a:gd name="T11" fmla="*/ 150 h 150"/>
                    <a:gd name="T12" fmla="*/ 24 w 70"/>
                    <a:gd name="T13" fmla="*/ 150 h 150"/>
                    <a:gd name="T14" fmla="*/ 24 w 70"/>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50">
                      <a:moveTo>
                        <a:pt x="24" y="150"/>
                      </a:moveTo>
                      <a:cubicBezTo>
                        <a:pt x="10" y="112"/>
                        <a:pt x="19" y="67"/>
                        <a:pt x="46" y="37"/>
                      </a:cubicBezTo>
                      <a:cubicBezTo>
                        <a:pt x="53" y="30"/>
                        <a:pt x="61" y="23"/>
                        <a:pt x="70" y="18"/>
                      </a:cubicBezTo>
                      <a:cubicBezTo>
                        <a:pt x="26" y="0"/>
                        <a:pt x="26" y="0"/>
                        <a:pt x="26" y="0"/>
                      </a:cubicBezTo>
                      <a:cubicBezTo>
                        <a:pt x="7" y="32"/>
                        <a:pt x="0" y="72"/>
                        <a:pt x="8" y="108"/>
                      </a:cubicBezTo>
                      <a:cubicBezTo>
                        <a:pt x="12" y="123"/>
                        <a:pt x="17" y="137"/>
                        <a:pt x="24" y="150"/>
                      </a:cubicBezTo>
                      <a:close/>
                      <a:moveTo>
                        <a:pt x="24" y="150"/>
                      </a:moveTo>
                      <a:cubicBezTo>
                        <a:pt x="24" y="150"/>
                        <a:pt x="24" y="150"/>
                        <a:pt x="24" y="150"/>
                      </a:cubicBezTo>
                    </a:path>
                  </a:pathLst>
                </a:custGeom>
                <a:solidFill>
                  <a:srgbClr val="775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3">
                  <a:extLst>
                    <a:ext uri="{FF2B5EF4-FFF2-40B4-BE49-F238E27FC236}">
                      <a16:creationId xmlns:a16="http://schemas.microsoft.com/office/drawing/2014/main" id="{2AC82EAD-67BB-0D52-181A-58EA43D250F9}"/>
                    </a:ext>
                  </a:extLst>
                </p:cNvPr>
                <p:cNvSpPr>
                  <a:spLocks noEditPoints="1"/>
                </p:cNvSpPr>
                <p:nvPr/>
              </p:nvSpPr>
              <p:spPr bwMode="auto">
                <a:xfrm>
                  <a:off x="4684713" y="963613"/>
                  <a:ext cx="646113" cy="411163"/>
                </a:xfrm>
                <a:custGeom>
                  <a:avLst/>
                  <a:gdLst>
                    <a:gd name="T0" fmla="*/ 269 w 270"/>
                    <a:gd name="T1" fmla="*/ 163 h 172"/>
                    <a:gd name="T2" fmla="*/ 158 w 270"/>
                    <a:gd name="T3" fmla="*/ 162 h 172"/>
                    <a:gd name="T4" fmla="*/ 59 w 270"/>
                    <a:gd name="T5" fmla="*/ 107 h 172"/>
                    <a:gd name="T6" fmla="*/ 0 w 270"/>
                    <a:gd name="T7" fmla="*/ 12 h 172"/>
                    <a:gd name="T8" fmla="*/ 135 w 270"/>
                    <a:gd name="T9" fmla="*/ 10 h 172"/>
                    <a:gd name="T10" fmla="*/ 209 w 270"/>
                    <a:gd name="T11" fmla="*/ 43 h 172"/>
                    <a:gd name="T12" fmla="*/ 259 w 270"/>
                    <a:gd name="T13" fmla="*/ 105 h 172"/>
                    <a:gd name="T14" fmla="*/ 269 w 270"/>
                    <a:gd name="T15" fmla="*/ 163 h 172"/>
                    <a:gd name="T16" fmla="*/ 269 w 270"/>
                    <a:gd name="T17" fmla="*/ 163 h 172"/>
                    <a:gd name="T18" fmla="*/ 269 w 270"/>
                    <a:gd name="T19"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72">
                      <a:moveTo>
                        <a:pt x="269" y="163"/>
                      </a:moveTo>
                      <a:cubicBezTo>
                        <a:pt x="233" y="172"/>
                        <a:pt x="194" y="171"/>
                        <a:pt x="158" y="162"/>
                      </a:cubicBezTo>
                      <a:cubicBezTo>
                        <a:pt x="121" y="152"/>
                        <a:pt x="87" y="133"/>
                        <a:pt x="59" y="107"/>
                      </a:cubicBezTo>
                      <a:cubicBezTo>
                        <a:pt x="32" y="81"/>
                        <a:pt x="11" y="48"/>
                        <a:pt x="0" y="12"/>
                      </a:cubicBezTo>
                      <a:cubicBezTo>
                        <a:pt x="44" y="0"/>
                        <a:pt x="91" y="0"/>
                        <a:pt x="135" y="10"/>
                      </a:cubicBezTo>
                      <a:cubicBezTo>
                        <a:pt x="161" y="17"/>
                        <a:pt x="187" y="27"/>
                        <a:pt x="209" y="43"/>
                      </a:cubicBezTo>
                      <a:cubicBezTo>
                        <a:pt x="231" y="59"/>
                        <a:pt x="249" y="80"/>
                        <a:pt x="259" y="105"/>
                      </a:cubicBezTo>
                      <a:cubicBezTo>
                        <a:pt x="267" y="123"/>
                        <a:pt x="270" y="143"/>
                        <a:pt x="269" y="163"/>
                      </a:cubicBezTo>
                      <a:close/>
                      <a:moveTo>
                        <a:pt x="269" y="163"/>
                      </a:moveTo>
                      <a:cubicBezTo>
                        <a:pt x="269" y="163"/>
                        <a:pt x="269" y="163"/>
                        <a:pt x="269" y="163"/>
                      </a:cubicBezTo>
                    </a:path>
                  </a:pathLst>
                </a:custGeom>
                <a:solidFill>
                  <a:srgbClr val="76A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4">
                  <a:extLst>
                    <a:ext uri="{FF2B5EF4-FFF2-40B4-BE49-F238E27FC236}">
                      <a16:creationId xmlns:a16="http://schemas.microsoft.com/office/drawing/2014/main" id="{2381A1F6-98D2-9514-FB42-4434D2E6E094}"/>
                    </a:ext>
                  </a:extLst>
                </p:cNvPr>
                <p:cNvSpPr>
                  <a:spLocks noEditPoints="1"/>
                </p:cNvSpPr>
                <p:nvPr/>
              </p:nvSpPr>
              <p:spPr bwMode="auto">
                <a:xfrm>
                  <a:off x="4732338" y="1439863"/>
                  <a:ext cx="1346200" cy="1062038"/>
                </a:xfrm>
                <a:custGeom>
                  <a:avLst/>
                  <a:gdLst>
                    <a:gd name="T0" fmla="*/ 154 w 562"/>
                    <a:gd name="T1" fmla="*/ 4 h 444"/>
                    <a:gd name="T2" fmla="*/ 98 w 562"/>
                    <a:gd name="T3" fmla="*/ 17 h 444"/>
                    <a:gd name="T4" fmla="*/ 35 w 562"/>
                    <a:gd name="T5" fmla="*/ 72 h 444"/>
                    <a:gd name="T6" fmla="*/ 7 w 562"/>
                    <a:gd name="T7" fmla="*/ 150 h 444"/>
                    <a:gd name="T8" fmla="*/ 32 w 562"/>
                    <a:gd name="T9" fmla="*/ 293 h 444"/>
                    <a:gd name="T10" fmla="*/ 145 w 562"/>
                    <a:gd name="T11" fmla="*/ 414 h 444"/>
                    <a:gd name="T12" fmla="*/ 240 w 562"/>
                    <a:gd name="T13" fmla="*/ 441 h 444"/>
                    <a:gd name="T14" fmla="*/ 281 w 562"/>
                    <a:gd name="T15" fmla="*/ 429 h 444"/>
                    <a:gd name="T16" fmla="*/ 322 w 562"/>
                    <a:gd name="T17" fmla="*/ 441 h 444"/>
                    <a:gd name="T18" fmla="*/ 418 w 562"/>
                    <a:gd name="T19" fmla="*/ 414 h 444"/>
                    <a:gd name="T20" fmla="*/ 530 w 562"/>
                    <a:gd name="T21" fmla="*/ 293 h 444"/>
                    <a:gd name="T22" fmla="*/ 556 w 562"/>
                    <a:gd name="T23" fmla="*/ 150 h 444"/>
                    <a:gd name="T24" fmla="*/ 527 w 562"/>
                    <a:gd name="T25" fmla="*/ 72 h 444"/>
                    <a:gd name="T26" fmla="*/ 464 w 562"/>
                    <a:gd name="T27" fmla="*/ 17 h 444"/>
                    <a:gd name="T28" fmla="*/ 352 w 562"/>
                    <a:gd name="T29" fmla="*/ 13 h 444"/>
                    <a:gd name="T30" fmla="*/ 281 w 562"/>
                    <a:gd name="T31" fmla="*/ 58 h 444"/>
                    <a:gd name="T32" fmla="*/ 211 w 562"/>
                    <a:gd name="T33" fmla="*/ 13 h 444"/>
                    <a:gd name="T34" fmla="*/ 154 w 562"/>
                    <a:gd name="T35" fmla="*/ 4 h 444"/>
                    <a:gd name="T36" fmla="*/ 154 w 562"/>
                    <a:gd name="T37" fmla="*/ 4 h 444"/>
                    <a:gd name="T38" fmla="*/ 154 w 562"/>
                    <a:gd name="T39" fmla="*/ 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2" h="444">
                      <a:moveTo>
                        <a:pt x="154" y="4"/>
                      </a:moveTo>
                      <a:cubicBezTo>
                        <a:pt x="135" y="5"/>
                        <a:pt x="116" y="9"/>
                        <a:pt x="98" y="17"/>
                      </a:cubicBezTo>
                      <a:cubicBezTo>
                        <a:pt x="73" y="28"/>
                        <a:pt x="51" y="48"/>
                        <a:pt x="35" y="72"/>
                      </a:cubicBezTo>
                      <a:cubicBezTo>
                        <a:pt x="20" y="95"/>
                        <a:pt x="11" y="122"/>
                        <a:pt x="7" y="150"/>
                      </a:cubicBezTo>
                      <a:cubicBezTo>
                        <a:pt x="0" y="199"/>
                        <a:pt x="11" y="249"/>
                        <a:pt x="32" y="293"/>
                      </a:cubicBezTo>
                      <a:cubicBezTo>
                        <a:pt x="57" y="343"/>
                        <a:pt x="97" y="385"/>
                        <a:pt x="145" y="414"/>
                      </a:cubicBezTo>
                      <a:cubicBezTo>
                        <a:pt x="174" y="431"/>
                        <a:pt x="207" y="444"/>
                        <a:pt x="240" y="441"/>
                      </a:cubicBezTo>
                      <a:cubicBezTo>
                        <a:pt x="255" y="440"/>
                        <a:pt x="269" y="436"/>
                        <a:pt x="281" y="429"/>
                      </a:cubicBezTo>
                      <a:cubicBezTo>
                        <a:pt x="294" y="436"/>
                        <a:pt x="308" y="440"/>
                        <a:pt x="322" y="441"/>
                      </a:cubicBezTo>
                      <a:cubicBezTo>
                        <a:pt x="356" y="444"/>
                        <a:pt x="389" y="431"/>
                        <a:pt x="418" y="414"/>
                      </a:cubicBezTo>
                      <a:cubicBezTo>
                        <a:pt x="465" y="385"/>
                        <a:pt x="505" y="343"/>
                        <a:pt x="530" y="293"/>
                      </a:cubicBezTo>
                      <a:cubicBezTo>
                        <a:pt x="552" y="249"/>
                        <a:pt x="562" y="199"/>
                        <a:pt x="556" y="150"/>
                      </a:cubicBezTo>
                      <a:cubicBezTo>
                        <a:pt x="552" y="122"/>
                        <a:pt x="542" y="95"/>
                        <a:pt x="527" y="72"/>
                      </a:cubicBezTo>
                      <a:cubicBezTo>
                        <a:pt x="512" y="48"/>
                        <a:pt x="490" y="28"/>
                        <a:pt x="464" y="17"/>
                      </a:cubicBezTo>
                      <a:cubicBezTo>
                        <a:pt x="429" y="1"/>
                        <a:pt x="388" y="0"/>
                        <a:pt x="352" y="13"/>
                      </a:cubicBezTo>
                      <a:cubicBezTo>
                        <a:pt x="325" y="22"/>
                        <a:pt x="301" y="37"/>
                        <a:pt x="281" y="58"/>
                      </a:cubicBezTo>
                      <a:cubicBezTo>
                        <a:pt x="262" y="37"/>
                        <a:pt x="237" y="21"/>
                        <a:pt x="211" y="13"/>
                      </a:cubicBezTo>
                      <a:cubicBezTo>
                        <a:pt x="192" y="6"/>
                        <a:pt x="173" y="3"/>
                        <a:pt x="154" y="4"/>
                      </a:cubicBezTo>
                      <a:close/>
                      <a:moveTo>
                        <a:pt x="154" y="4"/>
                      </a:moveTo>
                      <a:cubicBezTo>
                        <a:pt x="154" y="4"/>
                        <a:pt x="154" y="4"/>
                        <a:pt x="154" y="4"/>
                      </a:cubicBezTo>
                    </a:path>
                  </a:pathLst>
                </a:custGeom>
                <a:solidFill>
                  <a:srgbClr val="A7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5">
                  <a:extLst>
                    <a:ext uri="{FF2B5EF4-FFF2-40B4-BE49-F238E27FC236}">
                      <a16:creationId xmlns:a16="http://schemas.microsoft.com/office/drawing/2014/main" id="{90DB40FF-11C3-AFAC-2A08-034A3EF76CB2}"/>
                    </a:ext>
                  </a:extLst>
                </p:cNvPr>
                <p:cNvSpPr>
                  <a:spLocks/>
                </p:cNvSpPr>
                <p:nvPr/>
              </p:nvSpPr>
              <p:spPr bwMode="auto">
                <a:xfrm>
                  <a:off x="4783138" y="1489076"/>
                  <a:ext cx="344488" cy="620713"/>
                </a:xfrm>
                <a:custGeom>
                  <a:avLst/>
                  <a:gdLst>
                    <a:gd name="T0" fmla="*/ 144 w 144"/>
                    <a:gd name="T1" fmla="*/ 0 h 259"/>
                    <a:gd name="T2" fmla="*/ 46 w 144"/>
                    <a:gd name="T3" fmla="*/ 47 h 259"/>
                    <a:gd name="T4" fmla="*/ 2 w 144"/>
                    <a:gd name="T5" fmla="*/ 147 h 259"/>
                    <a:gd name="T6" fmla="*/ 43 w 144"/>
                    <a:gd name="T7" fmla="*/ 259 h 259"/>
                    <a:gd name="T8" fmla="*/ 55 w 144"/>
                    <a:gd name="T9" fmla="*/ 75 h 259"/>
                    <a:gd name="T10" fmla="*/ 144 w 144"/>
                    <a:gd name="T11" fmla="*/ 0 h 259"/>
                  </a:gdLst>
                  <a:ahLst/>
                  <a:cxnLst>
                    <a:cxn ang="0">
                      <a:pos x="T0" y="T1"/>
                    </a:cxn>
                    <a:cxn ang="0">
                      <a:pos x="T2" y="T3"/>
                    </a:cxn>
                    <a:cxn ang="0">
                      <a:pos x="T4" y="T5"/>
                    </a:cxn>
                    <a:cxn ang="0">
                      <a:pos x="T6" y="T7"/>
                    </a:cxn>
                    <a:cxn ang="0">
                      <a:pos x="T8" y="T9"/>
                    </a:cxn>
                    <a:cxn ang="0">
                      <a:pos x="T10" y="T11"/>
                    </a:cxn>
                  </a:cxnLst>
                  <a:rect l="0" t="0" r="r" b="b"/>
                  <a:pathLst>
                    <a:path w="144" h="259">
                      <a:moveTo>
                        <a:pt x="144" y="0"/>
                      </a:moveTo>
                      <a:cubicBezTo>
                        <a:pt x="107" y="3"/>
                        <a:pt x="72" y="20"/>
                        <a:pt x="46" y="47"/>
                      </a:cubicBezTo>
                      <a:cubicBezTo>
                        <a:pt x="20" y="73"/>
                        <a:pt x="4" y="110"/>
                        <a:pt x="2" y="147"/>
                      </a:cubicBezTo>
                      <a:cubicBezTo>
                        <a:pt x="0" y="188"/>
                        <a:pt x="15" y="229"/>
                        <a:pt x="43" y="259"/>
                      </a:cubicBezTo>
                      <a:cubicBezTo>
                        <a:pt x="16" y="201"/>
                        <a:pt x="21" y="129"/>
                        <a:pt x="55" y="75"/>
                      </a:cubicBezTo>
                      <a:cubicBezTo>
                        <a:pt x="76" y="41"/>
                        <a:pt x="108" y="15"/>
                        <a:pt x="1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A6E51FCD-0437-3A48-C4E1-19F3B9FC661F}"/>
                  </a:ext>
                </a:extLst>
              </p:cNvPr>
              <p:cNvGrpSpPr/>
              <p:nvPr/>
            </p:nvGrpSpPr>
            <p:grpSpPr>
              <a:xfrm>
                <a:off x="1064574" y="3612993"/>
                <a:ext cx="233542" cy="257747"/>
                <a:chOff x="4684713" y="963613"/>
                <a:chExt cx="1393825" cy="1538288"/>
              </a:xfrm>
              <a:solidFill>
                <a:srgbClr val="FF0000"/>
              </a:solidFill>
            </p:grpSpPr>
            <p:sp>
              <p:nvSpPr>
                <p:cNvPr id="61" name="Freeform 92">
                  <a:extLst>
                    <a:ext uri="{FF2B5EF4-FFF2-40B4-BE49-F238E27FC236}">
                      <a16:creationId xmlns:a16="http://schemas.microsoft.com/office/drawing/2014/main" id="{8943C6AB-9E95-D922-6D17-450D4DC3AA0C}"/>
                    </a:ext>
                  </a:extLst>
                </p:cNvPr>
                <p:cNvSpPr>
                  <a:spLocks noEditPoints="1"/>
                </p:cNvSpPr>
                <p:nvPr/>
              </p:nvSpPr>
              <p:spPr bwMode="auto">
                <a:xfrm>
                  <a:off x="5348288" y="1177926"/>
                  <a:ext cx="166688" cy="360363"/>
                </a:xfrm>
                <a:custGeom>
                  <a:avLst/>
                  <a:gdLst>
                    <a:gd name="T0" fmla="*/ 24 w 70"/>
                    <a:gd name="T1" fmla="*/ 150 h 150"/>
                    <a:gd name="T2" fmla="*/ 46 w 70"/>
                    <a:gd name="T3" fmla="*/ 37 h 150"/>
                    <a:gd name="T4" fmla="*/ 70 w 70"/>
                    <a:gd name="T5" fmla="*/ 18 h 150"/>
                    <a:gd name="T6" fmla="*/ 26 w 70"/>
                    <a:gd name="T7" fmla="*/ 0 h 150"/>
                    <a:gd name="T8" fmla="*/ 8 w 70"/>
                    <a:gd name="T9" fmla="*/ 108 h 150"/>
                    <a:gd name="T10" fmla="*/ 24 w 70"/>
                    <a:gd name="T11" fmla="*/ 150 h 150"/>
                    <a:gd name="T12" fmla="*/ 24 w 70"/>
                    <a:gd name="T13" fmla="*/ 150 h 150"/>
                    <a:gd name="T14" fmla="*/ 24 w 70"/>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50">
                      <a:moveTo>
                        <a:pt x="24" y="150"/>
                      </a:moveTo>
                      <a:cubicBezTo>
                        <a:pt x="10" y="112"/>
                        <a:pt x="19" y="67"/>
                        <a:pt x="46" y="37"/>
                      </a:cubicBezTo>
                      <a:cubicBezTo>
                        <a:pt x="53" y="30"/>
                        <a:pt x="61" y="23"/>
                        <a:pt x="70" y="18"/>
                      </a:cubicBezTo>
                      <a:cubicBezTo>
                        <a:pt x="26" y="0"/>
                        <a:pt x="26" y="0"/>
                        <a:pt x="26" y="0"/>
                      </a:cubicBezTo>
                      <a:cubicBezTo>
                        <a:pt x="7" y="32"/>
                        <a:pt x="0" y="72"/>
                        <a:pt x="8" y="108"/>
                      </a:cubicBezTo>
                      <a:cubicBezTo>
                        <a:pt x="12" y="123"/>
                        <a:pt x="17" y="137"/>
                        <a:pt x="24" y="150"/>
                      </a:cubicBezTo>
                      <a:close/>
                      <a:moveTo>
                        <a:pt x="24" y="150"/>
                      </a:moveTo>
                      <a:cubicBezTo>
                        <a:pt x="24" y="150"/>
                        <a:pt x="24" y="150"/>
                        <a:pt x="24" y="1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2FA7027C-91F9-F892-65BD-C6EE73BD947B}"/>
                    </a:ext>
                  </a:extLst>
                </p:cNvPr>
                <p:cNvSpPr>
                  <a:spLocks noEditPoints="1"/>
                </p:cNvSpPr>
                <p:nvPr/>
              </p:nvSpPr>
              <p:spPr bwMode="auto">
                <a:xfrm>
                  <a:off x="4684713" y="963613"/>
                  <a:ext cx="646113" cy="411163"/>
                </a:xfrm>
                <a:custGeom>
                  <a:avLst/>
                  <a:gdLst>
                    <a:gd name="T0" fmla="*/ 269 w 270"/>
                    <a:gd name="T1" fmla="*/ 163 h 172"/>
                    <a:gd name="T2" fmla="*/ 158 w 270"/>
                    <a:gd name="T3" fmla="*/ 162 h 172"/>
                    <a:gd name="T4" fmla="*/ 59 w 270"/>
                    <a:gd name="T5" fmla="*/ 107 h 172"/>
                    <a:gd name="T6" fmla="*/ 0 w 270"/>
                    <a:gd name="T7" fmla="*/ 12 h 172"/>
                    <a:gd name="T8" fmla="*/ 135 w 270"/>
                    <a:gd name="T9" fmla="*/ 10 h 172"/>
                    <a:gd name="T10" fmla="*/ 209 w 270"/>
                    <a:gd name="T11" fmla="*/ 43 h 172"/>
                    <a:gd name="T12" fmla="*/ 259 w 270"/>
                    <a:gd name="T13" fmla="*/ 105 h 172"/>
                    <a:gd name="T14" fmla="*/ 269 w 270"/>
                    <a:gd name="T15" fmla="*/ 163 h 172"/>
                    <a:gd name="T16" fmla="*/ 269 w 270"/>
                    <a:gd name="T17" fmla="*/ 163 h 172"/>
                    <a:gd name="T18" fmla="*/ 269 w 270"/>
                    <a:gd name="T19"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72">
                      <a:moveTo>
                        <a:pt x="269" y="163"/>
                      </a:moveTo>
                      <a:cubicBezTo>
                        <a:pt x="233" y="172"/>
                        <a:pt x="194" y="171"/>
                        <a:pt x="158" y="162"/>
                      </a:cubicBezTo>
                      <a:cubicBezTo>
                        <a:pt x="121" y="152"/>
                        <a:pt x="87" y="133"/>
                        <a:pt x="59" y="107"/>
                      </a:cubicBezTo>
                      <a:cubicBezTo>
                        <a:pt x="32" y="81"/>
                        <a:pt x="11" y="48"/>
                        <a:pt x="0" y="12"/>
                      </a:cubicBezTo>
                      <a:cubicBezTo>
                        <a:pt x="44" y="0"/>
                        <a:pt x="91" y="0"/>
                        <a:pt x="135" y="10"/>
                      </a:cubicBezTo>
                      <a:cubicBezTo>
                        <a:pt x="161" y="17"/>
                        <a:pt x="187" y="27"/>
                        <a:pt x="209" y="43"/>
                      </a:cubicBezTo>
                      <a:cubicBezTo>
                        <a:pt x="231" y="59"/>
                        <a:pt x="249" y="80"/>
                        <a:pt x="259" y="105"/>
                      </a:cubicBezTo>
                      <a:cubicBezTo>
                        <a:pt x="267" y="123"/>
                        <a:pt x="270" y="143"/>
                        <a:pt x="269" y="163"/>
                      </a:cubicBezTo>
                      <a:close/>
                      <a:moveTo>
                        <a:pt x="269" y="163"/>
                      </a:moveTo>
                      <a:cubicBezTo>
                        <a:pt x="269" y="163"/>
                        <a:pt x="269" y="163"/>
                        <a:pt x="269" y="1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4">
                  <a:extLst>
                    <a:ext uri="{FF2B5EF4-FFF2-40B4-BE49-F238E27FC236}">
                      <a16:creationId xmlns:a16="http://schemas.microsoft.com/office/drawing/2014/main" id="{D3629F72-B9CE-9130-4887-04A8D22510F5}"/>
                    </a:ext>
                  </a:extLst>
                </p:cNvPr>
                <p:cNvSpPr>
                  <a:spLocks noEditPoints="1"/>
                </p:cNvSpPr>
                <p:nvPr/>
              </p:nvSpPr>
              <p:spPr bwMode="auto">
                <a:xfrm>
                  <a:off x="4732338" y="1439863"/>
                  <a:ext cx="1346200" cy="1062038"/>
                </a:xfrm>
                <a:custGeom>
                  <a:avLst/>
                  <a:gdLst>
                    <a:gd name="T0" fmla="*/ 154 w 562"/>
                    <a:gd name="T1" fmla="*/ 4 h 444"/>
                    <a:gd name="T2" fmla="*/ 98 w 562"/>
                    <a:gd name="T3" fmla="*/ 17 h 444"/>
                    <a:gd name="T4" fmla="*/ 35 w 562"/>
                    <a:gd name="T5" fmla="*/ 72 h 444"/>
                    <a:gd name="T6" fmla="*/ 7 w 562"/>
                    <a:gd name="T7" fmla="*/ 150 h 444"/>
                    <a:gd name="T8" fmla="*/ 32 w 562"/>
                    <a:gd name="T9" fmla="*/ 293 h 444"/>
                    <a:gd name="T10" fmla="*/ 145 w 562"/>
                    <a:gd name="T11" fmla="*/ 414 h 444"/>
                    <a:gd name="T12" fmla="*/ 240 w 562"/>
                    <a:gd name="T13" fmla="*/ 441 h 444"/>
                    <a:gd name="T14" fmla="*/ 281 w 562"/>
                    <a:gd name="T15" fmla="*/ 429 h 444"/>
                    <a:gd name="T16" fmla="*/ 322 w 562"/>
                    <a:gd name="T17" fmla="*/ 441 h 444"/>
                    <a:gd name="T18" fmla="*/ 418 w 562"/>
                    <a:gd name="T19" fmla="*/ 414 h 444"/>
                    <a:gd name="T20" fmla="*/ 530 w 562"/>
                    <a:gd name="T21" fmla="*/ 293 h 444"/>
                    <a:gd name="T22" fmla="*/ 556 w 562"/>
                    <a:gd name="T23" fmla="*/ 150 h 444"/>
                    <a:gd name="T24" fmla="*/ 527 w 562"/>
                    <a:gd name="T25" fmla="*/ 72 h 444"/>
                    <a:gd name="T26" fmla="*/ 464 w 562"/>
                    <a:gd name="T27" fmla="*/ 17 h 444"/>
                    <a:gd name="T28" fmla="*/ 352 w 562"/>
                    <a:gd name="T29" fmla="*/ 13 h 444"/>
                    <a:gd name="T30" fmla="*/ 281 w 562"/>
                    <a:gd name="T31" fmla="*/ 58 h 444"/>
                    <a:gd name="T32" fmla="*/ 211 w 562"/>
                    <a:gd name="T33" fmla="*/ 13 h 444"/>
                    <a:gd name="T34" fmla="*/ 154 w 562"/>
                    <a:gd name="T35" fmla="*/ 4 h 444"/>
                    <a:gd name="T36" fmla="*/ 154 w 562"/>
                    <a:gd name="T37" fmla="*/ 4 h 444"/>
                    <a:gd name="T38" fmla="*/ 154 w 562"/>
                    <a:gd name="T39" fmla="*/ 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2" h="444">
                      <a:moveTo>
                        <a:pt x="154" y="4"/>
                      </a:moveTo>
                      <a:cubicBezTo>
                        <a:pt x="135" y="5"/>
                        <a:pt x="116" y="9"/>
                        <a:pt x="98" y="17"/>
                      </a:cubicBezTo>
                      <a:cubicBezTo>
                        <a:pt x="73" y="28"/>
                        <a:pt x="51" y="48"/>
                        <a:pt x="35" y="72"/>
                      </a:cubicBezTo>
                      <a:cubicBezTo>
                        <a:pt x="20" y="95"/>
                        <a:pt x="11" y="122"/>
                        <a:pt x="7" y="150"/>
                      </a:cubicBezTo>
                      <a:cubicBezTo>
                        <a:pt x="0" y="199"/>
                        <a:pt x="11" y="249"/>
                        <a:pt x="32" y="293"/>
                      </a:cubicBezTo>
                      <a:cubicBezTo>
                        <a:pt x="57" y="343"/>
                        <a:pt x="97" y="385"/>
                        <a:pt x="145" y="414"/>
                      </a:cubicBezTo>
                      <a:cubicBezTo>
                        <a:pt x="174" y="431"/>
                        <a:pt x="207" y="444"/>
                        <a:pt x="240" y="441"/>
                      </a:cubicBezTo>
                      <a:cubicBezTo>
                        <a:pt x="255" y="440"/>
                        <a:pt x="269" y="436"/>
                        <a:pt x="281" y="429"/>
                      </a:cubicBezTo>
                      <a:cubicBezTo>
                        <a:pt x="294" y="436"/>
                        <a:pt x="308" y="440"/>
                        <a:pt x="322" y="441"/>
                      </a:cubicBezTo>
                      <a:cubicBezTo>
                        <a:pt x="356" y="444"/>
                        <a:pt x="389" y="431"/>
                        <a:pt x="418" y="414"/>
                      </a:cubicBezTo>
                      <a:cubicBezTo>
                        <a:pt x="465" y="385"/>
                        <a:pt x="505" y="343"/>
                        <a:pt x="530" y="293"/>
                      </a:cubicBezTo>
                      <a:cubicBezTo>
                        <a:pt x="552" y="249"/>
                        <a:pt x="562" y="199"/>
                        <a:pt x="556" y="150"/>
                      </a:cubicBezTo>
                      <a:cubicBezTo>
                        <a:pt x="552" y="122"/>
                        <a:pt x="542" y="95"/>
                        <a:pt x="527" y="72"/>
                      </a:cubicBezTo>
                      <a:cubicBezTo>
                        <a:pt x="512" y="48"/>
                        <a:pt x="490" y="28"/>
                        <a:pt x="464" y="17"/>
                      </a:cubicBezTo>
                      <a:cubicBezTo>
                        <a:pt x="429" y="1"/>
                        <a:pt x="388" y="0"/>
                        <a:pt x="352" y="13"/>
                      </a:cubicBezTo>
                      <a:cubicBezTo>
                        <a:pt x="325" y="22"/>
                        <a:pt x="301" y="37"/>
                        <a:pt x="281" y="58"/>
                      </a:cubicBezTo>
                      <a:cubicBezTo>
                        <a:pt x="262" y="37"/>
                        <a:pt x="237" y="21"/>
                        <a:pt x="211" y="13"/>
                      </a:cubicBezTo>
                      <a:cubicBezTo>
                        <a:pt x="192" y="6"/>
                        <a:pt x="173" y="3"/>
                        <a:pt x="154" y="4"/>
                      </a:cubicBezTo>
                      <a:close/>
                      <a:moveTo>
                        <a:pt x="154" y="4"/>
                      </a:moveTo>
                      <a:cubicBezTo>
                        <a:pt x="154" y="4"/>
                        <a:pt x="154" y="4"/>
                        <a:pt x="15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5">
                  <a:extLst>
                    <a:ext uri="{FF2B5EF4-FFF2-40B4-BE49-F238E27FC236}">
                      <a16:creationId xmlns:a16="http://schemas.microsoft.com/office/drawing/2014/main" id="{D4F98E25-B450-F63A-E386-28BBABD758BE}"/>
                    </a:ext>
                  </a:extLst>
                </p:cNvPr>
                <p:cNvSpPr>
                  <a:spLocks/>
                </p:cNvSpPr>
                <p:nvPr/>
              </p:nvSpPr>
              <p:spPr bwMode="auto">
                <a:xfrm>
                  <a:off x="4783138" y="1489076"/>
                  <a:ext cx="344488" cy="620713"/>
                </a:xfrm>
                <a:custGeom>
                  <a:avLst/>
                  <a:gdLst>
                    <a:gd name="T0" fmla="*/ 144 w 144"/>
                    <a:gd name="T1" fmla="*/ 0 h 259"/>
                    <a:gd name="T2" fmla="*/ 46 w 144"/>
                    <a:gd name="T3" fmla="*/ 47 h 259"/>
                    <a:gd name="T4" fmla="*/ 2 w 144"/>
                    <a:gd name="T5" fmla="*/ 147 h 259"/>
                    <a:gd name="T6" fmla="*/ 43 w 144"/>
                    <a:gd name="T7" fmla="*/ 259 h 259"/>
                    <a:gd name="T8" fmla="*/ 55 w 144"/>
                    <a:gd name="T9" fmla="*/ 75 h 259"/>
                    <a:gd name="T10" fmla="*/ 144 w 144"/>
                    <a:gd name="T11" fmla="*/ 0 h 259"/>
                  </a:gdLst>
                  <a:ahLst/>
                  <a:cxnLst>
                    <a:cxn ang="0">
                      <a:pos x="T0" y="T1"/>
                    </a:cxn>
                    <a:cxn ang="0">
                      <a:pos x="T2" y="T3"/>
                    </a:cxn>
                    <a:cxn ang="0">
                      <a:pos x="T4" y="T5"/>
                    </a:cxn>
                    <a:cxn ang="0">
                      <a:pos x="T6" y="T7"/>
                    </a:cxn>
                    <a:cxn ang="0">
                      <a:pos x="T8" y="T9"/>
                    </a:cxn>
                    <a:cxn ang="0">
                      <a:pos x="T10" y="T11"/>
                    </a:cxn>
                  </a:cxnLst>
                  <a:rect l="0" t="0" r="r" b="b"/>
                  <a:pathLst>
                    <a:path w="144" h="259">
                      <a:moveTo>
                        <a:pt x="144" y="0"/>
                      </a:moveTo>
                      <a:cubicBezTo>
                        <a:pt x="107" y="3"/>
                        <a:pt x="72" y="20"/>
                        <a:pt x="46" y="47"/>
                      </a:cubicBezTo>
                      <a:cubicBezTo>
                        <a:pt x="20" y="73"/>
                        <a:pt x="4" y="110"/>
                        <a:pt x="2" y="147"/>
                      </a:cubicBezTo>
                      <a:cubicBezTo>
                        <a:pt x="0" y="188"/>
                        <a:pt x="15" y="229"/>
                        <a:pt x="43" y="259"/>
                      </a:cubicBezTo>
                      <a:cubicBezTo>
                        <a:pt x="16" y="201"/>
                        <a:pt x="21" y="129"/>
                        <a:pt x="55" y="75"/>
                      </a:cubicBezTo>
                      <a:cubicBezTo>
                        <a:pt x="76" y="41"/>
                        <a:pt x="108" y="15"/>
                        <a:pt x="1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9824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3275-31B2-4B94-86C9-CCB6976E732E}"/>
              </a:ext>
            </a:extLst>
          </p:cNvPr>
          <p:cNvSpPr>
            <a:spLocks noGrp="1"/>
          </p:cNvSpPr>
          <p:nvPr>
            <p:ph type="title"/>
          </p:nvPr>
        </p:nvSpPr>
        <p:spPr>
          <a:xfrm>
            <a:off x="838200" y="541397"/>
            <a:ext cx="10515600" cy="1325563"/>
          </a:xfrm>
        </p:spPr>
        <p:txBody>
          <a:bodyPr>
            <a:normAutofit fontScale="90000"/>
          </a:bodyPr>
          <a:lstStyle/>
          <a:p>
            <a:r>
              <a:rPr lang="en-CA" sz="4700" dirty="0"/>
              <a:t>Weight loss through lifestyle modifications reduces the incidence of diabetes</a:t>
            </a:r>
            <a:r>
              <a:rPr lang="en-CA" sz="4700" baseline="30000" dirty="0"/>
              <a:t>1,2</a:t>
            </a:r>
            <a:br>
              <a:rPr lang="en-CA" dirty="0"/>
            </a:br>
            <a:r>
              <a:rPr lang="en-CA" sz="2400" dirty="0"/>
              <a:t>The Diabetes Prevention Program (DPP)</a:t>
            </a:r>
          </a:p>
        </p:txBody>
      </p:sp>
      <p:sp>
        <p:nvSpPr>
          <p:cNvPr id="4" name="Text Placeholder 3">
            <a:extLst>
              <a:ext uri="{FF2B5EF4-FFF2-40B4-BE49-F238E27FC236}">
                <a16:creationId xmlns:a16="http://schemas.microsoft.com/office/drawing/2014/main" id="{70493646-C12F-4867-8004-740230E031A1}"/>
              </a:ext>
            </a:extLst>
          </p:cNvPr>
          <p:cNvSpPr>
            <a:spLocks noGrp="1"/>
          </p:cNvSpPr>
          <p:nvPr>
            <p:ph type="body" sz="quarter" idx="13"/>
          </p:nvPr>
        </p:nvSpPr>
        <p:spPr>
          <a:xfrm>
            <a:off x="570880" y="6254068"/>
            <a:ext cx="8652000" cy="324000"/>
          </a:xfrm>
        </p:spPr>
        <p:txBody>
          <a:bodyPr>
            <a:normAutofit/>
          </a:bodyPr>
          <a:lstStyle/>
          <a:p>
            <a:r>
              <a:rPr lang="en-CA" sz="1000" dirty="0"/>
              <a:t>1. </a:t>
            </a:r>
            <a:r>
              <a:rPr lang="en-CA" sz="1000" dirty="0" err="1"/>
              <a:t>Knowler</a:t>
            </a:r>
            <a:r>
              <a:rPr lang="en-CA" sz="1000" dirty="0"/>
              <a:t> WC et al. N </a:t>
            </a:r>
            <a:r>
              <a:rPr lang="en-CA" sz="1000" dirty="0" err="1"/>
              <a:t>Engl</a:t>
            </a:r>
            <a:r>
              <a:rPr lang="en-CA" sz="1000" dirty="0"/>
              <a:t> J Med 2002;346:393</a:t>
            </a:r>
            <a:r>
              <a:rPr lang="en-CA" sz="1000" dirty="0">
                <a:latin typeface="Arial" panose="020B0604020202020204" pitchFamily="34" charset="0"/>
                <a:cs typeface="Arial" panose="020B0604020202020204" pitchFamily="34" charset="0"/>
              </a:rPr>
              <a:t>–</a:t>
            </a:r>
            <a:r>
              <a:rPr lang="en-CA" sz="1000" dirty="0"/>
              <a:t>403; 2. </a:t>
            </a:r>
            <a:r>
              <a:rPr lang="en-GB" sz="1000" i="0" dirty="0" err="1"/>
              <a:t>ElSayed</a:t>
            </a:r>
            <a:r>
              <a:rPr lang="en-GB" sz="1000" i="0" dirty="0"/>
              <a:t> NA et al. Diabetes Care. 2023;46:S128–S139</a:t>
            </a:r>
            <a:r>
              <a:rPr lang="en-CA" sz="1000" dirty="0"/>
              <a:t>.</a:t>
            </a:r>
          </a:p>
        </p:txBody>
      </p:sp>
      <p:sp>
        <p:nvSpPr>
          <p:cNvPr id="5" name="Rectangle 4">
            <a:extLst>
              <a:ext uri="{FF2B5EF4-FFF2-40B4-BE49-F238E27FC236}">
                <a16:creationId xmlns:a16="http://schemas.microsoft.com/office/drawing/2014/main" id="{CA57CF00-468F-437A-ACA3-9E982F264044}"/>
              </a:ext>
            </a:extLst>
          </p:cNvPr>
          <p:cNvSpPr/>
          <p:nvPr/>
        </p:nvSpPr>
        <p:spPr>
          <a:xfrm>
            <a:off x="647999" y="2621140"/>
            <a:ext cx="2501600" cy="31709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a:solidFill>
                  <a:schemeClr val="tx1"/>
                </a:solidFill>
              </a:rPr>
              <a:t>Lifestyle interventions</a:t>
            </a:r>
            <a:r>
              <a:rPr lang="en-CA" sz="1600">
                <a:solidFill>
                  <a:schemeClr val="tx1"/>
                </a:solidFill>
              </a:rPr>
              <a:t>: </a:t>
            </a:r>
          </a:p>
          <a:p>
            <a:endParaRPr lang="en-CA" sz="1600">
              <a:solidFill>
                <a:schemeClr val="tx1"/>
              </a:solidFill>
            </a:endParaRPr>
          </a:p>
          <a:p>
            <a:pPr marL="285750" indent="-285750">
              <a:buFont typeface="Arial" panose="020B0604020202020204" pitchFamily="34" charset="0"/>
              <a:buChar char="•"/>
            </a:pPr>
            <a:r>
              <a:rPr lang="en-CA" sz="1600">
                <a:solidFill>
                  <a:schemeClr val="tx1"/>
                </a:solidFill>
              </a:rPr>
              <a:t>22 group sessions over one year </a:t>
            </a:r>
          </a:p>
          <a:p>
            <a:endParaRPr lang="en-CA" sz="1600">
              <a:solidFill>
                <a:schemeClr val="tx1"/>
              </a:solidFill>
            </a:endParaRPr>
          </a:p>
          <a:p>
            <a:pPr marL="285750" indent="-285750">
              <a:buFont typeface="Arial" panose="020B0604020202020204" pitchFamily="34" charset="0"/>
              <a:buChar char="•"/>
            </a:pPr>
            <a:r>
              <a:rPr lang="en-CA" sz="1600">
                <a:solidFill>
                  <a:schemeClr val="tx1"/>
                </a:solidFill>
              </a:rPr>
              <a:t>Exercise classes </a:t>
            </a:r>
          </a:p>
          <a:p>
            <a:endParaRPr lang="en-CA" sz="1600">
              <a:solidFill>
                <a:schemeClr val="tx1"/>
              </a:solidFill>
            </a:endParaRPr>
          </a:p>
          <a:p>
            <a:pPr marL="285750" indent="-285750">
              <a:buFont typeface="Arial" panose="020B0604020202020204" pitchFamily="34" charset="0"/>
              <a:buChar char="•"/>
            </a:pPr>
            <a:r>
              <a:rPr lang="en-CA" sz="1600">
                <a:solidFill>
                  <a:schemeClr val="tx1"/>
                </a:solidFill>
              </a:rPr>
              <a:t>“Toolbox”: meal replacement shakes, exercise equipment, meal plans, free samples, etc. </a:t>
            </a:r>
          </a:p>
        </p:txBody>
      </p:sp>
      <p:sp>
        <p:nvSpPr>
          <p:cNvPr id="6" name="TextBox 5">
            <a:extLst>
              <a:ext uri="{FF2B5EF4-FFF2-40B4-BE49-F238E27FC236}">
                <a16:creationId xmlns:a16="http://schemas.microsoft.com/office/drawing/2014/main" id="{E762E2B7-E890-43C5-BFB2-3EE064EE2F83}"/>
              </a:ext>
            </a:extLst>
          </p:cNvPr>
          <p:cNvSpPr txBox="1"/>
          <p:nvPr/>
        </p:nvSpPr>
        <p:spPr>
          <a:xfrm>
            <a:off x="976745" y="2046582"/>
            <a:ext cx="10377055" cy="369332"/>
          </a:xfrm>
          <a:prstGeom prst="rect">
            <a:avLst/>
          </a:prstGeom>
          <a:noFill/>
        </p:spPr>
        <p:txBody>
          <a:bodyPr wrap="square" rtlCol="0">
            <a:spAutoFit/>
          </a:bodyPr>
          <a:lstStyle/>
          <a:p>
            <a:pPr algn="ctr"/>
            <a:r>
              <a:rPr lang="en-CA" b="1" dirty="0"/>
              <a:t>Assessed the effects of behavioral vs medical interventions for diabetes prevention</a:t>
            </a:r>
            <a:r>
              <a:rPr lang="en-CA" b="1" baseline="30000" dirty="0"/>
              <a:t>1</a:t>
            </a:r>
            <a:r>
              <a:rPr lang="en-CA" b="1" dirty="0"/>
              <a:t> </a:t>
            </a:r>
          </a:p>
        </p:txBody>
      </p:sp>
      <p:sp>
        <p:nvSpPr>
          <p:cNvPr id="11" name="TextBox 10">
            <a:extLst>
              <a:ext uri="{FF2B5EF4-FFF2-40B4-BE49-F238E27FC236}">
                <a16:creationId xmlns:a16="http://schemas.microsoft.com/office/drawing/2014/main" id="{724BF771-405C-42CF-8FD1-5CE6D4F8345C}"/>
              </a:ext>
            </a:extLst>
          </p:cNvPr>
          <p:cNvSpPr txBox="1"/>
          <p:nvPr/>
        </p:nvSpPr>
        <p:spPr>
          <a:xfrm>
            <a:off x="3380509" y="2770909"/>
            <a:ext cx="3796146" cy="338554"/>
          </a:xfrm>
          <a:prstGeom prst="rect">
            <a:avLst/>
          </a:prstGeom>
          <a:noFill/>
        </p:spPr>
        <p:txBody>
          <a:bodyPr wrap="square" rtlCol="0">
            <a:spAutoFit/>
          </a:bodyPr>
          <a:lstStyle/>
          <a:p>
            <a:pPr algn="ctr"/>
            <a:r>
              <a:rPr lang="en-CA" sz="1600" b="1"/>
              <a:t>Approximate change in weight (kg)</a:t>
            </a:r>
          </a:p>
        </p:txBody>
      </p:sp>
      <p:sp>
        <p:nvSpPr>
          <p:cNvPr id="12" name="TextBox 11">
            <a:extLst>
              <a:ext uri="{FF2B5EF4-FFF2-40B4-BE49-F238E27FC236}">
                <a16:creationId xmlns:a16="http://schemas.microsoft.com/office/drawing/2014/main" id="{57DD63A0-15EE-4685-8D2D-060CAB33B2DB}"/>
              </a:ext>
            </a:extLst>
          </p:cNvPr>
          <p:cNvSpPr txBox="1"/>
          <p:nvPr/>
        </p:nvSpPr>
        <p:spPr>
          <a:xfrm>
            <a:off x="7916571" y="2773931"/>
            <a:ext cx="3796146" cy="584775"/>
          </a:xfrm>
          <a:prstGeom prst="rect">
            <a:avLst/>
          </a:prstGeom>
          <a:noFill/>
        </p:spPr>
        <p:txBody>
          <a:bodyPr wrap="square" rtlCol="0">
            <a:spAutoFit/>
          </a:bodyPr>
          <a:lstStyle/>
          <a:p>
            <a:pPr algn="ctr"/>
            <a:r>
              <a:rPr lang="en-CA" sz="1600" b="1"/>
              <a:t>Approximate cumulative incidence of diabetes (%)</a:t>
            </a:r>
          </a:p>
        </p:txBody>
      </p:sp>
      <p:graphicFrame>
        <p:nvGraphicFramePr>
          <p:cNvPr id="9" name="Chart 8">
            <a:extLst>
              <a:ext uri="{FF2B5EF4-FFF2-40B4-BE49-F238E27FC236}">
                <a16:creationId xmlns:a16="http://schemas.microsoft.com/office/drawing/2014/main" id="{686E7DC0-3612-4257-A5E7-736A68EEF547}"/>
              </a:ext>
            </a:extLst>
          </p:cNvPr>
          <p:cNvGraphicFramePr/>
          <p:nvPr/>
        </p:nvGraphicFramePr>
        <p:xfrm>
          <a:off x="3269673" y="3109464"/>
          <a:ext cx="4156363" cy="27002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B571BC3-AB6B-4EEC-9510-09CEE83A99DB}"/>
              </a:ext>
            </a:extLst>
          </p:cNvPr>
          <p:cNvGraphicFramePr/>
          <p:nvPr/>
        </p:nvGraphicFramePr>
        <p:xfrm>
          <a:off x="7287491" y="3091844"/>
          <a:ext cx="4816525" cy="2700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828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7850-FEA3-238C-828D-8E983C5A7BF0}"/>
              </a:ext>
            </a:extLst>
          </p:cNvPr>
          <p:cNvSpPr>
            <a:spLocks noGrp="1"/>
          </p:cNvSpPr>
          <p:nvPr>
            <p:ph type="title"/>
          </p:nvPr>
        </p:nvSpPr>
        <p:spPr/>
        <p:txBody>
          <a:bodyPr/>
          <a:lstStyle/>
          <a:p>
            <a:r>
              <a:rPr lang="en-US" dirty="0"/>
              <a:t>Fad diets</a:t>
            </a:r>
            <a:br>
              <a:rPr lang="en-US" dirty="0"/>
            </a:br>
            <a:r>
              <a:rPr lang="en-US" sz="2200" dirty="0"/>
              <a:t>Negative health consequences</a:t>
            </a:r>
          </a:p>
        </p:txBody>
      </p:sp>
      <p:sp>
        <p:nvSpPr>
          <p:cNvPr id="4" name="Text Placeholder 3">
            <a:extLst>
              <a:ext uri="{FF2B5EF4-FFF2-40B4-BE49-F238E27FC236}">
                <a16:creationId xmlns:a16="http://schemas.microsoft.com/office/drawing/2014/main" id="{D2D6475C-CB75-9575-53E6-DAF0AA041274}"/>
              </a:ext>
            </a:extLst>
          </p:cNvPr>
          <p:cNvSpPr>
            <a:spLocks noGrp="1"/>
          </p:cNvSpPr>
          <p:nvPr>
            <p:ph type="body" sz="quarter" idx="13"/>
          </p:nvPr>
        </p:nvSpPr>
        <p:spPr/>
        <p:txBody>
          <a:bodyPr>
            <a:noAutofit/>
          </a:bodyPr>
          <a:lstStyle/>
          <a:p>
            <a:pPr>
              <a:lnSpc>
                <a:spcPct val="120000"/>
              </a:lnSpc>
              <a:spcBef>
                <a:spcPts val="0"/>
              </a:spcBef>
            </a:pPr>
            <a:r>
              <a:rPr lang="en-US" sz="1000" dirty="0"/>
              <a:t>*Increased LDL-c is associated with  the ketogenic diet; </a:t>
            </a:r>
            <a:br>
              <a:rPr lang="en-US" sz="1000" dirty="0"/>
            </a:br>
            <a:r>
              <a:rPr lang="en-US" sz="1000" dirty="0">
                <a:cs typeface="Times New Roman" panose="02020603050405020304" pitchFamily="18" charset="0"/>
              </a:rPr>
              <a:t>†</a:t>
            </a:r>
            <a:r>
              <a:rPr lang="en-US" sz="1000" dirty="0"/>
              <a:t>Comorbidities such as type 2 diabetes, cardiovascular disease, </a:t>
            </a:r>
            <a:br>
              <a:rPr lang="en-US" sz="1000" dirty="0"/>
            </a:br>
            <a:r>
              <a:rPr lang="en-US" sz="1000" dirty="0"/>
              <a:t>cancer and osteoporosis.</a:t>
            </a:r>
            <a:br>
              <a:rPr lang="en-US" sz="1000" dirty="0"/>
            </a:br>
            <a:r>
              <a:rPr lang="en-US" sz="1000" dirty="0"/>
              <a:t>LDL-c, low-density lipoprotein cholesterol.</a:t>
            </a:r>
            <a:br>
              <a:rPr lang="en-US" sz="1000" dirty="0"/>
            </a:br>
            <a:r>
              <a:rPr lang="en-US" sz="1000" dirty="0"/>
              <a:t>1. </a:t>
            </a:r>
            <a:r>
              <a:rPr lang="en-US" sz="1000" dirty="0" err="1"/>
              <a:t>Tahreem</a:t>
            </a:r>
            <a:r>
              <a:rPr lang="en-US" sz="1000" dirty="0"/>
              <a:t> A et al. Front </a:t>
            </a:r>
            <a:r>
              <a:rPr lang="en-US" sz="1000" dirty="0" err="1"/>
              <a:t>Nutr</a:t>
            </a:r>
            <a:r>
              <a:rPr lang="en-US" sz="1000" dirty="0"/>
              <a:t>. 2022;9:960922; 2. Malik N et al. Food Sci </a:t>
            </a:r>
            <a:r>
              <a:rPr lang="en-US" sz="1000" dirty="0" err="1"/>
              <a:t>Nutr</a:t>
            </a:r>
            <a:r>
              <a:rPr lang="en-US" sz="1000" dirty="0"/>
              <a:t>. 2020;8:6047–6060.</a:t>
            </a:r>
          </a:p>
        </p:txBody>
      </p:sp>
      <p:grpSp>
        <p:nvGrpSpPr>
          <p:cNvPr id="67" name="Group 66">
            <a:extLst>
              <a:ext uri="{FF2B5EF4-FFF2-40B4-BE49-F238E27FC236}">
                <a16:creationId xmlns:a16="http://schemas.microsoft.com/office/drawing/2014/main" id="{16639260-5769-6659-BEC3-B43B89D70D58}"/>
              </a:ext>
            </a:extLst>
          </p:cNvPr>
          <p:cNvGrpSpPr/>
          <p:nvPr/>
        </p:nvGrpSpPr>
        <p:grpSpPr>
          <a:xfrm>
            <a:off x="4568733" y="754693"/>
            <a:ext cx="6951617" cy="5847916"/>
            <a:chOff x="2620191" y="754693"/>
            <a:chExt cx="6951617" cy="5847916"/>
          </a:xfrm>
        </p:grpSpPr>
        <p:sp>
          <p:nvSpPr>
            <p:cNvPr id="6" name="Rectangle: Rounded Corners 5">
              <a:extLst>
                <a:ext uri="{FF2B5EF4-FFF2-40B4-BE49-F238E27FC236}">
                  <a16:creationId xmlns:a16="http://schemas.microsoft.com/office/drawing/2014/main" id="{9AF8193E-7F67-F673-AA1E-97354B26A714}"/>
                </a:ext>
              </a:extLst>
            </p:cNvPr>
            <p:cNvSpPr/>
            <p:nvPr/>
          </p:nvSpPr>
          <p:spPr>
            <a:xfrm>
              <a:off x="4748348" y="2724253"/>
              <a:ext cx="2695303" cy="190500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Fad diet</a:t>
              </a:r>
              <a:r>
                <a:rPr kumimoji="0" lang="en-US" sz="2000" b="1" i="0" u="none" strike="noStrike" kern="1200" cap="none" spc="0" normalizeH="0" baseline="30000" noProof="0" dirty="0">
                  <a:ln>
                    <a:noFill/>
                  </a:ln>
                  <a:solidFill>
                    <a:prstClr val="white"/>
                  </a:solidFill>
                  <a:effectLst/>
                  <a:uLnTx/>
                  <a:uFillTx/>
                  <a:latin typeface="Arial" panose="020B060402020202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Trendy dietary pattern known to be a quick fix for long term problems</a:t>
              </a:r>
            </a:p>
          </p:txBody>
        </p:sp>
        <p:grpSp>
          <p:nvGrpSpPr>
            <p:cNvPr id="32" name="Group 31">
              <a:extLst>
                <a:ext uri="{FF2B5EF4-FFF2-40B4-BE49-F238E27FC236}">
                  <a16:creationId xmlns:a16="http://schemas.microsoft.com/office/drawing/2014/main" id="{4B844522-B919-A845-45F5-2E72DB742AEB}"/>
                </a:ext>
              </a:extLst>
            </p:cNvPr>
            <p:cNvGrpSpPr/>
            <p:nvPr/>
          </p:nvGrpSpPr>
          <p:grpSpPr>
            <a:xfrm>
              <a:off x="5318760" y="754693"/>
              <a:ext cx="1554480" cy="1554480"/>
              <a:chOff x="5308691" y="726733"/>
              <a:chExt cx="1554480" cy="1554480"/>
            </a:xfrm>
          </p:grpSpPr>
          <p:sp>
            <p:nvSpPr>
              <p:cNvPr id="7" name="Oval 6">
                <a:extLst>
                  <a:ext uri="{FF2B5EF4-FFF2-40B4-BE49-F238E27FC236}">
                    <a16:creationId xmlns:a16="http://schemas.microsoft.com/office/drawing/2014/main" id="{9906799A-AD3B-A689-3D1F-BDAC01ECBD43}"/>
                  </a:ext>
                </a:extLst>
              </p:cNvPr>
              <p:cNvSpPr/>
              <p:nvPr/>
            </p:nvSpPr>
            <p:spPr>
              <a:xfrm>
                <a:off x="5308691" y="726733"/>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176AA911-02FD-2811-7CCF-D46DC0BB0A6E}"/>
                  </a:ext>
                </a:extLst>
              </p:cNvPr>
              <p:cNvSpPr txBox="1"/>
              <p:nvPr/>
            </p:nvSpPr>
            <p:spPr>
              <a:xfrm>
                <a:off x="5308691" y="1211586"/>
                <a:ext cx="15544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Missing food groups</a:t>
                </a:r>
              </a:p>
            </p:txBody>
          </p:sp>
        </p:grpSp>
        <p:grpSp>
          <p:nvGrpSpPr>
            <p:cNvPr id="31" name="Group 30">
              <a:extLst>
                <a:ext uri="{FF2B5EF4-FFF2-40B4-BE49-F238E27FC236}">
                  <a16:creationId xmlns:a16="http://schemas.microsoft.com/office/drawing/2014/main" id="{D20CA209-53BC-E029-8913-E323799B8F43}"/>
                </a:ext>
              </a:extLst>
            </p:cNvPr>
            <p:cNvGrpSpPr/>
            <p:nvPr/>
          </p:nvGrpSpPr>
          <p:grpSpPr>
            <a:xfrm>
              <a:off x="7543050" y="1224473"/>
              <a:ext cx="1554480" cy="1554480"/>
              <a:chOff x="7543801" y="1153885"/>
              <a:chExt cx="1554480" cy="1554480"/>
            </a:xfrm>
          </p:grpSpPr>
          <p:sp>
            <p:nvSpPr>
              <p:cNvPr id="8" name="Oval 7">
                <a:extLst>
                  <a:ext uri="{FF2B5EF4-FFF2-40B4-BE49-F238E27FC236}">
                    <a16:creationId xmlns:a16="http://schemas.microsoft.com/office/drawing/2014/main" id="{63D90180-7AE4-ABE7-232A-F2A85CC2DDFE}"/>
                  </a:ext>
                </a:extLst>
              </p:cNvPr>
              <p:cNvSpPr/>
              <p:nvPr/>
            </p:nvSpPr>
            <p:spPr>
              <a:xfrm>
                <a:off x="7543801" y="1153885"/>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85BBC5F6-EEC0-8D50-C8A2-00EE99EDEBF9}"/>
                  </a:ext>
                </a:extLst>
              </p:cNvPr>
              <p:cNvSpPr txBox="1"/>
              <p:nvPr/>
            </p:nvSpPr>
            <p:spPr>
              <a:xfrm>
                <a:off x="7562850" y="1638738"/>
                <a:ext cx="151638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Nutritionally inadequate</a:t>
                </a:r>
              </a:p>
            </p:txBody>
          </p:sp>
        </p:grpSp>
        <p:grpSp>
          <p:nvGrpSpPr>
            <p:cNvPr id="33" name="Group 32">
              <a:extLst>
                <a:ext uri="{FF2B5EF4-FFF2-40B4-BE49-F238E27FC236}">
                  <a16:creationId xmlns:a16="http://schemas.microsoft.com/office/drawing/2014/main" id="{FABA5122-560C-5969-B55D-152A63A333F1}"/>
                </a:ext>
              </a:extLst>
            </p:cNvPr>
            <p:cNvGrpSpPr/>
            <p:nvPr/>
          </p:nvGrpSpPr>
          <p:grpSpPr>
            <a:xfrm>
              <a:off x="3094469" y="1224473"/>
              <a:ext cx="1554481" cy="1554480"/>
              <a:chOff x="3063377" y="1295062"/>
              <a:chExt cx="1554481" cy="1554480"/>
            </a:xfrm>
          </p:grpSpPr>
          <p:sp>
            <p:nvSpPr>
              <p:cNvPr id="14" name="Oval 13">
                <a:extLst>
                  <a:ext uri="{FF2B5EF4-FFF2-40B4-BE49-F238E27FC236}">
                    <a16:creationId xmlns:a16="http://schemas.microsoft.com/office/drawing/2014/main" id="{CBFAF99D-AB0E-001A-EB36-25B41983DF28}"/>
                  </a:ext>
                </a:extLst>
              </p:cNvPr>
              <p:cNvSpPr/>
              <p:nvPr/>
            </p:nvSpPr>
            <p:spPr>
              <a:xfrm>
                <a:off x="3063377" y="1295062"/>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DA9B7A56-E9C2-AF54-6102-497C10951326}"/>
                  </a:ext>
                </a:extLst>
              </p:cNvPr>
              <p:cNvSpPr txBox="1"/>
              <p:nvPr/>
            </p:nvSpPr>
            <p:spPr>
              <a:xfrm>
                <a:off x="3063377" y="1656804"/>
                <a:ext cx="155448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Lack of physical activity</a:t>
                </a:r>
              </a:p>
            </p:txBody>
          </p:sp>
        </p:grpSp>
        <p:grpSp>
          <p:nvGrpSpPr>
            <p:cNvPr id="36" name="Group 35">
              <a:extLst>
                <a:ext uri="{FF2B5EF4-FFF2-40B4-BE49-F238E27FC236}">
                  <a16:creationId xmlns:a16="http://schemas.microsoft.com/office/drawing/2014/main" id="{657F27BB-6675-94BE-C566-951637D46058}"/>
                </a:ext>
              </a:extLst>
            </p:cNvPr>
            <p:cNvGrpSpPr/>
            <p:nvPr/>
          </p:nvGrpSpPr>
          <p:grpSpPr>
            <a:xfrm>
              <a:off x="5318760" y="5048129"/>
              <a:ext cx="1554480" cy="1554480"/>
              <a:chOff x="5480958" y="4809498"/>
              <a:chExt cx="1554480" cy="1554480"/>
            </a:xfrm>
          </p:grpSpPr>
          <p:sp>
            <p:nvSpPr>
              <p:cNvPr id="11" name="Oval 10">
                <a:extLst>
                  <a:ext uri="{FF2B5EF4-FFF2-40B4-BE49-F238E27FC236}">
                    <a16:creationId xmlns:a16="http://schemas.microsoft.com/office/drawing/2014/main" id="{C3C6AAAD-BD6D-129F-E72A-FB3B2ACDC80E}"/>
                  </a:ext>
                </a:extLst>
              </p:cNvPr>
              <p:cNvSpPr/>
              <p:nvPr/>
            </p:nvSpPr>
            <p:spPr>
              <a:xfrm>
                <a:off x="5480958" y="4809498"/>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F63B0B84-3EA1-C6E9-8C7F-C456397F465A}"/>
                  </a:ext>
                </a:extLst>
              </p:cNvPr>
              <p:cNvSpPr txBox="1"/>
              <p:nvPr/>
            </p:nvSpPr>
            <p:spPr>
              <a:xfrm>
                <a:off x="5480958" y="4925019"/>
                <a:ext cx="15544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May be detrimental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for those with chronic diseases</a:t>
                </a:r>
              </a:p>
            </p:txBody>
          </p:sp>
        </p:grpSp>
        <p:grpSp>
          <p:nvGrpSpPr>
            <p:cNvPr id="35" name="Group 34">
              <a:extLst>
                <a:ext uri="{FF2B5EF4-FFF2-40B4-BE49-F238E27FC236}">
                  <a16:creationId xmlns:a16="http://schemas.microsoft.com/office/drawing/2014/main" id="{06B77AF6-6560-68E2-FD64-96D97212CC5C}"/>
                </a:ext>
              </a:extLst>
            </p:cNvPr>
            <p:cNvGrpSpPr/>
            <p:nvPr/>
          </p:nvGrpSpPr>
          <p:grpSpPr>
            <a:xfrm>
              <a:off x="3094469" y="4580563"/>
              <a:ext cx="1554480" cy="1554480"/>
              <a:chOff x="3125561" y="4477623"/>
              <a:chExt cx="1554480" cy="1554480"/>
            </a:xfrm>
          </p:grpSpPr>
          <p:sp>
            <p:nvSpPr>
              <p:cNvPr id="12" name="Oval 11">
                <a:extLst>
                  <a:ext uri="{FF2B5EF4-FFF2-40B4-BE49-F238E27FC236}">
                    <a16:creationId xmlns:a16="http://schemas.microsoft.com/office/drawing/2014/main" id="{5C5AEE16-094F-EDD9-1CAD-295640952E7D}"/>
                  </a:ext>
                </a:extLst>
              </p:cNvPr>
              <p:cNvSpPr/>
              <p:nvPr/>
            </p:nvSpPr>
            <p:spPr>
              <a:xfrm>
                <a:off x="3125561" y="4477623"/>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5A1C1266-7A78-CFC8-88E0-212D9A2CA396}"/>
                  </a:ext>
                </a:extLst>
              </p:cNvPr>
              <p:cNvSpPr txBox="1"/>
              <p:nvPr/>
            </p:nvSpPr>
            <p:spPr>
              <a:xfrm>
                <a:off x="3125561" y="4839365"/>
                <a:ext cx="155448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Inconsistent scientific evidence</a:t>
                </a:r>
              </a:p>
            </p:txBody>
          </p:sp>
        </p:grpSp>
        <p:grpSp>
          <p:nvGrpSpPr>
            <p:cNvPr id="37" name="Group 36">
              <a:extLst>
                <a:ext uri="{FF2B5EF4-FFF2-40B4-BE49-F238E27FC236}">
                  <a16:creationId xmlns:a16="http://schemas.microsoft.com/office/drawing/2014/main" id="{2154B89D-63C2-AA0C-B089-2451E0FD8F86}"/>
                </a:ext>
              </a:extLst>
            </p:cNvPr>
            <p:cNvGrpSpPr/>
            <p:nvPr/>
          </p:nvGrpSpPr>
          <p:grpSpPr>
            <a:xfrm>
              <a:off x="7543050" y="4580563"/>
              <a:ext cx="1554480" cy="1554480"/>
              <a:chOff x="7380054" y="4683504"/>
              <a:chExt cx="1554480" cy="1554480"/>
            </a:xfrm>
          </p:grpSpPr>
          <p:sp>
            <p:nvSpPr>
              <p:cNvPr id="10" name="Oval 9">
                <a:extLst>
                  <a:ext uri="{FF2B5EF4-FFF2-40B4-BE49-F238E27FC236}">
                    <a16:creationId xmlns:a16="http://schemas.microsoft.com/office/drawing/2014/main" id="{0AC28B26-7AA8-AC75-99E5-F77D8D6DD215}"/>
                  </a:ext>
                </a:extLst>
              </p:cNvPr>
              <p:cNvSpPr/>
              <p:nvPr/>
            </p:nvSpPr>
            <p:spPr>
              <a:xfrm>
                <a:off x="7380054" y="4683504"/>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97707BCD-6C94-7967-72CC-6452A93833E0}"/>
                  </a:ext>
                </a:extLst>
              </p:cNvPr>
              <p:cNvSpPr txBox="1"/>
              <p:nvPr/>
            </p:nvSpPr>
            <p:spPr>
              <a:xfrm>
                <a:off x="7380054" y="5045246"/>
                <a:ext cx="155448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Long-term maintenance concerns</a:t>
                </a:r>
              </a:p>
            </p:txBody>
          </p:sp>
        </p:grpSp>
        <p:grpSp>
          <p:nvGrpSpPr>
            <p:cNvPr id="34" name="Group 33">
              <a:extLst>
                <a:ext uri="{FF2B5EF4-FFF2-40B4-BE49-F238E27FC236}">
                  <a16:creationId xmlns:a16="http://schemas.microsoft.com/office/drawing/2014/main" id="{BC52A317-50C8-D056-400A-57CC0214D200}"/>
                </a:ext>
              </a:extLst>
            </p:cNvPr>
            <p:cNvGrpSpPr/>
            <p:nvPr/>
          </p:nvGrpSpPr>
          <p:grpSpPr>
            <a:xfrm>
              <a:off x="2620191" y="2894806"/>
              <a:ext cx="1554480" cy="1554480"/>
              <a:chOff x="2346961" y="2935139"/>
              <a:chExt cx="1554480" cy="1554480"/>
            </a:xfrm>
          </p:grpSpPr>
          <p:sp>
            <p:nvSpPr>
              <p:cNvPr id="13" name="Oval 12">
                <a:extLst>
                  <a:ext uri="{FF2B5EF4-FFF2-40B4-BE49-F238E27FC236}">
                    <a16:creationId xmlns:a16="http://schemas.microsoft.com/office/drawing/2014/main" id="{1EF00389-58B6-CEBB-7284-84A86018D9C1}"/>
                  </a:ext>
                </a:extLst>
              </p:cNvPr>
              <p:cNvSpPr/>
              <p:nvPr/>
            </p:nvSpPr>
            <p:spPr>
              <a:xfrm>
                <a:off x="2346961" y="2935139"/>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B5C7E7B1-5093-D35A-680C-AE797DC2D843}"/>
                  </a:ext>
                </a:extLst>
              </p:cNvPr>
              <p:cNvSpPr txBox="1"/>
              <p:nvPr/>
            </p:nvSpPr>
            <p:spPr>
              <a:xfrm>
                <a:off x="2346961" y="3419992"/>
                <a:ext cx="15544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Rapid weight loss</a:t>
                </a:r>
              </a:p>
            </p:txBody>
          </p:sp>
        </p:grpSp>
        <p:grpSp>
          <p:nvGrpSpPr>
            <p:cNvPr id="38" name="Group 37">
              <a:extLst>
                <a:ext uri="{FF2B5EF4-FFF2-40B4-BE49-F238E27FC236}">
                  <a16:creationId xmlns:a16="http://schemas.microsoft.com/office/drawing/2014/main" id="{44027A85-B72B-28F3-C71E-64480252C12C}"/>
                </a:ext>
              </a:extLst>
            </p:cNvPr>
            <p:cNvGrpSpPr/>
            <p:nvPr/>
          </p:nvGrpSpPr>
          <p:grpSpPr>
            <a:xfrm>
              <a:off x="8017328" y="2902518"/>
              <a:ext cx="1554480" cy="1554480"/>
              <a:chOff x="8017328" y="3157009"/>
              <a:chExt cx="1554480" cy="1554480"/>
            </a:xfrm>
          </p:grpSpPr>
          <p:sp>
            <p:nvSpPr>
              <p:cNvPr id="9" name="Oval 8">
                <a:extLst>
                  <a:ext uri="{FF2B5EF4-FFF2-40B4-BE49-F238E27FC236}">
                    <a16:creationId xmlns:a16="http://schemas.microsoft.com/office/drawing/2014/main" id="{49A1549F-90D4-06C4-AD39-CABC6E690A75}"/>
                  </a:ext>
                </a:extLst>
              </p:cNvPr>
              <p:cNvSpPr/>
              <p:nvPr/>
            </p:nvSpPr>
            <p:spPr>
              <a:xfrm>
                <a:off x="8017328" y="3157009"/>
                <a:ext cx="1554480" cy="15544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3934F356-CC1B-BAED-7134-79395FE8000B}"/>
                  </a:ext>
                </a:extLst>
              </p:cNvPr>
              <p:cNvSpPr txBox="1"/>
              <p:nvPr/>
            </p:nvSpPr>
            <p:spPr>
              <a:xfrm>
                <a:off x="8017328" y="3518751"/>
                <a:ext cx="155448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Promotes short term changes</a:t>
                </a:r>
              </a:p>
            </p:txBody>
          </p:sp>
        </p:grpSp>
        <p:cxnSp>
          <p:nvCxnSpPr>
            <p:cNvPr id="43" name="Straight Arrow Connector 42">
              <a:extLst>
                <a:ext uri="{FF2B5EF4-FFF2-40B4-BE49-F238E27FC236}">
                  <a16:creationId xmlns:a16="http://schemas.microsoft.com/office/drawing/2014/main" id="{8363BD5D-6982-D55E-850B-8B0EEFE10BC5}"/>
                </a:ext>
              </a:extLst>
            </p:cNvPr>
            <p:cNvCxnSpPr>
              <a:stCxn id="7" idx="4"/>
              <a:endCxn id="6" idx="0"/>
            </p:cNvCxnSpPr>
            <p:nvPr/>
          </p:nvCxnSpPr>
          <p:spPr>
            <a:xfrm>
              <a:off x="6096000" y="2309173"/>
              <a:ext cx="0" cy="41508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74A757A-2D72-4301-9258-1DCA17027A8B}"/>
                </a:ext>
              </a:extLst>
            </p:cNvPr>
            <p:cNvCxnSpPr>
              <a:cxnSpLocks/>
              <a:stCxn id="8" idx="3"/>
            </p:cNvCxnSpPr>
            <p:nvPr/>
          </p:nvCxnSpPr>
          <p:spPr>
            <a:xfrm flipH="1">
              <a:off x="7385438" y="2551305"/>
              <a:ext cx="385260" cy="271827"/>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D7F3A97-E7D8-3253-9739-DD39DF570785}"/>
                </a:ext>
              </a:extLst>
            </p:cNvPr>
            <p:cNvCxnSpPr>
              <a:stCxn id="30" idx="1"/>
              <a:endCxn id="6" idx="3"/>
            </p:cNvCxnSpPr>
            <p:nvPr/>
          </p:nvCxnSpPr>
          <p:spPr>
            <a:xfrm flipH="1" flipV="1">
              <a:off x="7443651" y="3676754"/>
              <a:ext cx="573677" cy="300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4377C1B-DF7F-1A49-BDEE-1D5B1D137179}"/>
                </a:ext>
              </a:extLst>
            </p:cNvPr>
            <p:cNvCxnSpPr>
              <a:stCxn id="11" idx="0"/>
              <a:endCxn id="6" idx="2"/>
            </p:cNvCxnSpPr>
            <p:nvPr/>
          </p:nvCxnSpPr>
          <p:spPr>
            <a:xfrm flipV="1">
              <a:off x="6096000" y="4629254"/>
              <a:ext cx="0" cy="41887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D0BB0DD-7E76-5A8E-DF0B-64B39681F558}"/>
                </a:ext>
              </a:extLst>
            </p:cNvPr>
            <p:cNvCxnSpPr>
              <a:stCxn id="22" idx="3"/>
              <a:endCxn id="6" idx="1"/>
            </p:cNvCxnSpPr>
            <p:nvPr/>
          </p:nvCxnSpPr>
          <p:spPr>
            <a:xfrm>
              <a:off x="4174671" y="3672047"/>
              <a:ext cx="573677" cy="4707"/>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F7053EE-BB9A-CE6A-E211-A9395B59AE86}"/>
                </a:ext>
              </a:extLst>
            </p:cNvPr>
            <p:cNvCxnSpPr>
              <a:cxnSpLocks/>
              <a:stCxn id="14" idx="5"/>
            </p:cNvCxnSpPr>
            <p:nvPr/>
          </p:nvCxnSpPr>
          <p:spPr>
            <a:xfrm>
              <a:off x="4421301" y="2551305"/>
              <a:ext cx="385260" cy="29706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7F327BC-8BF4-5269-274C-7B10CA3078FB}"/>
                </a:ext>
              </a:extLst>
            </p:cNvPr>
            <p:cNvCxnSpPr>
              <a:cxnSpLocks/>
              <a:stCxn id="12" idx="7"/>
            </p:cNvCxnSpPr>
            <p:nvPr/>
          </p:nvCxnSpPr>
          <p:spPr>
            <a:xfrm flipV="1">
              <a:off x="4421301" y="4499966"/>
              <a:ext cx="388620" cy="30824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118F523-3B1B-C914-5FDB-FF8CEF0CE4DB}"/>
                </a:ext>
              </a:extLst>
            </p:cNvPr>
            <p:cNvCxnSpPr>
              <a:cxnSpLocks/>
              <a:stCxn id="10" idx="1"/>
            </p:cNvCxnSpPr>
            <p:nvPr/>
          </p:nvCxnSpPr>
          <p:spPr>
            <a:xfrm flipH="1" flipV="1">
              <a:off x="7382080" y="4510359"/>
              <a:ext cx="388618" cy="297852"/>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6D58A7C8-62AD-5693-80C7-2FDF80FA0D8F}"/>
              </a:ext>
            </a:extLst>
          </p:cNvPr>
          <p:cNvGrpSpPr/>
          <p:nvPr/>
        </p:nvGrpSpPr>
        <p:grpSpPr>
          <a:xfrm>
            <a:off x="947056" y="1913028"/>
            <a:ext cx="3294629" cy="3527451"/>
            <a:chOff x="947056" y="1612550"/>
            <a:chExt cx="3294629" cy="3527451"/>
          </a:xfrm>
        </p:grpSpPr>
        <p:sp>
          <p:nvSpPr>
            <p:cNvPr id="68" name="Rectangle 67">
              <a:extLst>
                <a:ext uri="{FF2B5EF4-FFF2-40B4-BE49-F238E27FC236}">
                  <a16:creationId xmlns:a16="http://schemas.microsoft.com/office/drawing/2014/main" id="{8562879B-AC44-97BF-7921-76A6A94A216D}"/>
                </a:ext>
              </a:extLst>
            </p:cNvPr>
            <p:cNvSpPr/>
            <p:nvPr/>
          </p:nvSpPr>
          <p:spPr>
            <a:xfrm>
              <a:off x="947056" y="2876366"/>
              <a:ext cx="3294629" cy="10759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Adverse health outcomes may include inadequate micronutrient intake and increased LDL-c</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*,1</a:t>
              </a:r>
            </a:p>
          </p:txBody>
        </p:sp>
        <p:sp>
          <p:nvSpPr>
            <p:cNvPr id="69" name="Rectangle 68">
              <a:extLst>
                <a:ext uri="{FF2B5EF4-FFF2-40B4-BE49-F238E27FC236}">
                  <a16:creationId xmlns:a16="http://schemas.microsoft.com/office/drawing/2014/main" id="{448D1829-9C6D-ADF4-28ED-F8C1F950E066}"/>
                </a:ext>
              </a:extLst>
            </p:cNvPr>
            <p:cNvSpPr/>
            <p:nvPr/>
          </p:nvSpPr>
          <p:spPr>
            <a:xfrm>
              <a:off x="947056" y="1612550"/>
              <a:ext cx="3294629" cy="70182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Fad diets may temporarily reduce daily caloric intake</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1,2</a:t>
              </a:r>
            </a:p>
          </p:txBody>
        </p:sp>
        <p:sp>
          <p:nvSpPr>
            <p:cNvPr id="70" name="TextBox 69">
              <a:extLst>
                <a:ext uri="{FF2B5EF4-FFF2-40B4-BE49-F238E27FC236}">
                  <a16:creationId xmlns:a16="http://schemas.microsoft.com/office/drawing/2014/main" id="{246E3C9D-87B4-6361-CEBB-94C51E884A8D}"/>
                </a:ext>
              </a:extLst>
            </p:cNvPr>
            <p:cNvSpPr txBox="1"/>
            <p:nvPr/>
          </p:nvSpPr>
          <p:spPr>
            <a:xfrm>
              <a:off x="1543899" y="2426092"/>
              <a:ext cx="210094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However</a:t>
              </a:r>
            </a:p>
          </p:txBody>
        </p:sp>
        <p:sp>
          <p:nvSpPr>
            <p:cNvPr id="71" name="Rectangle 70">
              <a:extLst>
                <a:ext uri="{FF2B5EF4-FFF2-40B4-BE49-F238E27FC236}">
                  <a16:creationId xmlns:a16="http://schemas.microsoft.com/office/drawing/2014/main" id="{FEC1E601-2C72-48F9-ECAE-7BE455819D05}"/>
                </a:ext>
              </a:extLst>
            </p:cNvPr>
            <p:cNvSpPr/>
            <p:nvPr/>
          </p:nvSpPr>
          <p:spPr>
            <a:xfrm>
              <a:off x="947056" y="4064044"/>
              <a:ext cx="3294629" cy="107595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Micronutrient deficiencies may increase the risk of developing comorbidities</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Times New Roman" panose="02020603050405020304" pitchFamily="18" charset="0"/>
                </a:rPr>
                <a:t>†,2</a:t>
              </a:r>
              <a:endPar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62931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D3CB-9803-429D-B110-E1FA0F9026B2}"/>
              </a:ext>
            </a:extLst>
          </p:cNvPr>
          <p:cNvSpPr>
            <a:spLocks noGrp="1"/>
          </p:cNvSpPr>
          <p:nvPr>
            <p:ph type="title"/>
          </p:nvPr>
        </p:nvSpPr>
        <p:spPr/>
        <p:txBody>
          <a:bodyPr/>
          <a:lstStyle/>
          <a:p>
            <a:r>
              <a:rPr lang="en-CA" dirty="0"/>
              <a:t>Recommendations for physical activity</a:t>
            </a:r>
            <a:r>
              <a:rPr lang="en-CA" baseline="30000" dirty="0"/>
              <a:t>1,2</a:t>
            </a:r>
          </a:p>
        </p:txBody>
      </p:sp>
      <p:sp>
        <p:nvSpPr>
          <p:cNvPr id="4" name="Text Placeholder 3">
            <a:extLst>
              <a:ext uri="{FF2B5EF4-FFF2-40B4-BE49-F238E27FC236}">
                <a16:creationId xmlns:a16="http://schemas.microsoft.com/office/drawing/2014/main" id="{2DABAB28-D7DA-4B4D-8321-F5B1E80B7F8E}"/>
              </a:ext>
            </a:extLst>
          </p:cNvPr>
          <p:cNvSpPr>
            <a:spLocks noGrp="1"/>
          </p:cNvSpPr>
          <p:nvPr>
            <p:ph type="body" sz="quarter" idx="13"/>
          </p:nvPr>
        </p:nvSpPr>
        <p:spPr>
          <a:xfrm>
            <a:off x="570880" y="6254068"/>
            <a:ext cx="10782920" cy="324000"/>
          </a:xfrm>
        </p:spPr>
        <p:txBody>
          <a:bodyPr>
            <a:noAutofit/>
          </a:bodyPr>
          <a:lstStyle/>
          <a:p>
            <a:pPr>
              <a:lnSpc>
                <a:spcPct val="110000"/>
              </a:lnSpc>
              <a:spcBef>
                <a:spcPts val="0"/>
              </a:spcBef>
            </a:pPr>
            <a:r>
              <a:rPr lang="en-CA" sz="1000" dirty="0"/>
              <a:t>1. Physical activity guidelines for Americans, 2</a:t>
            </a:r>
            <a:r>
              <a:rPr lang="en-CA" sz="1000" baseline="30000" dirty="0"/>
              <a:t>nd</a:t>
            </a:r>
            <a:r>
              <a:rPr lang="en-CA" sz="1000" dirty="0"/>
              <a:t> ed. Available at: </a:t>
            </a:r>
            <a:r>
              <a:rPr lang="en-CA" sz="1000" dirty="0">
                <a:hlinkClick r:id="rId3"/>
              </a:rPr>
              <a:t>https://health.gov/sites/default/files/2019-09/Physical_Activity_Guidelines_2nd_edition.pdf</a:t>
            </a:r>
            <a:r>
              <a:rPr lang="en-CA" sz="1000" dirty="0"/>
              <a:t>. Accessed May 2023; </a:t>
            </a:r>
            <a:br>
              <a:rPr lang="en-CA" sz="1000" dirty="0"/>
            </a:br>
            <a:r>
              <a:rPr lang="en-CA" sz="1000" dirty="0"/>
              <a:t>2. </a:t>
            </a:r>
            <a:r>
              <a:rPr lang="en-GB" sz="1000" i="0" dirty="0" err="1"/>
              <a:t>ElSayed</a:t>
            </a:r>
            <a:r>
              <a:rPr lang="en-GB" sz="1000" i="0" dirty="0"/>
              <a:t> NA et al. Diabetes Care. 2023;46:S128–S139</a:t>
            </a:r>
            <a:r>
              <a:rPr lang="en-CA" sz="1000" dirty="0"/>
              <a:t>.</a:t>
            </a:r>
          </a:p>
        </p:txBody>
      </p:sp>
      <p:grpSp>
        <p:nvGrpSpPr>
          <p:cNvPr id="97" name="Group 96">
            <a:extLst>
              <a:ext uri="{FF2B5EF4-FFF2-40B4-BE49-F238E27FC236}">
                <a16:creationId xmlns:a16="http://schemas.microsoft.com/office/drawing/2014/main" id="{A94568A9-6350-467E-95DD-72E5B520F98D}"/>
              </a:ext>
            </a:extLst>
          </p:cNvPr>
          <p:cNvGrpSpPr/>
          <p:nvPr/>
        </p:nvGrpSpPr>
        <p:grpSpPr>
          <a:xfrm>
            <a:off x="1623787" y="1763240"/>
            <a:ext cx="8944427" cy="3956281"/>
            <a:chOff x="965191" y="1499286"/>
            <a:chExt cx="8944427" cy="3956281"/>
          </a:xfrm>
        </p:grpSpPr>
        <p:sp>
          <p:nvSpPr>
            <p:cNvPr id="94" name="Rectangle 93">
              <a:extLst>
                <a:ext uri="{FF2B5EF4-FFF2-40B4-BE49-F238E27FC236}">
                  <a16:creationId xmlns:a16="http://schemas.microsoft.com/office/drawing/2014/main" id="{1A15B372-D5F6-4172-9D3A-029595B66B83}"/>
                </a:ext>
              </a:extLst>
            </p:cNvPr>
            <p:cNvSpPr/>
            <p:nvPr/>
          </p:nvSpPr>
          <p:spPr>
            <a:xfrm>
              <a:off x="971955" y="1499286"/>
              <a:ext cx="8930898" cy="39562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6" name="Group 95">
              <a:extLst>
                <a:ext uri="{FF2B5EF4-FFF2-40B4-BE49-F238E27FC236}">
                  <a16:creationId xmlns:a16="http://schemas.microsoft.com/office/drawing/2014/main" id="{D0529D6D-A4D9-4C7E-A5D3-00339DAA8483}"/>
                </a:ext>
              </a:extLst>
            </p:cNvPr>
            <p:cNvGrpSpPr/>
            <p:nvPr/>
          </p:nvGrpSpPr>
          <p:grpSpPr>
            <a:xfrm>
              <a:off x="965191" y="1499286"/>
              <a:ext cx="8944427" cy="1546732"/>
              <a:chOff x="958600" y="1499286"/>
              <a:chExt cx="8944427" cy="1546732"/>
            </a:xfrm>
          </p:grpSpPr>
          <p:sp>
            <p:nvSpPr>
              <p:cNvPr id="5" name="Rectangle 4">
                <a:extLst>
                  <a:ext uri="{FF2B5EF4-FFF2-40B4-BE49-F238E27FC236}">
                    <a16:creationId xmlns:a16="http://schemas.microsoft.com/office/drawing/2014/main" id="{A6F20157-2CAB-4B43-8A15-AEC86C8869DD}"/>
                  </a:ext>
                </a:extLst>
              </p:cNvPr>
              <p:cNvSpPr/>
              <p:nvPr/>
            </p:nvSpPr>
            <p:spPr>
              <a:xfrm>
                <a:off x="972129" y="1499286"/>
                <a:ext cx="8930898" cy="15467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550" lvl="4" indent="-285750">
                  <a:buFont typeface="Arial" panose="020B0604020202020204" pitchFamily="34" charset="0"/>
                  <a:buChar char="•"/>
                </a:pPr>
                <a:r>
                  <a:rPr lang="en-CA" sz="1400" b="1" dirty="0">
                    <a:solidFill>
                      <a:schemeClr val="tx1"/>
                    </a:solidFill>
                  </a:rPr>
                  <a:t>Simple recommendation: move more, sit less</a:t>
                </a:r>
              </a:p>
              <a:p>
                <a:pPr marL="2114550" lvl="4" indent="-285750">
                  <a:buFont typeface="Arial" panose="020B0604020202020204" pitchFamily="34" charset="0"/>
                  <a:buChar char="•"/>
                </a:pPr>
                <a:r>
                  <a:rPr lang="en-CA" sz="1400" dirty="0">
                    <a:solidFill>
                      <a:schemeClr val="tx1"/>
                    </a:solidFill>
                  </a:rPr>
                  <a:t>At least 200</a:t>
                </a:r>
                <a:r>
                  <a:rPr lang="en-CA" sz="1400" dirty="0">
                    <a:solidFill>
                      <a:schemeClr val="tx1"/>
                    </a:solidFill>
                    <a:latin typeface="Arial" panose="020B0604020202020204" pitchFamily="34" charset="0"/>
                    <a:cs typeface="Arial" panose="020B0604020202020204" pitchFamily="34" charset="0"/>
                  </a:rPr>
                  <a:t>–</a:t>
                </a:r>
                <a:r>
                  <a:rPr lang="en-CA" sz="1400" dirty="0">
                    <a:solidFill>
                      <a:schemeClr val="tx1"/>
                    </a:solidFill>
                  </a:rPr>
                  <a:t>300 minutes of moderate-intensity aerobic activity each </a:t>
                </a:r>
                <a:r>
                  <a:rPr lang="en-CA" sz="1400" b="1" dirty="0">
                    <a:solidFill>
                      <a:schemeClr val="tx1"/>
                    </a:solidFill>
                  </a:rPr>
                  <a:t>week</a:t>
                </a:r>
                <a:r>
                  <a:rPr lang="en-CA" sz="1400" dirty="0">
                    <a:solidFill>
                      <a:schemeClr val="tx1"/>
                    </a:solidFill>
                  </a:rPr>
                  <a:t> or at least 75</a:t>
                </a:r>
                <a:r>
                  <a:rPr lang="en-CA" sz="1400" dirty="0">
                    <a:solidFill>
                      <a:schemeClr val="tx1"/>
                    </a:solidFill>
                    <a:latin typeface="Arial" panose="020B0604020202020204" pitchFamily="34" charset="0"/>
                    <a:cs typeface="Arial" panose="020B0604020202020204" pitchFamily="34" charset="0"/>
                  </a:rPr>
                  <a:t>–</a:t>
                </a:r>
                <a:r>
                  <a:rPr lang="en-CA" sz="1400" dirty="0">
                    <a:solidFill>
                      <a:schemeClr val="tx1"/>
                    </a:solidFill>
                  </a:rPr>
                  <a:t>150 minutes of vigorous-intensity aerobic activity each week</a:t>
                </a:r>
              </a:p>
              <a:p>
                <a:pPr marL="2114550" lvl="4" indent="-285750">
                  <a:buFont typeface="Arial" panose="020B0604020202020204" pitchFamily="34" charset="0"/>
                  <a:buChar char="•"/>
                </a:pPr>
                <a:r>
                  <a:rPr lang="en-CA" sz="1400" dirty="0">
                    <a:solidFill>
                      <a:schemeClr val="tx1"/>
                    </a:solidFill>
                  </a:rPr>
                  <a:t>Engage in </a:t>
                </a:r>
                <a:r>
                  <a:rPr lang="en-CA" sz="1400" b="1" dirty="0">
                    <a:solidFill>
                      <a:schemeClr val="tx1"/>
                    </a:solidFill>
                  </a:rPr>
                  <a:t>muscle-strengthening</a:t>
                </a:r>
                <a:r>
                  <a:rPr lang="en-CA" sz="1400" dirty="0">
                    <a:solidFill>
                      <a:schemeClr val="tx1"/>
                    </a:solidFill>
                  </a:rPr>
                  <a:t> exercises at least 2 days per week</a:t>
                </a:r>
              </a:p>
              <a:p>
                <a:pPr marL="2114550" lvl="4" indent="-285750">
                  <a:buFont typeface="Arial" panose="020B0604020202020204" pitchFamily="34" charset="0"/>
                  <a:buChar char="•"/>
                </a:pPr>
                <a:r>
                  <a:rPr lang="en-CA" sz="1400" dirty="0">
                    <a:solidFill>
                      <a:schemeClr val="tx1"/>
                    </a:solidFill>
                  </a:rPr>
                  <a:t>Brief exercise bouts after meals can improve metabolic control</a:t>
                </a:r>
              </a:p>
              <a:p>
                <a:pPr marL="2114550" lvl="4" indent="-285750">
                  <a:buFont typeface="Arial" panose="020B0604020202020204" pitchFamily="34" charset="0"/>
                  <a:buChar char="•"/>
                </a:pPr>
                <a:r>
                  <a:rPr lang="en-CA" sz="1400" dirty="0">
                    <a:solidFill>
                      <a:schemeClr val="tx1"/>
                    </a:solidFill>
                  </a:rPr>
                  <a:t>Use of fitness trackers and realistic step count goals</a:t>
                </a:r>
              </a:p>
            </p:txBody>
          </p:sp>
          <p:grpSp>
            <p:nvGrpSpPr>
              <p:cNvPr id="92" name="Group 91">
                <a:extLst>
                  <a:ext uri="{FF2B5EF4-FFF2-40B4-BE49-F238E27FC236}">
                    <a16:creationId xmlns:a16="http://schemas.microsoft.com/office/drawing/2014/main" id="{F3EE486D-AE03-4846-88EB-53F2CD53A683}"/>
                  </a:ext>
                </a:extLst>
              </p:cNvPr>
              <p:cNvGrpSpPr/>
              <p:nvPr/>
            </p:nvGrpSpPr>
            <p:grpSpPr>
              <a:xfrm>
                <a:off x="2088444" y="1950097"/>
                <a:ext cx="663301" cy="645110"/>
                <a:chOff x="2088444" y="2340629"/>
                <a:chExt cx="663301" cy="645110"/>
              </a:xfrm>
            </p:grpSpPr>
            <p:grpSp>
              <p:nvGrpSpPr>
                <p:cNvPr id="7" name="Group 6">
                  <a:extLst>
                    <a:ext uri="{FF2B5EF4-FFF2-40B4-BE49-F238E27FC236}">
                      <a16:creationId xmlns:a16="http://schemas.microsoft.com/office/drawing/2014/main" id="{2D44F92F-7C82-4996-B72F-FE659FF27C47}"/>
                    </a:ext>
                  </a:extLst>
                </p:cNvPr>
                <p:cNvGrpSpPr/>
                <p:nvPr/>
              </p:nvGrpSpPr>
              <p:grpSpPr>
                <a:xfrm>
                  <a:off x="2088444" y="2340629"/>
                  <a:ext cx="282673" cy="645110"/>
                  <a:chOff x="4700018" y="1417905"/>
                  <a:chExt cx="282673" cy="645110"/>
                </a:xfrm>
                <a:solidFill>
                  <a:schemeClr val="tx1"/>
                </a:solidFill>
              </p:grpSpPr>
              <p:sp>
                <p:nvSpPr>
                  <p:cNvPr id="8" name="Freeform 5">
                    <a:extLst>
                      <a:ext uri="{FF2B5EF4-FFF2-40B4-BE49-F238E27FC236}">
                        <a16:creationId xmlns:a16="http://schemas.microsoft.com/office/drawing/2014/main" id="{628901B2-6B10-4262-A125-54F23E0DDE9B}"/>
                      </a:ext>
                    </a:extLst>
                  </p:cNvPr>
                  <p:cNvSpPr>
                    <a:spLocks/>
                  </p:cNvSpPr>
                  <p:nvPr/>
                </p:nvSpPr>
                <p:spPr bwMode="auto">
                  <a:xfrm>
                    <a:off x="4700018" y="1555743"/>
                    <a:ext cx="282673" cy="507272"/>
                  </a:xfrm>
                  <a:custGeom>
                    <a:avLst/>
                    <a:gdLst>
                      <a:gd name="T0" fmla="*/ 100 w 416"/>
                      <a:gd name="T1" fmla="*/ 96 h 746"/>
                      <a:gd name="T2" fmla="*/ 100 w 416"/>
                      <a:gd name="T3" fmla="*/ 696 h 746"/>
                      <a:gd name="T4" fmla="*/ 149 w 416"/>
                      <a:gd name="T5" fmla="*/ 746 h 746"/>
                      <a:gd name="T6" fmla="*/ 199 w 416"/>
                      <a:gd name="T7" fmla="*/ 696 h 746"/>
                      <a:gd name="T8" fmla="*/ 199 w 416"/>
                      <a:gd name="T9" fmla="*/ 335 h 746"/>
                      <a:gd name="T10" fmla="*/ 217 w 416"/>
                      <a:gd name="T11" fmla="*/ 335 h 746"/>
                      <a:gd name="T12" fmla="*/ 217 w 416"/>
                      <a:gd name="T13" fmla="*/ 696 h 746"/>
                      <a:gd name="T14" fmla="*/ 267 w 416"/>
                      <a:gd name="T15" fmla="*/ 746 h 746"/>
                      <a:gd name="T16" fmla="*/ 316 w 416"/>
                      <a:gd name="T17" fmla="*/ 696 h 746"/>
                      <a:gd name="T18" fmla="*/ 316 w 416"/>
                      <a:gd name="T19" fmla="*/ 96 h 746"/>
                      <a:gd name="T20" fmla="*/ 342 w 416"/>
                      <a:gd name="T21" fmla="*/ 349 h 746"/>
                      <a:gd name="T22" fmla="*/ 372 w 416"/>
                      <a:gd name="T23" fmla="*/ 382 h 746"/>
                      <a:gd name="T24" fmla="*/ 374 w 416"/>
                      <a:gd name="T25" fmla="*/ 382 h 746"/>
                      <a:gd name="T26" fmla="*/ 406 w 416"/>
                      <a:gd name="T27" fmla="*/ 352 h 746"/>
                      <a:gd name="T28" fmla="*/ 343 w 416"/>
                      <a:gd name="T29" fmla="*/ 25 h 746"/>
                      <a:gd name="T30" fmla="*/ 287 w 416"/>
                      <a:gd name="T31" fmla="*/ 0 h 746"/>
                      <a:gd name="T32" fmla="*/ 285 w 416"/>
                      <a:gd name="T33" fmla="*/ 0 h 746"/>
                      <a:gd name="T34" fmla="*/ 131 w 416"/>
                      <a:gd name="T35" fmla="*/ 0 h 746"/>
                      <a:gd name="T36" fmla="*/ 129 w 416"/>
                      <a:gd name="T37" fmla="*/ 0 h 746"/>
                      <a:gd name="T38" fmla="*/ 73 w 416"/>
                      <a:gd name="T39" fmla="*/ 25 h 746"/>
                      <a:gd name="T40" fmla="*/ 10 w 416"/>
                      <a:gd name="T41" fmla="*/ 352 h 746"/>
                      <a:gd name="T42" fmla="*/ 42 w 416"/>
                      <a:gd name="T43" fmla="*/ 382 h 746"/>
                      <a:gd name="T44" fmla="*/ 44 w 416"/>
                      <a:gd name="T45" fmla="*/ 382 h 746"/>
                      <a:gd name="T46" fmla="*/ 74 w 416"/>
                      <a:gd name="T47" fmla="*/ 349 h 746"/>
                      <a:gd name="T48" fmla="*/ 100 w 416"/>
                      <a:gd name="T49" fmla="*/ 9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746">
                        <a:moveTo>
                          <a:pt x="100" y="96"/>
                        </a:moveTo>
                        <a:cubicBezTo>
                          <a:pt x="100" y="696"/>
                          <a:pt x="100" y="696"/>
                          <a:pt x="100" y="696"/>
                        </a:cubicBezTo>
                        <a:cubicBezTo>
                          <a:pt x="100" y="723"/>
                          <a:pt x="122" y="746"/>
                          <a:pt x="149" y="746"/>
                        </a:cubicBezTo>
                        <a:cubicBezTo>
                          <a:pt x="177" y="746"/>
                          <a:pt x="199" y="723"/>
                          <a:pt x="199" y="696"/>
                        </a:cubicBezTo>
                        <a:cubicBezTo>
                          <a:pt x="199" y="335"/>
                          <a:pt x="199" y="335"/>
                          <a:pt x="199" y="335"/>
                        </a:cubicBezTo>
                        <a:cubicBezTo>
                          <a:pt x="217" y="335"/>
                          <a:pt x="217" y="335"/>
                          <a:pt x="217" y="335"/>
                        </a:cubicBezTo>
                        <a:cubicBezTo>
                          <a:pt x="217" y="696"/>
                          <a:pt x="217" y="696"/>
                          <a:pt x="217" y="696"/>
                        </a:cubicBezTo>
                        <a:cubicBezTo>
                          <a:pt x="217" y="723"/>
                          <a:pt x="239" y="746"/>
                          <a:pt x="267" y="746"/>
                        </a:cubicBezTo>
                        <a:cubicBezTo>
                          <a:pt x="294" y="746"/>
                          <a:pt x="316" y="723"/>
                          <a:pt x="316" y="696"/>
                        </a:cubicBezTo>
                        <a:cubicBezTo>
                          <a:pt x="316" y="96"/>
                          <a:pt x="316" y="96"/>
                          <a:pt x="316" y="96"/>
                        </a:cubicBezTo>
                        <a:cubicBezTo>
                          <a:pt x="334" y="133"/>
                          <a:pt x="350" y="208"/>
                          <a:pt x="342" y="349"/>
                        </a:cubicBezTo>
                        <a:cubicBezTo>
                          <a:pt x="341" y="366"/>
                          <a:pt x="354" y="381"/>
                          <a:pt x="372" y="382"/>
                        </a:cubicBezTo>
                        <a:cubicBezTo>
                          <a:pt x="373" y="382"/>
                          <a:pt x="373" y="382"/>
                          <a:pt x="374" y="382"/>
                        </a:cubicBezTo>
                        <a:cubicBezTo>
                          <a:pt x="391" y="382"/>
                          <a:pt x="405" y="369"/>
                          <a:pt x="406" y="352"/>
                        </a:cubicBezTo>
                        <a:cubicBezTo>
                          <a:pt x="416" y="183"/>
                          <a:pt x="394" y="73"/>
                          <a:pt x="343" y="25"/>
                        </a:cubicBezTo>
                        <a:cubicBezTo>
                          <a:pt x="321" y="4"/>
                          <a:pt x="299" y="0"/>
                          <a:pt x="287" y="0"/>
                        </a:cubicBezTo>
                        <a:cubicBezTo>
                          <a:pt x="287" y="0"/>
                          <a:pt x="286" y="0"/>
                          <a:pt x="285" y="0"/>
                        </a:cubicBezTo>
                        <a:cubicBezTo>
                          <a:pt x="131" y="0"/>
                          <a:pt x="131" y="0"/>
                          <a:pt x="131" y="0"/>
                        </a:cubicBezTo>
                        <a:cubicBezTo>
                          <a:pt x="130" y="0"/>
                          <a:pt x="129" y="0"/>
                          <a:pt x="129" y="0"/>
                        </a:cubicBezTo>
                        <a:cubicBezTo>
                          <a:pt x="117" y="0"/>
                          <a:pt x="96" y="4"/>
                          <a:pt x="73" y="25"/>
                        </a:cubicBezTo>
                        <a:cubicBezTo>
                          <a:pt x="22" y="73"/>
                          <a:pt x="0" y="183"/>
                          <a:pt x="10" y="352"/>
                        </a:cubicBezTo>
                        <a:cubicBezTo>
                          <a:pt x="11" y="369"/>
                          <a:pt x="25" y="382"/>
                          <a:pt x="42" y="382"/>
                        </a:cubicBezTo>
                        <a:cubicBezTo>
                          <a:pt x="43" y="382"/>
                          <a:pt x="44" y="382"/>
                          <a:pt x="44" y="382"/>
                        </a:cubicBezTo>
                        <a:cubicBezTo>
                          <a:pt x="62" y="381"/>
                          <a:pt x="75" y="366"/>
                          <a:pt x="74" y="349"/>
                        </a:cubicBezTo>
                        <a:cubicBezTo>
                          <a:pt x="66" y="208"/>
                          <a:pt x="82" y="133"/>
                          <a:pt x="10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6">
                    <a:extLst>
                      <a:ext uri="{FF2B5EF4-FFF2-40B4-BE49-F238E27FC236}">
                        <a16:creationId xmlns:a16="http://schemas.microsoft.com/office/drawing/2014/main" id="{8A89595D-6243-471E-BEB8-E094A29101F5}"/>
                      </a:ext>
                    </a:extLst>
                  </p:cNvPr>
                  <p:cNvSpPr>
                    <a:spLocks noChangeArrowheads="1"/>
                  </p:cNvSpPr>
                  <p:nvPr/>
                </p:nvSpPr>
                <p:spPr bwMode="auto">
                  <a:xfrm>
                    <a:off x="4780482" y="1417905"/>
                    <a:ext cx="121745" cy="1224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1539E883-AB81-4B74-A968-13C0444F1DA6}"/>
                    </a:ext>
                  </a:extLst>
                </p:cNvPr>
                <p:cNvGrpSpPr/>
                <p:nvPr/>
              </p:nvGrpSpPr>
              <p:grpSpPr>
                <a:xfrm>
                  <a:off x="2432689" y="2366517"/>
                  <a:ext cx="319056" cy="619222"/>
                  <a:chOff x="5044263" y="1443793"/>
                  <a:chExt cx="319056" cy="619222"/>
                </a:xfrm>
                <a:solidFill>
                  <a:schemeClr val="tx1"/>
                </a:solidFill>
              </p:grpSpPr>
              <p:sp>
                <p:nvSpPr>
                  <p:cNvPr id="11" name="Freeform 7">
                    <a:extLst>
                      <a:ext uri="{FF2B5EF4-FFF2-40B4-BE49-F238E27FC236}">
                        <a16:creationId xmlns:a16="http://schemas.microsoft.com/office/drawing/2014/main" id="{5F9F5F4C-322B-4E39-B052-D1D9B9F10DE5}"/>
                      </a:ext>
                    </a:extLst>
                  </p:cNvPr>
                  <p:cNvSpPr>
                    <a:spLocks/>
                  </p:cNvSpPr>
                  <p:nvPr/>
                </p:nvSpPr>
                <p:spPr bwMode="auto">
                  <a:xfrm>
                    <a:off x="5145018" y="1895790"/>
                    <a:ext cx="54575" cy="167225"/>
                  </a:xfrm>
                  <a:custGeom>
                    <a:avLst/>
                    <a:gdLst>
                      <a:gd name="T0" fmla="*/ 0 w 80"/>
                      <a:gd name="T1" fmla="*/ 206 h 246"/>
                      <a:gd name="T2" fmla="*/ 40 w 80"/>
                      <a:gd name="T3" fmla="*/ 246 h 246"/>
                      <a:gd name="T4" fmla="*/ 80 w 80"/>
                      <a:gd name="T5" fmla="*/ 206 h 246"/>
                      <a:gd name="T6" fmla="*/ 80 w 80"/>
                      <a:gd name="T7" fmla="*/ 8 h 246"/>
                      <a:gd name="T8" fmla="*/ 0 w 80"/>
                      <a:gd name="T9" fmla="*/ 0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8" y="246"/>
                          <a:pt x="40" y="246"/>
                        </a:cubicBezTo>
                        <a:cubicBezTo>
                          <a:pt x="62" y="246"/>
                          <a:pt x="80" y="228"/>
                          <a:pt x="80" y="206"/>
                        </a:cubicBezTo>
                        <a:cubicBezTo>
                          <a:pt x="80" y="8"/>
                          <a:pt x="80" y="8"/>
                          <a:pt x="80" y="8"/>
                        </a:cubicBezTo>
                        <a:cubicBezTo>
                          <a:pt x="50" y="7"/>
                          <a:pt x="23" y="4"/>
                          <a:pt x="0" y="0"/>
                        </a:cubicBez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140A60A6-562E-420D-A9E8-C9DB44F208E2}"/>
                      </a:ext>
                    </a:extLst>
                  </p:cNvPr>
                  <p:cNvSpPr>
                    <a:spLocks/>
                  </p:cNvSpPr>
                  <p:nvPr/>
                </p:nvSpPr>
                <p:spPr bwMode="auto">
                  <a:xfrm>
                    <a:off x="5208689" y="1895790"/>
                    <a:ext cx="54575" cy="167225"/>
                  </a:xfrm>
                  <a:custGeom>
                    <a:avLst/>
                    <a:gdLst>
                      <a:gd name="T0" fmla="*/ 0 w 80"/>
                      <a:gd name="T1" fmla="*/ 206 h 246"/>
                      <a:gd name="T2" fmla="*/ 40 w 80"/>
                      <a:gd name="T3" fmla="*/ 246 h 246"/>
                      <a:gd name="T4" fmla="*/ 80 w 80"/>
                      <a:gd name="T5" fmla="*/ 206 h 246"/>
                      <a:gd name="T6" fmla="*/ 80 w 80"/>
                      <a:gd name="T7" fmla="*/ 0 h 246"/>
                      <a:gd name="T8" fmla="*/ 0 w 80"/>
                      <a:gd name="T9" fmla="*/ 8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7" y="246"/>
                          <a:pt x="40" y="246"/>
                        </a:cubicBezTo>
                        <a:cubicBezTo>
                          <a:pt x="62" y="246"/>
                          <a:pt x="80" y="228"/>
                          <a:pt x="80" y="206"/>
                        </a:cubicBezTo>
                        <a:cubicBezTo>
                          <a:pt x="80" y="0"/>
                          <a:pt x="80" y="0"/>
                          <a:pt x="80" y="0"/>
                        </a:cubicBezTo>
                        <a:cubicBezTo>
                          <a:pt x="57" y="4"/>
                          <a:pt x="30" y="7"/>
                          <a:pt x="0" y="8"/>
                        </a:cubicBez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227FE506-7B46-4C32-A4AA-0F299B38F896}"/>
                      </a:ext>
                    </a:extLst>
                  </p:cNvPr>
                  <p:cNvSpPr>
                    <a:spLocks/>
                  </p:cNvSpPr>
                  <p:nvPr/>
                </p:nvSpPr>
                <p:spPr bwMode="auto">
                  <a:xfrm>
                    <a:off x="5044263" y="1572535"/>
                    <a:ext cx="319056" cy="320456"/>
                  </a:xfrm>
                  <a:custGeom>
                    <a:avLst/>
                    <a:gdLst>
                      <a:gd name="T0" fmla="*/ 25 w 469"/>
                      <a:gd name="T1" fmla="*/ 346 h 471"/>
                      <a:gd name="T2" fmla="*/ 54 w 469"/>
                      <a:gd name="T3" fmla="*/ 323 h 471"/>
                      <a:gd name="T4" fmla="*/ 113 w 469"/>
                      <a:gd name="T5" fmla="*/ 123 h 471"/>
                      <a:gd name="T6" fmla="*/ 130 w 469"/>
                      <a:gd name="T7" fmla="*/ 97 h 471"/>
                      <a:gd name="T8" fmla="*/ 62 w 469"/>
                      <a:gd name="T9" fmla="*/ 435 h 471"/>
                      <a:gd name="T10" fmla="*/ 235 w 469"/>
                      <a:gd name="T11" fmla="*/ 471 h 471"/>
                      <a:gd name="T12" fmla="*/ 408 w 469"/>
                      <a:gd name="T13" fmla="*/ 435 h 471"/>
                      <a:gd name="T14" fmla="*/ 340 w 469"/>
                      <a:gd name="T15" fmla="*/ 97 h 471"/>
                      <a:gd name="T16" fmla="*/ 357 w 469"/>
                      <a:gd name="T17" fmla="*/ 123 h 471"/>
                      <a:gd name="T18" fmla="*/ 416 w 469"/>
                      <a:gd name="T19" fmla="*/ 323 h 471"/>
                      <a:gd name="T20" fmla="*/ 442 w 469"/>
                      <a:gd name="T21" fmla="*/ 346 h 471"/>
                      <a:gd name="T22" fmla="*/ 445 w 469"/>
                      <a:gd name="T23" fmla="*/ 346 h 471"/>
                      <a:gd name="T24" fmla="*/ 467 w 469"/>
                      <a:gd name="T25" fmla="*/ 317 h 471"/>
                      <a:gd name="T26" fmla="*/ 337 w 469"/>
                      <a:gd name="T27" fmla="*/ 24 h 471"/>
                      <a:gd name="T28" fmla="*/ 300 w 469"/>
                      <a:gd name="T29" fmla="*/ 8 h 471"/>
                      <a:gd name="T30" fmla="*/ 235 w 469"/>
                      <a:gd name="T31" fmla="*/ 0 h 471"/>
                      <a:gd name="T32" fmla="*/ 170 w 469"/>
                      <a:gd name="T33" fmla="*/ 8 h 471"/>
                      <a:gd name="T34" fmla="*/ 133 w 469"/>
                      <a:gd name="T35" fmla="*/ 24 h 471"/>
                      <a:gd name="T36" fmla="*/ 2 w 469"/>
                      <a:gd name="T37" fmla="*/ 317 h 471"/>
                      <a:gd name="T38" fmla="*/ 25 w 469"/>
                      <a:gd name="T39" fmla="*/ 3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471">
                        <a:moveTo>
                          <a:pt x="25" y="346"/>
                        </a:moveTo>
                        <a:cubicBezTo>
                          <a:pt x="39" y="348"/>
                          <a:pt x="52" y="338"/>
                          <a:pt x="54" y="323"/>
                        </a:cubicBezTo>
                        <a:cubicBezTo>
                          <a:pt x="67" y="224"/>
                          <a:pt x="90" y="162"/>
                          <a:pt x="113" y="123"/>
                        </a:cubicBezTo>
                        <a:cubicBezTo>
                          <a:pt x="119" y="113"/>
                          <a:pt x="125" y="104"/>
                          <a:pt x="130" y="97"/>
                        </a:cubicBezTo>
                        <a:cubicBezTo>
                          <a:pt x="62" y="435"/>
                          <a:pt x="62" y="435"/>
                          <a:pt x="62" y="435"/>
                        </a:cubicBezTo>
                        <a:cubicBezTo>
                          <a:pt x="62" y="435"/>
                          <a:pt x="122" y="471"/>
                          <a:pt x="235" y="471"/>
                        </a:cubicBezTo>
                        <a:cubicBezTo>
                          <a:pt x="348" y="471"/>
                          <a:pt x="408" y="435"/>
                          <a:pt x="408" y="435"/>
                        </a:cubicBezTo>
                        <a:cubicBezTo>
                          <a:pt x="340" y="97"/>
                          <a:pt x="340" y="97"/>
                          <a:pt x="340" y="97"/>
                        </a:cubicBezTo>
                        <a:cubicBezTo>
                          <a:pt x="345" y="104"/>
                          <a:pt x="351" y="113"/>
                          <a:pt x="357" y="123"/>
                        </a:cubicBezTo>
                        <a:cubicBezTo>
                          <a:pt x="380" y="162"/>
                          <a:pt x="403" y="224"/>
                          <a:pt x="416" y="323"/>
                        </a:cubicBezTo>
                        <a:cubicBezTo>
                          <a:pt x="418" y="337"/>
                          <a:pt x="429" y="346"/>
                          <a:pt x="442" y="346"/>
                        </a:cubicBezTo>
                        <a:cubicBezTo>
                          <a:pt x="443" y="346"/>
                          <a:pt x="444" y="346"/>
                          <a:pt x="445" y="346"/>
                        </a:cubicBezTo>
                        <a:cubicBezTo>
                          <a:pt x="459" y="344"/>
                          <a:pt x="469" y="331"/>
                          <a:pt x="467" y="317"/>
                        </a:cubicBezTo>
                        <a:cubicBezTo>
                          <a:pt x="442" y="123"/>
                          <a:pt x="379" y="50"/>
                          <a:pt x="337" y="24"/>
                        </a:cubicBezTo>
                        <a:cubicBezTo>
                          <a:pt x="320" y="13"/>
                          <a:pt x="306" y="9"/>
                          <a:pt x="300" y="8"/>
                        </a:cubicBezTo>
                        <a:cubicBezTo>
                          <a:pt x="293" y="6"/>
                          <a:pt x="264" y="0"/>
                          <a:pt x="235" y="0"/>
                        </a:cubicBezTo>
                        <a:cubicBezTo>
                          <a:pt x="205" y="0"/>
                          <a:pt x="176" y="6"/>
                          <a:pt x="170" y="8"/>
                        </a:cubicBezTo>
                        <a:cubicBezTo>
                          <a:pt x="164" y="9"/>
                          <a:pt x="150" y="13"/>
                          <a:pt x="133" y="24"/>
                        </a:cubicBezTo>
                        <a:cubicBezTo>
                          <a:pt x="91" y="50"/>
                          <a:pt x="28" y="123"/>
                          <a:pt x="2" y="317"/>
                        </a:cubicBezTo>
                        <a:cubicBezTo>
                          <a:pt x="0" y="331"/>
                          <a:pt x="10" y="344"/>
                          <a:pt x="25"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0">
                    <a:extLst>
                      <a:ext uri="{FF2B5EF4-FFF2-40B4-BE49-F238E27FC236}">
                        <a16:creationId xmlns:a16="http://schemas.microsoft.com/office/drawing/2014/main" id="{AD016762-877A-441E-B4F9-9C63B4A61C1D}"/>
                      </a:ext>
                    </a:extLst>
                  </p:cNvPr>
                  <p:cNvSpPr>
                    <a:spLocks noChangeArrowheads="1"/>
                  </p:cNvSpPr>
                  <p:nvPr/>
                </p:nvSpPr>
                <p:spPr bwMode="auto">
                  <a:xfrm>
                    <a:off x="5145717" y="1443793"/>
                    <a:ext cx="116847" cy="11684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1" name="TextBox 20">
                <a:extLst>
                  <a:ext uri="{FF2B5EF4-FFF2-40B4-BE49-F238E27FC236}">
                    <a16:creationId xmlns:a16="http://schemas.microsoft.com/office/drawing/2014/main" id="{C70659CB-D73B-40B4-9657-B945F7FA0956}"/>
                  </a:ext>
                </a:extLst>
              </p:cNvPr>
              <p:cNvSpPr txBox="1"/>
              <p:nvPr/>
            </p:nvSpPr>
            <p:spPr>
              <a:xfrm>
                <a:off x="958600" y="2087986"/>
                <a:ext cx="823265" cy="369332"/>
              </a:xfrm>
              <a:prstGeom prst="rect">
                <a:avLst/>
              </a:prstGeom>
              <a:noFill/>
            </p:spPr>
            <p:txBody>
              <a:bodyPr wrap="square" rtlCol="0">
                <a:spAutoFit/>
              </a:bodyPr>
              <a:lstStyle/>
              <a:p>
                <a:pPr algn="ctr"/>
                <a:r>
                  <a:rPr lang="en-CA"/>
                  <a:t>Adults</a:t>
                </a:r>
              </a:p>
            </p:txBody>
          </p:sp>
        </p:grpSp>
        <p:grpSp>
          <p:nvGrpSpPr>
            <p:cNvPr id="95" name="Group 94">
              <a:extLst>
                <a:ext uri="{FF2B5EF4-FFF2-40B4-BE49-F238E27FC236}">
                  <a16:creationId xmlns:a16="http://schemas.microsoft.com/office/drawing/2014/main" id="{E6E60DAB-8ACA-4C20-84E9-AE0728C09D42}"/>
                </a:ext>
              </a:extLst>
            </p:cNvPr>
            <p:cNvGrpSpPr/>
            <p:nvPr/>
          </p:nvGrpSpPr>
          <p:grpSpPr>
            <a:xfrm>
              <a:off x="965191" y="3908835"/>
              <a:ext cx="8944426" cy="1546732"/>
              <a:chOff x="958600" y="3908835"/>
              <a:chExt cx="8944426" cy="1546732"/>
            </a:xfrm>
          </p:grpSpPr>
          <p:sp>
            <p:nvSpPr>
              <p:cNvPr id="6" name="Rectangle 5">
                <a:extLst>
                  <a:ext uri="{FF2B5EF4-FFF2-40B4-BE49-F238E27FC236}">
                    <a16:creationId xmlns:a16="http://schemas.microsoft.com/office/drawing/2014/main" id="{F62B323B-6C96-4F35-99DC-43B09FEF3CFC}"/>
                  </a:ext>
                </a:extLst>
              </p:cNvPr>
              <p:cNvSpPr/>
              <p:nvPr/>
            </p:nvSpPr>
            <p:spPr>
              <a:xfrm>
                <a:off x="972129" y="3908835"/>
                <a:ext cx="8930897" cy="15467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550" lvl="4" indent="-285750">
                  <a:buFont typeface="Arial" panose="020B0604020202020204" pitchFamily="34" charset="0"/>
                  <a:buChar char="•"/>
                </a:pPr>
                <a:r>
                  <a:rPr lang="en-US" sz="1400">
                    <a:solidFill>
                      <a:schemeClr val="tx1"/>
                    </a:solidFill>
                  </a:rPr>
                  <a:t>Same volume recommendations for aerobic activity and muscle-strengthening exercises as the younger adult population</a:t>
                </a:r>
              </a:p>
              <a:p>
                <a:pPr marL="2114550" lvl="4" indent="-285750">
                  <a:buFont typeface="Arial" panose="020B0604020202020204" pitchFamily="34" charset="0"/>
                  <a:buChar char="•"/>
                </a:pPr>
                <a:r>
                  <a:rPr lang="en-US" sz="1400">
                    <a:solidFill>
                      <a:schemeClr val="tx1"/>
                    </a:solidFill>
                  </a:rPr>
                  <a:t>Multicomponent physical activity with balance training should be incorporated to improve function and reduce risk of falls</a:t>
                </a:r>
              </a:p>
              <a:p>
                <a:pPr marL="2114550" lvl="4" indent="-285750">
                  <a:buFont typeface="Arial" panose="020B0604020202020204" pitchFamily="34" charset="0"/>
                  <a:buChar char="•"/>
                </a:pPr>
                <a:r>
                  <a:rPr lang="en-US" sz="1400">
                    <a:solidFill>
                      <a:schemeClr val="tx1"/>
                    </a:solidFill>
                  </a:rPr>
                  <a:t>Tailor exercise intensity level and modality based on patient-specific conditions (such as cardiovascular or orthopedic conditions)</a:t>
                </a:r>
                <a:endParaRPr lang="en-CA" sz="1400">
                  <a:solidFill>
                    <a:schemeClr val="tx1"/>
                  </a:solidFill>
                </a:endParaRPr>
              </a:p>
            </p:txBody>
          </p:sp>
          <p:grpSp>
            <p:nvGrpSpPr>
              <p:cNvPr id="93" name="Group 92">
                <a:extLst>
                  <a:ext uri="{FF2B5EF4-FFF2-40B4-BE49-F238E27FC236}">
                    <a16:creationId xmlns:a16="http://schemas.microsoft.com/office/drawing/2014/main" id="{45B17BFA-83CE-4F2C-902D-5ADACD753320}"/>
                  </a:ext>
                </a:extLst>
              </p:cNvPr>
              <p:cNvGrpSpPr/>
              <p:nvPr/>
            </p:nvGrpSpPr>
            <p:grpSpPr>
              <a:xfrm>
                <a:off x="1925962" y="4349375"/>
                <a:ext cx="852754" cy="665652"/>
                <a:chOff x="1925962" y="4428994"/>
                <a:chExt cx="852754" cy="665652"/>
              </a:xfrm>
            </p:grpSpPr>
            <p:grpSp>
              <p:nvGrpSpPr>
                <p:cNvPr id="15" name="Group 4">
                  <a:extLst>
                    <a:ext uri="{FF2B5EF4-FFF2-40B4-BE49-F238E27FC236}">
                      <a16:creationId xmlns:a16="http://schemas.microsoft.com/office/drawing/2014/main" id="{AE176556-AEAC-4076-8F3F-AD451E4F3483}"/>
                    </a:ext>
                  </a:extLst>
                </p:cNvPr>
                <p:cNvGrpSpPr>
                  <a:grpSpLocks noChangeAspect="1"/>
                </p:cNvGrpSpPr>
                <p:nvPr/>
              </p:nvGrpSpPr>
              <p:grpSpPr bwMode="auto">
                <a:xfrm>
                  <a:off x="1925962" y="4438667"/>
                  <a:ext cx="424317" cy="655979"/>
                  <a:chOff x="2619" y="1208"/>
                  <a:chExt cx="533" cy="824"/>
                </a:xfrm>
                <a:solidFill>
                  <a:schemeClr val="tx1"/>
                </a:solidFill>
              </p:grpSpPr>
              <p:sp>
                <p:nvSpPr>
                  <p:cNvPr id="16" name="Oval 5">
                    <a:extLst>
                      <a:ext uri="{FF2B5EF4-FFF2-40B4-BE49-F238E27FC236}">
                        <a16:creationId xmlns:a16="http://schemas.microsoft.com/office/drawing/2014/main" id="{BF81E081-CEB0-4C1D-A6E7-87A9576015C2}"/>
                      </a:ext>
                    </a:extLst>
                  </p:cNvPr>
                  <p:cNvSpPr>
                    <a:spLocks noChangeArrowheads="1"/>
                  </p:cNvSpPr>
                  <p:nvPr/>
                </p:nvSpPr>
                <p:spPr bwMode="auto">
                  <a:xfrm>
                    <a:off x="2811" y="1208"/>
                    <a:ext cx="216" cy="2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45D141A8-433B-4E89-BFD6-5442BF387E9B}"/>
                      </a:ext>
                    </a:extLst>
                  </p:cNvPr>
                  <p:cNvSpPr>
                    <a:spLocks/>
                  </p:cNvSpPr>
                  <p:nvPr/>
                </p:nvSpPr>
                <p:spPr bwMode="auto">
                  <a:xfrm>
                    <a:off x="2619" y="1388"/>
                    <a:ext cx="533" cy="644"/>
                  </a:xfrm>
                  <a:custGeom>
                    <a:avLst/>
                    <a:gdLst>
                      <a:gd name="T0" fmla="*/ 0 w 197"/>
                      <a:gd name="T1" fmla="*/ 125 h 239"/>
                      <a:gd name="T2" fmla="*/ 13 w 197"/>
                      <a:gd name="T3" fmla="*/ 102 h 239"/>
                      <a:gd name="T4" fmla="*/ 15 w 197"/>
                      <a:gd name="T5" fmla="*/ 89 h 239"/>
                      <a:gd name="T6" fmla="*/ 71 w 197"/>
                      <a:gd name="T7" fmla="*/ 3 h 239"/>
                      <a:gd name="T8" fmla="*/ 73 w 197"/>
                      <a:gd name="T9" fmla="*/ 0 h 239"/>
                      <a:gd name="T10" fmla="*/ 74 w 197"/>
                      <a:gd name="T11" fmla="*/ 2 h 239"/>
                      <a:gd name="T12" fmla="*/ 111 w 197"/>
                      <a:gd name="T13" fmla="*/ 20 h 239"/>
                      <a:gd name="T14" fmla="*/ 148 w 197"/>
                      <a:gd name="T15" fmla="*/ 2 h 239"/>
                      <a:gd name="T16" fmla="*/ 150 w 197"/>
                      <a:gd name="T17" fmla="*/ 0 h 239"/>
                      <a:gd name="T18" fmla="*/ 152 w 197"/>
                      <a:gd name="T19" fmla="*/ 4 h 239"/>
                      <a:gd name="T20" fmla="*/ 194 w 197"/>
                      <a:gd name="T21" fmla="*/ 97 h 239"/>
                      <a:gd name="T22" fmla="*/ 185 w 197"/>
                      <a:gd name="T23" fmla="*/ 119 h 239"/>
                      <a:gd name="T24" fmla="*/ 185 w 197"/>
                      <a:gd name="T25" fmla="*/ 119 h 239"/>
                      <a:gd name="T26" fmla="*/ 164 w 197"/>
                      <a:gd name="T27" fmla="*/ 110 h 239"/>
                      <a:gd name="T28" fmla="*/ 152 w 197"/>
                      <a:gd name="T29" fmla="*/ 84 h 239"/>
                      <a:gd name="T30" fmla="*/ 152 w 197"/>
                      <a:gd name="T31" fmla="*/ 220 h 239"/>
                      <a:gd name="T32" fmla="*/ 134 w 197"/>
                      <a:gd name="T33" fmla="*/ 239 h 239"/>
                      <a:gd name="T34" fmla="*/ 134 w 197"/>
                      <a:gd name="T35" fmla="*/ 239 h 239"/>
                      <a:gd name="T36" fmla="*/ 115 w 197"/>
                      <a:gd name="T37" fmla="*/ 220 h 239"/>
                      <a:gd name="T38" fmla="*/ 115 w 197"/>
                      <a:gd name="T39" fmla="*/ 120 h 239"/>
                      <a:gd name="T40" fmla="*/ 109 w 197"/>
                      <a:gd name="T41" fmla="*/ 120 h 239"/>
                      <a:gd name="T42" fmla="*/ 109 w 197"/>
                      <a:gd name="T43" fmla="*/ 220 h 239"/>
                      <a:gd name="T44" fmla="*/ 90 w 197"/>
                      <a:gd name="T45" fmla="*/ 239 h 239"/>
                      <a:gd name="T46" fmla="*/ 90 w 197"/>
                      <a:gd name="T47" fmla="*/ 239 h 239"/>
                      <a:gd name="T48" fmla="*/ 71 w 197"/>
                      <a:gd name="T49" fmla="*/ 220 h 239"/>
                      <a:gd name="T50" fmla="*/ 71 w 197"/>
                      <a:gd name="T51" fmla="*/ 62 h 239"/>
                      <a:gd name="T52" fmla="*/ 42 w 197"/>
                      <a:gd name="T53" fmla="*/ 107 h 239"/>
                      <a:gd name="T54" fmla="*/ 48 w 197"/>
                      <a:gd name="T55" fmla="*/ 125 h 239"/>
                      <a:gd name="T56" fmla="*/ 44 w 197"/>
                      <a:gd name="T57" fmla="*/ 129 h 239"/>
                      <a:gd name="T58" fmla="*/ 40 w 197"/>
                      <a:gd name="T59" fmla="*/ 125 h 239"/>
                      <a:gd name="T60" fmla="*/ 36 w 197"/>
                      <a:gd name="T61" fmla="*/ 112 h 239"/>
                      <a:gd name="T62" fmla="*/ 19 w 197"/>
                      <a:gd name="T63" fmla="*/ 112 h 239"/>
                      <a:gd name="T64" fmla="*/ 19 w 197"/>
                      <a:gd name="T65" fmla="*/ 112 h 239"/>
                      <a:gd name="T66" fmla="*/ 16 w 197"/>
                      <a:gd name="T67" fmla="*/ 109 h 239"/>
                      <a:gd name="T68" fmla="*/ 8 w 197"/>
                      <a:gd name="T69" fmla="*/ 125 h 239"/>
                      <a:gd name="T70" fmla="*/ 8 w 197"/>
                      <a:gd name="T71" fmla="*/ 232 h 239"/>
                      <a:gd name="T72" fmla="*/ 4 w 197"/>
                      <a:gd name="T73" fmla="*/ 236 h 239"/>
                      <a:gd name="T74" fmla="*/ 4 w 197"/>
                      <a:gd name="T75" fmla="*/ 236 h 239"/>
                      <a:gd name="T76" fmla="*/ 0 w 197"/>
                      <a:gd name="T77" fmla="*/ 232 h 239"/>
                      <a:gd name="T78" fmla="*/ 0 w 197"/>
                      <a:gd name="T79"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239">
                        <a:moveTo>
                          <a:pt x="0" y="125"/>
                        </a:moveTo>
                        <a:cubicBezTo>
                          <a:pt x="0" y="115"/>
                          <a:pt x="5" y="107"/>
                          <a:pt x="13" y="102"/>
                        </a:cubicBezTo>
                        <a:cubicBezTo>
                          <a:pt x="11" y="98"/>
                          <a:pt x="12" y="93"/>
                          <a:pt x="15" y="89"/>
                        </a:cubicBezTo>
                        <a:cubicBezTo>
                          <a:pt x="71" y="3"/>
                          <a:pt x="71" y="3"/>
                          <a:pt x="71" y="3"/>
                        </a:cubicBezTo>
                        <a:cubicBezTo>
                          <a:pt x="73" y="0"/>
                          <a:pt x="73" y="0"/>
                          <a:pt x="73" y="0"/>
                        </a:cubicBezTo>
                        <a:cubicBezTo>
                          <a:pt x="74" y="2"/>
                          <a:pt x="74" y="2"/>
                          <a:pt x="74" y="2"/>
                        </a:cubicBezTo>
                        <a:cubicBezTo>
                          <a:pt x="83" y="13"/>
                          <a:pt x="96" y="20"/>
                          <a:pt x="111" y="20"/>
                        </a:cubicBezTo>
                        <a:cubicBezTo>
                          <a:pt x="126" y="20"/>
                          <a:pt x="139" y="13"/>
                          <a:pt x="148" y="2"/>
                        </a:cubicBezTo>
                        <a:cubicBezTo>
                          <a:pt x="150" y="0"/>
                          <a:pt x="150" y="0"/>
                          <a:pt x="150" y="0"/>
                        </a:cubicBezTo>
                        <a:cubicBezTo>
                          <a:pt x="152" y="4"/>
                          <a:pt x="152" y="4"/>
                          <a:pt x="152" y="4"/>
                        </a:cubicBezTo>
                        <a:cubicBezTo>
                          <a:pt x="194" y="97"/>
                          <a:pt x="194" y="97"/>
                          <a:pt x="194" y="97"/>
                        </a:cubicBezTo>
                        <a:cubicBezTo>
                          <a:pt x="197" y="106"/>
                          <a:pt x="193" y="115"/>
                          <a:pt x="185" y="119"/>
                        </a:cubicBezTo>
                        <a:cubicBezTo>
                          <a:pt x="185" y="119"/>
                          <a:pt x="185" y="119"/>
                          <a:pt x="185" y="119"/>
                        </a:cubicBezTo>
                        <a:cubicBezTo>
                          <a:pt x="177" y="122"/>
                          <a:pt x="168" y="118"/>
                          <a:pt x="164" y="110"/>
                        </a:cubicBezTo>
                        <a:cubicBezTo>
                          <a:pt x="152" y="84"/>
                          <a:pt x="152" y="84"/>
                          <a:pt x="152" y="84"/>
                        </a:cubicBezTo>
                        <a:cubicBezTo>
                          <a:pt x="152" y="220"/>
                          <a:pt x="152" y="220"/>
                          <a:pt x="152" y="220"/>
                        </a:cubicBezTo>
                        <a:cubicBezTo>
                          <a:pt x="152" y="231"/>
                          <a:pt x="144" y="239"/>
                          <a:pt x="134" y="239"/>
                        </a:cubicBezTo>
                        <a:cubicBezTo>
                          <a:pt x="134" y="239"/>
                          <a:pt x="134" y="239"/>
                          <a:pt x="134" y="239"/>
                        </a:cubicBezTo>
                        <a:cubicBezTo>
                          <a:pt x="123" y="239"/>
                          <a:pt x="115" y="231"/>
                          <a:pt x="115" y="220"/>
                        </a:cubicBezTo>
                        <a:cubicBezTo>
                          <a:pt x="115" y="120"/>
                          <a:pt x="115" y="120"/>
                          <a:pt x="115" y="120"/>
                        </a:cubicBezTo>
                        <a:cubicBezTo>
                          <a:pt x="109" y="120"/>
                          <a:pt x="109" y="120"/>
                          <a:pt x="109" y="120"/>
                        </a:cubicBezTo>
                        <a:cubicBezTo>
                          <a:pt x="109" y="220"/>
                          <a:pt x="109" y="220"/>
                          <a:pt x="109" y="220"/>
                        </a:cubicBezTo>
                        <a:cubicBezTo>
                          <a:pt x="109" y="231"/>
                          <a:pt x="100" y="239"/>
                          <a:pt x="90" y="239"/>
                        </a:cubicBezTo>
                        <a:cubicBezTo>
                          <a:pt x="90" y="239"/>
                          <a:pt x="90" y="239"/>
                          <a:pt x="90" y="239"/>
                        </a:cubicBezTo>
                        <a:cubicBezTo>
                          <a:pt x="79" y="239"/>
                          <a:pt x="71" y="231"/>
                          <a:pt x="71" y="220"/>
                        </a:cubicBezTo>
                        <a:cubicBezTo>
                          <a:pt x="71" y="62"/>
                          <a:pt x="71" y="62"/>
                          <a:pt x="71" y="62"/>
                        </a:cubicBezTo>
                        <a:cubicBezTo>
                          <a:pt x="42" y="107"/>
                          <a:pt x="42" y="107"/>
                          <a:pt x="42" y="107"/>
                        </a:cubicBezTo>
                        <a:cubicBezTo>
                          <a:pt x="46" y="111"/>
                          <a:pt x="48" y="118"/>
                          <a:pt x="48" y="125"/>
                        </a:cubicBezTo>
                        <a:cubicBezTo>
                          <a:pt x="48" y="127"/>
                          <a:pt x="46" y="129"/>
                          <a:pt x="44" y="129"/>
                        </a:cubicBezTo>
                        <a:cubicBezTo>
                          <a:pt x="42" y="129"/>
                          <a:pt x="40" y="127"/>
                          <a:pt x="40" y="125"/>
                        </a:cubicBezTo>
                        <a:cubicBezTo>
                          <a:pt x="40" y="120"/>
                          <a:pt x="39" y="115"/>
                          <a:pt x="36" y="112"/>
                        </a:cubicBezTo>
                        <a:cubicBezTo>
                          <a:pt x="31" y="115"/>
                          <a:pt x="24" y="115"/>
                          <a:pt x="19" y="112"/>
                        </a:cubicBezTo>
                        <a:cubicBezTo>
                          <a:pt x="19" y="112"/>
                          <a:pt x="19" y="112"/>
                          <a:pt x="19" y="112"/>
                        </a:cubicBezTo>
                        <a:cubicBezTo>
                          <a:pt x="18" y="111"/>
                          <a:pt x="17" y="110"/>
                          <a:pt x="16" y="109"/>
                        </a:cubicBezTo>
                        <a:cubicBezTo>
                          <a:pt x="11" y="112"/>
                          <a:pt x="8" y="118"/>
                          <a:pt x="8" y="125"/>
                        </a:cubicBezTo>
                        <a:cubicBezTo>
                          <a:pt x="8" y="232"/>
                          <a:pt x="8" y="232"/>
                          <a:pt x="8" y="232"/>
                        </a:cubicBezTo>
                        <a:cubicBezTo>
                          <a:pt x="8" y="234"/>
                          <a:pt x="6" y="236"/>
                          <a:pt x="4" y="236"/>
                        </a:cubicBezTo>
                        <a:cubicBezTo>
                          <a:pt x="4" y="236"/>
                          <a:pt x="4" y="236"/>
                          <a:pt x="4" y="236"/>
                        </a:cubicBezTo>
                        <a:cubicBezTo>
                          <a:pt x="2" y="236"/>
                          <a:pt x="0" y="234"/>
                          <a:pt x="0" y="232"/>
                        </a:cubicBezTo>
                        <a:lnTo>
                          <a:pt x="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9">
                  <a:extLst>
                    <a:ext uri="{FF2B5EF4-FFF2-40B4-BE49-F238E27FC236}">
                      <a16:creationId xmlns:a16="http://schemas.microsoft.com/office/drawing/2014/main" id="{90133AD9-48EC-4F7F-9670-87CDC2BD62CE}"/>
                    </a:ext>
                  </a:extLst>
                </p:cNvPr>
                <p:cNvGrpSpPr>
                  <a:grpSpLocks noChangeAspect="1"/>
                </p:cNvGrpSpPr>
                <p:nvPr/>
              </p:nvGrpSpPr>
              <p:grpSpPr bwMode="auto">
                <a:xfrm>
                  <a:off x="2371117" y="4428994"/>
                  <a:ext cx="407599" cy="655979"/>
                  <a:chOff x="2621" y="1208"/>
                  <a:chExt cx="512" cy="824"/>
                </a:xfrm>
                <a:solidFill>
                  <a:schemeClr val="tx1"/>
                </a:solidFill>
              </p:grpSpPr>
              <p:sp>
                <p:nvSpPr>
                  <p:cNvPr id="19" name="Freeform 10">
                    <a:extLst>
                      <a:ext uri="{FF2B5EF4-FFF2-40B4-BE49-F238E27FC236}">
                        <a16:creationId xmlns:a16="http://schemas.microsoft.com/office/drawing/2014/main" id="{71DFA583-129E-4DE1-AC59-C3F60DBCCC23}"/>
                      </a:ext>
                    </a:extLst>
                  </p:cNvPr>
                  <p:cNvSpPr>
                    <a:spLocks/>
                  </p:cNvSpPr>
                  <p:nvPr/>
                </p:nvSpPr>
                <p:spPr bwMode="auto">
                  <a:xfrm>
                    <a:off x="2621" y="1415"/>
                    <a:ext cx="512" cy="617"/>
                  </a:xfrm>
                  <a:custGeom>
                    <a:avLst/>
                    <a:gdLst>
                      <a:gd name="T0" fmla="*/ 188 w 189"/>
                      <a:gd name="T1" fmla="*/ 120 h 229"/>
                      <a:gd name="T2" fmla="*/ 177 w 189"/>
                      <a:gd name="T3" fmla="*/ 99 h 229"/>
                      <a:gd name="T4" fmla="*/ 175 w 189"/>
                      <a:gd name="T5" fmla="*/ 86 h 229"/>
                      <a:gd name="T6" fmla="*/ 121 w 189"/>
                      <a:gd name="T7" fmla="*/ 4 h 229"/>
                      <a:gd name="T8" fmla="*/ 119 w 189"/>
                      <a:gd name="T9" fmla="*/ 1 h 229"/>
                      <a:gd name="T10" fmla="*/ 118 w 189"/>
                      <a:gd name="T11" fmla="*/ 2 h 229"/>
                      <a:gd name="T12" fmla="*/ 82 w 189"/>
                      <a:gd name="T13" fmla="*/ 20 h 229"/>
                      <a:gd name="T14" fmla="*/ 47 w 189"/>
                      <a:gd name="T15" fmla="*/ 2 h 229"/>
                      <a:gd name="T16" fmla="*/ 45 w 189"/>
                      <a:gd name="T17" fmla="*/ 0 h 229"/>
                      <a:gd name="T18" fmla="*/ 43 w 189"/>
                      <a:gd name="T19" fmla="*/ 5 h 229"/>
                      <a:gd name="T20" fmla="*/ 3 w 189"/>
                      <a:gd name="T21" fmla="*/ 94 h 229"/>
                      <a:gd name="T22" fmla="*/ 11 w 189"/>
                      <a:gd name="T23" fmla="*/ 114 h 229"/>
                      <a:gd name="T24" fmla="*/ 11 w 189"/>
                      <a:gd name="T25" fmla="*/ 114 h 229"/>
                      <a:gd name="T26" fmla="*/ 31 w 189"/>
                      <a:gd name="T27" fmla="*/ 106 h 229"/>
                      <a:gd name="T28" fmla="*/ 43 w 189"/>
                      <a:gd name="T29" fmla="*/ 81 h 229"/>
                      <a:gd name="T30" fmla="*/ 43 w 189"/>
                      <a:gd name="T31" fmla="*/ 84 h 229"/>
                      <a:gd name="T32" fmla="*/ 27 w 189"/>
                      <a:gd name="T33" fmla="*/ 176 h 229"/>
                      <a:gd name="T34" fmla="*/ 30 w 189"/>
                      <a:gd name="T35" fmla="*/ 180 h 229"/>
                      <a:gd name="T36" fmla="*/ 43 w 189"/>
                      <a:gd name="T37" fmla="*/ 180 h 229"/>
                      <a:gd name="T38" fmla="*/ 43 w 189"/>
                      <a:gd name="T39" fmla="*/ 211 h 229"/>
                      <a:gd name="T40" fmla="*/ 61 w 189"/>
                      <a:gd name="T41" fmla="*/ 229 h 229"/>
                      <a:gd name="T42" fmla="*/ 61 w 189"/>
                      <a:gd name="T43" fmla="*/ 229 h 229"/>
                      <a:gd name="T44" fmla="*/ 79 w 189"/>
                      <a:gd name="T45" fmla="*/ 211 h 229"/>
                      <a:gd name="T46" fmla="*/ 79 w 189"/>
                      <a:gd name="T47" fmla="*/ 180 h 229"/>
                      <a:gd name="T48" fmla="*/ 82 w 189"/>
                      <a:gd name="T49" fmla="*/ 180 h 229"/>
                      <a:gd name="T50" fmla="*/ 85 w 189"/>
                      <a:gd name="T51" fmla="*/ 180 h 229"/>
                      <a:gd name="T52" fmla="*/ 85 w 189"/>
                      <a:gd name="T53" fmla="*/ 211 h 229"/>
                      <a:gd name="T54" fmla="*/ 103 w 189"/>
                      <a:gd name="T55" fmla="*/ 229 h 229"/>
                      <a:gd name="T56" fmla="*/ 103 w 189"/>
                      <a:gd name="T57" fmla="*/ 229 h 229"/>
                      <a:gd name="T58" fmla="*/ 121 w 189"/>
                      <a:gd name="T59" fmla="*/ 211 h 229"/>
                      <a:gd name="T60" fmla="*/ 121 w 189"/>
                      <a:gd name="T61" fmla="*/ 180 h 229"/>
                      <a:gd name="T62" fmla="*/ 133 w 189"/>
                      <a:gd name="T63" fmla="*/ 180 h 229"/>
                      <a:gd name="T64" fmla="*/ 137 w 189"/>
                      <a:gd name="T65" fmla="*/ 176 h 229"/>
                      <a:gd name="T66" fmla="*/ 121 w 189"/>
                      <a:gd name="T67" fmla="*/ 85 h 229"/>
                      <a:gd name="T68" fmla="*/ 121 w 189"/>
                      <a:gd name="T69" fmla="*/ 60 h 229"/>
                      <a:gd name="T70" fmla="*/ 149 w 189"/>
                      <a:gd name="T71" fmla="*/ 103 h 229"/>
                      <a:gd name="T72" fmla="*/ 143 w 189"/>
                      <a:gd name="T73" fmla="*/ 120 h 229"/>
                      <a:gd name="T74" fmla="*/ 146 w 189"/>
                      <a:gd name="T75" fmla="*/ 124 h 229"/>
                      <a:gd name="T76" fmla="*/ 150 w 189"/>
                      <a:gd name="T77" fmla="*/ 120 h 229"/>
                      <a:gd name="T78" fmla="*/ 154 w 189"/>
                      <a:gd name="T79" fmla="*/ 108 h 229"/>
                      <a:gd name="T80" fmla="*/ 170 w 189"/>
                      <a:gd name="T81" fmla="*/ 108 h 229"/>
                      <a:gd name="T82" fmla="*/ 170 w 189"/>
                      <a:gd name="T83" fmla="*/ 108 h 229"/>
                      <a:gd name="T84" fmla="*/ 173 w 189"/>
                      <a:gd name="T85" fmla="*/ 105 h 229"/>
                      <a:gd name="T86" fmla="*/ 181 w 189"/>
                      <a:gd name="T87" fmla="*/ 120 h 229"/>
                      <a:gd name="T88" fmla="*/ 181 w 189"/>
                      <a:gd name="T89" fmla="*/ 223 h 229"/>
                      <a:gd name="T90" fmla="*/ 185 w 189"/>
                      <a:gd name="T91" fmla="*/ 227 h 229"/>
                      <a:gd name="T92" fmla="*/ 185 w 189"/>
                      <a:gd name="T93" fmla="*/ 227 h 229"/>
                      <a:gd name="T94" fmla="*/ 189 w 189"/>
                      <a:gd name="T95" fmla="*/ 223 h 229"/>
                      <a:gd name="T96" fmla="*/ 188 w 189"/>
                      <a:gd name="T97" fmla="*/ 12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9" h="229">
                        <a:moveTo>
                          <a:pt x="188" y="120"/>
                        </a:moveTo>
                        <a:cubicBezTo>
                          <a:pt x="188" y="111"/>
                          <a:pt x="183" y="103"/>
                          <a:pt x="177" y="99"/>
                        </a:cubicBezTo>
                        <a:cubicBezTo>
                          <a:pt x="178" y="95"/>
                          <a:pt x="177" y="90"/>
                          <a:pt x="175" y="86"/>
                        </a:cubicBezTo>
                        <a:cubicBezTo>
                          <a:pt x="121" y="4"/>
                          <a:pt x="121" y="4"/>
                          <a:pt x="121" y="4"/>
                        </a:cubicBezTo>
                        <a:cubicBezTo>
                          <a:pt x="119" y="1"/>
                          <a:pt x="119" y="1"/>
                          <a:pt x="119" y="1"/>
                        </a:cubicBezTo>
                        <a:cubicBezTo>
                          <a:pt x="118" y="2"/>
                          <a:pt x="118" y="2"/>
                          <a:pt x="118" y="2"/>
                        </a:cubicBezTo>
                        <a:cubicBezTo>
                          <a:pt x="110" y="13"/>
                          <a:pt x="97" y="20"/>
                          <a:pt x="82" y="20"/>
                        </a:cubicBezTo>
                        <a:cubicBezTo>
                          <a:pt x="68" y="20"/>
                          <a:pt x="55" y="13"/>
                          <a:pt x="47" y="2"/>
                        </a:cubicBezTo>
                        <a:cubicBezTo>
                          <a:pt x="45" y="0"/>
                          <a:pt x="45" y="0"/>
                          <a:pt x="45" y="0"/>
                        </a:cubicBezTo>
                        <a:cubicBezTo>
                          <a:pt x="43" y="5"/>
                          <a:pt x="43" y="5"/>
                          <a:pt x="43" y="5"/>
                        </a:cubicBezTo>
                        <a:cubicBezTo>
                          <a:pt x="3" y="94"/>
                          <a:pt x="3" y="94"/>
                          <a:pt x="3" y="94"/>
                        </a:cubicBezTo>
                        <a:cubicBezTo>
                          <a:pt x="0" y="102"/>
                          <a:pt x="3" y="111"/>
                          <a:pt x="11" y="114"/>
                        </a:cubicBezTo>
                        <a:cubicBezTo>
                          <a:pt x="11" y="114"/>
                          <a:pt x="11" y="114"/>
                          <a:pt x="11" y="114"/>
                        </a:cubicBezTo>
                        <a:cubicBezTo>
                          <a:pt x="19" y="118"/>
                          <a:pt x="28" y="114"/>
                          <a:pt x="31" y="106"/>
                        </a:cubicBezTo>
                        <a:cubicBezTo>
                          <a:pt x="43" y="81"/>
                          <a:pt x="43" y="81"/>
                          <a:pt x="43" y="81"/>
                        </a:cubicBezTo>
                        <a:cubicBezTo>
                          <a:pt x="43" y="84"/>
                          <a:pt x="43" y="84"/>
                          <a:pt x="43" y="84"/>
                        </a:cubicBezTo>
                        <a:cubicBezTo>
                          <a:pt x="27" y="176"/>
                          <a:pt x="27" y="176"/>
                          <a:pt x="27" y="176"/>
                        </a:cubicBezTo>
                        <a:cubicBezTo>
                          <a:pt x="26" y="178"/>
                          <a:pt x="28" y="180"/>
                          <a:pt x="30" y="180"/>
                        </a:cubicBezTo>
                        <a:cubicBezTo>
                          <a:pt x="43" y="180"/>
                          <a:pt x="43" y="180"/>
                          <a:pt x="43" y="180"/>
                        </a:cubicBezTo>
                        <a:cubicBezTo>
                          <a:pt x="43" y="211"/>
                          <a:pt x="43" y="211"/>
                          <a:pt x="43" y="211"/>
                        </a:cubicBezTo>
                        <a:cubicBezTo>
                          <a:pt x="43" y="221"/>
                          <a:pt x="51" y="229"/>
                          <a:pt x="61" y="229"/>
                        </a:cubicBezTo>
                        <a:cubicBezTo>
                          <a:pt x="61" y="229"/>
                          <a:pt x="61" y="229"/>
                          <a:pt x="61" y="229"/>
                        </a:cubicBezTo>
                        <a:cubicBezTo>
                          <a:pt x="71" y="229"/>
                          <a:pt x="79" y="221"/>
                          <a:pt x="79" y="211"/>
                        </a:cubicBezTo>
                        <a:cubicBezTo>
                          <a:pt x="79" y="180"/>
                          <a:pt x="79" y="180"/>
                          <a:pt x="79" y="180"/>
                        </a:cubicBezTo>
                        <a:cubicBezTo>
                          <a:pt x="82" y="180"/>
                          <a:pt x="82" y="180"/>
                          <a:pt x="82" y="180"/>
                        </a:cubicBezTo>
                        <a:cubicBezTo>
                          <a:pt x="85" y="180"/>
                          <a:pt x="85" y="180"/>
                          <a:pt x="85" y="180"/>
                        </a:cubicBezTo>
                        <a:cubicBezTo>
                          <a:pt x="85" y="211"/>
                          <a:pt x="85" y="211"/>
                          <a:pt x="85" y="211"/>
                        </a:cubicBezTo>
                        <a:cubicBezTo>
                          <a:pt x="85" y="221"/>
                          <a:pt x="93" y="229"/>
                          <a:pt x="103" y="229"/>
                        </a:cubicBezTo>
                        <a:cubicBezTo>
                          <a:pt x="103" y="229"/>
                          <a:pt x="103" y="229"/>
                          <a:pt x="103" y="229"/>
                        </a:cubicBezTo>
                        <a:cubicBezTo>
                          <a:pt x="113" y="229"/>
                          <a:pt x="121" y="221"/>
                          <a:pt x="121" y="211"/>
                        </a:cubicBezTo>
                        <a:cubicBezTo>
                          <a:pt x="121" y="180"/>
                          <a:pt x="121" y="180"/>
                          <a:pt x="121" y="180"/>
                        </a:cubicBezTo>
                        <a:cubicBezTo>
                          <a:pt x="133" y="180"/>
                          <a:pt x="133" y="180"/>
                          <a:pt x="133" y="180"/>
                        </a:cubicBezTo>
                        <a:cubicBezTo>
                          <a:pt x="136" y="180"/>
                          <a:pt x="137" y="178"/>
                          <a:pt x="137" y="176"/>
                        </a:cubicBezTo>
                        <a:cubicBezTo>
                          <a:pt x="121" y="85"/>
                          <a:pt x="121" y="85"/>
                          <a:pt x="121" y="85"/>
                        </a:cubicBezTo>
                        <a:cubicBezTo>
                          <a:pt x="121" y="60"/>
                          <a:pt x="121" y="60"/>
                          <a:pt x="121" y="60"/>
                        </a:cubicBezTo>
                        <a:cubicBezTo>
                          <a:pt x="149" y="103"/>
                          <a:pt x="149" y="103"/>
                          <a:pt x="149" y="103"/>
                        </a:cubicBezTo>
                        <a:cubicBezTo>
                          <a:pt x="145" y="107"/>
                          <a:pt x="143" y="114"/>
                          <a:pt x="143" y="120"/>
                        </a:cubicBezTo>
                        <a:cubicBezTo>
                          <a:pt x="143" y="122"/>
                          <a:pt x="144" y="124"/>
                          <a:pt x="146" y="124"/>
                        </a:cubicBezTo>
                        <a:cubicBezTo>
                          <a:pt x="148" y="124"/>
                          <a:pt x="150" y="122"/>
                          <a:pt x="150" y="120"/>
                        </a:cubicBezTo>
                        <a:cubicBezTo>
                          <a:pt x="150" y="115"/>
                          <a:pt x="152" y="111"/>
                          <a:pt x="154" y="108"/>
                        </a:cubicBezTo>
                        <a:cubicBezTo>
                          <a:pt x="159" y="111"/>
                          <a:pt x="165" y="111"/>
                          <a:pt x="170" y="108"/>
                        </a:cubicBezTo>
                        <a:cubicBezTo>
                          <a:pt x="170" y="108"/>
                          <a:pt x="170" y="108"/>
                          <a:pt x="170" y="108"/>
                        </a:cubicBezTo>
                        <a:cubicBezTo>
                          <a:pt x="171" y="107"/>
                          <a:pt x="172" y="106"/>
                          <a:pt x="173" y="105"/>
                        </a:cubicBezTo>
                        <a:cubicBezTo>
                          <a:pt x="178" y="108"/>
                          <a:pt x="181" y="114"/>
                          <a:pt x="181" y="120"/>
                        </a:cubicBezTo>
                        <a:cubicBezTo>
                          <a:pt x="181" y="223"/>
                          <a:pt x="181" y="223"/>
                          <a:pt x="181" y="223"/>
                        </a:cubicBezTo>
                        <a:cubicBezTo>
                          <a:pt x="181" y="225"/>
                          <a:pt x="183" y="227"/>
                          <a:pt x="185" y="227"/>
                        </a:cubicBezTo>
                        <a:cubicBezTo>
                          <a:pt x="185" y="227"/>
                          <a:pt x="185" y="227"/>
                          <a:pt x="185" y="227"/>
                        </a:cubicBezTo>
                        <a:cubicBezTo>
                          <a:pt x="187" y="227"/>
                          <a:pt x="189" y="225"/>
                          <a:pt x="189" y="223"/>
                        </a:cubicBezTo>
                        <a:lnTo>
                          <a:pt x="18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46C7320E-627B-4F66-B5D6-3990B709689F}"/>
                      </a:ext>
                    </a:extLst>
                  </p:cNvPr>
                  <p:cNvSpPr>
                    <a:spLocks/>
                  </p:cNvSpPr>
                  <p:nvPr/>
                </p:nvSpPr>
                <p:spPr bwMode="auto">
                  <a:xfrm>
                    <a:off x="2740" y="1208"/>
                    <a:ext cx="209" cy="242"/>
                  </a:xfrm>
                  <a:custGeom>
                    <a:avLst/>
                    <a:gdLst>
                      <a:gd name="T0" fmla="*/ 51 w 77"/>
                      <a:gd name="T1" fmla="*/ 15 h 90"/>
                      <a:gd name="T2" fmla="*/ 51 w 77"/>
                      <a:gd name="T3" fmla="*/ 12 h 90"/>
                      <a:gd name="T4" fmla="*/ 38 w 77"/>
                      <a:gd name="T5" fmla="*/ 0 h 90"/>
                      <a:gd name="T6" fmla="*/ 26 w 77"/>
                      <a:gd name="T7" fmla="*/ 12 h 90"/>
                      <a:gd name="T8" fmla="*/ 26 w 77"/>
                      <a:gd name="T9" fmla="*/ 15 h 90"/>
                      <a:gd name="T10" fmla="*/ 0 w 77"/>
                      <a:gd name="T11" fmla="*/ 52 h 90"/>
                      <a:gd name="T12" fmla="*/ 38 w 77"/>
                      <a:gd name="T13" fmla="*/ 90 h 90"/>
                      <a:gd name="T14" fmla="*/ 77 w 77"/>
                      <a:gd name="T15" fmla="*/ 52 h 90"/>
                      <a:gd name="T16" fmla="*/ 51 w 77"/>
                      <a:gd name="T1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0">
                        <a:moveTo>
                          <a:pt x="51" y="15"/>
                        </a:moveTo>
                        <a:cubicBezTo>
                          <a:pt x="51" y="14"/>
                          <a:pt x="51" y="13"/>
                          <a:pt x="51" y="12"/>
                        </a:cubicBezTo>
                        <a:cubicBezTo>
                          <a:pt x="51" y="5"/>
                          <a:pt x="45" y="0"/>
                          <a:pt x="38" y="0"/>
                        </a:cubicBezTo>
                        <a:cubicBezTo>
                          <a:pt x="31" y="0"/>
                          <a:pt x="26" y="5"/>
                          <a:pt x="26" y="12"/>
                        </a:cubicBezTo>
                        <a:cubicBezTo>
                          <a:pt x="26" y="13"/>
                          <a:pt x="26" y="14"/>
                          <a:pt x="26" y="15"/>
                        </a:cubicBezTo>
                        <a:cubicBezTo>
                          <a:pt x="11" y="21"/>
                          <a:pt x="0" y="35"/>
                          <a:pt x="0" y="52"/>
                        </a:cubicBezTo>
                        <a:cubicBezTo>
                          <a:pt x="0" y="73"/>
                          <a:pt x="17" y="90"/>
                          <a:pt x="38" y="90"/>
                        </a:cubicBezTo>
                        <a:cubicBezTo>
                          <a:pt x="60" y="90"/>
                          <a:pt x="77" y="73"/>
                          <a:pt x="77" y="52"/>
                        </a:cubicBezTo>
                        <a:cubicBezTo>
                          <a:pt x="77" y="35"/>
                          <a:pt x="66" y="21"/>
                          <a:pt x="5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TextBox 21">
                <a:extLst>
                  <a:ext uri="{FF2B5EF4-FFF2-40B4-BE49-F238E27FC236}">
                    <a16:creationId xmlns:a16="http://schemas.microsoft.com/office/drawing/2014/main" id="{A6908CDE-1FFC-49A5-8A76-0BACA6FD7971}"/>
                  </a:ext>
                </a:extLst>
              </p:cNvPr>
              <p:cNvSpPr txBox="1"/>
              <p:nvPr/>
            </p:nvSpPr>
            <p:spPr>
              <a:xfrm>
                <a:off x="958600" y="4359036"/>
                <a:ext cx="823265" cy="646331"/>
              </a:xfrm>
              <a:prstGeom prst="rect">
                <a:avLst/>
              </a:prstGeom>
              <a:noFill/>
            </p:spPr>
            <p:txBody>
              <a:bodyPr wrap="square" rtlCol="0">
                <a:spAutoFit/>
              </a:bodyPr>
              <a:lstStyle/>
              <a:p>
                <a:pPr algn="ctr"/>
                <a:r>
                  <a:rPr lang="en-CA"/>
                  <a:t>Older adults</a:t>
                </a:r>
              </a:p>
            </p:txBody>
          </p:sp>
        </p:grpSp>
        <p:grpSp>
          <p:nvGrpSpPr>
            <p:cNvPr id="91" name="Group 90">
              <a:extLst>
                <a:ext uri="{FF2B5EF4-FFF2-40B4-BE49-F238E27FC236}">
                  <a16:creationId xmlns:a16="http://schemas.microsoft.com/office/drawing/2014/main" id="{698EB48D-D670-4980-B581-AD5F98A64C7A}"/>
                </a:ext>
              </a:extLst>
            </p:cNvPr>
            <p:cNvGrpSpPr/>
            <p:nvPr/>
          </p:nvGrpSpPr>
          <p:grpSpPr>
            <a:xfrm>
              <a:off x="1982828" y="3141266"/>
              <a:ext cx="6909153" cy="672321"/>
              <a:chOff x="2987155" y="3227572"/>
              <a:chExt cx="6909153" cy="672321"/>
            </a:xfrm>
          </p:grpSpPr>
          <p:sp>
            <p:nvSpPr>
              <p:cNvPr id="23" name="Freeform 161">
                <a:extLst>
                  <a:ext uri="{FF2B5EF4-FFF2-40B4-BE49-F238E27FC236}">
                    <a16:creationId xmlns:a16="http://schemas.microsoft.com/office/drawing/2014/main" id="{02AF8517-D262-486A-969B-021A9C99D72C}"/>
                  </a:ext>
                </a:extLst>
              </p:cNvPr>
              <p:cNvSpPr>
                <a:spLocks noEditPoints="1"/>
              </p:cNvSpPr>
              <p:nvPr/>
            </p:nvSpPr>
            <p:spPr bwMode="auto">
              <a:xfrm>
                <a:off x="8477659" y="3361522"/>
                <a:ext cx="450828" cy="404420"/>
              </a:xfrm>
              <a:custGeom>
                <a:avLst/>
                <a:gdLst>
                  <a:gd name="T0" fmla="*/ 24 w 280"/>
                  <a:gd name="T1" fmla="*/ 21 h 250"/>
                  <a:gd name="T2" fmla="*/ 79 w 280"/>
                  <a:gd name="T3" fmla="*/ 0 h 250"/>
                  <a:gd name="T4" fmla="*/ 138 w 280"/>
                  <a:gd name="T5" fmla="*/ 37 h 250"/>
                  <a:gd name="T6" fmla="*/ 140 w 280"/>
                  <a:gd name="T7" fmla="*/ 41 h 250"/>
                  <a:gd name="T8" fmla="*/ 142 w 280"/>
                  <a:gd name="T9" fmla="*/ 37 h 250"/>
                  <a:gd name="T10" fmla="*/ 201 w 280"/>
                  <a:gd name="T11" fmla="*/ 0 h 250"/>
                  <a:gd name="T12" fmla="*/ 256 w 280"/>
                  <a:gd name="T13" fmla="*/ 21 h 250"/>
                  <a:gd name="T14" fmla="*/ 280 w 280"/>
                  <a:gd name="T15" fmla="*/ 75 h 250"/>
                  <a:gd name="T16" fmla="*/ 270 w 280"/>
                  <a:gd name="T17" fmla="*/ 121 h 250"/>
                  <a:gd name="T18" fmla="*/ 232 w 280"/>
                  <a:gd name="T19" fmla="*/ 121 h 250"/>
                  <a:gd name="T20" fmla="*/ 208 w 280"/>
                  <a:gd name="T21" fmla="*/ 60 h 250"/>
                  <a:gd name="T22" fmla="*/ 186 w 280"/>
                  <a:gd name="T23" fmla="*/ 157 h 250"/>
                  <a:gd name="T24" fmla="*/ 172 w 280"/>
                  <a:gd name="T25" fmla="*/ 116 h 250"/>
                  <a:gd name="T26" fmla="*/ 135 w 280"/>
                  <a:gd name="T27" fmla="*/ 116 h 250"/>
                  <a:gd name="T28" fmla="*/ 111 w 280"/>
                  <a:gd name="T29" fmla="*/ 38 h 250"/>
                  <a:gd name="T30" fmla="*/ 92 w 280"/>
                  <a:gd name="T31" fmla="*/ 149 h 250"/>
                  <a:gd name="T32" fmla="*/ 68 w 280"/>
                  <a:gd name="T33" fmla="*/ 63 h 250"/>
                  <a:gd name="T34" fmla="*/ 50 w 280"/>
                  <a:gd name="T35" fmla="*/ 116 h 250"/>
                  <a:gd name="T36" fmla="*/ 8 w 280"/>
                  <a:gd name="T37" fmla="*/ 116 h 250"/>
                  <a:gd name="T38" fmla="*/ 0 w 280"/>
                  <a:gd name="T39" fmla="*/ 75 h 250"/>
                  <a:gd name="T40" fmla="*/ 24 w 280"/>
                  <a:gd name="T41" fmla="*/ 21 h 250"/>
                  <a:gd name="T42" fmla="*/ 264 w 280"/>
                  <a:gd name="T43" fmla="*/ 135 h 250"/>
                  <a:gd name="T44" fmla="*/ 222 w 280"/>
                  <a:gd name="T45" fmla="*/ 135 h 250"/>
                  <a:gd name="T46" fmla="*/ 212 w 280"/>
                  <a:gd name="T47" fmla="*/ 104 h 250"/>
                  <a:gd name="T48" fmla="*/ 189 w 280"/>
                  <a:gd name="T49" fmla="*/ 205 h 250"/>
                  <a:gd name="T50" fmla="*/ 162 w 280"/>
                  <a:gd name="T51" fmla="*/ 130 h 250"/>
                  <a:gd name="T52" fmla="*/ 125 w 280"/>
                  <a:gd name="T53" fmla="*/ 130 h 250"/>
                  <a:gd name="T54" fmla="*/ 115 w 280"/>
                  <a:gd name="T55" fmla="*/ 96 h 250"/>
                  <a:gd name="T56" fmla="*/ 95 w 280"/>
                  <a:gd name="T57" fmla="*/ 214 h 250"/>
                  <a:gd name="T58" fmla="*/ 67 w 280"/>
                  <a:gd name="T59" fmla="*/ 112 h 250"/>
                  <a:gd name="T60" fmla="*/ 63 w 280"/>
                  <a:gd name="T61" fmla="*/ 130 h 250"/>
                  <a:gd name="T62" fmla="*/ 13 w 280"/>
                  <a:gd name="T63" fmla="*/ 130 h 250"/>
                  <a:gd name="T64" fmla="*/ 87 w 280"/>
                  <a:gd name="T65" fmla="*/ 215 h 250"/>
                  <a:gd name="T66" fmla="*/ 140 w 280"/>
                  <a:gd name="T67" fmla="*/ 250 h 250"/>
                  <a:gd name="T68" fmla="*/ 191 w 280"/>
                  <a:gd name="T69" fmla="*/ 217 h 250"/>
                  <a:gd name="T70" fmla="*/ 264 w 280"/>
                  <a:gd name="T71" fmla="*/ 1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250">
                    <a:moveTo>
                      <a:pt x="24" y="21"/>
                    </a:moveTo>
                    <a:cubicBezTo>
                      <a:pt x="39" y="7"/>
                      <a:pt x="57" y="0"/>
                      <a:pt x="79" y="0"/>
                    </a:cubicBezTo>
                    <a:cubicBezTo>
                      <a:pt x="108" y="0"/>
                      <a:pt x="127" y="12"/>
                      <a:pt x="138" y="37"/>
                    </a:cubicBezTo>
                    <a:cubicBezTo>
                      <a:pt x="140" y="41"/>
                      <a:pt x="140" y="41"/>
                      <a:pt x="140" y="41"/>
                    </a:cubicBezTo>
                    <a:cubicBezTo>
                      <a:pt x="142" y="37"/>
                      <a:pt x="142" y="37"/>
                      <a:pt x="142" y="37"/>
                    </a:cubicBezTo>
                    <a:cubicBezTo>
                      <a:pt x="153" y="12"/>
                      <a:pt x="172" y="0"/>
                      <a:pt x="201" y="0"/>
                    </a:cubicBezTo>
                    <a:cubicBezTo>
                      <a:pt x="223" y="0"/>
                      <a:pt x="241" y="7"/>
                      <a:pt x="256" y="21"/>
                    </a:cubicBezTo>
                    <a:cubicBezTo>
                      <a:pt x="272" y="36"/>
                      <a:pt x="280" y="54"/>
                      <a:pt x="280" y="75"/>
                    </a:cubicBezTo>
                    <a:cubicBezTo>
                      <a:pt x="280" y="90"/>
                      <a:pt x="277" y="106"/>
                      <a:pt x="270" y="121"/>
                    </a:cubicBezTo>
                    <a:cubicBezTo>
                      <a:pt x="232" y="121"/>
                      <a:pt x="232" y="121"/>
                      <a:pt x="232" y="121"/>
                    </a:cubicBezTo>
                    <a:cubicBezTo>
                      <a:pt x="208" y="60"/>
                      <a:pt x="208" y="60"/>
                      <a:pt x="208" y="60"/>
                    </a:cubicBezTo>
                    <a:cubicBezTo>
                      <a:pt x="186" y="157"/>
                      <a:pt x="186" y="157"/>
                      <a:pt x="186" y="157"/>
                    </a:cubicBezTo>
                    <a:cubicBezTo>
                      <a:pt x="172" y="116"/>
                      <a:pt x="172" y="116"/>
                      <a:pt x="172" y="116"/>
                    </a:cubicBezTo>
                    <a:cubicBezTo>
                      <a:pt x="135" y="116"/>
                      <a:pt x="135" y="116"/>
                      <a:pt x="135" y="116"/>
                    </a:cubicBezTo>
                    <a:cubicBezTo>
                      <a:pt x="111" y="38"/>
                      <a:pt x="111" y="38"/>
                      <a:pt x="111" y="38"/>
                    </a:cubicBezTo>
                    <a:cubicBezTo>
                      <a:pt x="92" y="149"/>
                      <a:pt x="92" y="149"/>
                      <a:pt x="92" y="149"/>
                    </a:cubicBezTo>
                    <a:cubicBezTo>
                      <a:pt x="68" y="63"/>
                      <a:pt x="68" y="63"/>
                      <a:pt x="68" y="63"/>
                    </a:cubicBezTo>
                    <a:cubicBezTo>
                      <a:pt x="50" y="116"/>
                      <a:pt x="50" y="116"/>
                      <a:pt x="50" y="116"/>
                    </a:cubicBezTo>
                    <a:cubicBezTo>
                      <a:pt x="8" y="116"/>
                      <a:pt x="8" y="116"/>
                      <a:pt x="8" y="116"/>
                    </a:cubicBezTo>
                    <a:cubicBezTo>
                      <a:pt x="3" y="102"/>
                      <a:pt x="0" y="88"/>
                      <a:pt x="0" y="75"/>
                    </a:cubicBezTo>
                    <a:cubicBezTo>
                      <a:pt x="0" y="54"/>
                      <a:pt x="8" y="36"/>
                      <a:pt x="24" y="21"/>
                    </a:cubicBezTo>
                    <a:close/>
                    <a:moveTo>
                      <a:pt x="264" y="135"/>
                    </a:moveTo>
                    <a:cubicBezTo>
                      <a:pt x="222" y="135"/>
                      <a:pt x="222" y="135"/>
                      <a:pt x="222" y="135"/>
                    </a:cubicBezTo>
                    <a:cubicBezTo>
                      <a:pt x="212" y="104"/>
                      <a:pt x="212" y="104"/>
                      <a:pt x="212" y="104"/>
                    </a:cubicBezTo>
                    <a:cubicBezTo>
                      <a:pt x="189" y="205"/>
                      <a:pt x="189" y="205"/>
                      <a:pt x="189" y="205"/>
                    </a:cubicBezTo>
                    <a:cubicBezTo>
                      <a:pt x="162" y="130"/>
                      <a:pt x="162" y="130"/>
                      <a:pt x="162" y="130"/>
                    </a:cubicBezTo>
                    <a:cubicBezTo>
                      <a:pt x="125" y="130"/>
                      <a:pt x="125" y="130"/>
                      <a:pt x="125" y="130"/>
                    </a:cubicBezTo>
                    <a:cubicBezTo>
                      <a:pt x="115" y="96"/>
                      <a:pt x="115" y="96"/>
                      <a:pt x="115" y="96"/>
                    </a:cubicBezTo>
                    <a:cubicBezTo>
                      <a:pt x="95" y="214"/>
                      <a:pt x="95" y="214"/>
                      <a:pt x="95" y="214"/>
                    </a:cubicBezTo>
                    <a:cubicBezTo>
                      <a:pt x="67" y="112"/>
                      <a:pt x="67" y="112"/>
                      <a:pt x="67" y="112"/>
                    </a:cubicBezTo>
                    <a:cubicBezTo>
                      <a:pt x="63" y="130"/>
                      <a:pt x="63" y="130"/>
                      <a:pt x="63" y="130"/>
                    </a:cubicBezTo>
                    <a:cubicBezTo>
                      <a:pt x="13" y="130"/>
                      <a:pt x="13" y="130"/>
                      <a:pt x="13" y="130"/>
                    </a:cubicBezTo>
                    <a:cubicBezTo>
                      <a:pt x="31" y="166"/>
                      <a:pt x="63" y="196"/>
                      <a:pt x="87" y="215"/>
                    </a:cubicBezTo>
                    <a:cubicBezTo>
                      <a:pt x="113" y="236"/>
                      <a:pt x="136" y="248"/>
                      <a:pt x="140" y="250"/>
                    </a:cubicBezTo>
                    <a:cubicBezTo>
                      <a:pt x="144" y="249"/>
                      <a:pt x="165" y="237"/>
                      <a:pt x="191" y="217"/>
                    </a:cubicBezTo>
                    <a:cubicBezTo>
                      <a:pt x="214" y="199"/>
                      <a:pt x="246" y="170"/>
                      <a:pt x="264" y="13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1">
                <a:extLst>
                  <a:ext uri="{FF2B5EF4-FFF2-40B4-BE49-F238E27FC236}">
                    <a16:creationId xmlns:a16="http://schemas.microsoft.com/office/drawing/2014/main" id="{A97950C9-F2C9-4A15-BF9F-FA1A4A89B5F6}"/>
                  </a:ext>
                </a:extLst>
              </p:cNvPr>
              <p:cNvSpPr>
                <a:spLocks noEditPoints="1"/>
              </p:cNvSpPr>
              <p:nvPr/>
            </p:nvSpPr>
            <p:spPr bwMode="auto">
              <a:xfrm>
                <a:off x="5214206" y="3389209"/>
                <a:ext cx="413196" cy="349047"/>
              </a:xfrm>
              <a:custGeom>
                <a:avLst/>
                <a:gdLst>
                  <a:gd name="T0" fmla="*/ 61 w 300"/>
                  <a:gd name="T1" fmla="*/ 252 h 253"/>
                  <a:gd name="T2" fmla="*/ 82 w 300"/>
                  <a:gd name="T3" fmla="*/ 135 h 253"/>
                  <a:gd name="T4" fmla="*/ 77 w 300"/>
                  <a:gd name="T5" fmla="*/ 113 h 253"/>
                  <a:gd name="T6" fmla="*/ 61 w 300"/>
                  <a:gd name="T7" fmla="*/ 131 h 253"/>
                  <a:gd name="T8" fmla="*/ 12 w 300"/>
                  <a:gd name="T9" fmla="*/ 192 h 253"/>
                  <a:gd name="T10" fmla="*/ 69 w 300"/>
                  <a:gd name="T11" fmla="*/ 144 h 253"/>
                  <a:gd name="T12" fmla="*/ 68 w 300"/>
                  <a:gd name="T13" fmla="*/ 192 h 253"/>
                  <a:gd name="T14" fmla="*/ 110 w 300"/>
                  <a:gd name="T15" fmla="*/ 192 h 253"/>
                  <a:gd name="T16" fmla="*/ 12 w 300"/>
                  <a:gd name="T17" fmla="*/ 192 h 253"/>
                  <a:gd name="T18" fmla="*/ 100 w 300"/>
                  <a:gd name="T19" fmla="*/ 22 h 253"/>
                  <a:gd name="T20" fmla="*/ 145 w 300"/>
                  <a:gd name="T21" fmla="*/ 22 h 253"/>
                  <a:gd name="T22" fmla="*/ 121 w 300"/>
                  <a:gd name="T23" fmla="*/ 100 h 253"/>
                  <a:gd name="T24" fmla="*/ 144 w 300"/>
                  <a:gd name="T25" fmla="*/ 71 h 253"/>
                  <a:gd name="T26" fmla="*/ 150 w 300"/>
                  <a:gd name="T27" fmla="*/ 115 h 253"/>
                  <a:gd name="T28" fmla="*/ 137 w 300"/>
                  <a:gd name="T29" fmla="*/ 131 h 253"/>
                  <a:gd name="T30" fmla="*/ 151 w 300"/>
                  <a:gd name="T31" fmla="*/ 209 h 253"/>
                  <a:gd name="T32" fmla="*/ 165 w 300"/>
                  <a:gd name="T33" fmla="*/ 147 h 253"/>
                  <a:gd name="T34" fmla="*/ 209 w 300"/>
                  <a:gd name="T35" fmla="*/ 140 h 253"/>
                  <a:gd name="T36" fmla="*/ 240 w 300"/>
                  <a:gd name="T37" fmla="*/ 253 h 253"/>
                  <a:gd name="T38" fmla="*/ 240 w 300"/>
                  <a:gd name="T39" fmla="*/ 131 h 253"/>
                  <a:gd name="T40" fmla="*/ 209 w 300"/>
                  <a:gd name="T41" fmla="*/ 120 h 253"/>
                  <a:gd name="T42" fmla="*/ 218 w 300"/>
                  <a:gd name="T43" fmla="*/ 89 h 253"/>
                  <a:gd name="T44" fmla="*/ 146 w 300"/>
                  <a:gd name="T45" fmla="*/ 37 h 253"/>
                  <a:gd name="T46" fmla="*/ 75 w 300"/>
                  <a:gd name="T47" fmla="*/ 83 h 253"/>
                  <a:gd name="T48" fmla="*/ 75 w 300"/>
                  <a:gd name="T49" fmla="*/ 100 h 253"/>
                  <a:gd name="T50" fmla="*/ 215 w 300"/>
                  <a:gd name="T51" fmla="*/ 150 h 253"/>
                  <a:gd name="T52" fmla="*/ 234 w 300"/>
                  <a:gd name="T53" fmla="*/ 191 h 253"/>
                  <a:gd name="T54" fmla="*/ 257 w 300"/>
                  <a:gd name="T55" fmla="*/ 191 h 253"/>
                  <a:gd name="T56" fmla="*/ 242 w 300"/>
                  <a:gd name="T57" fmla="*/ 180 h 253"/>
                  <a:gd name="T58" fmla="*/ 240 w 300"/>
                  <a:gd name="T59" fmla="*/ 143 h 253"/>
                  <a:gd name="T60" fmla="*/ 240 w 300"/>
                  <a:gd name="T61" fmla="*/ 241 h 253"/>
                  <a:gd name="T62" fmla="*/ 215 w 300"/>
                  <a:gd name="T63" fmla="*/ 15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53">
                    <a:moveTo>
                      <a:pt x="0" y="192"/>
                    </a:moveTo>
                    <a:cubicBezTo>
                      <a:pt x="0" y="225"/>
                      <a:pt x="27" y="252"/>
                      <a:pt x="61" y="252"/>
                    </a:cubicBezTo>
                    <a:cubicBezTo>
                      <a:pt x="94" y="252"/>
                      <a:pt x="122" y="225"/>
                      <a:pt x="122" y="192"/>
                    </a:cubicBezTo>
                    <a:cubicBezTo>
                      <a:pt x="122" y="166"/>
                      <a:pt x="105" y="143"/>
                      <a:pt x="82" y="135"/>
                    </a:cubicBezTo>
                    <a:cubicBezTo>
                      <a:pt x="87" y="116"/>
                      <a:pt x="87" y="116"/>
                      <a:pt x="87" y="116"/>
                    </a:cubicBezTo>
                    <a:cubicBezTo>
                      <a:pt x="77" y="113"/>
                      <a:pt x="77" y="113"/>
                      <a:pt x="77" y="113"/>
                    </a:cubicBezTo>
                    <a:cubicBezTo>
                      <a:pt x="72" y="132"/>
                      <a:pt x="72" y="132"/>
                      <a:pt x="72" y="132"/>
                    </a:cubicBezTo>
                    <a:cubicBezTo>
                      <a:pt x="69" y="131"/>
                      <a:pt x="65" y="131"/>
                      <a:pt x="61" y="131"/>
                    </a:cubicBezTo>
                    <a:cubicBezTo>
                      <a:pt x="28" y="131"/>
                      <a:pt x="0" y="158"/>
                      <a:pt x="0" y="192"/>
                    </a:cubicBezTo>
                    <a:close/>
                    <a:moveTo>
                      <a:pt x="12" y="192"/>
                    </a:moveTo>
                    <a:cubicBezTo>
                      <a:pt x="12" y="165"/>
                      <a:pt x="34" y="143"/>
                      <a:pt x="61" y="143"/>
                    </a:cubicBezTo>
                    <a:cubicBezTo>
                      <a:pt x="64" y="143"/>
                      <a:pt x="67" y="143"/>
                      <a:pt x="69" y="144"/>
                    </a:cubicBezTo>
                    <a:cubicBezTo>
                      <a:pt x="58" y="189"/>
                      <a:pt x="58" y="189"/>
                      <a:pt x="58" y="189"/>
                    </a:cubicBezTo>
                    <a:cubicBezTo>
                      <a:pt x="68" y="192"/>
                      <a:pt x="68" y="192"/>
                      <a:pt x="68" y="192"/>
                    </a:cubicBezTo>
                    <a:cubicBezTo>
                      <a:pt x="79" y="146"/>
                      <a:pt x="79" y="146"/>
                      <a:pt x="79" y="146"/>
                    </a:cubicBezTo>
                    <a:cubicBezTo>
                      <a:pt x="97" y="153"/>
                      <a:pt x="110" y="171"/>
                      <a:pt x="110" y="192"/>
                    </a:cubicBezTo>
                    <a:cubicBezTo>
                      <a:pt x="110" y="219"/>
                      <a:pt x="88" y="241"/>
                      <a:pt x="61" y="241"/>
                    </a:cubicBezTo>
                    <a:cubicBezTo>
                      <a:pt x="34" y="240"/>
                      <a:pt x="12" y="219"/>
                      <a:pt x="12" y="192"/>
                    </a:cubicBezTo>
                    <a:close/>
                    <a:moveTo>
                      <a:pt x="122" y="45"/>
                    </a:moveTo>
                    <a:cubicBezTo>
                      <a:pt x="110" y="45"/>
                      <a:pt x="100" y="35"/>
                      <a:pt x="100" y="22"/>
                    </a:cubicBezTo>
                    <a:cubicBezTo>
                      <a:pt x="100" y="10"/>
                      <a:pt x="110" y="0"/>
                      <a:pt x="123" y="0"/>
                    </a:cubicBezTo>
                    <a:cubicBezTo>
                      <a:pt x="135" y="0"/>
                      <a:pt x="145" y="10"/>
                      <a:pt x="145" y="22"/>
                    </a:cubicBezTo>
                    <a:cubicBezTo>
                      <a:pt x="145" y="35"/>
                      <a:pt x="135" y="45"/>
                      <a:pt x="122" y="45"/>
                    </a:cubicBezTo>
                    <a:close/>
                    <a:moveTo>
                      <a:pt x="121" y="100"/>
                    </a:moveTo>
                    <a:cubicBezTo>
                      <a:pt x="125" y="100"/>
                      <a:pt x="127" y="99"/>
                      <a:pt x="128" y="96"/>
                    </a:cubicBezTo>
                    <a:cubicBezTo>
                      <a:pt x="144" y="71"/>
                      <a:pt x="144" y="71"/>
                      <a:pt x="144" y="71"/>
                    </a:cubicBezTo>
                    <a:cubicBezTo>
                      <a:pt x="173" y="101"/>
                      <a:pt x="173" y="101"/>
                      <a:pt x="173" y="101"/>
                    </a:cubicBezTo>
                    <a:cubicBezTo>
                      <a:pt x="150" y="115"/>
                      <a:pt x="150" y="115"/>
                      <a:pt x="150" y="115"/>
                    </a:cubicBezTo>
                    <a:cubicBezTo>
                      <a:pt x="150" y="115"/>
                      <a:pt x="150" y="115"/>
                      <a:pt x="150" y="115"/>
                    </a:cubicBezTo>
                    <a:cubicBezTo>
                      <a:pt x="143" y="119"/>
                      <a:pt x="138" y="123"/>
                      <a:pt x="137" y="131"/>
                    </a:cubicBezTo>
                    <a:cubicBezTo>
                      <a:pt x="137" y="195"/>
                      <a:pt x="137" y="195"/>
                      <a:pt x="137" y="195"/>
                    </a:cubicBezTo>
                    <a:cubicBezTo>
                      <a:pt x="137" y="202"/>
                      <a:pt x="144" y="209"/>
                      <a:pt x="151" y="209"/>
                    </a:cubicBezTo>
                    <a:cubicBezTo>
                      <a:pt x="159" y="209"/>
                      <a:pt x="165" y="203"/>
                      <a:pt x="165" y="195"/>
                    </a:cubicBezTo>
                    <a:cubicBezTo>
                      <a:pt x="165" y="147"/>
                      <a:pt x="165" y="147"/>
                      <a:pt x="165" y="147"/>
                    </a:cubicBezTo>
                    <a:cubicBezTo>
                      <a:pt x="201" y="125"/>
                      <a:pt x="201" y="125"/>
                      <a:pt x="201" y="125"/>
                    </a:cubicBezTo>
                    <a:cubicBezTo>
                      <a:pt x="209" y="140"/>
                      <a:pt x="209" y="140"/>
                      <a:pt x="209" y="140"/>
                    </a:cubicBezTo>
                    <a:cubicBezTo>
                      <a:pt x="191" y="150"/>
                      <a:pt x="179" y="170"/>
                      <a:pt x="179" y="192"/>
                    </a:cubicBezTo>
                    <a:cubicBezTo>
                      <a:pt x="179" y="225"/>
                      <a:pt x="206" y="253"/>
                      <a:pt x="240" y="253"/>
                    </a:cubicBezTo>
                    <a:cubicBezTo>
                      <a:pt x="273" y="253"/>
                      <a:pt x="300" y="226"/>
                      <a:pt x="300" y="192"/>
                    </a:cubicBezTo>
                    <a:cubicBezTo>
                      <a:pt x="300" y="159"/>
                      <a:pt x="273" y="131"/>
                      <a:pt x="240" y="131"/>
                    </a:cubicBezTo>
                    <a:cubicBezTo>
                      <a:pt x="232" y="131"/>
                      <a:pt x="225" y="133"/>
                      <a:pt x="218" y="135"/>
                    </a:cubicBezTo>
                    <a:cubicBezTo>
                      <a:pt x="209" y="120"/>
                      <a:pt x="209" y="120"/>
                      <a:pt x="209" y="120"/>
                    </a:cubicBezTo>
                    <a:cubicBezTo>
                      <a:pt x="215" y="117"/>
                      <a:pt x="215" y="117"/>
                      <a:pt x="215" y="117"/>
                    </a:cubicBezTo>
                    <a:cubicBezTo>
                      <a:pt x="224" y="111"/>
                      <a:pt x="227" y="99"/>
                      <a:pt x="218" y="89"/>
                    </a:cubicBezTo>
                    <a:cubicBezTo>
                      <a:pt x="164" y="35"/>
                      <a:pt x="164" y="35"/>
                      <a:pt x="164" y="35"/>
                    </a:cubicBezTo>
                    <a:cubicBezTo>
                      <a:pt x="160" y="29"/>
                      <a:pt x="151" y="29"/>
                      <a:pt x="146" y="37"/>
                    </a:cubicBezTo>
                    <a:cubicBezTo>
                      <a:pt x="116" y="83"/>
                      <a:pt x="116" y="83"/>
                      <a:pt x="116" y="83"/>
                    </a:cubicBezTo>
                    <a:cubicBezTo>
                      <a:pt x="75" y="83"/>
                      <a:pt x="75" y="83"/>
                      <a:pt x="75" y="83"/>
                    </a:cubicBezTo>
                    <a:cubicBezTo>
                      <a:pt x="70" y="83"/>
                      <a:pt x="66" y="87"/>
                      <a:pt x="66" y="92"/>
                    </a:cubicBezTo>
                    <a:cubicBezTo>
                      <a:pt x="66" y="96"/>
                      <a:pt x="70" y="100"/>
                      <a:pt x="75" y="100"/>
                    </a:cubicBezTo>
                    <a:cubicBezTo>
                      <a:pt x="75" y="100"/>
                      <a:pt x="121" y="100"/>
                      <a:pt x="121" y="100"/>
                    </a:cubicBezTo>
                    <a:close/>
                    <a:moveTo>
                      <a:pt x="215" y="150"/>
                    </a:moveTo>
                    <a:cubicBezTo>
                      <a:pt x="235" y="187"/>
                      <a:pt x="235" y="187"/>
                      <a:pt x="235" y="187"/>
                    </a:cubicBezTo>
                    <a:cubicBezTo>
                      <a:pt x="234" y="188"/>
                      <a:pt x="234" y="189"/>
                      <a:pt x="234" y="191"/>
                    </a:cubicBezTo>
                    <a:cubicBezTo>
                      <a:pt x="234" y="197"/>
                      <a:pt x="239" y="203"/>
                      <a:pt x="246" y="203"/>
                    </a:cubicBezTo>
                    <a:cubicBezTo>
                      <a:pt x="252" y="203"/>
                      <a:pt x="257" y="197"/>
                      <a:pt x="257" y="191"/>
                    </a:cubicBezTo>
                    <a:cubicBezTo>
                      <a:pt x="257" y="185"/>
                      <a:pt x="252" y="179"/>
                      <a:pt x="246" y="179"/>
                    </a:cubicBezTo>
                    <a:cubicBezTo>
                      <a:pt x="244" y="179"/>
                      <a:pt x="243" y="180"/>
                      <a:pt x="242" y="180"/>
                    </a:cubicBezTo>
                    <a:cubicBezTo>
                      <a:pt x="224" y="146"/>
                      <a:pt x="224" y="146"/>
                      <a:pt x="224" y="146"/>
                    </a:cubicBezTo>
                    <a:cubicBezTo>
                      <a:pt x="229" y="144"/>
                      <a:pt x="234" y="143"/>
                      <a:pt x="240" y="143"/>
                    </a:cubicBezTo>
                    <a:cubicBezTo>
                      <a:pt x="267" y="143"/>
                      <a:pt x="289" y="165"/>
                      <a:pt x="289" y="192"/>
                    </a:cubicBezTo>
                    <a:cubicBezTo>
                      <a:pt x="289" y="219"/>
                      <a:pt x="267" y="241"/>
                      <a:pt x="240" y="241"/>
                    </a:cubicBezTo>
                    <a:cubicBezTo>
                      <a:pt x="213" y="241"/>
                      <a:pt x="191" y="219"/>
                      <a:pt x="191" y="192"/>
                    </a:cubicBezTo>
                    <a:cubicBezTo>
                      <a:pt x="191" y="174"/>
                      <a:pt x="200" y="159"/>
                      <a:pt x="215" y="1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5" name="Group 24">
                <a:extLst>
                  <a:ext uri="{FF2B5EF4-FFF2-40B4-BE49-F238E27FC236}">
                    <a16:creationId xmlns:a16="http://schemas.microsoft.com/office/drawing/2014/main" id="{08A1C680-0D6A-4CE3-8302-221434FDA92D}"/>
                  </a:ext>
                </a:extLst>
              </p:cNvPr>
              <p:cNvGrpSpPr/>
              <p:nvPr/>
            </p:nvGrpSpPr>
            <p:grpSpPr>
              <a:xfrm>
                <a:off x="4067687" y="3359792"/>
                <a:ext cx="404128" cy="407880"/>
                <a:chOff x="-3722689" y="1571625"/>
                <a:chExt cx="1196975" cy="1208088"/>
              </a:xfrm>
              <a:solidFill>
                <a:schemeClr val="tx1"/>
              </a:solidFill>
            </p:grpSpPr>
            <p:sp>
              <p:nvSpPr>
                <p:cNvPr id="26" name="Freeform 21">
                  <a:extLst>
                    <a:ext uri="{FF2B5EF4-FFF2-40B4-BE49-F238E27FC236}">
                      <a16:creationId xmlns:a16="http://schemas.microsoft.com/office/drawing/2014/main" id="{CA2DAF27-37A3-4B3D-B97F-9661DF5B037B}"/>
                    </a:ext>
                  </a:extLst>
                </p:cNvPr>
                <p:cNvSpPr>
                  <a:spLocks noEditPoints="1"/>
                </p:cNvSpPr>
                <p:nvPr/>
              </p:nvSpPr>
              <p:spPr bwMode="auto">
                <a:xfrm>
                  <a:off x="-3722689" y="1571625"/>
                  <a:ext cx="479425" cy="479425"/>
                </a:xfrm>
                <a:custGeom>
                  <a:avLst/>
                  <a:gdLst>
                    <a:gd name="T0" fmla="*/ 72 w 204"/>
                    <a:gd name="T1" fmla="*/ 204 h 204"/>
                    <a:gd name="T2" fmla="*/ 44 w 204"/>
                    <a:gd name="T3" fmla="*/ 192 h 204"/>
                    <a:gd name="T4" fmla="*/ 11 w 204"/>
                    <a:gd name="T5" fmla="*/ 160 h 204"/>
                    <a:gd name="T6" fmla="*/ 0 w 204"/>
                    <a:gd name="T7" fmla="*/ 132 h 204"/>
                    <a:gd name="T8" fmla="*/ 11 w 204"/>
                    <a:gd name="T9" fmla="*/ 104 h 204"/>
                    <a:gd name="T10" fmla="*/ 100 w 204"/>
                    <a:gd name="T11" fmla="*/ 15 h 204"/>
                    <a:gd name="T12" fmla="*/ 156 w 204"/>
                    <a:gd name="T13" fmla="*/ 15 h 204"/>
                    <a:gd name="T14" fmla="*/ 188 w 204"/>
                    <a:gd name="T15" fmla="*/ 48 h 204"/>
                    <a:gd name="T16" fmla="*/ 188 w 204"/>
                    <a:gd name="T17" fmla="*/ 104 h 204"/>
                    <a:gd name="T18" fmla="*/ 100 w 204"/>
                    <a:gd name="T19" fmla="*/ 192 h 204"/>
                    <a:gd name="T20" fmla="*/ 72 w 204"/>
                    <a:gd name="T21" fmla="*/ 204 h 204"/>
                    <a:gd name="T22" fmla="*/ 52 w 204"/>
                    <a:gd name="T23" fmla="*/ 184 h 204"/>
                    <a:gd name="T24" fmla="*/ 92 w 204"/>
                    <a:gd name="T25" fmla="*/ 184 h 204"/>
                    <a:gd name="T26" fmla="*/ 180 w 204"/>
                    <a:gd name="T27" fmla="*/ 96 h 204"/>
                    <a:gd name="T28" fmla="*/ 180 w 204"/>
                    <a:gd name="T29" fmla="*/ 56 h 204"/>
                    <a:gd name="T30" fmla="*/ 148 w 204"/>
                    <a:gd name="T31" fmla="*/ 23 h 204"/>
                    <a:gd name="T32" fmla="*/ 108 w 204"/>
                    <a:gd name="T33" fmla="*/ 23 h 204"/>
                    <a:gd name="T34" fmla="*/ 19 w 204"/>
                    <a:gd name="T35" fmla="*/ 112 h 204"/>
                    <a:gd name="T36" fmla="*/ 11 w 204"/>
                    <a:gd name="T37" fmla="*/ 132 h 204"/>
                    <a:gd name="T38" fmla="*/ 19 w 204"/>
                    <a:gd name="T39" fmla="*/ 152 h 204"/>
                    <a:gd name="T40" fmla="*/ 52 w 204"/>
                    <a:gd name="T41" fmla="*/ 18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204">
                      <a:moveTo>
                        <a:pt x="72" y="204"/>
                      </a:moveTo>
                      <a:cubicBezTo>
                        <a:pt x="62" y="204"/>
                        <a:pt x="52" y="200"/>
                        <a:pt x="44" y="192"/>
                      </a:cubicBezTo>
                      <a:cubicBezTo>
                        <a:pt x="11" y="160"/>
                        <a:pt x="11" y="160"/>
                        <a:pt x="11" y="160"/>
                      </a:cubicBezTo>
                      <a:cubicBezTo>
                        <a:pt x="4" y="152"/>
                        <a:pt x="0" y="142"/>
                        <a:pt x="0" y="132"/>
                      </a:cubicBezTo>
                      <a:cubicBezTo>
                        <a:pt x="0" y="121"/>
                        <a:pt x="4" y="111"/>
                        <a:pt x="11" y="104"/>
                      </a:cubicBezTo>
                      <a:cubicBezTo>
                        <a:pt x="100" y="15"/>
                        <a:pt x="100" y="15"/>
                        <a:pt x="100" y="15"/>
                      </a:cubicBezTo>
                      <a:cubicBezTo>
                        <a:pt x="115" y="0"/>
                        <a:pt x="140" y="0"/>
                        <a:pt x="156" y="15"/>
                      </a:cubicBezTo>
                      <a:cubicBezTo>
                        <a:pt x="188" y="48"/>
                        <a:pt x="188" y="48"/>
                        <a:pt x="188" y="48"/>
                      </a:cubicBezTo>
                      <a:cubicBezTo>
                        <a:pt x="204" y="64"/>
                        <a:pt x="204" y="89"/>
                        <a:pt x="188" y="104"/>
                      </a:cubicBezTo>
                      <a:cubicBezTo>
                        <a:pt x="100" y="192"/>
                        <a:pt x="100" y="192"/>
                        <a:pt x="100" y="192"/>
                      </a:cubicBezTo>
                      <a:cubicBezTo>
                        <a:pt x="92" y="200"/>
                        <a:pt x="82" y="204"/>
                        <a:pt x="72" y="204"/>
                      </a:cubicBezTo>
                      <a:close/>
                      <a:moveTo>
                        <a:pt x="52" y="184"/>
                      </a:moveTo>
                      <a:cubicBezTo>
                        <a:pt x="63" y="195"/>
                        <a:pt x="81" y="195"/>
                        <a:pt x="92" y="184"/>
                      </a:cubicBezTo>
                      <a:cubicBezTo>
                        <a:pt x="180" y="96"/>
                        <a:pt x="180" y="96"/>
                        <a:pt x="180" y="96"/>
                      </a:cubicBezTo>
                      <a:cubicBezTo>
                        <a:pt x="191" y="85"/>
                        <a:pt x="191" y="67"/>
                        <a:pt x="180" y="56"/>
                      </a:cubicBezTo>
                      <a:cubicBezTo>
                        <a:pt x="148" y="23"/>
                        <a:pt x="148" y="23"/>
                        <a:pt x="148" y="23"/>
                      </a:cubicBezTo>
                      <a:cubicBezTo>
                        <a:pt x="137" y="12"/>
                        <a:pt x="119" y="12"/>
                        <a:pt x="108" y="23"/>
                      </a:cubicBezTo>
                      <a:cubicBezTo>
                        <a:pt x="19" y="112"/>
                        <a:pt x="19" y="112"/>
                        <a:pt x="19" y="112"/>
                      </a:cubicBezTo>
                      <a:cubicBezTo>
                        <a:pt x="14" y="117"/>
                        <a:pt x="11" y="124"/>
                        <a:pt x="11" y="132"/>
                      </a:cubicBezTo>
                      <a:cubicBezTo>
                        <a:pt x="11" y="139"/>
                        <a:pt x="14" y="146"/>
                        <a:pt x="19" y="152"/>
                      </a:cubicBezTo>
                      <a:lnTo>
                        <a:pt x="52"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190959B0-E0F1-4684-9D98-191931FBE3DF}"/>
                    </a:ext>
                  </a:extLst>
                </p:cNvPr>
                <p:cNvSpPr>
                  <a:spLocks noEditPoints="1"/>
                </p:cNvSpPr>
                <p:nvPr/>
              </p:nvSpPr>
              <p:spPr bwMode="auto">
                <a:xfrm>
                  <a:off x="-3005139" y="2309813"/>
                  <a:ext cx="479425" cy="469900"/>
                </a:xfrm>
                <a:custGeom>
                  <a:avLst/>
                  <a:gdLst>
                    <a:gd name="T0" fmla="*/ 76 w 204"/>
                    <a:gd name="T1" fmla="*/ 200 h 200"/>
                    <a:gd name="T2" fmla="*/ 48 w 204"/>
                    <a:gd name="T3" fmla="*/ 188 h 200"/>
                    <a:gd name="T4" fmla="*/ 15 w 204"/>
                    <a:gd name="T5" fmla="*/ 156 h 200"/>
                    <a:gd name="T6" fmla="*/ 15 w 204"/>
                    <a:gd name="T7" fmla="*/ 100 h 200"/>
                    <a:gd name="T8" fmla="*/ 104 w 204"/>
                    <a:gd name="T9" fmla="*/ 11 h 200"/>
                    <a:gd name="T10" fmla="*/ 132 w 204"/>
                    <a:gd name="T11" fmla="*/ 0 h 200"/>
                    <a:gd name="T12" fmla="*/ 160 w 204"/>
                    <a:gd name="T13" fmla="*/ 11 h 200"/>
                    <a:gd name="T14" fmla="*/ 192 w 204"/>
                    <a:gd name="T15" fmla="*/ 44 h 200"/>
                    <a:gd name="T16" fmla="*/ 204 w 204"/>
                    <a:gd name="T17" fmla="*/ 72 h 200"/>
                    <a:gd name="T18" fmla="*/ 192 w 204"/>
                    <a:gd name="T19" fmla="*/ 100 h 200"/>
                    <a:gd name="T20" fmla="*/ 104 w 204"/>
                    <a:gd name="T21" fmla="*/ 188 h 200"/>
                    <a:gd name="T22" fmla="*/ 76 w 204"/>
                    <a:gd name="T23" fmla="*/ 200 h 200"/>
                    <a:gd name="T24" fmla="*/ 132 w 204"/>
                    <a:gd name="T25" fmla="*/ 11 h 200"/>
                    <a:gd name="T26" fmla="*/ 112 w 204"/>
                    <a:gd name="T27" fmla="*/ 19 h 200"/>
                    <a:gd name="T28" fmla="*/ 23 w 204"/>
                    <a:gd name="T29" fmla="*/ 108 h 200"/>
                    <a:gd name="T30" fmla="*/ 23 w 204"/>
                    <a:gd name="T31" fmla="*/ 148 h 200"/>
                    <a:gd name="T32" fmla="*/ 56 w 204"/>
                    <a:gd name="T33" fmla="*/ 180 h 200"/>
                    <a:gd name="T34" fmla="*/ 76 w 204"/>
                    <a:gd name="T35" fmla="*/ 188 h 200"/>
                    <a:gd name="T36" fmla="*/ 96 w 204"/>
                    <a:gd name="T37" fmla="*/ 180 h 200"/>
                    <a:gd name="T38" fmla="*/ 184 w 204"/>
                    <a:gd name="T39" fmla="*/ 92 h 200"/>
                    <a:gd name="T40" fmla="*/ 193 w 204"/>
                    <a:gd name="T41" fmla="*/ 72 h 200"/>
                    <a:gd name="T42" fmla="*/ 184 w 204"/>
                    <a:gd name="T43" fmla="*/ 52 h 200"/>
                    <a:gd name="T44" fmla="*/ 152 w 204"/>
                    <a:gd name="T45" fmla="*/ 19 h 200"/>
                    <a:gd name="T46" fmla="*/ 132 w 204"/>
                    <a:gd name="T47" fmla="*/ 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00">
                      <a:moveTo>
                        <a:pt x="76" y="200"/>
                      </a:moveTo>
                      <a:cubicBezTo>
                        <a:pt x="66" y="200"/>
                        <a:pt x="56" y="196"/>
                        <a:pt x="48" y="188"/>
                      </a:cubicBezTo>
                      <a:cubicBezTo>
                        <a:pt x="15" y="156"/>
                        <a:pt x="15" y="156"/>
                        <a:pt x="15" y="156"/>
                      </a:cubicBezTo>
                      <a:cubicBezTo>
                        <a:pt x="0" y="140"/>
                        <a:pt x="0" y="115"/>
                        <a:pt x="15" y="100"/>
                      </a:cubicBezTo>
                      <a:cubicBezTo>
                        <a:pt x="104" y="11"/>
                        <a:pt x="104" y="11"/>
                        <a:pt x="104" y="11"/>
                      </a:cubicBezTo>
                      <a:cubicBezTo>
                        <a:pt x="111" y="4"/>
                        <a:pt x="121" y="0"/>
                        <a:pt x="132" y="0"/>
                      </a:cubicBezTo>
                      <a:cubicBezTo>
                        <a:pt x="142" y="0"/>
                        <a:pt x="152" y="4"/>
                        <a:pt x="160" y="11"/>
                      </a:cubicBezTo>
                      <a:cubicBezTo>
                        <a:pt x="192" y="44"/>
                        <a:pt x="192" y="44"/>
                        <a:pt x="192" y="44"/>
                      </a:cubicBezTo>
                      <a:cubicBezTo>
                        <a:pt x="200" y="52"/>
                        <a:pt x="204" y="62"/>
                        <a:pt x="204" y="72"/>
                      </a:cubicBezTo>
                      <a:cubicBezTo>
                        <a:pt x="204" y="83"/>
                        <a:pt x="200" y="93"/>
                        <a:pt x="192" y="100"/>
                      </a:cubicBezTo>
                      <a:cubicBezTo>
                        <a:pt x="104" y="188"/>
                        <a:pt x="104" y="188"/>
                        <a:pt x="104" y="188"/>
                      </a:cubicBezTo>
                      <a:cubicBezTo>
                        <a:pt x="97" y="196"/>
                        <a:pt x="87" y="200"/>
                        <a:pt x="76" y="200"/>
                      </a:cubicBezTo>
                      <a:close/>
                      <a:moveTo>
                        <a:pt x="132" y="11"/>
                      </a:moveTo>
                      <a:cubicBezTo>
                        <a:pt x="124" y="11"/>
                        <a:pt x="117" y="14"/>
                        <a:pt x="112" y="19"/>
                      </a:cubicBezTo>
                      <a:cubicBezTo>
                        <a:pt x="23" y="108"/>
                        <a:pt x="23" y="108"/>
                        <a:pt x="23" y="108"/>
                      </a:cubicBezTo>
                      <a:cubicBezTo>
                        <a:pt x="12" y="119"/>
                        <a:pt x="12" y="137"/>
                        <a:pt x="23" y="148"/>
                      </a:cubicBezTo>
                      <a:cubicBezTo>
                        <a:pt x="56" y="180"/>
                        <a:pt x="56" y="180"/>
                        <a:pt x="56" y="180"/>
                      </a:cubicBezTo>
                      <a:cubicBezTo>
                        <a:pt x="61" y="186"/>
                        <a:pt x="69" y="188"/>
                        <a:pt x="76" y="188"/>
                      </a:cubicBezTo>
                      <a:cubicBezTo>
                        <a:pt x="84" y="188"/>
                        <a:pt x="91" y="186"/>
                        <a:pt x="96" y="180"/>
                      </a:cubicBezTo>
                      <a:cubicBezTo>
                        <a:pt x="184" y="92"/>
                        <a:pt x="184" y="92"/>
                        <a:pt x="184" y="92"/>
                      </a:cubicBezTo>
                      <a:cubicBezTo>
                        <a:pt x="190" y="87"/>
                        <a:pt x="193" y="80"/>
                        <a:pt x="193" y="72"/>
                      </a:cubicBezTo>
                      <a:cubicBezTo>
                        <a:pt x="193" y="65"/>
                        <a:pt x="190" y="57"/>
                        <a:pt x="184" y="52"/>
                      </a:cubicBezTo>
                      <a:cubicBezTo>
                        <a:pt x="152" y="19"/>
                        <a:pt x="152" y="19"/>
                        <a:pt x="152" y="19"/>
                      </a:cubicBezTo>
                      <a:cubicBezTo>
                        <a:pt x="146" y="14"/>
                        <a:pt x="139" y="11"/>
                        <a:pt x="1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E95D7ADB-1A02-4578-8EB3-2A1315663801}"/>
                    </a:ext>
                  </a:extLst>
                </p:cNvPr>
                <p:cNvSpPr>
                  <a:spLocks/>
                </p:cNvSpPr>
                <p:nvPr/>
              </p:nvSpPr>
              <p:spPr bwMode="auto">
                <a:xfrm>
                  <a:off x="-3481389" y="1822450"/>
                  <a:ext cx="714375" cy="712787"/>
                </a:xfrm>
                <a:custGeom>
                  <a:avLst/>
                  <a:gdLst>
                    <a:gd name="T0" fmla="*/ 352 w 450"/>
                    <a:gd name="T1" fmla="*/ 449 h 449"/>
                    <a:gd name="T2" fmla="*/ 0 w 450"/>
                    <a:gd name="T3" fmla="*/ 98 h 449"/>
                    <a:gd name="T4" fmla="*/ 98 w 450"/>
                    <a:gd name="T5" fmla="*/ 0 h 449"/>
                    <a:gd name="T6" fmla="*/ 166 w 450"/>
                    <a:gd name="T7" fmla="*/ 69 h 449"/>
                    <a:gd name="T8" fmla="*/ 154 w 450"/>
                    <a:gd name="T9" fmla="*/ 80 h 449"/>
                    <a:gd name="T10" fmla="*/ 98 w 450"/>
                    <a:gd name="T11" fmla="*/ 24 h 449"/>
                    <a:gd name="T12" fmla="*/ 24 w 450"/>
                    <a:gd name="T13" fmla="*/ 98 h 449"/>
                    <a:gd name="T14" fmla="*/ 352 w 450"/>
                    <a:gd name="T15" fmla="*/ 426 h 449"/>
                    <a:gd name="T16" fmla="*/ 426 w 450"/>
                    <a:gd name="T17" fmla="*/ 353 h 449"/>
                    <a:gd name="T18" fmla="*/ 382 w 450"/>
                    <a:gd name="T19" fmla="*/ 309 h 449"/>
                    <a:gd name="T20" fmla="*/ 394 w 450"/>
                    <a:gd name="T21" fmla="*/ 297 h 449"/>
                    <a:gd name="T22" fmla="*/ 450 w 450"/>
                    <a:gd name="T23" fmla="*/ 353 h 449"/>
                    <a:gd name="T24" fmla="*/ 352 w 450"/>
                    <a:gd name="T25"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49">
                      <a:moveTo>
                        <a:pt x="352" y="449"/>
                      </a:moveTo>
                      <a:lnTo>
                        <a:pt x="0" y="98"/>
                      </a:lnTo>
                      <a:lnTo>
                        <a:pt x="98" y="0"/>
                      </a:lnTo>
                      <a:lnTo>
                        <a:pt x="166" y="69"/>
                      </a:lnTo>
                      <a:lnTo>
                        <a:pt x="154" y="80"/>
                      </a:lnTo>
                      <a:lnTo>
                        <a:pt x="98" y="24"/>
                      </a:lnTo>
                      <a:lnTo>
                        <a:pt x="24" y="98"/>
                      </a:lnTo>
                      <a:lnTo>
                        <a:pt x="352" y="426"/>
                      </a:lnTo>
                      <a:lnTo>
                        <a:pt x="426" y="353"/>
                      </a:lnTo>
                      <a:lnTo>
                        <a:pt x="382" y="309"/>
                      </a:lnTo>
                      <a:lnTo>
                        <a:pt x="394" y="297"/>
                      </a:lnTo>
                      <a:lnTo>
                        <a:pt x="450" y="353"/>
                      </a:lnTo>
                      <a:lnTo>
                        <a:pt x="352"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0671D34A-33E0-4411-B84C-A1BF933E469C}"/>
                    </a:ext>
                  </a:extLst>
                </p:cNvPr>
                <p:cNvSpPr>
                  <a:spLocks/>
                </p:cNvSpPr>
                <p:nvPr/>
              </p:nvSpPr>
              <p:spPr bwMode="auto">
                <a:xfrm>
                  <a:off x="-3241676" y="1927225"/>
                  <a:ext cx="52388" cy="49212"/>
                </a:xfrm>
                <a:custGeom>
                  <a:avLst/>
                  <a:gdLst>
                    <a:gd name="T0" fmla="*/ 16 w 22"/>
                    <a:gd name="T1" fmla="*/ 21 h 21"/>
                    <a:gd name="T2" fmla="*/ 12 w 22"/>
                    <a:gd name="T3" fmla="*/ 20 h 21"/>
                    <a:gd name="T4" fmla="*/ 2 w 22"/>
                    <a:gd name="T5" fmla="*/ 10 h 21"/>
                    <a:gd name="T6" fmla="*/ 2 w 22"/>
                    <a:gd name="T7" fmla="*/ 2 h 21"/>
                    <a:gd name="T8" fmla="*/ 10 w 22"/>
                    <a:gd name="T9" fmla="*/ 2 h 21"/>
                    <a:gd name="T10" fmla="*/ 20 w 22"/>
                    <a:gd name="T11" fmla="*/ 12 h 21"/>
                    <a:gd name="T12" fmla="*/ 20 w 22"/>
                    <a:gd name="T13" fmla="*/ 20 h 21"/>
                    <a:gd name="T14" fmla="*/ 16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6" y="21"/>
                      </a:moveTo>
                      <a:cubicBezTo>
                        <a:pt x="14" y="21"/>
                        <a:pt x="13" y="21"/>
                        <a:pt x="12" y="20"/>
                      </a:cubicBezTo>
                      <a:cubicBezTo>
                        <a:pt x="2" y="10"/>
                        <a:pt x="2" y="10"/>
                        <a:pt x="2" y="10"/>
                      </a:cubicBezTo>
                      <a:cubicBezTo>
                        <a:pt x="0" y="8"/>
                        <a:pt x="0" y="4"/>
                        <a:pt x="2" y="2"/>
                      </a:cubicBezTo>
                      <a:cubicBezTo>
                        <a:pt x="4" y="0"/>
                        <a:pt x="8" y="0"/>
                        <a:pt x="10" y="2"/>
                      </a:cubicBezTo>
                      <a:cubicBezTo>
                        <a:pt x="20" y="12"/>
                        <a:pt x="20" y="12"/>
                        <a:pt x="20" y="12"/>
                      </a:cubicBezTo>
                      <a:cubicBezTo>
                        <a:pt x="22" y="14"/>
                        <a:pt x="22" y="18"/>
                        <a:pt x="20" y="20"/>
                      </a:cubicBezTo>
                      <a:cubicBezTo>
                        <a:pt x="19" y="21"/>
                        <a:pt x="17" y="21"/>
                        <a:pt x="1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79F4BE12-D328-488E-9545-1D64CF98EB16}"/>
                    </a:ext>
                  </a:extLst>
                </p:cNvPr>
                <p:cNvSpPr>
                  <a:spLocks noEditPoints="1"/>
                </p:cNvSpPr>
                <p:nvPr/>
              </p:nvSpPr>
              <p:spPr bwMode="auto">
                <a:xfrm>
                  <a:off x="-3173414" y="1995488"/>
                  <a:ext cx="254000" cy="254000"/>
                </a:xfrm>
                <a:custGeom>
                  <a:avLst/>
                  <a:gdLst>
                    <a:gd name="T0" fmla="*/ 102 w 108"/>
                    <a:gd name="T1" fmla="*/ 108 h 108"/>
                    <a:gd name="T2" fmla="*/ 98 w 108"/>
                    <a:gd name="T3" fmla="*/ 106 h 108"/>
                    <a:gd name="T4" fmla="*/ 79 w 108"/>
                    <a:gd name="T5" fmla="*/ 87 h 108"/>
                    <a:gd name="T6" fmla="*/ 79 w 108"/>
                    <a:gd name="T7" fmla="*/ 79 h 108"/>
                    <a:gd name="T8" fmla="*/ 87 w 108"/>
                    <a:gd name="T9" fmla="*/ 79 h 108"/>
                    <a:gd name="T10" fmla="*/ 106 w 108"/>
                    <a:gd name="T11" fmla="*/ 98 h 108"/>
                    <a:gd name="T12" fmla="*/ 106 w 108"/>
                    <a:gd name="T13" fmla="*/ 106 h 108"/>
                    <a:gd name="T14" fmla="*/ 102 w 108"/>
                    <a:gd name="T15" fmla="*/ 108 h 108"/>
                    <a:gd name="T16" fmla="*/ 64 w 108"/>
                    <a:gd name="T17" fmla="*/ 69 h 108"/>
                    <a:gd name="T18" fmla="*/ 60 w 108"/>
                    <a:gd name="T19" fmla="*/ 68 h 108"/>
                    <a:gd name="T20" fmla="*/ 40 w 108"/>
                    <a:gd name="T21" fmla="*/ 48 h 108"/>
                    <a:gd name="T22" fmla="*/ 40 w 108"/>
                    <a:gd name="T23" fmla="*/ 40 h 108"/>
                    <a:gd name="T24" fmla="*/ 48 w 108"/>
                    <a:gd name="T25" fmla="*/ 40 h 108"/>
                    <a:gd name="T26" fmla="*/ 68 w 108"/>
                    <a:gd name="T27" fmla="*/ 60 h 108"/>
                    <a:gd name="T28" fmla="*/ 68 w 108"/>
                    <a:gd name="T29" fmla="*/ 68 h 108"/>
                    <a:gd name="T30" fmla="*/ 64 w 108"/>
                    <a:gd name="T31" fmla="*/ 69 h 108"/>
                    <a:gd name="T32" fmla="*/ 25 w 108"/>
                    <a:gd name="T33" fmla="*/ 31 h 108"/>
                    <a:gd name="T34" fmla="*/ 21 w 108"/>
                    <a:gd name="T35" fmla="*/ 29 h 108"/>
                    <a:gd name="T36" fmla="*/ 2 w 108"/>
                    <a:gd name="T37" fmla="*/ 10 h 108"/>
                    <a:gd name="T38" fmla="*/ 2 w 108"/>
                    <a:gd name="T39" fmla="*/ 2 h 108"/>
                    <a:gd name="T40" fmla="*/ 10 w 108"/>
                    <a:gd name="T41" fmla="*/ 2 h 108"/>
                    <a:gd name="T42" fmla="*/ 29 w 108"/>
                    <a:gd name="T43" fmla="*/ 21 h 108"/>
                    <a:gd name="T44" fmla="*/ 29 w 108"/>
                    <a:gd name="T45" fmla="*/ 29 h 108"/>
                    <a:gd name="T46" fmla="*/ 25 w 108"/>
                    <a:gd name="T47" fmla="*/ 3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08">
                      <a:moveTo>
                        <a:pt x="102" y="108"/>
                      </a:moveTo>
                      <a:cubicBezTo>
                        <a:pt x="100" y="108"/>
                        <a:pt x="99" y="107"/>
                        <a:pt x="98" y="106"/>
                      </a:cubicBezTo>
                      <a:cubicBezTo>
                        <a:pt x="79" y="87"/>
                        <a:pt x="79" y="87"/>
                        <a:pt x="79" y="87"/>
                      </a:cubicBezTo>
                      <a:cubicBezTo>
                        <a:pt x="77" y="85"/>
                        <a:pt x="77" y="81"/>
                        <a:pt x="79" y="79"/>
                      </a:cubicBezTo>
                      <a:cubicBezTo>
                        <a:pt x="81" y="77"/>
                        <a:pt x="85" y="77"/>
                        <a:pt x="87" y="79"/>
                      </a:cubicBezTo>
                      <a:cubicBezTo>
                        <a:pt x="106" y="98"/>
                        <a:pt x="106" y="98"/>
                        <a:pt x="106" y="98"/>
                      </a:cubicBezTo>
                      <a:cubicBezTo>
                        <a:pt x="108" y="100"/>
                        <a:pt x="108" y="104"/>
                        <a:pt x="106" y="106"/>
                      </a:cubicBezTo>
                      <a:cubicBezTo>
                        <a:pt x="105" y="107"/>
                        <a:pt x="103" y="108"/>
                        <a:pt x="102" y="108"/>
                      </a:cubicBezTo>
                      <a:close/>
                      <a:moveTo>
                        <a:pt x="64" y="69"/>
                      </a:moveTo>
                      <a:cubicBezTo>
                        <a:pt x="62" y="69"/>
                        <a:pt x="61" y="69"/>
                        <a:pt x="60" y="68"/>
                      </a:cubicBezTo>
                      <a:cubicBezTo>
                        <a:pt x="40" y="48"/>
                        <a:pt x="40" y="48"/>
                        <a:pt x="40" y="48"/>
                      </a:cubicBezTo>
                      <a:cubicBezTo>
                        <a:pt x="38" y="46"/>
                        <a:pt x="38" y="43"/>
                        <a:pt x="40" y="40"/>
                      </a:cubicBezTo>
                      <a:cubicBezTo>
                        <a:pt x="43" y="38"/>
                        <a:pt x="46" y="38"/>
                        <a:pt x="48" y="40"/>
                      </a:cubicBezTo>
                      <a:cubicBezTo>
                        <a:pt x="68" y="60"/>
                        <a:pt x="68" y="60"/>
                        <a:pt x="68" y="60"/>
                      </a:cubicBezTo>
                      <a:cubicBezTo>
                        <a:pt x="70" y="62"/>
                        <a:pt x="70" y="65"/>
                        <a:pt x="68" y="68"/>
                      </a:cubicBezTo>
                      <a:cubicBezTo>
                        <a:pt x="66" y="69"/>
                        <a:pt x="65" y="69"/>
                        <a:pt x="64" y="69"/>
                      </a:cubicBezTo>
                      <a:close/>
                      <a:moveTo>
                        <a:pt x="25" y="31"/>
                      </a:moveTo>
                      <a:cubicBezTo>
                        <a:pt x="24" y="31"/>
                        <a:pt x="22" y="30"/>
                        <a:pt x="21" y="29"/>
                      </a:cubicBezTo>
                      <a:cubicBezTo>
                        <a:pt x="2" y="10"/>
                        <a:pt x="2" y="10"/>
                        <a:pt x="2" y="10"/>
                      </a:cubicBezTo>
                      <a:cubicBezTo>
                        <a:pt x="0" y="8"/>
                        <a:pt x="0" y="4"/>
                        <a:pt x="2" y="2"/>
                      </a:cubicBezTo>
                      <a:cubicBezTo>
                        <a:pt x="4" y="0"/>
                        <a:pt x="8" y="0"/>
                        <a:pt x="10" y="2"/>
                      </a:cubicBezTo>
                      <a:cubicBezTo>
                        <a:pt x="29" y="21"/>
                        <a:pt x="29" y="21"/>
                        <a:pt x="29" y="21"/>
                      </a:cubicBezTo>
                      <a:cubicBezTo>
                        <a:pt x="31" y="23"/>
                        <a:pt x="31" y="27"/>
                        <a:pt x="29" y="29"/>
                      </a:cubicBezTo>
                      <a:cubicBezTo>
                        <a:pt x="28" y="30"/>
                        <a:pt x="27" y="31"/>
                        <a:pt x="2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E2EAA7A2-C54A-4601-ADFF-40DBF494DF67}"/>
                    </a:ext>
                  </a:extLst>
                </p:cNvPr>
                <p:cNvSpPr>
                  <a:spLocks/>
                </p:cNvSpPr>
                <p:nvPr/>
              </p:nvSpPr>
              <p:spPr bwMode="auto">
                <a:xfrm>
                  <a:off x="-2903539" y="2265363"/>
                  <a:ext cx="52388" cy="50800"/>
                </a:xfrm>
                <a:custGeom>
                  <a:avLst/>
                  <a:gdLst>
                    <a:gd name="T0" fmla="*/ 16 w 22"/>
                    <a:gd name="T1" fmla="*/ 22 h 22"/>
                    <a:gd name="T2" fmla="*/ 12 w 22"/>
                    <a:gd name="T3" fmla="*/ 20 h 22"/>
                    <a:gd name="T4" fmla="*/ 2 w 22"/>
                    <a:gd name="T5" fmla="*/ 10 h 22"/>
                    <a:gd name="T6" fmla="*/ 2 w 22"/>
                    <a:gd name="T7" fmla="*/ 2 h 22"/>
                    <a:gd name="T8" fmla="*/ 10 w 22"/>
                    <a:gd name="T9" fmla="*/ 2 h 22"/>
                    <a:gd name="T10" fmla="*/ 20 w 22"/>
                    <a:gd name="T11" fmla="*/ 12 h 22"/>
                    <a:gd name="T12" fmla="*/ 20 w 22"/>
                    <a:gd name="T13" fmla="*/ 20 h 22"/>
                    <a:gd name="T14" fmla="*/ 16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6" y="22"/>
                      </a:moveTo>
                      <a:cubicBezTo>
                        <a:pt x="15" y="22"/>
                        <a:pt x="13" y="21"/>
                        <a:pt x="12" y="20"/>
                      </a:cubicBezTo>
                      <a:cubicBezTo>
                        <a:pt x="2" y="10"/>
                        <a:pt x="2" y="10"/>
                        <a:pt x="2" y="10"/>
                      </a:cubicBezTo>
                      <a:cubicBezTo>
                        <a:pt x="0" y="8"/>
                        <a:pt x="0" y="4"/>
                        <a:pt x="2" y="2"/>
                      </a:cubicBezTo>
                      <a:cubicBezTo>
                        <a:pt x="4" y="0"/>
                        <a:pt x="8" y="0"/>
                        <a:pt x="10" y="2"/>
                      </a:cubicBezTo>
                      <a:cubicBezTo>
                        <a:pt x="20" y="12"/>
                        <a:pt x="20" y="12"/>
                        <a:pt x="20" y="12"/>
                      </a:cubicBezTo>
                      <a:cubicBezTo>
                        <a:pt x="22" y="14"/>
                        <a:pt x="22" y="18"/>
                        <a:pt x="20" y="20"/>
                      </a:cubicBezTo>
                      <a:cubicBezTo>
                        <a:pt x="19" y="21"/>
                        <a:pt x="18" y="22"/>
                        <a:pt x="1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939F0E44-736C-4869-8848-53EC31C10077}"/>
                    </a:ext>
                  </a:extLst>
                </p:cNvPr>
                <p:cNvSpPr>
                  <a:spLocks/>
                </p:cNvSpPr>
                <p:nvPr/>
              </p:nvSpPr>
              <p:spPr bwMode="auto">
                <a:xfrm>
                  <a:off x="-3476626" y="2093913"/>
                  <a:ext cx="319088" cy="331787"/>
                </a:xfrm>
                <a:custGeom>
                  <a:avLst/>
                  <a:gdLst>
                    <a:gd name="T0" fmla="*/ 130 w 136"/>
                    <a:gd name="T1" fmla="*/ 141 h 141"/>
                    <a:gd name="T2" fmla="*/ 126 w 136"/>
                    <a:gd name="T3" fmla="*/ 139 h 141"/>
                    <a:gd name="T4" fmla="*/ 2 w 136"/>
                    <a:gd name="T5" fmla="*/ 10 h 141"/>
                    <a:gd name="T6" fmla="*/ 2 w 136"/>
                    <a:gd name="T7" fmla="*/ 2 h 141"/>
                    <a:gd name="T8" fmla="*/ 10 w 136"/>
                    <a:gd name="T9" fmla="*/ 2 h 141"/>
                    <a:gd name="T10" fmla="*/ 134 w 136"/>
                    <a:gd name="T11" fmla="*/ 132 h 141"/>
                    <a:gd name="T12" fmla="*/ 134 w 136"/>
                    <a:gd name="T13" fmla="*/ 140 h 141"/>
                    <a:gd name="T14" fmla="*/ 130 w 136"/>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41">
                      <a:moveTo>
                        <a:pt x="130" y="141"/>
                      </a:moveTo>
                      <a:cubicBezTo>
                        <a:pt x="128" y="141"/>
                        <a:pt x="127" y="141"/>
                        <a:pt x="126" y="139"/>
                      </a:cubicBezTo>
                      <a:cubicBezTo>
                        <a:pt x="2" y="10"/>
                        <a:pt x="2" y="10"/>
                        <a:pt x="2" y="10"/>
                      </a:cubicBezTo>
                      <a:cubicBezTo>
                        <a:pt x="0" y="8"/>
                        <a:pt x="0" y="4"/>
                        <a:pt x="2" y="2"/>
                      </a:cubicBezTo>
                      <a:cubicBezTo>
                        <a:pt x="5" y="0"/>
                        <a:pt x="8" y="0"/>
                        <a:pt x="10" y="2"/>
                      </a:cubicBezTo>
                      <a:cubicBezTo>
                        <a:pt x="134" y="132"/>
                        <a:pt x="134" y="132"/>
                        <a:pt x="134" y="132"/>
                      </a:cubicBezTo>
                      <a:cubicBezTo>
                        <a:pt x="136" y="134"/>
                        <a:pt x="136" y="137"/>
                        <a:pt x="134" y="140"/>
                      </a:cubicBezTo>
                      <a:cubicBezTo>
                        <a:pt x="133" y="141"/>
                        <a:pt x="131" y="141"/>
                        <a:pt x="130"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BA1DD6FF-13F3-44B2-8690-FD6406ACF011}"/>
                    </a:ext>
                  </a:extLst>
                </p:cNvPr>
                <p:cNvSpPr>
                  <a:spLocks/>
                </p:cNvSpPr>
                <p:nvPr/>
              </p:nvSpPr>
              <p:spPr bwMode="auto">
                <a:xfrm>
                  <a:off x="-3624264" y="1851025"/>
                  <a:ext cx="176213" cy="176212"/>
                </a:xfrm>
                <a:custGeom>
                  <a:avLst/>
                  <a:gdLst>
                    <a:gd name="T0" fmla="*/ 6 w 75"/>
                    <a:gd name="T1" fmla="*/ 75 h 75"/>
                    <a:gd name="T2" fmla="*/ 2 w 75"/>
                    <a:gd name="T3" fmla="*/ 73 h 75"/>
                    <a:gd name="T4" fmla="*/ 2 w 75"/>
                    <a:gd name="T5" fmla="*/ 65 h 75"/>
                    <a:gd name="T6" fmla="*/ 65 w 75"/>
                    <a:gd name="T7" fmla="*/ 2 h 75"/>
                    <a:gd name="T8" fmla="*/ 73 w 75"/>
                    <a:gd name="T9" fmla="*/ 2 h 75"/>
                    <a:gd name="T10" fmla="*/ 73 w 75"/>
                    <a:gd name="T11" fmla="*/ 10 h 75"/>
                    <a:gd name="T12" fmla="*/ 10 w 75"/>
                    <a:gd name="T13" fmla="*/ 73 h 75"/>
                    <a:gd name="T14" fmla="*/ 6 w 75"/>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5">
                      <a:moveTo>
                        <a:pt x="6" y="75"/>
                      </a:moveTo>
                      <a:cubicBezTo>
                        <a:pt x="5" y="75"/>
                        <a:pt x="3" y="74"/>
                        <a:pt x="2" y="73"/>
                      </a:cubicBezTo>
                      <a:cubicBezTo>
                        <a:pt x="0" y="71"/>
                        <a:pt x="0" y="67"/>
                        <a:pt x="2" y="65"/>
                      </a:cubicBezTo>
                      <a:cubicBezTo>
                        <a:pt x="65" y="2"/>
                        <a:pt x="65" y="2"/>
                        <a:pt x="65" y="2"/>
                      </a:cubicBezTo>
                      <a:cubicBezTo>
                        <a:pt x="67" y="0"/>
                        <a:pt x="71" y="0"/>
                        <a:pt x="73" y="2"/>
                      </a:cubicBezTo>
                      <a:cubicBezTo>
                        <a:pt x="75" y="5"/>
                        <a:pt x="75" y="8"/>
                        <a:pt x="73" y="10"/>
                      </a:cubicBezTo>
                      <a:cubicBezTo>
                        <a:pt x="10" y="73"/>
                        <a:pt x="10" y="73"/>
                        <a:pt x="10" y="73"/>
                      </a:cubicBezTo>
                      <a:cubicBezTo>
                        <a:pt x="9" y="74"/>
                        <a:pt x="8" y="75"/>
                        <a:pt x="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C7E45C36-C1FB-4250-9CEF-7B00ACE96C70}"/>
                    </a:ext>
                  </a:extLst>
                </p:cNvPr>
                <p:cNvSpPr>
                  <a:spLocks/>
                </p:cNvSpPr>
                <p:nvPr/>
              </p:nvSpPr>
              <p:spPr bwMode="auto">
                <a:xfrm>
                  <a:off x="-2830514" y="2330450"/>
                  <a:ext cx="206375" cy="200025"/>
                </a:xfrm>
                <a:custGeom>
                  <a:avLst/>
                  <a:gdLst>
                    <a:gd name="T0" fmla="*/ 7 w 88"/>
                    <a:gd name="T1" fmla="*/ 85 h 85"/>
                    <a:gd name="T2" fmla="*/ 3 w 88"/>
                    <a:gd name="T3" fmla="*/ 84 h 85"/>
                    <a:gd name="T4" fmla="*/ 3 w 88"/>
                    <a:gd name="T5" fmla="*/ 76 h 85"/>
                    <a:gd name="T6" fmla="*/ 78 w 88"/>
                    <a:gd name="T7" fmla="*/ 2 h 85"/>
                    <a:gd name="T8" fmla="*/ 86 w 88"/>
                    <a:gd name="T9" fmla="*/ 3 h 85"/>
                    <a:gd name="T10" fmla="*/ 86 w 88"/>
                    <a:gd name="T11" fmla="*/ 11 h 85"/>
                    <a:gd name="T12" fmla="*/ 11 w 88"/>
                    <a:gd name="T13" fmla="*/ 84 h 85"/>
                    <a:gd name="T14" fmla="*/ 7 w 88"/>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5">
                      <a:moveTo>
                        <a:pt x="7" y="85"/>
                      </a:moveTo>
                      <a:cubicBezTo>
                        <a:pt x="5" y="85"/>
                        <a:pt x="4" y="85"/>
                        <a:pt x="3" y="84"/>
                      </a:cubicBezTo>
                      <a:cubicBezTo>
                        <a:pt x="0" y="81"/>
                        <a:pt x="0" y="78"/>
                        <a:pt x="3" y="76"/>
                      </a:cubicBezTo>
                      <a:cubicBezTo>
                        <a:pt x="78" y="2"/>
                        <a:pt x="78" y="2"/>
                        <a:pt x="78" y="2"/>
                      </a:cubicBezTo>
                      <a:cubicBezTo>
                        <a:pt x="80" y="0"/>
                        <a:pt x="83" y="0"/>
                        <a:pt x="86" y="3"/>
                      </a:cubicBezTo>
                      <a:cubicBezTo>
                        <a:pt x="88" y="5"/>
                        <a:pt x="88" y="8"/>
                        <a:pt x="86" y="11"/>
                      </a:cubicBezTo>
                      <a:cubicBezTo>
                        <a:pt x="11" y="84"/>
                        <a:pt x="11" y="84"/>
                        <a:pt x="11" y="84"/>
                      </a:cubicBezTo>
                      <a:cubicBezTo>
                        <a:pt x="9" y="85"/>
                        <a:pt x="8" y="85"/>
                        <a:pt x="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7DBAB1BA-2158-4CF6-ADC8-D493CCC3B7B4}"/>
                  </a:ext>
                </a:extLst>
              </p:cNvPr>
              <p:cNvGrpSpPr/>
              <p:nvPr/>
            </p:nvGrpSpPr>
            <p:grpSpPr>
              <a:xfrm>
                <a:off x="6369793" y="3288963"/>
                <a:ext cx="275695" cy="549539"/>
                <a:chOff x="-1849439" y="1562100"/>
                <a:chExt cx="720725" cy="1217612"/>
              </a:xfrm>
            </p:grpSpPr>
            <p:sp>
              <p:nvSpPr>
                <p:cNvPr id="36" name="Freeform 238">
                  <a:extLst>
                    <a:ext uri="{FF2B5EF4-FFF2-40B4-BE49-F238E27FC236}">
                      <a16:creationId xmlns:a16="http://schemas.microsoft.com/office/drawing/2014/main" id="{27DF1432-9495-42CA-8389-A021AC1A9DDF}"/>
                    </a:ext>
                  </a:extLst>
                </p:cNvPr>
                <p:cNvSpPr>
                  <a:spLocks noEditPoints="1"/>
                </p:cNvSpPr>
                <p:nvPr/>
              </p:nvSpPr>
              <p:spPr bwMode="auto">
                <a:xfrm>
                  <a:off x="-1571626" y="1752600"/>
                  <a:ext cx="149225" cy="1508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3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49" y="0"/>
                        <a:pt x="64" y="15"/>
                        <a:pt x="64" y="32"/>
                      </a:cubicBezTo>
                      <a:cubicBezTo>
                        <a:pt x="64" y="50"/>
                        <a:pt x="49" y="64"/>
                        <a:pt x="32" y="64"/>
                      </a:cubicBezTo>
                      <a:close/>
                      <a:moveTo>
                        <a:pt x="32" y="12"/>
                      </a:moveTo>
                      <a:cubicBezTo>
                        <a:pt x="21" y="12"/>
                        <a:pt x="12" y="21"/>
                        <a:pt x="12" y="32"/>
                      </a:cubicBezTo>
                      <a:cubicBezTo>
                        <a:pt x="12" y="43"/>
                        <a:pt x="21" y="53"/>
                        <a:pt x="32" y="53"/>
                      </a:cubicBezTo>
                      <a:cubicBezTo>
                        <a:pt x="43" y="53"/>
                        <a:pt x="52" y="43"/>
                        <a:pt x="52" y="32"/>
                      </a:cubicBezTo>
                      <a:cubicBezTo>
                        <a:pt x="52" y="21"/>
                        <a:pt x="43" y="12"/>
                        <a:pt x="32"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39">
                  <a:extLst>
                    <a:ext uri="{FF2B5EF4-FFF2-40B4-BE49-F238E27FC236}">
                      <a16:creationId xmlns:a16="http://schemas.microsoft.com/office/drawing/2014/main" id="{CA380C55-C768-4181-96D6-62CD9CE857C8}"/>
                    </a:ext>
                  </a:extLst>
                </p:cNvPr>
                <p:cNvSpPr>
                  <a:spLocks/>
                </p:cNvSpPr>
                <p:nvPr/>
              </p:nvSpPr>
              <p:spPr bwMode="auto">
                <a:xfrm>
                  <a:off x="-1673226" y="1995488"/>
                  <a:ext cx="131763" cy="254000"/>
                </a:xfrm>
                <a:custGeom>
                  <a:avLst/>
                  <a:gdLst>
                    <a:gd name="T0" fmla="*/ 20 w 56"/>
                    <a:gd name="T1" fmla="*/ 108 h 108"/>
                    <a:gd name="T2" fmla="*/ 5 w 56"/>
                    <a:gd name="T3" fmla="*/ 101 h 108"/>
                    <a:gd name="T4" fmla="*/ 2 w 56"/>
                    <a:gd name="T5" fmla="*/ 85 h 108"/>
                    <a:gd name="T6" fmla="*/ 9 w 56"/>
                    <a:gd name="T7" fmla="*/ 54 h 108"/>
                    <a:gd name="T8" fmla="*/ 18 w 56"/>
                    <a:gd name="T9" fmla="*/ 37 h 108"/>
                    <a:gd name="T10" fmla="*/ 46 w 56"/>
                    <a:gd name="T11" fmla="*/ 3 h 108"/>
                    <a:gd name="T12" fmla="*/ 54 w 56"/>
                    <a:gd name="T13" fmla="*/ 2 h 108"/>
                    <a:gd name="T14" fmla="*/ 54 w 56"/>
                    <a:gd name="T15" fmla="*/ 10 h 108"/>
                    <a:gd name="T16" fmla="*/ 26 w 56"/>
                    <a:gd name="T17" fmla="*/ 44 h 108"/>
                    <a:gd name="T18" fmla="*/ 20 w 56"/>
                    <a:gd name="T19" fmla="*/ 56 h 108"/>
                    <a:gd name="T20" fmla="*/ 13 w 56"/>
                    <a:gd name="T21" fmla="*/ 87 h 108"/>
                    <a:gd name="T22" fmla="*/ 14 w 56"/>
                    <a:gd name="T23" fmla="*/ 94 h 108"/>
                    <a:gd name="T24" fmla="*/ 20 w 56"/>
                    <a:gd name="T25" fmla="*/ 97 h 108"/>
                    <a:gd name="T26" fmla="*/ 27 w 56"/>
                    <a:gd name="T27" fmla="*/ 91 h 108"/>
                    <a:gd name="T28" fmla="*/ 32 w 56"/>
                    <a:gd name="T29" fmla="*/ 70 h 108"/>
                    <a:gd name="T30" fmla="*/ 43 w 56"/>
                    <a:gd name="T31" fmla="*/ 47 h 108"/>
                    <a:gd name="T32" fmla="*/ 46 w 56"/>
                    <a:gd name="T33" fmla="*/ 44 h 108"/>
                    <a:gd name="T34" fmla="*/ 54 w 56"/>
                    <a:gd name="T35" fmla="*/ 43 h 108"/>
                    <a:gd name="T36" fmla="*/ 55 w 56"/>
                    <a:gd name="T37" fmla="*/ 51 h 108"/>
                    <a:gd name="T38" fmla="*/ 52 w 56"/>
                    <a:gd name="T39" fmla="*/ 54 h 108"/>
                    <a:gd name="T40" fmla="*/ 43 w 56"/>
                    <a:gd name="T41" fmla="*/ 72 h 108"/>
                    <a:gd name="T42" fmla="*/ 38 w 56"/>
                    <a:gd name="T43" fmla="*/ 93 h 108"/>
                    <a:gd name="T44" fmla="*/ 20 w 56"/>
                    <a:gd name="T4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08">
                      <a:moveTo>
                        <a:pt x="20" y="108"/>
                      </a:moveTo>
                      <a:cubicBezTo>
                        <a:pt x="14" y="108"/>
                        <a:pt x="9" y="105"/>
                        <a:pt x="5" y="101"/>
                      </a:cubicBezTo>
                      <a:cubicBezTo>
                        <a:pt x="1" y="96"/>
                        <a:pt x="0" y="90"/>
                        <a:pt x="2" y="85"/>
                      </a:cubicBezTo>
                      <a:cubicBezTo>
                        <a:pt x="9" y="54"/>
                        <a:pt x="9" y="54"/>
                        <a:pt x="9" y="54"/>
                      </a:cubicBezTo>
                      <a:cubicBezTo>
                        <a:pt x="11" y="48"/>
                        <a:pt x="14" y="42"/>
                        <a:pt x="18" y="37"/>
                      </a:cubicBezTo>
                      <a:cubicBezTo>
                        <a:pt x="46" y="3"/>
                        <a:pt x="46" y="3"/>
                        <a:pt x="46" y="3"/>
                      </a:cubicBezTo>
                      <a:cubicBezTo>
                        <a:pt x="48" y="0"/>
                        <a:pt x="51" y="0"/>
                        <a:pt x="54" y="2"/>
                      </a:cubicBezTo>
                      <a:cubicBezTo>
                        <a:pt x="56" y="4"/>
                        <a:pt x="56" y="7"/>
                        <a:pt x="54" y="10"/>
                      </a:cubicBezTo>
                      <a:cubicBezTo>
                        <a:pt x="26" y="44"/>
                        <a:pt x="26" y="44"/>
                        <a:pt x="26" y="44"/>
                      </a:cubicBezTo>
                      <a:cubicBezTo>
                        <a:pt x="24" y="48"/>
                        <a:pt x="21" y="52"/>
                        <a:pt x="20" y="56"/>
                      </a:cubicBezTo>
                      <a:cubicBezTo>
                        <a:pt x="13" y="87"/>
                        <a:pt x="13" y="87"/>
                        <a:pt x="13" y="87"/>
                      </a:cubicBezTo>
                      <a:cubicBezTo>
                        <a:pt x="12" y="90"/>
                        <a:pt x="13" y="92"/>
                        <a:pt x="14" y="94"/>
                      </a:cubicBezTo>
                      <a:cubicBezTo>
                        <a:pt x="15" y="95"/>
                        <a:pt x="17" y="97"/>
                        <a:pt x="20" y="97"/>
                      </a:cubicBezTo>
                      <a:cubicBezTo>
                        <a:pt x="23" y="97"/>
                        <a:pt x="26" y="94"/>
                        <a:pt x="27" y="91"/>
                      </a:cubicBezTo>
                      <a:cubicBezTo>
                        <a:pt x="32" y="70"/>
                        <a:pt x="32" y="70"/>
                        <a:pt x="32" y="70"/>
                      </a:cubicBezTo>
                      <a:cubicBezTo>
                        <a:pt x="34" y="62"/>
                        <a:pt x="38" y="54"/>
                        <a:pt x="43" y="47"/>
                      </a:cubicBezTo>
                      <a:cubicBezTo>
                        <a:pt x="46" y="44"/>
                        <a:pt x="46" y="44"/>
                        <a:pt x="46" y="44"/>
                      </a:cubicBezTo>
                      <a:cubicBezTo>
                        <a:pt x="48" y="41"/>
                        <a:pt x="51" y="41"/>
                        <a:pt x="54" y="43"/>
                      </a:cubicBezTo>
                      <a:cubicBezTo>
                        <a:pt x="56" y="45"/>
                        <a:pt x="56" y="48"/>
                        <a:pt x="55" y="51"/>
                      </a:cubicBezTo>
                      <a:cubicBezTo>
                        <a:pt x="52" y="54"/>
                        <a:pt x="52" y="54"/>
                        <a:pt x="52" y="54"/>
                      </a:cubicBezTo>
                      <a:cubicBezTo>
                        <a:pt x="47" y="59"/>
                        <a:pt x="44" y="66"/>
                        <a:pt x="43" y="72"/>
                      </a:cubicBezTo>
                      <a:cubicBezTo>
                        <a:pt x="38" y="93"/>
                        <a:pt x="38" y="93"/>
                        <a:pt x="38" y="93"/>
                      </a:cubicBezTo>
                      <a:cubicBezTo>
                        <a:pt x="36" y="102"/>
                        <a:pt x="29" y="108"/>
                        <a:pt x="20" y="1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40">
                  <a:extLst>
                    <a:ext uri="{FF2B5EF4-FFF2-40B4-BE49-F238E27FC236}">
                      <a16:creationId xmlns:a16="http://schemas.microsoft.com/office/drawing/2014/main" id="{B216A34A-CDEB-447C-94F7-2FA1A8DD2376}"/>
                    </a:ext>
                  </a:extLst>
                </p:cNvPr>
                <p:cNvSpPr>
                  <a:spLocks noEditPoints="1"/>
                </p:cNvSpPr>
                <p:nvPr/>
              </p:nvSpPr>
              <p:spPr bwMode="auto">
                <a:xfrm>
                  <a:off x="-1849439" y="1562100"/>
                  <a:ext cx="720725" cy="1217612"/>
                </a:xfrm>
                <a:custGeom>
                  <a:avLst/>
                  <a:gdLst>
                    <a:gd name="T0" fmla="*/ 285 w 307"/>
                    <a:gd name="T1" fmla="*/ 518 h 518"/>
                    <a:gd name="T2" fmla="*/ 23 w 307"/>
                    <a:gd name="T3" fmla="*/ 518 h 518"/>
                    <a:gd name="T4" fmla="*/ 0 w 307"/>
                    <a:gd name="T5" fmla="*/ 496 h 518"/>
                    <a:gd name="T6" fmla="*/ 0 w 307"/>
                    <a:gd name="T7" fmla="*/ 22 h 518"/>
                    <a:gd name="T8" fmla="*/ 23 w 307"/>
                    <a:gd name="T9" fmla="*/ 0 h 518"/>
                    <a:gd name="T10" fmla="*/ 285 w 307"/>
                    <a:gd name="T11" fmla="*/ 0 h 518"/>
                    <a:gd name="T12" fmla="*/ 307 w 307"/>
                    <a:gd name="T13" fmla="*/ 22 h 518"/>
                    <a:gd name="T14" fmla="*/ 307 w 307"/>
                    <a:gd name="T15" fmla="*/ 496 h 518"/>
                    <a:gd name="T16" fmla="*/ 285 w 307"/>
                    <a:gd name="T17" fmla="*/ 518 h 518"/>
                    <a:gd name="T18" fmla="*/ 23 w 307"/>
                    <a:gd name="T19" fmla="*/ 11 h 518"/>
                    <a:gd name="T20" fmla="*/ 12 w 307"/>
                    <a:gd name="T21" fmla="*/ 22 h 518"/>
                    <a:gd name="T22" fmla="*/ 12 w 307"/>
                    <a:gd name="T23" fmla="*/ 496 h 518"/>
                    <a:gd name="T24" fmla="*/ 23 w 307"/>
                    <a:gd name="T25" fmla="*/ 506 h 518"/>
                    <a:gd name="T26" fmla="*/ 285 w 307"/>
                    <a:gd name="T27" fmla="*/ 506 h 518"/>
                    <a:gd name="T28" fmla="*/ 296 w 307"/>
                    <a:gd name="T29" fmla="*/ 496 h 518"/>
                    <a:gd name="T30" fmla="*/ 296 w 307"/>
                    <a:gd name="T31" fmla="*/ 22 h 518"/>
                    <a:gd name="T32" fmla="*/ 285 w 307"/>
                    <a:gd name="T33" fmla="*/ 11 h 518"/>
                    <a:gd name="T34" fmla="*/ 23 w 307"/>
                    <a:gd name="T35" fmla="*/ 1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518">
                      <a:moveTo>
                        <a:pt x="285" y="518"/>
                      </a:moveTo>
                      <a:cubicBezTo>
                        <a:pt x="23" y="518"/>
                        <a:pt x="23" y="518"/>
                        <a:pt x="23" y="518"/>
                      </a:cubicBezTo>
                      <a:cubicBezTo>
                        <a:pt x="10" y="518"/>
                        <a:pt x="0" y="508"/>
                        <a:pt x="0" y="496"/>
                      </a:cubicBezTo>
                      <a:cubicBezTo>
                        <a:pt x="0" y="22"/>
                        <a:pt x="0" y="22"/>
                        <a:pt x="0" y="22"/>
                      </a:cubicBezTo>
                      <a:cubicBezTo>
                        <a:pt x="0" y="10"/>
                        <a:pt x="10" y="0"/>
                        <a:pt x="23" y="0"/>
                      </a:cubicBezTo>
                      <a:cubicBezTo>
                        <a:pt x="285" y="0"/>
                        <a:pt x="285" y="0"/>
                        <a:pt x="285" y="0"/>
                      </a:cubicBezTo>
                      <a:cubicBezTo>
                        <a:pt x="297" y="0"/>
                        <a:pt x="307" y="10"/>
                        <a:pt x="307" y="22"/>
                      </a:cubicBezTo>
                      <a:cubicBezTo>
                        <a:pt x="307" y="496"/>
                        <a:pt x="307" y="496"/>
                        <a:pt x="307" y="496"/>
                      </a:cubicBezTo>
                      <a:cubicBezTo>
                        <a:pt x="307" y="508"/>
                        <a:pt x="297" y="518"/>
                        <a:pt x="285" y="518"/>
                      </a:cubicBezTo>
                      <a:close/>
                      <a:moveTo>
                        <a:pt x="23" y="11"/>
                      </a:moveTo>
                      <a:cubicBezTo>
                        <a:pt x="17" y="11"/>
                        <a:pt x="12" y="16"/>
                        <a:pt x="12" y="22"/>
                      </a:cubicBezTo>
                      <a:cubicBezTo>
                        <a:pt x="12" y="496"/>
                        <a:pt x="12" y="496"/>
                        <a:pt x="12" y="496"/>
                      </a:cubicBezTo>
                      <a:cubicBezTo>
                        <a:pt x="12" y="502"/>
                        <a:pt x="17" y="506"/>
                        <a:pt x="23" y="506"/>
                      </a:cubicBezTo>
                      <a:cubicBezTo>
                        <a:pt x="285" y="506"/>
                        <a:pt x="285" y="506"/>
                        <a:pt x="285" y="506"/>
                      </a:cubicBezTo>
                      <a:cubicBezTo>
                        <a:pt x="291" y="506"/>
                        <a:pt x="296" y="502"/>
                        <a:pt x="296" y="496"/>
                      </a:cubicBezTo>
                      <a:cubicBezTo>
                        <a:pt x="296" y="22"/>
                        <a:pt x="296" y="22"/>
                        <a:pt x="296" y="22"/>
                      </a:cubicBezTo>
                      <a:cubicBezTo>
                        <a:pt x="296" y="16"/>
                        <a:pt x="291" y="11"/>
                        <a:pt x="285" y="11"/>
                      </a:cubicBezTo>
                      <a:lnTo>
                        <a:pt x="2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1">
                  <a:extLst>
                    <a:ext uri="{FF2B5EF4-FFF2-40B4-BE49-F238E27FC236}">
                      <a16:creationId xmlns:a16="http://schemas.microsoft.com/office/drawing/2014/main" id="{CA120781-C552-4E3A-921F-2860116AC33E}"/>
                    </a:ext>
                  </a:extLst>
                </p:cNvPr>
                <p:cNvSpPr>
                  <a:spLocks noEditPoints="1"/>
                </p:cNvSpPr>
                <p:nvPr/>
              </p:nvSpPr>
              <p:spPr bwMode="auto">
                <a:xfrm>
                  <a:off x="-1849439" y="1698625"/>
                  <a:ext cx="720725" cy="942975"/>
                </a:xfrm>
                <a:custGeom>
                  <a:avLst/>
                  <a:gdLst>
                    <a:gd name="T0" fmla="*/ 302 w 307"/>
                    <a:gd name="T1" fmla="*/ 401 h 401"/>
                    <a:gd name="T2" fmla="*/ 6 w 307"/>
                    <a:gd name="T3" fmla="*/ 401 h 401"/>
                    <a:gd name="T4" fmla="*/ 0 w 307"/>
                    <a:gd name="T5" fmla="*/ 395 h 401"/>
                    <a:gd name="T6" fmla="*/ 0 w 307"/>
                    <a:gd name="T7" fmla="*/ 6 h 401"/>
                    <a:gd name="T8" fmla="*/ 6 w 307"/>
                    <a:gd name="T9" fmla="*/ 0 h 401"/>
                    <a:gd name="T10" fmla="*/ 302 w 307"/>
                    <a:gd name="T11" fmla="*/ 0 h 401"/>
                    <a:gd name="T12" fmla="*/ 307 w 307"/>
                    <a:gd name="T13" fmla="*/ 6 h 401"/>
                    <a:gd name="T14" fmla="*/ 307 w 307"/>
                    <a:gd name="T15" fmla="*/ 395 h 401"/>
                    <a:gd name="T16" fmla="*/ 302 w 307"/>
                    <a:gd name="T17" fmla="*/ 401 h 401"/>
                    <a:gd name="T18" fmla="*/ 12 w 307"/>
                    <a:gd name="T19" fmla="*/ 390 h 401"/>
                    <a:gd name="T20" fmla="*/ 296 w 307"/>
                    <a:gd name="T21" fmla="*/ 390 h 401"/>
                    <a:gd name="T22" fmla="*/ 296 w 307"/>
                    <a:gd name="T23" fmla="*/ 12 h 401"/>
                    <a:gd name="T24" fmla="*/ 12 w 307"/>
                    <a:gd name="T25" fmla="*/ 12 h 401"/>
                    <a:gd name="T26" fmla="*/ 12 w 307"/>
                    <a:gd name="T27" fmla="*/ 39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401">
                      <a:moveTo>
                        <a:pt x="302" y="401"/>
                      </a:moveTo>
                      <a:cubicBezTo>
                        <a:pt x="6" y="401"/>
                        <a:pt x="6" y="401"/>
                        <a:pt x="6" y="401"/>
                      </a:cubicBezTo>
                      <a:cubicBezTo>
                        <a:pt x="3" y="401"/>
                        <a:pt x="0" y="398"/>
                        <a:pt x="0" y="395"/>
                      </a:cubicBezTo>
                      <a:cubicBezTo>
                        <a:pt x="0" y="6"/>
                        <a:pt x="0" y="6"/>
                        <a:pt x="0" y="6"/>
                      </a:cubicBezTo>
                      <a:cubicBezTo>
                        <a:pt x="0" y="3"/>
                        <a:pt x="3" y="0"/>
                        <a:pt x="6" y="0"/>
                      </a:cubicBezTo>
                      <a:cubicBezTo>
                        <a:pt x="302" y="0"/>
                        <a:pt x="302" y="0"/>
                        <a:pt x="302" y="0"/>
                      </a:cubicBezTo>
                      <a:cubicBezTo>
                        <a:pt x="305" y="0"/>
                        <a:pt x="307" y="3"/>
                        <a:pt x="307" y="6"/>
                      </a:cubicBezTo>
                      <a:cubicBezTo>
                        <a:pt x="307" y="395"/>
                        <a:pt x="307" y="395"/>
                        <a:pt x="307" y="395"/>
                      </a:cubicBezTo>
                      <a:cubicBezTo>
                        <a:pt x="307" y="398"/>
                        <a:pt x="305" y="401"/>
                        <a:pt x="302" y="401"/>
                      </a:cubicBezTo>
                      <a:close/>
                      <a:moveTo>
                        <a:pt x="12" y="390"/>
                      </a:moveTo>
                      <a:cubicBezTo>
                        <a:pt x="296" y="390"/>
                        <a:pt x="296" y="390"/>
                        <a:pt x="296" y="390"/>
                      </a:cubicBezTo>
                      <a:cubicBezTo>
                        <a:pt x="296" y="12"/>
                        <a:pt x="296" y="12"/>
                        <a:pt x="296" y="12"/>
                      </a:cubicBezTo>
                      <a:cubicBezTo>
                        <a:pt x="12" y="12"/>
                        <a:pt x="12" y="12"/>
                        <a:pt x="12" y="12"/>
                      </a:cubicBezTo>
                      <a:lnTo>
                        <a:pt x="12"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42">
                  <a:extLst>
                    <a:ext uri="{FF2B5EF4-FFF2-40B4-BE49-F238E27FC236}">
                      <a16:creationId xmlns:a16="http://schemas.microsoft.com/office/drawing/2014/main" id="{01AF5389-23DD-44BD-B19F-B3D9FFF0DD5D}"/>
                    </a:ext>
                  </a:extLst>
                </p:cNvPr>
                <p:cNvSpPr>
                  <a:spLocks/>
                </p:cNvSpPr>
                <p:nvPr/>
              </p:nvSpPr>
              <p:spPr bwMode="auto">
                <a:xfrm>
                  <a:off x="-1527176" y="2549525"/>
                  <a:ext cx="79375" cy="28575"/>
                </a:xfrm>
                <a:custGeom>
                  <a:avLst/>
                  <a:gdLst>
                    <a:gd name="T0" fmla="*/ 28 w 34"/>
                    <a:gd name="T1" fmla="*/ 12 h 12"/>
                    <a:gd name="T2" fmla="*/ 5 w 34"/>
                    <a:gd name="T3" fmla="*/ 12 h 12"/>
                    <a:gd name="T4" fmla="*/ 0 w 34"/>
                    <a:gd name="T5" fmla="*/ 6 h 12"/>
                    <a:gd name="T6" fmla="*/ 5 w 34"/>
                    <a:gd name="T7" fmla="*/ 0 h 12"/>
                    <a:gd name="T8" fmla="*/ 28 w 34"/>
                    <a:gd name="T9" fmla="*/ 0 h 12"/>
                    <a:gd name="T10" fmla="*/ 34 w 34"/>
                    <a:gd name="T11" fmla="*/ 6 h 12"/>
                    <a:gd name="T12" fmla="*/ 28 w 3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 h="12">
                      <a:moveTo>
                        <a:pt x="28" y="12"/>
                      </a:moveTo>
                      <a:cubicBezTo>
                        <a:pt x="5" y="12"/>
                        <a:pt x="5" y="12"/>
                        <a:pt x="5" y="12"/>
                      </a:cubicBezTo>
                      <a:cubicBezTo>
                        <a:pt x="2" y="12"/>
                        <a:pt x="0" y="9"/>
                        <a:pt x="0" y="6"/>
                      </a:cubicBezTo>
                      <a:cubicBezTo>
                        <a:pt x="0" y="3"/>
                        <a:pt x="2" y="0"/>
                        <a:pt x="5" y="0"/>
                      </a:cubicBezTo>
                      <a:cubicBezTo>
                        <a:pt x="28" y="0"/>
                        <a:pt x="28" y="0"/>
                        <a:pt x="28" y="0"/>
                      </a:cubicBezTo>
                      <a:cubicBezTo>
                        <a:pt x="31" y="0"/>
                        <a:pt x="34" y="3"/>
                        <a:pt x="34" y="6"/>
                      </a:cubicBezTo>
                      <a:cubicBezTo>
                        <a:pt x="34" y="9"/>
                        <a:pt x="31" y="12"/>
                        <a:pt x="2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43">
                  <a:extLst>
                    <a:ext uri="{FF2B5EF4-FFF2-40B4-BE49-F238E27FC236}">
                      <a16:creationId xmlns:a16="http://schemas.microsoft.com/office/drawing/2014/main" id="{18A2B5A3-C23E-40BD-9212-577F7705F8DB}"/>
                    </a:ext>
                  </a:extLst>
                </p:cNvPr>
                <p:cNvSpPr>
                  <a:spLocks/>
                </p:cNvSpPr>
                <p:nvPr/>
              </p:nvSpPr>
              <p:spPr bwMode="auto">
                <a:xfrm>
                  <a:off x="-1414464" y="2549525"/>
                  <a:ext cx="84138" cy="28575"/>
                </a:xfrm>
                <a:custGeom>
                  <a:avLst/>
                  <a:gdLst>
                    <a:gd name="T0" fmla="*/ 30 w 36"/>
                    <a:gd name="T1" fmla="*/ 12 h 12"/>
                    <a:gd name="T2" fmla="*/ 5 w 36"/>
                    <a:gd name="T3" fmla="*/ 12 h 12"/>
                    <a:gd name="T4" fmla="*/ 0 w 36"/>
                    <a:gd name="T5" fmla="*/ 6 h 12"/>
                    <a:gd name="T6" fmla="*/ 5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5" y="12"/>
                        <a:pt x="5" y="12"/>
                        <a:pt x="5" y="12"/>
                      </a:cubicBezTo>
                      <a:cubicBezTo>
                        <a:pt x="2" y="12"/>
                        <a:pt x="0" y="9"/>
                        <a:pt x="0" y="6"/>
                      </a:cubicBezTo>
                      <a:cubicBezTo>
                        <a:pt x="0" y="3"/>
                        <a:pt x="2" y="0"/>
                        <a:pt x="5" y="0"/>
                      </a:cubicBezTo>
                      <a:cubicBezTo>
                        <a:pt x="30" y="0"/>
                        <a:pt x="30" y="0"/>
                        <a:pt x="30" y="0"/>
                      </a:cubicBezTo>
                      <a:cubicBezTo>
                        <a:pt x="34" y="0"/>
                        <a:pt x="36" y="3"/>
                        <a:pt x="36" y="6"/>
                      </a:cubicBezTo>
                      <a:cubicBezTo>
                        <a:pt x="36" y="9"/>
                        <a:pt x="34" y="12"/>
                        <a:pt x="30"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4">
                  <a:extLst>
                    <a:ext uri="{FF2B5EF4-FFF2-40B4-BE49-F238E27FC236}">
                      <a16:creationId xmlns:a16="http://schemas.microsoft.com/office/drawing/2014/main" id="{A191C8E1-E778-44D8-BC72-F8E8EAB70B48}"/>
                    </a:ext>
                  </a:extLst>
                </p:cNvPr>
                <p:cNvSpPr>
                  <a:spLocks/>
                </p:cNvSpPr>
                <p:nvPr/>
              </p:nvSpPr>
              <p:spPr bwMode="auto">
                <a:xfrm>
                  <a:off x="-1296989" y="2549525"/>
                  <a:ext cx="79375" cy="28575"/>
                </a:xfrm>
                <a:custGeom>
                  <a:avLst/>
                  <a:gdLst>
                    <a:gd name="T0" fmla="*/ 28 w 34"/>
                    <a:gd name="T1" fmla="*/ 12 h 12"/>
                    <a:gd name="T2" fmla="*/ 6 w 34"/>
                    <a:gd name="T3" fmla="*/ 12 h 12"/>
                    <a:gd name="T4" fmla="*/ 0 w 34"/>
                    <a:gd name="T5" fmla="*/ 6 h 12"/>
                    <a:gd name="T6" fmla="*/ 6 w 34"/>
                    <a:gd name="T7" fmla="*/ 0 h 12"/>
                    <a:gd name="T8" fmla="*/ 28 w 34"/>
                    <a:gd name="T9" fmla="*/ 0 h 12"/>
                    <a:gd name="T10" fmla="*/ 34 w 34"/>
                    <a:gd name="T11" fmla="*/ 6 h 12"/>
                    <a:gd name="T12" fmla="*/ 28 w 3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 h="12">
                      <a:moveTo>
                        <a:pt x="28" y="12"/>
                      </a:moveTo>
                      <a:cubicBezTo>
                        <a:pt x="6" y="12"/>
                        <a:pt x="6" y="12"/>
                        <a:pt x="6" y="12"/>
                      </a:cubicBezTo>
                      <a:cubicBezTo>
                        <a:pt x="2" y="12"/>
                        <a:pt x="0" y="9"/>
                        <a:pt x="0" y="6"/>
                      </a:cubicBezTo>
                      <a:cubicBezTo>
                        <a:pt x="0" y="3"/>
                        <a:pt x="2" y="0"/>
                        <a:pt x="6" y="0"/>
                      </a:cubicBezTo>
                      <a:cubicBezTo>
                        <a:pt x="28" y="0"/>
                        <a:pt x="28" y="0"/>
                        <a:pt x="28" y="0"/>
                      </a:cubicBezTo>
                      <a:cubicBezTo>
                        <a:pt x="31" y="0"/>
                        <a:pt x="34" y="3"/>
                        <a:pt x="34" y="6"/>
                      </a:cubicBezTo>
                      <a:cubicBezTo>
                        <a:pt x="34" y="9"/>
                        <a:pt x="31" y="12"/>
                        <a:pt x="2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5">
                  <a:extLst>
                    <a:ext uri="{FF2B5EF4-FFF2-40B4-BE49-F238E27FC236}">
                      <a16:creationId xmlns:a16="http://schemas.microsoft.com/office/drawing/2014/main" id="{E40D01BA-714D-4F47-A6A7-53E4115C9044}"/>
                    </a:ext>
                  </a:extLst>
                </p:cNvPr>
                <p:cNvSpPr>
                  <a:spLocks/>
                </p:cNvSpPr>
                <p:nvPr/>
              </p:nvSpPr>
              <p:spPr bwMode="auto">
                <a:xfrm>
                  <a:off x="-1757364" y="2549525"/>
                  <a:ext cx="255588" cy="28575"/>
                </a:xfrm>
                <a:custGeom>
                  <a:avLst/>
                  <a:gdLst>
                    <a:gd name="T0" fmla="*/ 103 w 109"/>
                    <a:gd name="T1" fmla="*/ 12 h 12"/>
                    <a:gd name="T2" fmla="*/ 6 w 109"/>
                    <a:gd name="T3" fmla="*/ 12 h 12"/>
                    <a:gd name="T4" fmla="*/ 0 w 109"/>
                    <a:gd name="T5" fmla="*/ 6 h 12"/>
                    <a:gd name="T6" fmla="*/ 6 w 109"/>
                    <a:gd name="T7" fmla="*/ 0 h 12"/>
                    <a:gd name="T8" fmla="*/ 103 w 109"/>
                    <a:gd name="T9" fmla="*/ 0 h 12"/>
                    <a:gd name="T10" fmla="*/ 109 w 109"/>
                    <a:gd name="T11" fmla="*/ 6 h 12"/>
                    <a:gd name="T12" fmla="*/ 103 w 10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9" h="12">
                      <a:moveTo>
                        <a:pt x="103" y="12"/>
                      </a:moveTo>
                      <a:cubicBezTo>
                        <a:pt x="6" y="12"/>
                        <a:pt x="6" y="12"/>
                        <a:pt x="6" y="12"/>
                      </a:cubicBezTo>
                      <a:cubicBezTo>
                        <a:pt x="3" y="12"/>
                        <a:pt x="0" y="9"/>
                        <a:pt x="0" y="6"/>
                      </a:cubicBezTo>
                      <a:cubicBezTo>
                        <a:pt x="0" y="3"/>
                        <a:pt x="3" y="0"/>
                        <a:pt x="6" y="0"/>
                      </a:cubicBezTo>
                      <a:cubicBezTo>
                        <a:pt x="103" y="0"/>
                        <a:pt x="103" y="0"/>
                        <a:pt x="103" y="0"/>
                      </a:cubicBezTo>
                      <a:cubicBezTo>
                        <a:pt x="107" y="0"/>
                        <a:pt x="109" y="3"/>
                        <a:pt x="109" y="6"/>
                      </a:cubicBezTo>
                      <a:cubicBezTo>
                        <a:pt x="109" y="9"/>
                        <a:pt x="107" y="12"/>
                        <a:pt x="103"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46">
                  <a:extLst>
                    <a:ext uri="{FF2B5EF4-FFF2-40B4-BE49-F238E27FC236}">
                      <a16:creationId xmlns:a16="http://schemas.microsoft.com/office/drawing/2014/main" id="{8CE40AD5-D013-40F4-AFF4-65FD6D149E05}"/>
                    </a:ext>
                  </a:extLst>
                </p:cNvPr>
                <p:cNvSpPr>
                  <a:spLocks/>
                </p:cNvSpPr>
                <p:nvPr/>
              </p:nvSpPr>
              <p:spPr bwMode="auto">
                <a:xfrm>
                  <a:off x="-1787526" y="1785938"/>
                  <a:ext cx="144463" cy="26987"/>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7">
                  <a:extLst>
                    <a:ext uri="{FF2B5EF4-FFF2-40B4-BE49-F238E27FC236}">
                      <a16:creationId xmlns:a16="http://schemas.microsoft.com/office/drawing/2014/main" id="{86FDD39C-43D0-430E-B577-1CAA0BBF974B}"/>
                    </a:ext>
                  </a:extLst>
                </p:cNvPr>
                <p:cNvSpPr>
                  <a:spLocks/>
                </p:cNvSpPr>
                <p:nvPr/>
              </p:nvSpPr>
              <p:spPr bwMode="auto">
                <a:xfrm>
                  <a:off x="-1787526" y="1865313"/>
                  <a:ext cx="144463" cy="28575"/>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48">
                  <a:extLst>
                    <a:ext uri="{FF2B5EF4-FFF2-40B4-BE49-F238E27FC236}">
                      <a16:creationId xmlns:a16="http://schemas.microsoft.com/office/drawing/2014/main" id="{765CBDAA-C522-4736-B945-69A4C63204E7}"/>
                    </a:ext>
                  </a:extLst>
                </p:cNvPr>
                <p:cNvSpPr>
                  <a:spLocks/>
                </p:cNvSpPr>
                <p:nvPr/>
              </p:nvSpPr>
              <p:spPr bwMode="auto">
                <a:xfrm>
                  <a:off x="-1787526" y="1944688"/>
                  <a:ext cx="144463" cy="28575"/>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49">
                  <a:extLst>
                    <a:ext uri="{FF2B5EF4-FFF2-40B4-BE49-F238E27FC236}">
                      <a16:creationId xmlns:a16="http://schemas.microsoft.com/office/drawing/2014/main" id="{3EABC5CF-681E-4050-AB11-E7320D6F64EF}"/>
                    </a:ext>
                  </a:extLst>
                </p:cNvPr>
                <p:cNvSpPr>
                  <a:spLocks/>
                </p:cNvSpPr>
                <p:nvPr/>
              </p:nvSpPr>
              <p:spPr bwMode="auto">
                <a:xfrm>
                  <a:off x="-1331914" y="1785938"/>
                  <a:ext cx="144463" cy="26987"/>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0">
                  <a:extLst>
                    <a:ext uri="{FF2B5EF4-FFF2-40B4-BE49-F238E27FC236}">
                      <a16:creationId xmlns:a16="http://schemas.microsoft.com/office/drawing/2014/main" id="{FA89C343-0935-4FA0-976F-7C7F115E9C3B}"/>
                    </a:ext>
                  </a:extLst>
                </p:cNvPr>
                <p:cNvSpPr>
                  <a:spLocks/>
                </p:cNvSpPr>
                <p:nvPr/>
              </p:nvSpPr>
              <p:spPr bwMode="auto">
                <a:xfrm>
                  <a:off x="-1331914" y="1865313"/>
                  <a:ext cx="144463" cy="28575"/>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1">
                  <a:extLst>
                    <a:ext uri="{FF2B5EF4-FFF2-40B4-BE49-F238E27FC236}">
                      <a16:creationId xmlns:a16="http://schemas.microsoft.com/office/drawing/2014/main" id="{5FF6B5E4-EDE8-4DFC-9857-875661B176A6}"/>
                    </a:ext>
                  </a:extLst>
                </p:cNvPr>
                <p:cNvSpPr>
                  <a:spLocks/>
                </p:cNvSpPr>
                <p:nvPr/>
              </p:nvSpPr>
              <p:spPr bwMode="auto">
                <a:xfrm>
                  <a:off x="-1331914" y="1944688"/>
                  <a:ext cx="144463" cy="28575"/>
                </a:xfrm>
                <a:custGeom>
                  <a:avLst/>
                  <a:gdLst>
                    <a:gd name="T0" fmla="*/ 57 w 62"/>
                    <a:gd name="T1" fmla="*/ 12 h 12"/>
                    <a:gd name="T2" fmla="*/ 5 w 62"/>
                    <a:gd name="T3" fmla="*/ 12 h 12"/>
                    <a:gd name="T4" fmla="*/ 0 w 62"/>
                    <a:gd name="T5" fmla="*/ 6 h 12"/>
                    <a:gd name="T6" fmla="*/ 5 w 62"/>
                    <a:gd name="T7" fmla="*/ 0 h 12"/>
                    <a:gd name="T8" fmla="*/ 57 w 62"/>
                    <a:gd name="T9" fmla="*/ 0 h 12"/>
                    <a:gd name="T10" fmla="*/ 62 w 62"/>
                    <a:gd name="T11" fmla="*/ 6 h 12"/>
                    <a:gd name="T12" fmla="*/ 57 w 6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2" h="12">
                      <a:moveTo>
                        <a:pt x="57" y="12"/>
                      </a:moveTo>
                      <a:cubicBezTo>
                        <a:pt x="5" y="12"/>
                        <a:pt x="5" y="12"/>
                        <a:pt x="5" y="12"/>
                      </a:cubicBezTo>
                      <a:cubicBezTo>
                        <a:pt x="2" y="12"/>
                        <a:pt x="0" y="9"/>
                        <a:pt x="0" y="6"/>
                      </a:cubicBezTo>
                      <a:cubicBezTo>
                        <a:pt x="0" y="3"/>
                        <a:pt x="2" y="0"/>
                        <a:pt x="5" y="0"/>
                      </a:cubicBezTo>
                      <a:cubicBezTo>
                        <a:pt x="57" y="0"/>
                        <a:pt x="57" y="0"/>
                        <a:pt x="57" y="0"/>
                      </a:cubicBezTo>
                      <a:cubicBezTo>
                        <a:pt x="60" y="0"/>
                        <a:pt x="62" y="3"/>
                        <a:pt x="62" y="6"/>
                      </a:cubicBezTo>
                      <a:cubicBezTo>
                        <a:pt x="62" y="9"/>
                        <a:pt x="60" y="12"/>
                        <a:pt x="5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2">
                  <a:extLst>
                    <a:ext uri="{FF2B5EF4-FFF2-40B4-BE49-F238E27FC236}">
                      <a16:creationId xmlns:a16="http://schemas.microsoft.com/office/drawing/2014/main" id="{97665F0F-4FAB-4D3D-9321-719AC004C018}"/>
                    </a:ext>
                  </a:extLst>
                </p:cNvPr>
                <p:cNvSpPr>
                  <a:spLocks/>
                </p:cNvSpPr>
                <p:nvPr/>
              </p:nvSpPr>
              <p:spPr bwMode="auto">
                <a:xfrm>
                  <a:off x="-1585914" y="1631950"/>
                  <a:ext cx="196850" cy="26987"/>
                </a:xfrm>
                <a:custGeom>
                  <a:avLst/>
                  <a:gdLst>
                    <a:gd name="T0" fmla="*/ 78 w 84"/>
                    <a:gd name="T1" fmla="*/ 11 h 11"/>
                    <a:gd name="T2" fmla="*/ 5 w 84"/>
                    <a:gd name="T3" fmla="*/ 11 h 11"/>
                    <a:gd name="T4" fmla="*/ 0 w 84"/>
                    <a:gd name="T5" fmla="*/ 5 h 11"/>
                    <a:gd name="T6" fmla="*/ 5 w 84"/>
                    <a:gd name="T7" fmla="*/ 0 h 11"/>
                    <a:gd name="T8" fmla="*/ 78 w 84"/>
                    <a:gd name="T9" fmla="*/ 0 h 11"/>
                    <a:gd name="T10" fmla="*/ 84 w 84"/>
                    <a:gd name="T11" fmla="*/ 5 h 11"/>
                    <a:gd name="T12" fmla="*/ 78 w 8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4" h="11">
                      <a:moveTo>
                        <a:pt x="78" y="11"/>
                      </a:moveTo>
                      <a:cubicBezTo>
                        <a:pt x="5" y="11"/>
                        <a:pt x="5" y="11"/>
                        <a:pt x="5" y="11"/>
                      </a:cubicBezTo>
                      <a:cubicBezTo>
                        <a:pt x="2" y="11"/>
                        <a:pt x="0" y="9"/>
                        <a:pt x="0" y="5"/>
                      </a:cubicBezTo>
                      <a:cubicBezTo>
                        <a:pt x="0" y="2"/>
                        <a:pt x="2" y="0"/>
                        <a:pt x="5" y="0"/>
                      </a:cubicBezTo>
                      <a:cubicBezTo>
                        <a:pt x="78" y="0"/>
                        <a:pt x="78" y="0"/>
                        <a:pt x="78" y="0"/>
                      </a:cubicBezTo>
                      <a:cubicBezTo>
                        <a:pt x="82" y="0"/>
                        <a:pt x="84" y="2"/>
                        <a:pt x="84" y="5"/>
                      </a:cubicBezTo>
                      <a:cubicBezTo>
                        <a:pt x="84" y="9"/>
                        <a:pt x="82" y="11"/>
                        <a:pt x="78"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53">
                  <a:extLst>
                    <a:ext uri="{FF2B5EF4-FFF2-40B4-BE49-F238E27FC236}">
                      <a16:creationId xmlns:a16="http://schemas.microsoft.com/office/drawing/2014/main" id="{ECDB8355-231E-486B-94BF-7FF0FF868C64}"/>
                    </a:ext>
                  </a:extLst>
                </p:cNvPr>
                <p:cNvSpPr>
                  <a:spLocks/>
                </p:cNvSpPr>
                <p:nvPr/>
              </p:nvSpPr>
              <p:spPr bwMode="auto">
                <a:xfrm>
                  <a:off x="-1371601" y="1631950"/>
                  <a:ext cx="60325" cy="26987"/>
                </a:xfrm>
                <a:custGeom>
                  <a:avLst/>
                  <a:gdLst>
                    <a:gd name="T0" fmla="*/ 20 w 26"/>
                    <a:gd name="T1" fmla="*/ 11 h 11"/>
                    <a:gd name="T2" fmla="*/ 6 w 26"/>
                    <a:gd name="T3" fmla="*/ 11 h 11"/>
                    <a:gd name="T4" fmla="*/ 0 w 26"/>
                    <a:gd name="T5" fmla="*/ 5 h 11"/>
                    <a:gd name="T6" fmla="*/ 6 w 26"/>
                    <a:gd name="T7" fmla="*/ 0 h 11"/>
                    <a:gd name="T8" fmla="*/ 20 w 26"/>
                    <a:gd name="T9" fmla="*/ 0 h 11"/>
                    <a:gd name="T10" fmla="*/ 26 w 26"/>
                    <a:gd name="T11" fmla="*/ 5 h 11"/>
                    <a:gd name="T12" fmla="*/ 20 w 2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20" y="11"/>
                      </a:moveTo>
                      <a:cubicBezTo>
                        <a:pt x="6" y="11"/>
                        <a:pt x="6" y="11"/>
                        <a:pt x="6" y="11"/>
                      </a:cubicBezTo>
                      <a:cubicBezTo>
                        <a:pt x="3" y="11"/>
                        <a:pt x="0" y="9"/>
                        <a:pt x="0" y="5"/>
                      </a:cubicBezTo>
                      <a:cubicBezTo>
                        <a:pt x="0" y="2"/>
                        <a:pt x="3" y="0"/>
                        <a:pt x="6" y="0"/>
                      </a:cubicBezTo>
                      <a:cubicBezTo>
                        <a:pt x="20" y="0"/>
                        <a:pt x="20" y="0"/>
                        <a:pt x="20" y="0"/>
                      </a:cubicBezTo>
                      <a:cubicBezTo>
                        <a:pt x="23" y="0"/>
                        <a:pt x="26" y="2"/>
                        <a:pt x="26" y="5"/>
                      </a:cubicBezTo>
                      <a:cubicBezTo>
                        <a:pt x="26" y="9"/>
                        <a:pt x="23" y="11"/>
                        <a:pt x="2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4">
                  <a:extLst>
                    <a:ext uri="{FF2B5EF4-FFF2-40B4-BE49-F238E27FC236}">
                      <a16:creationId xmlns:a16="http://schemas.microsoft.com/office/drawing/2014/main" id="{D2C39552-3F22-43A8-A5A1-53D496271441}"/>
                    </a:ext>
                  </a:extLst>
                </p:cNvPr>
                <p:cNvSpPr>
                  <a:spLocks noEditPoints="1"/>
                </p:cNvSpPr>
                <p:nvPr/>
              </p:nvSpPr>
              <p:spPr bwMode="auto">
                <a:xfrm>
                  <a:off x="-1658939" y="1928813"/>
                  <a:ext cx="415925" cy="649287"/>
                </a:xfrm>
                <a:custGeom>
                  <a:avLst/>
                  <a:gdLst>
                    <a:gd name="T0" fmla="*/ 10 w 177"/>
                    <a:gd name="T1" fmla="*/ 272 h 276"/>
                    <a:gd name="T2" fmla="*/ 28 w 177"/>
                    <a:gd name="T3" fmla="*/ 201 h 276"/>
                    <a:gd name="T4" fmla="*/ 38 w 177"/>
                    <a:gd name="T5" fmla="*/ 32 h 276"/>
                    <a:gd name="T6" fmla="*/ 48 w 177"/>
                    <a:gd name="T7" fmla="*/ 9 h 276"/>
                    <a:gd name="T8" fmla="*/ 69 w 177"/>
                    <a:gd name="T9" fmla="*/ 0 h 276"/>
                    <a:gd name="T10" fmla="*/ 93 w 177"/>
                    <a:gd name="T11" fmla="*/ 9 h 276"/>
                    <a:gd name="T12" fmla="*/ 121 w 177"/>
                    <a:gd name="T13" fmla="*/ 51 h 276"/>
                    <a:gd name="T14" fmla="*/ 158 w 177"/>
                    <a:gd name="T15" fmla="*/ 53 h 276"/>
                    <a:gd name="T16" fmla="*/ 158 w 177"/>
                    <a:gd name="T17" fmla="*/ 91 h 276"/>
                    <a:gd name="T18" fmla="*/ 120 w 177"/>
                    <a:gd name="T19" fmla="*/ 91 h 276"/>
                    <a:gd name="T20" fmla="*/ 96 w 177"/>
                    <a:gd name="T21" fmla="*/ 75 h 276"/>
                    <a:gd name="T22" fmla="*/ 102 w 177"/>
                    <a:gd name="T23" fmla="*/ 113 h 276"/>
                    <a:gd name="T24" fmla="*/ 141 w 177"/>
                    <a:gd name="T25" fmla="*/ 177 h 276"/>
                    <a:gd name="T26" fmla="*/ 134 w 177"/>
                    <a:gd name="T27" fmla="*/ 250 h 276"/>
                    <a:gd name="T28" fmla="*/ 103 w 177"/>
                    <a:gd name="T29" fmla="*/ 235 h 276"/>
                    <a:gd name="T30" fmla="*/ 88 w 177"/>
                    <a:gd name="T31" fmla="*/ 154 h 276"/>
                    <a:gd name="T32" fmla="*/ 79 w 177"/>
                    <a:gd name="T33" fmla="*/ 177 h 276"/>
                    <a:gd name="T34" fmla="*/ 40 w 177"/>
                    <a:gd name="T35" fmla="*/ 266 h 276"/>
                    <a:gd name="T36" fmla="*/ 22 w 177"/>
                    <a:gd name="T37" fmla="*/ 276 h 276"/>
                    <a:gd name="T38" fmla="*/ 70 w 177"/>
                    <a:gd name="T39" fmla="*/ 11 h 276"/>
                    <a:gd name="T40" fmla="*/ 56 w 177"/>
                    <a:gd name="T41" fmla="*/ 17 h 276"/>
                    <a:gd name="T42" fmla="*/ 50 w 177"/>
                    <a:gd name="T43" fmla="*/ 32 h 276"/>
                    <a:gd name="T44" fmla="*/ 38 w 177"/>
                    <a:gd name="T45" fmla="*/ 207 h 276"/>
                    <a:gd name="T46" fmla="*/ 17 w 177"/>
                    <a:gd name="T47" fmla="*/ 263 h 276"/>
                    <a:gd name="T48" fmla="*/ 30 w 177"/>
                    <a:gd name="T49" fmla="*/ 260 h 276"/>
                    <a:gd name="T50" fmla="*/ 68 w 177"/>
                    <a:gd name="T51" fmla="*/ 176 h 276"/>
                    <a:gd name="T52" fmla="*/ 75 w 177"/>
                    <a:gd name="T53" fmla="*/ 131 h 276"/>
                    <a:gd name="T54" fmla="*/ 96 w 177"/>
                    <a:gd name="T55" fmla="*/ 146 h 276"/>
                    <a:gd name="T56" fmla="*/ 114 w 177"/>
                    <a:gd name="T57" fmla="*/ 235 h 276"/>
                    <a:gd name="T58" fmla="*/ 127 w 177"/>
                    <a:gd name="T59" fmla="*/ 241 h 276"/>
                    <a:gd name="T60" fmla="*/ 129 w 177"/>
                    <a:gd name="T61" fmla="*/ 177 h 276"/>
                    <a:gd name="T62" fmla="*/ 94 w 177"/>
                    <a:gd name="T63" fmla="*/ 121 h 276"/>
                    <a:gd name="T64" fmla="*/ 85 w 177"/>
                    <a:gd name="T65" fmla="*/ 58 h 276"/>
                    <a:gd name="T66" fmla="*/ 95 w 177"/>
                    <a:gd name="T67" fmla="*/ 55 h 276"/>
                    <a:gd name="T68" fmla="*/ 120 w 177"/>
                    <a:gd name="T69" fmla="*/ 79 h 276"/>
                    <a:gd name="T70" fmla="*/ 158 w 177"/>
                    <a:gd name="T71" fmla="*/ 79 h 276"/>
                    <a:gd name="T72" fmla="*/ 158 w 177"/>
                    <a:gd name="T73" fmla="*/ 65 h 276"/>
                    <a:gd name="T74" fmla="*/ 111 w 177"/>
                    <a:gd name="T75" fmla="*/ 57 h 276"/>
                    <a:gd name="T76" fmla="*/ 85 w 177"/>
                    <a:gd name="T77" fmla="*/ 17 h 276"/>
                    <a:gd name="T78" fmla="*/ 72 w 177"/>
                    <a:gd name="T79" fmla="*/ 1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276">
                      <a:moveTo>
                        <a:pt x="22" y="276"/>
                      </a:moveTo>
                      <a:cubicBezTo>
                        <a:pt x="18" y="276"/>
                        <a:pt x="14" y="274"/>
                        <a:pt x="10" y="272"/>
                      </a:cubicBezTo>
                      <a:cubicBezTo>
                        <a:pt x="2" y="266"/>
                        <a:pt x="0" y="255"/>
                        <a:pt x="5" y="245"/>
                      </a:cubicBezTo>
                      <a:cubicBezTo>
                        <a:pt x="28" y="201"/>
                        <a:pt x="28" y="201"/>
                        <a:pt x="28" y="201"/>
                      </a:cubicBezTo>
                      <a:cubicBezTo>
                        <a:pt x="35" y="188"/>
                        <a:pt x="38" y="173"/>
                        <a:pt x="38" y="158"/>
                      </a:cubicBezTo>
                      <a:cubicBezTo>
                        <a:pt x="38" y="32"/>
                        <a:pt x="38" y="32"/>
                        <a:pt x="38" y="32"/>
                      </a:cubicBezTo>
                      <a:cubicBezTo>
                        <a:pt x="38" y="24"/>
                        <a:pt x="41" y="17"/>
                        <a:pt x="47" y="11"/>
                      </a:cubicBezTo>
                      <a:cubicBezTo>
                        <a:pt x="47" y="10"/>
                        <a:pt x="48" y="9"/>
                        <a:pt x="48" y="9"/>
                      </a:cubicBezTo>
                      <a:cubicBezTo>
                        <a:pt x="53" y="4"/>
                        <a:pt x="60" y="1"/>
                        <a:pt x="67" y="0"/>
                      </a:cubicBezTo>
                      <a:cubicBezTo>
                        <a:pt x="69" y="0"/>
                        <a:pt x="69" y="0"/>
                        <a:pt x="69" y="0"/>
                      </a:cubicBezTo>
                      <a:cubicBezTo>
                        <a:pt x="74" y="0"/>
                        <a:pt x="79" y="0"/>
                        <a:pt x="83" y="2"/>
                      </a:cubicBezTo>
                      <a:cubicBezTo>
                        <a:pt x="87" y="3"/>
                        <a:pt x="90" y="6"/>
                        <a:pt x="93" y="9"/>
                      </a:cubicBezTo>
                      <a:cubicBezTo>
                        <a:pt x="95" y="11"/>
                        <a:pt x="96" y="12"/>
                        <a:pt x="96" y="13"/>
                      </a:cubicBezTo>
                      <a:cubicBezTo>
                        <a:pt x="121" y="51"/>
                        <a:pt x="121" y="51"/>
                        <a:pt x="121" y="51"/>
                      </a:cubicBezTo>
                      <a:cubicBezTo>
                        <a:pt x="122" y="52"/>
                        <a:pt x="123" y="53"/>
                        <a:pt x="125" y="53"/>
                      </a:cubicBezTo>
                      <a:cubicBezTo>
                        <a:pt x="158" y="53"/>
                        <a:pt x="158" y="53"/>
                        <a:pt x="158" y="53"/>
                      </a:cubicBezTo>
                      <a:cubicBezTo>
                        <a:pt x="169" y="54"/>
                        <a:pt x="177" y="62"/>
                        <a:pt x="177" y="72"/>
                      </a:cubicBezTo>
                      <a:cubicBezTo>
                        <a:pt x="177" y="82"/>
                        <a:pt x="169" y="90"/>
                        <a:pt x="158" y="91"/>
                      </a:cubicBezTo>
                      <a:cubicBezTo>
                        <a:pt x="150" y="91"/>
                        <a:pt x="140" y="91"/>
                        <a:pt x="134" y="91"/>
                      </a:cubicBezTo>
                      <a:cubicBezTo>
                        <a:pt x="120" y="91"/>
                        <a:pt x="120" y="91"/>
                        <a:pt x="120" y="91"/>
                      </a:cubicBezTo>
                      <a:cubicBezTo>
                        <a:pt x="113" y="91"/>
                        <a:pt x="105" y="87"/>
                        <a:pt x="101" y="81"/>
                      </a:cubicBezTo>
                      <a:cubicBezTo>
                        <a:pt x="96" y="75"/>
                        <a:pt x="96" y="75"/>
                        <a:pt x="96" y="75"/>
                      </a:cubicBezTo>
                      <a:cubicBezTo>
                        <a:pt x="96" y="98"/>
                        <a:pt x="96" y="98"/>
                        <a:pt x="96" y="98"/>
                      </a:cubicBezTo>
                      <a:cubicBezTo>
                        <a:pt x="96" y="104"/>
                        <a:pt x="98" y="109"/>
                        <a:pt x="102" y="113"/>
                      </a:cubicBezTo>
                      <a:cubicBezTo>
                        <a:pt x="123" y="134"/>
                        <a:pt x="123" y="134"/>
                        <a:pt x="123" y="134"/>
                      </a:cubicBezTo>
                      <a:cubicBezTo>
                        <a:pt x="134" y="145"/>
                        <a:pt x="141" y="161"/>
                        <a:pt x="141" y="177"/>
                      </a:cubicBezTo>
                      <a:cubicBezTo>
                        <a:pt x="141" y="236"/>
                        <a:pt x="141" y="236"/>
                        <a:pt x="141" y="236"/>
                      </a:cubicBezTo>
                      <a:cubicBezTo>
                        <a:pt x="141" y="241"/>
                        <a:pt x="138" y="246"/>
                        <a:pt x="134" y="250"/>
                      </a:cubicBezTo>
                      <a:cubicBezTo>
                        <a:pt x="130" y="253"/>
                        <a:pt x="125" y="255"/>
                        <a:pt x="120" y="254"/>
                      </a:cubicBezTo>
                      <a:cubicBezTo>
                        <a:pt x="110" y="253"/>
                        <a:pt x="103" y="245"/>
                        <a:pt x="103" y="235"/>
                      </a:cubicBezTo>
                      <a:cubicBezTo>
                        <a:pt x="103" y="190"/>
                        <a:pt x="103" y="190"/>
                        <a:pt x="103" y="190"/>
                      </a:cubicBezTo>
                      <a:cubicBezTo>
                        <a:pt x="103" y="177"/>
                        <a:pt x="97" y="164"/>
                        <a:pt x="88" y="154"/>
                      </a:cubicBezTo>
                      <a:cubicBezTo>
                        <a:pt x="82" y="149"/>
                        <a:pt x="82" y="149"/>
                        <a:pt x="82" y="149"/>
                      </a:cubicBezTo>
                      <a:cubicBezTo>
                        <a:pt x="79" y="177"/>
                        <a:pt x="79" y="177"/>
                        <a:pt x="79" y="177"/>
                      </a:cubicBezTo>
                      <a:cubicBezTo>
                        <a:pt x="78" y="192"/>
                        <a:pt x="73" y="207"/>
                        <a:pt x="66" y="220"/>
                      </a:cubicBezTo>
                      <a:cubicBezTo>
                        <a:pt x="40" y="266"/>
                        <a:pt x="40" y="266"/>
                        <a:pt x="40" y="266"/>
                      </a:cubicBezTo>
                      <a:cubicBezTo>
                        <a:pt x="37" y="271"/>
                        <a:pt x="32" y="274"/>
                        <a:pt x="27" y="275"/>
                      </a:cubicBezTo>
                      <a:cubicBezTo>
                        <a:pt x="25" y="276"/>
                        <a:pt x="24" y="276"/>
                        <a:pt x="22" y="276"/>
                      </a:cubicBezTo>
                      <a:close/>
                      <a:moveTo>
                        <a:pt x="72" y="11"/>
                      </a:moveTo>
                      <a:cubicBezTo>
                        <a:pt x="71" y="11"/>
                        <a:pt x="71" y="11"/>
                        <a:pt x="70" y="11"/>
                      </a:cubicBezTo>
                      <a:cubicBezTo>
                        <a:pt x="68" y="11"/>
                        <a:pt x="68" y="11"/>
                        <a:pt x="68" y="11"/>
                      </a:cubicBezTo>
                      <a:cubicBezTo>
                        <a:pt x="64" y="12"/>
                        <a:pt x="59" y="14"/>
                        <a:pt x="56" y="17"/>
                      </a:cubicBezTo>
                      <a:cubicBezTo>
                        <a:pt x="56" y="17"/>
                        <a:pt x="55" y="18"/>
                        <a:pt x="55" y="18"/>
                      </a:cubicBezTo>
                      <a:cubicBezTo>
                        <a:pt x="52" y="22"/>
                        <a:pt x="50" y="27"/>
                        <a:pt x="50" y="32"/>
                      </a:cubicBezTo>
                      <a:cubicBezTo>
                        <a:pt x="50" y="158"/>
                        <a:pt x="50" y="158"/>
                        <a:pt x="50" y="158"/>
                      </a:cubicBezTo>
                      <a:cubicBezTo>
                        <a:pt x="50" y="175"/>
                        <a:pt x="46" y="192"/>
                        <a:pt x="38" y="207"/>
                      </a:cubicBezTo>
                      <a:cubicBezTo>
                        <a:pt x="15" y="250"/>
                        <a:pt x="15" y="250"/>
                        <a:pt x="15" y="250"/>
                      </a:cubicBezTo>
                      <a:cubicBezTo>
                        <a:pt x="12" y="255"/>
                        <a:pt x="13" y="260"/>
                        <a:pt x="17" y="263"/>
                      </a:cubicBezTo>
                      <a:cubicBezTo>
                        <a:pt x="19" y="264"/>
                        <a:pt x="22" y="265"/>
                        <a:pt x="24" y="264"/>
                      </a:cubicBezTo>
                      <a:cubicBezTo>
                        <a:pt x="27" y="264"/>
                        <a:pt x="29" y="262"/>
                        <a:pt x="30" y="260"/>
                      </a:cubicBezTo>
                      <a:cubicBezTo>
                        <a:pt x="56" y="215"/>
                        <a:pt x="56" y="215"/>
                        <a:pt x="56" y="215"/>
                      </a:cubicBezTo>
                      <a:cubicBezTo>
                        <a:pt x="63" y="203"/>
                        <a:pt x="67" y="190"/>
                        <a:pt x="68" y="176"/>
                      </a:cubicBezTo>
                      <a:cubicBezTo>
                        <a:pt x="71" y="136"/>
                        <a:pt x="71" y="136"/>
                        <a:pt x="71" y="136"/>
                      </a:cubicBezTo>
                      <a:cubicBezTo>
                        <a:pt x="71" y="134"/>
                        <a:pt x="73" y="132"/>
                        <a:pt x="75" y="131"/>
                      </a:cubicBezTo>
                      <a:cubicBezTo>
                        <a:pt x="77" y="130"/>
                        <a:pt x="79" y="131"/>
                        <a:pt x="81" y="132"/>
                      </a:cubicBezTo>
                      <a:cubicBezTo>
                        <a:pt x="96" y="146"/>
                        <a:pt x="96" y="146"/>
                        <a:pt x="96" y="146"/>
                      </a:cubicBezTo>
                      <a:cubicBezTo>
                        <a:pt x="107" y="158"/>
                        <a:pt x="114" y="173"/>
                        <a:pt x="114" y="190"/>
                      </a:cubicBezTo>
                      <a:cubicBezTo>
                        <a:pt x="114" y="235"/>
                        <a:pt x="114" y="235"/>
                        <a:pt x="114" y="235"/>
                      </a:cubicBezTo>
                      <a:cubicBezTo>
                        <a:pt x="114" y="239"/>
                        <a:pt x="117" y="243"/>
                        <a:pt x="121" y="243"/>
                      </a:cubicBezTo>
                      <a:cubicBezTo>
                        <a:pt x="123" y="243"/>
                        <a:pt x="125" y="243"/>
                        <a:pt x="127" y="241"/>
                      </a:cubicBezTo>
                      <a:cubicBezTo>
                        <a:pt x="128" y="240"/>
                        <a:pt x="129" y="238"/>
                        <a:pt x="129" y="236"/>
                      </a:cubicBezTo>
                      <a:cubicBezTo>
                        <a:pt x="129" y="177"/>
                        <a:pt x="129" y="177"/>
                        <a:pt x="129" y="177"/>
                      </a:cubicBezTo>
                      <a:cubicBezTo>
                        <a:pt x="129" y="164"/>
                        <a:pt x="124" y="151"/>
                        <a:pt x="115" y="142"/>
                      </a:cubicBezTo>
                      <a:cubicBezTo>
                        <a:pt x="94" y="121"/>
                        <a:pt x="94" y="121"/>
                        <a:pt x="94" y="121"/>
                      </a:cubicBezTo>
                      <a:cubicBezTo>
                        <a:pt x="88" y="115"/>
                        <a:pt x="85" y="107"/>
                        <a:pt x="85" y="98"/>
                      </a:cubicBezTo>
                      <a:cubicBezTo>
                        <a:pt x="85" y="58"/>
                        <a:pt x="85" y="58"/>
                        <a:pt x="85" y="58"/>
                      </a:cubicBezTo>
                      <a:cubicBezTo>
                        <a:pt x="85" y="56"/>
                        <a:pt x="87" y="54"/>
                        <a:pt x="89" y="53"/>
                      </a:cubicBezTo>
                      <a:cubicBezTo>
                        <a:pt x="91" y="52"/>
                        <a:pt x="94" y="53"/>
                        <a:pt x="95" y="55"/>
                      </a:cubicBezTo>
                      <a:cubicBezTo>
                        <a:pt x="110" y="74"/>
                        <a:pt x="110" y="74"/>
                        <a:pt x="110" y="74"/>
                      </a:cubicBezTo>
                      <a:cubicBezTo>
                        <a:pt x="112" y="77"/>
                        <a:pt x="116" y="79"/>
                        <a:pt x="120" y="79"/>
                      </a:cubicBezTo>
                      <a:cubicBezTo>
                        <a:pt x="134" y="79"/>
                        <a:pt x="134" y="79"/>
                        <a:pt x="134" y="79"/>
                      </a:cubicBezTo>
                      <a:cubicBezTo>
                        <a:pt x="140" y="79"/>
                        <a:pt x="150" y="79"/>
                        <a:pt x="158" y="79"/>
                      </a:cubicBezTo>
                      <a:cubicBezTo>
                        <a:pt x="162" y="79"/>
                        <a:pt x="166" y="76"/>
                        <a:pt x="166" y="72"/>
                      </a:cubicBezTo>
                      <a:cubicBezTo>
                        <a:pt x="166" y="68"/>
                        <a:pt x="162" y="65"/>
                        <a:pt x="158" y="65"/>
                      </a:cubicBezTo>
                      <a:cubicBezTo>
                        <a:pt x="125" y="65"/>
                        <a:pt x="125" y="65"/>
                        <a:pt x="125" y="65"/>
                      </a:cubicBezTo>
                      <a:cubicBezTo>
                        <a:pt x="119" y="65"/>
                        <a:pt x="114" y="62"/>
                        <a:pt x="111" y="57"/>
                      </a:cubicBezTo>
                      <a:cubicBezTo>
                        <a:pt x="87" y="19"/>
                        <a:pt x="87" y="19"/>
                        <a:pt x="87" y="19"/>
                      </a:cubicBezTo>
                      <a:cubicBezTo>
                        <a:pt x="86" y="19"/>
                        <a:pt x="86" y="18"/>
                        <a:pt x="85" y="17"/>
                      </a:cubicBezTo>
                      <a:cubicBezTo>
                        <a:pt x="83" y="15"/>
                        <a:pt x="81" y="13"/>
                        <a:pt x="79" y="13"/>
                      </a:cubicBezTo>
                      <a:cubicBezTo>
                        <a:pt x="77" y="12"/>
                        <a:pt x="74" y="11"/>
                        <a:pt x="7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6A2617EF-695C-489F-8F45-A2F223DDFB97}"/>
                  </a:ext>
                </a:extLst>
              </p:cNvPr>
              <p:cNvGrpSpPr/>
              <p:nvPr/>
            </p:nvGrpSpPr>
            <p:grpSpPr>
              <a:xfrm>
                <a:off x="2987155" y="3329165"/>
                <a:ext cx="338141" cy="469134"/>
                <a:chOff x="9609552" y="1388463"/>
                <a:chExt cx="1145760" cy="1589621"/>
              </a:xfrm>
              <a:solidFill>
                <a:schemeClr val="tx1"/>
              </a:solidFill>
            </p:grpSpPr>
            <p:sp>
              <p:nvSpPr>
                <p:cNvPr id="63" name="Freeform 5">
                  <a:extLst>
                    <a:ext uri="{FF2B5EF4-FFF2-40B4-BE49-F238E27FC236}">
                      <a16:creationId xmlns:a16="http://schemas.microsoft.com/office/drawing/2014/main" id="{67BF9B2A-EE59-455B-B63D-784A56F1B686}"/>
                    </a:ext>
                  </a:extLst>
                </p:cNvPr>
                <p:cNvSpPr>
                  <a:spLocks/>
                </p:cNvSpPr>
                <p:nvPr/>
              </p:nvSpPr>
              <p:spPr bwMode="auto">
                <a:xfrm>
                  <a:off x="10034301" y="1747586"/>
                  <a:ext cx="525924" cy="1230498"/>
                </a:xfrm>
                <a:custGeom>
                  <a:avLst/>
                  <a:gdLst>
                    <a:gd name="T0" fmla="*/ 33 w 234"/>
                    <a:gd name="T1" fmla="*/ 33 h 548"/>
                    <a:gd name="T2" fmla="*/ 139 w 234"/>
                    <a:gd name="T3" fmla="*/ 43 h 548"/>
                    <a:gd name="T4" fmla="*/ 149 w 234"/>
                    <a:gd name="T5" fmla="*/ 85 h 548"/>
                    <a:gd name="T6" fmla="*/ 133 w 234"/>
                    <a:gd name="T7" fmla="*/ 235 h 548"/>
                    <a:gd name="T8" fmla="*/ 117 w 234"/>
                    <a:gd name="T9" fmla="*/ 277 h 548"/>
                    <a:gd name="T10" fmla="*/ 150 w 234"/>
                    <a:gd name="T11" fmla="*/ 310 h 548"/>
                    <a:gd name="T12" fmla="*/ 185 w 234"/>
                    <a:gd name="T13" fmla="*/ 346 h 548"/>
                    <a:gd name="T14" fmla="*/ 195 w 234"/>
                    <a:gd name="T15" fmla="*/ 363 h 548"/>
                    <a:gd name="T16" fmla="*/ 230 w 234"/>
                    <a:gd name="T17" fmla="*/ 505 h 548"/>
                    <a:gd name="T18" fmla="*/ 214 w 234"/>
                    <a:gd name="T19" fmla="*/ 541 h 548"/>
                    <a:gd name="T20" fmla="*/ 176 w 234"/>
                    <a:gd name="T21" fmla="*/ 536 h 548"/>
                    <a:gd name="T22" fmla="*/ 167 w 234"/>
                    <a:gd name="T23" fmla="*/ 519 h 548"/>
                    <a:gd name="T24" fmla="*/ 136 w 234"/>
                    <a:gd name="T25" fmla="*/ 393 h 548"/>
                    <a:gd name="T26" fmla="*/ 130 w 234"/>
                    <a:gd name="T27" fmla="*/ 381 h 548"/>
                    <a:gd name="T28" fmla="*/ 53 w 234"/>
                    <a:gd name="T29" fmla="*/ 305 h 548"/>
                    <a:gd name="T30" fmla="*/ 41 w 234"/>
                    <a:gd name="T31" fmla="*/ 297 h 548"/>
                    <a:gd name="T32" fmla="*/ 4 w 234"/>
                    <a:gd name="T33" fmla="*/ 263 h 548"/>
                    <a:gd name="T34" fmla="*/ 5 w 234"/>
                    <a:gd name="T35" fmla="*/ 254 h 548"/>
                    <a:gd name="T36" fmla="*/ 13 w 234"/>
                    <a:gd name="T37" fmla="*/ 203 h 548"/>
                    <a:gd name="T38" fmla="*/ 7 w 234"/>
                    <a:gd name="T39" fmla="*/ 186 h 548"/>
                    <a:gd name="T40" fmla="*/ 6 w 234"/>
                    <a:gd name="T41" fmla="*/ 147 h 548"/>
                    <a:gd name="T42" fmla="*/ 12 w 234"/>
                    <a:gd name="T43" fmla="*/ 140 h 548"/>
                    <a:gd name="T44" fmla="*/ 56 w 234"/>
                    <a:gd name="T45" fmla="*/ 119 h 548"/>
                    <a:gd name="T46" fmla="*/ 86 w 234"/>
                    <a:gd name="T47" fmla="*/ 65 h 548"/>
                    <a:gd name="T48" fmla="*/ 33 w 234"/>
                    <a:gd name="T49" fmla="*/ 3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548">
                      <a:moveTo>
                        <a:pt x="33" y="33"/>
                      </a:moveTo>
                      <a:cubicBezTo>
                        <a:pt x="59" y="0"/>
                        <a:pt x="117" y="5"/>
                        <a:pt x="139" y="43"/>
                      </a:cubicBezTo>
                      <a:cubicBezTo>
                        <a:pt x="147" y="56"/>
                        <a:pt x="151" y="70"/>
                        <a:pt x="149" y="85"/>
                      </a:cubicBezTo>
                      <a:cubicBezTo>
                        <a:pt x="144" y="135"/>
                        <a:pt x="138" y="185"/>
                        <a:pt x="133" y="235"/>
                      </a:cubicBezTo>
                      <a:cubicBezTo>
                        <a:pt x="132" y="250"/>
                        <a:pt x="127" y="264"/>
                        <a:pt x="117" y="277"/>
                      </a:cubicBezTo>
                      <a:cubicBezTo>
                        <a:pt x="128" y="288"/>
                        <a:pt x="139" y="299"/>
                        <a:pt x="150" y="310"/>
                      </a:cubicBezTo>
                      <a:cubicBezTo>
                        <a:pt x="162" y="322"/>
                        <a:pt x="174" y="334"/>
                        <a:pt x="185" y="346"/>
                      </a:cubicBezTo>
                      <a:cubicBezTo>
                        <a:pt x="190" y="351"/>
                        <a:pt x="193" y="357"/>
                        <a:pt x="195" y="363"/>
                      </a:cubicBezTo>
                      <a:cubicBezTo>
                        <a:pt x="207" y="410"/>
                        <a:pt x="218" y="458"/>
                        <a:pt x="230" y="505"/>
                      </a:cubicBezTo>
                      <a:cubicBezTo>
                        <a:pt x="234" y="520"/>
                        <a:pt x="227" y="534"/>
                        <a:pt x="214" y="541"/>
                      </a:cubicBezTo>
                      <a:cubicBezTo>
                        <a:pt x="202" y="548"/>
                        <a:pt x="186" y="547"/>
                        <a:pt x="176" y="536"/>
                      </a:cubicBezTo>
                      <a:cubicBezTo>
                        <a:pt x="172" y="532"/>
                        <a:pt x="169" y="525"/>
                        <a:pt x="167" y="519"/>
                      </a:cubicBezTo>
                      <a:cubicBezTo>
                        <a:pt x="157" y="477"/>
                        <a:pt x="147" y="435"/>
                        <a:pt x="136" y="393"/>
                      </a:cubicBezTo>
                      <a:cubicBezTo>
                        <a:pt x="135" y="389"/>
                        <a:pt x="133" y="384"/>
                        <a:pt x="130" y="381"/>
                      </a:cubicBezTo>
                      <a:cubicBezTo>
                        <a:pt x="104" y="356"/>
                        <a:pt x="79" y="330"/>
                        <a:pt x="53" y="305"/>
                      </a:cubicBezTo>
                      <a:cubicBezTo>
                        <a:pt x="50" y="301"/>
                        <a:pt x="46" y="299"/>
                        <a:pt x="41" y="297"/>
                      </a:cubicBezTo>
                      <a:cubicBezTo>
                        <a:pt x="24" y="291"/>
                        <a:pt x="12" y="279"/>
                        <a:pt x="4" y="263"/>
                      </a:cubicBezTo>
                      <a:cubicBezTo>
                        <a:pt x="2" y="261"/>
                        <a:pt x="3" y="256"/>
                        <a:pt x="5" y="254"/>
                      </a:cubicBezTo>
                      <a:cubicBezTo>
                        <a:pt x="19" y="238"/>
                        <a:pt x="20" y="221"/>
                        <a:pt x="13" y="203"/>
                      </a:cubicBezTo>
                      <a:cubicBezTo>
                        <a:pt x="12" y="197"/>
                        <a:pt x="10" y="191"/>
                        <a:pt x="7" y="186"/>
                      </a:cubicBezTo>
                      <a:cubicBezTo>
                        <a:pt x="0" y="173"/>
                        <a:pt x="4" y="160"/>
                        <a:pt x="6" y="147"/>
                      </a:cubicBezTo>
                      <a:cubicBezTo>
                        <a:pt x="6" y="145"/>
                        <a:pt x="10" y="142"/>
                        <a:pt x="12" y="140"/>
                      </a:cubicBezTo>
                      <a:cubicBezTo>
                        <a:pt x="27" y="133"/>
                        <a:pt x="41" y="126"/>
                        <a:pt x="56" y="119"/>
                      </a:cubicBezTo>
                      <a:cubicBezTo>
                        <a:pt x="81" y="107"/>
                        <a:pt x="92" y="87"/>
                        <a:pt x="86" y="65"/>
                      </a:cubicBezTo>
                      <a:cubicBezTo>
                        <a:pt x="80" y="42"/>
                        <a:pt x="62" y="31"/>
                        <a:pt x="33"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
                  <a:extLst>
                    <a:ext uri="{FF2B5EF4-FFF2-40B4-BE49-F238E27FC236}">
                      <a16:creationId xmlns:a16="http://schemas.microsoft.com/office/drawing/2014/main" id="{FFE501E4-6026-4898-BC5F-F49C9BD36D26}"/>
                    </a:ext>
                  </a:extLst>
                </p:cNvPr>
                <p:cNvSpPr>
                  <a:spLocks/>
                </p:cNvSpPr>
                <p:nvPr/>
              </p:nvSpPr>
              <p:spPr bwMode="auto">
                <a:xfrm>
                  <a:off x="10086256" y="1388463"/>
                  <a:ext cx="350008" cy="351831"/>
                </a:xfrm>
                <a:custGeom>
                  <a:avLst/>
                  <a:gdLst>
                    <a:gd name="T0" fmla="*/ 78 w 156"/>
                    <a:gd name="T1" fmla="*/ 157 h 157"/>
                    <a:gd name="T2" fmla="*/ 0 w 156"/>
                    <a:gd name="T3" fmla="*/ 79 h 157"/>
                    <a:gd name="T4" fmla="*/ 78 w 156"/>
                    <a:gd name="T5" fmla="*/ 1 h 157"/>
                    <a:gd name="T6" fmla="*/ 156 w 156"/>
                    <a:gd name="T7" fmla="*/ 78 h 157"/>
                    <a:gd name="T8" fmla="*/ 78 w 156"/>
                    <a:gd name="T9" fmla="*/ 157 h 157"/>
                  </a:gdLst>
                  <a:ahLst/>
                  <a:cxnLst>
                    <a:cxn ang="0">
                      <a:pos x="T0" y="T1"/>
                    </a:cxn>
                    <a:cxn ang="0">
                      <a:pos x="T2" y="T3"/>
                    </a:cxn>
                    <a:cxn ang="0">
                      <a:pos x="T4" y="T5"/>
                    </a:cxn>
                    <a:cxn ang="0">
                      <a:pos x="T6" y="T7"/>
                    </a:cxn>
                    <a:cxn ang="0">
                      <a:pos x="T8" y="T9"/>
                    </a:cxn>
                  </a:cxnLst>
                  <a:rect l="0" t="0" r="r" b="b"/>
                  <a:pathLst>
                    <a:path w="156" h="157">
                      <a:moveTo>
                        <a:pt x="78" y="157"/>
                      </a:moveTo>
                      <a:cubicBezTo>
                        <a:pt x="35" y="157"/>
                        <a:pt x="0" y="122"/>
                        <a:pt x="0" y="79"/>
                      </a:cubicBezTo>
                      <a:cubicBezTo>
                        <a:pt x="0" y="36"/>
                        <a:pt x="35" y="1"/>
                        <a:pt x="78" y="1"/>
                      </a:cubicBezTo>
                      <a:cubicBezTo>
                        <a:pt x="121" y="0"/>
                        <a:pt x="156" y="35"/>
                        <a:pt x="156" y="78"/>
                      </a:cubicBezTo>
                      <a:cubicBezTo>
                        <a:pt x="156" y="122"/>
                        <a:pt x="122" y="157"/>
                        <a:pt x="78" y="1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8414DF55-0E94-4D0B-9651-BDB7945F88C7}"/>
                    </a:ext>
                  </a:extLst>
                </p:cNvPr>
                <p:cNvSpPr>
                  <a:spLocks/>
                </p:cNvSpPr>
                <p:nvPr/>
              </p:nvSpPr>
              <p:spPr bwMode="auto">
                <a:xfrm>
                  <a:off x="9609552" y="2360101"/>
                  <a:ext cx="532304" cy="453917"/>
                </a:xfrm>
                <a:custGeom>
                  <a:avLst/>
                  <a:gdLst>
                    <a:gd name="T0" fmla="*/ 184 w 237"/>
                    <a:gd name="T1" fmla="*/ 0 h 202"/>
                    <a:gd name="T2" fmla="*/ 237 w 237"/>
                    <a:gd name="T3" fmla="*/ 39 h 202"/>
                    <a:gd name="T4" fmla="*/ 236 w 237"/>
                    <a:gd name="T5" fmla="*/ 45 h 202"/>
                    <a:gd name="T6" fmla="*/ 205 w 237"/>
                    <a:gd name="T7" fmla="*/ 126 h 202"/>
                    <a:gd name="T8" fmla="*/ 185 w 237"/>
                    <a:gd name="T9" fmla="*/ 145 h 202"/>
                    <a:gd name="T10" fmla="*/ 49 w 237"/>
                    <a:gd name="T11" fmla="*/ 196 h 202"/>
                    <a:gd name="T12" fmla="*/ 6 w 237"/>
                    <a:gd name="T13" fmla="*/ 177 h 202"/>
                    <a:gd name="T14" fmla="*/ 27 w 237"/>
                    <a:gd name="T15" fmla="*/ 135 h 202"/>
                    <a:gd name="T16" fmla="*/ 140 w 237"/>
                    <a:gd name="T17" fmla="*/ 94 h 202"/>
                    <a:gd name="T18" fmla="*/ 154 w 237"/>
                    <a:gd name="T19" fmla="*/ 79 h 202"/>
                    <a:gd name="T20" fmla="*/ 184 w 237"/>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02">
                      <a:moveTo>
                        <a:pt x="184" y="0"/>
                      </a:moveTo>
                      <a:cubicBezTo>
                        <a:pt x="197" y="20"/>
                        <a:pt x="214" y="33"/>
                        <a:pt x="237" y="39"/>
                      </a:cubicBezTo>
                      <a:cubicBezTo>
                        <a:pt x="236" y="41"/>
                        <a:pt x="236" y="43"/>
                        <a:pt x="236" y="45"/>
                      </a:cubicBezTo>
                      <a:cubicBezTo>
                        <a:pt x="225" y="72"/>
                        <a:pt x="215" y="99"/>
                        <a:pt x="205" y="126"/>
                      </a:cubicBezTo>
                      <a:cubicBezTo>
                        <a:pt x="201" y="136"/>
                        <a:pt x="194" y="142"/>
                        <a:pt x="185" y="145"/>
                      </a:cubicBezTo>
                      <a:cubicBezTo>
                        <a:pt x="139" y="162"/>
                        <a:pt x="94" y="179"/>
                        <a:pt x="49" y="196"/>
                      </a:cubicBezTo>
                      <a:cubicBezTo>
                        <a:pt x="31" y="202"/>
                        <a:pt x="13" y="194"/>
                        <a:pt x="6" y="177"/>
                      </a:cubicBezTo>
                      <a:cubicBezTo>
                        <a:pt x="0" y="160"/>
                        <a:pt x="8" y="142"/>
                        <a:pt x="27" y="135"/>
                      </a:cubicBezTo>
                      <a:cubicBezTo>
                        <a:pt x="64" y="121"/>
                        <a:pt x="102" y="107"/>
                        <a:pt x="140" y="94"/>
                      </a:cubicBezTo>
                      <a:cubicBezTo>
                        <a:pt x="147" y="91"/>
                        <a:pt x="151" y="87"/>
                        <a:pt x="154" y="79"/>
                      </a:cubicBezTo>
                      <a:cubicBezTo>
                        <a:pt x="163" y="53"/>
                        <a:pt x="173" y="28"/>
                        <a:pt x="1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798E299C-1DCC-417E-B72C-F7AABC0F560F}"/>
                    </a:ext>
                  </a:extLst>
                </p:cNvPr>
                <p:cNvSpPr>
                  <a:spLocks/>
                </p:cNvSpPr>
                <p:nvPr/>
              </p:nvSpPr>
              <p:spPr bwMode="auto">
                <a:xfrm>
                  <a:off x="9818281" y="1835088"/>
                  <a:ext cx="398316" cy="495845"/>
                </a:xfrm>
                <a:custGeom>
                  <a:avLst/>
                  <a:gdLst>
                    <a:gd name="T0" fmla="*/ 76 w 177"/>
                    <a:gd name="T1" fmla="*/ 104 h 221"/>
                    <a:gd name="T2" fmla="*/ 98 w 177"/>
                    <a:gd name="T3" fmla="*/ 167 h 221"/>
                    <a:gd name="T4" fmla="*/ 81 w 177"/>
                    <a:gd name="T5" fmla="*/ 213 h 221"/>
                    <a:gd name="T6" fmla="*/ 38 w 177"/>
                    <a:gd name="T7" fmla="*/ 191 h 221"/>
                    <a:gd name="T8" fmla="*/ 6 w 177"/>
                    <a:gd name="T9" fmla="*/ 99 h 221"/>
                    <a:gd name="T10" fmla="*/ 23 w 177"/>
                    <a:gd name="T11" fmla="*/ 58 h 221"/>
                    <a:gd name="T12" fmla="*/ 124 w 177"/>
                    <a:gd name="T13" fmla="*/ 9 h 221"/>
                    <a:gd name="T14" fmla="*/ 168 w 177"/>
                    <a:gd name="T15" fmla="*/ 22 h 221"/>
                    <a:gd name="T16" fmla="*/ 153 w 177"/>
                    <a:gd name="T17" fmla="*/ 66 h 221"/>
                    <a:gd name="T18" fmla="*/ 84 w 177"/>
                    <a:gd name="T19" fmla="*/ 100 h 221"/>
                    <a:gd name="T20" fmla="*/ 76 w 177"/>
                    <a:gd name="T21" fmla="*/ 10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221">
                      <a:moveTo>
                        <a:pt x="76" y="104"/>
                      </a:moveTo>
                      <a:cubicBezTo>
                        <a:pt x="84" y="126"/>
                        <a:pt x="90" y="147"/>
                        <a:pt x="98" y="167"/>
                      </a:cubicBezTo>
                      <a:cubicBezTo>
                        <a:pt x="105" y="187"/>
                        <a:pt x="99" y="207"/>
                        <a:pt x="81" y="213"/>
                      </a:cubicBezTo>
                      <a:cubicBezTo>
                        <a:pt x="63" y="221"/>
                        <a:pt x="45" y="212"/>
                        <a:pt x="38" y="191"/>
                      </a:cubicBezTo>
                      <a:cubicBezTo>
                        <a:pt x="27" y="161"/>
                        <a:pt x="17" y="130"/>
                        <a:pt x="6" y="99"/>
                      </a:cubicBezTo>
                      <a:cubicBezTo>
                        <a:pt x="0" y="82"/>
                        <a:pt x="7" y="67"/>
                        <a:pt x="23" y="58"/>
                      </a:cubicBezTo>
                      <a:cubicBezTo>
                        <a:pt x="57" y="42"/>
                        <a:pt x="90" y="25"/>
                        <a:pt x="124" y="9"/>
                      </a:cubicBezTo>
                      <a:cubicBezTo>
                        <a:pt x="141" y="0"/>
                        <a:pt x="160" y="6"/>
                        <a:pt x="168" y="22"/>
                      </a:cubicBezTo>
                      <a:cubicBezTo>
                        <a:pt x="177" y="39"/>
                        <a:pt x="170" y="57"/>
                        <a:pt x="153" y="66"/>
                      </a:cubicBezTo>
                      <a:cubicBezTo>
                        <a:pt x="130" y="78"/>
                        <a:pt x="107" y="89"/>
                        <a:pt x="84" y="100"/>
                      </a:cubicBezTo>
                      <a:cubicBezTo>
                        <a:pt x="82" y="101"/>
                        <a:pt x="79" y="103"/>
                        <a:pt x="76"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Shape 66">
                  <a:extLst>
                    <a:ext uri="{FF2B5EF4-FFF2-40B4-BE49-F238E27FC236}">
                      <a16:creationId xmlns:a16="http://schemas.microsoft.com/office/drawing/2014/main" id="{48EF4591-D593-4336-A799-DC44FB41EF9C}"/>
                    </a:ext>
                  </a:extLst>
                </p:cNvPr>
                <p:cNvSpPr>
                  <a:spLocks/>
                </p:cNvSpPr>
                <p:nvPr/>
              </p:nvSpPr>
              <p:spPr bwMode="auto">
                <a:xfrm>
                  <a:off x="10375826" y="1945378"/>
                  <a:ext cx="379486" cy="282159"/>
                </a:xfrm>
                <a:custGeom>
                  <a:avLst/>
                  <a:gdLst>
                    <a:gd name="connsiteX0" fmla="*/ 24923 w 379486"/>
                    <a:gd name="connsiteY0" fmla="*/ 0 h 282159"/>
                    <a:gd name="connsiteX1" fmla="*/ 110276 w 379486"/>
                    <a:gd name="connsiteY1" fmla="*/ 118913 h 282159"/>
                    <a:gd name="connsiteX2" fmla="*/ 296706 w 379486"/>
                    <a:gd name="connsiteY2" fmla="*/ 29168 h 282159"/>
                    <a:gd name="connsiteX3" fmla="*/ 297156 w 379486"/>
                    <a:gd name="connsiteY3" fmla="*/ 34297 h 282159"/>
                    <a:gd name="connsiteX4" fmla="*/ 302313 w 379486"/>
                    <a:gd name="connsiteY4" fmla="*/ 32920 h 282159"/>
                    <a:gd name="connsiteX5" fmla="*/ 371899 w 379486"/>
                    <a:gd name="connsiteY5" fmla="*/ 73238 h 282159"/>
                    <a:gd name="connsiteX6" fmla="*/ 371898 w 379486"/>
                    <a:gd name="connsiteY6" fmla="*/ 73238 h 282159"/>
                    <a:gd name="connsiteX7" fmla="*/ 339038 w 379486"/>
                    <a:gd name="connsiteY7" fmla="*/ 170735 h 282159"/>
                    <a:gd name="connsiteX8" fmla="*/ 270858 w 379486"/>
                    <a:gd name="connsiteY8" fmla="*/ 204540 h 282159"/>
                    <a:gd name="connsiteX9" fmla="*/ 257925 w 379486"/>
                    <a:gd name="connsiteY9" fmla="*/ 207995 h 282159"/>
                    <a:gd name="connsiteX10" fmla="*/ 132738 w 379486"/>
                    <a:gd name="connsiteY10" fmla="*/ 271481 h 282159"/>
                    <a:gd name="connsiteX11" fmla="*/ 27169 w 379486"/>
                    <a:gd name="connsiteY11" fmla="*/ 249045 h 282159"/>
                    <a:gd name="connsiteX12" fmla="*/ 2461 w 379486"/>
                    <a:gd name="connsiteY12" fmla="*/ 157055 h 282159"/>
                    <a:gd name="connsiteX13" fmla="*/ 20431 w 379486"/>
                    <a:gd name="connsiteY13" fmla="*/ 2244 h 282159"/>
                    <a:gd name="connsiteX14" fmla="*/ 24923 w 379486"/>
                    <a:gd name="connsiteY14" fmla="*/ 0 h 28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486" h="282159">
                      <a:moveTo>
                        <a:pt x="24923" y="0"/>
                      </a:moveTo>
                      <a:cubicBezTo>
                        <a:pt x="54123" y="40386"/>
                        <a:pt x="81076" y="78528"/>
                        <a:pt x="110276" y="118913"/>
                      </a:cubicBezTo>
                      <a:cubicBezTo>
                        <a:pt x="173168" y="89746"/>
                        <a:pt x="231568" y="60579"/>
                        <a:pt x="296706" y="29168"/>
                      </a:cubicBezTo>
                      <a:lnTo>
                        <a:pt x="297156" y="34297"/>
                      </a:lnTo>
                      <a:lnTo>
                        <a:pt x="302313" y="32920"/>
                      </a:lnTo>
                      <a:cubicBezTo>
                        <a:pt x="330613" y="31215"/>
                        <a:pt x="358513" y="46240"/>
                        <a:pt x="371899" y="73238"/>
                      </a:cubicBezTo>
                      <a:lnTo>
                        <a:pt x="371898" y="73238"/>
                      </a:lnTo>
                      <a:cubicBezTo>
                        <a:pt x="389747" y="109235"/>
                        <a:pt x="375035" y="152886"/>
                        <a:pt x="339038" y="170735"/>
                      </a:cubicBezTo>
                      <a:lnTo>
                        <a:pt x="270858" y="204540"/>
                      </a:lnTo>
                      <a:lnTo>
                        <a:pt x="257925" y="207995"/>
                      </a:lnTo>
                      <a:lnTo>
                        <a:pt x="132738" y="271481"/>
                      </a:lnTo>
                      <a:cubicBezTo>
                        <a:pt x="94553" y="291674"/>
                        <a:pt x="54123" y="282700"/>
                        <a:pt x="27169" y="249045"/>
                      </a:cubicBezTo>
                      <a:cubicBezTo>
                        <a:pt x="2461" y="222121"/>
                        <a:pt x="-4277" y="192954"/>
                        <a:pt x="2461" y="157055"/>
                      </a:cubicBezTo>
                      <a:cubicBezTo>
                        <a:pt x="11446" y="105451"/>
                        <a:pt x="13692" y="53848"/>
                        <a:pt x="20431" y="2244"/>
                      </a:cubicBezTo>
                      <a:cubicBezTo>
                        <a:pt x="20431" y="0"/>
                        <a:pt x="22677" y="0"/>
                        <a:pt x="24923"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71" name="Group 70">
                <a:extLst>
                  <a:ext uri="{FF2B5EF4-FFF2-40B4-BE49-F238E27FC236}">
                    <a16:creationId xmlns:a16="http://schemas.microsoft.com/office/drawing/2014/main" id="{46CED7DF-A569-4E81-9ECF-CABB9057C498}"/>
                  </a:ext>
                </a:extLst>
              </p:cNvPr>
              <p:cNvGrpSpPr/>
              <p:nvPr/>
            </p:nvGrpSpPr>
            <p:grpSpPr>
              <a:xfrm>
                <a:off x="9670878" y="3227572"/>
                <a:ext cx="225430" cy="672321"/>
                <a:chOff x="6322167" y="712677"/>
                <a:chExt cx="1262063" cy="3763963"/>
              </a:xfrm>
              <a:solidFill>
                <a:schemeClr val="tx1"/>
              </a:solidFill>
            </p:grpSpPr>
            <p:sp>
              <p:nvSpPr>
                <p:cNvPr id="72" name="Freeform 73">
                  <a:extLst>
                    <a:ext uri="{FF2B5EF4-FFF2-40B4-BE49-F238E27FC236}">
                      <a16:creationId xmlns:a16="http://schemas.microsoft.com/office/drawing/2014/main" id="{0ABB38FE-0263-4F4C-88FB-AB7865845432}"/>
                    </a:ext>
                  </a:extLst>
                </p:cNvPr>
                <p:cNvSpPr>
                  <a:spLocks noEditPoints="1"/>
                </p:cNvSpPr>
                <p:nvPr/>
              </p:nvSpPr>
              <p:spPr bwMode="auto">
                <a:xfrm>
                  <a:off x="6480917" y="712677"/>
                  <a:ext cx="866775" cy="2055813"/>
                </a:xfrm>
                <a:custGeom>
                  <a:avLst/>
                  <a:gdLst>
                    <a:gd name="T0" fmla="*/ 30 w 203"/>
                    <a:gd name="T1" fmla="*/ 1 h 484"/>
                    <a:gd name="T2" fmla="*/ 50 w 203"/>
                    <a:gd name="T3" fmla="*/ 1 h 484"/>
                    <a:gd name="T4" fmla="*/ 116 w 203"/>
                    <a:gd name="T5" fmla="*/ 1 h 484"/>
                    <a:gd name="T6" fmla="*/ 122 w 203"/>
                    <a:gd name="T7" fmla="*/ 6 h 484"/>
                    <a:gd name="T8" fmla="*/ 130 w 203"/>
                    <a:gd name="T9" fmla="*/ 61 h 484"/>
                    <a:gd name="T10" fmla="*/ 139 w 203"/>
                    <a:gd name="T11" fmla="*/ 124 h 484"/>
                    <a:gd name="T12" fmla="*/ 147 w 203"/>
                    <a:gd name="T13" fmla="*/ 176 h 484"/>
                    <a:gd name="T14" fmla="*/ 152 w 203"/>
                    <a:gd name="T15" fmla="*/ 208 h 484"/>
                    <a:gd name="T16" fmla="*/ 158 w 203"/>
                    <a:gd name="T17" fmla="*/ 256 h 484"/>
                    <a:gd name="T18" fmla="*/ 162 w 203"/>
                    <a:gd name="T19" fmla="*/ 284 h 484"/>
                    <a:gd name="T20" fmla="*/ 172 w 203"/>
                    <a:gd name="T21" fmla="*/ 317 h 484"/>
                    <a:gd name="T22" fmla="*/ 189 w 203"/>
                    <a:gd name="T23" fmla="*/ 348 h 484"/>
                    <a:gd name="T24" fmla="*/ 198 w 203"/>
                    <a:gd name="T25" fmla="*/ 412 h 484"/>
                    <a:gd name="T26" fmla="*/ 155 w 203"/>
                    <a:gd name="T27" fmla="*/ 464 h 484"/>
                    <a:gd name="T28" fmla="*/ 57 w 203"/>
                    <a:gd name="T29" fmla="*/ 481 h 484"/>
                    <a:gd name="T30" fmla="*/ 8 w 203"/>
                    <a:gd name="T31" fmla="*/ 454 h 484"/>
                    <a:gd name="T32" fmla="*/ 0 w 203"/>
                    <a:gd name="T33" fmla="*/ 420 h 484"/>
                    <a:gd name="T34" fmla="*/ 27 w 203"/>
                    <a:gd name="T35" fmla="*/ 378 h 484"/>
                    <a:gd name="T36" fmla="*/ 65 w 203"/>
                    <a:gd name="T37" fmla="*/ 341 h 484"/>
                    <a:gd name="T38" fmla="*/ 74 w 203"/>
                    <a:gd name="T39" fmla="*/ 315 h 484"/>
                    <a:gd name="T40" fmla="*/ 73 w 203"/>
                    <a:gd name="T41" fmla="*/ 291 h 484"/>
                    <a:gd name="T42" fmla="*/ 72 w 203"/>
                    <a:gd name="T43" fmla="*/ 276 h 484"/>
                    <a:gd name="T44" fmla="*/ 64 w 203"/>
                    <a:gd name="T45" fmla="*/ 222 h 484"/>
                    <a:gd name="T46" fmla="*/ 56 w 203"/>
                    <a:gd name="T47" fmla="*/ 171 h 484"/>
                    <a:gd name="T48" fmla="*/ 50 w 203"/>
                    <a:gd name="T49" fmla="*/ 127 h 484"/>
                    <a:gd name="T50" fmla="*/ 45 w 203"/>
                    <a:gd name="T51" fmla="*/ 98 h 484"/>
                    <a:gd name="T52" fmla="*/ 38 w 203"/>
                    <a:gd name="T53" fmla="*/ 55 h 484"/>
                    <a:gd name="T54" fmla="*/ 33 w 203"/>
                    <a:gd name="T55" fmla="*/ 25 h 484"/>
                    <a:gd name="T56" fmla="*/ 30 w 203"/>
                    <a:gd name="T57" fmla="*/ 1 h 484"/>
                    <a:gd name="T58" fmla="*/ 60 w 203"/>
                    <a:gd name="T59" fmla="*/ 13 h 484"/>
                    <a:gd name="T60" fmla="*/ 61 w 203"/>
                    <a:gd name="T61" fmla="*/ 12 h 484"/>
                    <a:gd name="T62" fmla="*/ 66 w 203"/>
                    <a:gd name="T63" fmla="*/ 5 h 484"/>
                    <a:gd name="T64" fmla="*/ 68 w 203"/>
                    <a:gd name="T65" fmla="*/ 3 h 484"/>
                    <a:gd name="T66" fmla="*/ 66 w 203"/>
                    <a:gd name="T67" fmla="*/ 2 h 484"/>
                    <a:gd name="T68" fmla="*/ 57 w 203"/>
                    <a:gd name="T69" fmla="*/ 10 h 484"/>
                    <a:gd name="T70" fmla="*/ 60 w 203"/>
                    <a:gd name="T71" fmla="*/ 13 h 484"/>
                    <a:gd name="T72" fmla="*/ 75 w 203"/>
                    <a:gd name="T73" fmla="*/ 16 h 484"/>
                    <a:gd name="T74" fmla="*/ 74 w 203"/>
                    <a:gd name="T75" fmla="*/ 14 h 484"/>
                    <a:gd name="T76" fmla="*/ 72 w 203"/>
                    <a:gd name="T77" fmla="*/ 17 h 484"/>
                    <a:gd name="T78" fmla="*/ 68 w 203"/>
                    <a:gd name="T79" fmla="*/ 21 h 484"/>
                    <a:gd name="T80" fmla="*/ 66 w 203"/>
                    <a:gd name="T81" fmla="*/ 23 h 484"/>
                    <a:gd name="T82" fmla="*/ 68 w 203"/>
                    <a:gd name="T83" fmla="*/ 24 h 484"/>
                    <a:gd name="T84" fmla="*/ 75 w 203"/>
                    <a:gd name="T85" fmla="*/ 1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484">
                      <a:moveTo>
                        <a:pt x="30" y="1"/>
                      </a:moveTo>
                      <a:cubicBezTo>
                        <a:pt x="37" y="1"/>
                        <a:pt x="43" y="1"/>
                        <a:pt x="50" y="1"/>
                      </a:cubicBezTo>
                      <a:cubicBezTo>
                        <a:pt x="72" y="1"/>
                        <a:pt x="94" y="1"/>
                        <a:pt x="116" y="1"/>
                      </a:cubicBezTo>
                      <a:cubicBezTo>
                        <a:pt x="120" y="1"/>
                        <a:pt x="121" y="3"/>
                        <a:pt x="122" y="6"/>
                      </a:cubicBezTo>
                      <a:cubicBezTo>
                        <a:pt x="125" y="24"/>
                        <a:pt x="127" y="43"/>
                        <a:pt x="130" y="61"/>
                      </a:cubicBezTo>
                      <a:cubicBezTo>
                        <a:pt x="133" y="82"/>
                        <a:pt x="136" y="103"/>
                        <a:pt x="139" y="124"/>
                      </a:cubicBezTo>
                      <a:cubicBezTo>
                        <a:pt x="142" y="141"/>
                        <a:pt x="145" y="159"/>
                        <a:pt x="147" y="176"/>
                      </a:cubicBezTo>
                      <a:cubicBezTo>
                        <a:pt x="149" y="186"/>
                        <a:pt x="150" y="197"/>
                        <a:pt x="152" y="208"/>
                      </a:cubicBezTo>
                      <a:cubicBezTo>
                        <a:pt x="154" y="224"/>
                        <a:pt x="156" y="240"/>
                        <a:pt x="158" y="256"/>
                      </a:cubicBezTo>
                      <a:cubicBezTo>
                        <a:pt x="160" y="265"/>
                        <a:pt x="160" y="275"/>
                        <a:pt x="162" y="284"/>
                      </a:cubicBezTo>
                      <a:cubicBezTo>
                        <a:pt x="165" y="295"/>
                        <a:pt x="169" y="306"/>
                        <a:pt x="172" y="317"/>
                      </a:cubicBezTo>
                      <a:cubicBezTo>
                        <a:pt x="176" y="328"/>
                        <a:pt x="184" y="338"/>
                        <a:pt x="189" y="348"/>
                      </a:cubicBezTo>
                      <a:cubicBezTo>
                        <a:pt x="198" y="369"/>
                        <a:pt x="203" y="390"/>
                        <a:pt x="198" y="412"/>
                      </a:cubicBezTo>
                      <a:cubicBezTo>
                        <a:pt x="193" y="437"/>
                        <a:pt x="178" y="454"/>
                        <a:pt x="155" y="464"/>
                      </a:cubicBezTo>
                      <a:cubicBezTo>
                        <a:pt x="124" y="479"/>
                        <a:pt x="91" y="484"/>
                        <a:pt x="57" y="481"/>
                      </a:cubicBezTo>
                      <a:cubicBezTo>
                        <a:pt x="37" y="480"/>
                        <a:pt x="19" y="472"/>
                        <a:pt x="8" y="454"/>
                      </a:cubicBezTo>
                      <a:cubicBezTo>
                        <a:pt x="2" y="443"/>
                        <a:pt x="1" y="432"/>
                        <a:pt x="0" y="420"/>
                      </a:cubicBezTo>
                      <a:cubicBezTo>
                        <a:pt x="0" y="400"/>
                        <a:pt x="12" y="388"/>
                        <a:pt x="27" y="378"/>
                      </a:cubicBezTo>
                      <a:cubicBezTo>
                        <a:pt x="41" y="368"/>
                        <a:pt x="55" y="356"/>
                        <a:pt x="65" y="341"/>
                      </a:cubicBezTo>
                      <a:cubicBezTo>
                        <a:pt x="71" y="333"/>
                        <a:pt x="73" y="325"/>
                        <a:pt x="74" y="315"/>
                      </a:cubicBezTo>
                      <a:cubicBezTo>
                        <a:pt x="75" y="307"/>
                        <a:pt x="72" y="299"/>
                        <a:pt x="73" y="291"/>
                      </a:cubicBezTo>
                      <a:cubicBezTo>
                        <a:pt x="73" y="286"/>
                        <a:pt x="73" y="281"/>
                        <a:pt x="72" y="276"/>
                      </a:cubicBezTo>
                      <a:cubicBezTo>
                        <a:pt x="70" y="258"/>
                        <a:pt x="67" y="240"/>
                        <a:pt x="64" y="222"/>
                      </a:cubicBezTo>
                      <a:cubicBezTo>
                        <a:pt x="62" y="205"/>
                        <a:pt x="59" y="188"/>
                        <a:pt x="56" y="171"/>
                      </a:cubicBezTo>
                      <a:cubicBezTo>
                        <a:pt x="54" y="156"/>
                        <a:pt x="52" y="142"/>
                        <a:pt x="50" y="127"/>
                      </a:cubicBezTo>
                      <a:cubicBezTo>
                        <a:pt x="48" y="117"/>
                        <a:pt x="46" y="108"/>
                        <a:pt x="45" y="98"/>
                      </a:cubicBezTo>
                      <a:cubicBezTo>
                        <a:pt x="43" y="83"/>
                        <a:pt x="41" y="69"/>
                        <a:pt x="38" y="55"/>
                      </a:cubicBezTo>
                      <a:cubicBezTo>
                        <a:pt x="37" y="45"/>
                        <a:pt x="35" y="35"/>
                        <a:pt x="33" y="25"/>
                      </a:cubicBezTo>
                      <a:cubicBezTo>
                        <a:pt x="32" y="17"/>
                        <a:pt x="31" y="9"/>
                        <a:pt x="30" y="1"/>
                      </a:cubicBezTo>
                      <a:close/>
                      <a:moveTo>
                        <a:pt x="60" y="13"/>
                      </a:moveTo>
                      <a:cubicBezTo>
                        <a:pt x="60" y="13"/>
                        <a:pt x="61" y="13"/>
                        <a:pt x="61" y="12"/>
                      </a:cubicBezTo>
                      <a:cubicBezTo>
                        <a:pt x="61" y="8"/>
                        <a:pt x="61" y="5"/>
                        <a:pt x="66" y="5"/>
                      </a:cubicBezTo>
                      <a:cubicBezTo>
                        <a:pt x="67" y="5"/>
                        <a:pt x="68" y="4"/>
                        <a:pt x="68" y="3"/>
                      </a:cubicBezTo>
                      <a:cubicBezTo>
                        <a:pt x="67" y="3"/>
                        <a:pt x="66" y="2"/>
                        <a:pt x="66" y="2"/>
                      </a:cubicBezTo>
                      <a:cubicBezTo>
                        <a:pt x="61" y="0"/>
                        <a:pt x="56" y="4"/>
                        <a:pt x="57" y="10"/>
                      </a:cubicBezTo>
                      <a:cubicBezTo>
                        <a:pt x="57" y="11"/>
                        <a:pt x="59" y="12"/>
                        <a:pt x="60" y="13"/>
                      </a:cubicBezTo>
                      <a:close/>
                      <a:moveTo>
                        <a:pt x="75" y="16"/>
                      </a:moveTo>
                      <a:cubicBezTo>
                        <a:pt x="75" y="16"/>
                        <a:pt x="74" y="15"/>
                        <a:pt x="74" y="14"/>
                      </a:cubicBezTo>
                      <a:cubicBezTo>
                        <a:pt x="73" y="15"/>
                        <a:pt x="72" y="16"/>
                        <a:pt x="72" y="17"/>
                      </a:cubicBezTo>
                      <a:cubicBezTo>
                        <a:pt x="71" y="20"/>
                        <a:pt x="70" y="21"/>
                        <a:pt x="68" y="21"/>
                      </a:cubicBezTo>
                      <a:cubicBezTo>
                        <a:pt x="67" y="21"/>
                        <a:pt x="66" y="22"/>
                        <a:pt x="66" y="23"/>
                      </a:cubicBezTo>
                      <a:cubicBezTo>
                        <a:pt x="66" y="23"/>
                        <a:pt x="67" y="24"/>
                        <a:pt x="68" y="24"/>
                      </a:cubicBezTo>
                      <a:cubicBezTo>
                        <a:pt x="72" y="25"/>
                        <a:pt x="76" y="22"/>
                        <a:pt x="7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pis For Office" panose="020B0504010101010104" pitchFamily="34" charset="0"/>
                  </a:endParaRPr>
                </a:p>
              </p:txBody>
            </p:sp>
            <p:sp>
              <p:nvSpPr>
                <p:cNvPr id="73" name="Freeform 74">
                  <a:extLst>
                    <a:ext uri="{FF2B5EF4-FFF2-40B4-BE49-F238E27FC236}">
                      <a16:creationId xmlns:a16="http://schemas.microsoft.com/office/drawing/2014/main" id="{D418ACA0-6A6E-4FF1-BAD4-47018709ED1C}"/>
                    </a:ext>
                  </a:extLst>
                </p:cNvPr>
                <p:cNvSpPr>
                  <a:spLocks/>
                </p:cNvSpPr>
                <p:nvPr/>
              </p:nvSpPr>
              <p:spPr bwMode="auto">
                <a:xfrm>
                  <a:off x="6493617" y="2709752"/>
                  <a:ext cx="893763" cy="1766888"/>
                </a:xfrm>
                <a:custGeom>
                  <a:avLst/>
                  <a:gdLst>
                    <a:gd name="T0" fmla="*/ 93 w 209"/>
                    <a:gd name="T1" fmla="*/ 415 h 416"/>
                    <a:gd name="T2" fmla="*/ 55 w 209"/>
                    <a:gd name="T3" fmla="*/ 415 h 416"/>
                    <a:gd name="T4" fmla="*/ 35 w 209"/>
                    <a:gd name="T5" fmla="*/ 416 h 416"/>
                    <a:gd name="T6" fmla="*/ 29 w 209"/>
                    <a:gd name="T7" fmla="*/ 415 h 416"/>
                    <a:gd name="T8" fmla="*/ 26 w 209"/>
                    <a:gd name="T9" fmla="*/ 412 h 416"/>
                    <a:gd name="T10" fmla="*/ 28 w 209"/>
                    <a:gd name="T11" fmla="*/ 382 h 416"/>
                    <a:gd name="T12" fmla="*/ 35 w 209"/>
                    <a:gd name="T13" fmla="*/ 304 h 416"/>
                    <a:gd name="T14" fmla="*/ 40 w 209"/>
                    <a:gd name="T15" fmla="*/ 239 h 416"/>
                    <a:gd name="T16" fmla="*/ 43 w 209"/>
                    <a:gd name="T17" fmla="*/ 186 h 416"/>
                    <a:gd name="T18" fmla="*/ 57 w 209"/>
                    <a:gd name="T19" fmla="*/ 159 h 416"/>
                    <a:gd name="T20" fmla="*/ 74 w 209"/>
                    <a:gd name="T21" fmla="*/ 130 h 416"/>
                    <a:gd name="T22" fmla="*/ 75 w 209"/>
                    <a:gd name="T23" fmla="*/ 110 h 416"/>
                    <a:gd name="T24" fmla="*/ 70 w 209"/>
                    <a:gd name="T25" fmla="*/ 92 h 416"/>
                    <a:gd name="T26" fmla="*/ 60 w 209"/>
                    <a:gd name="T27" fmla="*/ 84 h 416"/>
                    <a:gd name="T28" fmla="*/ 47 w 209"/>
                    <a:gd name="T29" fmla="*/ 80 h 416"/>
                    <a:gd name="T30" fmla="*/ 36 w 209"/>
                    <a:gd name="T31" fmla="*/ 75 h 416"/>
                    <a:gd name="T32" fmla="*/ 14 w 209"/>
                    <a:gd name="T33" fmla="*/ 60 h 416"/>
                    <a:gd name="T34" fmla="*/ 7 w 209"/>
                    <a:gd name="T35" fmla="*/ 49 h 416"/>
                    <a:gd name="T36" fmla="*/ 6 w 209"/>
                    <a:gd name="T37" fmla="*/ 47 h 416"/>
                    <a:gd name="T38" fmla="*/ 6 w 209"/>
                    <a:gd name="T39" fmla="*/ 29 h 416"/>
                    <a:gd name="T40" fmla="*/ 30 w 209"/>
                    <a:gd name="T41" fmla="*/ 18 h 416"/>
                    <a:gd name="T42" fmla="*/ 84 w 209"/>
                    <a:gd name="T43" fmla="*/ 24 h 416"/>
                    <a:gd name="T44" fmla="*/ 140 w 209"/>
                    <a:gd name="T45" fmla="*/ 13 h 416"/>
                    <a:gd name="T46" fmla="*/ 179 w 209"/>
                    <a:gd name="T47" fmla="*/ 1 h 416"/>
                    <a:gd name="T48" fmla="*/ 200 w 209"/>
                    <a:gd name="T49" fmla="*/ 2 h 416"/>
                    <a:gd name="T50" fmla="*/ 208 w 209"/>
                    <a:gd name="T51" fmla="*/ 13 h 416"/>
                    <a:gd name="T52" fmla="*/ 192 w 209"/>
                    <a:gd name="T53" fmla="*/ 95 h 416"/>
                    <a:gd name="T54" fmla="*/ 176 w 209"/>
                    <a:gd name="T55" fmla="*/ 127 h 416"/>
                    <a:gd name="T56" fmla="*/ 168 w 209"/>
                    <a:gd name="T57" fmla="*/ 157 h 416"/>
                    <a:gd name="T58" fmla="*/ 160 w 209"/>
                    <a:gd name="T59" fmla="*/ 192 h 416"/>
                    <a:gd name="T60" fmla="*/ 153 w 209"/>
                    <a:gd name="T61" fmla="*/ 235 h 416"/>
                    <a:gd name="T62" fmla="*/ 149 w 209"/>
                    <a:gd name="T63" fmla="*/ 267 h 416"/>
                    <a:gd name="T64" fmla="*/ 142 w 209"/>
                    <a:gd name="T65" fmla="*/ 315 h 416"/>
                    <a:gd name="T66" fmla="*/ 139 w 209"/>
                    <a:gd name="T67" fmla="*/ 342 h 416"/>
                    <a:gd name="T68" fmla="*/ 131 w 209"/>
                    <a:gd name="T69" fmla="*/ 398 h 416"/>
                    <a:gd name="T70" fmla="*/ 129 w 209"/>
                    <a:gd name="T71" fmla="*/ 412 h 416"/>
                    <a:gd name="T72" fmla="*/ 125 w 209"/>
                    <a:gd name="T73" fmla="*/ 416 h 416"/>
                    <a:gd name="T74" fmla="*/ 93 w 209"/>
                    <a:gd name="T75" fmla="*/ 416 h 416"/>
                    <a:gd name="T76" fmla="*/ 93 w 209"/>
                    <a:gd name="T77" fmla="*/ 41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416">
                      <a:moveTo>
                        <a:pt x="93" y="415"/>
                      </a:moveTo>
                      <a:cubicBezTo>
                        <a:pt x="81" y="415"/>
                        <a:pt x="68" y="415"/>
                        <a:pt x="55" y="415"/>
                      </a:cubicBezTo>
                      <a:cubicBezTo>
                        <a:pt x="49" y="415"/>
                        <a:pt x="42" y="416"/>
                        <a:pt x="35" y="416"/>
                      </a:cubicBezTo>
                      <a:cubicBezTo>
                        <a:pt x="33" y="416"/>
                        <a:pt x="31" y="416"/>
                        <a:pt x="29" y="415"/>
                      </a:cubicBezTo>
                      <a:cubicBezTo>
                        <a:pt x="28" y="415"/>
                        <a:pt x="26" y="413"/>
                        <a:pt x="26" y="412"/>
                      </a:cubicBezTo>
                      <a:cubicBezTo>
                        <a:pt x="27" y="402"/>
                        <a:pt x="27" y="392"/>
                        <a:pt x="28" y="382"/>
                      </a:cubicBezTo>
                      <a:cubicBezTo>
                        <a:pt x="30" y="356"/>
                        <a:pt x="33" y="330"/>
                        <a:pt x="35" y="304"/>
                      </a:cubicBezTo>
                      <a:cubicBezTo>
                        <a:pt x="37" y="282"/>
                        <a:pt x="38" y="261"/>
                        <a:pt x="40" y="239"/>
                      </a:cubicBezTo>
                      <a:cubicBezTo>
                        <a:pt x="41" y="222"/>
                        <a:pt x="42" y="204"/>
                        <a:pt x="43" y="186"/>
                      </a:cubicBezTo>
                      <a:cubicBezTo>
                        <a:pt x="43" y="175"/>
                        <a:pt x="50" y="167"/>
                        <a:pt x="57" y="159"/>
                      </a:cubicBezTo>
                      <a:cubicBezTo>
                        <a:pt x="65" y="150"/>
                        <a:pt x="72" y="142"/>
                        <a:pt x="74" y="130"/>
                      </a:cubicBezTo>
                      <a:cubicBezTo>
                        <a:pt x="76" y="124"/>
                        <a:pt x="76" y="117"/>
                        <a:pt x="75" y="110"/>
                      </a:cubicBezTo>
                      <a:cubicBezTo>
                        <a:pt x="75" y="104"/>
                        <a:pt x="73" y="98"/>
                        <a:pt x="70" y="92"/>
                      </a:cubicBezTo>
                      <a:cubicBezTo>
                        <a:pt x="68" y="89"/>
                        <a:pt x="64" y="86"/>
                        <a:pt x="60" y="84"/>
                      </a:cubicBezTo>
                      <a:cubicBezTo>
                        <a:pt x="56" y="82"/>
                        <a:pt x="51" y="82"/>
                        <a:pt x="47" y="80"/>
                      </a:cubicBezTo>
                      <a:cubicBezTo>
                        <a:pt x="43" y="79"/>
                        <a:pt x="40" y="78"/>
                        <a:pt x="36" y="75"/>
                      </a:cubicBezTo>
                      <a:cubicBezTo>
                        <a:pt x="29" y="70"/>
                        <a:pt x="21" y="65"/>
                        <a:pt x="14" y="60"/>
                      </a:cubicBezTo>
                      <a:cubicBezTo>
                        <a:pt x="9" y="57"/>
                        <a:pt x="9" y="52"/>
                        <a:pt x="7" y="49"/>
                      </a:cubicBezTo>
                      <a:cubicBezTo>
                        <a:pt x="6" y="48"/>
                        <a:pt x="6" y="47"/>
                        <a:pt x="6" y="47"/>
                      </a:cubicBezTo>
                      <a:cubicBezTo>
                        <a:pt x="4" y="41"/>
                        <a:pt x="0" y="35"/>
                        <a:pt x="6" y="29"/>
                      </a:cubicBezTo>
                      <a:cubicBezTo>
                        <a:pt x="12" y="22"/>
                        <a:pt x="20" y="17"/>
                        <a:pt x="30" y="18"/>
                      </a:cubicBezTo>
                      <a:cubicBezTo>
                        <a:pt x="48" y="20"/>
                        <a:pt x="66" y="23"/>
                        <a:pt x="84" y="24"/>
                      </a:cubicBezTo>
                      <a:cubicBezTo>
                        <a:pt x="103" y="25"/>
                        <a:pt x="122" y="20"/>
                        <a:pt x="140" y="13"/>
                      </a:cubicBezTo>
                      <a:cubicBezTo>
                        <a:pt x="153" y="9"/>
                        <a:pt x="166" y="4"/>
                        <a:pt x="179" y="1"/>
                      </a:cubicBezTo>
                      <a:cubicBezTo>
                        <a:pt x="186" y="0"/>
                        <a:pt x="193" y="1"/>
                        <a:pt x="200" y="2"/>
                      </a:cubicBezTo>
                      <a:cubicBezTo>
                        <a:pt x="205" y="3"/>
                        <a:pt x="208" y="7"/>
                        <a:pt x="208" y="13"/>
                      </a:cubicBezTo>
                      <a:cubicBezTo>
                        <a:pt x="209" y="41"/>
                        <a:pt x="206" y="70"/>
                        <a:pt x="192" y="95"/>
                      </a:cubicBezTo>
                      <a:cubicBezTo>
                        <a:pt x="186" y="106"/>
                        <a:pt x="181" y="116"/>
                        <a:pt x="176" y="127"/>
                      </a:cubicBezTo>
                      <a:cubicBezTo>
                        <a:pt x="172" y="137"/>
                        <a:pt x="170" y="147"/>
                        <a:pt x="168" y="157"/>
                      </a:cubicBezTo>
                      <a:cubicBezTo>
                        <a:pt x="165" y="169"/>
                        <a:pt x="162" y="180"/>
                        <a:pt x="160" y="192"/>
                      </a:cubicBezTo>
                      <a:cubicBezTo>
                        <a:pt x="158" y="206"/>
                        <a:pt x="156" y="220"/>
                        <a:pt x="153" y="235"/>
                      </a:cubicBezTo>
                      <a:cubicBezTo>
                        <a:pt x="152" y="245"/>
                        <a:pt x="150" y="256"/>
                        <a:pt x="149" y="267"/>
                      </a:cubicBezTo>
                      <a:cubicBezTo>
                        <a:pt x="147" y="283"/>
                        <a:pt x="145" y="299"/>
                        <a:pt x="142" y="315"/>
                      </a:cubicBezTo>
                      <a:cubicBezTo>
                        <a:pt x="140" y="324"/>
                        <a:pt x="140" y="333"/>
                        <a:pt x="139" y="342"/>
                      </a:cubicBezTo>
                      <a:cubicBezTo>
                        <a:pt x="136" y="360"/>
                        <a:pt x="133" y="379"/>
                        <a:pt x="131" y="398"/>
                      </a:cubicBezTo>
                      <a:cubicBezTo>
                        <a:pt x="130" y="403"/>
                        <a:pt x="129" y="408"/>
                        <a:pt x="129" y="412"/>
                      </a:cubicBezTo>
                      <a:cubicBezTo>
                        <a:pt x="129" y="415"/>
                        <a:pt x="128" y="416"/>
                        <a:pt x="125" y="416"/>
                      </a:cubicBezTo>
                      <a:cubicBezTo>
                        <a:pt x="114" y="416"/>
                        <a:pt x="104" y="416"/>
                        <a:pt x="93" y="416"/>
                      </a:cubicBezTo>
                      <a:cubicBezTo>
                        <a:pt x="93" y="416"/>
                        <a:pt x="93" y="416"/>
                        <a:pt x="93"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pis For Office" panose="020B0504010101010104" pitchFamily="34" charset="0"/>
                  </a:endParaRPr>
                </a:p>
              </p:txBody>
            </p:sp>
            <p:sp>
              <p:nvSpPr>
                <p:cNvPr id="74" name="Freeform 75">
                  <a:extLst>
                    <a:ext uri="{FF2B5EF4-FFF2-40B4-BE49-F238E27FC236}">
                      <a16:creationId xmlns:a16="http://schemas.microsoft.com/office/drawing/2014/main" id="{B38F75CB-9406-4E8A-B8A6-3B329775D736}"/>
                    </a:ext>
                  </a:extLst>
                </p:cNvPr>
                <p:cNvSpPr>
                  <a:spLocks/>
                </p:cNvSpPr>
                <p:nvPr/>
              </p:nvSpPr>
              <p:spPr bwMode="auto">
                <a:xfrm>
                  <a:off x="6322167" y="2973277"/>
                  <a:ext cx="457200" cy="1481138"/>
                </a:xfrm>
                <a:custGeom>
                  <a:avLst/>
                  <a:gdLst>
                    <a:gd name="T0" fmla="*/ 35 w 107"/>
                    <a:gd name="T1" fmla="*/ 349 h 349"/>
                    <a:gd name="T2" fmla="*/ 0 w 107"/>
                    <a:gd name="T3" fmla="*/ 349 h 349"/>
                    <a:gd name="T4" fmla="*/ 1 w 107"/>
                    <a:gd name="T5" fmla="*/ 343 h 349"/>
                    <a:gd name="T6" fmla="*/ 9 w 107"/>
                    <a:gd name="T7" fmla="*/ 299 h 349"/>
                    <a:gd name="T8" fmla="*/ 18 w 107"/>
                    <a:gd name="T9" fmla="*/ 241 h 349"/>
                    <a:gd name="T10" fmla="*/ 26 w 107"/>
                    <a:gd name="T11" fmla="*/ 194 h 349"/>
                    <a:gd name="T12" fmla="*/ 32 w 107"/>
                    <a:gd name="T13" fmla="*/ 149 h 349"/>
                    <a:gd name="T14" fmla="*/ 37 w 107"/>
                    <a:gd name="T15" fmla="*/ 114 h 349"/>
                    <a:gd name="T16" fmla="*/ 34 w 107"/>
                    <a:gd name="T17" fmla="*/ 85 h 349"/>
                    <a:gd name="T18" fmla="*/ 26 w 107"/>
                    <a:gd name="T19" fmla="*/ 37 h 349"/>
                    <a:gd name="T20" fmla="*/ 27 w 107"/>
                    <a:gd name="T21" fmla="*/ 9 h 349"/>
                    <a:gd name="T22" fmla="*/ 39 w 107"/>
                    <a:gd name="T23" fmla="*/ 2 h 349"/>
                    <a:gd name="T24" fmla="*/ 66 w 107"/>
                    <a:gd name="T25" fmla="*/ 18 h 349"/>
                    <a:gd name="T26" fmla="*/ 88 w 107"/>
                    <a:gd name="T27" fmla="*/ 29 h 349"/>
                    <a:gd name="T28" fmla="*/ 96 w 107"/>
                    <a:gd name="T29" fmla="*/ 30 h 349"/>
                    <a:gd name="T30" fmla="*/ 103 w 107"/>
                    <a:gd name="T31" fmla="*/ 40 h 349"/>
                    <a:gd name="T32" fmla="*/ 93 w 107"/>
                    <a:gd name="T33" fmla="*/ 48 h 349"/>
                    <a:gd name="T34" fmla="*/ 95 w 107"/>
                    <a:gd name="T35" fmla="*/ 51 h 349"/>
                    <a:gd name="T36" fmla="*/ 97 w 107"/>
                    <a:gd name="T37" fmla="*/ 49 h 349"/>
                    <a:gd name="T38" fmla="*/ 101 w 107"/>
                    <a:gd name="T39" fmla="*/ 44 h 349"/>
                    <a:gd name="T40" fmla="*/ 106 w 107"/>
                    <a:gd name="T41" fmla="*/ 49 h 349"/>
                    <a:gd name="T42" fmla="*/ 107 w 107"/>
                    <a:gd name="T43" fmla="*/ 54 h 349"/>
                    <a:gd name="T44" fmla="*/ 104 w 107"/>
                    <a:gd name="T45" fmla="*/ 59 h 349"/>
                    <a:gd name="T46" fmla="*/ 102 w 107"/>
                    <a:gd name="T47" fmla="*/ 61 h 349"/>
                    <a:gd name="T48" fmla="*/ 103 w 107"/>
                    <a:gd name="T49" fmla="*/ 63 h 349"/>
                    <a:gd name="T50" fmla="*/ 105 w 107"/>
                    <a:gd name="T51" fmla="*/ 67 h 349"/>
                    <a:gd name="T52" fmla="*/ 86 w 107"/>
                    <a:gd name="T53" fmla="*/ 95 h 349"/>
                    <a:gd name="T54" fmla="*/ 72 w 107"/>
                    <a:gd name="T55" fmla="*/ 125 h 349"/>
                    <a:gd name="T56" fmla="*/ 65 w 107"/>
                    <a:gd name="T57" fmla="*/ 163 h 349"/>
                    <a:gd name="T58" fmla="*/ 58 w 107"/>
                    <a:gd name="T59" fmla="*/ 203 h 349"/>
                    <a:gd name="T60" fmla="*/ 50 w 107"/>
                    <a:gd name="T61" fmla="*/ 248 h 349"/>
                    <a:gd name="T62" fmla="*/ 44 w 107"/>
                    <a:gd name="T63" fmla="*/ 292 h 349"/>
                    <a:gd name="T64" fmla="*/ 39 w 107"/>
                    <a:gd name="T65" fmla="*/ 321 h 349"/>
                    <a:gd name="T66" fmla="*/ 35 w 107"/>
                    <a:gd name="T6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349">
                      <a:moveTo>
                        <a:pt x="35" y="349"/>
                      </a:moveTo>
                      <a:cubicBezTo>
                        <a:pt x="23" y="349"/>
                        <a:pt x="12" y="349"/>
                        <a:pt x="0" y="349"/>
                      </a:cubicBezTo>
                      <a:cubicBezTo>
                        <a:pt x="0" y="347"/>
                        <a:pt x="0" y="345"/>
                        <a:pt x="1" y="343"/>
                      </a:cubicBezTo>
                      <a:cubicBezTo>
                        <a:pt x="3" y="328"/>
                        <a:pt x="6" y="313"/>
                        <a:pt x="9" y="299"/>
                      </a:cubicBezTo>
                      <a:cubicBezTo>
                        <a:pt x="12" y="279"/>
                        <a:pt x="15" y="260"/>
                        <a:pt x="18" y="241"/>
                      </a:cubicBezTo>
                      <a:cubicBezTo>
                        <a:pt x="20" y="225"/>
                        <a:pt x="23" y="210"/>
                        <a:pt x="26" y="194"/>
                      </a:cubicBezTo>
                      <a:cubicBezTo>
                        <a:pt x="28" y="179"/>
                        <a:pt x="30" y="164"/>
                        <a:pt x="32" y="149"/>
                      </a:cubicBezTo>
                      <a:cubicBezTo>
                        <a:pt x="34" y="137"/>
                        <a:pt x="35" y="125"/>
                        <a:pt x="37" y="114"/>
                      </a:cubicBezTo>
                      <a:cubicBezTo>
                        <a:pt x="38" y="104"/>
                        <a:pt x="36" y="94"/>
                        <a:pt x="34" y="85"/>
                      </a:cubicBezTo>
                      <a:cubicBezTo>
                        <a:pt x="32" y="69"/>
                        <a:pt x="28" y="53"/>
                        <a:pt x="26" y="37"/>
                      </a:cubicBezTo>
                      <a:cubicBezTo>
                        <a:pt x="25" y="28"/>
                        <a:pt x="26" y="18"/>
                        <a:pt x="27" y="9"/>
                      </a:cubicBezTo>
                      <a:cubicBezTo>
                        <a:pt x="27" y="3"/>
                        <a:pt x="32" y="0"/>
                        <a:pt x="39" y="2"/>
                      </a:cubicBezTo>
                      <a:cubicBezTo>
                        <a:pt x="49" y="5"/>
                        <a:pt x="58" y="11"/>
                        <a:pt x="66" y="18"/>
                      </a:cubicBezTo>
                      <a:cubicBezTo>
                        <a:pt x="73" y="24"/>
                        <a:pt x="80" y="27"/>
                        <a:pt x="88" y="29"/>
                      </a:cubicBezTo>
                      <a:cubicBezTo>
                        <a:pt x="91" y="29"/>
                        <a:pt x="93" y="30"/>
                        <a:pt x="96" y="30"/>
                      </a:cubicBezTo>
                      <a:cubicBezTo>
                        <a:pt x="100" y="32"/>
                        <a:pt x="103" y="35"/>
                        <a:pt x="103" y="40"/>
                      </a:cubicBezTo>
                      <a:cubicBezTo>
                        <a:pt x="97" y="40"/>
                        <a:pt x="93" y="42"/>
                        <a:pt x="93" y="48"/>
                      </a:cubicBezTo>
                      <a:cubicBezTo>
                        <a:pt x="93" y="49"/>
                        <a:pt x="94" y="50"/>
                        <a:pt x="95" y="51"/>
                      </a:cubicBezTo>
                      <a:cubicBezTo>
                        <a:pt x="96" y="50"/>
                        <a:pt x="97" y="49"/>
                        <a:pt x="97" y="49"/>
                      </a:cubicBezTo>
                      <a:cubicBezTo>
                        <a:pt x="97" y="46"/>
                        <a:pt x="98" y="44"/>
                        <a:pt x="101" y="44"/>
                      </a:cubicBezTo>
                      <a:cubicBezTo>
                        <a:pt x="104" y="44"/>
                        <a:pt x="106" y="46"/>
                        <a:pt x="106" y="49"/>
                      </a:cubicBezTo>
                      <a:cubicBezTo>
                        <a:pt x="106" y="50"/>
                        <a:pt x="106" y="52"/>
                        <a:pt x="107" y="54"/>
                      </a:cubicBezTo>
                      <a:cubicBezTo>
                        <a:pt x="107" y="57"/>
                        <a:pt x="107" y="59"/>
                        <a:pt x="104" y="59"/>
                      </a:cubicBezTo>
                      <a:cubicBezTo>
                        <a:pt x="103" y="59"/>
                        <a:pt x="102" y="60"/>
                        <a:pt x="102" y="61"/>
                      </a:cubicBezTo>
                      <a:cubicBezTo>
                        <a:pt x="102" y="61"/>
                        <a:pt x="103" y="62"/>
                        <a:pt x="103" y="63"/>
                      </a:cubicBezTo>
                      <a:cubicBezTo>
                        <a:pt x="106" y="63"/>
                        <a:pt x="106" y="65"/>
                        <a:pt x="105" y="67"/>
                      </a:cubicBezTo>
                      <a:cubicBezTo>
                        <a:pt x="101" y="78"/>
                        <a:pt x="94" y="87"/>
                        <a:pt x="86" y="95"/>
                      </a:cubicBezTo>
                      <a:cubicBezTo>
                        <a:pt x="78" y="104"/>
                        <a:pt x="74" y="114"/>
                        <a:pt x="72" y="125"/>
                      </a:cubicBezTo>
                      <a:cubicBezTo>
                        <a:pt x="70" y="138"/>
                        <a:pt x="67" y="151"/>
                        <a:pt x="65" y="163"/>
                      </a:cubicBezTo>
                      <a:cubicBezTo>
                        <a:pt x="62" y="176"/>
                        <a:pt x="60" y="190"/>
                        <a:pt x="58" y="203"/>
                      </a:cubicBezTo>
                      <a:cubicBezTo>
                        <a:pt x="55" y="218"/>
                        <a:pt x="53" y="233"/>
                        <a:pt x="50" y="248"/>
                      </a:cubicBezTo>
                      <a:cubicBezTo>
                        <a:pt x="48" y="263"/>
                        <a:pt x="46" y="277"/>
                        <a:pt x="44" y="292"/>
                      </a:cubicBezTo>
                      <a:cubicBezTo>
                        <a:pt x="42" y="302"/>
                        <a:pt x="41" y="311"/>
                        <a:pt x="39" y="321"/>
                      </a:cubicBezTo>
                      <a:cubicBezTo>
                        <a:pt x="38" y="330"/>
                        <a:pt x="36" y="339"/>
                        <a:pt x="35"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pis For Office" panose="020B0504010101010104" pitchFamily="34" charset="0"/>
                  </a:endParaRPr>
                </a:p>
              </p:txBody>
            </p:sp>
            <p:sp>
              <p:nvSpPr>
                <p:cNvPr id="75" name="Freeform 76">
                  <a:extLst>
                    <a:ext uri="{FF2B5EF4-FFF2-40B4-BE49-F238E27FC236}">
                      <a16:creationId xmlns:a16="http://schemas.microsoft.com/office/drawing/2014/main" id="{8FD099E0-D114-4BF3-A331-B2405BD1C935}"/>
                    </a:ext>
                  </a:extLst>
                </p:cNvPr>
                <p:cNvSpPr>
                  <a:spLocks noEditPoints="1"/>
                </p:cNvSpPr>
                <p:nvPr/>
              </p:nvSpPr>
              <p:spPr bwMode="auto">
                <a:xfrm>
                  <a:off x="7309592" y="2071577"/>
                  <a:ext cx="274638" cy="633413"/>
                </a:xfrm>
                <a:custGeom>
                  <a:avLst/>
                  <a:gdLst>
                    <a:gd name="T0" fmla="*/ 64 w 64"/>
                    <a:gd name="T1" fmla="*/ 79 h 149"/>
                    <a:gd name="T2" fmla="*/ 54 w 64"/>
                    <a:gd name="T3" fmla="*/ 123 h 149"/>
                    <a:gd name="T4" fmla="*/ 43 w 64"/>
                    <a:gd name="T5" fmla="*/ 144 h 149"/>
                    <a:gd name="T6" fmla="*/ 35 w 64"/>
                    <a:gd name="T7" fmla="*/ 144 h 149"/>
                    <a:gd name="T8" fmla="*/ 20 w 64"/>
                    <a:gd name="T9" fmla="*/ 122 h 149"/>
                    <a:gd name="T10" fmla="*/ 18 w 64"/>
                    <a:gd name="T11" fmla="*/ 95 h 149"/>
                    <a:gd name="T12" fmla="*/ 7 w 64"/>
                    <a:gd name="T13" fmla="*/ 22 h 149"/>
                    <a:gd name="T14" fmla="*/ 3 w 64"/>
                    <a:gd name="T15" fmla="*/ 14 h 149"/>
                    <a:gd name="T16" fmla="*/ 7 w 64"/>
                    <a:gd name="T17" fmla="*/ 4 h 149"/>
                    <a:gd name="T18" fmla="*/ 58 w 64"/>
                    <a:gd name="T19" fmla="*/ 30 h 149"/>
                    <a:gd name="T20" fmla="*/ 64 w 64"/>
                    <a:gd name="T21" fmla="*/ 79 h 149"/>
                    <a:gd name="T22" fmla="*/ 43 w 64"/>
                    <a:gd name="T23" fmla="*/ 125 h 149"/>
                    <a:gd name="T24" fmla="*/ 41 w 64"/>
                    <a:gd name="T25" fmla="*/ 122 h 149"/>
                    <a:gd name="T26" fmla="*/ 39 w 64"/>
                    <a:gd name="T27" fmla="*/ 125 h 149"/>
                    <a:gd name="T28" fmla="*/ 35 w 64"/>
                    <a:gd name="T29" fmla="*/ 129 h 149"/>
                    <a:gd name="T30" fmla="*/ 33 w 64"/>
                    <a:gd name="T31" fmla="*/ 131 h 149"/>
                    <a:gd name="T32" fmla="*/ 35 w 64"/>
                    <a:gd name="T33" fmla="*/ 132 h 149"/>
                    <a:gd name="T34" fmla="*/ 43 w 64"/>
                    <a:gd name="T35" fmla="*/ 125 h 149"/>
                    <a:gd name="T36" fmla="*/ 25 w 64"/>
                    <a:gd name="T37" fmla="*/ 120 h 149"/>
                    <a:gd name="T38" fmla="*/ 26 w 64"/>
                    <a:gd name="T39" fmla="*/ 121 h 149"/>
                    <a:gd name="T40" fmla="*/ 28 w 64"/>
                    <a:gd name="T41" fmla="*/ 118 h 149"/>
                    <a:gd name="T42" fmla="*/ 31 w 64"/>
                    <a:gd name="T43" fmla="*/ 114 h 149"/>
                    <a:gd name="T44" fmla="*/ 34 w 64"/>
                    <a:gd name="T45" fmla="*/ 111 h 149"/>
                    <a:gd name="T46" fmla="*/ 30 w 64"/>
                    <a:gd name="T47" fmla="*/ 110 h 149"/>
                    <a:gd name="T48" fmla="*/ 25 w 64"/>
                    <a:gd name="T49" fmla="*/ 12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149">
                      <a:moveTo>
                        <a:pt x="64" y="79"/>
                      </a:moveTo>
                      <a:cubicBezTo>
                        <a:pt x="64" y="91"/>
                        <a:pt x="62" y="108"/>
                        <a:pt x="54" y="123"/>
                      </a:cubicBezTo>
                      <a:cubicBezTo>
                        <a:pt x="50" y="130"/>
                        <a:pt x="47" y="137"/>
                        <a:pt x="43" y="144"/>
                      </a:cubicBezTo>
                      <a:cubicBezTo>
                        <a:pt x="41" y="149"/>
                        <a:pt x="38" y="149"/>
                        <a:pt x="35" y="144"/>
                      </a:cubicBezTo>
                      <a:cubicBezTo>
                        <a:pt x="30" y="137"/>
                        <a:pt x="26" y="129"/>
                        <a:pt x="20" y="122"/>
                      </a:cubicBezTo>
                      <a:cubicBezTo>
                        <a:pt x="13" y="113"/>
                        <a:pt x="16" y="104"/>
                        <a:pt x="18" y="95"/>
                      </a:cubicBezTo>
                      <a:cubicBezTo>
                        <a:pt x="23" y="69"/>
                        <a:pt x="18" y="45"/>
                        <a:pt x="7" y="22"/>
                      </a:cubicBezTo>
                      <a:cubicBezTo>
                        <a:pt x="6" y="20"/>
                        <a:pt x="4" y="17"/>
                        <a:pt x="3" y="14"/>
                      </a:cubicBezTo>
                      <a:cubicBezTo>
                        <a:pt x="0" y="8"/>
                        <a:pt x="1" y="5"/>
                        <a:pt x="7" y="4"/>
                      </a:cubicBezTo>
                      <a:cubicBezTo>
                        <a:pt x="26" y="0"/>
                        <a:pt x="50" y="8"/>
                        <a:pt x="58" y="30"/>
                      </a:cubicBezTo>
                      <a:cubicBezTo>
                        <a:pt x="62" y="44"/>
                        <a:pt x="64" y="59"/>
                        <a:pt x="64" y="79"/>
                      </a:cubicBezTo>
                      <a:close/>
                      <a:moveTo>
                        <a:pt x="43" y="125"/>
                      </a:moveTo>
                      <a:cubicBezTo>
                        <a:pt x="42" y="124"/>
                        <a:pt x="42" y="123"/>
                        <a:pt x="41" y="122"/>
                      </a:cubicBezTo>
                      <a:cubicBezTo>
                        <a:pt x="40" y="123"/>
                        <a:pt x="39" y="124"/>
                        <a:pt x="39" y="125"/>
                      </a:cubicBezTo>
                      <a:cubicBezTo>
                        <a:pt x="39" y="128"/>
                        <a:pt x="38" y="129"/>
                        <a:pt x="35" y="129"/>
                      </a:cubicBezTo>
                      <a:cubicBezTo>
                        <a:pt x="34" y="129"/>
                        <a:pt x="33" y="130"/>
                        <a:pt x="33" y="131"/>
                      </a:cubicBezTo>
                      <a:cubicBezTo>
                        <a:pt x="33" y="131"/>
                        <a:pt x="34" y="132"/>
                        <a:pt x="35" y="132"/>
                      </a:cubicBezTo>
                      <a:cubicBezTo>
                        <a:pt x="39" y="134"/>
                        <a:pt x="43" y="130"/>
                        <a:pt x="43" y="125"/>
                      </a:cubicBezTo>
                      <a:close/>
                      <a:moveTo>
                        <a:pt x="25" y="120"/>
                      </a:moveTo>
                      <a:cubicBezTo>
                        <a:pt x="25" y="121"/>
                        <a:pt x="26" y="121"/>
                        <a:pt x="26" y="121"/>
                      </a:cubicBezTo>
                      <a:cubicBezTo>
                        <a:pt x="27" y="120"/>
                        <a:pt x="27" y="119"/>
                        <a:pt x="28" y="118"/>
                      </a:cubicBezTo>
                      <a:cubicBezTo>
                        <a:pt x="29" y="117"/>
                        <a:pt x="30" y="115"/>
                        <a:pt x="31" y="114"/>
                      </a:cubicBezTo>
                      <a:cubicBezTo>
                        <a:pt x="32" y="113"/>
                        <a:pt x="33" y="112"/>
                        <a:pt x="34" y="111"/>
                      </a:cubicBezTo>
                      <a:cubicBezTo>
                        <a:pt x="33" y="111"/>
                        <a:pt x="32" y="110"/>
                        <a:pt x="30" y="110"/>
                      </a:cubicBezTo>
                      <a:cubicBezTo>
                        <a:pt x="26" y="110"/>
                        <a:pt x="24" y="113"/>
                        <a:pt x="25"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pis For Office" panose="020B0504010101010104" pitchFamily="34" charset="0"/>
                  </a:endParaRPr>
                </a:p>
              </p:txBody>
            </p:sp>
            <p:sp>
              <p:nvSpPr>
                <p:cNvPr id="76" name="Rectangle 75">
                  <a:extLst>
                    <a:ext uri="{FF2B5EF4-FFF2-40B4-BE49-F238E27FC236}">
                      <a16:creationId xmlns:a16="http://schemas.microsoft.com/office/drawing/2014/main" id="{466791E1-5B1C-4273-A755-37E74A9645DE}"/>
                    </a:ext>
                  </a:extLst>
                </p:cNvPr>
                <p:cNvSpPr/>
                <p:nvPr/>
              </p:nvSpPr>
              <p:spPr>
                <a:xfrm>
                  <a:off x="6703308" y="721043"/>
                  <a:ext cx="210996" cy="154021"/>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Apis For Office" panose="020B0504010101010104" pitchFamily="34" charset="0"/>
                  </a:endParaRPr>
                </a:p>
              </p:txBody>
            </p:sp>
            <p:sp>
              <p:nvSpPr>
                <p:cNvPr id="77" name="Freeform: Shape 76">
                  <a:extLst>
                    <a:ext uri="{FF2B5EF4-FFF2-40B4-BE49-F238E27FC236}">
                      <a16:creationId xmlns:a16="http://schemas.microsoft.com/office/drawing/2014/main" id="{C88DE96C-C102-46EC-B1C0-481C6A74C9A5}"/>
                    </a:ext>
                  </a:extLst>
                </p:cNvPr>
                <p:cNvSpPr/>
                <p:nvPr/>
              </p:nvSpPr>
              <p:spPr>
                <a:xfrm>
                  <a:off x="7400430" y="2482328"/>
                  <a:ext cx="110003" cy="185630"/>
                </a:xfrm>
                <a:custGeom>
                  <a:avLst/>
                  <a:gdLst>
                    <a:gd name="connsiteX0" fmla="*/ 34376 w 110003"/>
                    <a:gd name="connsiteY0" fmla="*/ 0 h 185630"/>
                    <a:gd name="connsiteX1" fmla="*/ 0 w 110003"/>
                    <a:gd name="connsiteY1" fmla="*/ 96252 h 185630"/>
                    <a:gd name="connsiteX2" fmla="*/ 68752 w 110003"/>
                    <a:gd name="connsiteY2" fmla="*/ 185630 h 185630"/>
                    <a:gd name="connsiteX3" fmla="*/ 110003 w 110003"/>
                    <a:gd name="connsiteY3" fmla="*/ 96252 h 185630"/>
                    <a:gd name="connsiteX4" fmla="*/ 34376 w 110003"/>
                    <a:gd name="connsiteY4" fmla="*/ 0 h 18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3" h="185630">
                      <a:moveTo>
                        <a:pt x="34376" y="0"/>
                      </a:moveTo>
                      <a:lnTo>
                        <a:pt x="0" y="96252"/>
                      </a:lnTo>
                      <a:lnTo>
                        <a:pt x="68752" y="185630"/>
                      </a:lnTo>
                      <a:lnTo>
                        <a:pt x="110003" y="96252"/>
                      </a:lnTo>
                      <a:lnTo>
                        <a:pt x="34376"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Apis For Office" panose="020B0504010101010104" pitchFamily="34" charset="0"/>
                  </a:endParaRPr>
                </a:p>
              </p:txBody>
            </p:sp>
            <p:sp>
              <p:nvSpPr>
                <p:cNvPr id="78" name="Oval 77">
                  <a:extLst>
                    <a:ext uri="{FF2B5EF4-FFF2-40B4-BE49-F238E27FC236}">
                      <a16:creationId xmlns:a16="http://schemas.microsoft.com/office/drawing/2014/main" id="{E160BA1B-138B-4C6B-A178-D5AABD04211F}"/>
                    </a:ext>
                  </a:extLst>
                </p:cNvPr>
                <p:cNvSpPr/>
                <p:nvPr/>
              </p:nvSpPr>
              <p:spPr>
                <a:xfrm>
                  <a:off x="6680307" y="3119493"/>
                  <a:ext cx="101600" cy="16711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Apis For Office" panose="020B0504010101010104" pitchFamily="34" charset="0"/>
                  </a:endParaRPr>
                </a:p>
              </p:txBody>
            </p:sp>
          </p:grpSp>
          <p:grpSp>
            <p:nvGrpSpPr>
              <p:cNvPr id="79" name="Group 78">
                <a:extLst>
                  <a:ext uri="{FF2B5EF4-FFF2-40B4-BE49-F238E27FC236}">
                    <a16:creationId xmlns:a16="http://schemas.microsoft.com/office/drawing/2014/main" id="{824AACE7-328E-439A-88AD-31222E675F4A}"/>
                  </a:ext>
                </a:extLst>
              </p:cNvPr>
              <p:cNvGrpSpPr/>
              <p:nvPr/>
            </p:nvGrpSpPr>
            <p:grpSpPr>
              <a:xfrm>
                <a:off x="7387879" y="3271379"/>
                <a:ext cx="347389" cy="584707"/>
                <a:chOff x="2890466" y="1958238"/>
                <a:chExt cx="515974" cy="868461"/>
              </a:xfrm>
              <a:solidFill>
                <a:schemeClr val="tx1"/>
              </a:solidFill>
            </p:grpSpPr>
            <p:sp>
              <p:nvSpPr>
                <p:cNvPr id="80" name="Freeform 10">
                  <a:extLst>
                    <a:ext uri="{FF2B5EF4-FFF2-40B4-BE49-F238E27FC236}">
                      <a16:creationId xmlns:a16="http://schemas.microsoft.com/office/drawing/2014/main" id="{B156A363-DD68-40D5-AAA4-345E91D5875B}"/>
                    </a:ext>
                  </a:extLst>
                </p:cNvPr>
                <p:cNvSpPr>
                  <a:spLocks/>
                </p:cNvSpPr>
                <p:nvPr/>
              </p:nvSpPr>
              <p:spPr bwMode="auto">
                <a:xfrm>
                  <a:off x="2890466" y="2094319"/>
                  <a:ext cx="465888" cy="704975"/>
                </a:xfrm>
                <a:custGeom>
                  <a:avLst/>
                  <a:gdLst>
                    <a:gd name="T0" fmla="*/ 393 w 570"/>
                    <a:gd name="T1" fmla="*/ 821 h 861"/>
                    <a:gd name="T2" fmla="*/ 45 w 570"/>
                    <a:gd name="T3" fmla="*/ 821 h 861"/>
                    <a:gd name="T4" fmla="*/ 44 w 570"/>
                    <a:gd name="T5" fmla="*/ 676 h 861"/>
                    <a:gd name="T6" fmla="*/ 91 w 570"/>
                    <a:gd name="T7" fmla="*/ 434 h 861"/>
                    <a:gd name="T8" fmla="*/ 110 w 570"/>
                    <a:gd name="T9" fmla="*/ 392 h 861"/>
                    <a:gd name="T10" fmla="*/ 139 w 570"/>
                    <a:gd name="T11" fmla="*/ 376 h 861"/>
                    <a:gd name="T12" fmla="*/ 186 w 570"/>
                    <a:gd name="T13" fmla="*/ 349 h 861"/>
                    <a:gd name="T14" fmla="*/ 167 w 570"/>
                    <a:gd name="T15" fmla="*/ 296 h 861"/>
                    <a:gd name="T16" fmla="*/ 119 w 570"/>
                    <a:gd name="T17" fmla="*/ 245 h 861"/>
                    <a:gd name="T18" fmla="*/ 82 w 570"/>
                    <a:gd name="T19" fmla="*/ 227 h 861"/>
                    <a:gd name="T20" fmla="*/ 40 w 570"/>
                    <a:gd name="T21" fmla="*/ 225 h 861"/>
                    <a:gd name="T22" fmla="*/ 19 w 570"/>
                    <a:gd name="T23" fmla="*/ 166 h 861"/>
                    <a:gd name="T24" fmla="*/ 55 w 570"/>
                    <a:gd name="T25" fmla="*/ 136 h 861"/>
                    <a:gd name="T26" fmla="*/ 306 w 570"/>
                    <a:gd name="T27" fmla="*/ 119 h 861"/>
                    <a:gd name="T28" fmla="*/ 429 w 570"/>
                    <a:gd name="T29" fmla="*/ 102 h 861"/>
                    <a:gd name="T30" fmla="*/ 514 w 570"/>
                    <a:gd name="T31" fmla="*/ 19 h 861"/>
                    <a:gd name="T32" fmla="*/ 554 w 570"/>
                    <a:gd name="T33" fmla="*/ 8 h 861"/>
                    <a:gd name="T34" fmla="*/ 558 w 570"/>
                    <a:gd name="T35" fmla="*/ 50 h 861"/>
                    <a:gd name="T36" fmla="*/ 413 w 570"/>
                    <a:gd name="T37" fmla="*/ 172 h 861"/>
                    <a:gd name="T38" fmla="*/ 349 w 570"/>
                    <a:gd name="T39" fmla="*/ 184 h 861"/>
                    <a:gd name="T40" fmla="*/ 323 w 570"/>
                    <a:gd name="T41" fmla="*/ 209 h 861"/>
                    <a:gd name="T42" fmla="*/ 303 w 570"/>
                    <a:gd name="T43" fmla="*/ 255 h 861"/>
                    <a:gd name="T44" fmla="*/ 301 w 570"/>
                    <a:gd name="T45" fmla="*/ 364 h 861"/>
                    <a:gd name="T46" fmla="*/ 361 w 570"/>
                    <a:gd name="T47" fmla="*/ 518 h 861"/>
                    <a:gd name="T48" fmla="*/ 393 w 570"/>
                    <a:gd name="T49" fmla="*/ 82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0" h="861">
                      <a:moveTo>
                        <a:pt x="393" y="821"/>
                      </a:moveTo>
                      <a:cubicBezTo>
                        <a:pt x="278" y="834"/>
                        <a:pt x="164" y="861"/>
                        <a:pt x="45" y="821"/>
                      </a:cubicBezTo>
                      <a:cubicBezTo>
                        <a:pt x="44" y="777"/>
                        <a:pt x="42" y="726"/>
                        <a:pt x="44" y="676"/>
                      </a:cubicBezTo>
                      <a:cubicBezTo>
                        <a:pt x="47" y="593"/>
                        <a:pt x="61" y="512"/>
                        <a:pt x="91" y="434"/>
                      </a:cubicBezTo>
                      <a:cubicBezTo>
                        <a:pt x="96" y="420"/>
                        <a:pt x="103" y="406"/>
                        <a:pt x="110" y="392"/>
                      </a:cubicBezTo>
                      <a:cubicBezTo>
                        <a:pt x="115" y="380"/>
                        <a:pt x="121" y="370"/>
                        <a:pt x="139" y="376"/>
                      </a:cubicBezTo>
                      <a:cubicBezTo>
                        <a:pt x="158" y="382"/>
                        <a:pt x="179" y="368"/>
                        <a:pt x="186" y="349"/>
                      </a:cubicBezTo>
                      <a:cubicBezTo>
                        <a:pt x="193" y="330"/>
                        <a:pt x="187" y="303"/>
                        <a:pt x="167" y="296"/>
                      </a:cubicBezTo>
                      <a:cubicBezTo>
                        <a:pt x="141" y="287"/>
                        <a:pt x="128" y="268"/>
                        <a:pt x="119" y="245"/>
                      </a:cubicBezTo>
                      <a:cubicBezTo>
                        <a:pt x="112" y="227"/>
                        <a:pt x="100" y="223"/>
                        <a:pt x="82" y="227"/>
                      </a:cubicBezTo>
                      <a:cubicBezTo>
                        <a:pt x="68" y="229"/>
                        <a:pt x="54" y="228"/>
                        <a:pt x="40" y="225"/>
                      </a:cubicBezTo>
                      <a:cubicBezTo>
                        <a:pt x="11" y="218"/>
                        <a:pt x="0" y="190"/>
                        <a:pt x="19" y="166"/>
                      </a:cubicBezTo>
                      <a:cubicBezTo>
                        <a:pt x="28" y="154"/>
                        <a:pt x="41" y="143"/>
                        <a:pt x="55" y="136"/>
                      </a:cubicBezTo>
                      <a:cubicBezTo>
                        <a:pt x="136" y="96"/>
                        <a:pt x="221" y="83"/>
                        <a:pt x="306" y="119"/>
                      </a:cubicBezTo>
                      <a:cubicBezTo>
                        <a:pt x="353" y="138"/>
                        <a:pt x="392" y="132"/>
                        <a:pt x="429" y="102"/>
                      </a:cubicBezTo>
                      <a:cubicBezTo>
                        <a:pt x="459" y="77"/>
                        <a:pt x="487" y="48"/>
                        <a:pt x="514" y="19"/>
                      </a:cubicBezTo>
                      <a:cubicBezTo>
                        <a:pt x="528" y="5"/>
                        <a:pt x="541" y="0"/>
                        <a:pt x="554" y="8"/>
                      </a:cubicBezTo>
                      <a:cubicBezTo>
                        <a:pt x="568" y="18"/>
                        <a:pt x="570" y="33"/>
                        <a:pt x="558" y="50"/>
                      </a:cubicBezTo>
                      <a:cubicBezTo>
                        <a:pt x="520" y="103"/>
                        <a:pt x="473" y="146"/>
                        <a:pt x="413" y="172"/>
                      </a:cubicBezTo>
                      <a:cubicBezTo>
                        <a:pt x="393" y="180"/>
                        <a:pt x="370" y="184"/>
                        <a:pt x="349" y="184"/>
                      </a:cubicBezTo>
                      <a:cubicBezTo>
                        <a:pt x="329" y="184"/>
                        <a:pt x="324" y="194"/>
                        <a:pt x="323" y="209"/>
                      </a:cubicBezTo>
                      <a:cubicBezTo>
                        <a:pt x="322" y="227"/>
                        <a:pt x="316" y="241"/>
                        <a:pt x="303" y="255"/>
                      </a:cubicBezTo>
                      <a:cubicBezTo>
                        <a:pt x="282" y="277"/>
                        <a:pt x="281" y="329"/>
                        <a:pt x="301" y="364"/>
                      </a:cubicBezTo>
                      <a:cubicBezTo>
                        <a:pt x="329" y="413"/>
                        <a:pt x="347" y="464"/>
                        <a:pt x="361" y="518"/>
                      </a:cubicBezTo>
                      <a:cubicBezTo>
                        <a:pt x="383" y="605"/>
                        <a:pt x="400" y="761"/>
                        <a:pt x="393" y="8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8">
                  <a:extLst>
                    <a:ext uri="{FF2B5EF4-FFF2-40B4-BE49-F238E27FC236}">
                      <a16:creationId xmlns:a16="http://schemas.microsoft.com/office/drawing/2014/main" id="{EADFA39D-5F19-48F7-BBDF-E155EFBFFDC4}"/>
                    </a:ext>
                  </a:extLst>
                </p:cNvPr>
                <p:cNvSpPr>
                  <a:spLocks/>
                </p:cNvSpPr>
                <p:nvPr/>
              </p:nvSpPr>
              <p:spPr bwMode="auto">
                <a:xfrm>
                  <a:off x="3123883" y="2071639"/>
                  <a:ext cx="282557" cy="755060"/>
                </a:xfrm>
                <a:custGeom>
                  <a:avLst/>
                  <a:gdLst>
                    <a:gd name="T0" fmla="*/ 190 w 345"/>
                    <a:gd name="T1" fmla="*/ 212 h 923"/>
                    <a:gd name="T2" fmla="*/ 210 w 345"/>
                    <a:gd name="T3" fmla="*/ 534 h 923"/>
                    <a:gd name="T4" fmla="*/ 264 w 345"/>
                    <a:gd name="T5" fmla="*/ 853 h 923"/>
                    <a:gd name="T6" fmla="*/ 220 w 345"/>
                    <a:gd name="T7" fmla="*/ 918 h 923"/>
                    <a:gd name="T8" fmla="*/ 157 w 345"/>
                    <a:gd name="T9" fmla="*/ 872 h 923"/>
                    <a:gd name="T10" fmla="*/ 94 w 345"/>
                    <a:gd name="T11" fmla="*/ 496 h 923"/>
                    <a:gd name="T12" fmla="*/ 75 w 345"/>
                    <a:gd name="T13" fmla="*/ 479 h 923"/>
                    <a:gd name="T14" fmla="*/ 61 w 345"/>
                    <a:gd name="T15" fmla="*/ 467 h 923"/>
                    <a:gd name="T16" fmla="*/ 27 w 345"/>
                    <a:gd name="T17" fmla="*/ 399 h 923"/>
                    <a:gd name="T18" fmla="*/ 34 w 345"/>
                    <a:gd name="T19" fmla="*/ 276 h 923"/>
                    <a:gd name="T20" fmla="*/ 43 w 345"/>
                    <a:gd name="T21" fmla="*/ 263 h 923"/>
                    <a:gd name="T22" fmla="*/ 61 w 345"/>
                    <a:gd name="T23" fmla="*/ 291 h 923"/>
                    <a:gd name="T24" fmla="*/ 85 w 345"/>
                    <a:gd name="T25" fmla="*/ 237 h 923"/>
                    <a:gd name="T26" fmla="*/ 108 w 345"/>
                    <a:gd name="T27" fmla="*/ 215 h 923"/>
                    <a:gd name="T28" fmla="*/ 207 w 345"/>
                    <a:gd name="T29" fmla="*/ 158 h 923"/>
                    <a:gd name="T30" fmla="*/ 238 w 345"/>
                    <a:gd name="T31" fmla="*/ 156 h 923"/>
                    <a:gd name="T32" fmla="*/ 270 w 345"/>
                    <a:gd name="T33" fmla="*/ 175 h 923"/>
                    <a:gd name="T34" fmla="*/ 259 w 345"/>
                    <a:gd name="T35" fmla="*/ 128 h 923"/>
                    <a:gd name="T36" fmla="*/ 264 w 345"/>
                    <a:gd name="T37" fmla="*/ 104 h 923"/>
                    <a:gd name="T38" fmla="*/ 280 w 345"/>
                    <a:gd name="T39" fmla="*/ 81 h 923"/>
                    <a:gd name="T40" fmla="*/ 281 w 345"/>
                    <a:gd name="T41" fmla="*/ 37 h 923"/>
                    <a:gd name="T42" fmla="*/ 238 w 345"/>
                    <a:gd name="T43" fmla="*/ 27 h 923"/>
                    <a:gd name="T44" fmla="*/ 232 w 345"/>
                    <a:gd name="T45" fmla="*/ 29 h 923"/>
                    <a:gd name="T46" fmla="*/ 292 w 345"/>
                    <a:gd name="T47" fmla="*/ 25 h 923"/>
                    <a:gd name="T48" fmla="*/ 340 w 345"/>
                    <a:gd name="T49" fmla="*/ 172 h 923"/>
                    <a:gd name="T50" fmla="*/ 250 w 345"/>
                    <a:gd name="T51" fmla="*/ 241 h 923"/>
                    <a:gd name="T52" fmla="*/ 190 w 345"/>
                    <a:gd name="T53" fmla="*/ 21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5" h="923">
                      <a:moveTo>
                        <a:pt x="190" y="212"/>
                      </a:moveTo>
                      <a:cubicBezTo>
                        <a:pt x="186" y="321"/>
                        <a:pt x="189" y="428"/>
                        <a:pt x="210" y="534"/>
                      </a:cubicBezTo>
                      <a:cubicBezTo>
                        <a:pt x="231" y="639"/>
                        <a:pt x="246" y="746"/>
                        <a:pt x="264" y="853"/>
                      </a:cubicBezTo>
                      <a:cubicBezTo>
                        <a:pt x="269" y="885"/>
                        <a:pt x="251" y="913"/>
                        <a:pt x="220" y="918"/>
                      </a:cubicBezTo>
                      <a:cubicBezTo>
                        <a:pt x="189" y="923"/>
                        <a:pt x="162" y="905"/>
                        <a:pt x="157" y="872"/>
                      </a:cubicBezTo>
                      <a:cubicBezTo>
                        <a:pt x="135" y="747"/>
                        <a:pt x="114" y="621"/>
                        <a:pt x="94" y="496"/>
                      </a:cubicBezTo>
                      <a:cubicBezTo>
                        <a:pt x="92" y="484"/>
                        <a:pt x="88" y="478"/>
                        <a:pt x="75" y="479"/>
                      </a:cubicBezTo>
                      <a:cubicBezTo>
                        <a:pt x="70" y="479"/>
                        <a:pt x="63" y="472"/>
                        <a:pt x="61" y="467"/>
                      </a:cubicBezTo>
                      <a:cubicBezTo>
                        <a:pt x="49" y="445"/>
                        <a:pt x="40" y="421"/>
                        <a:pt x="27" y="399"/>
                      </a:cubicBezTo>
                      <a:cubicBezTo>
                        <a:pt x="3" y="356"/>
                        <a:pt x="0" y="315"/>
                        <a:pt x="34" y="276"/>
                      </a:cubicBezTo>
                      <a:cubicBezTo>
                        <a:pt x="37" y="272"/>
                        <a:pt x="39" y="268"/>
                        <a:pt x="43" y="263"/>
                      </a:cubicBezTo>
                      <a:cubicBezTo>
                        <a:pt x="48" y="271"/>
                        <a:pt x="53" y="278"/>
                        <a:pt x="61" y="291"/>
                      </a:cubicBezTo>
                      <a:cubicBezTo>
                        <a:pt x="71" y="270"/>
                        <a:pt x="79" y="254"/>
                        <a:pt x="85" y="237"/>
                      </a:cubicBezTo>
                      <a:cubicBezTo>
                        <a:pt x="90" y="224"/>
                        <a:pt x="97" y="221"/>
                        <a:pt x="108" y="215"/>
                      </a:cubicBezTo>
                      <a:cubicBezTo>
                        <a:pt x="142" y="198"/>
                        <a:pt x="175" y="179"/>
                        <a:pt x="207" y="158"/>
                      </a:cubicBezTo>
                      <a:cubicBezTo>
                        <a:pt x="219" y="150"/>
                        <a:pt x="226" y="147"/>
                        <a:pt x="238" y="156"/>
                      </a:cubicBezTo>
                      <a:cubicBezTo>
                        <a:pt x="246" y="163"/>
                        <a:pt x="256" y="167"/>
                        <a:pt x="270" y="175"/>
                      </a:cubicBezTo>
                      <a:cubicBezTo>
                        <a:pt x="265" y="156"/>
                        <a:pt x="261" y="142"/>
                        <a:pt x="259" y="128"/>
                      </a:cubicBezTo>
                      <a:cubicBezTo>
                        <a:pt x="257" y="120"/>
                        <a:pt x="260" y="111"/>
                        <a:pt x="264" y="104"/>
                      </a:cubicBezTo>
                      <a:cubicBezTo>
                        <a:pt x="268" y="96"/>
                        <a:pt x="275" y="89"/>
                        <a:pt x="280" y="81"/>
                      </a:cubicBezTo>
                      <a:cubicBezTo>
                        <a:pt x="290" y="67"/>
                        <a:pt x="292" y="52"/>
                        <a:pt x="281" y="37"/>
                      </a:cubicBezTo>
                      <a:cubicBezTo>
                        <a:pt x="269" y="23"/>
                        <a:pt x="254" y="21"/>
                        <a:pt x="238" y="27"/>
                      </a:cubicBezTo>
                      <a:cubicBezTo>
                        <a:pt x="236" y="28"/>
                        <a:pt x="234" y="28"/>
                        <a:pt x="232" y="29"/>
                      </a:cubicBezTo>
                      <a:cubicBezTo>
                        <a:pt x="247" y="2"/>
                        <a:pt x="280" y="0"/>
                        <a:pt x="292" y="25"/>
                      </a:cubicBezTo>
                      <a:cubicBezTo>
                        <a:pt x="315" y="72"/>
                        <a:pt x="336" y="120"/>
                        <a:pt x="340" y="172"/>
                      </a:cubicBezTo>
                      <a:cubicBezTo>
                        <a:pt x="345" y="231"/>
                        <a:pt x="305" y="262"/>
                        <a:pt x="250" y="241"/>
                      </a:cubicBezTo>
                      <a:cubicBezTo>
                        <a:pt x="230" y="234"/>
                        <a:pt x="211" y="223"/>
                        <a:pt x="190" y="2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36">
                  <a:extLst>
                    <a:ext uri="{FF2B5EF4-FFF2-40B4-BE49-F238E27FC236}">
                      <a16:creationId xmlns:a16="http://schemas.microsoft.com/office/drawing/2014/main" id="{0F2D833D-DA4C-48EF-80D6-767AB85AB073}"/>
                    </a:ext>
                  </a:extLst>
                </p:cNvPr>
                <p:cNvSpPr>
                  <a:spLocks/>
                </p:cNvSpPr>
                <p:nvPr/>
              </p:nvSpPr>
              <p:spPr bwMode="auto">
                <a:xfrm>
                  <a:off x="3067182" y="1958238"/>
                  <a:ext cx="167266" cy="185221"/>
                </a:xfrm>
                <a:custGeom>
                  <a:avLst/>
                  <a:gdLst>
                    <a:gd name="T0" fmla="*/ 0 w 205"/>
                    <a:gd name="T1" fmla="*/ 81 h 226"/>
                    <a:gd name="T2" fmla="*/ 128 w 205"/>
                    <a:gd name="T3" fmla="*/ 20 h 226"/>
                    <a:gd name="T4" fmla="*/ 184 w 205"/>
                    <a:gd name="T5" fmla="*/ 150 h 226"/>
                    <a:gd name="T6" fmla="*/ 54 w 205"/>
                    <a:gd name="T7" fmla="*/ 204 h 226"/>
                    <a:gd name="T8" fmla="*/ 39 w 205"/>
                    <a:gd name="T9" fmla="*/ 184 h 226"/>
                    <a:gd name="T10" fmla="*/ 0 w 205"/>
                    <a:gd name="T11" fmla="*/ 81 h 226"/>
                  </a:gdLst>
                  <a:ahLst/>
                  <a:cxnLst>
                    <a:cxn ang="0">
                      <a:pos x="T0" y="T1"/>
                    </a:cxn>
                    <a:cxn ang="0">
                      <a:pos x="T2" y="T3"/>
                    </a:cxn>
                    <a:cxn ang="0">
                      <a:pos x="T4" y="T5"/>
                    </a:cxn>
                    <a:cxn ang="0">
                      <a:pos x="T6" y="T7"/>
                    </a:cxn>
                    <a:cxn ang="0">
                      <a:pos x="T8" y="T9"/>
                    </a:cxn>
                    <a:cxn ang="0">
                      <a:pos x="T10" y="T11"/>
                    </a:cxn>
                  </a:cxnLst>
                  <a:rect l="0" t="0" r="r" b="b"/>
                  <a:pathLst>
                    <a:path w="205" h="226">
                      <a:moveTo>
                        <a:pt x="0" y="81"/>
                      </a:moveTo>
                      <a:cubicBezTo>
                        <a:pt x="21" y="26"/>
                        <a:pt x="76" y="0"/>
                        <a:pt x="128" y="20"/>
                      </a:cubicBezTo>
                      <a:cubicBezTo>
                        <a:pt x="180" y="40"/>
                        <a:pt x="205" y="98"/>
                        <a:pt x="184" y="150"/>
                      </a:cubicBezTo>
                      <a:cubicBezTo>
                        <a:pt x="164" y="201"/>
                        <a:pt x="105" y="226"/>
                        <a:pt x="54" y="204"/>
                      </a:cubicBezTo>
                      <a:cubicBezTo>
                        <a:pt x="45" y="200"/>
                        <a:pt x="36" y="198"/>
                        <a:pt x="39" y="184"/>
                      </a:cubicBezTo>
                      <a:cubicBezTo>
                        <a:pt x="47" y="143"/>
                        <a:pt x="33" y="109"/>
                        <a:pt x="0" y="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37">
                  <a:extLst>
                    <a:ext uri="{FF2B5EF4-FFF2-40B4-BE49-F238E27FC236}">
                      <a16:creationId xmlns:a16="http://schemas.microsoft.com/office/drawing/2014/main" id="{56BD4776-4DBB-4137-8250-9F8FAC986B45}"/>
                    </a:ext>
                  </a:extLst>
                </p:cNvPr>
                <p:cNvSpPr>
                  <a:spLocks/>
                </p:cNvSpPr>
                <p:nvPr/>
              </p:nvSpPr>
              <p:spPr bwMode="auto">
                <a:xfrm>
                  <a:off x="2942441" y="2015883"/>
                  <a:ext cx="152146" cy="152146"/>
                </a:xfrm>
                <a:custGeom>
                  <a:avLst/>
                  <a:gdLst>
                    <a:gd name="T0" fmla="*/ 93 w 186"/>
                    <a:gd name="T1" fmla="*/ 185 h 186"/>
                    <a:gd name="T2" fmla="*/ 0 w 186"/>
                    <a:gd name="T3" fmla="*/ 93 h 186"/>
                    <a:gd name="T4" fmla="*/ 91 w 186"/>
                    <a:gd name="T5" fmla="*/ 1 h 186"/>
                    <a:gd name="T6" fmla="*/ 185 w 186"/>
                    <a:gd name="T7" fmla="*/ 92 h 186"/>
                    <a:gd name="T8" fmla="*/ 93 w 186"/>
                    <a:gd name="T9" fmla="*/ 185 h 186"/>
                  </a:gdLst>
                  <a:ahLst/>
                  <a:cxnLst>
                    <a:cxn ang="0">
                      <a:pos x="T0" y="T1"/>
                    </a:cxn>
                    <a:cxn ang="0">
                      <a:pos x="T2" y="T3"/>
                    </a:cxn>
                    <a:cxn ang="0">
                      <a:pos x="T4" y="T5"/>
                    </a:cxn>
                    <a:cxn ang="0">
                      <a:pos x="T6" y="T7"/>
                    </a:cxn>
                    <a:cxn ang="0">
                      <a:pos x="T8" y="T9"/>
                    </a:cxn>
                  </a:cxnLst>
                  <a:rect l="0" t="0" r="r" b="b"/>
                  <a:pathLst>
                    <a:path w="186" h="186">
                      <a:moveTo>
                        <a:pt x="93" y="185"/>
                      </a:moveTo>
                      <a:cubicBezTo>
                        <a:pt x="42" y="186"/>
                        <a:pt x="0" y="144"/>
                        <a:pt x="0" y="93"/>
                      </a:cubicBezTo>
                      <a:cubicBezTo>
                        <a:pt x="0" y="43"/>
                        <a:pt x="41" y="1"/>
                        <a:pt x="91" y="1"/>
                      </a:cubicBezTo>
                      <a:cubicBezTo>
                        <a:pt x="143" y="0"/>
                        <a:pt x="184" y="40"/>
                        <a:pt x="185" y="92"/>
                      </a:cubicBezTo>
                      <a:cubicBezTo>
                        <a:pt x="186" y="143"/>
                        <a:pt x="145" y="185"/>
                        <a:pt x="93" y="18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6">
                  <a:extLst>
                    <a:ext uri="{FF2B5EF4-FFF2-40B4-BE49-F238E27FC236}">
                      <a16:creationId xmlns:a16="http://schemas.microsoft.com/office/drawing/2014/main" id="{AB36A8A7-7952-40CB-AEA8-26898142ACC3}"/>
                    </a:ext>
                  </a:extLst>
                </p:cNvPr>
                <p:cNvSpPr>
                  <a:spLocks/>
                </p:cNvSpPr>
                <p:nvPr/>
              </p:nvSpPr>
              <p:spPr bwMode="auto">
                <a:xfrm>
                  <a:off x="2920706" y="2285210"/>
                  <a:ext cx="120016" cy="115291"/>
                </a:xfrm>
                <a:custGeom>
                  <a:avLst/>
                  <a:gdLst>
                    <a:gd name="T0" fmla="*/ 76 w 147"/>
                    <a:gd name="T1" fmla="*/ 39 h 141"/>
                    <a:gd name="T2" fmla="*/ 106 w 147"/>
                    <a:gd name="T3" fmla="*/ 62 h 141"/>
                    <a:gd name="T4" fmla="*/ 135 w 147"/>
                    <a:gd name="T5" fmla="*/ 79 h 141"/>
                    <a:gd name="T6" fmla="*/ 137 w 147"/>
                    <a:gd name="T7" fmla="*/ 120 h 141"/>
                    <a:gd name="T8" fmla="*/ 100 w 147"/>
                    <a:gd name="T9" fmla="*/ 134 h 141"/>
                    <a:gd name="T10" fmla="*/ 29 w 147"/>
                    <a:gd name="T11" fmla="*/ 92 h 141"/>
                    <a:gd name="T12" fmla="*/ 7 w 147"/>
                    <a:gd name="T13" fmla="*/ 17 h 141"/>
                    <a:gd name="T14" fmla="*/ 22 w 147"/>
                    <a:gd name="T15" fmla="*/ 4 h 141"/>
                    <a:gd name="T16" fmla="*/ 48 w 147"/>
                    <a:gd name="T17" fmla="*/ 2 h 141"/>
                    <a:gd name="T18" fmla="*/ 76 w 147"/>
                    <a:gd name="T19" fmla="*/ 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1">
                      <a:moveTo>
                        <a:pt x="76" y="39"/>
                      </a:moveTo>
                      <a:cubicBezTo>
                        <a:pt x="77" y="49"/>
                        <a:pt x="93" y="54"/>
                        <a:pt x="106" y="62"/>
                      </a:cubicBezTo>
                      <a:cubicBezTo>
                        <a:pt x="116" y="68"/>
                        <a:pt x="127" y="72"/>
                        <a:pt x="135" y="79"/>
                      </a:cubicBezTo>
                      <a:cubicBezTo>
                        <a:pt x="147" y="91"/>
                        <a:pt x="146" y="106"/>
                        <a:pt x="137" y="120"/>
                      </a:cubicBezTo>
                      <a:cubicBezTo>
                        <a:pt x="129" y="133"/>
                        <a:pt x="114" y="141"/>
                        <a:pt x="100" y="134"/>
                      </a:cubicBezTo>
                      <a:cubicBezTo>
                        <a:pt x="75" y="122"/>
                        <a:pt x="50" y="109"/>
                        <a:pt x="29" y="92"/>
                      </a:cubicBezTo>
                      <a:cubicBezTo>
                        <a:pt x="6" y="73"/>
                        <a:pt x="0" y="46"/>
                        <a:pt x="7" y="17"/>
                      </a:cubicBezTo>
                      <a:cubicBezTo>
                        <a:pt x="8" y="12"/>
                        <a:pt x="16" y="6"/>
                        <a:pt x="22" y="4"/>
                      </a:cubicBezTo>
                      <a:cubicBezTo>
                        <a:pt x="30" y="2"/>
                        <a:pt x="39" y="3"/>
                        <a:pt x="48" y="2"/>
                      </a:cubicBezTo>
                      <a:cubicBezTo>
                        <a:pt x="68" y="0"/>
                        <a:pt x="78" y="9"/>
                        <a:pt x="76"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4">
                  <a:extLst>
                    <a:ext uri="{FF2B5EF4-FFF2-40B4-BE49-F238E27FC236}">
                      <a16:creationId xmlns:a16="http://schemas.microsoft.com/office/drawing/2014/main" id="{62DC47E7-8A8B-4781-BF6D-DA1CF2F6A962}"/>
                    </a:ext>
                  </a:extLst>
                </p:cNvPr>
                <p:cNvSpPr>
                  <a:spLocks/>
                </p:cNvSpPr>
                <p:nvPr/>
              </p:nvSpPr>
              <p:spPr bwMode="auto">
                <a:xfrm>
                  <a:off x="3107818" y="2774724"/>
                  <a:ext cx="74656" cy="51975"/>
                </a:xfrm>
                <a:custGeom>
                  <a:avLst/>
                  <a:gdLst>
                    <a:gd name="T0" fmla="*/ 0 w 92"/>
                    <a:gd name="T1" fmla="*/ 14 h 63"/>
                    <a:gd name="T2" fmla="*/ 84 w 92"/>
                    <a:gd name="T3" fmla="*/ 0 h 63"/>
                    <a:gd name="T4" fmla="*/ 74 w 92"/>
                    <a:gd name="T5" fmla="*/ 48 h 63"/>
                    <a:gd name="T6" fmla="*/ 27 w 92"/>
                    <a:gd name="T7" fmla="*/ 56 h 63"/>
                    <a:gd name="T8" fmla="*/ 0 w 92"/>
                    <a:gd name="T9" fmla="*/ 14 h 63"/>
                  </a:gdLst>
                  <a:ahLst/>
                  <a:cxnLst>
                    <a:cxn ang="0">
                      <a:pos x="T0" y="T1"/>
                    </a:cxn>
                    <a:cxn ang="0">
                      <a:pos x="T2" y="T3"/>
                    </a:cxn>
                    <a:cxn ang="0">
                      <a:pos x="T4" y="T5"/>
                    </a:cxn>
                    <a:cxn ang="0">
                      <a:pos x="T6" y="T7"/>
                    </a:cxn>
                    <a:cxn ang="0">
                      <a:pos x="T8" y="T9"/>
                    </a:cxn>
                  </a:cxnLst>
                  <a:rect l="0" t="0" r="r" b="b"/>
                  <a:pathLst>
                    <a:path w="92" h="63">
                      <a:moveTo>
                        <a:pt x="0" y="14"/>
                      </a:moveTo>
                      <a:cubicBezTo>
                        <a:pt x="29" y="9"/>
                        <a:pt x="56" y="4"/>
                        <a:pt x="84" y="0"/>
                      </a:cubicBezTo>
                      <a:cubicBezTo>
                        <a:pt x="92" y="20"/>
                        <a:pt x="86" y="35"/>
                        <a:pt x="74" y="48"/>
                      </a:cubicBezTo>
                      <a:cubicBezTo>
                        <a:pt x="61" y="60"/>
                        <a:pt x="44" y="63"/>
                        <a:pt x="27" y="56"/>
                      </a:cubicBezTo>
                      <a:cubicBezTo>
                        <a:pt x="10" y="49"/>
                        <a:pt x="1" y="36"/>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5">
                  <a:extLst>
                    <a:ext uri="{FF2B5EF4-FFF2-40B4-BE49-F238E27FC236}">
                      <a16:creationId xmlns:a16="http://schemas.microsoft.com/office/drawing/2014/main" id="{F887D235-DEE8-4E9B-8297-0E5FCF10F144}"/>
                    </a:ext>
                  </a:extLst>
                </p:cNvPr>
                <p:cNvSpPr>
                  <a:spLocks/>
                </p:cNvSpPr>
                <p:nvPr/>
              </p:nvSpPr>
              <p:spPr bwMode="auto">
                <a:xfrm>
                  <a:off x="2987802" y="2787009"/>
                  <a:ext cx="68985" cy="38745"/>
                </a:xfrm>
                <a:custGeom>
                  <a:avLst/>
                  <a:gdLst>
                    <a:gd name="T0" fmla="*/ 1 w 85"/>
                    <a:gd name="T1" fmla="*/ 0 h 47"/>
                    <a:gd name="T2" fmla="*/ 85 w 85"/>
                    <a:gd name="T3" fmla="*/ 7 h 47"/>
                    <a:gd name="T4" fmla="*/ 41 w 85"/>
                    <a:gd name="T5" fmla="*/ 46 h 47"/>
                    <a:gd name="T6" fmla="*/ 1 w 85"/>
                    <a:gd name="T7" fmla="*/ 0 h 47"/>
                  </a:gdLst>
                  <a:ahLst/>
                  <a:cxnLst>
                    <a:cxn ang="0">
                      <a:pos x="T0" y="T1"/>
                    </a:cxn>
                    <a:cxn ang="0">
                      <a:pos x="T2" y="T3"/>
                    </a:cxn>
                    <a:cxn ang="0">
                      <a:pos x="T4" y="T5"/>
                    </a:cxn>
                    <a:cxn ang="0">
                      <a:pos x="T6" y="T7"/>
                    </a:cxn>
                  </a:cxnLst>
                  <a:rect l="0" t="0" r="r" b="b"/>
                  <a:pathLst>
                    <a:path w="85" h="47">
                      <a:moveTo>
                        <a:pt x="1" y="0"/>
                      </a:moveTo>
                      <a:cubicBezTo>
                        <a:pt x="30" y="2"/>
                        <a:pt x="57" y="4"/>
                        <a:pt x="85" y="7"/>
                      </a:cubicBezTo>
                      <a:cubicBezTo>
                        <a:pt x="83" y="32"/>
                        <a:pt x="66" y="47"/>
                        <a:pt x="41" y="46"/>
                      </a:cubicBezTo>
                      <a:cubicBezTo>
                        <a:pt x="16" y="46"/>
                        <a:pt x="0" y="27"/>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0">
                  <a:extLst>
                    <a:ext uri="{FF2B5EF4-FFF2-40B4-BE49-F238E27FC236}">
                      <a16:creationId xmlns:a16="http://schemas.microsoft.com/office/drawing/2014/main" id="{1DC1A8CA-F217-4201-8039-A3BC3D6186C6}"/>
                    </a:ext>
                  </a:extLst>
                </p:cNvPr>
                <p:cNvSpPr>
                  <a:spLocks/>
                </p:cNvSpPr>
                <p:nvPr/>
              </p:nvSpPr>
              <p:spPr bwMode="auto">
                <a:xfrm>
                  <a:off x="3079467" y="2151019"/>
                  <a:ext cx="51975" cy="27405"/>
                </a:xfrm>
                <a:custGeom>
                  <a:avLst/>
                  <a:gdLst>
                    <a:gd name="T0" fmla="*/ 0 w 63"/>
                    <a:gd name="T1" fmla="*/ 17 h 34"/>
                    <a:gd name="T2" fmla="*/ 57 w 63"/>
                    <a:gd name="T3" fmla="*/ 0 h 34"/>
                    <a:gd name="T4" fmla="*/ 63 w 63"/>
                    <a:gd name="T5" fmla="*/ 34 h 34"/>
                    <a:gd name="T6" fmla="*/ 2 w 63"/>
                    <a:gd name="T7" fmla="*/ 22 h 34"/>
                    <a:gd name="T8" fmla="*/ 0 w 63"/>
                    <a:gd name="T9" fmla="*/ 17 h 34"/>
                  </a:gdLst>
                  <a:ahLst/>
                  <a:cxnLst>
                    <a:cxn ang="0">
                      <a:pos x="T0" y="T1"/>
                    </a:cxn>
                    <a:cxn ang="0">
                      <a:pos x="T2" y="T3"/>
                    </a:cxn>
                    <a:cxn ang="0">
                      <a:pos x="T4" y="T5"/>
                    </a:cxn>
                    <a:cxn ang="0">
                      <a:pos x="T6" y="T7"/>
                    </a:cxn>
                    <a:cxn ang="0">
                      <a:pos x="T8" y="T9"/>
                    </a:cxn>
                  </a:cxnLst>
                  <a:rect l="0" t="0" r="r" b="b"/>
                  <a:pathLst>
                    <a:path w="63" h="34">
                      <a:moveTo>
                        <a:pt x="0" y="17"/>
                      </a:moveTo>
                      <a:cubicBezTo>
                        <a:pt x="18" y="11"/>
                        <a:pt x="37" y="6"/>
                        <a:pt x="57" y="0"/>
                      </a:cubicBezTo>
                      <a:cubicBezTo>
                        <a:pt x="59" y="14"/>
                        <a:pt x="61" y="23"/>
                        <a:pt x="63" y="34"/>
                      </a:cubicBezTo>
                      <a:cubicBezTo>
                        <a:pt x="41" y="29"/>
                        <a:pt x="21" y="26"/>
                        <a:pt x="2" y="22"/>
                      </a:cubicBezTo>
                      <a:cubicBezTo>
                        <a:pt x="1" y="20"/>
                        <a:pt x="1" y="18"/>
                        <a:pt x="0"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id="{A8C912AA-F737-4422-A1A9-B89A0B7C096E}"/>
                    </a:ext>
                  </a:extLst>
                </p:cNvPr>
                <p:cNvSpPr>
                  <a:spLocks/>
                </p:cNvSpPr>
                <p:nvPr/>
              </p:nvSpPr>
              <p:spPr bwMode="auto">
                <a:xfrm>
                  <a:off x="3213658" y="2153854"/>
                  <a:ext cx="43470" cy="34020"/>
                </a:xfrm>
                <a:custGeom>
                  <a:avLst/>
                  <a:gdLst>
                    <a:gd name="T0" fmla="*/ 0 w 54"/>
                    <a:gd name="T1" fmla="*/ 41 h 41"/>
                    <a:gd name="T2" fmla="*/ 7 w 54"/>
                    <a:gd name="T3" fmla="*/ 0 h 41"/>
                    <a:gd name="T4" fmla="*/ 52 w 54"/>
                    <a:gd name="T5" fmla="*/ 0 h 41"/>
                    <a:gd name="T6" fmla="*/ 54 w 54"/>
                    <a:gd name="T7" fmla="*/ 4 h 41"/>
                    <a:gd name="T8" fmla="*/ 0 w 54"/>
                    <a:gd name="T9" fmla="*/ 41 h 41"/>
                  </a:gdLst>
                  <a:ahLst/>
                  <a:cxnLst>
                    <a:cxn ang="0">
                      <a:pos x="T0" y="T1"/>
                    </a:cxn>
                    <a:cxn ang="0">
                      <a:pos x="T2" y="T3"/>
                    </a:cxn>
                    <a:cxn ang="0">
                      <a:pos x="T4" y="T5"/>
                    </a:cxn>
                    <a:cxn ang="0">
                      <a:pos x="T6" y="T7"/>
                    </a:cxn>
                    <a:cxn ang="0">
                      <a:pos x="T8" y="T9"/>
                    </a:cxn>
                  </a:cxnLst>
                  <a:rect l="0" t="0" r="r" b="b"/>
                  <a:pathLst>
                    <a:path w="54" h="41">
                      <a:moveTo>
                        <a:pt x="0" y="41"/>
                      </a:moveTo>
                      <a:cubicBezTo>
                        <a:pt x="3" y="24"/>
                        <a:pt x="5" y="12"/>
                        <a:pt x="7" y="0"/>
                      </a:cubicBezTo>
                      <a:cubicBezTo>
                        <a:pt x="23" y="0"/>
                        <a:pt x="38" y="0"/>
                        <a:pt x="52" y="0"/>
                      </a:cubicBezTo>
                      <a:cubicBezTo>
                        <a:pt x="53" y="2"/>
                        <a:pt x="53" y="3"/>
                        <a:pt x="54" y="4"/>
                      </a:cubicBezTo>
                      <a:cubicBezTo>
                        <a:pt x="38" y="16"/>
                        <a:pt x="21" y="27"/>
                        <a:pt x="0"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27121400-4EF8-4ADA-BE53-7EE9F9D5C715}"/>
                    </a:ext>
                  </a:extLst>
                </p:cNvPr>
                <p:cNvSpPr>
                  <a:spLocks/>
                </p:cNvSpPr>
                <p:nvPr/>
              </p:nvSpPr>
              <p:spPr bwMode="auto">
                <a:xfrm>
                  <a:off x="3173968" y="2156689"/>
                  <a:ext cx="27405" cy="31185"/>
                </a:xfrm>
                <a:custGeom>
                  <a:avLst/>
                  <a:gdLst>
                    <a:gd name="T0" fmla="*/ 34 w 34"/>
                    <a:gd name="T1" fmla="*/ 0 h 39"/>
                    <a:gd name="T2" fmla="*/ 34 w 34"/>
                    <a:gd name="T3" fmla="*/ 39 h 39"/>
                    <a:gd name="T4" fmla="*/ 0 w 34"/>
                    <a:gd name="T5" fmla="*/ 20 h 39"/>
                    <a:gd name="T6" fmla="*/ 34 w 34"/>
                    <a:gd name="T7" fmla="*/ 0 h 39"/>
                  </a:gdLst>
                  <a:ahLst/>
                  <a:cxnLst>
                    <a:cxn ang="0">
                      <a:pos x="T0" y="T1"/>
                    </a:cxn>
                    <a:cxn ang="0">
                      <a:pos x="T2" y="T3"/>
                    </a:cxn>
                    <a:cxn ang="0">
                      <a:pos x="T4" y="T5"/>
                    </a:cxn>
                    <a:cxn ang="0">
                      <a:pos x="T6" y="T7"/>
                    </a:cxn>
                  </a:cxnLst>
                  <a:rect l="0" t="0" r="r" b="b"/>
                  <a:pathLst>
                    <a:path w="34" h="39">
                      <a:moveTo>
                        <a:pt x="34" y="0"/>
                      </a:moveTo>
                      <a:cubicBezTo>
                        <a:pt x="34" y="14"/>
                        <a:pt x="34" y="25"/>
                        <a:pt x="34" y="39"/>
                      </a:cubicBezTo>
                      <a:cubicBezTo>
                        <a:pt x="23" y="32"/>
                        <a:pt x="13" y="27"/>
                        <a:pt x="0" y="20"/>
                      </a:cubicBezTo>
                      <a:cubicBezTo>
                        <a:pt x="13" y="12"/>
                        <a:pt x="22" y="7"/>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5">
                  <a:extLst>
                    <a:ext uri="{FF2B5EF4-FFF2-40B4-BE49-F238E27FC236}">
                      <a16:creationId xmlns:a16="http://schemas.microsoft.com/office/drawing/2014/main" id="{4A992949-4BC8-46A2-96B6-2DD9430F7A96}"/>
                    </a:ext>
                  </a:extLst>
                </p:cNvPr>
                <p:cNvSpPr>
                  <a:spLocks/>
                </p:cNvSpPr>
                <p:nvPr/>
              </p:nvSpPr>
              <p:spPr bwMode="auto">
                <a:xfrm>
                  <a:off x="3145618" y="2157634"/>
                  <a:ext cx="26460" cy="30240"/>
                </a:xfrm>
                <a:custGeom>
                  <a:avLst/>
                  <a:gdLst>
                    <a:gd name="T0" fmla="*/ 0 w 33"/>
                    <a:gd name="T1" fmla="*/ 0 h 37"/>
                    <a:gd name="T2" fmla="*/ 33 w 33"/>
                    <a:gd name="T3" fmla="*/ 18 h 37"/>
                    <a:gd name="T4" fmla="*/ 0 w 33"/>
                    <a:gd name="T5" fmla="*/ 37 h 37"/>
                    <a:gd name="T6" fmla="*/ 0 w 33"/>
                    <a:gd name="T7" fmla="*/ 0 h 37"/>
                  </a:gdLst>
                  <a:ahLst/>
                  <a:cxnLst>
                    <a:cxn ang="0">
                      <a:pos x="T0" y="T1"/>
                    </a:cxn>
                    <a:cxn ang="0">
                      <a:pos x="T2" y="T3"/>
                    </a:cxn>
                    <a:cxn ang="0">
                      <a:pos x="T4" y="T5"/>
                    </a:cxn>
                    <a:cxn ang="0">
                      <a:pos x="T6" y="T7"/>
                    </a:cxn>
                  </a:cxnLst>
                  <a:rect l="0" t="0" r="r" b="b"/>
                  <a:pathLst>
                    <a:path w="33" h="37">
                      <a:moveTo>
                        <a:pt x="0" y="0"/>
                      </a:moveTo>
                      <a:cubicBezTo>
                        <a:pt x="11" y="6"/>
                        <a:pt x="20" y="11"/>
                        <a:pt x="33" y="18"/>
                      </a:cubicBezTo>
                      <a:cubicBezTo>
                        <a:pt x="21" y="25"/>
                        <a:pt x="12" y="30"/>
                        <a:pt x="0" y="37"/>
                      </a:cubicBezTo>
                      <a:cubicBezTo>
                        <a:pt x="0" y="23"/>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60363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9831-57F8-BDFC-286F-298D44AC9DAD}"/>
              </a:ext>
            </a:extLst>
          </p:cNvPr>
          <p:cNvSpPr>
            <a:spLocks noGrp="1"/>
          </p:cNvSpPr>
          <p:nvPr>
            <p:ph type="title"/>
          </p:nvPr>
        </p:nvSpPr>
        <p:spPr/>
        <p:txBody>
          <a:bodyPr>
            <a:normAutofit/>
          </a:bodyPr>
          <a:lstStyle/>
          <a:p>
            <a:r>
              <a:rPr lang="en-CA" dirty="0"/>
              <a:t>High intensity*</a:t>
            </a:r>
            <a:r>
              <a:rPr lang="en-CA" dirty="0">
                <a:solidFill>
                  <a:srgbClr val="FF0000"/>
                </a:solidFill>
              </a:rPr>
              <a:t> </a:t>
            </a:r>
            <a:r>
              <a:rPr lang="en-CA" dirty="0"/>
              <a:t>physical activity is effective in reducing body weight </a:t>
            </a:r>
          </a:p>
        </p:txBody>
      </p:sp>
      <p:sp>
        <p:nvSpPr>
          <p:cNvPr id="4" name="Text Placeholder 3">
            <a:extLst>
              <a:ext uri="{FF2B5EF4-FFF2-40B4-BE49-F238E27FC236}">
                <a16:creationId xmlns:a16="http://schemas.microsoft.com/office/drawing/2014/main" id="{8B23AC21-2161-0E98-AB2C-AC0105974B19}"/>
              </a:ext>
            </a:extLst>
          </p:cNvPr>
          <p:cNvSpPr>
            <a:spLocks noGrp="1"/>
          </p:cNvSpPr>
          <p:nvPr>
            <p:ph type="body" sz="quarter" idx="13"/>
          </p:nvPr>
        </p:nvSpPr>
        <p:spPr>
          <a:xfrm>
            <a:off x="559862" y="6254068"/>
            <a:ext cx="11258251" cy="324000"/>
          </a:xfrm>
        </p:spPr>
        <p:txBody>
          <a:bodyPr>
            <a:noAutofit/>
          </a:bodyPr>
          <a:lstStyle/>
          <a:p>
            <a:r>
              <a:rPr lang="en-CA" sz="1000" dirty="0"/>
              <a:t>*High intensity physical activity is any form of aerobic exercise that brings an individual’s heart rate up above 75% of their maximum heart rate.</a:t>
            </a:r>
            <a:br>
              <a:rPr lang="en-CA" sz="1000" dirty="0"/>
            </a:br>
            <a:r>
              <a:rPr lang="en-CA" sz="1000" dirty="0"/>
              <a:t>BMI, body mass index; HR</a:t>
            </a:r>
            <a:r>
              <a:rPr lang="en-CA" sz="1000" baseline="-25000" dirty="0"/>
              <a:t>max</a:t>
            </a:r>
            <a:r>
              <a:rPr lang="en-CA" sz="1000" dirty="0"/>
              <a:t>, maximum heart rate.</a:t>
            </a:r>
            <a:br>
              <a:rPr lang="en-CA" sz="1000" dirty="0"/>
            </a:br>
            <a:r>
              <a:rPr lang="en-CA" sz="1000" dirty="0"/>
              <a:t>1. Ross R et al. </a:t>
            </a:r>
            <a:r>
              <a:rPr lang="en-CA" sz="1000" dirty="0" err="1"/>
              <a:t>Obes</a:t>
            </a:r>
            <a:r>
              <a:rPr lang="en-CA" sz="1000" dirty="0"/>
              <a:t> Res 2004;12:789</a:t>
            </a:r>
            <a:r>
              <a:rPr lang="en-CA" sz="1000" dirty="0">
                <a:cs typeface="Arial" panose="020B0604020202020204" pitchFamily="34" charset="0"/>
              </a:rPr>
              <a:t>–7</a:t>
            </a:r>
            <a:r>
              <a:rPr lang="en-CA" sz="1000" dirty="0"/>
              <a:t>98; 2. Donnelly JE at al. Med Sci Sports </a:t>
            </a:r>
            <a:r>
              <a:rPr lang="en-CA" sz="1000" dirty="0" err="1"/>
              <a:t>Exerc</a:t>
            </a:r>
            <a:r>
              <a:rPr lang="en-CA" sz="1000" dirty="0"/>
              <a:t> 2009;41:459</a:t>
            </a:r>
            <a:r>
              <a:rPr lang="en-CA" sz="1000" dirty="0">
                <a:cs typeface="Arial" panose="020B0604020202020204" pitchFamily="34" charset="0"/>
              </a:rPr>
              <a:t>–4</a:t>
            </a:r>
            <a:r>
              <a:rPr lang="en-CA" sz="1000" dirty="0"/>
              <a:t>71; 3. Weiss EP et al. Med Sci Sports </a:t>
            </a:r>
            <a:r>
              <a:rPr lang="en-CA" sz="1000" dirty="0" err="1"/>
              <a:t>Exerc</a:t>
            </a:r>
            <a:r>
              <a:rPr lang="en-CA" sz="1000" dirty="0"/>
              <a:t> 2017;49:206</a:t>
            </a:r>
            <a:r>
              <a:rPr lang="en-CA" sz="1000" dirty="0">
                <a:cs typeface="Arial" panose="020B0604020202020204" pitchFamily="34" charset="0"/>
              </a:rPr>
              <a:t>–2</a:t>
            </a:r>
            <a:r>
              <a:rPr lang="en-CA" sz="1000" dirty="0"/>
              <a:t>17; </a:t>
            </a:r>
            <a:br>
              <a:rPr lang="en-CA" sz="1000" dirty="0"/>
            </a:br>
            <a:r>
              <a:rPr lang="en-CA" sz="1000" dirty="0"/>
              <a:t>4. Swift DL et al. Prog Cardiovasc Dis 2014;56:441</a:t>
            </a:r>
            <a:r>
              <a:rPr lang="en-CA" sz="1000" dirty="0">
                <a:cs typeface="Arial" panose="020B0604020202020204" pitchFamily="34" charset="0"/>
              </a:rPr>
              <a:t>–44</a:t>
            </a:r>
            <a:r>
              <a:rPr lang="en-CA" sz="1000" dirty="0"/>
              <a:t>7.</a:t>
            </a:r>
          </a:p>
        </p:txBody>
      </p:sp>
      <p:sp>
        <p:nvSpPr>
          <p:cNvPr id="7" name="Rectangle 6">
            <a:extLst>
              <a:ext uri="{FF2B5EF4-FFF2-40B4-BE49-F238E27FC236}">
                <a16:creationId xmlns:a16="http://schemas.microsoft.com/office/drawing/2014/main" id="{34032EA4-A9FA-CA62-F11B-28AE392A0787}"/>
              </a:ext>
            </a:extLst>
          </p:cNvPr>
          <p:cNvSpPr/>
          <p:nvPr/>
        </p:nvSpPr>
        <p:spPr>
          <a:xfrm>
            <a:off x="838200" y="4846071"/>
            <a:ext cx="105156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bg1"/>
                </a:solidFill>
              </a:rPr>
              <a:t>The duration (225</a:t>
            </a:r>
            <a:r>
              <a:rPr lang="en-CA" sz="1600" dirty="0">
                <a:solidFill>
                  <a:schemeClr val="bg1"/>
                </a:solidFill>
                <a:latin typeface="Arial" panose="020B0604020202020204" pitchFamily="34" charset="0"/>
                <a:cs typeface="Arial" panose="020B0604020202020204" pitchFamily="34" charset="0"/>
              </a:rPr>
              <a:t>–</a:t>
            </a:r>
            <a:r>
              <a:rPr lang="en-CA" sz="1600" dirty="0">
                <a:solidFill>
                  <a:schemeClr val="bg1"/>
                </a:solidFill>
              </a:rPr>
              <a:t>300 min/week) and intensity of the physical activity must be </a:t>
            </a:r>
            <a:r>
              <a:rPr lang="en-CA" sz="1600" b="1" dirty="0">
                <a:solidFill>
                  <a:schemeClr val="bg1"/>
                </a:solidFill>
              </a:rPr>
              <a:t>very high, </a:t>
            </a:r>
            <a:r>
              <a:rPr lang="en-CA" sz="1600" dirty="0">
                <a:solidFill>
                  <a:schemeClr val="bg1"/>
                </a:solidFill>
              </a:rPr>
              <a:t>exceeding the minimum national recommendations for health, for clinically meaningful weight loss to occur and to prevent weight regain</a:t>
            </a:r>
            <a:r>
              <a:rPr lang="en-CA" sz="1600" baseline="30000" dirty="0">
                <a:solidFill>
                  <a:schemeClr val="bg1"/>
                </a:solidFill>
              </a:rPr>
              <a:t>1</a:t>
            </a:r>
            <a:r>
              <a:rPr lang="en-CA" sz="1600" baseline="30000" dirty="0">
                <a:solidFill>
                  <a:schemeClr val="bg1"/>
                </a:solidFill>
                <a:latin typeface="Arial" panose="020B0604020202020204" pitchFamily="34" charset="0"/>
                <a:cs typeface="Arial" panose="020B0604020202020204" pitchFamily="34" charset="0"/>
              </a:rPr>
              <a:t>–</a:t>
            </a:r>
            <a:r>
              <a:rPr lang="en-CA" sz="1600" baseline="30000" dirty="0">
                <a:solidFill>
                  <a:schemeClr val="bg1"/>
                </a:solidFill>
              </a:rPr>
              <a:t>4</a:t>
            </a:r>
          </a:p>
        </p:txBody>
      </p:sp>
      <p:grpSp>
        <p:nvGrpSpPr>
          <p:cNvPr id="21" name="Group 20">
            <a:extLst>
              <a:ext uri="{FF2B5EF4-FFF2-40B4-BE49-F238E27FC236}">
                <a16:creationId xmlns:a16="http://schemas.microsoft.com/office/drawing/2014/main" id="{DB56EC1D-4B99-5AD5-24F5-D3D3235A1927}"/>
              </a:ext>
            </a:extLst>
          </p:cNvPr>
          <p:cNvGrpSpPr/>
          <p:nvPr/>
        </p:nvGrpSpPr>
        <p:grpSpPr>
          <a:xfrm>
            <a:off x="876300" y="2119283"/>
            <a:ext cx="10439400" cy="2524920"/>
            <a:chOff x="1057275" y="2551905"/>
            <a:chExt cx="10439400" cy="2524920"/>
          </a:xfrm>
        </p:grpSpPr>
        <p:grpSp>
          <p:nvGrpSpPr>
            <p:cNvPr id="18" name="Group 17">
              <a:extLst>
                <a:ext uri="{FF2B5EF4-FFF2-40B4-BE49-F238E27FC236}">
                  <a16:creationId xmlns:a16="http://schemas.microsoft.com/office/drawing/2014/main" id="{C4F5FCA1-B9C5-EDA6-0DE5-C3F41191A1AB}"/>
                </a:ext>
              </a:extLst>
            </p:cNvPr>
            <p:cNvGrpSpPr/>
            <p:nvPr/>
          </p:nvGrpSpPr>
          <p:grpSpPr>
            <a:xfrm>
              <a:off x="1057275" y="2551905"/>
              <a:ext cx="10439400" cy="695325"/>
              <a:chOff x="1057275" y="2733674"/>
              <a:chExt cx="10439400" cy="695325"/>
            </a:xfrm>
          </p:grpSpPr>
          <p:sp>
            <p:nvSpPr>
              <p:cNvPr id="10" name="Rectangle 9">
                <a:extLst>
                  <a:ext uri="{FF2B5EF4-FFF2-40B4-BE49-F238E27FC236}">
                    <a16:creationId xmlns:a16="http://schemas.microsoft.com/office/drawing/2014/main" id="{7193C9FF-CC60-0A53-04D3-284E6EEF3693}"/>
                  </a:ext>
                </a:extLst>
              </p:cNvPr>
              <p:cNvSpPr/>
              <p:nvPr/>
            </p:nvSpPr>
            <p:spPr>
              <a:xfrm>
                <a:off x="1057275" y="2733674"/>
                <a:ext cx="2171700" cy="69532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Ross et al. 2004</a:t>
                </a:r>
                <a:r>
                  <a:rPr lang="en-CA" b="1" baseline="30000" dirty="0">
                    <a:solidFill>
                      <a:schemeClr val="bg1"/>
                    </a:solidFill>
                  </a:rPr>
                  <a:t>1</a:t>
                </a:r>
              </a:p>
            </p:txBody>
          </p:sp>
          <p:sp>
            <p:nvSpPr>
              <p:cNvPr id="11" name="Rectangle 10">
                <a:extLst>
                  <a:ext uri="{FF2B5EF4-FFF2-40B4-BE49-F238E27FC236}">
                    <a16:creationId xmlns:a16="http://schemas.microsoft.com/office/drawing/2014/main" id="{4415AB46-7869-9DF0-D886-5C48CC61D30B}"/>
                  </a:ext>
                </a:extLst>
              </p:cNvPr>
              <p:cNvSpPr/>
              <p:nvPr/>
            </p:nvSpPr>
            <p:spPr>
              <a:xfrm>
                <a:off x="3228975" y="2733674"/>
                <a:ext cx="8267700" cy="6953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400">
                    <a:solidFill>
                      <a:schemeClr val="tx1"/>
                    </a:solidFill>
                  </a:rPr>
                  <a:t>Reported 6.5% weight loss in premenopausal women (BMI &gt;27) following 14 weeks of aerobic exercise training</a:t>
                </a:r>
              </a:p>
              <a:p>
                <a:pPr marL="285750" indent="-285750">
                  <a:buFont typeface="Arial" panose="020B0604020202020204" pitchFamily="34" charset="0"/>
                  <a:buChar char="•"/>
                </a:pPr>
                <a:r>
                  <a:rPr lang="en-CA" sz="1400">
                    <a:solidFill>
                      <a:schemeClr val="tx1"/>
                    </a:solidFill>
                  </a:rPr>
                  <a:t>Daily energy expenditure of </a:t>
                </a:r>
                <a:r>
                  <a:rPr lang="en-CA" sz="1400" b="1">
                    <a:solidFill>
                      <a:schemeClr val="tx1"/>
                    </a:solidFill>
                  </a:rPr>
                  <a:t>500 kcals per session</a:t>
                </a:r>
              </a:p>
            </p:txBody>
          </p:sp>
        </p:grpSp>
        <p:grpSp>
          <p:nvGrpSpPr>
            <p:cNvPr id="19" name="Group 18">
              <a:extLst>
                <a:ext uri="{FF2B5EF4-FFF2-40B4-BE49-F238E27FC236}">
                  <a16:creationId xmlns:a16="http://schemas.microsoft.com/office/drawing/2014/main" id="{193ECCA1-4150-80EE-659D-14A89430C412}"/>
                </a:ext>
              </a:extLst>
            </p:cNvPr>
            <p:cNvGrpSpPr/>
            <p:nvPr/>
          </p:nvGrpSpPr>
          <p:grpSpPr>
            <a:xfrm>
              <a:off x="1057275" y="3379785"/>
              <a:ext cx="10439400" cy="695325"/>
              <a:chOff x="1057275" y="3624261"/>
              <a:chExt cx="10439400" cy="695325"/>
            </a:xfrm>
          </p:grpSpPr>
          <p:sp>
            <p:nvSpPr>
              <p:cNvPr id="12" name="Rectangle 11">
                <a:extLst>
                  <a:ext uri="{FF2B5EF4-FFF2-40B4-BE49-F238E27FC236}">
                    <a16:creationId xmlns:a16="http://schemas.microsoft.com/office/drawing/2014/main" id="{0B77FCB5-DF38-9F3F-9256-7A8A88A7F54E}"/>
                  </a:ext>
                </a:extLst>
              </p:cNvPr>
              <p:cNvSpPr/>
              <p:nvPr/>
            </p:nvSpPr>
            <p:spPr>
              <a:xfrm>
                <a:off x="1057275" y="3624261"/>
                <a:ext cx="2171700" cy="69532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Donnelly et al. 2009</a:t>
                </a:r>
                <a:r>
                  <a:rPr lang="en-CA" b="1" baseline="30000" dirty="0">
                    <a:solidFill>
                      <a:schemeClr val="bg1"/>
                    </a:solidFill>
                  </a:rPr>
                  <a:t>2</a:t>
                </a:r>
              </a:p>
            </p:txBody>
          </p:sp>
          <p:sp>
            <p:nvSpPr>
              <p:cNvPr id="13" name="Rectangle 12">
                <a:extLst>
                  <a:ext uri="{FF2B5EF4-FFF2-40B4-BE49-F238E27FC236}">
                    <a16:creationId xmlns:a16="http://schemas.microsoft.com/office/drawing/2014/main" id="{8E20E97D-23F3-9357-4AB3-4BDAE5286168}"/>
                  </a:ext>
                </a:extLst>
              </p:cNvPr>
              <p:cNvSpPr/>
              <p:nvPr/>
            </p:nvSpPr>
            <p:spPr>
              <a:xfrm>
                <a:off x="3228974" y="3624261"/>
                <a:ext cx="8267701" cy="6953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400">
                    <a:solidFill>
                      <a:schemeClr val="tx1"/>
                    </a:solidFill>
                  </a:rPr>
                  <a:t>Reported a 5.3% weight loss in men (</a:t>
                </a:r>
                <a:r>
                  <a:rPr lang="en-CA" sz="1400" b="0" i="0">
                    <a:solidFill>
                      <a:srgbClr val="212121"/>
                    </a:solidFill>
                    <a:effectLst/>
                  </a:rPr>
                  <a:t>BMI 31 kg/m</a:t>
                </a:r>
                <a:r>
                  <a:rPr lang="en-CA" sz="1400" b="0" i="0" baseline="30000">
                    <a:solidFill>
                      <a:srgbClr val="212121"/>
                    </a:solidFill>
                    <a:effectLst/>
                  </a:rPr>
                  <a:t>2</a:t>
                </a:r>
                <a:r>
                  <a:rPr lang="en-CA" sz="1400">
                    <a:solidFill>
                      <a:schemeClr val="tx1"/>
                    </a:solidFill>
                  </a:rPr>
                  <a:t>) following 16 weeks of aerobic exercise training</a:t>
                </a:r>
              </a:p>
              <a:p>
                <a:pPr marL="285750" indent="-285750">
                  <a:buFont typeface="Arial" panose="020B0604020202020204" pitchFamily="34" charset="0"/>
                  <a:buChar char="•"/>
                </a:pPr>
                <a:r>
                  <a:rPr lang="en-CA" sz="1400">
                    <a:solidFill>
                      <a:schemeClr val="tx1"/>
                    </a:solidFill>
                  </a:rPr>
                  <a:t>Energy expenditure of </a:t>
                </a:r>
                <a:r>
                  <a:rPr lang="en-CA" sz="1400" b="1">
                    <a:solidFill>
                      <a:schemeClr val="tx1"/>
                    </a:solidFill>
                  </a:rPr>
                  <a:t>2000 kcals per week</a:t>
                </a:r>
              </a:p>
            </p:txBody>
          </p:sp>
        </p:grpSp>
        <p:grpSp>
          <p:nvGrpSpPr>
            <p:cNvPr id="20" name="Group 19">
              <a:extLst>
                <a:ext uri="{FF2B5EF4-FFF2-40B4-BE49-F238E27FC236}">
                  <a16:creationId xmlns:a16="http://schemas.microsoft.com/office/drawing/2014/main" id="{DFBEA599-48D5-1FE4-7000-069474B81EF2}"/>
                </a:ext>
              </a:extLst>
            </p:cNvPr>
            <p:cNvGrpSpPr/>
            <p:nvPr/>
          </p:nvGrpSpPr>
          <p:grpSpPr>
            <a:xfrm>
              <a:off x="1057276" y="4207666"/>
              <a:ext cx="10439398" cy="869159"/>
              <a:chOff x="1057275" y="4379116"/>
              <a:chExt cx="10439398" cy="869159"/>
            </a:xfrm>
          </p:grpSpPr>
          <p:sp>
            <p:nvSpPr>
              <p:cNvPr id="15" name="Rectangle 14">
                <a:extLst>
                  <a:ext uri="{FF2B5EF4-FFF2-40B4-BE49-F238E27FC236}">
                    <a16:creationId xmlns:a16="http://schemas.microsoft.com/office/drawing/2014/main" id="{CFCB148E-BF92-8F94-BFAC-125A108C8AE6}"/>
                  </a:ext>
                </a:extLst>
              </p:cNvPr>
              <p:cNvSpPr/>
              <p:nvPr/>
            </p:nvSpPr>
            <p:spPr>
              <a:xfrm>
                <a:off x="1057275" y="4379116"/>
                <a:ext cx="2171700" cy="869159"/>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Weiss et al. </a:t>
                </a:r>
                <a:br>
                  <a:rPr lang="en-CA" b="1" dirty="0">
                    <a:solidFill>
                      <a:schemeClr val="bg1"/>
                    </a:solidFill>
                  </a:rPr>
                </a:br>
                <a:r>
                  <a:rPr lang="en-CA" b="1" dirty="0">
                    <a:solidFill>
                      <a:schemeClr val="bg1"/>
                    </a:solidFill>
                  </a:rPr>
                  <a:t>2017</a:t>
                </a:r>
                <a:r>
                  <a:rPr lang="en-CA" b="1" baseline="30000" dirty="0">
                    <a:solidFill>
                      <a:schemeClr val="bg1"/>
                    </a:solidFill>
                  </a:rPr>
                  <a:t>3</a:t>
                </a:r>
              </a:p>
            </p:txBody>
          </p:sp>
          <p:sp>
            <p:nvSpPr>
              <p:cNvPr id="16" name="Rectangle 15">
                <a:extLst>
                  <a:ext uri="{FF2B5EF4-FFF2-40B4-BE49-F238E27FC236}">
                    <a16:creationId xmlns:a16="http://schemas.microsoft.com/office/drawing/2014/main" id="{FB1FA299-BE76-FF47-2EBB-4492A3F9BDCA}"/>
                  </a:ext>
                </a:extLst>
              </p:cNvPr>
              <p:cNvSpPr/>
              <p:nvPr/>
            </p:nvSpPr>
            <p:spPr>
              <a:xfrm>
                <a:off x="3228974" y="4379116"/>
                <a:ext cx="8267699" cy="86915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400">
                    <a:solidFill>
                      <a:schemeClr val="tx1"/>
                    </a:solidFill>
                  </a:rPr>
                  <a:t>Reported a 7% weight loss in men and women (</a:t>
                </a:r>
                <a:r>
                  <a:rPr lang="en-CA" sz="1400" b="0" i="0">
                    <a:solidFill>
                      <a:srgbClr val="212121"/>
                    </a:solidFill>
                    <a:effectLst/>
                  </a:rPr>
                  <a:t>BMI 31 kg/m</a:t>
                </a:r>
                <a:r>
                  <a:rPr lang="en-CA" sz="1400" b="0" i="0" baseline="30000">
                    <a:solidFill>
                      <a:srgbClr val="212121"/>
                    </a:solidFill>
                    <a:effectLst/>
                  </a:rPr>
                  <a:t>2</a:t>
                </a:r>
                <a:r>
                  <a:rPr lang="en-CA" sz="1400">
                    <a:solidFill>
                      <a:schemeClr val="tx1"/>
                    </a:solidFill>
                  </a:rPr>
                  <a:t>) following 16.8 weeks of aerobic exercise training, without dietary changes</a:t>
                </a:r>
              </a:p>
              <a:p>
                <a:pPr marL="285750" indent="-285750">
                  <a:buFont typeface="Arial" panose="020B0604020202020204" pitchFamily="34" charset="0"/>
                  <a:buChar char="•"/>
                </a:pPr>
                <a:r>
                  <a:rPr lang="en-CA" sz="1400">
                    <a:solidFill>
                      <a:schemeClr val="tx1"/>
                    </a:solidFill>
                  </a:rPr>
                  <a:t>7.5</a:t>
                </a:r>
                <a:r>
                  <a:rPr lang="en-CA" sz="1400">
                    <a:solidFill>
                      <a:schemeClr val="tx1"/>
                    </a:solidFill>
                    <a:latin typeface="Times New Roman" panose="02020603050405020304" pitchFamily="18" charset="0"/>
                    <a:cs typeface="Times New Roman" panose="02020603050405020304" pitchFamily="18" charset="0"/>
                  </a:rPr>
                  <a:t> ±</a:t>
                </a:r>
                <a:r>
                  <a:rPr lang="en-CA" sz="1400">
                    <a:solidFill>
                      <a:schemeClr val="tx1"/>
                    </a:solidFill>
                  </a:rPr>
                  <a:t>0.5 hr per week; intensity 77% HR</a:t>
                </a:r>
                <a:r>
                  <a:rPr lang="en-CA" sz="1400" baseline="-25000">
                    <a:solidFill>
                      <a:schemeClr val="tx1"/>
                    </a:solidFill>
                  </a:rPr>
                  <a:t>max</a:t>
                </a:r>
              </a:p>
              <a:p>
                <a:pPr marL="285750" indent="-285750">
                  <a:buFont typeface="Arial" panose="020B0604020202020204" pitchFamily="34" charset="0"/>
                  <a:buChar char="•"/>
                </a:pPr>
                <a:r>
                  <a:rPr lang="en-CA" sz="1400">
                    <a:solidFill>
                      <a:schemeClr val="tx1"/>
                    </a:solidFill>
                  </a:rPr>
                  <a:t>Energy expenditure of </a:t>
                </a:r>
                <a:r>
                  <a:rPr lang="en-CA" sz="1400" b="1">
                    <a:solidFill>
                      <a:schemeClr val="tx1"/>
                    </a:solidFill>
                  </a:rPr>
                  <a:t>412 kcal per day</a:t>
                </a:r>
                <a:endParaRPr lang="en-CA" sz="1400" b="1">
                  <a:solidFill>
                    <a:schemeClr val="tx1"/>
                  </a:solidFill>
                  <a:highlight>
                    <a:srgbClr val="FFFF00"/>
                  </a:highlight>
                </a:endParaRPr>
              </a:p>
            </p:txBody>
          </p:sp>
        </p:grpSp>
      </p:grpSp>
    </p:spTree>
    <p:extLst>
      <p:ext uri="{BB962C8B-B14F-4D97-AF65-F5344CB8AC3E}">
        <p14:creationId xmlns:p14="http://schemas.microsoft.com/office/powerpoint/2010/main" val="247399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AA49-E0E1-435C-B3F6-298268F0E196}"/>
              </a:ext>
            </a:extLst>
          </p:cNvPr>
          <p:cNvSpPr>
            <a:spLocks noGrp="1"/>
          </p:cNvSpPr>
          <p:nvPr>
            <p:ph type="title"/>
          </p:nvPr>
        </p:nvSpPr>
        <p:spPr>
          <a:xfrm>
            <a:off x="838200" y="369437"/>
            <a:ext cx="10515600" cy="1325563"/>
          </a:xfrm>
        </p:spPr>
        <p:txBody>
          <a:bodyPr/>
          <a:lstStyle/>
          <a:p>
            <a:r>
              <a:rPr lang="en-CA" dirty="0"/>
              <a:t>Clinical effects of exercise</a:t>
            </a:r>
          </a:p>
        </p:txBody>
      </p:sp>
      <p:sp>
        <p:nvSpPr>
          <p:cNvPr id="4" name="Text Placeholder 3">
            <a:extLst>
              <a:ext uri="{FF2B5EF4-FFF2-40B4-BE49-F238E27FC236}">
                <a16:creationId xmlns:a16="http://schemas.microsoft.com/office/drawing/2014/main" id="{9B847A34-9DA8-4B69-B371-A04EF55EC24E}"/>
              </a:ext>
            </a:extLst>
          </p:cNvPr>
          <p:cNvSpPr>
            <a:spLocks noGrp="1"/>
          </p:cNvSpPr>
          <p:nvPr>
            <p:ph type="body" sz="quarter" idx="13"/>
          </p:nvPr>
        </p:nvSpPr>
        <p:spPr>
          <a:xfrm>
            <a:off x="559862" y="6254068"/>
            <a:ext cx="10793937" cy="322631"/>
          </a:xfrm>
        </p:spPr>
        <p:txBody>
          <a:bodyPr>
            <a:noAutofit/>
          </a:bodyPr>
          <a:lstStyle/>
          <a:p>
            <a:r>
              <a:rPr lang="en-CA" sz="1000" dirty="0"/>
              <a:t>*Weight loss &gt;10% substantially reduces A1C and fasting glucose and has been shown to promote sustained diabetes remission through at least 2 years.</a:t>
            </a:r>
            <a:br>
              <a:rPr lang="en-CA" sz="1000" dirty="0"/>
            </a:br>
            <a:r>
              <a:rPr lang="en-CA" sz="1000" dirty="0"/>
              <a:t>CV, cardiovascular; CVD, cardiovascular disease; HPA, hypothalamic-pituitary-adrenal; SNS, sympathetic nervous system; T2D, type 2 diabetes.</a:t>
            </a:r>
            <a:br>
              <a:rPr lang="en-CA" sz="1000" dirty="0"/>
            </a:br>
            <a:r>
              <a:rPr lang="en-CA" sz="1000" dirty="0"/>
              <a:t>1. Anderson E and </a:t>
            </a:r>
            <a:r>
              <a:rPr lang="en-CA" sz="1000" dirty="0" err="1"/>
              <a:t>Shivakumar</a:t>
            </a:r>
            <a:r>
              <a:rPr lang="en-CA" sz="1000" dirty="0"/>
              <a:t> G. Front Psychiatry 2013;4:27; 2. </a:t>
            </a:r>
            <a:r>
              <a:rPr lang="en-CA" sz="1000" dirty="0" err="1"/>
              <a:t>Gries</a:t>
            </a:r>
            <a:r>
              <a:rPr lang="en-CA" sz="1000" dirty="0"/>
              <a:t> KJ et al. J Appl </a:t>
            </a:r>
            <a:r>
              <a:rPr lang="en-CA" sz="1000" dirty="0" err="1"/>
              <a:t>Physiol</a:t>
            </a:r>
            <a:r>
              <a:rPr lang="en-CA" sz="1000" dirty="0"/>
              <a:t> 2018;1636</a:t>
            </a:r>
            <a:r>
              <a:rPr lang="en-CA" sz="1000" dirty="0">
                <a:cs typeface="Arial" panose="020B0604020202020204" pitchFamily="34" charset="0"/>
              </a:rPr>
              <a:t>–16</a:t>
            </a:r>
            <a:r>
              <a:rPr lang="en-CA" sz="1000" dirty="0"/>
              <a:t>45; 3. </a:t>
            </a:r>
            <a:r>
              <a:rPr lang="en-CA" sz="1000" dirty="0" err="1"/>
              <a:t>Kanaley</a:t>
            </a:r>
            <a:r>
              <a:rPr lang="en-CA" sz="1000" dirty="0"/>
              <a:t> JA et al. Med Sci Sports </a:t>
            </a:r>
            <a:r>
              <a:rPr lang="en-CA" sz="1000" dirty="0" err="1"/>
              <a:t>Exerc</a:t>
            </a:r>
            <a:r>
              <a:rPr lang="en-CA" sz="1000" dirty="0"/>
              <a:t> 2022;54:353</a:t>
            </a:r>
            <a:r>
              <a:rPr lang="en-CA" sz="1000" dirty="0">
                <a:cs typeface="Arial" panose="020B0604020202020204" pitchFamily="34" charset="0"/>
              </a:rPr>
              <a:t>–3</a:t>
            </a:r>
            <a:r>
              <a:rPr lang="en-CA" sz="1000" dirty="0"/>
              <a:t>68; </a:t>
            </a:r>
            <a:br>
              <a:rPr lang="en-CA" sz="1000" dirty="0"/>
            </a:br>
            <a:r>
              <a:rPr lang="en-CA" sz="1000" dirty="0"/>
              <a:t>4. </a:t>
            </a:r>
            <a:r>
              <a:rPr lang="en-GB" sz="1000" i="0" dirty="0" err="1"/>
              <a:t>ElSayed</a:t>
            </a:r>
            <a:r>
              <a:rPr lang="en-GB" sz="1000" i="0" dirty="0"/>
              <a:t> NA et al. Diabetes Care. 2023;46:S128–S139; 5</a:t>
            </a:r>
            <a:r>
              <a:rPr lang="en-CA" sz="1000" dirty="0"/>
              <a:t>. Wang Q and Zhou W. J Sport Health Sci 2021;10:201</a:t>
            </a:r>
            <a:r>
              <a:rPr lang="en-CA" sz="1000" dirty="0">
                <a:cs typeface="Arial" panose="020B0604020202020204" pitchFamily="34" charset="0"/>
              </a:rPr>
              <a:t>–2</a:t>
            </a:r>
            <a:r>
              <a:rPr lang="en-CA" sz="1000" dirty="0"/>
              <a:t>10; 6. Shah K et al. J Bone Miner Res 2011;26:2851</a:t>
            </a:r>
            <a:r>
              <a:rPr lang="en-CA" sz="1000" dirty="0">
                <a:cs typeface="Arial" panose="020B0604020202020204" pitchFamily="34" charset="0"/>
              </a:rPr>
              <a:t>–285</a:t>
            </a:r>
            <a:r>
              <a:rPr lang="en-CA" sz="1000" dirty="0"/>
              <a:t>9.</a:t>
            </a:r>
          </a:p>
        </p:txBody>
      </p:sp>
      <p:grpSp>
        <p:nvGrpSpPr>
          <p:cNvPr id="5" name="Group 4">
            <a:extLst>
              <a:ext uri="{FF2B5EF4-FFF2-40B4-BE49-F238E27FC236}">
                <a16:creationId xmlns:a16="http://schemas.microsoft.com/office/drawing/2014/main" id="{86546228-2A4F-44AA-B625-218F03A52D3A}"/>
              </a:ext>
            </a:extLst>
          </p:cNvPr>
          <p:cNvGrpSpPr/>
          <p:nvPr/>
        </p:nvGrpSpPr>
        <p:grpSpPr>
          <a:xfrm>
            <a:off x="5882946" y="1239516"/>
            <a:ext cx="426108" cy="737468"/>
            <a:chOff x="5234578" y="2207150"/>
            <a:chExt cx="426108" cy="737468"/>
          </a:xfrm>
          <a:solidFill>
            <a:schemeClr val="tx1"/>
          </a:solidFill>
        </p:grpSpPr>
        <p:sp>
          <p:nvSpPr>
            <p:cNvPr id="6" name="Freeform 26">
              <a:extLst>
                <a:ext uri="{FF2B5EF4-FFF2-40B4-BE49-F238E27FC236}">
                  <a16:creationId xmlns:a16="http://schemas.microsoft.com/office/drawing/2014/main" id="{1176C31F-302C-4FB4-BCBF-376130AB490F}"/>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27">
              <a:extLst>
                <a:ext uri="{FF2B5EF4-FFF2-40B4-BE49-F238E27FC236}">
                  <a16:creationId xmlns:a16="http://schemas.microsoft.com/office/drawing/2014/main" id="{6F3A649B-52FC-4097-AA62-6178BEDD2944}"/>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8">
              <a:extLst>
                <a:ext uri="{FF2B5EF4-FFF2-40B4-BE49-F238E27FC236}">
                  <a16:creationId xmlns:a16="http://schemas.microsoft.com/office/drawing/2014/main" id="{0DE35056-4080-42BE-B4E8-C3512B5AB98A}"/>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29">
              <a:extLst>
                <a:ext uri="{FF2B5EF4-FFF2-40B4-BE49-F238E27FC236}">
                  <a16:creationId xmlns:a16="http://schemas.microsoft.com/office/drawing/2014/main" id="{7C731880-DC67-46CC-BDDF-459D51541E43}"/>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7F0D7493-5F19-4D99-A842-D360FE3627E3}"/>
              </a:ext>
            </a:extLst>
          </p:cNvPr>
          <p:cNvGrpSpPr/>
          <p:nvPr/>
        </p:nvGrpSpPr>
        <p:grpSpPr>
          <a:xfrm>
            <a:off x="5934429" y="2571527"/>
            <a:ext cx="323142" cy="737468"/>
            <a:chOff x="4700018" y="1417905"/>
            <a:chExt cx="282673" cy="645110"/>
          </a:xfrm>
          <a:solidFill>
            <a:schemeClr val="tx1"/>
          </a:solidFill>
        </p:grpSpPr>
        <p:sp>
          <p:nvSpPr>
            <p:cNvPr id="11" name="Freeform 5">
              <a:extLst>
                <a:ext uri="{FF2B5EF4-FFF2-40B4-BE49-F238E27FC236}">
                  <a16:creationId xmlns:a16="http://schemas.microsoft.com/office/drawing/2014/main" id="{AD291670-AED9-4EC3-BD41-5A7E4F6C3230}"/>
                </a:ext>
              </a:extLst>
            </p:cNvPr>
            <p:cNvSpPr>
              <a:spLocks/>
            </p:cNvSpPr>
            <p:nvPr/>
          </p:nvSpPr>
          <p:spPr bwMode="auto">
            <a:xfrm>
              <a:off x="4700018" y="1555743"/>
              <a:ext cx="282673" cy="507272"/>
            </a:xfrm>
            <a:custGeom>
              <a:avLst/>
              <a:gdLst>
                <a:gd name="T0" fmla="*/ 100 w 416"/>
                <a:gd name="T1" fmla="*/ 96 h 746"/>
                <a:gd name="T2" fmla="*/ 100 w 416"/>
                <a:gd name="T3" fmla="*/ 696 h 746"/>
                <a:gd name="T4" fmla="*/ 149 w 416"/>
                <a:gd name="T5" fmla="*/ 746 h 746"/>
                <a:gd name="T6" fmla="*/ 199 w 416"/>
                <a:gd name="T7" fmla="*/ 696 h 746"/>
                <a:gd name="T8" fmla="*/ 199 w 416"/>
                <a:gd name="T9" fmla="*/ 335 h 746"/>
                <a:gd name="T10" fmla="*/ 217 w 416"/>
                <a:gd name="T11" fmla="*/ 335 h 746"/>
                <a:gd name="T12" fmla="*/ 217 w 416"/>
                <a:gd name="T13" fmla="*/ 696 h 746"/>
                <a:gd name="T14" fmla="*/ 267 w 416"/>
                <a:gd name="T15" fmla="*/ 746 h 746"/>
                <a:gd name="T16" fmla="*/ 316 w 416"/>
                <a:gd name="T17" fmla="*/ 696 h 746"/>
                <a:gd name="T18" fmla="*/ 316 w 416"/>
                <a:gd name="T19" fmla="*/ 96 h 746"/>
                <a:gd name="T20" fmla="*/ 342 w 416"/>
                <a:gd name="T21" fmla="*/ 349 h 746"/>
                <a:gd name="T22" fmla="*/ 372 w 416"/>
                <a:gd name="T23" fmla="*/ 382 h 746"/>
                <a:gd name="T24" fmla="*/ 374 w 416"/>
                <a:gd name="T25" fmla="*/ 382 h 746"/>
                <a:gd name="T26" fmla="*/ 406 w 416"/>
                <a:gd name="T27" fmla="*/ 352 h 746"/>
                <a:gd name="T28" fmla="*/ 343 w 416"/>
                <a:gd name="T29" fmla="*/ 25 h 746"/>
                <a:gd name="T30" fmla="*/ 287 w 416"/>
                <a:gd name="T31" fmla="*/ 0 h 746"/>
                <a:gd name="T32" fmla="*/ 285 w 416"/>
                <a:gd name="T33" fmla="*/ 0 h 746"/>
                <a:gd name="T34" fmla="*/ 131 w 416"/>
                <a:gd name="T35" fmla="*/ 0 h 746"/>
                <a:gd name="T36" fmla="*/ 129 w 416"/>
                <a:gd name="T37" fmla="*/ 0 h 746"/>
                <a:gd name="T38" fmla="*/ 73 w 416"/>
                <a:gd name="T39" fmla="*/ 25 h 746"/>
                <a:gd name="T40" fmla="*/ 10 w 416"/>
                <a:gd name="T41" fmla="*/ 352 h 746"/>
                <a:gd name="T42" fmla="*/ 42 w 416"/>
                <a:gd name="T43" fmla="*/ 382 h 746"/>
                <a:gd name="T44" fmla="*/ 44 w 416"/>
                <a:gd name="T45" fmla="*/ 382 h 746"/>
                <a:gd name="T46" fmla="*/ 74 w 416"/>
                <a:gd name="T47" fmla="*/ 349 h 746"/>
                <a:gd name="T48" fmla="*/ 100 w 416"/>
                <a:gd name="T49" fmla="*/ 9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746">
                  <a:moveTo>
                    <a:pt x="100" y="96"/>
                  </a:moveTo>
                  <a:cubicBezTo>
                    <a:pt x="100" y="696"/>
                    <a:pt x="100" y="696"/>
                    <a:pt x="100" y="696"/>
                  </a:cubicBezTo>
                  <a:cubicBezTo>
                    <a:pt x="100" y="723"/>
                    <a:pt x="122" y="746"/>
                    <a:pt x="149" y="746"/>
                  </a:cubicBezTo>
                  <a:cubicBezTo>
                    <a:pt x="177" y="746"/>
                    <a:pt x="199" y="723"/>
                    <a:pt x="199" y="696"/>
                  </a:cubicBezTo>
                  <a:cubicBezTo>
                    <a:pt x="199" y="335"/>
                    <a:pt x="199" y="335"/>
                    <a:pt x="199" y="335"/>
                  </a:cubicBezTo>
                  <a:cubicBezTo>
                    <a:pt x="217" y="335"/>
                    <a:pt x="217" y="335"/>
                    <a:pt x="217" y="335"/>
                  </a:cubicBezTo>
                  <a:cubicBezTo>
                    <a:pt x="217" y="696"/>
                    <a:pt x="217" y="696"/>
                    <a:pt x="217" y="696"/>
                  </a:cubicBezTo>
                  <a:cubicBezTo>
                    <a:pt x="217" y="723"/>
                    <a:pt x="239" y="746"/>
                    <a:pt x="267" y="746"/>
                  </a:cubicBezTo>
                  <a:cubicBezTo>
                    <a:pt x="294" y="746"/>
                    <a:pt x="316" y="723"/>
                    <a:pt x="316" y="696"/>
                  </a:cubicBezTo>
                  <a:cubicBezTo>
                    <a:pt x="316" y="96"/>
                    <a:pt x="316" y="96"/>
                    <a:pt x="316" y="96"/>
                  </a:cubicBezTo>
                  <a:cubicBezTo>
                    <a:pt x="334" y="133"/>
                    <a:pt x="350" y="208"/>
                    <a:pt x="342" y="349"/>
                  </a:cubicBezTo>
                  <a:cubicBezTo>
                    <a:pt x="341" y="366"/>
                    <a:pt x="354" y="381"/>
                    <a:pt x="372" y="382"/>
                  </a:cubicBezTo>
                  <a:cubicBezTo>
                    <a:pt x="373" y="382"/>
                    <a:pt x="373" y="382"/>
                    <a:pt x="374" y="382"/>
                  </a:cubicBezTo>
                  <a:cubicBezTo>
                    <a:pt x="391" y="382"/>
                    <a:pt x="405" y="369"/>
                    <a:pt x="406" y="352"/>
                  </a:cubicBezTo>
                  <a:cubicBezTo>
                    <a:pt x="416" y="183"/>
                    <a:pt x="394" y="73"/>
                    <a:pt x="343" y="25"/>
                  </a:cubicBezTo>
                  <a:cubicBezTo>
                    <a:pt x="321" y="4"/>
                    <a:pt x="299" y="0"/>
                    <a:pt x="287" y="0"/>
                  </a:cubicBezTo>
                  <a:cubicBezTo>
                    <a:pt x="287" y="0"/>
                    <a:pt x="286" y="0"/>
                    <a:pt x="285" y="0"/>
                  </a:cubicBezTo>
                  <a:cubicBezTo>
                    <a:pt x="131" y="0"/>
                    <a:pt x="131" y="0"/>
                    <a:pt x="131" y="0"/>
                  </a:cubicBezTo>
                  <a:cubicBezTo>
                    <a:pt x="130" y="0"/>
                    <a:pt x="129" y="0"/>
                    <a:pt x="129" y="0"/>
                  </a:cubicBezTo>
                  <a:cubicBezTo>
                    <a:pt x="117" y="0"/>
                    <a:pt x="96" y="4"/>
                    <a:pt x="73" y="25"/>
                  </a:cubicBezTo>
                  <a:cubicBezTo>
                    <a:pt x="22" y="73"/>
                    <a:pt x="0" y="183"/>
                    <a:pt x="10" y="352"/>
                  </a:cubicBezTo>
                  <a:cubicBezTo>
                    <a:pt x="11" y="369"/>
                    <a:pt x="25" y="382"/>
                    <a:pt x="42" y="382"/>
                  </a:cubicBezTo>
                  <a:cubicBezTo>
                    <a:pt x="43" y="382"/>
                    <a:pt x="44" y="382"/>
                    <a:pt x="44" y="382"/>
                  </a:cubicBezTo>
                  <a:cubicBezTo>
                    <a:pt x="62" y="381"/>
                    <a:pt x="75" y="366"/>
                    <a:pt x="74" y="349"/>
                  </a:cubicBezTo>
                  <a:cubicBezTo>
                    <a:pt x="66" y="208"/>
                    <a:pt x="82" y="133"/>
                    <a:pt x="10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6">
              <a:extLst>
                <a:ext uri="{FF2B5EF4-FFF2-40B4-BE49-F238E27FC236}">
                  <a16:creationId xmlns:a16="http://schemas.microsoft.com/office/drawing/2014/main" id="{920CBC71-A2C9-4C19-A2D2-33B791CBDEB5}"/>
                </a:ext>
              </a:extLst>
            </p:cNvPr>
            <p:cNvSpPr>
              <a:spLocks noChangeArrowheads="1"/>
            </p:cNvSpPr>
            <p:nvPr/>
          </p:nvSpPr>
          <p:spPr bwMode="auto">
            <a:xfrm>
              <a:off x="4780482" y="1417905"/>
              <a:ext cx="121745" cy="1224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6" name="Straight Arrow Connector 15">
            <a:extLst>
              <a:ext uri="{FF2B5EF4-FFF2-40B4-BE49-F238E27FC236}">
                <a16:creationId xmlns:a16="http://schemas.microsoft.com/office/drawing/2014/main" id="{71B5C80A-3DD2-4FF2-BE71-5013529AB2DA}"/>
              </a:ext>
            </a:extLst>
          </p:cNvPr>
          <p:cNvCxnSpPr>
            <a:cxnSpLocks/>
          </p:cNvCxnSpPr>
          <p:nvPr/>
        </p:nvCxnSpPr>
        <p:spPr>
          <a:xfrm>
            <a:off x="6096000" y="2047605"/>
            <a:ext cx="0" cy="46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23ADF5C-6160-4063-B405-624E96862C4E}"/>
              </a:ext>
            </a:extLst>
          </p:cNvPr>
          <p:cNvGrpSpPr/>
          <p:nvPr/>
        </p:nvGrpSpPr>
        <p:grpSpPr>
          <a:xfrm>
            <a:off x="1575847" y="3358269"/>
            <a:ext cx="9040308" cy="475641"/>
            <a:chOff x="1575847" y="3790069"/>
            <a:chExt cx="9040308" cy="475641"/>
          </a:xfrm>
        </p:grpSpPr>
        <p:sp>
          <p:nvSpPr>
            <p:cNvPr id="17" name="Right Brace 16">
              <a:extLst>
                <a:ext uri="{FF2B5EF4-FFF2-40B4-BE49-F238E27FC236}">
                  <a16:creationId xmlns:a16="http://schemas.microsoft.com/office/drawing/2014/main" id="{C4401ACB-DBCD-4DEF-A751-8A7090AE9B8A}"/>
                </a:ext>
              </a:extLst>
            </p:cNvPr>
            <p:cNvSpPr/>
            <p:nvPr/>
          </p:nvSpPr>
          <p:spPr>
            <a:xfrm rot="16200000">
              <a:off x="5858181" y="-492265"/>
              <a:ext cx="475639" cy="9040308"/>
            </a:xfrm>
            <a:prstGeom prst="rightBrace">
              <a:avLst>
                <a:gd name="adj1" fmla="val 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1" name="Straight Connector 20">
              <a:extLst>
                <a:ext uri="{FF2B5EF4-FFF2-40B4-BE49-F238E27FC236}">
                  <a16:creationId xmlns:a16="http://schemas.microsoft.com/office/drawing/2014/main" id="{81F25C63-493C-45FA-8588-67FFD170A6AB}"/>
                </a:ext>
              </a:extLst>
            </p:cNvPr>
            <p:cNvCxnSpPr>
              <a:cxnSpLocks/>
            </p:cNvCxnSpPr>
            <p:nvPr/>
          </p:nvCxnSpPr>
          <p:spPr>
            <a:xfrm flipV="1">
              <a:off x="6096000" y="4032715"/>
              <a:ext cx="0" cy="232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85C67D-742D-4780-8D84-E529EF93E12E}"/>
                </a:ext>
              </a:extLst>
            </p:cNvPr>
            <p:cNvCxnSpPr>
              <a:cxnSpLocks/>
            </p:cNvCxnSpPr>
            <p:nvPr/>
          </p:nvCxnSpPr>
          <p:spPr>
            <a:xfrm flipV="1">
              <a:off x="3854788" y="4032715"/>
              <a:ext cx="0" cy="232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1B0971-BD8E-487C-B4E2-E4B18FEAE714}"/>
                </a:ext>
              </a:extLst>
            </p:cNvPr>
            <p:cNvCxnSpPr>
              <a:cxnSpLocks/>
            </p:cNvCxnSpPr>
            <p:nvPr/>
          </p:nvCxnSpPr>
          <p:spPr>
            <a:xfrm flipV="1">
              <a:off x="8368852" y="4032715"/>
              <a:ext cx="0" cy="232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8DAF98C5-84C1-41FC-AAC4-2C4753530687}"/>
              </a:ext>
            </a:extLst>
          </p:cNvPr>
          <p:cNvSpPr/>
          <p:nvPr/>
        </p:nvSpPr>
        <p:spPr>
          <a:xfrm>
            <a:off x="644384" y="5406190"/>
            <a:ext cx="10903232" cy="44929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a:solidFill>
                  <a:schemeClr val="bg1"/>
                </a:solidFill>
              </a:rPr>
              <a:t>Regular physical activity helps to prevent and manage noncommunicable diseases such as CVD, T2D, hypertension and several cancers and can improve mental health</a:t>
            </a:r>
          </a:p>
        </p:txBody>
      </p:sp>
      <p:sp>
        <p:nvSpPr>
          <p:cNvPr id="35" name="Rectangle 34">
            <a:extLst>
              <a:ext uri="{FF2B5EF4-FFF2-40B4-BE49-F238E27FC236}">
                <a16:creationId xmlns:a16="http://schemas.microsoft.com/office/drawing/2014/main" id="{9FAE9E37-C8B3-445F-B9FC-8E0A4BBB3118}"/>
              </a:ext>
            </a:extLst>
          </p:cNvPr>
          <p:cNvSpPr/>
          <p:nvPr/>
        </p:nvSpPr>
        <p:spPr>
          <a:xfrm>
            <a:off x="5563964" y="2106207"/>
            <a:ext cx="1064073" cy="2555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Weight loss</a:t>
            </a:r>
          </a:p>
        </p:txBody>
      </p:sp>
      <p:sp>
        <p:nvSpPr>
          <p:cNvPr id="27" name="Rectangle 26">
            <a:extLst>
              <a:ext uri="{FF2B5EF4-FFF2-40B4-BE49-F238E27FC236}">
                <a16:creationId xmlns:a16="http://schemas.microsoft.com/office/drawing/2014/main" id="{2D9EDCF0-5BF5-47F2-AEAA-A4A76C3E3BC5}"/>
              </a:ext>
            </a:extLst>
          </p:cNvPr>
          <p:cNvSpPr/>
          <p:nvPr/>
        </p:nvSpPr>
        <p:spPr>
          <a:xfrm>
            <a:off x="644384" y="3820468"/>
            <a:ext cx="1843200"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Reductions in anxiety and depression</a:t>
            </a:r>
          </a:p>
        </p:txBody>
      </p:sp>
      <p:sp>
        <p:nvSpPr>
          <p:cNvPr id="28" name="Rectangle 27">
            <a:extLst>
              <a:ext uri="{FF2B5EF4-FFF2-40B4-BE49-F238E27FC236}">
                <a16:creationId xmlns:a16="http://schemas.microsoft.com/office/drawing/2014/main" id="{03A1C8AB-4277-434F-9750-AFFA52306C3F}"/>
              </a:ext>
            </a:extLst>
          </p:cNvPr>
          <p:cNvSpPr/>
          <p:nvPr/>
        </p:nvSpPr>
        <p:spPr>
          <a:xfrm>
            <a:off x="2909131" y="3820468"/>
            <a:ext cx="1843461"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Improved CV and respiratory health</a:t>
            </a:r>
          </a:p>
        </p:txBody>
      </p:sp>
      <p:sp>
        <p:nvSpPr>
          <p:cNvPr id="29" name="Rectangle 28">
            <a:extLst>
              <a:ext uri="{FF2B5EF4-FFF2-40B4-BE49-F238E27FC236}">
                <a16:creationId xmlns:a16="http://schemas.microsoft.com/office/drawing/2014/main" id="{397C7E58-F14A-4B55-AF9E-902C3C304929}"/>
              </a:ext>
            </a:extLst>
          </p:cNvPr>
          <p:cNvSpPr/>
          <p:nvPr/>
        </p:nvSpPr>
        <p:spPr>
          <a:xfrm>
            <a:off x="5174139" y="3820468"/>
            <a:ext cx="1843461"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Reduced risk for developing T2D and metabolic syndrome</a:t>
            </a:r>
          </a:p>
        </p:txBody>
      </p:sp>
      <p:sp>
        <p:nvSpPr>
          <p:cNvPr id="30" name="Rectangle 29">
            <a:extLst>
              <a:ext uri="{FF2B5EF4-FFF2-40B4-BE49-F238E27FC236}">
                <a16:creationId xmlns:a16="http://schemas.microsoft.com/office/drawing/2014/main" id="{A3050120-A194-40F8-9F31-C09F72DE876B}"/>
              </a:ext>
            </a:extLst>
          </p:cNvPr>
          <p:cNvSpPr/>
          <p:nvPr/>
        </p:nvSpPr>
        <p:spPr>
          <a:xfrm>
            <a:off x="7439147" y="3820468"/>
            <a:ext cx="1843461"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Reduced risk for developing several cancers</a:t>
            </a:r>
          </a:p>
        </p:txBody>
      </p:sp>
      <p:sp>
        <p:nvSpPr>
          <p:cNvPr id="31" name="Rectangle 30">
            <a:extLst>
              <a:ext uri="{FF2B5EF4-FFF2-40B4-BE49-F238E27FC236}">
                <a16:creationId xmlns:a16="http://schemas.microsoft.com/office/drawing/2014/main" id="{95C7131F-7034-467F-96F5-0433EA8E7E81}"/>
              </a:ext>
            </a:extLst>
          </p:cNvPr>
          <p:cNvSpPr/>
          <p:nvPr/>
        </p:nvSpPr>
        <p:spPr>
          <a:xfrm>
            <a:off x="9704155" y="3820468"/>
            <a:ext cx="1843461" cy="7258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Improves musculoskeletal health</a:t>
            </a:r>
          </a:p>
        </p:txBody>
      </p:sp>
      <p:sp>
        <p:nvSpPr>
          <p:cNvPr id="26" name="Rectangle 25">
            <a:extLst>
              <a:ext uri="{FF2B5EF4-FFF2-40B4-BE49-F238E27FC236}">
                <a16:creationId xmlns:a16="http://schemas.microsoft.com/office/drawing/2014/main" id="{B4B9EBC3-834B-488D-BC62-785F4601D592}"/>
              </a:ext>
            </a:extLst>
          </p:cNvPr>
          <p:cNvSpPr/>
          <p:nvPr/>
        </p:nvSpPr>
        <p:spPr>
          <a:xfrm>
            <a:off x="644384"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Lowers SNS and HPA axis reactivity</a:t>
            </a:r>
            <a:r>
              <a:rPr lang="en-CA" sz="1200" baseline="30000">
                <a:solidFill>
                  <a:schemeClr val="tx1"/>
                </a:solidFill>
              </a:rPr>
              <a:t>1</a:t>
            </a:r>
          </a:p>
        </p:txBody>
      </p:sp>
      <p:sp>
        <p:nvSpPr>
          <p:cNvPr id="32" name="Rectangle 31">
            <a:extLst>
              <a:ext uri="{FF2B5EF4-FFF2-40B4-BE49-F238E27FC236}">
                <a16:creationId xmlns:a16="http://schemas.microsoft.com/office/drawing/2014/main" id="{C88400F7-E8B8-E44D-FC94-334694DD2858}"/>
              </a:ext>
            </a:extLst>
          </p:cNvPr>
          <p:cNvSpPr/>
          <p:nvPr/>
        </p:nvSpPr>
        <p:spPr>
          <a:xfrm>
            <a:off x="2909392"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Improved stroke volume; improved oxygen utilization</a:t>
            </a:r>
            <a:r>
              <a:rPr lang="en-CA" sz="1200" baseline="30000">
                <a:solidFill>
                  <a:schemeClr val="tx1"/>
                </a:solidFill>
              </a:rPr>
              <a:t>2</a:t>
            </a:r>
          </a:p>
        </p:txBody>
      </p:sp>
      <p:sp>
        <p:nvSpPr>
          <p:cNvPr id="34" name="Rectangle 33">
            <a:extLst>
              <a:ext uri="{FF2B5EF4-FFF2-40B4-BE49-F238E27FC236}">
                <a16:creationId xmlns:a16="http://schemas.microsoft.com/office/drawing/2014/main" id="{6C726436-0898-2A6B-2CBD-D3FC0A2A7009}"/>
              </a:ext>
            </a:extLst>
          </p:cNvPr>
          <p:cNvSpPr/>
          <p:nvPr/>
        </p:nvSpPr>
        <p:spPr>
          <a:xfrm>
            <a:off x="5174400"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Improves glycemia</a:t>
            </a:r>
            <a:r>
              <a:rPr lang="en-CA" sz="1200" baseline="30000" dirty="0">
                <a:solidFill>
                  <a:schemeClr val="tx1"/>
                </a:solidFill>
              </a:rPr>
              <a:t>3,4 </a:t>
            </a:r>
            <a:r>
              <a:rPr lang="en-CA" sz="1200" dirty="0">
                <a:solidFill>
                  <a:schemeClr val="tx1"/>
                </a:solidFill>
              </a:rPr>
              <a:t>and reduces need for glucose-lowering medications*</a:t>
            </a:r>
            <a:r>
              <a:rPr lang="en-CA" sz="1200" baseline="30000" dirty="0">
                <a:solidFill>
                  <a:schemeClr val="tx1"/>
                </a:solidFill>
              </a:rPr>
              <a:t>4</a:t>
            </a:r>
          </a:p>
        </p:txBody>
      </p:sp>
      <p:sp>
        <p:nvSpPr>
          <p:cNvPr id="36" name="Rectangle 35">
            <a:extLst>
              <a:ext uri="{FF2B5EF4-FFF2-40B4-BE49-F238E27FC236}">
                <a16:creationId xmlns:a16="http://schemas.microsoft.com/office/drawing/2014/main" id="{0D49ED43-1539-3FC4-0564-0EE4B64BD94B}"/>
              </a:ext>
            </a:extLst>
          </p:cNvPr>
          <p:cNvSpPr/>
          <p:nvPr/>
        </p:nvSpPr>
        <p:spPr>
          <a:xfrm>
            <a:off x="7439408"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Inhibition of cancer cell proliferation and induction of apoptosis</a:t>
            </a:r>
            <a:r>
              <a:rPr lang="en-CA" sz="1200" baseline="30000" dirty="0">
                <a:solidFill>
                  <a:schemeClr val="tx1"/>
                </a:solidFill>
              </a:rPr>
              <a:t>5</a:t>
            </a:r>
          </a:p>
        </p:txBody>
      </p:sp>
      <p:sp>
        <p:nvSpPr>
          <p:cNvPr id="38" name="Rectangle 37">
            <a:extLst>
              <a:ext uri="{FF2B5EF4-FFF2-40B4-BE49-F238E27FC236}">
                <a16:creationId xmlns:a16="http://schemas.microsoft.com/office/drawing/2014/main" id="{79593553-D3F8-0F53-C033-9B1817B0D4ED}"/>
              </a:ext>
            </a:extLst>
          </p:cNvPr>
          <p:cNvSpPr/>
          <p:nvPr/>
        </p:nvSpPr>
        <p:spPr>
          <a:xfrm>
            <a:off x="9704416" y="4557195"/>
            <a:ext cx="1843200" cy="7258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Improved bone mineral density</a:t>
            </a:r>
            <a:r>
              <a:rPr lang="en-CA" sz="1200" baseline="30000" dirty="0">
                <a:solidFill>
                  <a:schemeClr val="tx1"/>
                </a:solidFill>
              </a:rPr>
              <a:t>6</a:t>
            </a:r>
          </a:p>
        </p:txBody>
      </p:sp>
    </p:spTree>
    <p:extLst>
      <p:ext uri="{BB962C8B-B14F-4D97-AF65-F5344CB8AC3E}">
        <p14:creationId xmlns:p14="http://schemas.microsoft.com/office/powerpoint/2010/main" val="281334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6DC44026-013B-4DE7-98A0-DD8BEAA1CD85}"/>
              </a:ext>
            </a:extLst>
          </p:cNvPr>
          <p:cNvCxnSpPr>
            <a:cxnSpLocks/>
          </p:cNvCxnSpPr>
          <p:nvPr/>
        </p:nvCxnSpPr>
        <p:spPr>
          <a:xfrm>
            <a:off x="3901126" y="2110373"/>
            <a:ext cx="4421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C86BF5-848F-4EB6-8CD4-5933DD57A970}"/>
              </a:ext>
            </a:extLst>
          </p:cNvPr>
          <p:cNvCxnSpPr>
            <a:cxnSpLocks/>
          </p:cNvCxnSpPr>
          <p:nvPr/>
        </p:nvCxnSpPr>
        <p:spPr>
          <a:xfrm>
            <a:off x="3901126" y="2907361"/>
            <a:ext cx="4421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B3D670-3D9D-448B-BBE3-3501ECB3AC91}"/>
              </a:ext>
            </a:extLst>
          </p:cNvPr>
          <p:cNvCxnSpPr>
            <a:cxnSpLocks/>
          </p:cNvCxnSpPr>
          <p:nvPr/>
        </p:nvCxnSpPr>
        <p:spPr>
          <a:xfrm>
            <a:off x="3901126" y="3704349"/>
            <a:ext cx="4421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41C2E53-68DE-44D0-8AD1-0611A4917043}"/>
              </a:ext>
            </a:extLst>
          </p:cNvPr>
          <p:cNvCxnSpPr>
            <a:cxnSpLocks/>
          </p:cNvCxnSpPr>
          <p:nvPr/>
        </p:nvCxnSpPr>
        <p:spPr>
          <a:xfrm>
            <a:off x="3901126" y="4501338"/>
            <a:ext cx="4421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32010A-1154-4825-A17F-CB4DCD056245}"/>
              </a:ext>
            </a:extLst>
          </p:cNvPr>
          <p:cNvSpPr>
            <a:spLocks noGrp="1"/>
          </p:cNvSpPr>
          <p:nvPr>
            <p:ph type="title"/>
          </p:nvPr>
        </p:nvSpPr>
        <p:spPr/>
        <p:txBody>
          <a:bodyPr/>
          <a:lstStyle/>
          <a:p>
            <a:r>
              <a:rPr lang="en-CA" dirty="0"/>
              <a:t>How to motivate patients to increase physical activity</a:t>
            </a:r>
          </a:p>
        </p:txBody>
      </p:sp>
      <p:sp>
        <p:nvSpPr>
          <p:cNvPr id="4" name="Text Placeholder 3">
            <a:extLst>
              <a:ext uri="{FF2B5EF4-FFF2-40B4-BE49-F238E27FC236}">
                <a16:creationId xmlns:a16="http://schemas.microsoft.com/office/drawing/2014/main" id="{C974D974-81E4-442A-8682-5AD794E3E1ED}"/>
              </a:ext>
            </a:extLst>
          </p:cNvPr>
          <p:cNvSpPr>
            <a:spLocks noGrp="1"/>
          </p:cNvSpPr>
          <p:nvPr>
            <p:ph type="body" sz="quarter" idx="13"/>
          </p:nvPr>
        </p:nvSpPr>
        <p:spPr>
          <a:xfrm>
            <a:off x="559862" y="6130918"/>
            <a:ext cx="10947102" cy="447150"/>
          </a:xfrm>
        </p:spPr>
        <p:txBody>
          <a:bodyPr>
            <a:normAutofit/>
          </a:bodyPr>
          <a:lstStyle/>
          <a:p>
            <a:r>
              <a:rPr lang="en-CA" sz="1000" dirty="0"/>
              <a:t>1. </a:t>
            </a:r>
            <a:r>
              <a:rPr lang="en-CA" sz="1000" dirty="0" err="1"/>
              <a:t>Fruh</a:t>
            </a:r>
            <a:r>
              <a:rPr lang="en-CA" sz="1000" dirty="0"/>
              <a:t> SM. J Am Assoc Nurse </a:t>
            </a:r>
            <a:r>
              <a:rPr lang="en-CA" sz="1000" dirty="0" err="1"/>
              <a:t>Pract</a:t>
            </a:r>
            <a:r>
              <a:rPr lang="en-CA" sz="1000" dirty="0"/>
              <a:t> 2017;29:S3</a:t>
            </a:r>
            <a:r>
              <a:rPr lang="en-CA" sz="1000" dirty="0">
                <a:latin typeface="Arial" panose="020B0604020202020204" pitchFamily="34" charset="0"/>
                <a:cs typeface="Arial" panose="020B0604020202020204" pitchFamily="34" charset="0"/>
              </a:rPr>
              <a:t>–</a:t>
            </a:r>
            <a:r>
              <a:rPr lang="en-CA" sz="1000" dirty="0"/>
              <a:t>S4; 2. Fogg behavior model. Available at: </a:t>
            </a:r>
            <a:r>
              <a:rPr lang="en-CA" sz="1000" dirty="0">
                <a:hlinkClick r:id="rId3"/>
              </a:rPr>
              <a:t>https://behaviormodel.org/.</a:t>
            </a:r>
            <a:r>
              <a:rPr lang="en-CA" sz="1000" dirty="0"/>
              <a:t> Accessed May 2023.</a:t>
            </a:r>
          </a:p>
        </p:txBody>
      </p:sp>
      <p:sp>
        <p:nvSpPr>
          <p:cNvPr id="8" name="Rectangle 7">
            <a:extLst>
              <a:ext uri="{FF2B5EF4-FFF2-40B4-BE49-F238E27FC236}">
                <a16:creationId xmlns:a16="http://schemas.microsoft.com/office/drawing/2014/main" id="{407DCF55-95BF-47F1-B4D0-17F1BD8B6B04}"/>
              </a:ext>
            </a:extLst>
          </p:cNvPr>
          <p:cNvSpPr/>
          <p:nvPr/>
        </p:nvSpPr>
        <p:spPr>
          <a:xfrm>
            <a:off x="1102659" y="1886799"/>
            <a:ext cx="3043567"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Set realistic weight loss goals</a:t>
            </a:r>
            <a:r>
              <a:rPr lang="en-CA" sz="1400" baseline="30000" dirty="0">
                <a:solidFill>
                  <a:schemeClr val="tx1"/>
                </a:solidFill>
              </a:rPr>
              <a:t>1</a:t>
            </a:r>
          </a:p>
        </p:txBody>
      </p:sp>
      <p:grpSp>
        <p:nvGrpSpPr>
          <p:cNvPr id="12" name="Group 11">
            <a:extLst>
              <a:ext uri="{FF2B5EF4-FFF2-40B4-BE49-F238E27FC236}">
                <a16:creationId xmlns:a16="http://schemas.microsoft.com/office/drawing/2014/main" id="{585FB2E8-82EA-4FF2-9670-34768AFDF0A3}"/>
              </a:ext>
            </a:extLst>
          </p:cNvPr>
          <p:cNvGrpSpPr/>
          <p:nvPr/>
        </p:nvGrpSpPr>
        <p:grpSpPr>
          <a:xfrm>
            <a:off x="4878371" y="1822861"/>
            <a:ext cx="2435258" cy="3004687"/>
            <a:chOff x="4955356" y="2030253"/>
            <a:chExt cx="2435258" cy="3004687"/>
          </a:xfrm>
        </p:grpSpPr>
        <p:sp>
          <p:nvSpPr>
            <p:cNvPr id="11" name="Oval 10">
              <a:extLst>
                <a:ext uri="{FF2B5EF4-FFF2-40B4-BE49-F238E27FC236}">
                  <a16:creationId xmlns:a16="http://schemas.microsoft.com/office/drawing/2014/main" id="{72E25253-D5AC-4C07-81B2-E8C220CB42F2}"/>
                </a:ext>
              </a:extLst>
            </p:cNvPr>
            <p:cNvSpPr/>
            <p:nvPr/>
          </p:nvSpPr>
          <p:spPr>
            <a:xfrm>
              <a:off x="4955356" y="2030253"/>
              <a:ext cx="2435258" cy="300468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0">
              <a:extLst>
                <a:ext uri="{FF2B5EF4-FFF2-40B4-BE49-F238E27FC236}">
                  <a16:creationId xmlns:a16="http://schemas.microsoft.com/office/drawing/2014/main" id="{8BAFF2F7-425B-42CC-B1F8-0D042F6DBA30}"/>
                </a:ext>
              </a:extLst>
            </p:cNvPr>
            <p:cNvGrpSpPr>
              <a:grpSpLocks noChangeAspect="1"/>
            </p:cNvGrpSpPr>
            <p:nvPr/>
          </p:nvGrpSpPr>
          <p:grpSpPr bwMode="auto">
            <a:xfrm>
              <a:off x="5212764" y="2403597"/>
              <a:ext cx="1920443" cy="2257998"/>
              <a:chOff x="2376" y="1029"/>
              <a:chExt cx="1007" cy="1184"/>
            </a:xfrm>
            <a:solidFill>
              <a:schemeClr val="tx1"/>
            </a:solidFill>
          </p:grpSpPr>
          <p:sp>
            <p:nvSpPr>
              <p:cNvPr id="6" name="Freeform 41">
                <a:extLst>
                  <a:ext uri="{FF2B5EF4-FFF2-40B4-BE49-F238E27FC236}">
                    <a16:creationId xmlns:a16="http://schemas.microsoft.com/office/drawing/2014/main" id="{FC1F40B2-02A7-42A0-AD03-DB8D9E71B91F}"/>
                  </a:ext>
                </a:extLst>
              </p:cNvPr>
              <p:cNvSpPr>
                <a:spLocks/>
              </p:cNvSpPr>
              <p:nvPr/>
            </p:nvSpPr>
            <p:spPr bwMode="auto">
              <a:xfrm>
                <a:off x="2376" y="1157"/>
                <a:ext cx="1007" cy="1056"/>
              </a:xfrm>
              <a:custGeom>
                <a:avLst/>
                <a:gdLst>
                  <a:gd name="T0" fmla="*/ 423 w 668"/>
                  <a:gd name="T1" fmla="*/ 265 h 702"/>
                  <a:gd name="T2" fmla="*/ 475 w 668"/>
                  <a:gd name="T3" fmla="*/ 254 h 702"/>
                  <a:gd name="T4" fmla="*/ 525 w 668"/>
                  <a:gd name="T5" fmla="*/ 305 h 702"/>
                  <a:gd name="T6" fmla="*/ 479 w 668"/>
                  <a:gd name="T7" fmla="*/ 489 h 702"/>
                  <a:gd name="T8" fmla="*/ 429 w 668"/>
                  <a:gd name="T9" fmla="*/ 523 h 702"/>
                  <a:gd name="T10" fmla="*/ 402 w 668"/>
                  <a:gd name="T11" fmla="*/ 469 h 702"/>
                  <a:gd name="T12" fmla="*/ 428 w 668"/>
                  <a:gd name="T13" fmla="*/ 363 h 702"/>
                  <a:gd name="T14" fmla="*/ 361 w 668"/>
                  <a:gd name="T15" fmla="*/ 394 h 702"/>
                  <a:gd name="T16" fmla="*/ 354 w 668"/>
                  <a:gd name="T17" fmla="*/ 410 h 702"/>
                  <a:gd name="T18" fmla="*/ 366 w 668"/>
                  <a:gd name="T19" fmla="*/ 631 h 702"/>
                  <a:gd name="T20" fmla="*/ 367 w 668"/>
                  <a:gd name="T21" fmla="*/ 657 h 702"/>
                  <a:gd name="T22" fmla="*/ 330 w 668"/>
                  <a:gd name="T23" fmla="*/ 700 h 702"/>
                  <a:gd name="T24" fmla="*/ 287 w 668"/>
                  <a:gd name="T25" fmla="*/ 664 h 702"/>
                  <a:gd name="T26" fmla="*/ 259 w 668"/>
                  <a:gd name="T27" fmla="*/ 468 h 702"/>
                  <a:gd name="T28" fmla="*/ 247 w 668"/>
                  <a:gd name="T29" fmla="*/ 187 h 702"/>
                  <a:gd name="T30" fmla="*/ 229 w 668"/>
                  <a:gd name="T31" fmla="*/ 159 h 702"/>
                  <a:gd name="T32" fmla="*/ 30 w 668"/>
                  <a:gd name="T33" fmla="*/ 67 h 702"/>
                  <a:gd name="T34" fmla="*/ 14 w 668"/>
                  <a:gd name="T35" fmla="*/ 17 h 702"/>
                  <a:gd name="T36" fmla="*/ 55 w 668"/>
                  <a:gd name="T37" fmla="*/ 8 h 702"/>
                  <a:gd name="T38" fmla="*/ 237 w 668"/>
                  <a:gd name="T39" fmla="*/ 72 h 702"/>
                  <a:gd name="T40" fmla="*/ 303 w 668"/>
                  <a:gd name="T41" fmla="*/ 84 h 702"/>
                  <a:gd name="T42" fmla="*/ 495 w 668"/>
                  <a:gd name="T43" fmla="*/ 51 h 702"/>
                  <a:gd name="T44" fmla="*/ 615 w 668"/>
                  <a:gd name="T45" fmla="*/ 8 h 702"/>
                  <a:gd name="T46" fmla="*/ 660 w 668"/>
                  <a:gd name="T47" fmla="*/ 24 h 702"/>
                  <a:gd name="T48" fmla="*/ 640 w 668"/>
                  <a:gd name="T49" fmla="*/ 67 h 702"/>
                  <a:gd name="T50" fmla="*/ 439 w 668"/>
                  <a:gd name="T51" fmla="*/ 160 h 702"/>
                  <a:gd name="T52" fmla="*/ 423 w 668"/>
                  <a:gd name="T53" fmla="*/ 185 h 702"/>
                  <a:gd name="T54" fmla="*/ 423 w 668"/>
                  <a:gd name="T55" fmla="*/ 2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8" h="702">
                    <a:moveTo>
                      <a:pt x="423" y="265"/>
                    </a:moveTo>
                    <a:cubicBezTo>
                      <a:pt x="442" y="261"/>
                      <a:pt x="458" y="257"/>
                      <a:pt x="475" y="254"/>
                    </a:cubicBezTo>
                    <a:cubicBezTo>
                      <a:pt x="509" y="246"/>
                      <a:pt x="533" y="271"/>
                      <a:pt x="525" y="305"/>
                    </a:cubicBezTo>
                    <a:cubicBezTo>
                      <a:pt x="510" y="366"/>
                      <a:pt x="494" y="428"/>
                      <a:pt x="479" y="489"/>
                    </a:cubicBezTo>
                    <a:cubicBezTo>
                      <a:pt x="472" y="515"/>
                      <a:pt x="451" y="529"/>
                      <a:pt x="429" y="523"/>
                    </a:cubicBezTo>
                    <a:cubicBezTo>
                      <a:pt x="406" y="516"/>
                      <a:pt x="395" y="495"/>
                      <a:pt x="402" y="469"/>
                    </a:cubicBezTo>
                    <a:cubicBezTo>
                      <a:pt x="410" y="435"/>
                      <a:pt x="418" y="401"/>
                      <a:pt x="428" y="363"/>
                    </a:cubicBezTo>
                    <a:cubicBezTo>
                      <a:pt x="403" y="374"/>
                      <a:pt x="382" y="383"/>
                      <a:pt x="361" y="394"/>
                    </a:cubicBezTo>
                    <a:cubicBezTo>
                      <a:pt x="357" y="396"/>
                      <a:pt x="353" y="404"/>
                      <a:pt x="354" y="410"/>
                    </a:cubicBezTo>
                    <a:cubicBezTo>
                      <a:pt x="357" y="484"/>
                      <a:pt x="362" y="557"/>
                      <a:pt x="366" y="631"/>
                    </a:cubicBezTo>
                    <a:cubicBezTo>
                      <a:pt x="366" y="640"/>
                      <a:pt x="367" y="648"/>
                      <a:pt x="367" y="657"/>
                    </a:cubicBezTo>
                    <a:cubicBezTo>
                      <a:pt x="367" y="681"/>
                      <a:pt x="352" y="698"/>
                      <a:pt x="330" y="700"/>
                    </a:cubicBezTo>
                    <a:cubicBezTo>
                      <a:pt x="309" y="702"/>
                      <a:pt x="291" y="687"/>
                      <a:pt x="287" y="664"/>
                    </a:cubicBezTo>
                    <a:cubicBezTo>
                      <a:pt x="278" y="599"/>
                      <a:pt x="270" y="533"/>
                      <a:pt x="259" y="468"/>
                    </a:cubicBezTo>
                    <a:cubicBezTo>
                      <a:pt x="242" y="375"/>
                      <a:pt x="248" y="281"/>
                      <a:pt x="247" y="187"/>
                    </a:cubicBezTo>
                    <a:cubicBezTo>
                      <a:pt x="247" y="172"/>
                      <a:pt x="242" y="165"/>
                      <a:pt x="229" y="159"/>
                    </a:cubicBezTo>
                    <a:cubicBezTo>
                      <a:pt x="162" y="129"/>
                      <a:pt x="96" y="98"/>
                      <a:pt x="30" y="67"/>
                    </a:cubicBezTo>
                    <a:cubicBezTo>
                      <a:pt x="6" y="56"/>
                      <a:pt x="0" y="35"/>
                      <a:pt x="14" y="17"/>
                    </a:cubicBezTo>
                    <a:cubicBezTo>
                      <a:pt x="24" y="2"/>
                      <a:pt x="39" y="2"/>
                      <a:pt x="55" y="8"/>
                    </a:cubicBezTo>
                    <a:cubicBezTo>
                      <a:pt x="115" y="29"/>
                      <a:pt x="176" y="52"/>
                      <a:pt x="237" y="72"/>
                    </a:cubicBezTo>
                    <a:cubicBezTo>
                      <a:pt x="258" y="79"/>
                      <a:pt x="281" y="81"/>
                      <a:pt x="303" y="84"/>
                    </a:cubicBezTo>
                    <a:cubicBezTo>
                      <a:pt x="370" y="91"/>
                      <a:pt x="433" y="77"/>
                      <a:pt x="495" y="51"/>
                    </a:cubicBezTo>
                    <a:cubicBezTo>
                      <a:pt x="534" y="35"/>
                      <a:pt x="575" y="22"/>
                      <a:pt x="615" y="8"/>
                    </a:cubicBezTo>
                    <a:cubicBezTo>
                      <a:pt x="637" y="0"/>
                      <a:pt x="652" y="6"/>
                      <a:pt x="660" y="24"/>
                    </a:cubicBezTo>
                    <a:cubicBezTo>
                      <a:pt x="668" y="42"/>
                      <a:pt x="661" y="57"/>
                      <a:pt x="640" y="67"/>
                    </a:cubicBezTo>
                    <a:cubicBezTo>
                      <a:pt x="573" y="98"/>
                      <a:pt x="506" y="130"/>
                      <a:pt x="439" y="160"/>
                    </a:cubicBezTo>
                    <a:cubicBezTo>
                      <a:pt x="427" y="165"/>
                      <a:pt x="422" y="172"/>
                      <a:pt x="423" y="185"/>
                    </a:cubicBezTo>
                    <a:cubicBezTo>
                      <a:pt x="424" y="211"/>
                      <a:pt x="423" y="237"/>
                      <a:pt x="423"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2">
                <a:extLst>
                  <a:ext uri="{FF2B5EF4-FFF2-40B4-BE49-F238E27FC236}">
                    <a16:creationId xmlns:a16="http://schemas.microsoft.com/office/drawing/2014/main" id="{2084DA68-A4B8-478A-BE17-24C55E78DE63}"/>
                  </a:ext>
                </a:extLst>
              </p:cNvPr>
              <p:cNvSpPr>
                <a:spLocks/>
              </p:cNvSpPr>
              <p:nvPr/>
            </p:nvSpPr>
            <p:spPr bwMode="auto">
              <a:xfrm>
                <a:off x="2772" y="1029"/>
                <a:ext cx="217" cy="218"/>
              </a:xfrm>
              <a:custGeom>
                <a:avLst/>
                <a:gdLst>
                  <a:gd name="T0" fmla="*/ 72 w 144"/>
                  <a:gd name="T1" fmla="*/ 145 h 145"/>
                  <a:gd name="T2" fmla="*/ 0 w 144"/>
                  <a:gd name="T3" fmla="*/ 72 h 145"/>
                  <a:gd name="T4" fmla="*/ 73 w 144"/>
                  <a:gd name="T5" fmla="*/ 1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cubicBezTo>
                      <a:pt x="32" y="145"/>
                      <a:pt x="0" y="112"/>
                      <a:pt x="0" y="72"/>
                    </a:cubicBezTo>
                    <a:cubicBezTo>
                      <a:pt x="0" y="32"/>
                      <a:pt x="33" y="0"/>
                      <a:pt x="73" y="1"/>
                    </a:cubicBezTo>
                    <a:cubicBezTo>
                      <a:pt x="112" y="2"/>
                      <a:pt x="144" y="34"/>
                      <a:pt x="144" y="73"/>
                    </a:cubicBezTo>
                    <a:cubicBezTo>
                      <a:pt x="144" y="113"/>
                      <a:pt x="111" y="145"/>
                      <a:pt x="72"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8" name="Rectangle 37">
            <a:extLst>
              <a:ext uri="{FF2B5EF4-FFF2-40B4-BE49-F238E27FC236}">
                <a16:creationId xmlns:a16="http://schemas.microsoft.com/office/drawing/2014/main" id="{BBE7ED9F-B6DC-4D3B-8D06-D8183D31348E}"/>
              </a:ext>
            </a:extLst>
          </p:cNvPr>
          <p:cNvSpPr/>
          <p:nvPr/>
        </p:nvSpPr>
        <p:spPr>
          <a:xfrm>
            <a:off x="1102659" y="2682921"/>
            <a:ext cx="3043567"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Encourage the use of activity diaries</a:t>
            </a:r>
            <a:r>
              <a:rPr lang="en-CA" sz="1400" baseline="30000" dirty="0">
                <a:solidFill>
                  <a:schemeClr val="tx1"/>
                </a:solidFill>
              </a:rPr>
              <a:t>1</a:t>
            </a:r>
          </a:p>
        </p:txBody>
      </p:sp>
      <p:sp>
        <p:nvSpPr>
          <p:cNvPr id="39" name="Rectangle 38">
            <a:extLst>
              <a:ext uri="{FF2B5EF4-FFF2-40B4-BE49-F238E27FC236}">
                <a16:creationId xmlns:a16="http://schemas.microsoft.com/office/drawing/2014/main" id="{77A370E9-BB83-4F19-A2BC-39CB96A9B9FC}"/>
              </a:ext>
            </a:extLst>
          </p:cNvPr>
          <p:cNvSpPr/>
          <p:nvPr/>
        </p:nvSpPr>
        <p:spPr>
          <a:xfrm>
            <a:off x="1102659" y="3479042"/>
            <a:ext cx="3043567"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Discuss health and wellness benefits of weight loss</a:t>
            </a:r>
            <a:r>
              <a:rPr lang="en-CA" sz="1400" baseline="30000" dirty="0">
                <a:solidFill>
                  <a:schemeClr val="tx1"/>
                </a:solidFill>
              </a:rPr>
              <a:t>1</a:t>
            </a:r>
          </a:p>
        </p:txBody>
      </p:sp>
      <p:sp>
        <p:nvSpPr>
          <p:cNvPr id="40" name="Rectangle 39">
            <a:extLst>
              <a:ext uri="{FF2B5EF4-FFF2-40B4-BE49-F238E27FC236}">
                <a16:creationId xmlns:a16="http://schemas.microsoft.com/office/drawing/2014/main" id="{5A2E1DD6-B766-4875-95A3-E727B63E5A0D}"/>
              </a:ext>
            </a:extLst>
          </p:cNvPr>
          <p:cNvSpPr/>
          <p:nvPr/>
        </p:nvSpPr>
        <p:spPr>
          <a:xfrm>
            <a:off x="1102659" y="4275163"/>
            <a:ext cx="3043567"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Provide positive reinforcement regarding marked early weight loss</a:t>
            </a:r>
            <a:r>
              <a:rPr lang="en-CA" sz="1400" baseline="30000" dirty="0">
                <a:solidFill>
                  <a:schemeClr val="tx1"/>
                </a:solidFill>
              </a:rPr>
              <a:t>1</a:t>
            </a:r>
          </a:p>
        </p:txBody>
      </p:sp>
      <p:sp>
        <p:nvSpPr>
          <p:cNvPr id="45" name="Rectangle 44">
            <a:extLst>
              <a:ext uri="{FF2B5EF4-FFF2-40B4-BE49-F238E27FC236}">
                <a16:creationId xmlns:a16="http://schemas.microsoft.com/office/drawing/2014/main" id="{B2E3AAAF-A9AC-43EC-A643-D9CD1BC9B221}"/>
              </a:ext>
            </a:extLst>
          </p:cNvPr>
          <p:cNvSpPr/>
          <p:nvPr/>
        </p:nvSpPr>
        <p:spPr>
          <a:xfrm>
            <a:off x="8045773" y="1886799"/>
            <a:ext cx="3169073"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Motivational interviewing techniques</a:t>
            </a:r>
            <a:r>
              <a:rPr lang="en-CA" sz="1400" baseline="30000" dirty="0">
                <a:solidFill>
                  <a:schemeClr val="tx1"/>
                </a:solidFill>
              </a:rPr>
              <a:t>1</a:t>
            </a:r>
          </a:p>
        </p:txBody>
      </p:sp>
      <p:sp>
        <p:nvSpPr>
          <p:cNvPr id="46" name="Rectangle 45">
            <a:extLst>
              <a:ext uri="{FF2B5EF4-FFF2-40B4-BE49-F238E27FC236}">
                <a16:creationId xmlns:a16="http://schemas.microsoft.com/office/drawing/2014/main" id="{13C44009-73ED-4969-9EAB-B8440372AD8A}"/>
              </a:ext>
            </a:extLst>
          </p:cNvPr>
          <p:cNvSpPr/>
          <p:nvPr/>
        </p:nvSpPr>
        <p:spPr>
          <a:xfrm>
            <a:off x="8045773" y="2682921"/>
            <a:ext cx="3169073"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Suggest positive family discussions about physical activity</a:t>
            </a:r>
            <a:r>
              <a:rPr lang="en-CA" sz="1400" baseline="30000" dirty="0">
                <a:solidFill>
                  <a:schemeClr val="tx1"/>
                </a:solidFill>
              </a:rPr>
              <a:t>1</a:t>
            </a:r>
          </a:p>
        </p:txBody>
      </p:sp>
      <p:sp>
        <p:nvSpPr>
          <p:cNvPr id="47" name="Rectangle 46">
            <a:extLst>
              <a:ext uri="{FF2B5EF4-FFF2-40B4-BE49-F238E27FC236}">
                <a16:creationId xmlns:a16="http://schemas.microsoft.com/office/drawing/2014/main" id="{BF22F8C2-745D-4A31-A344-8F1F66BD31BB}"/>
              </a:ext>
            </a:extLst>
          </p:cNvPr>
          <p:cNvSpPr/>
          <p:nvPr/>
        </p:nvSpPr>
        <p:spPr>
          <a:xfrm>
            <a:off x="8045773" y="3479042"/>
            <a:ext cx="3169073"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Encourage feelings of “self-worth” or “self-efficacy”</a:t>
            </a:r>
            <a:r>
              <a:rPr lang="en-CA" sz="1400" baseline="30000" dirty="0">
                <a:solidFill>
                  <a:schemeClr val="tx1"/>
                </a:solidFill>
              </a:rPr>
              <a:t>1</a:t>
            </a:r>
          </a:p>
        </p:txBody>
      </p:sp>
      <p:sp>
        <p:nvSpPr>
          <p:cNvPr id="48" name="Rectangle 47">
            <a:extLst>
              <a:ext uri="{FF2B5EF4-FFF2-40B4-BE49-F238E27FC236}">
                <a16:creationId xmlns:a16="http://schemas.microsoft.com/office/drawing/2014/main" id="{9C5A2EB3-8B98-44C2-AE4C-E528FE32373E}"/>
              </a:ext>
            </a:extLst>
          </p:cNvPr>
          <p:cNvSpPr/>
          <p:nvPr/>
        </p:nvSpPr>
        <p:spPr>
          <a:xfrm>
            <a:off x="8045773" y="4275163"/>
            <a:ext cx="3169073" cy="447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Increase consultation frequency</a:t>
            </a:r>
            <a:r>
              <a:rPr lang="en-CA" sz="1400" baseline="30000" dirty="0">
                <a:solidFill>
                  <a:schemeClr val="tx1"/>
                </a:solidFill>
              </a:rPr>
              <a:t>1</a:t>
            </a:r>
          </a:p>
        </p:txBody>
      </p:sp>
      <p:grpSp>
        <p:nvGrpSpPr>
          <p:cNvPr id="9" name="Group 8">
            <a:extLst>
              <a:ext uri="{FF2B5EF4-FFF2-40B4-BE49-F238E27FC236}">
                <a16:creationId xmlns:a16="http://schemas.microsoft.com/office/drawing/2014/main" id="{05D039DD-60E5-C008-2798-BB057019F215}"/>
              </a:ext>
            </a:extLst>
          </p:cNvPr>
          <p:cNvGrpSpPr/>
          <p:nvPr/>
        </p:nvGrpSpPr>
        <p:grpSpPr>
          <a:xfrm>
            <a:off x="1212004" y="4946559"/>
            <a:ext cx="9767992" cy="1108155"/>
            <a:chOff x="1212004" y="4895759"/>
            <a:chExt cx="9767992" cy="1108155"/>
          </a:xfrm>
        </p:grpSpPr>
        <p:sp>
          <p:nvSpPr>
            <p:cNvPr id="49" name="Rectangle 48">
              <a:extLst>
                <a:ext uri="{FF2B5EF4-FFF2-40B4-BE49-F238E27FC236}">
                  <a16:creationId xmlns:a16="http://schemas.microsoft.com/office/drawing/2014/main" id="{C876FF53-FBE8-49EB-9404-3A046B78F2A9}"/>
                </a:ext>
              </a:extLst>
            </p:cNvPr>
            <p:cNvSpPr/>
            <p:nvPr/>
          </p:nvSpPr>
          <p:spPr>
            <a:xfrm>
              <a:off x="1212004" y="5222486"/>
              <a:ext cx="9767992" cy="78142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a:solidFill>
                    <a:schemeClr val="tx1"/>
                  </a:solidFill>
                </a:rPr>
                <a:t>Motivation</a:t>
              </a:r>
              <a:r>
                <a:rPr lang="en-CA" sz="1400">
                  <a:solidFill>
                    <a:schemeClr val="tx1"/>
                  </a:solidFill>
                </a:rPr>
                <a:t>: Select exercises that are enjoyable (e.g., swimming)</a:t>
              </a:r>
            </a:p>
            <a:p>
              <a:pPr algn="ctr"/>
              <a:r>
                <a:rPr lang="en-CA" sz="1400" b="1">
                  <a:solidFill>
                    <a:schemeClr val="tx1"/>
                  </a:solidFill>
                </a:rPr>
                <a:t>Ability</a:t>
              </a:r>
              <a:r>
                <a:rPr lang="en-CA" sz="1400">
                  <a:solidFill>
                    <a:schemeClr val="tx1"/>
                  </a:solidFill>
                </a:rPr>
                <a:t>: The exercise should be easy to perform (e.g., ability to swim, access to a pool)</a:t>
              </a:r>
            </a:p>
            <a:p>
              <a:pPr algn="ctr"/>
              <a:r>
                <a:rPr lang="en-CA" sz="1400" b="1">
                  <a:solidFill>
                    <a:schemeClr val="tx1"/>
                  </a:solidFill>
                </a:rPr>
                <a:t>Prompts</a:t>
              </a:r>
              <a:r>
                <a:rPr lang="en-CA" sz="1400">
                  <a:solidFill>
                    <a:schemeClr val="tx1"/>
                  </a:solidFill>
                </a:rPr>
                <a:t>: Define an anchor point that builds the exercise into a daily routine (e.g., an alarm)</a:t>
              </a:r>
            </a:p>
          </p:txBody>
        </p:sp>
        <p:sp>
          <p:nvSpPr>
            <p:cNvPr id="50" name="TextBox 49">
              <a:extLst>
                <a:ext uri="{FF2B5EF4-FFF2-40B4-BE49-F238E27FC236}">
                  <a16:creationId xmlns:a16="http://schemas.microsoft.com/office/drawing/2014/main" id="{971C1DA4-2D76-400E-8F07-48C17BF677DB}"/>
                </a:ext>
              </a:extLst>
            </p:cNvPr>
            <p:cNvSpPr txBox="1"/>
            <p:nvPr/>
          </p:nvSpPr>
          <p:spPr>
            <a:xfrm>
              <a:off x="1212004" y="4895759"/>
              <a:ext cx="9767992" cy="307777"/>
            </a:xfrm>
            <a:prstGeom prst="rect">
              <a:avLst/>
            </a:prstGeom>
            <a:solidFill>
              <a:schemeClr val="accent1"/>
            </a:solidFill>
            <a:ln>
              <a:solidFill>
                <a:schemeClr val="bg1"/>
              </a:solidFill>
            </a:ln>
          </p:spPr>
          <p:txBody>
            <a:bodyPr wrap="square" rtlCol="0">
              <a:spAutoFit/>
            </a:bodyPr>
            <a:lstStyle/>
            <a:p>
              <a:pPr algn="ctr"/>
              <a:r>
                <a:rPr lang="en-CA" sz="1400" b="1" dirty="0">
                  <a:solidFill>
                    <a:schemeClr val="bg1"/>
                  </a:solidFill>
                </a:rPr>
                <a:t>Fogg Behavior Model:</a:t>
              </a:r>
              <a:r>
                <a:rPr lang="en-CA" sz="1400" b="1" baseline="30000" dirty="0">
                  <a:solidFill>
                    <a:schemeClr val="bg1"/>
                  </a:solidFill>
                </a:rPr>
                <a:t>2</a:t>
              </a:r>
            </a:p>
          </p:txBody>
        </p:sp>
      </p:grpSp>
    </p:spTree>
    <p:extLst>
      <p:ext uri="{BB962C8B-B14F-4D97-AF65-F5344CB8AC3E}">
        <p14:creationId xmlns:p14="http://schemas.microsoft.com/office/powerpoint/2010/main" val="2153440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506C-ABB1-4DB3-A68B-921899A59132}"/>
              </a:ext>
            </a:extLst>
          </p:cNvPr>
          <p:cNvSpPr>
            <a:spLocks noGrp="1"/>
          </p:cNvSpPr>
          <p:nvPr>
            <p:ph type="title"/>
          </p:nvPr>
        </p:nvSpPr>
        <p:spPr/>
        <p:txBody>
          <a:bodyPr/>
          <a:lstStyle/>
          <a:p>
            <a:r>
              <a:rPr lang="en-CA" dirty="0"/>
              <a:t>Patient-led health tracking</a:t>
            </a:r>
          </a:p>
        </p:txBody>
      </p:sp>
      <p:sp>
        <p:nvSpPr>
          <p:cNvPr id="4" name="Text Placeholder 3">
            <a:extLst>
              <a:ext uri="{FF2B5EF4-FFF2-40B4-BE49-F238E27FC236}">
                <a16:creationId xmlns:a16="http://schemas.microsoft.com/office/drawing/2014/main" id="{9899541F-EDBB-4307-9959-CBE4EF70A630}"/>
              </a:ext>
            </a:extLst>
          </p:cNvPr>
          <p:cNvSpPr>
            <a:spLocks noGrp="1"/>
          </p:cNvSpPr>
          <p:nvPr>
            <p:ph type="body" sz="quarter" idx="13"/>
          </p:nvPr>
        </p:nvSpPr>
        <p:spPr>
          <a:xfrm>
            <a:off x="559863" y="6254068"/>
            <a:ext cx="10372426" cy="324000"/>
          </a:xfrm>
        </p:spPr>
        <p:txBody>
          <a:bodyPr>
            <a:noAutofit/>
          </a:bodyPr>
          <a:lstStyle/>
          <a:p>
            <a:r>
              <a:rPr lang="en-CA" sz="1000" dirty="0"/>
              <a:t>HCP, healthcare professional; USDA, United States Department of Agriculture.</a:t>
            </a:r>
            <a:br>
              <a:rPr lang="en-CA" sz="1000" dirty="0"/>
            </a:br>
            <a:r>
              <a:rPr lang="en-CA" sz="1000" dirty="0"/>
              <a:t>1. Painter SL et al. J Med Internet Res 2017;19:e160; 2. Patel ML et al. JMIR Form Res. 2022;6:e42191.</a:t>
            </a:r>
          </a:p>
        </p:txBody>
      </p:sp>
      <p:sp>
        <p:nvSpPr>
          <p:cNvPr id="10" name="Rectangle 9">
            <a:extLst>
              <a:ext uri="{FF2B5EF4-FFF2-40B4-BE49-F238E27FC236}">
                <a16:creationId xmlns:a16="http://schemas.microsoft.com/office/drawing/2014/main" id="{15C6FEBE-E826-D36F-E1C2-DF19F611D3C4}"/>
              </a:ext>
            </a:extLst>
          </p:cNvPr>
          <p:cNvSpPr/>
          <p:nvPr/>
        </p:nvSpPr>
        <p:spPr>
          <a:xfrm>
            <a:off x="383316" y="4334356"/>
            <a:ext cx="11425368" cy="156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There is strong support for the use of patient-directed tools to monitor and managing their weight</a:t>
            </a:r>
            <a:r>
              <a:rPr lang="en-CA" sz="1600" baseline="30000" dirty="0"/>
              <a:t>1</a:t>
            </a:r>
            <a:r>
              <a:rPr lang="en-CA" sz="1600" dirty="0"/>
              <a:t>. </a:t>
            </a:r>
          </a:p>
          <a:p>
            <a:pPr algn="ctr"/>
            <a:endParaRPr lang="en-CA" sz="1600" dirty="0"/>
          </a:p>
          <a:p>
            <a:pPr algn="ctr"/>
            <a:r>
              <a:rPr lang="en-CA" sz="1600" dirty="0"/>
              <a:t>These tools can be integrated into everyday life.</a:t>
            </a:r>
          </a:p>
          <a:p>
            <a:pPr algn="ctr"/>
            <a:endParaRPr lang="en-CA" sz="1600" dirty="0"/>
          </a:p>
          <a:p>
            <a:pPr algn="ctr"/>
            <a:r>
              <a:rPr lang="en-CA" sz="1600" dirty="0"/>
              <a:t>Allow patients and HCPs the ability to track changes that may bridge the gap between consultations.</a:t>
            </a:r>
          </a:p>
        </p:txBody>
      </p:sp>
      <p:grpSp>
        <p:nvGrpSpPr>
          <p:cNvPr id="12" name="Group 11">
            <a:extLst>
              <a:ext uri="{FF2B5EF4-FFF2-40B4-BE49-F238E27FC236}">
                <a16:creationId xmlns:a16="http://schemas.microsoft.com/office/drawing/2014/main" id="{990F97CB-B2A3-9940-8F23-5372EE4F3D1E}"/>
              </a:ext>
            </a:extLst>
          </p:cNvPr>
          <p:cNvGrpSpPr/>
          <p:nvPr/>
        </p:nvGrpSpPr>
        <p:grpSpPr>
          <a:xfrm>
            <a:off x="7291603" y="2684580"/>
            <a:ext cx="3852797" cy="1446550"/>
            <a:chOff x="7253037" y="3102925"/>
            <a:chExt cx="3767388" cy="1446550"/>
          </a:xfrm>
        </p:grpSpPr>
        <p:sp>
          <p:nvSpPr>
            <p:cNvPr id="15" name="Oval 14">
              <a:extLst>
                <a:ext uri="{FF2B5EF4-FFF2-40B4-BE49-F238E27FC236}">
                  <a16:creationId xmlns:a16="http://schemas.microsoft.com/office/drawing/2014/main" id="{434EC83B-F43F-15E5-0292-C6092167F6B6}"/>
                </a:ext>
              </a:extLst>
            </p:cNvPr>
            <p:cNvSpPr/>
            <p:nvPr/>
          </p:nvSpPr>
          <p:spPr>
            <a:xfrm>
              <a:off x="9940425" y="3270005"/>
              <a:ext cx="1080000" cy="1080000"/>
            </a:xfrm>
            <a:prstGeom prst="ellipse">
              <a:avLst/>
            </a:prstGeom>
            <a:solidFill>
              <a:schemeClr val="bg1"/>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Graphic 16">
              <a:extLst>
                <a:ext uri="{FF2B5EF4-FFF2-40B4-BE49-F238E27FC236}">
                  <a16:creationId xmlns:a16="http://schemas.microsoft.com/office/drawing/2014/main" id="{BBB5C664-58CF-ED26-5335-747152FAA0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5089" y="3454670"/>
              <a:ext cx="710673" cy="710670"/>
            </a:xfrm>
            <a:prstGeom prst="rect">
              <a:avLst/>
            </a:prstGeom>
          </p:spPr>
        </p:pic>
        <p:sp>
          <p:nvSpPr>
            <p:cNvPr id="18" name="TextBox 17">
              <a:extLst>
                <a:ext uri="{FF2B5EF4-FFF2-40B4-BE49-F238E27FC236}">
                  <a16:creationId xmlns:a16="http://schemas.microsoft.com/office/drawing/2014/main" id="{28B042EF-E3C0-D98D-B3BE-DB27E2D31988}"/>
                </a:ext>
              </a:extLst>
            </p:cNvPr>
            <p:cNvSpPr txBox="1"/>
            <p:nvPr/>
          </p:nvSpPr>
          <p:spPr>
            <a:xfrm>
              <a:off x="7253037" y="3102925"/>
              <a:ext cx="2524452" cy="1446550"/>
            </a:xfrm>
            <a:prstGeom prst="rect">
              <a:avLst/>
            </a:prstGeom>
            <a:noFill/>
            <a:ln>
              <a:solidFill>
                <a:schemeClr val="accent1">
                  <a:lumMod val="60000"/>
                  <a:lumOff val="40000"/>
                </a:schemeClr>
              </a:solidFill>
            </a:ln>
          </p:spPr>
          <p:txBody>
            <a:bodyPr wrap="square" rtlCol="0">
              <a:spAutoFit/>
            </a:bodyPr>
            <a:lstStyle/>
            <a:p>
              <a:r>
                <a:rPr lang="en-CA" sz="1600" dirty="0"/>
                <a:t>Activity monitors and calorie allotment trackers</a:t>
              </a:r>
              <a:br>
                <a:rPr lang="en-CA" dirty="0"/>
              </a:br>
              <a:r>
                <a:rPr lang="en-CA" sz="1400" dirty="0">
                  <a:solidFill>
                    <a:schemeClr val="accent1"/>
                  </a:solidFill>
                </a:rPr>
                <a:t>- Visualize proof of effort</a:t>
              </a:r>
              <a:r>
                <a:rPr lang="en-CA" sz="1400" baseline="30000" dirty="0">
                  <a:solidFill>
                    <a:schemeClr val="accent1"/>
                  </a:solidFill>
                </a:rPr>
                <a:t>1</a:t>
              </a:r>
            </a:p>
            <a:p>
              <a:r>
                <a:rPr lang="en-CA" sz="1400" dirty="0">
                  <a:solidFill>
                    <a:schemeClr val="accent1"/>
                  </a:solidFill>
                </a:rPr>
                <a:t>- Allow for self-monitoring engagement to enhance and sustain weight loss</a:t>
              </a:r>
              <a:r>
                <a:rPr lang="en-CA" sz="1400" baseline="30000" dirty="0">
                  <a:solidFill>
                    <a:schemeClr val="accent1"/>
                  </a:solidFill>
                </a:rPr>
                <a:t>2</a:t>
              </a:r>
            </a:p>
          </p:txBody>
        </p:sp>
      </p:grpSp>
      <p:grpSp>
        <p:nvGrpSpPr>
          <p:cNvPr id="19" name="Group 18">
            <a:extLst>
              <a:ext uri="{FF2B5EF4-FFF2-40B4-BE49-F238E27FC236}">
                <a16:creationId xmlns:a16="http://schemas.microsoft.com/office/drawing/2014/main" id="{90E8A24B-220B-3C14-8F4D-9C55700DB78D}"/>
              </a:ext>
            </a:extLst>
          </p:cNvPr>
          <p:cNvGrpSpPr/>
          <p:nvPr/>
        </p:nvGrpSpPr>
        <p:grpSpPr>
          <a:xfrm>
            <a:off x="844405" y="2743521"/>
            <a:ext cx="5420145" cy="1334447"/>
            <a:chOff x="911981" y="3318743"/>
            <a:chExt cx="5420145" cy="1334447"/>
          </a:xfrm>
        </p:grpSpPr>
        <p:sp>
          <p:nvSpPr>
            <p:cNvPr id="21" name="TextBox 20">
              <a:extLst>
                <a:ext uri="{FF2B5EF4-FFF2-40B4-BE49-F238E27FC236}">
                  <a16:creationId xmlns:a16="http://schemas.microsoft.com/office/drawing/2014/main" id="{E612DC91-4B8D-7A1C-587A-EDE0533ACCFA}"/>
                </a:ext>
              </a:extLst>
            </p:cNvPr>
            <p:cNvSpPr txBox="1"/>
            <p:nvPr/>
          </p:nvSpPr>
          <p:spPr>
            <a:xfrm>
              <a:off x="1638562" y="3433093"/>
              <a:ext cx="1945251" cy="369332"/>
            </a:xfrm>
            <a:prstGeom prst="rect">
              <a:avLst/>
            </a:prstGeom>
            <a:noFill/>
          </p:spPr>
          <p:txBody>
            <a:bodyPr wrap="square" rtlCol="0">
              <a:spAutoFit/>
            </a:bodyPr>
            <a:lstStyle/>
            <a:p>
              <a:r>
                <a:rPr lang="en-CA" b="1"/>
                <a:t>Keep a food log</a:t>
              </a:r>
            </a:p>
          </p:txBody>
        </p:sp>
        <p:sp>
          <p:nvSpPr>
            <p:cNvPr id="22" name="Rectangle 21">
              <a:extLst>
                <a:ext uri="{FF2B5EF4-FFF2-40B4-BE49-F238E27FC236}">
                  <a16:creationId xmlns:a16="http://schemas.microsoft.com/office/drawing/2014/main" id="{A04267DD-4D9A-01D0-F642-32C808A86E5E}"/>
                </a:ext>
              </a:extLst>
            </p:cNvPr>
            <p:cNvSpPr/>
            <p:nvPr/>
          </p:nvSpPr>
          <p:spPr>
            <a:xfrm>
              <a:off x="1953164" y="3966882"/>
              <a:ext cx="4197600" cy="68630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4D9E3D2D-58FE-7983-59A2-E9EDA9CE8A2A}"/>
                </a:ext>
              </a:extLst>
            </p:cNvPr>
            <p:cNvSpPr txBox="1"/>
            <p:nvPr/>
          </p:nvSpPr>
          <p:spPr>
            <a:xfrm>
              <a:off x="1953946" y="4129970"/>
              <a:ext cx="4378180" cy="523220"/>
            </a:xfrm>
            <a:prstGeom prst="rect">
              <a:avLst/>
            </a:prstGeom>
            <a:noFill/>
          </p:spPr>
          <p:txBody>
            <a:bodyPr wrap="square">
              <a:spAutoFit/>
            </a:bodyPr>
            <a:lstStyle/>
            <a:p>
              <a:pPr marL="85725" lvl="4" eaLnBrk="1" fontAlgn="auto" hangingPunct="1">
                <a:spcAft>
                  <a:spcPts val="0"/>
                </a:spcAft>
                <a:buClr>
                  <a:srgbClr val="00FF00"/>
                </a:buClr>
                <a:buNone/>
                <a:defRPr/>
              </a:pPr>
              <a:r>
                <a:rPr lang="en-US" sz="1400" b="0" dirty="0">
                  <a:cs typeface="Arial" panose="020B0604020202020204" pitchFamily="34" charset="0"/>
                </a:rPr>
                <a:t>USDA </a:t>
              </a:r>
              <a:r>
                <a:rPr lang="en-US" sz="1400" b="0" dirty="0" err="1">
                  <a:cs typeface="Arial" panose="020B0604020202020204" pitchFamily="34" charset="0"/>
                </a:rPr>
                <a:t>SuperTracker</a:t>
              </a:r>
              <a:r>
                <a:rPr lang="en-US" sz="1400" b="0" dirty="0">
                  <a:cs typeface="Arial" panose="020B0604020202020204" pitchFamily="34" charset="0"/>
                </a:rPr>
                <a:t> app</a:t>
              </a:r>
              <a:r>
                <a:rPr lang="en-US" sz="1400" b="0" baseline="30000" dirty="0">
                  <a:cs typeface="Arial" panose="020B0604020202020204" pitchFamily="34" charset="0"/>
                </a:rPr>
                <a:t>1</a:t>
              </a:r>
            </a:p>
            <a:p>
              <a:pPr marL="85725" lvl="4" eaLnBrk="1" fontAlgn="auto" hangingPunct="1">
                <a:spcAft>
                  <a:spcPts val="0"/>
                </a:spcAft>
                <a:buClr>
                  <a:srgbClr val="00FF00"/>
                </a:buClr>
                <a:buNone/>
                <a:defRPr/>
              </a:pPr>
              <a:r>
                <a:rPr lang="en-US" sz="1400" dirty="0">
                  <a:cs typeface="Arial" panose="020B0604020202020204" pitchFamily="34" charset="0"/>
                </a:rPr>
                <a:t>Bite Counter device</a:t>
              </a:r>
              <a:r>
                <a:rPr lang="en-US" sz="1400" baseline="30000" dirty="0">
                  <a:cs typeface="Arial" panose="020B0604020202020204" pitchFamily="34" charset="0"/>
                </a:rPr>
                <a:t>2</a:t>
              </a:r>
              <a:endParaRPr lang="en-US" sz="1400" b="0" baseline="30000" dirty="0">
                <a:cs typeface="Arial" panose="020B0604020202020204" pitchFamily="34" charset="0"/>
              </a:endParaRPr>
            </a:p>
          </p:txBody>
        </p:sp>
        <p:sp>
          <p:nvSpPr>
            <p:cNvPr id="27" name="TextBox 26">
              <a:extLst>
                <a:ext uri="{FF2B5EF4-FFF2-40B4-BE49-F238E27FC236}">
                  <a16:creationId xmlns:a16="http://schemas.microsoft.com/office/drawing/2014/main" id="{09C5E862-1F6A-BAB1-8F8E-E128E716B31A}"/>
                </a:ext>
              </a:extLst>
            </p:cNvPr>
            <p:cNvSpPr txBox="1"/>
            <p:nvPr/>
          </p:nvSpPr>
          <p:spPr>
            <a:xfrm>
              <a:off x="1953945" y="3813800"/>
              <a:ext cx="4196819" cy="338554"/>
            </a:xfrm>
            <a:prstGeom prst="rect">
              <a:avLst/>
            </a:prstGeom>
            <a:solidFill>
              <a:schemeClr val="accent1"/>
            </a:solidFill>
          </p:spPr>
          <p:txBody>
            <a:bodyPr wrap="square">
              <a:spAutoFit/>
            </a:bodyPr>
            <a:lstStyle/>
            <a:p>
              <a:pPr marL="68580" indent="0" eaLnBrk="1" fontAlgn="auto" hangingPunct="1">
                <a:spcAft>
                  <a:spcPts val="0"/>
                </a:spcAft>
                <a:buClr>
                  <a:srgbClr val="00FF00"/>
                </a:buClr>
                <a:buNone/>
                <a:defRPr/>
              </a:pPr>
              <a:r>
                <a:rPr lang="en-US" sz="1600" b="1" dirty="0">
                  <a:solidFill>
                    <a:schemeClr val="bg1"/>
                  </a:solidFill>
                  <a:cs typeface="Arial" panose="020B0604020202020204" pitchFamily="34" charset="0"/>
                </a:rPr>
                <a:t>Example of programs	</a:t>
              </a:r>
            </a:p>
          </p:txBody>
        </p:sp>
        <p:grpSp>
          <p:nvGrpSpPr>
            <p:cNvPr id="31" name="Group 30">
              <a:extLst>
                <a:ext uri="{FF2B5EF4-FFF2-40B4-BE49-F238E27FC236}">
                  <a16:creationId xmlns:a16="http://schemas.microsoft.com/office/drawing/2014/main" id="{013DE47F-C27C-1BDE-14AB-1F898D28E1C7}"/>
                </a:ext>
              </a:extLst>
            </p:cNvPr>
            <p:cNvGrpSpPr/>
            <p:nvPr/>
          </p:nvGrpSpPr>
          <p:grpSpPr>
            <a:xfrm>
              <a:off x="911981" y="3318743"/>
              <a:ext cx="893010" cy="1030410"/>
              <a:chOff x="2124076" y="2412222"/>
              <a:chExt cx="893010" cy="1030410"/>
            </a:xfrm>
            <a:solidFill>
              <a:schemeClr val="tx1"/>
            </a:solidFill>
          </p:grpSpPr>
          <p:sp>
            <p:nvSpPr>
              <p:cNvPr id="32" name="Freeform 12">
                <a:extLst>
                  <a:ext uri="{FF2B5EF4-FFF2-40B4-BE49-F238E27FC236}">
                    <a16:creationId xmlns:a16="http://schemas.microsoft.com/office/drawing/2014/main" id="{B82E49C7-307B-8248-8B7E-735915F18594}"/>
                  </a:ext>
                </a:extLst>
              </p:cNvPr>
              <p:cNvSpPr>
                <a:spLocks noEditPoints="1"/>
              </p:cNvSpPr>
              <p:nvPr/>
            </p:nvSpPr>
            <p:spPr bwMode="auto">
              <a:xfrm>
                <a:off x="2674812" y="2854020"/>
                <a:ext cx="342274" cy="336818"/>
              </a:xfrm>
              <a:custGeom>
                <a:avLst/>
                <a:gdLst>
                  <a:gd name="T0" fmla="*/ 665 w 666"/>
                  <a:gd name="T1" fmla="*/ 331 h 667"/>
                  <a:gd name="T2" fmla="*/ 341 w 666"/>
                  <a:gd name="T3" fmla="*/ 664 h 667"/>
                  <a:gd name="T4" fmla="*/ 3 w 666"/>
                  <a:gd name="T5" fmla="*/ 340 h 667"/>
                  <a:gd name="T6" fmla="*/ 332 w 666"/>
                  <a:gd name="T7" fmla="*/ 1 h 667"/>
                  <a:gd name="T8" fmla="*/ 665 w 666"/>
                  <a:gd name="T9" fmla="*/ 331 h 667"/>
                  <a:gd name="T10" fmla="*/ 299 w 666"/>
                  <a:gd name="T11" fmla="*/ 338 h 667"/>
                  <a:gd name="T12" fmla="*/ 471 w 666"/>
                  <a:gd name="T13" fmla="*/ 510 h 667"/>
                  <a:gd name="T14" fmla="*/ 504 w 666"/>
                  <a:gd name="T15" fmla="*/ 519 h 667"/>
                  <a:gd name="T16" fmla="*/ 495 w 666"/>
                  <a:gd name="T17" fmla="*/ 487 h 667"/>
                  <a:gd name="T18" fmla="*/ 158 w 666"/>
                  <a:gd name="T19" fmla="*/ 150 h 667"/>
                  <a:gd name="T20" fmla="*/ 124 w 666"/>
                  <a:gd name="T21" fmla="*/ 158 h 667"/>
                  <a:gd name="T22" fmla="*/ 126 w 666"/>
                  <a:gd name="T23" fmla="*/ 206 h 667"/>
                  <a:gd name="T24" fmla="*/ 248 w 666"/>
                  <a:gd name="T25" fmla="*/ 337 h 667"/>
                  <a:gd name="T26" fmla="*/ 299 w 666"/>
                  <a:gd name="T27" fmla="*/ 338 h 667"/>
                  <a:gd name="T28" fmla="*/ 408 w 666"/>
                  <a:gd name="T29" fmla="*/ 226 h 667"/>
                  <a:gd name="T30" fmla="*/ 421 w 666"/>
                  <a:gd name="T31" fmla="*/ 214 h 667"/>
                  <a:gd name="T32" fmla="*/ 477 w 666"/>
                  <a:gd name="T33" fmla="*/ 156 h 667"/>
                  <a:gd name="T34" fmla="*/ 483 w 666"/>
                  <a:gd name="T35" fmla="*/ 138 h 667"/>
                  <a:gd name="T36" fmla="*/ 455 w 666"/>
                  <a:gd name="T37" fmla="*/ 134 h 667"/>
                  <a:gd name="T38" fmla="*/ 381 w 666"/>
                  <a:gd name="T39" fmla="*/ 209 h 667"/>
                  <a:gd name="T40" fmla="*/ 358 w 666"/>
                  <a:gd name="T41" fmla="*/ 243 h 667"/>
                  <a:gd name="T42" fmla="*/ 378 w 666"/>
                  <a:gd name="T43" fmla="*/ 332 h 667"/>
                  <a:gd name="T44" fmla="*/ 455 w 666"/>
                  <a:gd name="T45" fmla="*/ 341 h 667"/>
                  <a:gd name="T46" fmla="*/ 484 w 666"/>
                  <a:gd name="T47" fmla="*/ 322 h 667"/>
                  <a:gd name="T48" fmla="*/ 566 w 666"/>
                  <a:gd name="T49" fmla="*/ 241 h 667"/>
                  <a:gd name="T50" fmla="*/ 567 w 666"/>
                  <a:gd name="T51" fmla="*/ 219 h 667"/>
                  <a:gd name="T52" fmla="*/ 544 w 666"/>
                  <a:gd name="T53" fmla="*/ 219 h 667"/>
                  <a:gd name="T54" fmla="*/ 536 w 666"/>
                  <a:gd name="T55" fmla="*/ 227 h 667"/>
                  <a:gd name="T56" fmla="*/ 476 w 666"/>
                  <a:gd name="T57" fmla="*/ 289 h 667"/>
                  <a:gd name="T58" fmla="*/ 453 w 666"/>
                  <a:gd name="T59" fmla="*/ 269 h 667"/>
                  <a:gd name="T60" fmla="*/ 465 w 666"/>
                  <a:gd name="T61" fmla="*/ 256 h 667"/>
                  <a:gd name="T62" fmla="*/ 523 w 666"/>
                  <a:gd name="T63" fmla="*/ 198 h 667"/>
                  <a:gd name="T64" fmla="*/ 523 w 666"/>
                  <a:gd name="T65" fmla="*/ 175 h 667"/>
                  <a:gd name="T66" fmla="*/ 500 w 666"/>
                  <a:gd name="T67" fmla="*/ 175 h 667"/>
                  <a:gd name="T68" fmla="*/ 490 w 666"/>
                  <a:gd name="T69" fmla="*/ 185 h 667"/>
                  <a:gd name="T70" fmla="*/ 430 w 666"/>
                  <a:gd name="T71" fmla="*/ 246 h 667"/>
                  <a:gd name="T72" fmla="*/ 408 w 666"/>
                  <a:gd name="T73" fmla="*/ 226 h 667"/>
                  <a:gd name="T74" fmla="*/ 300 w 666"/>
                  <a:gd name="T75" fmla="*/ 376 h 667"/>
                  <a:gd name="T76" fmla="*/ 294 w 666"/>
                  <a:gd name="T77" fmla="*/ 381 h 667"/>
                  <a:gd name="T78" fmla="*/ 156 w 666"/>
                  <a:gd name="T79" fmla="*/ 518 h 667"/>
                  <a:gd name="T80" fmla="*/ 156 w 666"/>
                  <a:gd name="T81" fmla="*/ 542 h 667"/>
                  <a:gd name="T82" fmla="*/ 180 w 666"/>
                  <a:gd name="T83" fmla="*/ 542 h 667"/>
                  <a:gd name="T84" fmla="*/ 224 w 666"/>
                  <a:gd name="T85" fmla="*/ 498 h 667"/>
                  <a:gd name="T86" fmla="*/ 321 w 666"/>
                  <a:gd name="T87" fmla="*/ 401 h 667"/>
                  <a:gd name="T88" fmla="*/ 300 w 666"/>
                  <a:gd name="T89" fmla="*/ 37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6" h="667">
                    <a:moveTo>
                      <a:pt x="665" y="331"/>
                    </a:moveTo>
                    <a:cubicBezTo>
                      <a:pt x="666" y="511"/>
                      <a:pt x="519" y="661"/>
                      <a:pt x="341" y="664"/>
                    </a:cubicBezTo>
                    <a:cubicBezTo>
                      <a:pt x="155" y="667"/>
                      <a:pt x="5" y="517"/>
                      <a:pt x="3" y="340"/>
                    </a:cubicBezTo>
                    <a:cubicBezTo>
                      <a:pt x="0" y="152"/>
                      <a:pt x="146" y="3"/>
                      <a:pt x="332" y="1"/>
                    </a:cubicBezTo>
                    <a:cubicBezTo>
                      <a:pt x="514" y="0"/>
                      <a:pt x="663" y="147"/>
                      <a:pt x="665" y="331"/>
                    </a:cubicBezTo>
                    <a:close/>
                    <a:moveTo>
                      <a:pt x="299" y="338"/>
                    </a:moveTo>
                    <a:cubicBezTo>
                      <a:pt x="357" y="396"/>
                      <a:pt x="414" y="453"/>
                      <a:pt x="471" y="510"/>
                    </a:cubicBezTo>
                    <a:cubicBezTo>
                      <a:pt x="486" y="525"/>
                      <a:pt x="495" y="527"/>
                      <a:pt x="504" y="519"/>
                    </a:cubicBezTo>
                    <a:cubicBezTo>
                      <a:pt x="512" y="510"/>
                      <a:pt x="510" y="502"/>
                      <a:pt x="495" y="487"/>
                    </a:cubicBezTo>
                    <a:cubicBezTo>
                      <a:pt x="383" y="375"/>
                      <a:pt x="271" y="262"/>
                      <a:pt x="158" y="150"/>
                    </a:cubicBezTo>
                    <a:cubicBezTo>
                      <a:pt x="145" y="136"/>
                      <a:pt x="128" y="139"/>
                      <a:pt x="124" y="158"/>
                    </a:cubicBezTo>
                    <a:cubicBezTo>
                      <a:pt x="121" y="173"/>
                      <a:pt x="121" y="191"/>
                      <a:pt x="126" y="206"/>
                    </a:cubicBezTo>
                    <a:cubicBezTo>
                      <a:pt x="149" y="265"/>
                      <a:pt x="191" y="308"/>
                      <a:pt x="248" y="337"/>
                    </a:cubicBezTo>
                    <a:cubicBezTo>
                      <a:pt x="264" y="345"/>
                      <a:pt x="281" y="349"/>
                      <a:pt x="299" y="338"/>
                    </a:cubicBezTo>
                    <a:close/>
                    <a:moveTo>
                      <a:pt x="408" y="226"/>
                    </a:moveTo>
                    <a:cubicBezTo>
                      <a:pt x="414" y="221"/>
                      <a:pt x="417" y="217"/>
                      <a:pt x="421" y="214"/>
                    </a:cubicBezTo>
                    <a:cubicBezTo>
                      <a:pt x="440" y="195"/>
                      <a:pt x="459" y="176"/>
                      <a:pt x="477" y="156"/>
                    </a:cubicBezTo>
                    <a:cubicBezTo>
                      <a:pt x="481" y="152"/>
                      <a:pt x="485" y="143"/>
                      <a:pt x="483" y="138"/>
                    </a:cubicBezTo>
                    <a:cubicBezTo>
                      <a:pt x="480" y="125"/>
                      <a:pt x="466" y="124"/>
                      <a:pt x="455" y="134"/>
                    </a:cubicBezTo>
                    <a:cubicBezTo>
                      <a:pt x="430" y="159"/>
                      <a:pt x="405" y="183"/>
                      <a:pt x="381" y="209"/>
                    </a:cubicBezTo>
                    <a:cubicBezTo>
                      <a:pt x="372" y="219"/>
                      <a:pt x="364" y="231"/>
                      <a:pt x="358" y="243"/>
                    </a:cubicBezTo>
                    <a:cubicBezTo>
                      <a:pt x="342" y="276"/>
                      <a:pt x="348" y="302"/>
                      <a:pt x="378" y="332"/>
                    </a:cubicBezTo>
                    <a:cubicBezTo>
                      <a:pt x="396" y="351"/>
                      <a:pt x="426" y="355"/>
                      <a:pt x="455" y="341"/>
                    </a:cubicBezTo>
                    <a:cubicBezTo>
                      <a:pt x="465" y="336"/>
                      <a:pt x="476" y="330"/>
                      <a:pt x="484" y="322"/>
                    </a:cubicBezTo>
                    <a:cubicBezTo>
                      <a:pt x="512" y="296"/>
                      <a:pt x="538" y="269"/>
                      <a:pt x="566" y="241"/>
                    </a:cubicBezTo>
                    <a:cubicBezTo>
                      <a:pt x="573" y="234"/>
                      <a:pt x="574" y="226"/>
                      <a:pt x="567" y="219"/>
                    </a:cubicBezTo>
                    <a:cubicBezTo>
                      <a:pt x="560" y="212"/>
                      <a:pt x="552" y="212"/>
                      <a:pt x="544" y="219"/>
                    </a:cubicBezTo>
                    <a:cubicBezTo>
                      <a:pt x="541" y="222"/>
                      <a:pt x="538" y="224"/>
                      <a:pt x="536" y="227"/>
                    </a:cubicBezTo>
                    <a:cubicBezTo>
                      <a:pt x="515" y="248"/>
                      <a:pt x="495" y="269"/>
                      <a:pt x="476" y="289"/>
                    </a:cubicBezTo>
                    <a:cubicBezTo>
                      <a:pt x="467" y="281"/>
                      <a:pt x="460" y="275"/>
                      <a:pt x="453" y="269"/>
                    </a:cubicBezTo>
                    <a:cubicBezTo>
                      <a:pt x="457" y="264"/>
                      <a:pt x="461" y="260"/>
                      <a:pt x="465" y="256"/>
                    </a:cubicBezTo>
                    <a:cubicBezTo>
                      <a:pt x="484" y="237"/>
                      <a:pt x="503" y="217"/>
                      <a:pt x="523" y="198"/>
                    </a:cubicBezTo>
                    <a:cubicBezTo>
                      <a:pt x="530" y="191"/>
                      <a:pt x="531" y="183"/>
                      <a:pt x="523" y="175"/>
                    </a:cubicBezTo>
                    <a:cubicBezTo>
                      <a:pt x="516" y="168"/>
                      <a:pt x="508" y="169"/>
                      <a:pt x="500" y="175"/>
                    </a:cubicBezTo>
                    <a:cubicBezTo>
                      <a:pt x="497" y="178"/>
                      <a:pt x="494" y="182"/>
                      <a:pt x="490" y="185"/>
                    </a:cubicBezTo>
                    <a:cubicBezTo>
                      <a:pt x="470" y="206"/>
                      <a:pt x="450" y="226"/>
                      <a:pt x="430" y="246"/>
                    </a:cubicBezTo>
                    <a:cubicBezTo>
                      <a:pt x="423" y="239"/>
                      <a:pt x="416" y="233"/>
                      <a:pt x="408" y="226"/>
                    </a:cubicBezTo>
                    <a:close/>
                    <a:moveTo>
                      <a:pt x="300" y="376"/>
                    </a:moveTo>
                    <a:cubicBezTo>
                      <a:pt x="297" y="379"/>
                      <a:pt x="295" y="380"/>
                      <a:pt x="294" y="381"/>
                    </a:cubicBezTo>
                    <a:cubicBezTo>
                      <a:pt x="248" y="427"/>
                      <a:pt x="202" y="472"/>
                      <a:pt x="156" y="518"/>
                    </a:cubicBezTo>
                    <a:cubicBezTo>
                      <a:pt x="149" y="525"/>
                      <a:pt x="148" y="534"/>
                      <a:pt x="156" y="542"/>
                    </a:cubicBezTo>
                    <a:cubicBezTo>
                      <a:pt x="164" y="549"/>
                      <a:pt x="172" y="549"/>
                      <a:pt x="180" y="542"/>
                    </a:cubicBezTo>
                    <a:cubicBezTo>
                      <a:pt x="195" y="527"/>
                      <a:pt x="209" y="512"/>
                      <a:pt x="224" y="498"/>
                    </a:cubicBezTo>
                    <a:cubicBezTo>
                      <a:pt x="257" y="465"/>
                      <a:pt x="290" y="433"/>
                      <a:pt x="321" y="401"/>
                    </a:cubicBezTo>
                    <a:cubicBezTo>
                      <a:pt x="314" y="392"/>
                      <a:pt x="307" y="385"/>
                      <a:pt x="300" y="3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25">
                <a:extLst>
                  <a:ext uri="{FF2B5EF4-FFF2-40B4-BE49-F238E27FC236}">
                    <a16:creationId xmlns:a16="http://schemas.microsoft.com/office/drawing/2014/main" id="{15302CEB-C0C9-DB8B-9299-FD6067EAC2B9}"/>
                  </a:ext>
                </a:extLst>
              </p:cNvPr>
              <p:cNvSpPr>
                <a:spLocks/>
              </p:cNvSpPr>
              <p:nvPr/>
            </p:nvSpPr>
            <p:spPr bwMode="auto">
              <a:xfrm>
                <a:off x="2124076" y="2479954"/>
                <a:ext cx="753932" cy="962678"/>
              </a:xfrm>
              <a:custGeom>
                <a:avLst/>
                <a:gdLst>
                  <a:gd name="T0" fmla="*/ 108 w 450"/>
                  <a:gd name="T1" fmla="*/ 1 h 576"/>
                  <a:gd name="T2" fmla="*/ 107 w 450"/>
                  <a:gd name="T3" fmla="*/ 74 h 576"/>
                  <a:gd name="T4" fmla="*/ 125 w 450"/>
                  <a:gd name="T5" fmla="*/ 92 h 576"/>
                  <a:gd name="T6" fmla="*/ 325 w 450"/>
                  <a:gd name="T7" fmla="*/ 92 h 576"/>
                  <a:gd name="T8" fmla="*/ 343 w 450"/>
                  <a:gd name="T9" fmla="*/ 73 h 576"/>
                  <a:gd name="T10" fmla="*/ 342 w 450"/>
                  <a:gd name="T11" fmla="*/ 0 h 576"/>
                  <a:gd name="T12" fmla="*/ 341 w 450"/>
                  <a:gd name="T13" fmla="*/ 1 h 576"/>
                  <a:gd name="T14" fmla="*/ 426 w 450"/>
                  <a:gd name="T15" fmla="*/ 1 h 576"/>
                  <a:gd name="T16" fmla="*/ 449 w 450"/>
                  <a:gd name="T17" fmla="*/ 28 h 576"/>
                  <a:gd name="T18" fmla="*/ 449 w 450"/>
                  <a:gd name="T19" fmla="*/ 144 h 576"/>
                  <a:gd name="T20" fmla="*/ 449 w 450"/>
                  <a:gd name="T21" fmla="*/ 197 h 576"/>
                  <a:gd name="T22" fmla="*/ 444 w 450"/>
                  <a:gd name="T23" fmla="*/ 210 h 576"/>
                  <a:gd name="T24" fmla="*/ 427 w 450"/>
                  <a:gd name="T25" fmla="*/ 225 h 576"/>
                  <a:gd name="T26" fmla="*/ 427 w 450"/>
                  <a:gd name="T27" fmla="*/ 217 h 576"/>
                  <a:gd name="T28" fmla="*/ 427 w 450"/>
                  <a:gd name="T29" fmla="*/ 33 h 576"/>
                  <a:gd name="T30" fmla="*/ 417 w 450"/>
                  <a:gd name="T31" fmla="*/ 23 h 576"/>
                  <a:gd name="T32" fmla="*/ 365 w 450"/>
                  <a:gd name="T33" fmla="*/ 23 h 576"/>
                  <a:gd name="T34" fmla="*/ 365 w 450"/>
                  <a:gd name="T35" fmla="*/ 70 h 576"/>
                  <a:gd name="T36" fmla="*/ 363 w 450"/>
                  <a:gd name="T37" fmla="*/ 88 h 576"/>
                  <a:gd name="T38" fmla="*/ 324 w 450"/>
                  <a:gd name="T39" fmla="*/ 114 h 576"/>
                  <a:gd name="T40" fmla="*/ 224 w 450"/>
                  <a:gd name="T41" fmla="*/ 115 h 576"/>
                  <a:gd name="T42" fmla="*/ 128 w 450"/>
                  <a:gd name="T43" fmla="*/ 114 h 576"/>
                  <a:gd name="T44" fmla="*/ 84 w 450"/>
                  <a:gd name="T45" fmla="*/ 71 h 576"/>
                  <a:gd name="T46" fmla="*/ 84 w 450"/>
                  <a:gd name="T47" fmla="*/ 23 h 576"/>
                  <a:gd name="T48" fmla="*/ 28 w 450"/>
                  <a:gd name="T49" fmla="*/ 23 h 576"/>
                  <a:gd name="T50" fmla="*/ 23 w 450"/>
                  <a:gd name="T51" fmla="*/ 28 h 576"/>
                  <a:gd name="T52" fmla="*/ 23 w 450"/>
                  <a:gd name="T53" fmla="*/ 35 h 576"/>
                  <a:gd name="T54" fmla="*/ 23 w 450"/>
                  <a:gd name="T55" fmla="*/ 541 h 576"/>
                  <a:gd name="T56" fmla="*/ 35 w 450"/>
                  <a:gd name="T57" fmla="*/ 554 h 576"/>
                  <a:gd name="T58" fmla="*/ 414 w 450"/>
                  <a:gd name="T59" fmla="*/ 554 h 576"/>
                  <a:gd name="T60" fmla="*/ 427 w 450"/>
                  <a:gd name="T61" fmla="*/ 541 h 576"/>
                  <a:gd name="T62" fmla="*/ 427 w 450"/>
                  <a:gd name="T63" fmla="*/ 461 h 576"/>
                  <a:gd name="T64" fmla="*/ 432 w 450"/>
                  <a:gd name="T65" fmla="*/ 447 h 576"/>
                  <a:gd name="T66" fmla="*/ 447 w 450"/>
                  <a:gd name="T67" fmla="*/ 431 h 576"/>
                  <a:gd name="T68" fmla="*/ 449 w 450"/>
                  <a:gd name="T69" fmla="*/ 433 h 576"/>
                  <a:gd name="T70" fmla="*/ 449 w 450"/>
                  <a:gd name="T71" fmla="*/ 438 h 576"/>
                  <a:gd name="T72" fmla="*/ 449 w 450"/>
                  <a:gd name="T73" fmla="*/ 546 h 576"/>
                  <a:gd name="T74" fmla="*/ 420 w 450"/>
                  <a:gd name="T75" fmla="*/ 576 h 576"/>
                  <a:gd name="T76" fmla="*/ 30 w 450"/>
                  <a:gd name="T77" fmla="*/ 576 h 576"/>
                  <a:gd name="T78" fmla="*/ 0 w 450"/>
                  <a:gd name="T79" fmla="*/ 546 h 576"/>
                  <a:gd name="T80" fmla="*/ 0 w 450"/>
                  <a:gd name="T81" fmla="*/ 31 h 576"/>
                  <a:gd name="T82" fmla="*/ 31 w 450"/>
                  <a:gd name="T83" fmla="*/ 0 h 576"/>
                  <a:gd name="T84" fmla="*/ 102 w 450"/>
                  <a:gd name="T85" fmla="*/ 0 h 576"/>
                  <a:gd name="T86" fmla="*/ 108 w 450"/>
                  <a:gd name="T87" fmla="*/ 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0" h="576">
                    <a:moveTo>
                      <a:pt x="108" y="1"/>
                    </a:moveTo>
                    <a:cubicBezTo>
                      <a:pt x="107" y="26"/>
                      <a:pt x="107" y="50"/>
                      <a:pt x="107" y="74"/>
                    </a:cubicBezTo>
                    <a:cubicBezTo>
                      <a:pt x="107" y="86"/>
                      <a:pt x="113" y="92"/>
                      <a:pt x="125" y="92"/>
                    </a:cubicBezTo>
                    <a:cubicBezTo>
                      <a:pt x="191" y="92"/>
                      <a:pt x="258" y="92"/>
                      <a:pt x="325" y="92"/>
                    </a:cubicBezTo>
                    <a:cubicBezTo>
                      <a:pt x="337" y="92"/>
                      <a:pt x="343" y="86"/>
                      <a:pt x="343" y="73"/>
                    </a:cubicBezTo>
                    <a:cubicBezTo>
                      <a:pt x="343" y="49"/>
                      <a:pt x="342" y="25"/>
                      <a:pt x="342" y="0"/>
                    </a:cubicBezTo>
                    <a:cubicBezTo>
                      <a:pt x="340" y="1"/>
                      <a:pt x="341" y="1"/>
                      <a:pt x="341" y="1"/>
                    </a:cubicBezTo>
                    <a:cubicBezTo>
                      <a:pt x="369" y="1"/>
                      <a:pt x="398" y="0"/>
                      <a:pt x="426" y="1"/>
                    </a:cubicBezTo>
                    <a:cubicBezTo>
                      <a:pt x="440" y="1"/>
                      <a:pt x="449" y="13"/>
                      <a:pt x="449" y="28"/>
                    </a:cubicBezTo>
                    <a:cubicBezTo>
                      <a:pt x="449" y="67"/>
                      <a:pt x="449" y="106"/>
                      <a:pt x="449" y="144"/>
                    </a:cubicBezTo>
                    <a:cubicBezTo>
                      <a:pt x="449" y="162"/>
                      <a:pt x="449" y="179"/>
                      <a:pt x="449" y="197"/>
                    </a:cubicBezTo>
                    <a:cubicBezTo>
                      <a:pt x="450" y="202"/>
                      <a:pt x="448" y="206"/>
                      <a:pt x="444" y="210"/>
                    </a:cubicBezTo>
                    <a:cubicBezTo>
                      <a:pt x="439" y="215"/>
                      <a:pt x="434" y="220"/>
                      <a:pt x="427" y="225"/>
                    </a:cubicBezTo>
                    <a:cubicBezTo>
                      <a:pt x="427" y="222"/>
                      <a:pt x="427" y="219"/>
                      <a:pt x="427" y="217"/>
                    </a:cubicBezTo>
                    <a:cubicBezTo>
                      <a:pt x="427" y="156"/>
                      <a:pt x="427" y="94"/>
                      <a:pt x="427" y="33"/>
                    </a:cubicBezTo>
                    <a:cubicBezTo>
                      <a:pt x="427" y="25"/>
                      <a:pt x="425" y="22"/>
                      <a:pt x="417" y="23"/>
                    </a:cubicBezTo>
                    <a:cubicBezTo>
                      <a:pt x="400" y="23"/>
                      <a:pt x="383" y="23"/>
                      <a:pt x="365" y="23"/>
                    </a:cubicBezTo>
                    <a:cubicBezTo>
                      <a:pt x="365" y="39"/>
                      <a:pt x="365" y="55"/>
                      <a:pt x="365" y="70"/>
                    </a:cubicBezTo>
                    <a:cubicBezTo>
                      <a:pt x="365" y="76"/>
                      <a:pt x="365" y="82"/>
                      <a:pt x="363" y="88"/>
                    </a:cubicBezTo>
                    <a:cubicBezTo>
                      <a:pt x="359" y="105"/>
                      <a:pt x="344" y="114"/>
                      <a:pt x="324" y="114"/>
                    </a:cubicBezTo>
                    <a:cubicBezTo>
                      <a:pt x="291" y="115"/>
                      <a:pt x="257" y="115"/>
                      <a:pt x="224" y="115"/>
                    </a:cubicBezTo>
                    <a:cubicBezTo>
                      <a:pt x="192" y="115"/>
                      <a:pt x="160" y="115"/>
                      <a:pt x="128" y="114"/>
                    </a:cubicBezTo>
                    <a:cubicBezTo>
                      <a:pt x="99" y="114"/>
                      <a:pt x="84" y="100"/>
                      <a:pt x="84" y="71"/>
                    </a:cubicBezTo>
                    <a:cubicBezTo>
                      <a:pt x="84" y="55"/>
                      <a:pt x="84" y="40"/>
                      <a:pt x="84" y="23"/>
                    </a:cubicBezTo>
                    <a:cubicBezTo>
                      <a:pt x="65" y="23"/>
                      <a:pt x="46" y="23"/>
                      <a:pt x="28" y="23"/>
                    </a:cubicBezTo>
                    <a:cubicBezTo>
                      <a:pt x="26" y="23"/>
                      <a:pt x="24" y="26"/>
                      <a:pt x="23" y="28"/>
                    </a:cubicBezTo>
                    <a:cubicBezTo>
                      <a:pt x="22" y="30"/>
                      <a:pt x="23" y="32"/>
                      <a:pt x="23" y="35"/>
                    </a:cubicBezTo>
                    <a:cubicBezTo>
                      <a:pt x="23" y="204"/>
                      <a:pt x="23" y="373"/>
                      <a:pt x="23" y="541"/>
                    </a:cubicBezTo>
                    <a:cubicBezTo>
                      <a:pt x="23" y="554"/>
                      <a:pt x="23" y="554"/>
                      <a:pt x="35" y="554"/>
                    </a:cubicBezTo>
                    <a:cubicBezTo>
                      <a:pt x="162" y="554"/>
                      <a:pt x="288" y="554"/>
                      <a:pt x="414" y="554"/>
                    </a:cubicBezTo>
                    <a:cubicBezTo>
                      <a:pt x="427" y="554"/>
                      <a:pt x="427" y="554"/>
                      <a:pt x="427" y="541"/>
                    </a:cubicBezTo>
                    <a:cubicBezTo>
                      <a:pt x="427" y="514"/>
                      <a:pt x="427" y="487"/>
                      <a:pt x="427" y="461"/>
                    </a:cubicBezTo>
                    <a:cubicBezTo>
                      <a:pt x="427" y="455"/>
                      <a:pt x="428" y="451"/>
                      <a:pt x="432" y="447"/>
                    </a:cubicBezTo>
                    <a:cubicBezTo>
                      <a:pt x="437" y="442"/>
                      <a:pt x="442" y="437"/>
                      <a:pt x="447" y="431"/>
                    </a:cubicBezTo>
                    <a:cubicBezTo>
                      <a:pt x="447" y="432"/>
                      <a:pt x="448" y="432"/>
                      <a:pt x="449" y="433"/>
                    </a:cubicBezTo>
                    <a:cubicBezTo>
                      <a:pt x="449" y="434"/>
                      <a:pt x="449" y="436"/>
                      <a:pt x="449" y="438"/>
                    </a:cubicBezTo>
                    <a:cubicBezTo>
                      <a:pt x="449" y="474"/>
                      <a:pt x="449" y="510"/>
                      <a:pt x="449" y="546"/>
                    </a:cubicBezTo>
                    <a:cubicBezTo>
                      <a:pt x="449" y="566"/>
                      <a:pt x="439" y="576"/>
                      <a:pt x="420" y="576"/>
                    </a:cubicBezTo>
                    <a:cubicBezTo>
                      <a:pt x="290" y="576"/>
                      <a:pt x="160" y="576"/>
                      <a:pt x="30" y="576"/>
                    </a:cubicBezTo>
                    <a:cubicBezTo>
                      <a:pt x="11" y="576"/>
                      <a:pt x="0" y="566"/>
                      <a:pt x="0" y="546"/>
                    </a:cubicBezTo>
                    <a:cubicBezTo>
                      <a:pt x="0" y="374"/>
                      <a:pt x="0" y="203"/>
                      <a:pt x="0" y="31"/>
                    </a:cubicBezTo>
                    <a:cubicBezTo>
                      <a:pt x="0" y="10"/>
                      <a:pt x="10" y="1"/>
                      <a:pt x="31" y="0"/>
                    </a:cubicBezTo>
                    <a:cubicBezTo>
                      <a:pt x="54" y="0"/>
                      <a:pt x="78" y="0"/>
                      <a:pt x="102" y="0"/>
                    </a:cubicBezTo>
                    <a:cubicBezTo>
                      <a:pt x="105" y="0"/>
                      <a:pt x="107" y="1"/>
                      <a:pt x="10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7">
                <a:extLst>
                  <a:ext uri="{FF2B5EF4-FFF2-40B4-BE49-F238E27FC236}">
                    <a16:creationId xmlns:a16="http://schemas.microsoft.com/office/drawing/2014/main" id="{5E7B01FD-65C8-F2AE-E671-D5DEE991ECF0}"/>
                  </a:ext>
                </a:extLst>
              </p:cNvPr>
              <p:cNvSpPr>
                <a:spLocks/>
              </p:cNvSpPr>
              <p:nvPr/>
            </p:nvSpPr>
            <p:spPr bwMode="auto">
              <a:xfrm>
                <a:off x="2327271" y="2412222"/>
                <a:ext cx="347541" cy="198754"/>
              </a:xfrm>
              <a:custGeom>
                <a:avLst/>
                <a:gdLst>
                  <a:gd name="T0" fmla="*/ 61 w 208"/>
                  <a:gd name="T1" fmla="*/ 40 h 119"/>
                  <a:gd name="T2" fmla="*/ 104 w 208"/>
                  <a:gd name="T3" fmla="*/ 0 h 119"/>
                  <a:gd name="T4" fmla="*/ 145 w 208"/>
                  <a:gd name="T5" fmla="*/ 40 h 119"/>
                  <a:gd name="T6" fmla="*/ 189 w 208"/>
                  <a:gd name="T7" fmla="*/ 40 h 119"/>
                  <a:gd name="T8" fmla="*/ 208 w 208"/>
                  <a:gd name="T9" fmla="*/ 58 h 119"/>
                  <a:gd name="T10" fmla="*/ 208 w 208"/>
                  <a:gd name="T11" fmla="*/ 102 h 119"/>
                  <a:gd name="T12" fmla="*/ 191 w 208"/>
                  <a:gd name="T13" fmla="*/ 119 h 119"/>
                  <a:gd name="T14" fmla="*/ 17 w 208"/>
                  <a:gd name="T15" fmla="*/ 119 h 119"/>
                  <a:gd name="T16" fmla="*/ 0 w 208"/>
                  <a:gd name="T17" fmla="*/ 102 h 119"/>
                  <a:gd name="T18" fmla="*/ 0 w 208"/>
                  <a:gd name="T19" fmla="*/ 57 h 119"/>
                  <a:gd name="T20" fmla="*/ 17 w 208"/>
                  <a:gd name="T21" fmla="*/ 40 h 119"/>
                  <a:gd name="T22" fmla="*/ 61 w 208"/>
                  <a:gd name="T23" fmla="*/ 4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19">
                    <a:moveTo>
                      <a:pt x="61" y="40"/>
                    </a:moveTo>
                    <a:cubicBezTo>
                      <a:pt x="68" y="13"/>
                      <a:pt x="83" y="0"/>
                      <a:pt x="104" y="0"/>
                    </a:cubicBezTo>
                    <a:cubicBezTo>
                      <a:pt x="124" y="1"/>
                      <a:pt x="142" y="13"/>
                      <a:pt x="145" y="40"/>
                    </a:cubicBezTo>
                    <a:cubicBezTo>
                      <a:pt x="160" y="40"/>
                      <a:pt x="175" y="40"/>
                      <a:pt x="189" y="40"/>
                    </a:cubicBezTo>
                    <a:cubicBezTo>
                      <a:pt x="203" y="40"/>
                      <a:pt x="207" y="44"/>
                      <a:pt x="208" y="58"/>
                    </a:cubicBezTo>
                    <a:cubicBezTo>
                      <a:pt x="208" y="73"/>
                      <a:pt x="208" y="87"/>
                      <a:pt x="208" y="102"/>
                    </a:cubicBezTo>
                    <a:cubicBezTo>
                      <a:pt x="207" y="114"/>
                      <a:pt x="203" y="119"/>
                      <a:pt x="191" y="119"/>
                    </a:cubicBezTo>
                    <a:cubicBezTo>
                      <a:pt x="133" y="119"/>
                      <a:pt x="75" y="119"/>
                      <a:pt x="17" y="119"/>
                    </a:cubicBezTo>
                    <a:cubicBezTo>
                      <a:pt x="5" y="119"/>
                      <a:pt x="0" y="114"/>
                      <a:pt x="0" y="102"/>
                    </a:cubicBezTo>
                    <a:cubicBezTo>
                      <a:pt x="0" y="87"/>
                      <a:pt x="0" y="72"/>
                      <a:pt x="0" y="57"/>
                    </a:cubicBezTo>
                    <a:cubicBezTo>
                      <a:pt x="0" y="45"/>
                      <a:pt x="5" y="40"/>
                      <a:pt x="17" y="40"/>
                    </a:cubicBezTo>
                    <a:cubicBezTo>
                      <a:pt x="32" y="40"/>
                      <a:pt x="47" y="40"/>
                      <a:pt x="6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8">
                <a:extLst>
                  <a:ext uri="{FF2B5EF4-FFF2-40B4-BE49-F238E27FC236}">
                    <a16:creationId xmlns:a16="http://schemas.microsoft.com/office/drawing/2014/main" id="{48DA3B72-13B2-8B33-AACC-474038FB458A}"/>
                  </a:ext>
                </a:extLst>
              </p:cNvPr>
              <p:cNvSpPr>
                <a:spLocks/>
              </p:cNvSpPr>
              <p:nvPr/>
            </p:nvSpPr>
            <p:spPr bwMode="auto">
              <a:xfrm>
                <a:off x="2282857" y="2780860"/>
                <a:ext cx="434149" cy="316451"/>
              </a:xfrm>
              <a:custGeom>
                <a:avLst/>
                <a:gdLst>
                  <a:gd name="T0" fmla="*/ 99 w 259"/>
                  <a:gd name="T1" fmla="*/ 189 h 189"/>
                  <a:gd name="T2" fmla="*/ 0 w 259"/>
                  <a:gd name="T3" fmla="*/ 91 h 189"/>
                  <a:gd name="T4" fmla="*/ 29 w 259"/>
                  <a:gd name="T5" fmla="*/ 62 h 189"/>
                  <a:gd name="T6" fmla="*/ 98 w 259"/>
                  <a:gd name="T7" fmla="*/ 132 h 189"/>
                  <a:gd name="T8" fmla="*/ 229 w 259"/>
                  <a:gd name="T9" fmla="*/ 0 h 189"/>
                  <a:gd name="T10" fmla="*/ 259 w 259"/>
                  <a:gd name="T11" fmla="*/ 30 h 189"/>
                  <a:gd name="T12" fmla="*/ 99 w 259"/>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259" h="189">
                    <a:moveTo>
                      <a:pt x="99" y="189"/>
                    </a:moveTo>
                    <a:cubicBezTo>
                      <a:pt x="66" y="156"/>
                      <a:pt x="33" y="123"/>
                      <a:pt x="0" y="91"/>
                    </a:cubicBezTo>
                    <a:cubicBezTo>
                      <a:pt x="9" y="82"/>
                      <a:pt x="19" y="72"/>
                      <a:pt x="29" y="62"/>
                    </a:cubicBezTo>
                    <a:cubicBezTo>
                      <a:pt x="52" y="85"/>
                      <a:pt x="75" y="109"/>
                      <a:pt x="98" y="132"/>
                    </a:cubicBezTo>
                    <a:cubicBezTo>
                      <a:pt x="142" y="87"/>
                      <a:pt x="186" y="43"/>
                      <a:pt x="229" y="0"/>
                    </a:cubicBezTo>
                    <a:cubicBezTo>
                      <a:pt x="240" y="11"/>
                      <a:pt x="250" y="20"/>
                      <a:pt x="259" y="30"/>
                    </a:cubicBezTo>
                    <a:cubicBezTo>
                      <a:pt x="206" y="82"/>
                      <a:pt x="152" y="136"/>
                      <a:pt x="99"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1" name="TextBox 50">
            <a:extLst>
              <a:ext uri="{FF2B5EF4-FFF2-40B4-BE49-F238E27FC236}">
                <a16:creationId xmlns:a16="http://schemas.microsoft.com/office/drawing/2014/main" id="{C93EB478-6DC6-C844-2F05-6E81CA115B30}"/>
              </a:ext>
            </a:extLst>
          </p:cNvPr>
          <p:cNvSpPr txBox="1"/>
          <p:nvPr/>
        </p:nvSpPr>
        <p:spPr>
          <a:xfrm>
            <a:off x="838200" y="1737306"/>
            <a:ext cx="10852701" cy="338554"/>
          </a:xfrm>
          <a:prstGeom prst="rect">
            <a:avLst/>
          </a:prstGeom>
          <a:solidFill>
            <a:schemeClr val="accent5">
              <a:lumMod val="40000"/>
              <a:lumOff val="60000"/>
            </a:schemeClr>
          </a:solidFill>
        </p:spPr>
        <p:txBody>
          <a:bodyPr wrap="square">
            <a:spAutoFit/>
          </a:bodyPr>
          <a:lstStyle/>
          <a:p>
            <a:pPr algn="ctr"/>
            <a:r>
              <a:rPr lang="en-US" sz="1600" b="1" dirty="0">
                <a:effectLst/>
              </a:rPr>
              <a:t>Helps people to know whether their goals for physical activity or </a:t>
            </a:r>
            <a:r>
              <a:rPr lang="en-US" sz="1600" b="1" dirty="0"/>
              <a:t>healthy eating were achieved.</a:t>
            </a:r>
            <a:r>
              <a:rPr lang="en-US" sz="1600" b="1" baseline="30000" dirty="0"/>
              <a:t>1</a:t>
            </a:r>
            <a:endParaRPr lang="en-CA" sz="1600" b="1" baseline="30000" dirty="0"/>
          </a:p>
        </p:txBody>
      </p:sp>
    </p:spTree>
    <p:extLst>
      <p:ext uri="{BB962C8B-B14F-4D97-AF65-F5344CB8AC3E}">
        <p14:creationId xmlns:p14="http://schemas.microsoft.com/office/powerpoint/2010/main" val="22477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BBCF-9194-4CAF-8E53-3A4E599CBA24}"/>
              </a:ext>
            </a:extLst>
          </p:cNvPr>
          <p:cNvSpPr>
            <a:spLocks noGrp="1"/>
          </p:cNvSpPr>
          <p:nvPr>
            <p:ph type="title"/>
          </p:nvPr>
        </p:nvSpPr>
        <p:spPr/>
        <p:txBody>
          <a:bodyPr/>
          <a:lstStyle/>
          <a:p>
            <a:r>
              <a:rPr lang="en-CA" dirty="0"/>
              <a:t>Key takeaways</a:t>
            </a:r>
          </a:p>
        </p:txBody>
      </p:sp>
      <p:sp>
        <p:nvSpPr>
          <p:cNvPr id="3" name="Content Placeholder 2">
            <a:extLst>
              <a:ext uri="{FF2B5EF4-FFF2-40B4-BE49-F238E27FC236}">
                <a16:creationId xmlns:a16="http://schemas.microsoft.com/office/drawing/2014/main" id="{F7690F3D-5F8C-4B2C-A661-6ED30B0A19B1}"/>
              </a:ext>
            </a:extLst>
          </p:cNvPr>
          <p:cNvSpPr>
            <a:spLocks noGrp="1"/>
          </p:cNvSpPr>
          <p:nvPr>
            <p:ph idx="1"/>
          </p:nvPr>
        </p:nvSpPr>
        <p:spPr/>
        <p:txBody>
          <a:bodyPr>
            <a:normAutofit/>
          </a:bodyPr>
          <a:lstStyle/>
          <a:p>
            <a:pPr marL="339725" indent="-339725"/>
            <a:r>
              <a:rPr lang="en-CA" sz="2400" dirty="0"/>
              <a:t>Lifestyle intervention is the foundation of obesity management </a:t>
            </a:r>
          </a:p>
          <a:p>
            <a:pPr marL="339725" indent="-339725"/>
            <a:r>
              <a:rPr lang="en-CA" sz="2400" dirty="0"/>
              <a:t>It is comprised of behavior modification, improved food choices, increased physical activity, stress reduction, and sleep hygiene</a:t>
            </a:r>
          </a:p>
          <a:p>
            <a:pPr marL="339725" indent="-339725"/>
            <a:r>
              <a:rPr lang="en-CA" sz="2400" dirty="0"/>
              <a:t>Long-term adherence to fad diets may lead to negative health outcomes</a:t>
            </a:r>
          </a:p>
          <a:p>
            <a:pPr marL="339725" indent="-339725"/>
            <a:r>
              <a:rPr lang="en-CA" sz="2400" dirty="0"/>
              <a:t>Lifestyle treatments for weight loss provide several health-related benefits</a:t>
            </a:r>
          </a:p>
          <a:p>
            <a:pPr marL="339725" indent="-339725"/>
            <a:r>
              <a:rPr lang="en-CA" sz="2400" dirty="0"/>
              <a:t>Lifestyle modification programs can be successfully implemented by the individual, with a coach/medical specialist, or in a community setting with frequent monitoring</a:t>
            </a:r>
          </a:p>
          <a:p>
            <a:pPr marL="339725" indent="-339725"/>
            <a:r>
              <a:rPr lang="en-CA" sz="2400" dirty="0"/>
              <a:t>If adequate results have not been achieved with lifestyle intervention, then treatment escalation should include pharmacotherapy or surgery</a:t>
            </a:r>
          </a:p>
        </p:txBody>
      </p:sp>
    </p:spTree>
    <p:extLst>
      <p:ext uri="{BB962C8B-B14F-4D97-AF65-F5344CB8AC3E}">
        <p14:creationId xmlns:p14="http://schemas.microsoft.com/office/powerpoint/2010/main" val="2344175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BAAE-6804-569E-28F8-464740687BBB}"/>
              </a:ext>
            </a:extLst>
          </p:cNvPr>
          <p:cNvSpPr>
            <a:spLocks noGrp="1"/>
          </p:cNvSpPr>
          <p:nvPr>
            <p:ph type="title"/>
          </p:nvPr>
        </p:nvSpPr>
        <p:spPr>
          <a:xfrm>
            <a:off x="838200" y="376142"/>
            <a:ext cx="10515600" cy="1325563"/>
          </a:xfrm>
        </p:spPr>
        <p:txBody>
          <a:bodyPr/>
          <a:lstStyle/>
          <a:p>
            <a:r>
              <a:rPr lang="en-CA" dirty="0"/>
              <a:t>Assessments</a:t>
            </a:r>
          </a:p>
        </p:txBody>
      </p:sp>
      <p:sp>
        <p:nvSpPr>
          <p:cNvPr id="3" name="Text Placeholder 2">
            <a:extLst>
              <a:ext uri="{FF2B5EF4-FFF2-40B4-BE49-F238E27FC236}">
                <a16:creationId xmlns:a16="http://schemas.microsoft.com/office/drawing/2014/main" id="{10A90611-8AF2-F19B-C4E3-0E654DC2F1A5}"/>
              </a:ext>
            </a:extLst>
          </p:cNvPr>
          <p:cNvSpPr>
            <a:spLocks noGrp="1"/>
          </p:cNvSpPr>
          <p:nvPr>
            <p:ph type="body" sz="quarter" idx="13"/>
          </p:nvPr>
        </p:nvSpPr>
        <p:spPr/>
        <p:txBody>
          <a:bodyPr/>
          <a:lstStyle/>
          <a:p>
            <a:endParaRPr lang="en-CA" dirty="0"/>
          </a:p>
        </p:txBody>
      </p:sp>
      <p:sp>
        <p:nvSpPr>
          <p:cNvPr id="4" name="Content Placeholder 2">
            <a:extLst>
              <a:ext uri="{FF2B5EF4-FFF2-40B4-BE49-F238E27FC236}">
                <a16:creationId xmlns:a16="http://schemas.microsoft.com/office/drawing/2014/main" id="{C1953F57-7E10-9153-6D0A-4F22BA91170E}"/>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CA" sz="1050" dirty="0">
                <a:latin typeface="Arial" panose="020B0604020202020204" pitchFamily="34" charset="0"/>
                <a:cs typeface="Times New Roman" panose="02020603050405020304" pitchFamily="18" charset="0"/>
              </a:rPr>
              <a:t>Which of the following statements is true regarding dietary recommendations for patients with obesity?</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The use of fiber in diet should be minimized</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Refined grains are recommended over whole grains </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The overall goal is reduction in some proportions of protein, carbohydrates and fat </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Fat is low in energy density and should be increased in diet</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Jane is a 25-year-old female with a BMI of 32 kg/m</a:t>
            </a:r>
            <a:r>
              <a:rPr lang="en-US" sz="105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050" dirty="0">
                <a:effectLst/>
                <a:latin typeface="Arial" panose="020B0604020202020204" pitchFamily="34" charset="0"/>
                <a:ea typeface="Calibri" panose="020F0502020204030204" pitchFamily="34" charset="0"/>
                <a:cs typeface="Times New Roman" panose="02020603050405020304" pitchFamily="18" charset="0"/>
              </a:rPr>
              <a:t>. </a:t>
            </a:r>
            <a:r>
              <a:rPr lang="en-US" sz="1050" dirty="0">
                <a:latin typeface="Arial" panose="020B0604020202020204" pitchFamily="34" charset="0"/>
                <a:ea typeface="Calibri" panose="020F0502020204030204" pitchFamily="34" charset="0"/>
                <a:cs typeface="Times New Roman" panose="02020603050405020304" pitchFamily="18" charset="0"/>
              </a:rPr>
              <a:t>She expresses that she has noticed a substantial increase in her weight over the past three month. Upon further assessment, you realize that her weight gain could be the result of her poor sleep hygiene. Which of the following is NOT an appropriate recommendations to improve her sleep hygiene?</a:t>
            </a:r>
            <a:endParaRPr lang="en-US"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Avoiding exercise</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Establishing regular bed- and wake-times </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Restricting the use of electronic devices near bedtime </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Mindfulness and meditation</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Warren is a 45-year-old male with a BMI of 29 kg/m</a:t>
            </a:r>
            <a:r>
              <a:rPr lang="en-US" sz="105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050" dirty="0">
                <a:effectLst/>
                <a:latin typeface="Arial" panose="020B0604020202020204" pitchFamily="34" charset="0"/>
                <a:ea typeface="Calibri" panose="020F0502020204030204" pitchFamily="34" charset="0"/>
                <a:cs typeface="Times New Roman" panose="02020603050405020304" pitchFamily="18" charset="0"/>
              </a:rPr>
              <a:t>. Although he understands the importance of physical activity for the management of his weight, he lacks motivation to exercise on a regular basis. Which of the following is the most appropriate strategy to help motivate Warren to improve his physical activity? </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Inform Warren that he needs at least 500 minutes to moderate-intensity exercise per week to manage his weight</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Decrease consultation frequencies </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Use motivational interviewing techniques and set realistic goals for Warren</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Encourage the use of activity diaries and discourage the use of patient-led tracking devices </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US" sz="1050" dirty="0">
              <a:latin typeface="Arial" panose="020B0604020202020204" pitchFamily="34" charset="0"/>
              <a:cs typeface="Times New Roman" panose="02020603050405020304" pitchFamily="18" charset="0"/>
            </a:endParaRPr>
          </a:p>
          <a:p>
            <a:pPr>
              <a:lnSpc>
                <a:spcPct val="107000"/>
              </a:lnSpc>
              <a:spcAft>
                <a:spcPts val="800"/>
              </a:spcAft>
              <a:buFont typeface="+mj-lt"/>
              <a:buAutoNum type="arabicPeriod"/>
            </a:pPr>
            <a:endParaRPr lang="en-CA" sz="105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235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5D1120D9-6B3F-A60D-3A0E-E57DB2F99D4F}"/>
              </a:ext>
            </a:extLst>
          </p:cNvPr>
          <p:cNvGraphicFramePr>
            <a:graphicFrameLocks noChangeAspect="1"/>
          </p:cNvGraphicFramePr>
          <p:nvPr>
            <p:extLst>
              <p:ext uri="{D42A27DB-BD31-4B8C-83A1-F6EECF244321}">
                <p14:modId xmlns:p14="http://schemas.microsoft.com/office/powerpoint/2010/main" val="893366400"/>
              </p:ext>
            </p:extLst>
          </p:nvPr>
        </p:nvGraphicFramePr>
        <p:xfrm>
          <a:off x="9877425" y="4632325"/>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5D1120D9-6B3F-A60D-3A0E-E57DB2F99D4F}"/>
                          </a:ext>
                        </a:extLst>
                      </p:cNvPr>
                      <p:cNvPicPr/>
                      <p:nvPr/>
                    </p:nvPicPr>
                    <p:blipFill>
                      <a:blip r:embed="rId3"/>
                      <a:stretch>
                        <a:fillRect/>
                      </a:stretch>
                    </p:blipFill>
                    <p:spPr>
                      <a:xfrm>
                        <a:off x="9877425" y="46323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552624-A588-7902-458F-7A54E89CCB20}"/>
              </a:ext>
            </a:extLst>
          </p:cNvPr>
          <p:cNvPicPr>
            <a:picLocks noChangeAspect="1"/>
          </p:cNvPicPr>
          <p:nvPr/>
        </p:nvPicPr>
        <p:blipFill>
          <a:blip r:embed="rId5"/>
          <a:stretch>
            <a:fillRect/>
          </a:stretch>
        </p:blipFill>
        <p:spPr>
          <a:xfrm>
            <a:off x="1899986" y="4413108"/>
            <a:ext cx="2011682" cy="2011682"/>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7AF6-2E11-4ED1-88B7-3E9536EF56AC}"/>
              </a:ext>
            </a:extLst>
          </p:cNvPr>
          <p:cNvSpPr>
            <a:spLocks noGrp="1"/>
          </p:cNvSpPr>
          <p:nvPr>
            <p:ph type="title"/>
          </p:nvPr>
        </p:nvSpPr>
        <p:spPr/>
        <p:txBody>
          <a:bodyPr/>
          <a:lstStyle/>
          <a:p>
            <a:r>
              <a:rPr lang="en-CA" dirty="0"/>
              <a:t>Learning outcomes</a:t>
            </a:r>
          </a:p>
        </p:txBody>
      </p:sp>
      <p:sp>
        <p:nvSpPr>
          <p:cNvPr id="3" name="Content Placeholder 2">
            <a:extLst>
              <a:ext uri="{FF2B5EF4-FFF2-40B4-BE49-F238E27FC236}">
                <a16:creationId xmlns:a16="http://schemas.microsoft.com/office/drawing/2014/main" id="{4CEC948E-12B6-4317-8FFE-1A91714947EF}"/>
              </a:ext>
            </a:extLst>
          </p:cNvPr>
          <p:cNvSpPr>
            <a:spLocks noGrp="1"/>
          </p:cNvSpPr>
          <p:nvPr>
            <p:ph idx="1"/>
          </p:nvPr>
        </p:nvSpPr>
        <p:spPr/>
        <p:txBody>
          <a:bodyPr vert="horz" lIns="91440" tIns="45720" rIns="91440" bIns="45720" rtlCol="0" anchor="t">
            <a:normAutofit/>
          </a:bodyPr>
          <a:lstStyle/>
          <a:p>
            <a:pPr marL="0" indent="0">
              <a:buNone/>
            </a:pPr>
            <a:r>
              <a:rPr lang="en-CA" sz="2400" dirty="0"/>
              <a:t>After completing this module, the learner will be able to apply evidence-based lifestyle modifications including behavioral therapies, nutritional interventions, and physical activity to develop personalized care plans for patients with obesity.</a:t>
            </a:r>
            <a:endParaRPr lang="en-US" dirty="0">
              <a:cs typeface="Arial" panose="020B0604020202020204"/>
            </a:endParaRPr>
          </a:p>
          <a:p>
            <a:pPr marL="0" indent="0">
              <a:buNone/>
            </a:pPr>
            <a:endParaRPr lang="en-CA" sz="2400" dirty="0">
              <a:cs typeface="Arial"/>
            </a:endParaRPr>
          </a:p>
        </p:txBody>
      </p:sp>
    </p:spTree>
    <p:extLst>
      <p:ext uri="{BB962C8B-B14F-4D97-AF65-F5344CB8AC3E}">
        <p14:creationId xmlns:p14="http://schemas.microsoft.com/office/powerpoint/2010/main" val="186267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9D4E-E711-4A31-AEEA-25B691ED7A10}"/>
              </a:ext>
            </a:extLst>
          </p:cNvPr>
          <p:cNvSpPr>
            <a:spLocks noGrp="1"/>
          </p:cNvSpPr>
          <p:nvPr>
            <p:ph type="title"/>
          </p:nvPr>
        </p:nvSpPr>
        <p:spPr/>
        <p:txBody>
          <a:bodyPr/>
          <a:lstStyle/>
          <a:p>
            <a:r>
              <a:rPr lang="en-CA" dirty="0"/>
              <a:t>Treatment interventions for obesity</a:t>
            </a:r>
          </a:p>
        </p:txBody>
      </p:sp>
      <p:sp>
        <p:nvSpPr>
          <p:cNvPr id="4" name="Text Placeholder 3">
            <a:extLst>
              <a:ext uri="{FF2B5EF4-FFF2-40B4-BE49-F238E27FC236}">
                <a16:creationId xmlns:a16="http://schemas.microsoft.com/office/drawing/2014/main" id="{7134C005-6162-43CE-96BD-4CE24E4341E3}"/>
              </a:ext>
            </a:extLst>
          </p:cNvPr>
          <p:cNvSpPr>
            <a:spLocks noGrp="1"/>
          </p:cNvSpPr>
          <p:nvPr>
            <p:ph type="body" sz="quarter" idx="13"/>
          </p:nvPr>
        </p:nvSpPr>
        <p:spPr>
          <a:xfrm>
            <a:off x="570880" y="6263756"/>
            <a:ext cx="10785682" cy="324000"/>
          </a:xfrm>
        </p:spPr>
        <p:txBody>
          <a:bodyPr>
            <a:noAutofit/>
          </a:bodyPr>
          <a:lstStyle/>
          <a:p>
            <a:r>
              <a:rPr lang="en-US" sz="1000" i="0" dirty="0">
                <a:solidFill>
                  <a:schemeClr val="tx1"/>
                </a:solidFill>
              </a:rPr>
              <a:t>Jensen MD et al. J Am Coll </a:t>
            </a:r>
            <a:r>
              <a:rPr lang="en-US" sz="1000" i="0" dirty="0" err="1">
                <a:solidFill>
                  <a:schemeClr val="tx1"/>
                </a:solidFill>
              </a:rPr>
              <a:t>Cardiol</a:t>
            </a:r>
            <a:r>
              <a:rPr lang="en-US" sz="1000" i="0" dirty="0">
                <a:solidFill>
                  <a:schemeClr val="tx1"/>
                </a:solidFill>
              </a:rPr>
              <a:t> 2014;63:2985–3023.</a:t>
            </a:r>
            <a:endParaRPr lang="en-GB" sz="1000" i="0" dirty="0">
              <a:solidFill>
                <a:schemeClr val="tx1"/>
              </a:solidFill>
            </a:endParaRPr>
          </a:p>
        </p:txBody>
      </p:sp>
      <p:sp>
        <p:nvSpPr>
          <p:cNvPr id="15" name="Rounded Rectangle 39">
            <a:extLst>
              <a:ext uri="{FF2B5EF4-FFF2-40B4-BE49-F238E27FC236}">
                <a16:creationId xmlns:a16="http://schemas.microsoft.com/office/drawing/2014/main" id="{58B1F500-D565-49C7-B215-E7AA1174135F}"/>
              </a:ext>
            </a:extLst>
          </p:cNvPr>
          <p:cNvSpPr/>
          <p:nvPr/>
        </p:nvSpPr>
        <p:spPr bwMode="gray">
          <a:xfrm>
            <a:off x="647996" y="1839286"/>
            <a:ext cx="3474720" cy="533153"/>
          </a:xfrm>
          <a:prstGeom prst="round2SameRect">
            <a:avLst>
              <a:gd name="adj1" fmla="val 0"/>
              <a:gd name="adj2" fmla="val 0"/>
            </a:avLst>
          </a:prstGeom>
          <a:solidFill>
            <a:schemeClr val="accent1"/>
          </a:solidFill>
          <a:ln w="3175" algn="ctr">
            <a:noFill/>
            <a:miter lim="800000"/>
            <a:headEnd/>
            <a:tailEnd/>
          </a:ln>
        </p:spPr>
        <p:txBody>
          <a:bodyPr wrap="square" lIns="0" tIns="0" rIns="0" bIns="0" rtlCol="0" anchor="ctr"/>
          <a:lstStyle/>
          <a:p>
            <a:pPr algn="ctr">
              <a:spcBef>
                <a:spcPts val="300"/>
              </a:spcBef>
              <a:buFont typeface="Wingdings 2" pitchFamily="18" charset="2"/>
              <a:buNone/>
            </a:pPr>
            <a:r>
              <a:rPr lang="en-GB" sz="1600" b="1" err="1">
                <a:solidFill>
                  <a:prstClr val="white"/>
                </a:solidFill>
              </a:rPr>
              <a:t>Behavioral</a:t>
            </a:r>
            <a:r>
              <a:rPr lang="en-GB" sz="1600" b="1">
                <a:solidFill>
                  <a:prstClr val="white"/>
                </a:solidFill>
              </a:rPr>
              <a:t> interventions</a:t>
            </a:r>
          </a:p>
        </p:txBody>
      </p:sp>
      <p:grpSp>
        <p:nvGrpSpPr>
          <p:cNvPr id="5" name="Group 4">
            <a:extLst>
              <a:ext uri="{FF2B5EF4-FFF2-40B4-BE49-F238E27FC236}">
                <a16:creationId xmlns:a16="http://schemas.microsoft.com/office/drawing/2014/main" id="{FD54F4BF-17D8-3BD4-99CE-7215DB161D1D}"/>
              </a:ext>
            </a:extLst>
          </p:cNvPr>
          <p:cNvGrpSpPr/>
          <p:nvPr/>
        </p:nvGrpSpPr>
        <p:grpSpPr>
          <a:xfrm>
            <a:off x="647996" y="2314619"/>
            <a:ext cx="3474720" cy="3446101"/>
            <a:chOff x="647996" y="2314619"/>
            <a:chExt cx="3474720" cy="3446101"/>
          </a:xfrm>
        </p:grpSpPr>
        <p:sp>
          <p:nvSpPr>
            <p:cNvPr id="14" name="Rounded Rectangle 39">
              <a:extLst>
                <a:ext uri="{FF2B5EF4-FFF2-40B4-BE49-F238E27FC236}">
                  <a16:creationId xmlns:a16="http://schemas.microsoft.com/office/drawing/2014/main" id="{0067CB2D-7579-47AB-92BE-E7D32935E432}"/>
                </a:ext>
              </a:extLst>
            </p:cNvPr>
            <p:cNvSpPr/>
            <p:nvPr/>
          </p:nvSpPr>
          <p:spPr bwMode="gray">
            <a:xfrm>
              <a:off x="647996" y="2499517"/>
              <a:ext cx="3474720" cy="3261203"/>
            </a:xfrm>
            <a:prstGeom prst="rect">
              <a:avLst/>
            </a:prstGeom>
            <a:solidFill>
              <a:schemeClr val="accent1">
                <a:lumMod val="20000"/>
                <a:lumOff val="80000"/>
              </a:schemeClr>
            </a:solidFill>
            <a:ln w="6350" algn="ctr">
              <a:noFill/>
              <a:miter lim="800000"/>
              <a:headEnd/>
              <a:tailEnd/>
            </a:ln>
          </p:spPr>
          <p:txBody>
            <a:bodyPr wrap="square" lIns="88900" tIns="88900" rIns="88900" bIns="88900" rtlCol="0" anchor="ctr"/>
            <a:lstStyle/>
            <a:p>
              <a:pPr algn="ctr">
                <a:spcBef>
                  <a:spcPts val="300"/>
                </a:spcBef>
                <a:buFont typeface="Wingdings 2" pitchFamily="18" charset="2"/>
                <a:buNone/>
              </a:pPr>
              <a:endParaRPr lang="en-GB" sz="1400">
                <a:solidFill>
                  <a:prstClr val="black"/>
                </a:solidFill>
              </a:endParaRPr>
            </a:p>
          </p:txBody>
        </p:sp>
        <p:grpSp>
          <p:nvGrpSpPr>
            <p:cNvPr id="16" name="Group 15">
              <a:extLst>
                <a:ext uri="{FF2B5EF4-FFF2-40B4-BE49-F238E27FC236}">
                  <a16:creationId xmlns:a16="http://schemas.microsoft.com/office/drawing/2014/main" id="{B5DFD610-FF6D-48EA-8EF4-68C94C5F298F}"/>
                </a:ext>
              </a:extLst>
            </p:cNvPr>
            <p:cNvGrpSpPr/>
            <p:nvPr/>
          </p:nvGrpSpPr>
          <p:grpSpPr>
            <a:xfrm>
              <a:off x="755585" y="2314619"/>
              <a:ext cx="3259540" cy="310293"/>
              <a:chOff x="376685" y="1580250"/>
              <a:chExt cx="2613584" cy="243367"/>
            </a:xfrm>
          </p:grpSpPr>
          <p:grpSp>
            <p:nvGrpSpPr>
              <p:cNvPr id="17" name="Group 16">
                <a:extLst>
                  <a:ext uri="{FF2B5EF4-FFF2-40B4-BE49-F238E27FC236}">
                    <a16:creationId xmlns:a16="http://schemas.microsoft.com/office/drawing/2014/main" id="{2FCEE58D-C6FD-4FBC-B3B6-CAFD4F185074}"/>
                  </a:ext>
                </a:extLst>
              </p:cNvPr>
              <p:cNvGrpSpPr/>
              <p:nvPr/>
            </p:nvGrpSpPr>
            <p:grpSpPr>
              <a:xfrm>
                <a:off x="376685" y="1580250"/>
                <a:ext cx="46597" cy="243367"/>
                <a:chOff x="3601046" y="851864"/>
                <a:chExt cx="40496" cy="211503"/>
              </a:xfrm>
            </p:grpSpPr>
            <p:sp>
              <p:nvSpPr>
                <p:cNvPr id="28" name="Oval 27">
                  <a:extLst>
                    <a:ext uri="{FF2B5EF4-FFF2-40B4-BE49-F238E27FC236}">
                      <a16:creationId xmlns:a16="http://schemas.microsoft.com/office/drawing/2014/main" id="{7BF9E76A-5747-4886-8A0E-1ED20FC270F1}"/>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9" name="Oval 28">
                  <a:extLst>
                    <a:ext uri="{FF2B5EF4-FFF2-40B4-BE49-F238E27FC236}">
                      <a16:creationId xmlns:a16="http://schemas.microsoft.com/office/drawing/2014/main" id="{71C2446D-6492-4ECD-A732-452501D306F8}"/>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30" name="Group 29">
                  <a:extLst>
                    <a:ext uri="{FF2B5EF4-FFF2-40B4-BE49-F238E27FC236}">
                      <a16:creationId xmlns:a16="http://schemas.microsoft.com/office/drawing/2014/main" id="{51DBE199-1511-4300-A58C-4E2153EE11EE}"/>
                    </a:ext>
                  </a:extLst>
                </p:cNvPr>
                <p:cNvGrpSpPr/>
                <p:nvPr/>
              </p:nvGrpSpPr>
              <p:grpSpPr>
                <a:xfrm>
                  <a:off x="3601046" y="864062"/>
                  <a:ext cx="40496" cy="185486"/>
                  <a:chOff x="4517745" y="6009328"/>
                  <a:chExt cx="166255" cy="692291"/>
                </a:xfrm>
              </p:grpSpPr>
              <p:sp>
                <p:nvSpPr>
                  <p:cNvPr id="31" name="Rounded Rectangle 410">
                    <a:extLst>
                      <a:ext uri="{FF2B5EF4-FFF2-40B4-BE49-F238E27FC236}">
                        <a16:creationId xmlns:a16="http://schemas.microsoft.com/office/drawing/2014/main" id="{5C3974AF-47F0-4AE5-A06F-41DE0A4E8674}"/>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2" name="Oval 31">
                    <a:extLst>
                      <a:ext uri="{FF2B5EF4-FFF2-40B4-BE49-F238E27FC236}">
                        <a16:creationId xmlns:a16="http://schemas.microsoft.com/office/drawing/2014/main" id="{E72669F1-701C-4222-8419-DB40C6754B43}"/>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3" name="Rounded Rectangle 412">
                    <a:extLst>
                      <a:ext uri="{FF2B5EF4-FFF2-40B4-BE49-F238E27FC236}">
                        <a16:creationId xmlns:a16="http://schemas.microsoft.com/office/drawing/2014/main" id="{8332B770-D856-473F-966C-447F1F49E855}"/>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4" name="Oval 33">
                    <a:extLst>
                      <a:ext uri="{FF2B5EF4-FFF2-40B4-BE49-F238E27FC236}">
                        <a16:creationId xmlns:a16="http://schemas.microsoft.com/office/drawing/2014/main" id="{031FD413-A585-4C23-95DB-F3F2B6159F5C}"/>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5" name="Rounded Rectangle 414">
                    <a:extLst>
                      <a:ext uri="{FF2B5EF4-FFF2-40B4-BE49-F238E27FC236}">
                        <a16:creationId xmlns:a16="http://schemas.microsoft.com/office/drawing/2014/main" id="{E7D3B569-2B93-4888-8D87-2E2DA40EC9DF}"/>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36" name="Rounded Rectangle 415">
                    <a:extLst>
                      <a:ext uri="{FF2B5EF4-FFF2-40B4-BE49-F238E27FC236}">
                        <a16:creationId xmlns:a16="http://schemas.microsoft.com/office/drawing/2014/main" id="{67A23CAD-9C6F-4AF3-94AF-D3C0FBA71245}"/>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nvGrpSpPr>
              <p:cNvPr id="18" name="Group 17">
                <a:extLst>
                  <a:ext uri="{FF2B5EF4-FFF2-40B4-BE49-F238E27FC236}">
                    <a16:creationId xmlns:a16="http://schemas.microsoft.com/office/drawing/2014/main" id="{D0629038-B194-4448-BCF0-677BE5A3CB18}"/>
                  </a:ext>
                </a:extLst>
              </p:cNvPr>
              <p:cNvGrpSpPr/>
              <p:nvPr/>
            </p:nvGrpSpPr>
            <p:grpSpPr>
              <a:xfrm>
                <a:off x="2943672" y="1580250"/>
                <a:ext cx="46597" cy="243367"/>
                <a:chOff x="3601046" y="851864"/>
                <a:chExt cx="40496" cy="211503"/>
              </a:xfrm>
            </p:grpSpPr>
            <p:sp>
              <p:nvSpPr>
                <p:cNvPr id="19" name="Oval 18">
                  <a:extLst>
                    <a:ext uri="{FF2B5EF4-FFF2-40B4-BE49-F238E27FC236}">
                      <a16:creationId xmlns:a16="http://schemas.microsoft.com/office/drawing/2014/main" id="{1012F295-2C31-403C-BA00-ADAF0964E51C}"/>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0" name="Oval 19">
                  <a:extLst>
                    <a:ext uri="{FF2B5EF4-FFF2-40B4-BE49-F238E27FC236}">
                      <a16:creationId xmlns:a16="http://schemas.microsoft.com/office/drawing/2014/main" id="{EEEB648F-4A0F-4EE1-B565-1EDDF6CD6FB4}"/>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21" name="Group 20">
                  <a:extLst>
                    <a:ext uri="{FF2B5EF4-FFF2-40B4-BE49-F238E27FC236}">
                      <a16:creationId xmlns:a16="http://schemas.microsoft.com/office/drawing/2014/main" id="{DCBFCA76-AEE0-4186-9ADF-0DE82F3C31AC}"/>
                    </a:ext>
                  </a:extLst>
                </p:cNvPr>
                <p:cNvGrpSpPr/>
                <p:nvPr/>
              </p:nvGrpSpPr>
              <p:grpSpPr>
                <a:xfrm>
                  <a:off x="3601046" y="864062"/>
                  <a:ext cx="40496" cy="185486"/>
                  <a:chOff x="4517745" y="6009328"/>
                  <a:chExt cx="166255" cy="692291"/>
                </a:xfrm>
              </p:grpSpPr>
              <p:sp>
                <p:nvSpPr>
                  <p:cNvPr id="22" name="Rounded Rectangle 410">
                    <a:extLst>
                      <a:ext uri="{FF2B5EF4-FFF2-40B4-BE49-F238E27FC236}">
                        <a16:creationId xmlns:a16="http://schemas.microsoft.com/office/drawing/2014/main" id="{06BCB76E-E2EA-405D-8CD2-A26BBD4A644F}"/>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3" name="Oval 22">
                    <a:extLst>
                      <a:ext uri="{FF2B5EF4-FFF2-40B4-BE49-F238E27FC236}">
                        <a16:creationId xmlns:a16="http://schemas.microsoft.com/office/drawing/2014/main" id="{DB83D71A-ED1D-40BE-B41B-B798E2D081A0}"/>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4" name="Rounded Rectangle 412">
                    <a:extLst>
                      <a:ext uri="{FF2B5EF4-FFF2-40B4-BE49-F238E27FC236}">
                        <a16:creationId xmlns:a16="http://schemas.microsoft.com/office/drawing/2014/main" id="{E56C7618-DD80-4FD9-B142-EC73CD6C306A}"/>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5" name="Oval 24">
                    <a:extLst>
                      <a:ext uri="{FF2B5EF4-FFF2-40B4-BE49-F238E27FC236}">
                        <a16:creationId xmlns:a16="http://schemas.microsoft.com/office/drawing/2014/main" id="{6659094F-1B4C-40A1-9ADB-B85EEABBB183}"/>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6" name="Rounded Rectangle 414">
                    <a:extLst>
                      <a:ext uri="{FF2B5EF4-FFF2-40B4-BE49-F238E27FC236}">
                        <a16:creationId xmlns:a16="http://schemas.microsoft.com/office/drawing/2014/main" id="{3BB9F3B3-5463-4935-B263-1BC1EDF37DFD}"/>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27" name="Rounded Rectangle 415">
                    <a:extLst>
                      <a:ext uri="{FF2B5EF4-FFF2-40B4-BE49-F238E27FC236}">
                        <a16:creationId xmlns:a16="http://schemas.microsoft.com/office/drawing/2014/main" id="{DDAEA77F-BB8D-4781-B23D-4648CDF5A857}"/>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grpSp>
          <p:nvGrpSpPr>
            <p:cNvPr id="3" name="Group 2">
              <a:extLst>
                <a:ext uri="{FF2B5EF4-FFF2-40B4-BE49-F238E27FC236}">
                  <a16:creationId xmlns:a16="http://schemas.microsoft.com/office/drawing/2014/main" id="{A33EA6A4-88C0-B1C1-3101-6AB50C8E1958}"/>
                </a:ext>
              </a:extLst>
            </p:cNvPr>
            <p:cNvGrpSpPr/>
            <p:nvPr/>
          </p:nvGrpSpPr>
          <p:grpSpPr>
            <a:xfrm>
              <a:off x="719767" y="3318320"/>
              <a:ext cx="3331178" cy="1498187"/>
              <a:chOff x="722065" y="3318320"/>
              <a:chExt cx="3331178" cy="1498187"/>
            </a:xfrm>
          </p:grpSpPr>
          <p:sp>
            <p:nvSpPr>
              <p:cNvPr id="8" name="Rounded Rectangle 50">
                <a:extLst>
                  <a:ext uri="{FF2B5EF4-FFF2-40B4-BE49-F238E27FC236}">
                    <a16:creationId xmlns:a16="http://schemas.microsoft.com/office/drawing/2014/main" id="{EA78C84E-AEE7-44A0-8181-AAB71D8A1CB5}"/>
                  </a:ext>
                </a:extLst>
              </p:cNvPr>
              <p:cNvSpPr>
                <a:spLocks/>
              </p:cNvSpPr>
              <p:nvPr/>
            </p:nvSpPr>
            <p:spPr>
              <a:xfrm>
                <a:off x="722065" y="4136107"/>
                <a:ext cx="1620000" cy="680400"/>
              </a:xfrm>
              <a:prstGeom prst="rect">
                <a:avLst/>
              </a:prstGeom>
              <a:solidFill>
                <a:schemeClr val="accent1">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en-GB" sz="1400" dirty="0">
                    <a:solidFill>
                      <a:schemeClr val="bg1"/>
                    </a:solidFill>
                  </a:rPr>
                  <a:t>Patient-led health tracking</a:t>
                </a:r>
              </a:p>
            </p:txBody>
          </p:sp>
          <p:sp>
            <p:nvSpPr>
              <p:cNvPr id="9" name="Rounded Rectangle 51">
                <a:extLst>
                  <a:ext uri="{FF2B5EF4-FFF2-40B4-BE49-F238E27FC236}">
                    <a16:creationId xmlns:a16="http://schemas.microsoft.com/office/drawing/2014/main" id="{19E655A2-25DD-49D2-872D-9C5CA1FF7281}"/>
                  </a:ext>
                </a:extLst>
              </p:cNvPr>
              <p:cNvSpPr>
                <a:spLocks/>
              </p:cNvSpPr>
              <p:nvPr/>
            </p:nvSpPr>
            <p:spPr>
              <a:xfrm>
                <a:off x="722065" y="3318320"/>
                <a:ext cx="1620000" cy="679727"/>
              </a:xfrm>
              <a:prstGeom prst="rect">
                <a:avLst/>
              </a:prstGeom>
              <a:solidFill>
                <a:schemeClr val="accent1">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GB" sz="1400">
                    <a:solidFill>
                      <a:schemeClr val="bg1"/>
                    </a:solidFill>
                  </a:rPr>
                  <a:t>Improved food choices</a:t>
                </a:r>
              </a:p>
            </p:txBody>
          </p:sp>
          <p:sp>
            <p:nvSpPr>
              <p:cNvPr id="12" name="Rounded Rectangle 48">
                <a:extLst>
                  <a:ext uri="{FF2B5EF4-FFF2-40B4-BE49-F238E27FC236}">
                    <a16:creationId xmlns:a16="http://schemas.microsoft.com/office/drawing/2014/main" id="{F7C43318-89AE-498C-A309-E3131C6321E4}"/>
                  </a:ext>
                </a:extLst>
              </p:cNvPr>
              <p:cNvSpPr>
                <a:spLocks/>
              </p:cNvSpPr>
              <p:nvPr/>
            </p:nvSpPr>
            <p:spPr>
              <a:xfrm>
                <a:off x="2433243" y="4136107"/>
                <a:ext cx="1620000" cy="679727"/>
              </a:xfrm>
              <a:prstGeom prst="rect">
                <a:avLst/>
              </a:prstGeom>
              <a:solidFill>
                <a:schemeClr val="accent1">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en-GB" sz="1400">
                    <a:solidFill>
                      <a:schemeClr val="bg1"/>
                    </a:solidFill>
                  </a:rPr>
                  <a:t>Sleep hygiene and stress reduction</a:t>
                </a:r>
              </a:p>
            </p:txBody>
          </p:sp>
          <p:sp>
            <p:nvSpPr>
              <p:cNvPr id="13" name="Rounded Rectangle 49">
                <a:extLst>
                  <a:ext uri="{FF2B5EF4-FFF2-40B4-BE49-F238E27FC236}">
                    <a16:creationId xmlns:a16="http://schemas.microsoft.com/office/drawing/2014/main" id="{FE7BF967-2305-4C6B-BDC2-269F4FDA6458}"/>
                  </a:ext>
                </a:extLst>
              </p:cNvPr>
              <p:cNvSpPr>
                <a:spLocks/>
              </p:cNvSpPr>
              <p:nvPr/>
            </p:nvSpPr>
            <p:spPr>
              <a:xfrm>
                <a:off x="2433243" y="3318320"/>
                <a:ext cx="1620000" cy="680400"/>
              </a:xfrm>
              <a:prstGeom prst="rect">
                <a:avLst/>
              </a:prstGeom>
              <a:solidFill>
                <a:schemeClr val="accent1">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en-GB" sz="1400">
                    <a:solidFill>
                      <a:schemeClr val="bg1"/>
                    </a:solidFill>
                  </a:rPr>
                  <a:t>Increased physical activity</a:t>
                </a:r>
              </a:p>
            </p:txBody>
          </p:sp>
        </p:grpSp>
      </p:grpSp>
      <p:grpSp>
        <p:nvGrpSpPr>
          <p:cNvPr id="138" name="Group 137">
            <a:extLst>
              <a:ext uri="{FF2B5EF4-FFF2-40B4-BE49-F238E27FC236}">
                <a16:creationId xmlns:a16="http://schemas.microsoft.com/office/drawing/2014/main" id="{15CA82D6-19D4-400D-A41D-3C0C66867F4E}"/>
              </a:ext>
            </a:extLst>
          </p:cNvPr>
          <p:cNvGrpSpPr/>
          <p:nvPr/>
        </p:nvGrpSpPr>
        <p:grpSpPr>
          <a:xfrm>
            <a:off x="4357274" y="1839286"/>
            <a:ext cx="3474720" cy="3921434"/>
            <a:chOff x="4357274" y="1839286"/>
            <a:chExt cx="3474720" cy="3921434"/>
          </a:xfrm>
        </p:grpSpPr>
        <p:sp>
          <p:nvSpPr>
            <p:cNvPr id="38" name="Rounded Rectangle 39">
              <a:extLst>
                <a:ext uri="{FF2B5EF4-FFF2-40B4-BE49-F238E27FC236}">
                  <a16:creationId xmlns:a16="http://schemas.microsoft.com/office/drawing/2014/main" id="{82FA6C86-9186-4EB2-8DB8-ABAA7399E8EC}"/>
                </a:ext>
              </a:extLst>
            </p:cNvPr>
            <p:cNvSpPr/>
            <p:nvPr/>
          </p:nvSpPr>
          <p:spPr bwMode="gray">
            <a:xfrm>
              <a:off x="4357274" y="2499517"/>
              <a:ext cx="3474720" cy="3261203"/>
            </a:xfrm>
            <a:prstGeom prst="rect">
              <a:avLst/>
            </a:prstGeom>
            <a:solidFill>
              <a:schemeClr val="bg2"/>
            </a:solidFill>
            <a:ln w="6350" algn="ctr">
              <a:noFill/>
              <a:miter lim="800000"/>
              <a:headEnd/>
              <a:tailEnd/>
            </a:ln>
          </p:spPr>
          <p:txBody>
            <a:bodyPr wrap="square" lIns="88900" tIns="88900" rIns="88900" bIns="88900" rtlCol="0" anchor="ctr"/>
            <a:lstStyle/>
            <a:p>
              <a:pPr algn="ctr">
                <a:spcBef>
                  <a:spcPts val="300"/>
                </a:spcBef>
                <a:buFont typeface="Wingdings 2" pitchFamily="18" charset="2"/>
                <a:buNone/>
              </a:pPr>
              <a:endParaRPr lang="en-GB" sz="1400">
                <a:solidFill>
                  <a:prstClr val="black"/>
                </a:solidFill>
              </a:endParaRPr>
            </a:p>
          </p:txBody>
        </p:sp>
        <p:sp>
          <p:nvSpPr>
            <p:cNvPr id="39" name="Rounded Rectangle 39">
              <a:extLst>
                <a:ext uri="{FF2B5EF4-FFF2-40B4-BE49-F238E27FC236}">
                  <a16:creationId xmlns:a16="http://schemas.microsoft.com/office/drawing/2014/main" id="{909C2027-2AB8-4CEF-8E5E-856481B1764E}"/>
                </a:ext>
              </a:extLst>
            </p:cNvPr>
            <p:cNvSpPr/>
            <p:nvPr/>
          </p:nvSpPr>
          <p:spPr bwMode="gray">
            <a:xfrm>
              <a:off x="4357274" y="1839286"/>
              <a:ext cx="3474720" cy="533153"/>
            </a:xfrm>
            <a:prstGeom prst="round2SameRect">
              <a:avLst>
                <a:gd name="adj1" fmla="val 0"/>
                <a:gd name="adj2" fmla="val 0"/>
              </a:avLst>
            </a:prstGeom>
            <a:solidFill>
              <a:schemeClr val="bg1">
                <a:lumMod val="50000"/>
              </a:schemeClr>
            </a:solidFill>
            <a:ln w="3175" algn="ctr">
              <a:noFill/>
              <a:miter lim="800000"/>
              <a:headEnd/>
              <a:tailEnd/>
            </a:ln>
          </p:spPr>
          <p:txBody>
            <a:bodyPr wrap="square" lIns="0" tIns="0" rIns="0" bIns="0" rtlCol="0" anchor="ctr"/>
            <a:lstStyle/>
            <a:p>
              <a:pPr algn="ctr">
                <a:spcBef>
                  <a:spcPts val="300"/>
                </a:spcBef>
                <a:buFont typeface="Wingdings 2" pitchFamily="18" charset="2"/>
                <a:buNone/>
              </a:pPr>
              <a:r>
                <a:rPr lang="en-GB" sz="1600" b="1">
                  <a:solidFill>
                    <a:prstClr val="white"/>
                  </a:solidFill>
                </a:rPr>
                <a:t>Addition of pharmacotherapy to diet and exercise</a:t>
              </a:r>
            </a:p>
          </p:txBody>
        </p:sp>
        <p:grpSp>
          <p:nvGrpSpPr>
            <p:cNvPr id="40" name="Group 39">
              <a:extLst>
                <a:ext uri="{FF2B5EF4-FFF2-40B4-BE49-F238E27FC236}">
                  <a16:creationId xmlns:a16="http://schemas.microsoft.com/office/drawing/2014/main" id="{7521D2D9-BAD6-4FD0-BBBB-8D35F493AE85}"/>
                </a:ext>
              </a:extLst>
            </p:cNvPr>
            <p:cNvGrpSpPr/>
            <p:nvPr/>
          </p:nvGrpSpPr>
          <p:grpSpPr>
            <a:xfrm>
              <a:off x="4464863" y="2314619"/>
              <a:ext cx="3259540" cy="310293"/>
              <a:chOff x="376685" y="1580250"/>
              <a:chExt cx="2613584" cy="243367"/>
            </a:xfrm>
          </p:grpSpPr>
          <p:grpSp>
            <p:nvGrpSpPr>
              <p:cNvPr id="41" name="Group 40">
                <a:extLst>
                  <a:ext uri="{FF2B5EF4-FFF2-40B4-BE49-F238E27FC236}">
                    <a16:creationId xmlns:a16="http://schemas.microsoft.com/office/drawing/2014/main" id="{DDA6BF13-92E8-4FA3-B8BA-9AE5FF6BC91D}"/>
                  </a:ext>
                </a:extLst>
              </p:cNvPr>
              <p:cNvGrpSpPr/>
              <p:nvPr/>
            </p:nvGrpSpPr>
            <p:grpSpPr>
              <a:xfrm>
                <a:off x="376685" y="1580250"/>
                <a:ext cx="46597" cy="243367"/>
                <a:chOff x="3601046" y="851864"/>
                <a:chExt cx="40496" cy="211503"/>
              </a:xfrm>
            </p:grpSpPr>
            <p:sp>
              <p:nvSpPr>
                <p:cNvPr id="52" name="Oval 51">
                  <a:extLst>
                    <a:ext uri="{FF2B5EF4-FFF2-40B4-BE49-F238E27FC236}">
                      <a16:creationId xmlns:a16="http://schemas.microsoft.com/office/drawing/2014/main" id="{F2D67C73-7A22-4372-8DFE-623399795725}"/>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3" name="Oval 52">
                  <a:extLst>
                    <a:ext uri="{FF2B5EF4-FFF2-40B4-BE49-F238E27FC236}">
                      <a16:creationId xmlns:a16="http://schemas.microsoft.com/office/drawing/2014/main" id="{EFB955CD-54E8-4692-8DFB-E8622A69C91F}"/>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54" name="Group 53">
                  <a:extLst>
                    <a:ext uri="{FF2B5EF4-FFF2-40B4-BE49-F238E27FC236}">
                      <a16:creationId xmlns:a16="http://schemas.microsoft.com/office/drawing/2014/main" id="{83404623-4DEC-4F7F-B5FE-4D95831DE6C1}"/>
                    </a:ext>
                  </a:extLst>
                </p:cNvPr>
                <p:cNvGrpSpPr/>
                <p:nvPr/>
              </p:nvGrpSpPr>
              <p:grpSpPr>
                <a:xfrm>
                  <a:off x="3601046" y="864062"/>
                  <a:ext cx="40496" cy="185486"/>
                  <a:chOff x="4517745" y="6009328"/>
                  <a:chExt cx="166255" cy="692291"/>
                </a:xfrm>
              </p:grpSpPr>
              <p:sp>
                <p:nvSpPr>
                  <p:cNvPr id="55" name="Rounded Rectangle 410">
                    <a:extLst>
                      <a:ext uri="{FF2B5EF4-FFF2-40B4-BE49-F238E27FC236}">
                        <a16:creationId xmlns:a16="http://schemas.microsoft.com/office/drawing/2014/main" id="{2539FD3D-09BE-48D1-A1C1-186AC90EF7F9}"/>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6" name="Oval 55">
                    <a:extLst>
                      <a:ext uri="{FF2B5EF4-FFF2-40B4-BE49-F238E27FC236}">
                        <a16:creationId xmlns:a16="http://schemas.microsoft.com/office/drawing/2014/main" id="{D6D0EC03-57E2-4AB7-8021-0636B5062927}"/>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7" name="Rounded Rectangle 412">
                    <a:extLst>
                      <a:ext uri="{FF2B5EF4-FFF2-40B4-BE49-F238E27FC236}">
                        <a16:creationId xmlns:a16="http://schemas.microsoft.com/office/drawing/2014/main" id="{C546ADD3-DE21-4504-8F0D-A9A38C3A33FF}"/>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8" name="Oval 57">
                    <a:extLst>
                      <a:ext uri="{FF2B5EF4-FFF2-40B4-BE49-F238E27FC236}">
                        <a16:creationId xmlns:a16="http://schemas.microsoft.com/office/drawing/2014/main" id="{BE588079-A32A-436D-B4D0-947553C78A6F}"/>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9" name="Rounded Rectangle 414">
                    <a:extLst>
                      <a:ext uri="{FF2B5EF4-FFF2-40B4-BE49-F238E27FC236}">
                        <a16:creationId xmlns:a16="http://schemas.microsoft.com/office/drawing/2014/main" id="{CCF4EF89-62F9-463C-AA67-2EB2F2BCA4AD}"/>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60" name="Rounded Rectangle 415">
                    <a:extLst>
                      <a:ext uri="{FF2B5EF4-FFF2-40B4-BE49-F238E27FC236}">
                        <a16:creationId xmlns:a16="http://schemas.microsoft.com/office/drawing/2014/main" id="{7806EFCA-66FE-4635-981D-9F7F53FC2051}"/>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nvGrpSpPr>
              <p:cNvPr id="42" name="Group 41">
                <a:extLst>
                  <a:ext uri="{FF2B5EF4-FFF2-40B4-BE49-F238E27FC236}">
                    <a16:creationId xmlns:a16="http://schemas.microsoft.com/office/drawing/2014/main" id="{D9BB3500-FAD9-43A8-90A8-F396E6F12B14}"/>
                  </a:ext>
                </a:extLst>
              </p:cNvPr>
              <p:cNvGrpSpPr/>
              <p:nvPr/>
            </p:nvGrpSpPr>
            <p:grpSpPr>
              <a:xfrm>
                <a:off x="2943672" y="1580250"/>
                <a:ext cx="46597" cy="243367"/>
                <a:chOff x="3601046" y="851864"/>
                <a:chExt cx="40496" cy="211503"/>
              </a:xfrm>
            </p:grpSpPr>
            <p:sp>
              <p:nvSpPr>
                <p:cNvPr id="43" name="Oval 42">
                  <a:extLst>
                    <a:ext uri="{FF2B5EF4-FFF2-40B4-BE49-F238E27FC236}">
                      <a16:creationId xmlns:a16="http://schemas.microsoft.com/office/drawing/2014/main" id="{7E08083C-11F9-4838-B270-E7027C3B674F}"/>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44" name="Oval 43">
                  <a:extLst>
                    <a:ext uri="{FF2B5EF4-FFF2-40B4-BE49-F238E27FC236}">
                      <a16:creationId xmlns:a16="http://schemas.microsoft.com/office/drawing/2014/main" id="{8A5C036B-2049-4F93-A645-18EBEC460F1B}"/>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45" name="Group 44">
                  <a:extLst>
                    <a:ext uri="{FF2B5EF4-FFF2-40B4-BE49-F238E27FC236}">
                      <a16:creationId xmlns:a16="http://schemas.microsoft.com/office/drawing/2014/main" id="{752A409A-93E6-4D3F-845E-CED275264016}"/>
                    </a:ext>
                  </a:extLst>
                </p:cNvPr>
                <p:cNvGrpSpPr/>
                <p:nvPr/>
              </p:nvGrpSpPr>
              <p:grpSpPr>
                <a:xfrm>
                  <a:off x="3601046" y="864062"/>
                  <a:ext cx="40496" cy="185486"/>
                  <a:chOff x="4517745" y="6009328"/>
                  <a:chExt cx="166255" cy="692291"/>
                </a:xfrm>
              </p:grpSpPr>
              <p:sp>
                <p:nvSpPr>
                  <p:cNvPr id="46" name="Rounded Rectangle 410">
                    <a:extLst>
                      <a:ext uri="{FF2B5EF4-FFF2-40B4-BE49-F238E27FC236}">
                        <a16:creationId xmlns:a16="http://schemas.microsoft.com/office/drawing/2014/main" id="{C394A175-58C8-47E2-B5F1-E0CAEED1AD5A}"/>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47" name="Oval 46">
                    <a:extLst>
                      <a:ext uri="{FF2B5EF4-FFF2-40B4-BE49-F238E27FC236}">
                        <a16:creationId xmlns:a16="http://schemas.microsoft.com/office/drawing/2014/main" id="{E160C303-D647-4DED-9509-671620134466}"/>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48" name="Rounded Rectangle 412">
                    <a:extLst>
                      <a:ext uri="{FF2B5EF4-FFF2-40B4-BE49-F238E27FC236}">
                        <a16:creationId xmlns:a16="http://schemas.microsoft.com/office/drawing/2014/main" id="{84917D25-5549-4C64-99C2-DE9B5FA23D50}"/>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49" name="Oval 48">
                    <a:extLst>
                      <a:ext uri="{FF2B5EF4-FFF2-40B4-BE49-F238E27FC236}">
                        <a16:creationId xmlns:a16="http://schemas.microsoft.com/office/drawing/2014/main" id="{DBD3CF67-5723-450C-A8D9-AC6CE1F9BEBA}"/>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0" name="Rounded Rectangle 414">
                    <a:extLst>
                      <a:ext uri="{FF2B5EF4-FFF2-40B4-BE49-F238E27FC236}">
                        <a16:creationId xmlns:a16="http://schemas.microsoft.com/office/drawing/2014/main" id="{2CD64C24-E625-4942-B77C-AFE939A128BD}"/>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51" name="Rounded Rectangle 415">
                    <a:extLst>
                      <a:ext uri="{FF2B5EF4-FFF2-40B4-BE49-F238E27FC236}">
                        <a16:creationId xmlns:a16="http://schemas.microsoft.com/office/drawing/2014/main" id="{26FB68A3-14AB-4F85-888B-E536E7D80190}"/>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grpSp>
          <p:nvGrpSpPr>
            <p:cNvPr id="136" name="Group 135">
              <a:extLst>
                <a:ext uri="{FF2B5EF4-FFF2-40B4-BE49-F238E27FC236}">
                  <a16:creationId xmlns:a16="http://schemas.microsoft.com/office/drawing/2014/main" id="{29079BA9-76C0-473D-AA88-B7B5FA1EB28B}"/>
                </a:ext>
              </a:extLst>
            </p:cNvPr>
            <p:cNvGrpSpPr/>
            <p:nvPr/>
          </p:nvGrpSpPr>
          <p:grpSpPr>
            <a:xfrm>
              <a:off x="5015406" y="3303501"/>
              <a:ext cx="2158455" cy="1653233"/>
              <a:chOff x="5016772" y="3871528"/>
              <a:chExt cx="2158455" cy="1653233"/>
            </a:xfrm>
          </p:grpSpPr>
          <p:grpSp>
            <p:nvGrpSpPr>
              <p:cNvPr id="96" name="Group 95">
                <a:extLst>
                  <a:ext uri="{FF2B5EF4-FFF2-40B4-BE49-F238E27FC236}">
                    <a16:creationId xmlns:a16="http://schemas.microsoft.com/office/drawing/2014/main" id="{F04BE599-0156-4EC8-98F2-1DC2FFC9D438}"/>
                  </a:ext>
                </a:extLst>
              </p:cNvPr>
              <p:cNvGrpSpPr/>
              <p:nvPr/>
            </p:nvGrpSpPr>
            <p:grpSpPr>
              <a:xfrm>
                <a:off x="5869264" y="4780911"/>
                <a:ext cx="527817" cy="726777"/>
                <a:chOff x="4706947" y="1593712"/>
                <a:chExt cx="269546" cy="371151"/>
              </a:xfrm>
            </p:grpSpPr>
            <p:sp>
              <p:nvSpPr>
                <p:cNvPr id="97" name="Freeform: Shape 96">
                  <a:extLst>
                    <a:ext uri="{FF2B5EF4-FFF2-40B4-BE49-F238E27FC236}">
                      <a16:creationId xmlns:a16="http://schemas.microsoft.com/office/drawing/2014/main" id="{B94BF63B-22F8-4A20-BA1B-0694F25877B1}"/>
                    </a:ext>
                  </a:extLst>
                </p:cNvPr>
                <p:cNvSpPr/>
                <p:nvPr/>
              </p:nvSpPr>
              <p:spPr>
                <a:xfrm>
                  <a:off x="4718233" y="1758207"/>
                  <a:ext cx="40072" cy="2862"/>
                </a:xfrm>
                <a:custGeom>
                  <a:avLst/>
                  <a:gdLst>
                    <a:gd name="connsiteX0" fmla="*/ 0 w 53429"/>
                    <a:gd name="connsiteY0" fmla="*/ 0 h 3816"/>
                    <a:gd name="connsiteX1" fmla="*/ 55185 w 53429"/>
                    <a:gd name="connsiteY1" fmla="*/ 6984 h 3816"/>
                  </a:gdLst>
                  <a:ahLst/>
                  <a:cxnLst>
                    <a:cxn ang="0">
                      <a:pos x="connsiteX0" y="connsiteY0"/>
                    </a:cxn>
                    <a:cxn ang="0">
                      <a:pos x="connsiteX1" y="connsiteY1"/>
                    </a:cxn>
                  </a:cxnLst>
                  <a:rect l="l" t="t" r="r" b="b"/>
                  <a:pathLst>
                    <a:path w="53429" h="3816">
                      <a:moveTo>
                        <a:pt x="0" y="0"/>
                      </a:moveTo>
                      <a:cubicBezTo>
                        <a:pt x="0" y="0"/>
                        <a:pt x="22631" y="7518"/>
                        <a:pt x="55185" y="6984"/>
                      </a:cubicBezTo>
                    </a:path>
                  </a:pathLst>
                </a:custGeom>
                <a:noFill/>
                <a:ln w="15875" cap="rnd">
                  <a:solidFill>
                    <a:schemeClr val="tx1"/>
                  </a:solidFill>
                  <a:prstDash val="solid"/>
                  <a:miter/>
                </a:ln>
              </p:spPr>
              <p:txBody>
                <a:bodyPr rtlCol="0" anchor="ctr"/>
                <a:lstStyle/>
                <a:p>
                  <a:endParaRPr lang="en-CA" sz="1350"/>
                </a:p>
              </p:txBody>
            </p:sp>
            <p:sp>
              <p:nvSpPr>
                <p:cNvPr id="98" name="Freeform: Shape 97">
                  <a:extLst>
                    <a:ext uri="{FF2B5EF4-FFF2-40B4-BE49-F238E27FC236}">
                      <a16:creationId xmlns:a16="http://schemas.microsoft.com/office/drawing/2014/main" id="{ADCD0FC1-9CF0-4BFB-B7D6-6486C0F5BA0E}"/>
                    </a:ext>
                  </a:extLst>
                </p:cNvPr>
                <p:cNvSpPr/>
                <p:nvPr/>
              </p:nvSpPr>
              <p:spPr>
                <a:xfrm>
                  <a:off x="4718605" y="1782851"/>
                  <a:ext cx="20036" cy="2862"/>
                </a:xfrm>
                <a:custGeom>
                  <a:avLst/>
                  <a:gdLst>
                    <a:gd name="connsiteX0" fmla="*/ 0 w 26714"/>
                    <a:gd name="connsiteY0" fmla="*/ 0 h 3816"/>
                    <a:gd name="connsiteX1" fmla="*/ 28279 w 26714"/>
                    <a:gd name="connsiteY1" fmla="*/ 5648 h 3816"/>
                  </a:gdLst>
                  <a:ahLst/>
                  <a:cxnLst>
                    <a:cxn ang="0">
                      <a:pos x="connsiteX0" y="connsiteY0"/>
                    </a:cxn>
                    <a:cxn ang="0">
                      <a:pos x="connsiteX1" y="connsiteY1"/>
                    </a:cxn>
                  </a:cxnLst>
                  <a:rect l="l" t="t" r="r" b="b"/>
                  <a:pathLst>
                    <a:path w="26714" h="3816">
                      <a:moveTo>
                        <a:pt x="0" y="0"/>
                      </a:moveTo>
                      <a:cubicBezTo>
                        <a:pt x="0" y="0"/>
                        <a:pt x="10839" y="3587"/>
                        <a:pt x="28279" y="5648"/>
                      </a:cubicBezTo>
                    </a:path>
                  </a:pathLst>
                </a:custGeom>
                <a:noFill/>
                <a:ln w="15875" cap="rnd">
                  <a:solidFill>
                    <a:schemeClr val="tx1"/>
                  </a:solidFill>
                  <a:prstDash val="solid"/>
                  <a:miter/>
                </a:ln>
              </p:spPr>
              <p:txBody>
                <a:bodyPr rtlCol="0" anchor="ctr"/>
                <a:lstStyle/>
                <a:p>
                  <a:endParaRPr lang="en-CA" sz="1350"/>
                </a:p>
              </p:txBody>
            </p:sp>
            <p:sp>
              <p:nvSpPr>
                <p:cNvPr id="99" name="Freeform: Shape 98">
                  <a:extLst>
                    <a:ext uri="{FF2B5EF4-FFF2-40B4-BE49-F238E27FC236}">
                      <a16:creationId xmlns:a16="http://schemas.microsoft.com/office/drawing/2014/main" id="{A80E6190-A88A-4426-AEB8-D84A13679419}"/>
                    </a:ext>
                  </a:extLst>
                </p:cNvPr>
                <p:cNvSpPr/>
                <p:nvPr/>
              </p:nvSpPr>
              <p:spPr>
                <a:xfrm>
                  <a:off x="4738555" y="1644289"/>
                  <a:ext cx="17174" cy="2862"/>
                </a:xfrm>
                <a:custGeom>
                  <a:avLst/>
                  <a:gdLst>
                    <a:gd name="connsiteX0" fmla="*/ 0 w 22898"/>
                    <a:gd name="connsiteY0" fmla="*/ 382 h 0"/>
                    <a:gd name="connsiteX1" fmla="*/ 25608 w 22898"/>
                    <a:gd name="connsiteY1" fmla="*/ 0 h 0"/>
                  </a:gdLst>
                  <a:ahLst/>
                  <a:cxnLst>
                    <a:cxn ang="0">
                      <a:pos x="connsiteX0" y="connsiteY0"/>
                    </a:cxn>
                    <a:cxn ang="0">
                      <a:pos x="connsiteX1" y="connsiteY1"/>
                    </a:cxn>
                  </a:cxnLst>
                  <a:rect l="l" t="t" r="r" b="b"/>
                  <a:pathLst>
                    <a:path w="22898">
                      <a:moveTo>
                        <a:pt x="0" y="382"/>
                      </a:moveTo>
                      <a:lnTo>
                        <a:pt x="25608" y="0"/>
                      </a:lnTo>
                    </a:path>
                  </a:pathLst>
                </a:custGeom>
                <a:ln w="15875" cap="rnd">
                  <a:solidFill>
                    <a:schemeClr val="tx1"/>
                  </a:solidFill>
                  <a:prstDash val="solid"/>
                  <a:miter/>
                </a:ln>
              </p:spPr>
              <p:txBody>
                <a:bodyPr rtlCol="0" anchor="ctr"/>
                <a:lstStyle/>
                <a:p>
                  <a:endParaRPr lang="en-CA" sz="1350"/>
                </a:p>
              </p:txBody>
            </p:sp>
            <p:sp>
              <p:nvSpPr>
                <p:cNvPr id="100" name="Freeform: Shape 99">
                  <a:extLst>
                    <a:ext uri="{FF2B5EF4-FFF2-40B4-BE49-F238E27FC236}">
                      <a16:creationId xmlns:a16="http://schemas.microsoft.com/office/drawing/2014/main" id="{5DA5A7D8-8D09-450F-B492-1726404B1A75}"/>
                    </a:ext>
                  </a:extLst>
                </p:cNvPr>
                <p:cNvSpPr/>
                <p:nvPr/>
              </p:nvSpPr>
              <p:spPr>
                <a:xfrm>
                  <a:off x="4706947" y="1624253"/>
                  <a:ext cx="120215" cy="340610"/>
                </a:xfrm>
                <a:custGeom>
                  <a:avLst/>
                  <a:gdLst>
                    <a:gd name="connsiteX0" fmla="*/ 113092 w 160287"/>
                    <a:gd name="connsiteY0" fmla="*/ 0 h 454146"/>
                    <a:gd name="connsiteX1" fmla="*/ 113512 w 160287"/>
                    <a:gd name="connsiteY1" fmla="*/ 25990 h 454146"/>
                    <a:gd name="connsiteX2" fmla="*/ 158278 w 160287"/>
                    <a:gd name="connsiteY2" fmla="*/ 109453 h 454146"/>
                    <a:gd name="connsiteX3" fmla="*/ 158812 w 160287"/>
                    <a:gd name="connsiteY3" fmla="*/ 143495 h 454146"/>
                    <a:gd name="connsiteX4" fmla="*/ 149882 w 160287"/>
                    <a:gd name="connsiteY4" fmla="*/ 170630 h 454146"/>
                    <a:gd name="connsiteX5" fmla="*/ 145378 w 160287"/>
                    <a:gd name="connsiteY5" fmla="*/ 176545 h 454146"/>
                    <a:gd name="connsiteX6" fmla="*/ 145913 w 160287"/>
                    <a:gd name="connsiteY6" fmla="*/ 209671 h 454146"/>
                    <a:gd name="connsiteX7" fmla="*/ 150607 w 160287"/>
                    <a:gd name="connsiteY7" fmla="*/ 215472 h 454146"/>
                    <a:gd name="connsiteX8" fmla="*/ 160377 w 160287"/>
                    <a:gd name="connsiteY8" fmla="*/ 242339 h 454146"/>
                    <a:gd name="connsiteX9" fmla="*/ 160911 w 160287"/>
                    <a:gd name="connsiteY9" fmla="*/ 276381 h 454146"/>
                    <a:gd name="connsiteX10" fmla="*/ 163010 w 160287"/>
                    <a:gd name="connsiteY10" fmla="*/ 410641 h 454146"/>
                    <a:gd name="connsiteX11" fmla="*/ 156103 w 160287"/>
                    <a:gd name="connsiteY11" fmla="*/ 437240 h 454146"/>
                    <a:gd name="connsiteX12" fmla="*/ 152744 w 160287"/>
                    <a:gd name="connsiteY12" fmla="*/ 442355 h 454146"/>
                    <a:gd name="connsiteX13" fmla="*/ 132250 w 160287"/>
                    <a:gd name="connsiteY13" fmla="*/ 453422 h 454146"/>
                    <a:gd name="connsiteX14" fmla="*/ 110535 w 160287"/>
                    <a:gd name="connsiteY14" fmla="*/ 444950 h 454146"/>
                    <a:gd name="connsiteX15" fmla="*/ 90919 w 160287"/>
                    <a:gd name="connsiteY15" fmla="*/ 436783 h 454146"/>
                    <a:gd name="connsiteX16" fmla="*/ 84278 w 160287"/>
                    <a:gd name="connsiteY16" fmla="*/ 436897 h 454146"/>
                    <a:gd name="connsiteX17" fmla="*/ 77638 w 160287"/>
                    <a:gd name="connsiteY17" fmla="*/ 437012 h 454146"/>
                    <a:gd name="connsiteX18" fmla="*/ 58289 w 160287"/>
                    <a:gd name="connsiteY18" fmla="*/ 445789 h 454146"/>
                    <a:gd name="connsiteX19" fmla="*/ 36841 w 160287"/>
                    <a:gd name="connsiteY19" fmla="*/ 454948 h 454146"/>
                    <a:gd name="connsiteX20" fmla="*/ 16004 w 160287"/>
                    <a:gd name="connsiteY20" fmla="*/ 444492 h 454146"/>
                    <a:gd name="connsiteX21" fmla="*/ 12989 w 160287"/>
                    <a:gd name="connsiteY21" fmla="*/ 440294 h 454146"/>
                    <a:gd name="connsiteX22" fmla="*/ 4746 w 160287"/>
                    <a:gd name="connsiteY22" fmla="*/ 413197 h 454146"/>
                    <a:gd name="connsiteX23" fmla="*/ 2646 w 160287"/>
                    <a:gd name="connsiteY23" fmla="*/ 278862 h 454146"/>
                    <a:gd name="connsiteX24" fmla="*/ 2112 w 160287"/>
                    <a:gd name="connsiteY24" fmla="*/ 244820 h 454146"/>
                    <a:gd name="connsiteX25" fmla="*/ 11043 w 160287"/>
                    <a:gd name="connsiteY25" fmla="*/ 217685 h 454146"/>
                    <a:gd name="connsiteX26" fmla="*/ 15546 w 160287"/>
                    <a:gd name="connsiteY26" fmla="*/ 211770 h 454146"/>
                    <a:gd name="connsiteX27" fmla="*/ 15011 w 160287"/>
                    <a:gd name="connsiteY27" fmla="*/ 178644 h 454146"/>
                    <a:gd name="connsiteX28" fmla="*/ 10317 w 160287"/>
                    <a:gd name="connsiteY28" fmla="*/ 172843 h 454146"/>
                    <a:gd name="connsiteX29" fmla="*/ 548 w 160287"/>
                    <a:gd name="connsiteY29" fmla="*/ 145976 h 454146"/>
                    <a:gd name="connsiteX30" fmla="*/ 13 w 160287"/>
                    <a:gd name="connsiteY30" fmla="*/ 111934 h 454146"/>
                    <a:gd name="connsiteX31" fmla="*/ 42146 w 160287"/>
                    <a:gd name="connsiteY31" fmla="*/ 27096 h 454146"/>
                    <a:gd name="connsiteX32" fmla="*/ 41726 w 160287"/>
                    <a:gd name="connsiteY32" fmla="*/ 1107 h 4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0287" h="454146">
                      <a:moveTo>
                        <a:pt x="113092" y="0"/>
                      </a:moveTo>
                      <a:lnTo>
                        <a:pt x="113512" y="25990"/>
                      </a:lnTo>
                      <a:cubicBezTo>
                        <a:pt x="113512" y="25990"/>
                        <a:pt x="157400" y="53620"/>
                        <a:pt x="158278" y="109453"/>
                      </a:cubicBezTo>
                      <a:lnTo>
                        <a:pt x="158812" y="143495"/>
                      </a:lnTo>
                      <a:cubicBezTo>
                        <a:pt x="158965" y="153303"/>
                        <a:pt x="155835" y="162844"/>
                        <a:pt x="149882" y="170630"/>
                      </a:cubicBezTo>
                      <a:lnTo>
                        <a:pt x="145378" y="176545"/>
                      </a:lnTo>
                      <a:lnTo>
                        <a:pt x="145913" y="209671"/>
                      </a:lnTo>
                      <a:lnTo>
                        <a:pt x="150607" y="215472"/>
                      </a:lnTo>
                      <a:cubicBezTo>
                        <a:pt x="156789" y="223066"/>
                        <a:pt x="160224" y="232531"/>
                        <a:pt x="160377" y="242339"/>
                      </a:cubicBezTo>
                      <a:lnTo>
                        <a:pt x="160911" y="276381"/>
                      </a:lnTo>
                      <a:lnTo>
                        <a:pt x="163010" y="410641"/>
                      </a:lnTo>
                      <a:cubicBezTo>
                        <a:pt x="163163" y="419991"/>
                        <a:pt x="160797" y="429112"/>
                        <a:pt x="156103" y="437240"/>
                      </a:cubicBezTo>
                      <a:cubicBezTo>
                        <a:pt x="155110" y="438958"/>
                        <a:pt x="154003" y="440675"/>
                        <a:pt x="152744" y="442355"/>
                      </a:cubicBezTo>
                      <a:cubicBezTo>
                        <a:pt x="147859" y="448881"/>
                        <a:pt x="140379" y="452926"/>
                        <a:pt x="132250" y="453422"/>
                      </a:cubicBezTo>
                      <a:cubicBezTo>
                        <a:pt x="124121" y="453918"/>
                        <a:pt x="116183" y="450827"/>
                        <a:pt x="110535" y="444950"/>
                      </a:cubicBezTo>
                      <a:cubicBezTo>
                        <a:pt x="105421" y="439607"/>
                        <a:pt x="98323" y="436668"/>
                        <a:pt x="90919" y="436783"/>
                      </a:cubicBezTo>
                      <a:lnTo>
                        <a:pt x="84278" y="436897"/>
                      </a:lnTo>
                      <a:lnTo>
                        <a:pt x="77638" y="437012"/>
                      </a:lnTo>
                      <a:cubicBezTo>
                        <a:pt x="70234" y="437126"/>
                        <a:pt x="63250" y="440294"/>
                        <a:pt x="58289" y="445789"/>
                      </a:cubicBezTo>
                      <a:cubicBezTo>
                        <a:pt x="52832" y="451819"/>
                        <a:pt x="45008" y="455177"/>
                        <a:pt x="36841" y="454948"/>
                      </a:cubicBezTo>
                      <a:cubicBezTo>
                        <a:pt x="28712" y="454681"/>
                        <a:pt x="21080" y="450865"/>
                        <a:pt x="16004" y="444492"/>
                      </a:cubicBezTo>
                      <a:cubicBezTo>
                        <a:pt x="14897" y="443118"/>
                        <a:pt x="13905" y="441706"/>
                        <a:pt x="12989" y="440294"/>
                      </a:cubicBezTo>
                      <a:cubicBezTo>
                        <a:pt x="7761" y="432203"/>
                        <a:pt x="4898" y="422815"/>
                        <a:pt x="4746" y="413197"/>
                      </a:cubicBezTo>
                      <a:lnTo>
                        <a:pt x="2646" y="278862"/>
                      </a:lnTo>
                      <a:lnTo>
                        <a:pt x="2112" y="244820"/>
                      </a:lnTo>
                      <a:cubicBezTo>
                        <a:pt x="1960" y="235012"/>
                        <a:pt x="5089" y="225471"/>
                        <a:pt x="11043" y="217685"/>
                      </a:cubicBezTo>
                      <a:lnTo>
                        <a:pt x="15546" y="211770"/>
                      </a:lnTo>
                      <a:lnTo>
                        <a:pt x="15011" y="178644"/>
                      </a:lnTo>
                      <a:lnTo>
                        <a:pt x="10317" y="172843"/>
                      </a:lnTo>
                      <a:cubicBezTo>
                        <a:pt x="4135" y="165249"/>
                        <a:pt x="700" y="155784"/>
                        <a:pt x="548" y="145976"/>
                      </a:cubicBezTo>
                      <a:lnTo>
                        <a:pt x="13" y="111934"/>
                      </a:lnTo>
                      <a:cubicBezTo>
                        <a:pt x="-864" y="56101"/>
                        <a:pt x="42146" y="27096"/>
                        <a:pt x="42146" y="27096"/>
                      </a:cubicBezTo>
                      <a:lnTo>
                        <a:pt x="41726" y="1107"/>
                      </a:lnTo>
                    </a:path>
                  </a:pathLst>
                </a:custGeom>
                <a:noFill/>
                <a:ln w="15875" cap="rnd">
                  <a:solidFill>
                    <a:schemeClr val="tx1"/>
                  </a:solidFill>
                  <a:prstDash val="solid"/>
                  <a:miter/>
                </a:ln>
              </p:spPr>
              <p:txBody>
                <a:bodyPr rtlCol="0" anchor="ctr"/>
                <a:lstStyle/>
                <a:p>
                  <a:endParaRPr lang="en-CA" sz="1350"/>
                </a:p>
              </p:txBody>
            </p:sp>
            <p:sp>
              <p:nvSpPr>
                <p:cNvPr id="101" name="Freeform: Shape 100">
                  <a:extLst>
                    <a:ext uri="{FF2B5EF4-FFF2-40B4-BE49-F238E27FC236}">
                      <a16:creationId xmlns:a16="http://schemas.microsoft.com/office/drawing/2014/main" id="{9F4C709E-E2A1-454D-BC05-C4CB7D707CB2}"/>
                    </a:ext>
                  </a:extLst>
                </p:cNvPr>
                <p:cNvSpPr/>
                <p:nvPr/>
              </p:nvSpPr>
              <p:spPr>
                <a:xfrm>
                  <a:off x="4723184" y="1818601"/>
                  <a:ext cx="91593" cy="131665"/>
                </a:xfrm>
                <a:custGeom>
                  <a:avLst/>
                  <a:gdLst>
                    <a:gd name="connsiteX0" fmla="*/ 7366 w 122123"/>
                    <a:gd name="connsiteY0" fmla="*/ 170820 h 175552"/>
                    <a:gd name="connsiteX1" fmla="*/ 9274 w 122123"/>
                    <a:gd name="connsiteY1" fmla="*/ 173454 h 175552"/>
                    <a:gd name="connsiteX2" fmla="*/ 15762 w 122123"/>
                    <a:gd name="connsiteY2" fmla="*/ 176697 h 175552"/>
                    <a:gd name="connsiteX3" fmla="*/ 16144 w 122123"/>
                    <a:gd name="connsiteY3" fmla="*/ 176697 h 175552"/>
                    <a:gd name="connsiteX4" fmla="*/ 22440 w 122123"/>
                    <a:gd name="connsiteY4" fmla="*/ 173835 h 175552"/>
                    <a:gd name="connsiteX5" fmla="*/ 55681 w 122123"/>
                    <a:gd name="connsiteY5" fmla="*/ 158761 h 175552"/>
                    <a:gd name="connsiteX6" fmla="*/ 68962 w 122123"/>
                    <a:gd name="connsiteY6" fmla="*/ 158570 h 175552"/>
                    <a:gd name="connsiteX7" fmla="*/ 102660 w 122123"/>
                    <a:gd name="connsiteY7" fmla="*/ 172614 h 175552"/>
                    <a:gd name="connsiteX8" fmla="*/ 109034 w 122123"/>
                    <a:gd name="connsiteY8" fmla="*/ 175285 h 175552"/>
                    <a:gd name="connsiteX9" fmla="*/ 109415 w 122123"/>
                    <a:gd name="connsiteY9" fmla="*/ 175285 h 175552"/>
                    <a:gd name="connsiteX10" fmla="*/ 115789 w 122123"/>
                    <a:gd name="connsiteY10" fmla="*/ 171851 h 175552"/>
                    <a:gd name="connsiteX11" fmla="*/ 117926 w 122123"/>
                    <a:gd name="connsiteY11" fmla="*/ 168569 h 175552"/>
                    <a:gd name="connsiteX12" fmla="*/ 122276 w 122123"/>
                    <a:gd name="connsiteY12" fmla="*/ 151815 h 175552"/>
                    <a:gd name="connsiteX13" fmla="*/ 120063 w 122123"/>
                    <a:gd name="connsiteY13" fmla="*/ 10953 h 175552"/>
                    <a:gd name="connsiteX14" fmla="*/ 108690 w 122123"/>
                    <a:gd name="connsiteY14" fmla="*/ 13624 h 175552"/>
                    <a:gd name="connsiteX15" fmla="*/ 84151 w 122123"/>
                    <a:gd name="connsiteY15" fmla="*/ 0 h 175552"/>
                    <a:gd name="connsiteX16" fmla="*/ 60070 w 122123"/>
                    <a:gd name="connsiteY16" fmla="*/ 14388 h 175552"/>
                    <a:gd name="connsiteX17" fmla="*/ 35531 w 122123"/>
                    <a:gd name="connsiteY17" fmla="*/ 763 h 175552"/>
                    <a:gd name="connsiteX18" fmla="*/ 11449 w 122123"/>
                    <a:gd name="connsiteY18" fmla="*/ 15151 h 175552"/>
                    <a:gd name="connsiteX19" fmla="*/ 0 w 122123"/>
                    <a:gd name="connsiteY19" fmla="*/ 12823 h 175552"/>
                    <a:gd name="connsiteX20" fmla="*/ 2214 w 122123"/>
                    <a:gd name="connsiteY20" fmla="*/ 153761 h 175552"/>
                    <a:gd name="connsiteX21" fmla="*/ 7366 w 122123"/>
                    <a:gd name="connsiteY21" fmla="*/ 170820 h 17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23" h="175552">
                      <a:moveTo>
                        <a:pt x="7366" y="170820"/>
                      </a:moveTo>
                      <a:cubicBezTo>
                        <a:pt x="7977" y="171774"/>
                        <a:pt x="8625" y="172652"/>
                        <a:pt x="9274" y="173454"/>
                      </a:cubicBezTo>
                      <a:cubicBezTo>
                        <a:pt x="10877" y="175438"/>
                        <a:pt x="13243" y="176621"/>
                        <a:pt x="15762" y="176697"/>
                      </a:cubicBezTo>
                      <a:lnTo>
                        <a:pt x="16144" y="176697"/>
                      </a:lnTo>
                      <a:cubicBezTo>
                        <a:pt x="18548" y="176659"/>
                        <a:pt x="20838" y="175629"/>
                        <a:pt x="22440" y="173835"/>
                      </a:cubicBezTo>
                      <a:cubicBezTo>
                        <a:pt x="30913" y="164447"/>
                        <a:pt x="43010" y="158952"/>
                        <a:pt x="55681" y="158761"/>
                      </a:cubicBezTo>
                      <a:lnTo>
                        <a:pt x="68962" y="158570"/>
                      </a:lnTo>
                      <a:cubicBezTo>
                        <a:pt x="81594" y="158379"/>
                        <a:pt x="93883" y="163493"/>
                        <a:pt x="102660" y="172614"/>
                      </a:cubicBezTo>
                      <a:cubicBezTo>
                        <a:pt x="104301" y="174331"/>
                        <a:pt x="106629" y="175324"/>
                        <a:pt x="109034" y="175285"/>
                      </a:cubicBezTo>
                      <a:lnTo>
                        <a:pt x="109415" y="175285"/>
                      </a:lnTo>
                      <a:cubicBezTo>
                        <a:pt x="111972" y="175133"/>
                        <a:pt x="114300" y="173873"/>
                        <a:pt x="115789" y="171851"/>
                      </a:cubicBezTo>
                      <a:cubicBezTo>
                        <a:pt x="116552" y="170820"/>
                        <a:pt x="117277" y="169752"/>
                        <a:pt x="117926" y="168569"/>
                      </a:cubicBezTo>
                      <a:cubicBezTo>
                        <a:pt x="120903" y="163455"/>
                        <a:pt x="122353" y="157806"/>
                        <a:pt x="122276" y="151815"/>
                      </a:cubicBezTo>
                      <a:lnTo>
                        <a:pt x="120063" y="10953"/>
                      </a:lnTo>
                      <a:cubicBezTo>
                        <a:pt x="116590" y="12594"/>
                        <a:pt x="112774" y="13548"/>
                        <a:pt x="108690" y="13624"/>
                      </a:cubicBezTo>
                      <a:cubicBezTo>
                        <a:pt x="98309" y="13777"/>
                        <a:pt x="89188" y="8281"/>
                        <a:pt x="84151" y="0"/>
                      </a:cubicBezTo>
                      <a:cubicBezTo>
                        <a:pt x="79380" y="8434"/>
                        <a:pt x="70450" y="14197"/>
                        <a:pt x="60070" y="14388"/>
                      </a:cubicBezTo>
                      <a:cubicBezTo>
                        <a:pt x="49689" y="14540"/>
                        <a:pt x="40568" y="9045"/>
                        <a:pt x="35531" y="763"/>
                      </a:cubicBezTo>
                      <a:cubicBezTo>
                        <a:pt x="30760" y="9198"/>
                        <a:pt x="21830" y="14960"/>
                        <a:pt x="11449" y="15151"/>
                      </a:cubicBezTo>
                      <a:cubicBezTo>
                        <a:pt x="7366" y="15227"/>
                        <a:pt x="3511" y="14350"/>
                        <a:pt x="0" y="12823"/>
                      </a:cubicBezTo>
                      <a:lnTo>
                        <a:pt x="2214" y="153761"/>
                      </a:lnTo>
                      <a:cubicBezTo>
                        <a:pt x="2252" y="159791"/>
                        <a:pt x="4046" y="165706"/>
                        <a:pt x="7366" y="170820"/>
                      </a:cubicBezTo>
                      <a:close/>
                    </a:path>
                  </a:pathLst>
                </a:custGeom>
                <a:solidFill>
                  <a:schemeClr val="tx1"/>
                </a:solidFill>
                <a:ln w="15875" cap="flat">
                  <a:noFill/>
                  <a:prstDash val="solid"/>
                  <a:miter/>
                </a:ln>
              </p:spPr>
              <p:txBody>
                <a:bodyPr rtlCol="0" anchor="ctr"/>
                <a:lstStyle/>
                <a:p>
                  <a:endParaRPr lang="en-CA" sz="1350"/>
                </a:p>
              </p:txBody>
            </p:sp>
            <p:sp>
              <p:nvSpPr>
                <p:cNvPr id="102" name="Freeform: Shape 101">
                  <a:extLst>
                    <a:ext uri="{FF2B5EF4-FFF2-40B4-BE49-F238E27FC236}">
                      <a16:creationId xmlns:a16="http://schemas.microsoft.com/office/drawing/2014/main" id="{C27B8A4B-3D56-48E8-BFF6-050C0B4F203F}"/>
                    </a:ext>
                  </a:extLst>
                </p:cNvPr>
                <p:cNvSpPr/>
                <p:nvPr/>
              </p:nvSpPr>
              <p:spPr>
                <a:xfrm>
                  <a:off x="4737867" y="1593712"/>
                  <a:ext cx="51521" cy="25760"/>
                </a:xfrm>
                <a:custGeom>
                  <a:avLst/>
                  <a:gdLst>
                    <a:gd name="connsiteX0" fmla="*/ 71406 w 68694"/>
                    <a:gd name="connsiteY0" fmla="*/ 8893 h 34347"/>
                    <a:gd name="connsiteX1" fmla="*/ 62246 w 68694"/>
                    <a:gd name="connsiteY1" fmla="*/ 1 h 34347"/>
                    <a:gd name="connsiteX2" fmla="*/ 8893 w 68694"/>
                    <a:gd name="connsiteY2" fmla="*/ 841 h 34347"/>
                    <a:gd name="connsiteX3" fmla="*/ 1 w 68694"/>
                    <a:gd name="connsiteY3" fmla="*/ 10000 h 34347"/>
                    <a:gd name="connsiteX4" fmla="*/ 421 w 68694"/>
                    <a:gd name="connsiteY4" fmla="*/ 37821 h 34347"/>
                    <a:gd name="connsiteX5" fmla="*/ 71825 w 68694"/>
                    <a:gd name="connsiteY5" fmla="*/ 36714 h 34347"/>
                    <a:gd name="connsiteX6" fmla="*/ 71406 w 68694"/>
                    <a:gd name="connsiteY6" fmla="*/ 8893 h 3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94" h="34347">
                      <a:moveTo>
                        <a:pt x="71406" y="8893"/>
                      </a:moveTo>
                      <a:cubicBezTo>
                        <a:pt x="71329" y="3894"/>
                        <a:pt x="67208" y="-75"/>
                        <a:pt x="62246" y="1"/>
                      </a:cubicBezTo>
                      <a:lnTo>
                        <a:pt x="8893" y="841"/>
                      </a:lnTo>
                      <a:cubicBezTo>
                        <a:pt x="3894" y="917"/>
                        <a:pt x="-75" y="5039"/>
                        <a:pt x="1" y="10000"/>
                      </a:cubicBezTo>
                      <a:lnTo>
                        <a:pt x="421" y="37821"/>
                      </a:lnTo>
                      <a:lnTo>
                        <a:pt x="71825" y="36714"/>
                      </a:lnTo>
                      <a:lnTo>
                        <a:pt x="71406" y="8893"/>
                      </a:lnTo>
                      <a:close/>
                    </a:path>
                  </a:pathLst>
                </a:custGeom>
                <a:noFill/>
                <a:ln w="15875" cap="rnd">
                  <a:solidFill>
                    <a:schemeClr val="tx1"/>
                  </a:solidFill>
                  <a:prstDash val="solid"/>
                  <a:miter/>
                </a:ln>
              </p:spPr>
              <p:txBody>
                <a:bodyPr rtlCol="0" anchor="ctr"/>
                <a:lstStyle/>
                <a:p>
                  <a:endParaRPr lang="en-CA" sz="1350"/>
                </a:p>
              </p:txBody>
            </p:sp>
            <p:sp>
              <p:nvSpPr>
                <p:cNvPr id="103" name="Freeform: Shape 102">
                  <a:extLst>
                    <a:ext uri="{FF2B5EF4-FFF2-40B4-BE49-F238E27FC236}">
                      <a16:creationId xmlns:a16="http://schemas.microsoft.com/office/drawing/2014/main" id="{4D73D4AC-2551-40AE-BA00-A7B120D56DCE}"/>
                    </a:ext>
                  </a:extLst>
                </p:cNvPr>
                <p:cNvSpPr/>
                <p:nvPr/>
              </p:nvSpPr>
              <p:spPr>
                <a:xfrm>
                  <a:off x="4887763" y="1711295"/>
                  <a:ext cx="88730" cy="128802"/>
                </a:xfrm>
                <a:custGeom>
                  <a:avLst/>
                  <a:gdLst>
                    <a:gd name="connsiteX0" fmla="*/ 120181 w 118307"/>
                    <a:gd name="connsiteY0" fmla="*/ 113880 h 171736"/>
                    <a:gd name="connsiteX1" fmla="*/ 61028 w 118307"/>
                    <a:gd name="connsiteY1" fmla="*/ 174904 h 171736"/>
                    <a:gd name="connsiteX2" fmla="*/ 4 w 118307"/>
                    <a:gd name="connsiteY2" fmla="*/ 115750 h 171736"/>
                    <a:gd name="connsiteX3" fmla="*/ 58318 w 118307"/>
                    <a:gd name="connsiteY3" fmla="*/ 0 h 171736"/>
                    <a:gd name="connsiteX4" fmla="*/ 120181 w 118307"/>
                    <a:gd name="connsiteY4" fmla="*/ 113880 h 17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7" h="171736">
                      <a:moveTo>
                        <a:pt x="120181" y="113880"/>
                      </a:moveTo>
                      <a:cubicBezTo>
                        <a:pt x="120715" y="147082"/>
                        <a:pt x="94192" y="174408"/>
                        <a:pt x="61028" y="174904"/>
                      </a:cubicBezTo>
                      <a:cubicBezTo>
                        <a:pt x="27825" y="175438"/>
                        <a:pt x="500" y="148914"/>
                        <a:pt x="4" y="115750"/>
                      </a:cubicBezTo>
                      <a:cubicBezTo>
                        <a:pt x="-530" y="82548"/>
                        <a:pt x="58318" y="0"/>
                        <a:pt x="58318" y="0"/>
                      </a:cubicBezTo>
                      <a:cubicBezTo>
                        <a:pt x="58318" y="0"/>
                        <a:pt x="119685" y="80678"/>
                        <a:pt x="120181" y="113880"/>
                      </a:cubicBezTo>
                      <a:close/>
                    </a:path>
                  </a:pathLst>
                </a:custGeom>
                <a:noFill/>
                <a:ln w="15875" cap="rnd">
                  <a:solidFill>
                    <a:schemeClr val="tx1"/>
                  </a:solidFill>
                  <a:prstDash val="solid"/>
                  <a:miter/>
                </a:ln>
              </p:spPr>
              <p:txBody>
                <a:bodyPr rtlCol="0" anchor="ctr"/>
                <a:lstStyle/>
                <a:p>
                  <a:endParaRPr lang="en-CA" sz="1350"/>
                </a:p>
              </p:txBody>
            </p:sp>
            <p:sp>
              <p:nvSpPr>
                <p:cNvPr id="104" name="Freeform: Shape 103">
                  <a:extLst>
                    <a:ext uri="{FF2B5EF4-FFF2-40B4-BE49-F238E27FC236}">
                      <a16:creationId xmlns:a16="http://schemas.microsoft.com/office/drawing/2014/main" id="{D5306CD9-977B-4A2A-BC85-DC8A56031CCE}"/>
                    </a:ext>
                  </a:extLst>
                </p:cNvPr>
                <p:cNvSpPr/>
                <p:nvPr/>
              </p:nvSpPr>
              <p:spPr>
                <a:xfrm>
                  <a:off x="4902163" y="1773635"/>
                  <a:ext cx="60108" cy="54383"/>
                </a:xfrm>
                <a:custGeom>
                  <a:avLst/>
                  <a:gdLst>
                    <a:gd name="connsiteX0" fmla="*/ 0 w 80143"/>
                    <a:gd name="connsiteY0" fmla="*/ 34042 h 72510"/>
                    <a:gd name="connsiteX1" fmla="*/ 41560 w 80143"/>
                    <a:gd name="connsiteY1" fmla="*/ 72740 h 72510"/>
                    <a:gd name="connsiteX2" fmla="*/ 81937 w 80143"/>
                    <a:gd name="connsiteY2" fmla="*/ 31065 h 72510"/>
                    <a:gd name="connsiteX3" fmla="*/ 70298 w 80143"/>
                    <a:gd name="connsiteY3" fmla="*/ 0 h 72510"/>
                    <a:gd name="connsiteX4" fmla="*/ 0 w 80143"/>
                    <a:gd name="connsiteY4" fmla="*/ 34042 h 7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3" h="72510">
                      <a:moveTo>
                        <a:pt x="0" y="34042"/>
                      </a:moveTo>
                      <a:cubicBezTo>
                        <a:pt x="1260" y="55872"/>
                        <a:pt x="19502" y="73083"/>
                        <a:pt x="41560" y="72740"/>
                      </a:cubicBezTo>
                      <a:cubicBezTo>
                        <a:pt x="64191" y="72396"/>
                        <a:pt x="82281" y="53696"/>
                        <a:pt x="81937" y="31065"/>
                      </a:cubicBezTo>
                      <a:cubicBezTo>
                        <a:pt x="81823" y="24692"/>
                        <a:pt x="77320" y="13472"/>
                        <a:pt x="70298" y="0"/>
                      </a:cubicBezTo>
                      <a:cubicBezTo>
                        <a:pt x="52208" y="18929"/>
                        <a:pt x="27554" y="31523"/>
                        <a:pt x="0" y="34042"/>
                      </a:cubicBezTo>
                      <a:close/>
                    </a:path>
                  </a:pathLst>
                </a:custGeom>
                <a:solidFill>
                  <a:schemeClr val="tx1"/>
                </a:solidFill>
                <a:ln w="15875" cap="flat">
                  <a:noFill/>
                  <a:prstDash val="solid"/>
                  <a:miter/>
                </a:ln>
              </p:spPr>
              <p:txBody>
                <a:bodyPr rtlCol="0" anchor="ctr"/>
                <a:lstStyle/>
                <a:p>
                  <a:endParaRPr lang="en-CA" sz="1350"/>
                </a:p>
              </p:txBody>
            </p:sp>
          </p:grpSp>
          <p:grpSp>
            <p:nvGrpSpPr>
              <p:cNvPr id="105" name="Group 104">
                <a:extLst>
                  <a:ext uri="{FF2B5EF4-FFF2-40B4-BE49-F238E27FC236}">
                    <a16:creationId xmlns:a16="http://schemas.microsoft.com/office/drawing/2014/main" id="{B9C8EF5E-03D0-4598-9EDC-38751B0F966A}"/>
                  </a:ext>
                </a:extLst>
              </p:cNvPr>
              <p:cNvGrpSpPr/>
              <p:nvPr/>
            </p:nvGrpSpPr>
            <p:grpSpPr>
              <a:xfrm>
                <a:off x="5016772" y="4783042"/>
                <a:ext cx="711812" cy="694550"/>
                <a:chOff x="3592359" y="4247409"/>
                <a:chExt cx="363509" cy="354693"/>
              </a:xfrm>
            </p:grpSpPr>
            <p:sp>
              <p:nvSpPr>
                <p:cNvPr id="106" name="Freeform: Shape 105">
                  <a:extLst>
                    <a:ext uri="{FF2B5EF4-FFF2-40B4-BE49-F238E27FC236}">
                      <a16:creationId xmlns:a16="http://schemas.microsoft.com/office/drawing/2014/main" id="{09A3731E-3ECE-4901-9443-87335925F206}"/>
                    </a:ext>
                  </a:extLst>
                </p:cNvPr>
                <p:cNvSpPr/>
                <p:nvPr/>
              </p:nvSpPr>
              <p:spPr>
                <a:xfrm>
                  <a:off x="3699837" y="4467575"/>
                  <a:ext cx="174599" cy="134527"/>
                </a:xfrm>
                <a:custGeom>
                  <a:avLst/>
                  <a:gdLst>
                    <a:gd name="connsiteX0" fmla="*/ 233904 w 232798"/>
                    <a:gd name="connsiteY0" fmla="*/ 0 h 179368"/>
                    <a:gd name="connsiteX1" fmla="*/ 168263 w 232798"/>
                    <a:gd name="connsiteY1" fmla="*/ 181583 h 179368"/>
                    <a:gd name="connsiteX2" fmla="*/ 122467 w 232798"/>
                    <a:gd name="connsiteY2" fmla="*/ 181583 h 179368"/>
                    <a:gd name="connsiteX3" fmla="*/ 54688 w 232798"/>
                    <a:gd name="connsiteY3" fmla="*/ 181583 h 179368"/>
                    <a:gd name="connsiteX4" fmla="*/ 0 w 232798"/>
                    <a:gd name="connsiteY4" fmla="*/ 9007 h 179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98" h="179368">
                      <a:moveTo>
                        <a:pt x="233904" y="0"/>
                      </a:moveTo>
                      <a:cubicBezTo>
                        <a:pt x="233904" y="0"/>
                        <a:pt x="168263" y="68694"/>
                        <a:pt x="168263" y="181583"/>
                      </a:cubicBezTo>
                      <a:lnTo>
                        <a:pt x="122467" y="181583"/>
                      </a:lnTo>
                      <a:lnTo>
                        <a:pt x="54688" y="181583"/>
                      </a:lnTo>
                      <a:cubicBezTo>
                        <a:pt x="54688" y="92089"/>
                        <a:pt x="22440" y="36713"/>
                        <a:pt x="0" y="9007"/>
                      </a:cubicBezTo>
                    </a:path>
                  </a:pathLst>
                </a:custGeom>
                <a:noFill/>
                <a:ln w="15875" cap="flat">
                  <a:solidFill>
                    <a:schemeClr val="tx1"/>
                  </a:solidFill>
                  <a:prstDash val="solid"/>
                  <a:round/>
                </a:ln>
              </p:spPr>
              <p:txBody>
                <a:bodyPr rtlCol="0" anchor="ctr"/>
                <a:lstStyle/>
                <a:p>
                  <a:endParaRPr lang="en-CA" sz="1350"/>
                </a:p>
              </p:txBody>
            </p:sp>
            <p:sp>
              <p:nvSpPr>
                <p:cNvPr id="107" name="Freeform: Shape 106">
                  <a:extLst>
                    <a:ext uri="{FF2B5EF4-FFF2-40B4-BE49-F238E27FC236}">
                      <a16:creationId xmlns:a16="http://schemas.microsoft.com/office/drawing/2014/main" id="{F8D9B0D5-43C2-43F6-A641-7C9CA1CC9934}"/>
                    </a:ext>
                  </a:extLst>
                </p:cNvPr>
                <p:cNvSpPr/>
                <p:nvPr/>
              </p:nvSpPr>
              <p:spPr>
                <a:xfrm>
                  <a:off x="3724883" y="4453750"/>
                  <a:ext cx="34347" cy="65832"/>
                </a:xfrm>
                <a:custGeom>
                  <a:avLst/>
                  <a:gdLst>
                    <a:gd name="connsiteX0" fmla="*/ 0 w 45796"/>
                    <a:gd name="connsiteY0" fmla="*/ 0 h 87776"/>
                    <a:gd name="connsiteX1" fmla="*/ 49345 w 45796"/>
                    <a:gd name="connsiteY1" fmla="*/ 88845 h 87776"/>
                    <a:gd name="connsiteX2" fmla="*/ 49345 w 45796"/>
                    <a:gd name="connsiteY2" fmla="*/ 8434 h 87776"/>
                  </a:gdLst>
                  <a:ahLst/>
                  <a:cxnLst>
                    <a:cxn ang="0">
                      <a:pos x="connsiteX0" y="connsiteY0"/>
                    </a:cxn>
                    <a:cxn ang="0">
                      <a:pos x="connsiteX1" y="connsiteY1"/>
                    </a:cxn>
                    <a:cxn ang="0">
                      <a:pos x="connsiteX2" y="connsiteY2"/>
                    </a:cxn>
                  </a:cxnLst>
                  <a:rect l="l" t="t" r="r" b="b"/>
                  <a:pathLst>
                    <a:path w="45796" h="87776">
                      <a:moveTo>
                        <a:pt x="0" y="0"/>
                      </a:moveTo>
                      <a:cubicBezTo>
                        <a:pt x="16677" y="19883"/>
                        <a:pt x="36026" y="44422"/>
                        <a:pt x="49345" y="88845"/>
                      </a:cubicBezTo>
                      <a:lnTo>
                        <a:pt x="49345" y="8434"/>
                      </a:lnTo>
                    </a:path>
                  </a:pathLst>
                </a:custGeom>
                <a:noFill/>
                <a:ln w="15875" cap="flat">
                  <a:solidFill>
                    <a:schemeClr val="tx1"/>
                  </a:solidFill>
                  <a:prstDash val="solid"/>
                  <a:round/>
                </a:ln>
              </p:spPr>
              <p:txBody>
                <a:bodyPr rtlCol="0" anchor="ctr"/>
                <a:lstStyle/>
                <a:p>
                  <a:endParaRPr lang="en-CA" sz="1350"/>
                </a:p>
              </p:txBody>
            </p:sp>
            <p:sp>
              <p:nvSpPr>
                <p:cNvPr id="108" name="Freeform: Shape 107">
                  <a:extLst>
                    <a:ext uri="{FF2B5EF4-FFF2-40B4-BE49-F238E27FC236}">
                      <a16:creationId xmlns:a16="http://schemas.microsoft.com/office/drawing/2014/main" id="{17D1A72B-0962-4BA7-B917-E27C453FE335}"/>
                    </a:ext>
                  </a:extLst>
                </p:cNvPr>
                <p:cNvSpPr/>
                <p:nvPr/>
              </p:nvSpPr>
              <p:spPr>
                <a:xfrm>
                  <a:off x="3793749" y="4453578"/>
                  <a:ext cx="57245" cy="80144"/>
                </a:xfrm>
                <a:custGeom>
                  <a:avLst/>
                  <a:gdLst>
                    <a:gd name="connsiteX0" fmla="*/ 0 w 76327"/>
                    <a:gd name="connsiteY0" fmla="*/ 5916 h 106858"/>
                    <a:gd name="connsiteX1" fmla="*/ 0 w 76327"/>
                    <a:gd name="connsiteY1" fmla="*/ 98500 h 106858"/>
                    <a:gd name="connsiteX2" fmla="*/ 16143 w 76327"/>
                    <a:gd name="connsiteY2" fmla="*/ 101592 h 106858"/>
                    <a:gd name="connsiteX3" fmla="*/ 78007 w 76327"/>
                    <a:gd name="connsiteY3" fmla="*/ 0 h 106858"/>
                  </a:gdLst>
                  <a:ahLst/>
                  <a:cxnLst>
                    <a:cxn ang="0">
                      <a:pos x="connsiteX0" y="connsiteY0"/>
                    </a:cxn>
                    <a:cxn ang="0">
                      <a:pos x="connsiteX1" y="connsiteY1"/>
                    </a:cxn>
                    <a:cxn ang="0">
                      <a:pos x="connsiteX2" y="connsiteY2"/>
                    </a:cxn>
                    <a:cxn ang="0">
                      <a:pos x="connsiteX3" y="connsiteY3"/>
                    </a:cxn>
                  </a:cxnLst>
                  <a:rect l="l" t="t" r="r" b="b"/>
                  <a:pathLst>
                    <a:path w="76327" h="106858">
                      <a:moveTo>
                        <a:pt x="0" y="5916"/>
                      </a:moveTo>
                      <a:lnTo>
                        <a:pt x="0" y="98500"/>
                      </a:lnTo>
                      <a:cubicBezTo>
                        <a:pt x="0" y="107736"/>
                        <a:pt x="12747" y="110217"/>
                        <a:pt x="16143" y="101592"/>
                      </a:cubicBezTo>
                      <a:cubicBezTo>
                        <a:pt x="27821" y="72015"/>
                        <a:pt x="47132" y="34424"/>
                        <a:pt x="78007" y="0"/>
                      </a:cubicBezTo>
                    </a:path>
                  </a:pathLst>
                </a:custGeom>
                <a:noFill/>
                <a:ln w="15875" cap="flat">
                  <a:solidFill>
                    <a:schemeClr val="tx1"/>
                  </a:solidFill>
                  <a:prstDash val="solid"/>
                  <a:round/>
                </a:ln>
              </p:spPr>
              <p:txBody>
                <a:bodyPr rtlCol="0" anchor="ctr"/>
                <a:lstStyle/>
                <a:p>
                  <a:endParaRPr lang="en-CA" sz="1350"/>
                </a:p>
              </p:txBody>
            </p:sp>
            <p:sp>
              <p:nvSpPr>
                <p:cNvPr id="109" name="Freeform: Shape 108">
                  <a:extLst>
                    <a:ext uri="{FF2B5EF4-FFF2-40B4-BE49-F238E27FC236}">
                      <a16:creationId xmlns:a16="http://schemas.microsoft.com/office/drawing/2014/main" id="{972674E4-F7AF-456B-94E7-B7AFC54DE19C}"/>
                    </a:ext>
                  </a:extLst>
                </p:cNvPr>
                <p:cNvSpPr/>
                <p:nvPr/>
              </p:nvSpPr>
              <p:spPr>
                <a:xfrm>
                  <a:off x="3833047" y="4375468"/>
                  <a:ext cx="8587" cy="57245"/>
                </a:xfrm>
                <a:custGeom>
                  <a:avLst/>
                  <a:gdLst>
                    <a:gd name="connsiteX0" fmla="*/ 7251 w 11449"/>
                    <a:gd name="connsiteY0" fmla="*/ 78235 h 76327"/>
                    <a:gd name="connsiteX1" fmla="*/ 0 w 11449"/>
                    <a:gd name="connsiteY1" fmla="*/ 44308 h 76327"/>
                    <a:gd name="connsiteX2" fmla="*/ 12823 w 11449"/>
                    <a:gd name="connsiteY2" fmla="*/ 0 h 76327"/>
                  </a:gdLst>
                  <a:ahLst/>
                  <a:cxnLst>
                    <a:cxn ang="0">
                      <a:pos x="connsiteX0" y="connsiteY0"/>
                    </a:cxn>
                    <a:cxn ang="0">
                      <a:pos x="connsiteX1" y="connsiteY1"/>
                    </a:cxn>
                    <a:cxn ang="0">
                      <a:pos x="connsiteX2" y="connsiteY2"/>
                    </a:cxn>
                  </a:cxnLst>
                  <a:rect l="l" t="t" r="r" b="b"/>
                  <a:pathLst>
                    <a:path w="11449" h="76327">
                      <a:moveTo>
                        <a:pt x="7251" y="78235"/>
                      </a:moveTo>
                      <a:cubicBezTo>
                        <a:pt x="2595" y="67893"/>
                        <a:pt x="0" y="56405"/>
                        <a:pt x="0" y="44308"/>
                      </a:cubicBezTo>
                      <a:cubicBezTo>
                        <a:pt x="0" y="28012"/>
                        <a:pt x="4695" y="12785"/>
                        <a:pt x="12823" y="0"/>
                      </a:cubicBezTo>
                    </a:path>
                  </a:pathLst>
                </a:custGeom>
                <a:noFill/>
                <a:ln w="15875" cap="rnd">
                  <a:solidFill>
                    <a:schemeClr val="tx1"/>
                  </a:solidFill>
                  <a:prstDash val="solid"/>
                  <a:round/>
                </a:ln>
              </p:spPr>
              <p:txBody>
                <a:bodyPr rtlCol="0" anchor="ctr"/>
                <a:lstStyle/>
                <a:p>
                  <a:endParaRPr lang="en-CA" sz="1350"/>
                </a:p>
              </p:txBody>
            </p:sp>
            <p:sp>
              <p:nvSpPr>
                <p:cNvPr id="110" name="Freeform: Shape 109">
                  <a:extLst>
                    <a:ext uri="{FF2B5EF4-FFF2-40B4-BE49-F238E27FC236}">
                      <a16:creationId xmlns:a16="http://schemas.microsoft.com/office/drawing/2014/main" id="{13FAC4AD-7478-4C10-B961-5FB343442504}"/>
                    </a:ext>
                  </a:extLst>
                </p:cNvPr>
                <p:cNvSpPr/>
                <p:nvPr/>
              </p:nvSpPr>
              <p:spPr>
                <a:xfrm>
                  <a:off x="3592359" y="4247409"/>
                  <a:ext cx="363509" cy="231844"/>
                </a:xfrm>
                <a:custGeom>
                  <a:avLst/>
                  <a:gdLst>
                    <a:gd name="connsiteX0" fmla="*/ 433806 w 484677"/>
                    <a:gd name="connsiteY0" fmla="*/ 137847 h 309125"/>
                    <a:gd name="connsiteX1" fmla="*/ 436897 w 484677"/>
                    <a:gd name="connsiteY1" fmla="*/ 119147 h 309125"/>
                    <a:gd name="connsiteX2" fmla="*/ 378430 w 484677"/>
                    <a:gd name="connsiteY2" fmla="*/ 60680 h 309125"/>
                    <a:gd name="connsiteX3" fmla="*/ 355914 w 484677"/>
                    <a:gd name="connsiteY3" fmla="*/ 65183 h 309125"/>
                    <a:gd name="connsiteX4" fmla="*/ 236614 w 484677"/>
                    <a:gd name="connsiteY4" fmla="*/ 0 h 309125"/>
                    <a:gd name="connsiteX5" fmla="*/ 136969 w 484677"/>
                    <a:gd name="connsiteY5" fmla="*/ 40949 h 309125"/>
                    <a:gd name="connsiteX6" fmla="*/ 120635 w 484677"/>
                    <a:gd name="connsiteY6" fmla="*/ 39270 h 309125"/>
                    <a:gd name="connsiteX7" fmla="*/ 41446 w 484677"/>
                    <a:gd name="connsiteY7" fmla="*/ 118460 h 309125"/>
                    <a:gd name="connsiteX8" fmla="*/ 42362 w 484677"/>
                    <a:gd name="connsiteY8" fmla="*/ 130481 h 309125"/>
                    <a:gd name="connsiteX9" fmla="*/ 0 w 484677"/>
                    <a:gd name="connsiteY9" fmla="*/ 212151 h 309125"/>
                    <a:gd name="connsiteX10" fmla="*/ 99913 w 484677"/>
                    <a:gd name="connsiteY10" fmla="*/ 312063 h 309125"/>
                    <a:gd name="connsiteX11" fmla="*/ 176316 w 484677"/>
                    <a:gd name="connsiteY11" fmla="*/ 274663 h 309125"/>
                    <a:gd name="connsiteX12" fmla="*/ 236653 w 484677"/>
                    <a:gd name="connsiteY12" fmla="*/ 283670 h 309125"/>
                    <a:gd name="connsiteX13" fmla="*/ 328589 w 484677"/>
                    <a:gd name="connsiteY13" fmla="*/ 249781 h 309125"/>
                    <a:gd name="connsiteX14" fmla="*/ 403809 w 484677"/>
                    <a:gd name="connsiteY14" fmla="*/ 297905 h 309125"/>
                    <a:gd name="connsiteX15" fmla="*/ 486662 w 484677"/>
                    <a:gd name="connsiteY15" fmla="*/ 215052 h 309125"/>
                    <a:gd name="connsiteX16" fmla="*/ 433806 w 484677"/>
                    <a:gd name="connsiteY16" fmla="*/ 137847 h 30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677" h="309125">
                      <a:moveTo>
                        <a:pt x="433806" y="137847"/>
                      </a:moveTo>
                      <a:cubicBezTo>
                        <a:pt x="435790" y="131970"/>
                        <a:pt x="436897" y="125711"/>
                        <a:pt x="436897" y="119147"/>
                      </a:cubicBezTo>
                      <a:cubicBezTo>
                        <a:pt x="436897" y="86860"/>
                        <a:pt x="410717" y="60680"/>
                        <a:pt x="378430" y="60680"/>
                      </a:cubicBezTo>
                      <a:cubicBezTo>
                        <a:pt x="370454" y="60680"/>
                        <a:pt x="362859" y="62283"/>
                        <a:pt x="355914" y="65183"/>
                      </a:cubicBezTo>
                      <a:cubicBezTo>
                        <a:pt x="330688" y="25989"/>
                        <a:pt x="286685" y="0"/>
                        <a:pt x="236614" y="0"/>
                      </a:cubicBezTo>
                      <a:cubicBezTo>
                        <a:pt x="197764" y="0"/>
                        <a:pt x="162577" y="15647"/>
                        <a:pt x="136969" y="40949"/>
                      </a:cubicBezTo>
                      <a:cubicBezTo>
                        <a:pt x="131703" y="39843"/>
                        <a:pt x="126245" y="39270"/>
                        <a:pt x="120635" y="39270"/>
                      </a:cubicBezTo>
                      <a:cubicBezTo>
                        <a:pt x="76900" y="39270"/>
                        <a:pt x="41446" y="74724"/>
                        <a:pt x="41446" y="118460"/>
                      </a:cubicBezTo>
                      <a:cubicBezTo>
                        <a:pt x="41446" y="122543"/>
                        <a:pt x="41751" y="126550"/>
                        <a:pt x="42362" y="130481"/>
                      </a:cubicBezTo>
                      <a:cubicBezTo>
                        <a:pt x="16754" y="148571"/>
                        <a:pt x="0" y="178377"/>
                        <a:pt x="0" y="212151"/>
                      </a:cubicBezTo>
                      <a:cubicBezTo>
                        <a:pt x="0" y="267336"/>
                        <a:pt x="44728" y="312063"/>
                        <a:pt x="99913" y="312063"/>
                      </a:cubicBezTo>
                      <a:cubicBezTo>
                        <a:pt x="132695" y="312063"/>
                        <a:pt x="158112" y="299050"/>
                        <a:pt x="176316" y="274663"/>
                      </a:cubicBezTo>
                      <a:cubicBezTo>
                        <a:pt x="193680" y="282220"/>
                        <a:pt x="211999" y="283670"/>
                        <a:pt x="236653" y="283670"/>
                      </a:cubicBezTo>
                      <a:cubicBezTo>
                        <a:pt x="271763" y="283670"/>
                        <a:pt x="303859" y="270885"/>
                        <a:pt x="328589" y="249781"/>
                      </a:cubicBezTo>
                      <a:cubicBezTo>
                        <a:pt x="341717" y="278174"/>
                        <a:pt x="370454" y="297905"/>
                        <a:pt x="403809" y="297905"/>
                      </a:cubicBezTo>
                      <a:cubicBezTo>
                        <a:pt x="449567" y="297905"/>
                        <a:pt x="486662" y="260810"/>
                        <a:pt x="486662" y="215052"/>
                      </a:cubicBezTo>
                      <a:cubicBezTo>
                        <a:pt x="486586" y="179903"/>
                        <a:pt x="464680" y="149868"/>
                        <a:pt x="433806" y="137847"/>
                      </a:cubicBezTo>
                      <a:close/>
                    </a:path>
                  </a:pathLst>
                </a:custGeom>
                <a:noFill/>
                <a:ln w="15875" cap="flat">
                  <a:solidFill>
                    <a:schemeClr val="tx1"/>
                  </a:solidFill>
                  <a:prstDash val="solid"/>
                  <a:round/>
                </a:ln>
              </p:spPr>
              <p:txBody>
                <a:bodyPr rtlCol="0" anchor="ctr"/>
                <a:lstStyle/>
                <a:p>
                  <a:endParaRPr lang="en-CA" sz="1350"/>
                </a:p>
              </p:txBody>
            </p:sp>
            <p:sp>
              <p:nvSpPr>
                <p:cNvPr id="111" name="Freeform: Shape 110">
                  <a:extLst>
                    <a:ext uri="{FF2B5EF4-FFF2-40B4-BE49-F238E27FC236}">
                      <a16:creationId xmlns:a16="http://schemas.microsoft.com/office/drawing/2014/main" id="{D45C74F1-549A-4BD8-AE99-7997F4A80242}"/>
                    </a:ext>
                  </a:extLst>
                </p:cNvPr>
                <p:cNvSpPr/>
                <p:nvPr/>
              </p:nvSpPr>
              <p:spPr>
                <a:xfrm>
                  <a:off x="3728432" y="4264554"/>
                  <a:ext cx="123078" cy="51521"/>
                </a:xfrm>
                <a:custGeom>
                  <a:avLst/>
                  <a:gdLst>
                    <a:gd name="connsiteX0" fmla="*/ 165592 w 164103"/>
                    <a:gd name="connsiteY0" fmla="*/ 70793 h 68694"/>
                    <a:gd name="connsiteX1" fmla="*/ 33317 w 164103"/>
                    <a:gd name="connsiteY1" fmla="*/ 56062 h 68694"/>
                    <a:gd name="connsiteX2" fmla="*/ 0 w 164103"/>
                    <a:gd name="connsiteY2" fmla="*/ 13548 h 68694"/>
                    <a:gd name="connsiteX3" fmla="*/ 55146 w 164103"/>
                    <a:gd name="connsiteY3" fmla="*/ 0 h 68694"/>
                    <a:gd name="connsiteX4" fmla="*/ 155211 w 164103"/>
                    <a:gd name="connsiteY4" fmla="*/ 54688 h 68694"/>
                    <a:gd name="connsiteX5" fmla="*/ 165592 w 164103"/>
                    <a:gd name="connsiteY5" fmla="*/ 70793 h 6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03" h="68694">
                      <a:moveTo>
                        <a:pt x="165592" y="70793"/>
                      </a:moveTo>
                      <a:cubicBezTo>
                        <a:pt x="70755" y="5495"/>
                        <a:pt x="33317" y="56062"/>
                        <a:pt x="33317" y="56062"/>
                      </a:cubicBezTo>
                      <a:cubicBezTo>
                        <a:pt x="26104" y="38888"/>
                        <a:pt x="14502" y="24272"/>
                        <a:pt x="0" y="13548"/>
                      </a:cubicBezTo>
                      <a:cubicBezTo>
                        <a:pt x="16830" y="4694"/>
                        <a:pt x="35645" y="0"/>
                        <a:pt x="55146" y="0"/>
                      </a:cubicBezTo>
                      <a:cubicBezTo>
                        <a:pt x="95752" y="0"/>
                        <a:pt x="133191" y="20456"/>
                        <a:pt x="155211" y="54688"/>
                      </a:cubicBezTo>
                      <a:lnTo>
                        <a:pt x="165592" y="70793"/>
                      </a:lnTo>
                      <a:close/>
                    </a:path>
                  </a:pathLst>
                </a:custGeom>
                <a:solidFill>
                  <a:schemeClr val="tx1"/>
                </a:solidFill>
                <a:ln w="15875" cap="flat">
                  <a:solidFill>
                    <a:schemeClr val="tx1"/>
                  </a:solidFill>
                  <a:prstDash val="solid"/>
                  <a:miter/>
                </a:ln>
              </p:spPr>
              <p:txBody>
                <a:bodyPr rtlCol="0" anchor="ctr"/>
                <a:lstStyle/>
                <a:p>
                  <a:endParaRPr lang="en-CA" sz="1350"/>
                </a:p>
              </p:txBody>
            </p:sp>
            <p:sp>
              <p:nvSpPr>
                <p:cNvPr id="112" name="Freeform: Shape 111">
                  <a:extLst>
                    <a:ext uri="{FF2B5EF4-FFF2-40B4-BE49-F238E27FC236}">
                      <a16:creationId xmlns:a16="http://schemas.microsoft.com/office/drawing/2014/main" id="{86620610-B557-427F-92A0-25095949E71F}"/>
                    </a:ext>
                  </a:extLst>
                </p:cNvPr>
                <p:cNvSpPr/>
                <p:nvPr/>
              </p:nvSpPr>
              <p:spPr>
                <a:xfrm>
                  <a:off x="3624073" y="4345185"/>
                  <a:ext cx="22898" cy="37210"/>
                </a:xfrm>
                <a:custGeom>
                  <a:avLst/>
                  <a:gdLst>
                    <a:gd name="connsiteX0" fmla="*/ 32668 w 30530"/>
                    <a:gd name="connsiteY0" fmla="*/ 52781 h 49612"/>
                    <a:gd name="connsiteX1" fmla="*/ 0 w 30530"/>
                    <a:gd name="connsiteY1" fmla="*/ 0 h 49612"/>
                  </a:gdLst>
                  <a:ahLst/>
                  <a:cxnLst>
                    <a:cxn ang="0">
                      <a:pos x="connsiteX0" y="connsiteY0"/>
                    </a:cxn>
                    <a:cxn ang="0">
                      <a:pos x="connsiteX1" y="connsiteY1"/>
                    </a:cxn>
                  </a:cxnLst>
                  <a:rect l="l" t="t" r="r" b="b"/>
                  <a:pathLst>
                    <a:path w="30530" h="49612">
                      <a:moveTo>
                        <a:pt x="32668" y="52781"/>
                      </a:moveTo>
                      <a:cubicBezTo>
                        <a:pt x="15456" y="40606"/>
                        <a:pt x="3320" y="21754"/>
                        <a:pt x="0" y="0"/>
                      </a:cubicBezTo>
                    </a:path>
                  </a:pathLst>
                </a:custGeom>
                <a:noFill/>
                <a:ln w="15875" cap="rnd">
                  <a:solidFill>
                    <a:schemeClr val="tx1"/>
                  </a:solidFill>
                  <a:prstDash val="solid"/>
                  <a:round/>
                </a:ln>
              </p:spPr>
              <p:txBody>
                <a:bodyPr rtlCol="0" anchor="ctr"/>
                <a:lstStyle/>
                <a:p>
                  <a:endParaRPr lang="en-CA" sz="1350"/>
                </a:p>
              </p:txBody>
            </p:sp>
            <p:sp>
              <p:nvSpPr>
                <p:cNvPr id="113" name="Freeform: Shape 112">
                  <a:extLst>
                    <a:ext uri="{FF2B5EF4-FFF2-40B4-BE49-F238E27FC236}">
                      <a16:creationId xmlns:a16="http://schemas.microsoft.com/office/drawing/2014/main" id="{9690E372-018D-41B6-88D7-54B708127B7C}"/>
                    </a:ext>
                  </a:extLst>
                </p:cNvPr>
                <p:cNvSpPr/>
                <p:nvPr/>
              </p:nvSpPr>
              <p:spPr>
                <a:xfrm>
                  <a:off x="3694771" y="4278035"/>
                  <a:ext cx="40072" cy="34347"/>
                </a:xfrm>
                <a:custGeom>
                  <a:avLst/>
                  <a:gdLst>
                    <a:gd name="connsiteX0" fmla="*/ 0 w 53429"/>
                    <a:gd name="connsiteY0" fmla="*/ 0 h 45796"/>
                    <a:gd name="connsiteX1" fmla="*/ 57093 w 53429"/>
                    <a:gd name="connsiteY1" fmla="*/ 46979 h 45796"/>
                  </a:gdLst>
                  <a:ahLst/>
                  <a:cxnLst>
                    <a:cxn ang="0">
                      <a:pos x="connsiteX0" y="connsiteY0"/>
                    </a:cxn>
                    <a:cxn ang="0">
                      <a:pos x="connsiteX1" y="connsiteY1"/>
                    </a:cxn>
                  </a:cxnLst>
                  <a:rect l="l" t="t" r="r" b="b"/>
                  <a:pathLst>
                    <a:path w="53429" h="45796">
                      <a:moveTo>
                        <a:pt x="0" y="0"/>
                      </a:moveTo>
                      <a:cubicBezTo>
                        <a:pt x="25837" y="5305"/>
                        <a:pt x="47132" y="23165"/>
                        <a:pt x="57093" y="46979"/>
                      </a:cubicBezTo>
                    </a:path>
                  </a:pathLst>
                </a:custGeom>
                <a:noFill/>
                <a:ln w="15875" cap="rnd">
                  <a:solidFill>
                    <a:schemeClr val="tx1"/>
                  </a:solidFill>
                  <a:prstDash val="solid"/>
                  <a:round/>
                </a:ln>
              </p:spPr>
              <p:txBody>
                <a:bodyPr rtlCol="0" anchor="ctr"/>
                <a:lstStyle/>
                <a:p>
                  <a:endParaRPr lang="en-CA" sz="1350"/>
                </a:p>
              </p:txBody>
            </p:sp>
            <p:sp>
              <p:nvSpPr>
                <p:cNvPr id="114" name="Freeform: Shape 113">
                  <a:extLst>
                    <a:ext uri="{FF2B5EF4-FFF2-40B4-BE49-F238E27FC236}">
                      <a16:creationId xmlns:a16="http://schemas.microsoft.com/office/drawing/2014/main" id="{EB86192D-55A2-4EDF-A2CE-13CB49388A91}"/>
                    </a:ext>
                  </a:extLst>
                </p:cNvPr>
                <p:cNvSpPr/>
                <p:nvPr/>
              </p:nvSpPr>
              <p:spPr>
                <a:xfrm>
                  <a:off x="3609475" y="4376670"/>
                  <a:ext cx="77282" cy="85868"/>
                </a:xfrm>
                <a:custGeom>
                  <a:avLst/>
                  <a:gdLst>
                    <a:gd name="connsiteX0" fmla="*/ 105713 w 103041"/>
                    <a:gd name="connsiteY0" fmla="*/ 111667 h 114490"/>
                    <a:gd name="connsiteX1" fmla="*/ 77014 w 103041"/>
                    <a:gd name="connsiteY1" fmla="*/ 116743 h 114490"/>
                    <a:gd name="connsiteX2" fmla="*/ 0 w 103041"/>
                    <a:gd name="connsiteY2" fmla="*/ 39728 h 114490"/>
                    <a:gd name="connsiteX3" fmla="*/ 11106 w 103041"/>
                    <a:gd name="connsiteY3" fmla="*/ 0 h 114490"/>
                    <a:gd name="connsiteX4" fmla="*/ 38889 w 103041"/>
                    <a:gd name="connsiteY4" fmla="*/ 29500 h 114490"/>
                    <a:gd name="connsiteX5" fmla="*/ 105713 w 103041"/>
                    <a:gd name="connsiteY5" fmla="*/ 111667 h 1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41" h="114490">
                      <a:moveTo>
                        <a:pt x="105713" y="111667"/>
                      </a:moveTo>
                      <a:cubicBezTo>
                        <a:pt x="97165" y="115063"/>
                        <a:pt x="87624" y="116743"/>
                        <a:pt x="77014" y="116743"/>
                      </a:cubicBezTo>
                      <a:cubicBezTo>
                        <a:pt x="34538" y="116743"/>
                        <a:pt x="0" y="82205"/>
                        <a:pt x="0" y="39728"/>
                      </a:cubicBezTo>
                      <a:cubicBezTo>
                        <a:pt x="0" y="25570"/>
                        <a:pt x="3931" y="11831"/>
                        <a:pt x="11106" y="0"/>
                      </a:cubicBezTo>
                      <a:cubicBezTo>
                        <a:pt x="18242" y="11487"/>
                        <a:pt x="27669" y="21563"/>
                        <a:pt x="38889" y="29500"/>
                      </a:cubicBezTo>
                      <a:cubicBezTo>
                        <a:pt x="38889" y="29500"/>
                        <a:pt x="19463" y="94417"/>
                        <a:pt x="105713" y="111667"/>
                      </a:cubicBezTo>
                      <a:close/>
                    </a:path>
                  </a:pathLst>
                </a:custGeom>
                <a:solidFill>
                  <a:schemeClr val="tx1"/>
                </a:solidFill>
                <a:ln w="15875" cap="flat">
                  <a:solidFill>
                    <a:schemeClr val="tx1"/>
                  </a:solidFill>
                  <a:prstDash val="solid"/>
                  <a:miter/>
                </a:ln>
              </p:spPr>
              <p:txBody>
                <a:bodyPr rtlCol="0" anchor="ctr"/>
                <a:lstStyle/>
                <a:p>
                  <a:endParaRPr lang="en-CA" sz="1350"/>
                </a:p>
              </p:txBody>
            </p:sp>
          </p:grpSp>
          <p:grpSp>
            <p:nvGrpSpPr>
              <p:cNvPr id="115" name="Group 114">
                <a:extLst>
                  <a:ext uri="{FF2B5EF4-FFF2-40B4-BE49-F238E27FC236}">
                    <a16:creationId xmlns:a16="http://schemas.microsoft.com/office/drawing/2014/main" id="{556C211B-4622-480B-B4F6-4E01467DF6B2}"/>
                  </a:ext>
                </a:extLst>
              </p:cNvPr>
              <p:cNvGrpSpPr/>
              <p:nvPr/>
            </p:nvGrpSpPr>
            <p:grpSpPr>
              <a:xfrm>
                <a:off x="6469021" y="4848191"/>
                <a:ext cx="706206" cy="676570"/>
                <a:chOff x="7829583" y="1069141"/>
                <a:chExt cx="360646" cy="345511"/>
              </a:xfrm>
            </p:grpSpPr>
            <p:sp>
              <p:nvSpPr>
                <p:cNvPr id="116" name="Freeform: Shape 115">
                  <a:extLst>
                    <a:ext uri="{FF2B5EF4-FFF2-40B4-BE49-F238E27FC236}">
                      <a16:creationId xmlns:a16="http://schemas.microsoft.com/office/drawing/2014/main" id="{A2788A30-A9A1-44DA-9BE0-1BBDB44F32C2}"/>
                    </a:ext>
                  </a:extLst>
                </p:cNvPr>
                <p:cNvSpPr/>
                <p:nvPr/>
              </p:nvSpPr>
              <p:spPr>
                <a:xfrm>
                  <a:off x="7863137" y="1069141"/>
                  <a:ext cx="243293" cy="217532"/>
                </a:xfrm>
                <a:custGeom>
                  <a:avLst/>
                  <a:gdLst>
                    <a:gd name="connsiteX0" fmla="*/ 113367 w 324390"/>
                    <a:gd name="connsiteY0" fmla="*/ 231277 h 290043"/>
                    <a:gd name="connsiteX1" fmla="*/ 80432 w 324390"/>
                    <a:gd name="connsiteY1" fmla="*/ 192617 h 290043"/>
                    <a:gd name="connsiteX2" fmla="*/ 54099 w 324390"/>
                    <a:gd name="connsiteY2" fmla="*/ 205783 h 290043"/>
                    <a:gd name="connsiteX3" fmla="*/ 8112 w 324390"/>
                    <a:gd name="connsiteY3" fmla="*/ 143004 h 290043"/>
                    <a:gd name="connsiteX4" fmla="*/ 30438 w 324390"/>
                    <a:gd name="connsiteY4" fmla="*/ 44733 h 290043"/>
                    <a:gd name="connsiteX5" fmla="*/ 107108 w 324390"/>
                    <a:gd name="connsiteY5" fmla="*/ 1341 h 290043"/>
                    <a:gd name="connsiteX6" fmla="*/ 125274 w 324390"/>
                    <a:gd name="connsiteY6" fmla="*/ 12713 h 290043"/>
                    <a:gd name="connsiteX7" fmla="*/ 125159 w 324390"/>
                    <a:gd name="connsiteY7" fmla="*/ 14736 h 290043"/>
                    <a:gd name="connsiteX8" fmla="*/ 211180 w 324390"/>
                    <a:gd name="connsiteY8" fmla="*/ 89651 h 290043"/>
                    <a:gd name="connsiteX9" fmla="*/ 226141 w 324390"/>
                    <a:gd name="connsiteY9" fmla="*/ 84995 h 290043"/>
                    <a:gd name="connsiteX10" fmla="*/ 241864 w 324390"/>
                    <a:gd name="connsiteY10" fmla="*/ 92666 h 290043"/>
                    <a:gd name="connsiteX11" fmla="*/ 250451 w 324390"/>
                    <a:gd name="connsiteY11" fmla="*/ 120640 h 290043"/>
                    <a:gd name="connsiteX12" fmla="*/ 250489 w 324390"/>
                    <a:gd name="connsiteY12" fmla="*/ 120640 h 290043"/>
                    <a:gd name="connsiteX13" fmla="*/ 326321 w 324390"/>
                    <a:gd name="connsiteY13" fmla="*/ 291689 h 29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390" h="290043">
                      <a:moveTo>
                        <a:pt x="113367" y="231277"/>
                      </a:moveTo>
                      <a:cubicBezTo>
                        <a:pt x="97071" y="212614"/>
                        <a:pt x="80432" y="192617"/>
                        <a:pt x="80432" y="192617"/>
                      </a:cubicBezTo>
                      <a:lnTo>
                        <a:pt x="54099" y="205783"/>
                      </a:lnTo>
                      <a:cubicBezTo>
                        <a:pt x="28949" y="180137"/>
                        <a:pt x="16928" y="161056"/>
                        <a:pt x="8112" y="143004"/>
                      </a:cubicBezTo>
                      <a:cubicBezTo>
                        <a:pt x="-8451" y="109153"/>
                        <a:pt x="1014" y="68280"/>
                        <a:pt x="30438" y="44733"/>
                      </a:cubicBezTo>
                      <a:cubicBezTo>
                        <a:pt x="54862" y="25155"/>
                        <a:pt x="86194" y="10118"/>
                        <a:pt x="107108" y="1341"/>
                      </a:cubicBezTo>
                      <a:cubicBezTo>
                        <a:pt x="116535" y="-2628"/>
                        <a:pt x="124702" y="2524"/>
                        <a:pt x="125274" y="12713"/>
                      </a:cubicBezTo>
                      <a:cubicBezTo>
                        <a:pt x="125350" y="14011"/>
                        <a:pt x="125236" y="14316"/>
                        <a:pt x="125159" y="14736"/>
                      </a:cubicBezTo>
                      <a:cubicBezTo>
                        <a:pt x="113444" y="64463"/>
                        <a:pt x="160652" y="100948"/>
                        <a:pt x="211180" y="89651"/>
                      </a:cubicBezTo>
                      <a:cubicBezTo>
                        <a:pt x="215989" y="88583"/>
                        <a:pt x="220989" y="87056"/>
                        <a:pt x="226141" y="84995"/>
                      </a:cubicBezTo>
                      <a:cubicBezTo>
                        <a:pt x="232667" y="82400"/>
                        <a:pt x="239994" y="85911"/>
                        <a:pt x="241864" y="92666"/>
                      </a:cubicBezTo>
                      <a:cubicBezTo>
                        <a:pt x="243810" y="99688"/>
                        <a:pt x="246634" y="109191"/>
                        <a:pt x="250451" y="120640"/>
                      </a:cubicBezTo>
                      <a:lnTo>
                        <a:pt x="250489" y="120640"/>
                      </a:lnTo>
                      <a:cubicBezTo>
                        <a:pt x="250489" y="120640"/>
                        <a:pt x="278387" y="220362"/>
                        <a:pt x="326321" y="291689"/>
                      </a:cubicBezTo>
                    </a:path>
                  </a:pathLst>
                </a:custGeom>
                <a:noFill/>
                <a:ln w="15875" cap="rnd">
                  <a:solidFill>
                    <a:schemeClr val="tx1"/>
                  </a:solidFill>
                  <a:prstDash val="solid"/>
                  <a:round/>
                </a:ln>
              </p:spPr>
              <p:txBody>
                <a:bodyPr rtlCol="0" anchor="ctr"/>
                <a:lstStyle/>
                <a:p>
                  <a:endParaRPr lang="en-CA" sz="1350"/>
                </a:p>
              </p:txBody>
            </p:sp>
            <p:sp>
              <p:nvSpPr>
                <p:cNvPr id="117" name="Freeform: Shape 116">
                  <a:extLst>
                    <a:ext uri="{FF2B5EF4-FFF2-40B4-BE49-F238E27FC236}">
                      <a16:creationId xmlns:a16="http://schemas.microsoft.com/office/drawing/2014/main" id="{13D32CF0-A6D1-4669-B508-202C3217730C}"/>
                    </a:ext>
                  </a:extLst>
                </p:cNvPr>
                <p:cNvSpPr/>
                <p:nvPr/>
              </p:nvSpPr>
              <p:spPr>
                <a:xfrm>
                  <a:off x="7829583" y="1260090"/>
                  <a:ext cx="360646" cy="154562"/>
                </a:xfrm>
                <a:custGeom>
                  <a:avLst/>
                  <a:gdLst>
                    <a:gd name="connsiteX0" fmla="*/ 312631 w 480861"/>
                    <a:gd name="connsiteY0" fmla="*/ 55829 h 206083"/>
                    <a:gd name="connsiteX1" fmla="*/ 449295 w 480861"/>
                    <a:gd name="connsiteY1" fmla="*/ 78956 h 206083"/>
                    <a:gd name="connsiteX2" fmla="*/ 481275 w 480861"/>
                    <a:gd name="connsiteY2" fmla="*/ 103152 h 206083"/>
                    <a:gd name="connsiteX3" fmla="*/ 477765 w 480861"/>
                    <a:gd name="connsiteY3" fmla="*/ 138301 h 206083"/>
                    <a:gd name="connsiteX4" fmla="*/ 357244 w 480861"/>
                    <a:gd name="connsiteY4" fmla="*/ 199515 h 206083"/>
                    <a:gd name="connsiteX5" fmla="*/ 340718 w 480861"/>
                    <a:gd name="connsiteY5" fmla="*/ 186081 h 206083"/>
                    <a:gd name="connsiteX6" fmla="*/ 153679 w 480861"/>
                    <a:gd name="connsiteY6" fmla="*/ 189173 h 206083"/>
                    <a:gd name="connsiteX7" fmla="*/ 132765 w 480861"/>
                    <a:gd name="connsiteY7" fmla="*/ 207720 h 206083"/>
                    <a:gd name="connsiteX8" fmla="*/ 54225 w 480861"/>
                    <a:gd name="connsiteY8" fmla="*/ 202377 h 206083"/>
                    <a:gd name="connsiteX9" fmla="*/ 490 w 480861"/>
                    <a:gd name="connsiteY9" fmla="*/ 117120 h 206083"/>
                    <a:gd name="connsiteX10" fmla="*/ 24610 w 480861"/>
                    <a:gd name="connsiteY10" fmla="*/ 30756 h 206083"/>
                    <a:gd name="connsiteX11" fmla="*/ 46134 w 480861"/>
                    <a:gd name="connsiteY11" fmla="*/ 28733 h 206083"/>
                    <a:gd name="connsiteX12" fmla="*/ 46248 w 480861"/>
                    <a:gd name="connsiteY12" fmla="*/ 28924 h 206083"/>
                    <a:gd name="connsiteX13" fmla="*/ 160053 w 480861"/>
                    <a:gd name="connsiteY13" fmla="*/ 21062 h 206083"/>
                    <a:gd name="connsiteX14" fmla="*/ 167341 w 480861"/>
                    <a:gd name="connsiteY14" fmla="*/ 7209 h 206083"/>
                    <a:gd name="connsiteX15" fmla="*/ 183867 w 480861"/>
                    <a:gd name="connsiteY15" fmla="*/ 1522 h 206083"/>
                    <a:gd name="connsiteX16" fmla="*/ 208215 w 480861"/>
                    <a:gd name="connsiteY16" fmla="*/ 13200 h 20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0861" h="206083">
                      <a:moveTo>
                        <a:pt x="312631" y="55829"/>
                      </a:moveTo>
                      <a:cubicBezTo>
                        <a:pt x="352970" y="67889"/>
                        <a:pt x="399606" y="77353"/>
                        <a:pt x="449295" y="78956"/>
                      </a:cubicBezTo>
                      <a:cubicBezTo>
                        <a:pt x="469445" y="79605"/>
                        <a:pt x="477803" y="92581"/>
                        <a:pt x="481275" y="103152"/>
                      </a:cubicBezTo>
                      <a:cubicBezTo>
                        <a:pt x="485092" y="114792"/>
                        <a:pt x="483451" y="127462"/>
                        <a:pt x="477765" y="138301"/>
                      </a:cubicBezTo>
                      <a:cubicBezTo>
                        <a:pt x="451890" y="187417"/>
                        <a:pt x="357244" y="199515"/>
                        <a:pt x="357244" y="199515"/>
                      </a:cubicBezTo>
                      <a:lnTo>
                        <a:pt x="340718" y="186081"/>
                      </a:lnTo>
                      <a:cubicBezTo>
                        <a:pt x="256416" y="203637"/>
                        <a:pt x="153679" y="189173"/>
                        <a:pt x="153679" y="189173"/>
                      </a:cubicBezTo>
                      <a:lnTo>
                        <a:pt x="132765" y="207720"/>
                      </a:lnTo>
                      <a:cubicBezTo>
                        <a:pt x="98723" y="212109"/>
                        <a:pt x="73230" y="208903"/>
                        <a:pt x="54225" y="202377"/>
                      </a:cubicBezTo>
                      <a:cubicBezTo>
                        <a:pt x="18580" y="190127"/>
                        <a:pt x="-3632" y="154558"/>
                        <a:pt x="490" y="117120"/>
                      </a:cubicBezTo>
                      <a:cubicBezTo>
                        <a:pt x="4001" y="85291"/>
                        <a:pt x="15985" y="51707"/>
                        <a:pt x="24610" y="30756"/>
                      </a:cubicBezTo>
                      <a:cubicBezTo>
                        <a:pt x="28350" y="21673"/>
                        <a:pt x="40753" y="20528"/>
                        <a:pt x="46134" y="28733"/>
                      </a:cubicBezTo>
                      <a:cubicBezTo>
                        <a:pt x="46172" y="28809"/>
                        <a:pt x="46210" y="28847"/>
                        <a:pt x="46248" y="28924"/>
                      </a:cubicBezTo>
                      <a:cubicBezTo>
                        <a:pt x="73116" y="72392"/>
                        <a:pt x="132308" y="64798"/>
                        <a:pt x="160053" y="21062"/>
                      </a:cubicBezTo>
                      <a:cubicBezTo>
                        <a:pt x="162686" y="16902"/>
                        <a:pt x="165128" y="12323"/>
                        <a:pt x="167341" y="7209"/>
                      </a:cubicBezTo>
                      <a:cubicBezTo>
                        <a:pt x="170127" y="759"/>
                        <a:pt x="177760" y="-1951"/>
                        <a:pt x="183867" y="1522"/>
                      </a:cubicBezTo>
                      <a:cubicBezTo>
                        <a:pt x="190201" y="5110"/>
                        <a:pt x="197415" y="7819"/>
                        <a:pt x="208215" y="13200"/>
                      </a:cubicBezTo>
                    </a:path>
                  </a:pathLst>
                </a:custGeom>
                <a:noFill/>
                <a:ln w="15875" cap="flat">
                  <a:solidFill>
                    <a:schemeClr val="tx1"/>
                  </a:solidFill>
                  <a:prstDash val="solid"/>
                  <a:round/>
                </a:ln>
              </p:spPr>
              <p:txBody>
                <a:bodyPr rtlCol="0" anchor="ctr"/>
                <a:lstStyle/>
                <a:p>
                  <a:endParaRPr lang="en-CA" sz="1350"/>
                </a:p>
              </p:txBody>
            </p:sp>
            <p:sp>
              <p:nvSpPr>
                <p:cNvPr id="118" name="Freeform: Shape 117">
                  <a:extLst>
                    <a:ext uri="{FF2B5EF4-FFF2-40B4-BE49-F238E27FC236}">
                      <a16:creationId xmlns:a16="http://schemas.microsoft.com/office/drawing/2014/main" id="{3824377A-5D87-4E5B-A59D-90A8097DC0F2}"/>
                    </a:ext>
                  </a:extLst>
                </p:cNvPr>
                <p:cNvSpPr/>
                <p:nvPr/>
              </p:nvSpPr>
              <p:spPr>
                <a:xfrm>
                  <a:off x="7955661" y="1265759"/>
                  <a:ext cx="60108" cy="77282"/>
                </a:xfrm>
                <a:custGeom>
                  <a:avLst/>
                  <a:gdLst>
                    <a:gd name="connsiteX0" fmla="*/ 80335 w 80143"/>
                    <a:gd name="connsiteY0" fmla="*/ 26287 h 103041"/>
                    <a:gd name="connsiteX1" fmla="*/ 39844 w 80143"/>
                    <a:gd name="connsiteY1" fmla="*/ 105400 h 103041"/>
                    <a:gd name="connsiteX2" fmla="*/ 9847 w 80143"/>
                    <a:gd name="connsiteY2" fmla="*/ 106621 h 103041"/>
                    <a:gd name="connsiteX3" fmla="*/ 0 w 80143"/>
                    <a:gd name="connsiteY3" fmla="*/ 80021 h 103041"/>
                    <a:gd name="connsiteX4" fmla="*/ 40110 w 80143"/>
                    <a:gd name="connsiteY4" fmla="*/ 5564 h 103041"/>
                    <a:gd name="connsiteX5" fmla="*/ 54460 w 80143"/>
                    <a:gd name="connsiteY5" fmla="*/ 1099 h 103041"/>
                    <a:gd name="connsiteX6" fmla="*/ 75259 w 80143"/>
                    <a:gd name="connsiteY6" fmla="*/ 10983 h 103041"/>
                    <a:gd name="connsiteX7" fmla="*/ 80335 w 80143"/>
                    <a:gd name="connsiteY7" fmla="*/ 26287 h 10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3" h="103041">
                      <a:moveTo>
                        <a:pt x="80335" y="26287"/>
                      </a:moveTo>
                      <a:lnTo>
                        <a:pt x="39844" y="105400"/>
                      </a:lnTo>
                      <a:lnTo>
                        <a:pt x="9847" y="106621"/>
                      </a:lnTo>
                      <a:lnTo>
                        <a:pt x="0" y="80021"/>
                      </a:lnTo>
                      <a:lnTo>
                        <a:pt x="40110" y="5564"/>
                      </a:lnTo>
                      <a:cubicBezTo>
                        <a:pt x="42972" y="526"/>
                        <a:pt x="49270" y="-1420"/>
                        <a:pt x="54460" y="1099"/>
                      </a:cubicBezTo>
                      <a:cubicBezTo>
                        <a:pt x="60528" y="4037"/>
                        <a:pt x="68580" y="7854"/>
                        <a:pt x="75259" y="10983"/>
                      </a:cubicBezTo>
                      <a:cubicBezTo>
                        <a:pt x="81098" y="13654"/>
                        <a:pt x="83388" y="20677"/>
                        <a:pt x="80335" y="26287"/>
                      </a:cubicBezTo>
                      <a:close/>
                    </a:path>
                  </a:pathLst>
                </a:custGeom>
                <a:noFill/>
                <a:ln w="15875" cap="flat">
                  <a:solidFill>
                    <a:schemeClr val="tx1"/>
                  </a:solidFill>
                  <a:prstDash val="solid"/>
                  <a:round/>
                </a:ln>
              </p:spPr>
              <p:txBody>
                <a:bodyPr rtlCol="0" anchor="ctr"/>
                <a:lstStyle/>
                <a:p>
                  <a:endParaRPr lang="en-CA" sz="1350"/>
                </a:p>
              </p:txBody>
            </p:sp>
            <p:sp>
              <p:nvSpPr>
                <p:cNvPr id="119" name="Freeform: Shape 118">
                  <a:extLst>
                    <a:ext uri="{FF2B5EF4-FFF2-40B4-BE49-F238E27FC236}">
                      <a16:creationId xmlns:a16="http://schemas.microsoft.com/office/drawing/2014/main" id="{9E08388A-8127-4D81-A740-9EFDA6EE4A35}"/>
                    </a:ext>
                  </a:extLst>
                </p:cNvPr>
                <p:cNvSpPr/>
                <p:nvPr/>
              </p:nvSpPr>
              <p:spPr>
                <a:xfrm>
                  <a:off x="8006296" y="1286230"/>
                  <a:ext cx="57245" cy="80144"/>
                </a:xfrm>
                <a:custGeom>
                  <a:avLst/>
                  <a:gdLst>
                    <a:gd name="connsiteX0" fmla="*/ 76327 w 76327"/>
                    <a:gd name="connsiteY0" fmla="*/ 23187 h 106858"/>
                    <a:gd name="connsiteX1" fmla="*/ 42132 w 76327"/>
                    <a:gd name="connsiteY1" fmla="*/ 104018 h 106858"/>
                    <a:gd name="connsiteX2" fmla="*/ 12403 w 76327"/>
                    <a:gd name="connsiteY2" fmla="*/ 108178 h 106858"/>
                    <a:gd name="connsiteX3" fmla="*/ 0 w 76327"/>
                    <a:gd name="connsiteY3" fmla="*/ 82685 h 106858"/>
                    <a:gd name="connsiteX4" fmla="*/ 34271 w 76327"/>
                    <a:gd name="connsiteY4" fmla="*/ 6510 h 106858"/>
                    <a:gd name="connsiteX5" fmla="*/ 48124 w 76327"/>
                    <a:gd name="connsiteY5" fmla="*/ 671 h 106858"/>
                    <a:gd name="connsiteX6" fmla="*/ 69800 w 76327"/>
                    <a:gd name="connsiteY6" fmla="*/ 8456 h 106858"/>
                    <a:gd name="connsiteX7" fmla="*/ 76327 w 76327"/>
                    <a:gd name="connsiteY7" fmla="*/ 23187 h 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27" h="106858">
                      <a:moveTo>
                        <a:pt x="76327" y="23187"/>
                      </a:moveTo>
                      <a:lnTo>
                        <a:pt x="42132" y="104018"/>
                      </a:lnTo>
                      <a:lnTo>
                        <a:pt x="12403" y="108178"/>
                      </a:lnTo>
                      <a:lnTo>
                        <a:pt x="0" y="82685"/>
                      </a:lnTo>
                      <a:lnTo>
                        <a:pt x="34271" y="6510"/>
                      </a:lnTo>
                      <a:cubicBezTo>
                        <a:pt x="36637" y="1243"/>
                        <a:pt x="42705" y="-1314"/>
                        <a:pt x="48124" y="671"/>
                      </a:cubicBezTo>
                      <a:cubicBezTo>
                        <a:pt x="54460" y="2999"/>
                        <a:pt x="62817" y="6014"/>
                        <a:pt x="69800" y="8456"/>
                      </a:cubicBezTo>
                      <a:cubicBezTo>
                        <a:pt x="75831" y="10555"/>
                        <a:pt x="78807" y="17310"/>
                        <a:pt x="76327" y="23187"/>
                      </a:cubicBezTo>
                      <a:close/>
                    </a:path>
                  </a:pathLst>
                </a:custGeom>
                <a:noFill/>
                <a:ln w="15875" cap="flat">
                  <a:solidFill>
                    <a:schemeClr val="tx1"/>
                  </a:solidFill>
                  <a:prstDash val="solid"/>
                  <a:round/>
                </a:ln>
              </p:spPr>
              <p:txBody>
                <a:bodyPr rtlCol="0" anchor="ctr"/>
                <a:lstStyle/>
                <a:p>
                  <a:endParaRPr lang="en-CA" sz="1350"/>
                </a:p>
              </p:txBody>
            </p:sp>
            <p:sp>
              <p:nvSpPr>
                <p:cNvPr id="120" name="Freeform: Shape 119">
                  <a:extLst>
                    <a:ext uri="{FF2B5EF4-FFF2-40B4-BE49-F238E27FC236}">
                      <a16:creationId xmlns:a16="http://schemas.microsoft.com/office/drawing/2014/main" id="{7373D5EC-C7C0-4734-8309-24692771858A}"/>
                    </a:ext>
                  </a:extLst>
                </p:cNvPr>
                <p:cNvSpPr/>
                <p:nvPr/>
              </p:nvSpPr>
              <p:spPr>
                <a:xfrm>
                  <a:off x="7829864" y="1353753"/>
                  <a:ext cx="114491" cy="45797"/>
                </a:xfrm>
                <a:custGeom>
                  <a:avLst/>
                  <a:gdLst>
                    <a:gd name="connsiteX0" fmla="*/ 0 w 152654"/>
                    <a:gd name="connsiteY0" fmla="*/ 12614 h 61061"/>
                    <a:gd name="connsiteX1" fmla="*/ 47399 w 152654"/>
                    <a:gd name="connsiteY1" fmla="*/ 96 h 61061"/>
                    <a:gd name="connsiteX2" fmla="*/ 154372 w 152654"/>
                    <a:gd name="connsiteY2" fmla="*/ 64402 h 61061"/>
                  </a:gdLst>
                  <a:ahLst/>
                  <a:cxnLst>
                    <a:cxn ang="0">
                      <a:pos x="connsiteX0" y="connsiteY0"/>
                    </a:cxn>
                    <a:cxn ang="0">
                      <a:pos x="connsiteX1" y="connsiteY1"/>
                    </a:cxn>
                    <a:cxn ang="0">
                      <a:pos x="connsiteX2" y="connsiteY2"/>
                    </a:cxn>
                  </a:cxnLst>
                  <a:rect l="l" t="t" r="r" b="b"/>
                  <a:pathLst>
                    <a:path w="152654" h="61061">
                      <a:moveTo>
                        <a:pt x="0" y="12614"/>
                      </a:moveTo>
                      <a:cubicBezTo>
                        <a:pt x="14273" y="5248"/>
                        <a:pt x="30302" y="783"/>
                        <a:pt x="47399" y="96"/>
                      </a:cubicBezTo>
                      <a:cubicBezTo>
                        <a:pt x="94112" y="-1812"/>
                        <a:pt x="135328" y="24788"/>
                        <a:pt x="154372" y="64402"/>
                      </a:cubicBezTo>
                    </a:path>
                  </a:pathLst>
                </a:custGeom>
                <a:noFill/>
                <a:ln w="15875" cap="flat">
                  <a:solidFill>
                    <a:schemeClr val="tx1"/>
                  </a:solidFill>
                  <a:prstDash val="solid"/>
                  <a:round/>
                </a:ln>
              </p:spPr>
              <p:txBody>
                <a:bodyPr rtlCol="0" anchor="ctr"/>
                <a:lstStyle/>
                <a:p>
                  <a:endParaRPr lang="en-CA" sz="1350"/>
                </a:p>
              </p:txBody>
            </p:sp>
            <p:sp>
              <p:nvSpPr>
                <p:cNvPr id="121" name="Freeform: Shape 120">
                  <a:extLst>
                    <a:ext uri="{FF2B5EF4-FFF2-40B4-BE49-F238E27FC236}">
                      <a16:creationId xmlns:a16="http://schemas.microsoft.com/office/drawing/2014/main" id="{D7D474E7-12B6-4FC9-8035-63398DAF2D5E}"/>
                    </a:ext>
                  </a:extLst>
                </p:cNvPr>
                <p:cNvSpPr/>
                <p:nvPr/>
              </p:nvSpPr>
              <p:spPr>
                <a:xfrm>
                  <a:off x="7889314" y="1154612"/>
                  <a:ext cx="31485" cy="57245"/>
                </a:xfrm>
                <a:custGeom>
                  <a:avLst/>
                  <a:gdLst>
                    <a:gd name="connsiteX0" fmla="*/ 45529 w 41979"/>
                    <a:gd name="connsiteY0" fmla="*/ 78655 h 76327"/>
                    <a:gd name="connsiteX1" fmla="*/ 0 w 41979"/>
                    <a:gd name="connsiteY1" fmla="*/ 0 h 76327"/>
                  </a:gdLst>
                  <a:ahLst/>
                  <a:cxnLst>
                    <a:cxn ang="0">
                      <a:pos x="connsiteX0" y="connsiteY0"/>
                    </a:cxn>
                    <a:cxn ang="0">
                      <a:pos x="connsiteX1" y="connsiteY1"/>
                    </a:cxn>
                  </a:cxnLst>
                  <a:rect l="l" t="t" r="r" b="b"/>
                  <a:pathLst>
                    <a:path w="41979" h="76327">
                      <a:moveTo>
                        <a:pt x="45529" y="78655"/>
                      </a:moveTo>
                      <a:cubicBezTo>
                        <a:pt x="45529" y="78655"/>
                        <a:pt x="12594" y="42247"/>
                        <a:pt x="0" y="0"/>
                      </a:cubicBezTo>
                    </a:path>
                  </a:pathLst>
                </a:custGeom>
                <a:noFill/>
                <a:ln w="15875" cap="rnd">
                  <a:solidFill>
                    <a:schemeClr val="tx1"/>
                  </a:solidFill>
                  <a:prstDash val="solid"/>
                  <a:round/>
                </a:ln>
              </p:spPr>
              <p:txBody>
                <a:bodyPr rtlCol="0" anchor="ctr"/>
                <a:lstStyle/>
                <a:p>
                  <a:endParaRPr lang="en-CA" sz="1350"/>
                </a:p>
              </p:txBody>
            </p:sp>
            <p:sp>
              <p:nvSpPr>
                <p:cNvPr id="122" name="Freeform: Shape 121">
                  <a:extLst>
                    <a:ext uri="{FF2B5EF4-FFF2-40B4-BE49-F238E27FC236}">
                      <a16:creationId xmlns:a16="http://schemas.microsoft.com/office/drawing/2014/main" id="{1B7D6CE5-E291-4A26-8E09-1051C1E03701}"/>
                    </a:ext>
                  </a:extLst>
                </p:cNvPr>
                <p:cNvSpPr/>
                <p:nvPr/>
              </p:nvSpPr>
              <p:spPr>
                <a:xfrm>
                  <a:off x="8104413" y="1332445"/>
                  <a:ext cx="68695" cy="57245"/>
                </a:xfrm>
                <a:custGeom>
                  <a:avLst/>
                  <a:gdLst>
                    <a:gd name="connsiteX0" fmla="*/ 93043 w 91592"/>
                    <a:gd name="connsiteY0" fmla="*/ 13853 h 76327"/>
                    <a:gd name="connsiteX1" fmla="*/ 82090 w 91592"/>
                    <a:gd name="connsiteY1" fmla="*/ 5343 h 76327"/>
                    <a:gd name="connsiteX2" fmla="*/ 25990 w 91592"/>
                    <a:gd name="connsiteY2" fmla="*/ 0 h 76327"/>
                    <a:gd name="connsiteX3" fmla="*/ 0 w 91592"/>
                    <a:gd name="connsiteY3" fmla="*/ 78235 h 76327"/>
                    <a:gd name="connsiteX4" fmla="*/ 90944 w 91592"/>
                    <a:gd name="connsiteY4" fmla="*/ 31180 h 76327"/>
                    <a:gd name="connsiteX5" fmla="*/ 93043 w 91592"/>
                    <a:gd name="connsiteY5" fmla="*/ 13853 h 7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 h="76327">
                      <a:moveTo>
                        <a:pt x="93043" y="13853"/>
                      </a:moveTo>
                      <a:cubicBezTo>
                        <a:pt x="90753" y="6908"/>
                        <a:pt x="87548" y="5534"/>
                        <a:pt x="82090" y="5343"/>
                      </a:cubicBezTo>
                      <a:cubicBezTo>
                        <a:pt x="63123" y="4732"/>
                        <a:pt x="44156" y="2748"/>
                        <a:pt x="25990" y="0"/>
                      </a:cubicBezTo>
                      <a:cubicBezTo>
                        <a:pt x="27783" y="14998"/>
                        <a:pt x="27745" y="48315"/>
                        <a:pt x="0" y="78235"/>
                      </a:cubicBezTo>
                      <a:cubicBezTo>
                        <a:pt x="27631" y="72664"/>
                        <a:pt x="76938" y="57818"/>
                        <a:pt x="90944" y="31180"/>
                      </a:cubicBezTo>
                      <a:cubicBezTo>
                        <a:pt x="94036" y="25417"/>
                        <a:pt x="94761" y="19082"/>
                        <a:pt x="93043" y="13853"/>
                      </a:cubicBezTo>
                      <a:close/>
                    </a:path>
                  </a:pathLst>
                </a:custGeom>
                <a:solidFill>
                  <a:schemeClr val="tx1"/>
                </a:solidFill>
                <a:ln w="15875" cap="flat">
                  <a:solidFill>
                    <a:schemeClr val="tx1"/>
                  </a:solidFill>
                  <a:prstDash val="solid"/>
                  <a:miter/>
                </a:ln>
              </p:spPr>
              <p:txBody>
                <a:bodyPr rtlCol="0" anchor="ctr"/>
                <a:lstStyle/>
                <a:p>
                  <a:endParaRPr lang="en-CA" sz="1350"/>
                </a:p>
              </p:txBody>
            </p:sp>
          </p:grpSp>
          <p:sp>
            <p:nvSpPr>
              <p:cNvPr id="123" name="Freeform 56">
                <a:extLst>
                  <a:ext uri="{FF2B5EF4-FFF2-40B4-BE49-F238E27FC236}">
                    <a16:creationId xmlns:a16="http://schemas.microsoft.com/office/drawing/2014/main" id="{9BD85C48-6304-47BF-AE76-177A5A1B9CE6}"/>
                  </a:ext>
                </a:extLst>
              </p:cNvPr>
              <p:cNvSpPr>
                <a:spLocks noEditPoints="1"/>
              </p:cNvSpPr>
              <p:nvPr/>
            </p:nvSpPr>
            <p:spPr bwMode="auto">
              <a:xfrm>
                <a:off x="5706037" y="3871528"/>
                <a:ext cx="519984" cy="479400"/>
              </a:xfrm>
              <a:custGeom>
                <a:avLst/>
                <a:gdLst>
                  <a:gd name="T0" fmla="*/ 95 w 281"/>
                  <a:gd name="T1" fmla="*/ 60 h 259"/>
                  <a:gd name="T2" fmla="*/ 98 w 281"/>
                  <a:gd name="T3" fmla="*/ 54 h 259"/>
                  <a:gd name="T4" fmla="*/ 211 w 281"/>
                  <a:gd name="T5" fmla="*/ 22 h 259"/>
                  <a:gd name="T6" fmla="*/ 165 w 281"/>
                  <a:gd name="T7" fmla="*/ 101 h 259"/>
                  <a:gd name="T8" fmla="*/ 166 w 281"/>
                  <a:gd name="T9" fmla="*/ 101 h 259"/>
                  <a:gd name="T10" fmla="*/ 166 w 281"/>
                  <a:gd name="T11" fmla="*/ 101 h 259"/>
                  <a:gd name="T12" fmla="*/ 95 w 281"/>
                  <a:gd name="T13" fmla="*/ 60 h 259"/>
                  <a:gd name="T14" fmla="*/ 247 w 281"/>
                  <a:gd name="T15" fmla="*/ 140 h 259"/>
                  <a:gd name="T16" fmla="*/ 223 w 281"/>
                  <a:gd name="T17" fmla="*/ 29 h 259"/>
                  <a:gd name="T18" fmla="*/ 177 w 281"/>
                  <a:gd name="T19" fmla="*/ 108 h 259"/>
                  <a:gd name="T20" fmla="*/ 177 w 281"/>
                  <a:gd name="T21" fmla="*/ 108 h 259"/>
                  <a:gd name="T22" fmla="*/ 177 w 281"/>
                  <a:gd name="T23" fmla="*/ 108 h 259"/>
                  <a:gd name="T24" fmla="*/ 243 w 281"/>
                  <a:gd name="T25" fmla="*/ 146 h 259"/>
                  <a:gd name="T26" fmla="*/ 247 w 281"/>
                  <a:gd name="T27" fmla="*/ 140 h 259"/>
                  <a:gd name="T28" fmla="*/ 264 w 281"/>
                  <a:gd name="T29" fmla="*/ 232 h 259"/>
                  <a:gd name="T30" fmla="*/ 196 w 281"/>
                  <a:gd name="T31" fmla="*/ 242 h 259"/>
                  <a:gd name="T32" fmla="*/ 37 w 281"/>
                  <a:gd name="T33" fmla="*/ 150 h 259"/>
                  <a:gd name="T34" fmla="*/ 12 w 281"/>
                  <a:gd name="T35" fmla="*/ 86 h 259"/>
                  <a:gd name="T36" fmla="*/ 17 w 281"/>
                  <a:gd name="T37" fmla="*/ 78 h 259"/>
                  <a:gd name="T38" fmla="*/ 85 w 281"/>
                  <a:gd name="T39" fmla="*/ 68 h 259"/>
                  <a:gd name="T40" fmla="*/ 244 w 281"/>
                  <a:gd name="T41" fmla="*/ 160 h 259"/>
                  <a:gd name="T42" fmla="*/ 269 w 281"/>
                  <a:gd name="T43" fmla="*/ 223 h 259"/>
                  <a:gd name="T44" fmla="*/ 264 w 281"/>
                  <a:gd name="T45" fmla="*/ 232 h 259"/>
                  <a:gd name="T46" fmla="*/ 150 w 281"/>
                  <a:gd name="T47" fmla="*/ 122 h 259"/>
                  <a:gd name="T48" fmla="*/ 82 w 281"/>
                  <a:gd name="T49" fmla="*/ 81 h 259"/>
                  <a:gd name="T50" fmla="*/ 31 w 281"/>
                  <a:gd name="T51" fmla="*/ 84 h 259"/>
                  <a:gd name="T52" fmla="*/ 27 w 281"/>
                  <a:gd name="T53" fmla="*/ 90 h 259"/>
                  <a:gd name="T54" fmla="*/ 46 w 281"/>
                  <a:gd name="T55" fmla="*/ 141 h 259"/>
                  <a:gd name="T56" fmla="*/ 116 w 281"/>
                  <a:gd name="T57" fmla="*/ 178 h 259"/>
                  <a:gd name="T58" fmla="*/ 150 w 281"/>
                  <a:gd name="T59" fmla="*/ 1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1" h="259">
                    <a:moveTo>
                      <a:pt x="95" y="60"/>
                    </a:moveTo>
                    <a:cubicBezTo>
                      <a:pt x="96" y="58"/>
                      <a:pt x="97" y="56"/>
                      <a:pt x="98" y="54"/>
                    </a:cubicBezTo>
                    <a:cubicBezTo>
                      <a:pt x="121" y="14"/>
                      <a:pt x="171" y="0"/>
                      <a:pt x="211" y="22"/>
                    </a:cubicBezTo>
                    <a:cubicBezTo>
                      <a:pt x="165" y="101"/>
                      <a:pt x="165" y="101"/>
                      <a:pt x="165" y="101"/>
                    </a:cubicBezTo>
                    <a:cubicBezTo>
                      <a:pt x="166" y="101"/>
                      <a:pt x="166" y="101"/>
                      <a:pt x="166" y="101"/>
                    </a:cubicBezTo>
                    <a:cubicBezTo>
                      <a:pt x="166" y="101"/>
                      <a:pt x="166" y="101"/>
                      <a:pt x="166" y="101"/>
                    </a:cubicBezTo>
                    <a:lnTo>
                      <a:pt x="95" y="60"/>
                    </a:lnTo>
                    <a:close/>
                    <a:moveTo>
                      <a:pt x="247" y="140"/>
                    </a:moveTo>
                    <a:cubicBezTo>
                      <a:pt x="269" y="102"/>
                      <a:pt x="258" y="54"/>
                      <a:pt x="223" y="29"/>
                    </a:cubicBezTo>
                    <a:cubicBezTo>
                      <a:pt x="177" y="108"/>
                      <a:pt x="177" y="108"/>
                      <a:pt x="177" y="108"/>
                    </a:cubicBezTo>
                    <a:cubicBezTo>
                      <a:pt x="177" y="108"/>
                      <a:pt x="177" y="108"/>
                      <a:pt x="177" y="108"/>
                    </a:cubicBezTo>
                    <a:cubicBezTo>
                      <a:pt x="177" y="108"/>
                      <a:pt x="177" y="108"/>
                      <a:pt x="177" y="108"/>
                    </a:cubicBezTo>
                    <a:cubicBezTo>
                      <a:pt x="243" y="146"/>
                      <a:pt x="243" y="146"/>
                      <a:pt x="243" y="146"/>
                    </a:cubicBezTo>
                    <a:cubicBezTo>
                      <a:pt x="244" y="144"/>
                      <a:pt x="246" y="142"/>
                      <a:pt x="247" y="140"/>
                    </a:cubicBezTo>
                    <a:close/>
                    <a:moveTo>
                      <a:pt x="264" y="232"/>
                    </a:moveTo>
                    <a:cubicBezTo>
                      <a:pt x="252" y="252"/>
                      <a:pt x="226" y="259"/>
                      <a:pt x="196" y="242"/>
                    </a:cubicBezTo>
                    <a:cubicBezTo>
                      <a:pt x="37" y="150"/>
                      <a:pt x="37" y="150"/>
                      <a:pt x="37" y="150"/>
                    </a:cubicBezTo>
                    <a:cubicBezTo>
                      <a:pt x="8" y="133"/>
                      <a:pt x="0" y="106"/>
                      <a:pt x="12" y="86"/>
                    </a:cubicBezTo>
                    <a:cubicBezTo>
                      <a:pt x="17" y="78"/>
                      <a:pt x="17" y="78"/>
                      <a:pt x="17" y="78"/>
                    </a:cubicBezTo>
                    <a:cubicBezTo>
                      <a:pt x="29" y="57"/>
                      <a:pt x="55" y="51"/>
                      <a:pt x="85" y="68"/>
                    </a:cubicBezTo>
                    <a:cubicBezTo>
                      <a:pt x="244" y="160"/>
                      <a:pt x="244" y="160"/>
                      <a:pt x="244" y="160"/>
                    </a:cubicBezTo>
                    <a:cubicBezTo>
                      <a:pt x="273" y="177"/>
                      <a:pt x="281" y="203"/>
                      <a:pt x="269" y="223"/>
                    </a:cubicBezTo>
                    <a:lnTo>
                      <a:pt x="264" y="232"/>
                    </a:lnTo>
                    <a:close/>
                    <a:moveTo>
                      <a:pt x="150" y="122"/>
                    </a:moveTo>
                    <a:cubicBezTo>
                      <a:pt x="82" y="81"/>
                      <a:pt x="82" y="81"/>
                      <a:pt x="82" y="81"/>
                    </a:cubicBezTo>
                    <a:cubicBezTo>
                      <a:pt x="59" y="67"/>
                      <a:pt x="39" y="71"/>
                      <a:pt x="31" y="84"/>
                    </a:cubicBezTo>
                    <a:cubicBezTo>
                      <a:pt x="27" y="90"/>
                      <a:pt x="27" y="90"/>
                      <a:pt x="27" y="90"/>
                    </a:cubicBezTo>
                    <a:cubicBezTo>
                      <a:pt x="19" y="104"/>
                      <a:pt x="22" y="126"/>
                      <a:pt x="46" y="141"/>
                    </a:cubicBezTo>
                    <a:cubicBezTo>
                      <a:pt x="116" y="178"/>
                      <a:pt x="116" y="178"/>
                      <a:pt x="116" y="178"/>
                    </a:cubicBezTo>
                    <a:lnTo>
                      <a:pt x="150" y="1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Plus Sign 123">
                <a:extLst>
                  <a:ext uri="{FF2B5EF4-FFF2-40B4-BE49-F238E27FC236}">
                    <a16:creationId xmlns:a16="http://schemas.microsoft.com/office/drawing/2014/main" id="{0FCAD074-2611-4DE3-9032-7908BD6A5797}"/>
                  </a:ext>
                </a:extLst>
              </p:cNvPr>
              <p:cNvSpPr/>
              <p:nvPr/>
            </p:nvSpPr>
            <p:spPr>
              <a:xfrm>
                <a:off x="5897477" y="4420150"/>
                <a:ext cx="224193" cy="22478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grpSp>
      </p:grpSp>
      <p:grpSp>
        <p:nvGrpSpPr>
          <p:cNvPr id="139" name="Group 138">
            <a:extLst>
              <a:ext uri="{FF2B5EF4-FFF2-40B4-BE49-F238E27FC236}">
                <a16:creationId xmlns:a16="http://schemas.microsoft.com/office/drawing/2014/main" id="{4BEE1B27-25D4-4301-A7F6-7EF20A979349}"/>
              </a:ext>
            </a:extLst>
          </p:cNvPr>
          <p:cNvGrpSpPr/>
          <p:nvPr/>
        </p:nvGrpSpPr>
        <p:grpSpPr>
          <a:xfrm>
            <a:off x="8066551" y="1839286"/>
            <a:ext cx="3474720" cy="3921434"/>
            <a:chOff x="8066551" y="1839286"/>
            <a:chExt cx="3474720" cy="3921434"/>
          </a:xfrm>
        </p:grpSpPr>
        <p:sp>
          <p:nvSpPr>
            <p:cNvPr id="71" name="Rounded Rectangle 39">
              <a:extLst>
                <a:ext uri="{FF2B5EF4-FFF2-40B4-BE49-F238E27FC236}">
                  <a16:creationId xmlns:a16="http://schemas.microsoft.com/office/drawing/2014/main" id="{A3C35E8A-917B-4B4B-9AC0-3D588FA3B85A}"/>
                </a:ext>
              </a:extLst>
            </p:cNvPr>
            <p:cNvSpPr/>
            <p:nvPr/>
          </p:nvSpPr>
          <p:spPr bwMode="gray">
            <a:xfrm>
              <a:off x="8066551" y="2499517"/>
              <a:ext cx="3474720" cy="3261203"/>
            </a:xfrm>
            <a:prstGeom prst="rect">
              <a:avLst/>
            </a:prstGeom>
            <a:solidFill>
              <a:schemeClr val="bg2"/>
            </a:solidFill>
            <a:ln w="6350" algn="ctr">
              <a:noFill/>
              <a:miter lim="800000"/>
              <a:headEnd/>
              <a:tailEnd/>
            </a:ln>
          </p:spPr>
          <p:txBody>
            <a:bodyPr wrap="square" lIns="88900" tIns="88900" rIns="88900" bIns="88900" rtlCol="0" anchor="ctr"/>
            <a:lstStyle/>
            <a:p>
              <a:pPr algn="ctr">
                <a:spcBef>
                  <a:spcPts val="300"/>
                </a:spcBef>
                <a:buFont typeface="Wingdings 2" pitchFamily="18" charset="2"/>
                <a:buNone/>
              </a:pPr>
              <a:endParaRPr lang="en-GB" sz="1400">
                <a:solidFill>
                  <a:prstClr val="black"/>
                </a:solidFill>
              </a:endParaRPr>
            </a:p>
          </p:txBody>
        </p:sp>
        <p:sp>
          <p:nvSpPr>
            <p:cNvPr id="72" name="Rounded Rectangle 39">
              <a:extLst>
                <a:ext uri="{FF2B5EF4-FFF2-40B4-BE49-F238E27FC236}">
                  <a16:creationId xmlns:a16="http://schemas.microsoft.com/office/drawing/2014/main" id="{2EF0F2C0-6383-4628-AAD8-67BFE78E5EE3}"/>
                </a:ext>
              </a:extLst>
            </p:cNvPr>
            <p:cNvSpPr/>
            <p:nvPr/>
          </p:nvSpPr>
          <p:spPr bwMode="gray">
            <a:xfrm>
              <a:off x="8066551" y="1839286"/>
              <a:ext cx="3474720" cy="533153"/>
            </a:xfrm>
            <a:prstGeom prst="round2SameRect">
              <a:avLst>
                <a:gd name="adj1" fmla="val 0"/>
                <a:gd name="adj2" fmla="val 0"/>
              </a:avLst>
            </a:prstGeom>
            <a:solidFill>
              <a:schemeClr val="bg1">
                <a:lumMod val="50000"/>
              </a:schemeClr>
            </a:solidFill>
            <a:ln w="3175" algn="ctr">
              <a:noFill/>
              <a:miter lim="800000"/>
              <a:headEnd/>
              <a:tailEnd/>
            </a:ln>
          </p:spPr>
          <p:txBody>
            <a:bodyPr wrap="square" lIns="0" tIns="0" rIns="0" bIns="0" rtlCol="0" anchor="ctr"/>
            <a:lstStyle/>
            <a:p>
              <a:pPr algn="ctr">
                <a:spcBef>
                  <a:spcPts val="300"/>
                </a:spcBef>
                <a:buFont typeface="Wingdings 2" pitchFamily="18" charset="2"/>
                <a:buNone/>
              </a:pPr>
              <a:r>
                <a:rPr lang="en-GB" sz="1600" b="1">
                  <a:solidFill>
                    <a:prstClr val="white"/>
                  </a:solidFill>
                </a:rPr>
                <a:t>Bariatric surgery</a:t>
              </a:r>
            </a:p>
          </p:txBody>
        </p:sp>
        <p:grpSp>
          <p:nvGrpSpPr>
            <p:cNvPr id="73" name="Group 72">
              <a:extLst>
                <a:ext uri="{FF2B5EF4-FFF2-40B4-BE49-F238E27FC236}">
                  <a16:creationId xmlns:a16="http://schemas.microsoft.com/office/drawing/2014/main" id="{016C7675-9E3C-4C6D-8ECD-5AE1B94C1C75}"/>
                </a:ext>
              </a:extLst>
            </p:cNvPr>
            <p:cNvGrpSpPr/>
            <p:nvPr/>
          </p:nvGrpSpPr>
          <p:grpSpPr>
            <a:xfrm>
              <a:off x="8174140" y="2314619"/>
              <a:ext cx="3259540" cy="310293"/>
              <a:chOff x="376685" y="1580250"/>
              <a:chExt cx="2613584" cy="243367"/>
            </a:xfrm>
          </p:grpSpPr>
          <p:grpSp>
            <p:nvGrpSpPr>
              <p:cNvPr id="74" name="Group 73">
                <a:extLst>
                  <a:ext uri="{FF2B5EF4-FFF2-40B4-BE49-F238E27FC236}">
                    <a16:creationId xmlns:a16="http://schemas.microsoft.com/office/drawing/2014/main" id="{E63CA375-EA1F-4CA0-B7E7-3843DF881ECC}"/>
                  </a:ext>
                </a:extLst>
              </p:cNvPr>
              <p:cNvGrpSpPr/>
              <p:nvPr/>
            </p:nvGrpSpPr>
            <p:grpSpPr>
              <a:xfrm>
                <a:off x="376685" y="1580250"/>
                <a:ext cx="46597" cy="243367"/>
                <a:chOff x="3601046" y="851864"/>
                <a:chExt cx="40496" cy="211503"/>
              </a:xfrm>
            </p:grpSpPr>
            <p:sp>
              <p:nvSpPr>
                <p:cNvPr id="85" name="Oval 84">
                  <a:extLst>
                    <a:ext uri="{FF2B5EF4-FFF2-40B4-BE49-F238E27FC236}">
                      <a16:creationId xmlns:a16="http://schemas.microsoft.com/office/drawing/2014/main" id="{AE70798F-FE03-4726-9C62-A123B81E2D4F}"/>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6" name="Oval 85">
                  <a:extLst>
                    <a:ext uri="{FF2B5EF4-FFF2-40B4-BE49-F238E27FC236}">
                      <a16:creationId xmlns:a16="http://schemas.microsoft.com/office/drawing/2014/main" id="{D931A069-295E-4C10-BA12-11C554645F7B}"/>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87" name="Group 86">
                  <a:extLst>
                    <a:ext uri="{FF2B5EF4-FFF2-40B4-BE49-F238E27FC236}">
                      <a16:creationId xmlns:a16="http://schemas.microsoft.com/office/drawing/2014/main" id="{FDC79392-8342-4965-BABF-66BF1197E595}"/>
                    </a:ext>
                  </a:extLst>
                </p:cNvPr>
                <p:cNvGrpSpPr/>
                <p:nvPr/>
              </p:nvGrpSpPr>
              <p:grpSpPr>
                <a:xfrm>
                  <a:off x="3601046" y="864062"/>
                  <a:ext cx="40496" cy="185486"/>
                  <a:chOff x="4517745" y="6009328"/>
                  <a:chExt cx="166255" cy="692291"/>
                </a:xfrm>
              </p:grpSpPr>
              <p:sp>
                <p:nvSpPr>
                  <p:cNvPr id="88" name="Rounded Rectangle 410">
                    <a:extLst>
                      <a:ext uri="{FF2B5EF4-FFF2-40B4-BE49-F238E27FC236}">
                        <a16:creationId xmlns:a16="http://schemas.microsoft.com/office/drawing/2014/main" id="{C72E6B08-7E7A-4DE9-91E0-A6B4CCCE0962}"/>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9" name="Oval 88">
                    <a:extLst>
                      <a:ext uri="{FF2B5EF4-FFF2-40B4-BE49-F238E27FC236}">
                        <a16:creationId xmlns:a16="http://schemas.microsoft.com/office/drawing/2014/main" id="{7A78B1BA-19CF-4EF2-A251-743F07D88530}"/>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90" name="Rounded Rectangle 412">
                    <a:extLst>
                      <a:ext uri="{FF2B5EF4-FFF2-40B4-BE49-F238E27FC236}">
                        <a16:creationId xmlns:a16="http://schemas.microsoft.com/office/drawing/2014/main" id="{86685C9F-6113-4A7D-80F3-324B3199263A}"/>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91" name="Oval 90">
                    <a:extLst>
                      <a:ext uri="{FF2B5EF4-FFF2-40B4-BE49-F238E27FC236}">
                        <a16:creationId xmlns:a16="http://schemas.microsoft.com/office/drawing/2014/main" id="{975F95E5-303D-4BFE-BF30-A3C42F42296F}"/>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92" name="Rounded Rectangle 414">
                    <a:extLst>
                      <a:ext uri="{FF2B5EF4-FFF2-40B4-BE49-F238E27FC236}">
                        <a16:creationId xmlns:a16="http://schemas.microsoft.com/office/drawing/2014/main" id="{50A92D8B-3EFD-41A5-875F-FBA14AAA61EB}"/>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93" name="Rounded Rectangle 415">
                    <a:extLst>
                      <a:ext uri="{FF2B5EF4-FFF2-40B4-BE49-F238E27FC236}">
                        <a16:creationId xmlns:a16="http://schemas.microsoft.com/office/drawing/2014/main" id="{C015E310-580D-4B02-8D2C-717C70724353}"/>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nvGrpSpPr>
              <p:cNvPr id="75" name="Group 74">
                <a:extLst>
                  <a:ext uri="{FF2B5EF4-FFF2-40B4-BE49-F238E27FC236}">
                    <a16:creationId xmlns:a16="http://schemas.microsoft.com/office/drawing/2014/main" id="{3CB4F3F7-2925-49AD-8440-6167EDACAF77}"/>
                  </a:ext>
                </a:extLst>
              </p:cNvPr>
              <p:cNvGrpSpPr/>
              <p:nvPr/>
            </p:nvGrpSpPr>
            <p:grpSpPr>
              <a:xfrm>
                <a:off x="2943672" y="1580250"/>
                <a:ext cx="46597" cy="243367"/>
                <a:chOff x="3601046" y="851864"/>
                <a:chExt cx="40496" cy="211503"/>
              </a:xfrm>
            </p:grpSpPr>
            <p:sp>
              <p:nvSpPr>
                <p:cNvPr id="76" name="Oval 75">
                  <a:extLst>
                    <a:ext uri="{FF2B5EF4-FFF2-40B4-BE49-F238E27FC236}">
                      <a16:creationId xmlns:a16="http://schemas.microsoft.com/office/drawing/2014/main" id="{6ECAD158-77A0-4A80-A1A4-88E473C4EC99}"/>
                    </a:ext>
                  </a:extLst>
                </p:cNvPr>
                <p:cNvSpPr/>
                <p:nvPr/>
              </p:nvSpPr>
              <p:spPr bwMode="gray">
                <a:xfrm>
                  <a:off x="3609032" y="1036418"/>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77" name="Oval 76">
                  <a:extLst>
                    <a:ext uri="{FF2B5EF4-FFF2-40B4-BE49-F238E27FC236}">
                      <a16:creationId xmlns:a16="http://schemas.microsoft.com/office/drawing/2014/main" id="{6140AAFE-3A6D-4D6F-A4A7-3E045224CC54}"/>
                    </a:ext>
                  </a:extLst>
                </p:cNvPr>
                <p:cNvSpPr/>
                <p:nvPr/>
              </p:nvSpPr>
              <p:spPr bwMode="gray">
                <a:xfrm>
                  <a:off x="3609032" y="851864"/>
                  <a:ext cx="24500" cy="26949"/>
                </a:xfrm>
                <a:prstGeom prst="ellipse">
                  <a:avLst/>
                </a:prstGeom>
                <a:solidFill>
                  <a:schemeClr val="accent3"/>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nvGrpSpPr>
                <p:cNvPr id="78" name="Group 77">
                  <a:extLst>
                    <a:ext uri="{FF2B5EF4-FFF2-40B4-BE49-F238E27FC236}">
                      <a16:creationId xmlns:a16="http://schemas.microsoft.com/office/drawing/2014/main" id="{E8B08F99-340E-4E38-9350-67A06960F24A}"/>
                    </a:ext>
                  </a:extLst>
                </p:cNvPr>
                <p:cNvGrpSpPr/>
                <p:nvPr/>
              </p:nvGrpSpPr>
              <p:grpSpPr>
                <a:xfrm>
                  <a:off x="3601046" y="864062"/>
                  <a:ext cx="40496" cy="185486"/>
                  <a:chOff x="4517745" y="6009328"/>
                  <a:chExt cx="166255" cy="692291"/>
                </a:xfrm>
              </p:grpSpPr>
              <p:sp>
                <p:nvSpPr>
                  <p:cNvPr id="79" name="Rounded Rectangle 410">
                    <a:extLst>
                      <a:ext uri="{FF2B5EF4-FFF2-40B4-BE49-F238E27FC236}">
                        <a16:creationId xmlns:a16="http://schemas.microsoft.com/office/drawing/2014/main" id="{97A0FE68-4FFA-494A-B0DF-D4CE36B4593C}"/>
                      </a:ext>
                    </a:extLst>
                  </p:cNvPr>
                  <p:cNvSpPr/>
                  <p:nvPr/>
                </p:nvSpPr>
                <p:spPr bwMode="gray">
                  <a:xfrm rot="5400000" flipH="1">
                    <a:off x="4529028" y="6057970"/>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0" name="Oval 79">
                    <a:extLst>
                      <a:ext uri="{FF2B5EF4-FFF2-40B4-BE49-F238E27FC236}">
                        <a16:creationId xmlns:a16="http://schemas.microsoft.com/office/drawing/2014/main" id="{26F243C3-6EB6-42C4-AEB3-6204205C8AA8}"/>
                      </a:ext>
                    </a:extLst>
                  </p:cNvPr>
                  <p:cNvSpPr/>
                  <p:nvPr/>
                </p:nvSpPr>
                <p:spPr bwMode="gray">
                  <a:xfrm>
                    <a:off x="4517745" y="6127527"/>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1" name="Rounded Rectangle 412">
                    <a:extLst>
                      <a:ext uri="{FF2B5EF4-FFF2-40B4-BE49-F238E27FC236}">
                        <a16:creationId xmlns:a16="http://schemas.microsoft.com/office/drawing/2014/main" id="{021DA598-FABE-4FA4-BBAA-BC5F73D19330}"/>
                      </a:ext>
                    </a:extLst>
                  </p:cNvPr>
                  <p:cNvSpPr/>
                  <p:nvPr/>
                </p:nvSpPr>
                <p:spPr bwMode="gray">
                  <a:xfrm rot="5400000" flipH="1">
                    <a:off x="4529028" y="6313537"/>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2" name="Oval 81">
                    <a:extLst>
                      <a:ext uri="{FF2B5EF4-FFF2-40B4-BE49-F238E27FC236}">
                        <a16:creationId xmlns:a16="http://schemas.microsoft.com/office/drawing/2014/main" id="{FED9BD55-9FAB-4A71-8865-14DDB787D939}"/>
                      </a:ext>
                    </a:extLst>
                  </p:cNvPr>
                  <p:cNvSpPr/>
                  <p:nvPr/>
                </p:nvSpPr>
                <p:spPr bwMode="gray">
                  <a:xfrm>
                    <a:off x="4517745" y="6383094"/>
                    <a:ext cx="166255" cy="166255"/>
                  </a:xfrm>
                  <a:prstGeom prst="ellipse">
                    <a:avLst/>
                  </a:prstGeom>
                  <a:no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3" name="Rounded Rectangle 414">
                    <a:extLst>
                      <a:ext uri="{FF2B5EF4-FFF2-40B4-BE49-F238E27FC236}">
                        <a16:creationId xmlns:a16="http://schemas.microsoft.com/office/drawing/2014/main" id="{95ABD0A9-F637-445F-B21F-6975B7A4D746}"/>
                      </a:ext>
                    </a:extLst>
                  </p:cNvPr>
                  <p:cNvSpPr/>
                  <p:nvPr/>
                </p:nvSpPr>
                <p:spPr bwMode="gray">
                  <a:xfrm rot="5400000" flipH="1">
                    <a:off x="4529027" y="6606572"/>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sp>
                <p:nvSpPr>
                  <p:cNvPr id="84" name="Rounded Rectangle 415">
                    <a:extLst>
                      <a:ext uri="{FF2B5EF4-FFF2-40B4-BE49-F238E27FC236}">
                        <a16:creationId xmlns:a16="http://schemas.microsoft.com/office/drawing/2014/main" id="{14B44511-9BD7-47C2-B00E-4E79008858D9}"/>
                      </a:ext>
                    </a:extLst>
                  </p:cNvPr>
                  <p:cNvSpPr/>
                  <p:nvPr/>
                </p:nvSpPr>
                <p:spPr bwMode="gray">
                  <a:xfrm rot="5400000" flipH="1">
                    <a:off x="4529027" y="6590519"/>
                    <a:ext cx="143689" cy="46406"/>
                  </a:xfrm>
                  <a:prstGeom prst="roundRect">
                    <a:avLst>
                      <a:gd name="adj" fmla="val 50000"/>
                    </a:avLst>
                  </a:prstGeom>
                  <a:solidFill>
                    <a:schemeClr val="bg1">
                      <a:lumMod val="50000"/>
                    </a:schemeClr>
                  </a:solidFill>
                  <a:ln w="3175" algn="ctr">
                    <a:solidFill>
                      <a:srgbClr val="E0DED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400" b="1">
                      <a:solidFill>
                        <a:prstClr val="white"/>
                      </a:solidFill>
                    </a:endParaRPr>
                  </a:p>
                </p:txBody>
              </p:sp>
            </p:grpSp>
          </p:grpSp>
        </p:grpSp>
        <p:grpSp>
          <p:nvGrpSpPr>
            <p:cNvPr id="125" name="Group 124">
              <a:extLst>
                <a:ext uri="{FF2B5EF4-FFF2-40B4-BE49-F238E27FC236}">
                  <a16:creationId xmlns:a16="http://schemas.microsoft.com/office/drawing/2014/main" id="{1A8BA219-5DCD-41A4-90E7-D119AF4579E7}"/>
                </a:ext>
              </a:extLst>
            </p:cNvPr>
            <p:cNvGrpSpPr/>
            <p:nvPr/>
          </p:nvGrpSpPr>
          <p:grpSpPr>
            <a:xfrm>
              <a:off x="9251968" y="3429000"/>
              <a:ext cx="1103886" cy="1436232"/>
              <a:chOff x="4671378" y="2129955"/>
              <a:chExt cx="318198" cy="361937"/>
            </a:xfrm>
          </p:grpSpPr>
          <p:sp>
            <p:nvSpPr>
              <p:cNvPr id="126" name="Freeform: Shape 125">
                <a:extLst>
                  <a:ext uri="{FF2B5EF4-FFF2-40B4-BE49-F238E27FC236}">
                    <a16:creationId xmlns:a16="http://schemas.microsoft.com/office/drawing/2014/main" id="{72388041-DD55-4914-AC9B-CC48479A5713}"/>
                  </a:ext>
                </a:extLst>
              </p:cNvPr>
              <p:cNvSpPr/>
              <p:nvPr/>
            </p:nvSpPr>
            <p:spPr>
              <a:xfrm>
                <a:off x="4774759" y="2129955"/>
                <a:ext cx="174599" cy="234707"/>
              </a:xfrm>
              <a:custGeom>
                <a:avLst/>
                <a:gdLst>
                  <a:gd name="connsiteX0" fmla="*/ 229674 w 232798"/>
                  <a:gd name="connsiteY0" fmla="*/ 21644 h 312941"/>
                  <a:gd name="connsiteX1" fmla="*/ 201432 w 232798"/>
                  <a:gd name="connsiteY1" fmla="*/ 2600 h 312941"/>
                  <a:gd name="connsiteX2" fmla="*/ 180290 w 232798"/>
                  <a:gd name="connsiteY2" fmla="*/ 6722 h 312941"/>
                  <a:gd name="connsiteX3" fmla="*/ 2600 w 232798"/>
                  <a:gd name="connsiteY3" fmla="*/ 270394 h 312941"/>
                  <a:gd name="connsiteX4" fmla="*/ 6722 w 232798"/>
                  <a:gd name="connsiteY4" fmla="*/ 291537 h 312941"/>
                  <a:gd name="connsiteX5" fmla="*/ 34963 w 232798"/>
                  <a:gd name="connsiteY5" fmla="*/ 310581 h 312941"/>
                  <a:gd name="connsiteX6" fmla="*/ 56106 w 232798"/>
                  <a:gd name="connsiteY6" fmla="*/ 306459 h 312941"/>
                  <a:gd name="connsiteX7" fmla="*/ 233795 w 232798"/>
                  <a:gd name="connsiteY7" fmla="*/ 42786 h 312941"/>
                  <a:gd name="connsiteX8" fmla="*/ 229674 w 232798"/>
                  <a:gd name="connsiteY8" fmla="*/ 21644 h 3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798" h="312941">
                    <a:moveTo>
                      <a:pt x="229674" y="21644"/>
                    </a:moveTo>
                    <a:lnTo>
                      <a:pt x="201432" y="2600"/>
                    </a:lnTo>
                    <a:cubicBezTo>
                      <a:pt x="194449" y="-2094"/>
                      <a:pt x="185022" y="-262"/>
                      <a:pt x="180290" y="6722"/>
                    </a:cubicBezTo>
                    <a:lnTo>
                      <a:pt x="2600" y="270394"/>
                    </a:lnTo>
                    <a:cubicBezTo>
                      <a:pt x="-2094" y="277378"/>
                      <a:pt x="-262" y="286843"/>
                      <a:pt x="6722" y="291537"/>
                    </a:cubicBezTo>
                    <a:lnTo>
                      <a:pt x="34963" y="310581"/>
                    </a:lnTo>
                    <a:cubicBezTo>
                      <a:pt x="41947" y="315275"/>
                      <a:pt x="51373" y="313443"/>
                      <a:pt x="56106" y="306459"/>
                    </a:cubicBezTo>
                    <a:lnTo>
                      <a:pt x="233795" y="42786"/>
                    </a:lnTo>
                    <a:cubicBezTo>
                      <a:pt x="238489" y="35803"/>
                      <a:pt x="236657" y="26338"/>
                      <a:pt x="229674" y="21644"/>
                    </a:cubicBezTo>
                    <a:close/>
                  </a:path>
                </a:pathLst>
              </a:custGeom>
              <a:noFill/>
              <a:ln w="19050" cap="flat">
                <a:solidFill>
                  <a:schemeClr val="tx1"/>
                </a:solidFill>
                <a:prstDash val="solid"/>
                <a:miter/>
              </a:ln>
            </p:spPr>
            <p:txBody>
              <a:bodyPr rtlCol="0" anchor="ctr"/>
              <a:lstStyle/>
              <a:p>
                <a:endParaRPr lang="en-CA" sz="1350"/>
              </a:p>
            </p:txBody>
          </p:sp>
          <p:sp>
            <p:nvSpPr>
              <p:cNvPr id="127" name="Freeform: Shape 126">
                <a:extLst>
                  <a:ext uri="{FF2B5EF4-FFF2-40B4-BE49-F238E27FC236}">
                    <a16:creationId xmlns:a16="http://schemas.microsoft.com/office/drawing/2014/main" id="{0026BC84-F77C-4F6D-B3D3-5D067A018753}"/>
                  </a:ext>
                </a:extLst>
              </p:cNvPr>
              <p:cNvSpPr/>
              <p:nvPr/>
            </p:nvSpPr>
            <p:spPr>
              <a:xfrm>
                <a:off x="4671378" y="2367667"/>
                <a:ext cx="120215" cy="120215"/>
              </a:xfrm>
              <a:custGeom>
                <a:avLst/>
                <a:gdLst>
                  <a:gd name="connsiteX0" fmla="*/ 0 w 160287"/>
                  <a:gd name="connsiteY0" fmla="*/ 161819 h 160287"/>
                  <a:gd name="connsiteX1" fmla="*/ 157273 w 160287"/>
                  <a:gd name="connsiteY1" fmla="*/ 43855 h 160287"/>
                  <a:gd name="connsiteX2" fmla="*/ 152464 w 160287"/>
                  <a:gd name="connsiteY2" fmla="*/ 19240 h 160287"/>
                  <a:gd name="connsiteX3" fmla="*/ 128382 w 160287"/>
                  <a:gd name="connsiteY3" fmla="*/ 3020 h 160287"/>
                  <a:gd name="connsiteX4" fmla="*/ 103767 w 160287"/>
                  <a:gd name="connsiteY4" fmla="*/ 7829 h 160287"/>
                  <a:gd name="connsiteX5" fmla="*/ 0 w 160287"/>
                  <a:gd name="connsiteY5" fmla="*/ 161819 h 16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87" h="160287">
                    <a:moveTo>
                      <a:pt x="0" y="161819"/>
                    </a:moveTo>
                    <a:cubicBezTo>
                      <a:pt x="88769" y="160789"/>
                      <a:pt x="157273" y="43855"/>
                      <a:pt x="157273" y="43855"/>
                    </a:cubicBezTo>
                    <a:cubicBezTo>
                      <a:pt x="162730" y="35726"/>
                      <a:pt x="160593" y="24697"/>
                      <a:pt x="152464" y="19240"/>
                    </a:cubicBezTo>
                    <a:lnTo>
                      <a:pt x="128382" y="3020"/>
                    </a:lnTo>
                    <a:cubicBezTo>
                      <a:pt x="120254" y="-2437"/>
                      <a:pt x="109224" y="-300"/>
                      <a:pt x="103767" y="7829"/>
                    </a:cubicBezTo>
                    <a:lnTo>
                      <a:pt x="0" y="161819"/>
                    </a:lnTo>
                    <a:close/>
                  </a:path>
                </a:pathLst>
              </a:custGeom>
              <a:noFill/>
              <a:ln w="19050" cap="flat">
                <a:solidFill>
                  <a:schemeClr val="tx1"/>
                </a:solidFill>
                <a:prstDash val="solid"/>
                <a:miter/>
              </a:ln>
            </p:spPr>
            <p:txBody>
              <a:bodyPr rtlCol="0" anchor="ctr"/>
              <a:lstStyle/>
              <a:p>
                <a:endParaRPr lang="en-CA" sz="1350"/>
              </a:p>
            </p:txBody>
          </p:sp>
          <p:sp>
            <p:nvSpPr>
              <p:cNvPr id="128" name="Freeform: Shape 127">
                <a:extLst>
                  <a:ext uri="{FF2B5EF4-FFF2-40B4-BE49-F238E27FC236}">
                    <a16:creationId xmlns:a16="http://schemas.microsoft.com/office/drawing/2014/main" id="{722B0F46-4E19-4D97-A718-C3C047F18D72}"/>
                  </a:ext>
                </a:extLst>
              </p:cNvPr>
              <p:cNvSpPr/>
              <p:nvPr/>
            </p:nvSpPr>
            <p:spPr>
              <a:xfrm>
                <a:off x="4788731" y="2363806"/>
                <a:ext cx="11449" cy="20036"/>
              </a:xfrm>
              <a:custGeom>
                <a:avLst/>
                <a:gdLst>
                  <a:gd name="connsiteX0" fmla="*/ 18204 w 15265"/>
                  <a:gd name="connsiteY0" fmla="*/ 0 h 26714"/>
                  <a:gd name="connsiteX1" fmla="*/ 0 w 15265"/>
                  <a:gd name="connsiteY1" fmla="*/ 27058 h 26714"/>
                </a:gdLst>
                <a:ahLst/>
                <a:cxnLst>
                  <a:cxn ang="0">
                    <a:pos x="connsiteX0" y="connsiteY0"/>
                  </a:cxn>
                  <a:cxn ang="0">
                    <a:pos x="connsiteX1" y="connsiteY1"/>
                  </a:cxn>
                </a:cxnLst>
                <a:rect l="l" t="t" r="r" b="b"/>
                <a:pathLst>
                  <a:path w="15265" h="26714">
                    <a:moveTo>
                      <a:pt x="18204" y="0"/>
                    </a:moveTo>
                    <a:lnTo>
                      <a:pt x="0" y="27058"/>
                    </a:lnTo>
                  </a:path>
                </a:pathLst>
              </a:custGeom>
              <a:ln w="19050" cap="rnd">
                <a:solidFill>
                  <a:schemeClr val="tx1"/>
                </a:solidFill>
                <a:prstDash val="solid"/>
                <a:miter/>
              </a:ln>
            </p:spPr>
            <p:txBody>
              <a:bodyPr rtlCol="0" anchor="ctr"/>
              <a:lstStyle/>
              <a:p>
                <a:endParaRPr lang="en-CA" sz="1350"/>
              </a:p>
            </p:txBody>
          </p:sp>
          <p:sp>
            <p:nvSpPr>
              <p:cNvPr id="129" name="Freeform: Shape 128">
                <a:extLst>
                  <a:ext uri="{FF2B5EF4-FFF2-40B4-BE49-F238E27FC236}">
                    <a16:creationId xmlns:a16="http://schemas.microsoft.com/office/drawing/2014/main" id="{6681E2AB-0190-40DF-8B0D-166926CDB85F}"/>
                  </a:ext>
                </a:extLst>
              </p:cNvPr>
              <p:cNvSpPr/>
              <p:nvPr/>
            </p:nvSpPr>
            <p:spPr>
              <a:xfrm>
                <a:off x="4764917" y="2347778"/>
                <a:ext cx="11449" cy="20036"/>
              </a:xfrm>
              <a:custGeom>
                <a:avLst/>
                <a:gdLst>
                  <a:gd name="connsiteX0" fmla="*/ 0 w 15265"/>
                  <a:gd name="connsiteY0" fmla="*/ 27058 h 26714"/>
                  <a:gd name="connsiteX1" fmla="*/ 18242 w 15265"/>
                  <a:gd name="connsiteY1" fmla="*/ 0 h 26714"/>
                </a:gdLst>
                <a:ahLst/>
                <a:cxnLst>
                  <a:cxn ang="0">
                    <a:pos x="connsiteX0" y="connsiteY0"/>
                  </a:cxn>
                  <a:cxn ang="0">
                    <a:pos x="connsiteX1" y="connsiteY1"/>
                  </a:cxn>
                </a:cxnLst>
                <a:rect l="l" t="t" r="r" b="b"/>
                <a:pathLst>
                  <a:path w="15265" h="26714">
                    <a:moveTo>
                      <a:pt x="0" y="27058"/>
                    </a:moveTo>
                    <a:lnTo>
                      <a:pt x="18242" y="0"/>
                    </a:lnTo>
                  </a:path>
                </a:pathLst>
              </a:custGeom>
              <a:ln w="19050" cap="rnd">
                <a:solidFill>
                  <a:schemeClr val="tx1"/>
                </a:solidFill>
                <a:prstDash val="solid"/>
                <a:miter/>
              </a:ln>
            </p:spPr>
            <p:txBody>
              <a:bodyPr rtlCol="0" anchor="ctr"/>
              <a:lstStyle/>
              <a:p>
                <a:endParaRPr lang="en-CA" sz="1350"/>
              </a:p>
            </p:txBody>
          </p:sp>
          <p:sp>
            <p:nvSpPr>
              <p:cNvPr id="130" name="Freeform: Shape 129">
                <a:extLst>
                  <a:ext uri="{FF2B5EF4-FFF2-40B4-BE49-F238E27FC236}">
                    <a16:creationId xmlns:a16="http://schemas.microsoft.com/office/drawing/2014/main" id="{9B5B814A-4DF7-4D60-B4F5-D99B0FF530AF}"/>
                  </a:ext>
                </a:extLst>
              </p:cNvPr>
              <p:cNvSpPr/>
              <p:nvPr/>
            </p:nvSpPr>
            <p:spPr>
              <a:xfrm>
                <a:off x="4830176" y="2198081"/>
                <a:ext cx="65832" cy="97317"/>
              </a:xfrm>
              <a:custGeom>
                <a:avLst/>
                <a:gdLst>
                  <a:gd name="connsiteX0" fmla="*/ 0 w 87776"/>
                  <a:gd name="connsiteY0" fmla="*/ 131474 h 129756"/>
                  <a:gd name="connsiteX1" fmla="*/ 88616 w 87776"/>
                  <a:gd name="connsiteY1" fmla="*/ 0 h 129756"/>
                </a:gdLst>
                <a:ahLst/>
                <a:cxnLst>
                  <a:cxn ang="0">
                    <a:pos x="connsiteX0" y="connsiteY0"/>
                  </a:cxn>
                  <a:cxn ang="0">
                    <a:pos x="connsiteX1" y="connsiteY1"/>
                  </a:cxn>
                </a:cxnLst>
                <a:rect l="l" t="t" r="r" b="b"/>
                <a:pathLst>
                  <a:path w="87776" h="129756">
                    <a:moveTo>
                      <a:pt x="0" y="131474"/>
                    </a:moveTo>
                    <a:lnTo>
                      <a:pt x="88616" y="0"/>
                    </a:lnTo>
                  </a:path>
                </a:pathLst>
              </a:custGeom>
              <a:ln w="19050" cap="rnd">
                <a:solidFill>
                  <a:schemeClr val="tx1"/>
                </a:solidFill>
                <a:prstDash val="solid"/>
                <a:miter/>
              </a:ln>
            </p:spPr>
            <p:txBody>
              <a:bodyPr rtlCol="0" anchor="ctr"/>
              <a:lstStyle/>
              <a:p>
                <a:endParaRPr lang="en-CA" sz="1350"/>
              </a:p>
            </p:txBody>
          </p:sp>
          <p:sp>
            <p:nvSpPr>
              <p:cNvPr id="131" name="Freeform: Shape 130">
                <a:extLst>
                  <a:ext uri="{FF2B5EF4-FFF2-40B4-BE49-F238E27FC236}">
                    <a16:creationId xmlns:a16="http://schemas.microsoft.com/office/drawing/2014/main" id="{87B05D22-67FA-4DA0-94A7-6FA6C78FDC44}"/>
                  </a:ext>
                </a:extLst>
              </p:cNvPr>
              <p:cNvSpPr/>
              <p:nvPr/>
            </p:nvSpPr>
            <p:spPr>
              <a:xfrm>
                <a:off x="4743077" y="2489030"/>
                <a:ext cx="31485" cy="2862"/>
              </a:xfrm>
              <a:custGeom>
                <a:avLst/>
                <a:gdLst>
                  <a:gd name="connsiteX0" fmla="*/ 0 w 41979"/>
                  <a:gd name="connsiteY0" fmla="*/ 0 h 0"/>
                  <a:gd name="connsiteX1" fmla="*/ 42323 w 41979"/>
                  <a:gd name="connsiteY1" fmla="*/ 0 h 0"/>
                </a:gdLst>
                <a:ahLst/>
                <a:cxnLst>
                  <a:cxn ang="0">
                    <a:pos x="connsiteX0" y="connsiteY0"/>
                  </a:cxn>
                  <a:cxn ang="0">
                    <a:pos x="connsiteX1" y="connsiteY1"/>
                  </a:cxn>
                </a:cxnLst>
                <a:rect l="l" t="t" r="r" b="b"/>
                <a:pathLst>
                  <a:path w="41979">
                    <a:moveTo>
                      <a:pt x="0" y="0"/>
                    </a:moveTo>
                    <a:lnTo>
                      <a:pt x="42323" y="0"/>
                    </a:lnTo>
                  </a:path>
                </a:pathLst>
              </a:custGeom>
              <a:ln w="19050" cap="rnd">
                <a:solidFill>
                  <a:schemeClr val="tx1"/>
                </a:solidFill>
                <a:prstDash val="solid"/>
                <a:miter/>
              </a:ln>
            </p:spPr>
            <p:txBody>
              <a:bodyPr rtlCol="0" anchor="ctr"/>
              <a:lstStyle/>
              <a:p>
                <a:endParaRPr lang="en-CA" sz="1350"/>
              </a:p>
            </p:txBody>
          </p:sp>
          <p:sp>
            <p:nvSpPr>
              <p:cNvPr id="132" name="Freeform: Shape 131">
                <a:extLst>
                  <a:ext uri="{FF2B5EF4-FFF2-40B4-BE49-F238E27FC236}">
                    <a16:creationId xmlns:a16="http://schemas.microsoft.com/office/drawing/2014/main" id="{F74C2D32-935A-4AB2-A811-B34015D92A84}"/>
                  </a:ext>
                </a:extLst>
              </p:cNvPr>
              <p:cNvSpPr/>
              <p:nvPr/>
            </p:nvSpPr>
            <p:spPr>
              <a:xfrm>
                <a:off x="4814749" y="2489030"/>
                <a:ext cx="31485" cy="2862"/>
              </a:xfrm>
              <a:custGeom>
                <a:avLst/>
                <a:gdLst>
                  <a:gd name="connsiteX0" fmla="*/ 0 w 41979"/>
                  <a:gd name="connsiteY0" fmla="*/ 0 h 0"/>
                  <a:gd name="connsiteX1" fmla="*/ 42324 w 41979"/>
                  <a:gd name="connsiteY1" fmla="*/ 0 h 0"/>
                </a:gdLst>
                <a:ahLst/>
                <a:cxnLst>
                  <a:cxn ang="0">
                    <a:pos x="connsiteX0" y="connsiteY0"/>
                  </a:cxn>
                  <a:cxn ang="0">
                    <a:pos x="connsiteX1" y="connsiteY1"/>
                  </a:cxn>
                </a:cxnLst>
                <a:rect l="l" t="t" r="r" b="b"/>
                <a:pathLst>
                  <a:path w="41979">
                    <a:moveTo>
                      <a:pt x="0" y="0"/>
                    </a:moveTo>
                    <a:lnTo>
                      <a:pt x="42324" y="0"/>
                    </a:lnTo>
                  </a:path>
                </a:pathLst>
              </a:custGeom>
              <a:ln w="19050" cap="rnd">
                <a:solidFill>
                  <a:schemeClr val="tx1"/>
                </a:solidFill>
                <a:prstDash val="solid"/>
                <a:miter/>
              </a:ln>
            </p:spPr>
            <p:txBody>
              <a:bodyPr rtlCol="0" anchor="ctr"/>
              <a:lstStyle/>
              <a:p>
                <a:endParaRPr lang="en-CA" sz="1350"/>
              </a:p>
            </p:txBody>
          </p:sp>
          <p:sp>
            <p:nvSpPr>
              <p:cNvPr id="133" name="Freeform: Shape 132">
                <a:extLst>
                  <a:ext uri="{FF2B5EF4-FFF2-40B4-BE49-F238E27FC236}">
                    <a16:creationId xmlns:a16="http://schemas.microsoft.com/office/drawing/2014/main" id="{52611626-8A2E-4D27-B0CE-F068099639D3}"/>
                  </a:ext>
                </a:extLst>
              </p:cNvPr>
              <p:cNvSpPr/>
              <p:nvPr/>
            </p:nvSpPr>
            <p:spPr>
              <a:xfrm>
                <a:off x="4886420" y="2489030"/>
                <a:ext cx="31485" cy="2862"/>
              </a:xfrm>
              <a:custGeom>
                <a:avLst/>
                <a:gdLst>
                  <a:gd name="connsiteX0" fmla="*/ 0 w 41979"/>
                  <a:gd name="connsiteY0" fmla="*/ 0 h 0"/>
                  <a:gd name="connsiteX1" fmla="*/ 42323 w 41979"/>
                  <a:gd name="connsiteY1" fmla="*/ 0 h 0"/>
                </a:gdLst>
                <a:ahLst/>
                <a:cxnLst>
                  <a:cxn ang="0">
                    <a:pos x="connsiteX0" y="connsiteY0"/>
                  </a:cxn>
                  <a:cxn ang="0">
                    <a:pos x="connsiteX1" y="connsiteY1"/>
                  </a:cxn>
                </a:cxnLst>
                <a:rect l="l" t="t" r="r" b="b"/>
                <a:pathLst>
                  <a:path w="41979">
                    <a:moveTo>
                      <a:pt x="0" y="0"/>
                    </a:moveTo>
                    <a:lnTo>
                      <a:pt x="42323" y="0"/>
                    </a:lnTo>
                  </a:path>
                </a:pathLst>
              </a:custGeom>
              <a:ln w="19050" cap="rnd">
                <a:solidFill>
                  <a:schemeClr val="tx1"/>
                </a:solidFill>
                <a:prstDash val="solid"/>
                <a:miter/>
              </a:ln>
            </p:spPr>
            <p:txBody>
              <a:bodyPr rtlCol="0" anchor="ctr"/>
              <a:lstStyle/>
              <a:p>
                <a:endParaRPr lang="en-CA" sz="1350"/>
              </a:p>
            </p:txBody>
          </p:sp>
          <p:sp>
            <p:nvSpPr>
              <p:cNvPr id="134" name="Freeform: Shape 133">
                <a:extLst>
                  <a:ext uri="{FF2B5EF4-FFF2-40B4-BE49-F238E27FC236}">
                    <a16:creationId xmlns:a16="http://schemas.microsoft.com/office/drawing/2014/main" id="{16232D06-1AEC-4C30-B8C9-A0A04ADA63AE}"/>
                  </a:ext>
                </a:extLst>
              </p:cNvPr>
              <p:cNvSpPr/>
              <p:nvPr/>
            </p:nvSpPr>
            <p:spPr>
              <a:xfrm>
                <a:off x="4958091" y="2489030"/>
                <a:ext cx="31485" cy="2862"/>
              </a:xfrm>
              <a:custGeom>
                <a:avLst/>
                <a:gdLst>
                  <a:gd name="connsiteX0" fmla="*/ 0 w 41979"/>
                  <a:gd name="connsiteY0" fmla="*/ 0 h 0"/>
                  <a:gd name="connsiteX1" fmla="*/ 42323 w 41979"/>
                  <a:gd name="connsiteY1" fmla="*/ 0 h 0"/>
                </a:gdLst>
                <a:ahLst/>
                <a:cxnLst>
                  <a:cxn ang="0">
                    <a:pos x="connsiteX0" y="connsiteY0"/>
                  </a:cxn>
                  <a:cxn ang="0">
                    <a:pos x="connsiteX1" y="connsiteY1"/>
                  </a:cxn>
                </a:cxnLst>
                <a:rect l="l" t="t" r="r" b="b"/>
                <a:pathLst>
                  <a:path w="41979">
                    <a:moveTo>
                      <a:pt x="0" y="0"/>
                    </a:moveTo>
                    <a:lnTo>
                      <a:pt x="42323" y="0"/>
                    </a:lnTo>
                  </a:path>
                </a:pathLst>
              </a:custGeom>
              <a:ln w="19050" cap="rnd">
                <a:solidFill>
                  <a:schemeClr val="tx1"/>
                </a:solidFill>
                <a:prstDash val="solid"/>
                <a:miter/>
              </a:ln>
            </p:spPr>
            <p:txBody>
              <a:bodyPr rtlCol="0" anchor="ctr"/>
              <a:lstStyle/>
              <a:p>
                <a:endParaRPr lang="en-CA" sz="1350"/>
              </a:p>
            </p:txBody>
          </p:sp>
          <p:sp>
            <p:nvSpPr>
              <p:cNvPr id="135" name="Freeform: Shape 134">
                <a:extLst>
                  <a:ext uri="{FF2B5EF4-FFF2-40B4-BE49-F238E27FC236}">
                    <a16:creationId xmlns:a16="http://schemas.microsoft.com/office/drawing/2014/main" id="{5719E970-E55E-42AC-AE6D-12181C3F5066}"/>
                  </a:ext>
                </a:extLst>
              </p:cNvPr>
              <p:cNvSpPr/>
              <p:nvPr/>
            </p:nvSpPr>
            <p:spPr>
              <a:xfrm>
                <a:off x="4760481" y="2442834"/>
                <a:ext cx="228982" cy="20036"/>
              </a:xfrm>
              <a:custGeom>
                <a:avLst/>
                <a:gdLst>
                  <a:gd name="connsiteX0" fmla="*/ 25913 w 305308"/>
                  <a:gd name="connsiteY0" fmla="*/ 0 h 26714"/>
                  <a:gd name="connsiteX1" fmla="*/ 0 w 305308"/>
                  <a:gd name="connsiteY1" fmla="*/ 27669 h 26714"/>
                  <a:gd name="connsiteX2" fmla="*/ 305805 w 305308"/>
                  <a:gd name="connsiteY2" fmla="*/ 27669 h 26714"/>
                  <a:gd name="connsiteX3" fmla="*/ 305805 w 305308"/>
                  <a:gd name="connsiteY3" fmla="*/ 0 h 26714"/>
                  <a:gd name="connsiteX4" fmla="*/ 25913 w 305308"/>
                  <a:gd name="connsiteY4" fmla="*/ 0 h 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308" h="26714">
                    <a:moveTo>
                      <a:pt x="25913" y="0"/>
                    </a:moveTo>
                    <a:cubicBezTo>
                      <a:pt x="18395" y="8930"/>
                      <a:pt x="9732" y="18395"/>
                      <a:pt x="0" y="27669"/>
                    </a:cubicBezTo>
                    <a:lnTo>
                      <a:pt x="305805" y="27669"/>
                    </a:lnTo>
                    <a:lnTo>
                      <a:pt x="305805" y="0"/>
                    </a:lnTo>
                    <a:lnTo>
                      <a:pt x="25913" y="0"/>
                    </a:lnTo>
                    <a:close/>
                  </a:path>
                </a:pathLst>
              </a:custGeom>
              <a:solidFill>
                <a:schemeClr val="tx1"/>
              </a:solidFill>
              <a:ln w="19050" cap="flat">
                <a:noFill/>
                <a:prstDash val="solid"/>
                <a:miter/>
              </a:ln>
            </p:spPr>
            <p:txBody>
              <a:bodyPr rtlCol="0" anchor="ctr"/>
              <a:lstStyle/>
              <a:p>
                <a:endParaRPr lang="en-CA" sz="1350"/>
              </a:p>
            </p:txBody>
          </p:sp>
        </p:grpSp>
      </p:grpSp>
      <p:sp>
        <p:nvSpPr>
          <p:cNvPr id="140" name="Rectangle 139">
            <a:extLst>
              <a:ext uri="{FF2B5EF4-FFF2-40B4-BE49-F238E27FC236}">
                <a16:creationId xmlns:a16="http://schemas.microsoft.com/office/drawing/2014/main" id="{ECF84483-49A2-486B-9CB1-C278FF16CA15}"/>
              </a:ext>
            </a:extLst>
          </p:cNvPr>
          <p:cNvSpPr/>
          <p:nvPr/>
        </p:nvSpPr>
        <p:spPr>
          <a:xfrm>
            <a:off x="538595" y="1742124"/>
            <a:ext cx="3689907" cy="42199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8373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5DA9-735B-8113-92B4-8B15DF898707}"/>
              </a:ext>
            </a:extLst>
          </p:cNvPr>
          <p:cNvSpPr>
            <a:spLocks noGrp="1"/>
          </p:cNvSpPr>
          <p:nvPr>
            <p:ph type="title"/>
          </p:nvPr>
        </p:nvSpPr>
        <p:spPr>
          <a:xfrm>
            <a:off x="838200" y="409193"/>
            <a:ext cx="10515600" cy="1325563"/>
          </a:xfrm>
        </p:spPr>
        <p:txBody>
          <a:bodyPr>
            <a:normAutofit/>
          </a:bodyPr>
          <a:lstStyle/>
          <a:p>
            <a:r>
              <a:rPr lang="en-US" dirty="0"/>
              <a:t>Clinical guidelines: Lifestyle intervention is the foundation of obesity treatment</a:t>
            </a:r>
            <a:endParaRPr lang="en-US" dirty="0">
              <a:cs typeface="Arial" panose="020B0604020202020204"/>
            </a:endParaRPr>
          </a:p>
        </p:txBody>
      </p:sp>
      <p:sp>
        <p:nvSpPr>
          <p:cNvPr id="4" name="Text Placeholder 3">
            <a:extLst>
              <a:ext uri="{FF2B5EF4-FFF2-40B4-BE49-F238E27FC236}">
                <a16:creationId xmlns:a16="http://schemas.microsoft.com/office/drawing/2014/main" id="{74F1B633-B576-E758-521E-20BF5BD03033}"/>
              </a:ext>
            </a:extLst>
          </p:cNvPr>
          <p:cNvSpPr>
            <a:spLocks noGrp="1"/>
          </p:cNvSpPr>
          <p:nvPr>
            <p:ph type="body" sz="quarter" idx="13"/>
          </p:nvPr>
        </p:nvSpPr>
        <p:spPr>
          <a:xfrm>
            <a:off x="570880" y="6254068"/>
            <a:ext cx="8652000" cy="324000"/>
          </a:xfrm>
        </p:spPr>
        <p:txBody>
          <a:bodyPr>
            <a:noAutofit/>
          </a:bodyPr>
          <a:lstStyle/>
          <a:p>
            <a:pPr>
              <a:spcBef>
                <a:spcPts val="0"/>
              </a:spcBef>
            </a:pPr>
            <a:r>
              <a:rPr lang="en-US" sz="1000" dirty="0"/>
              <a:t>*AHA/ACC/TOS guidelines.</a:t>
            </a:r>
            <a:endParaRPr lang="en-CA" sz="1000" dirty="0"/>
          </a:p>
          <a:p>
            <a:pPr>
              <a:spcBef>
                <a:spcPts val="0"/>
              </a:spcBef>
            </a:pPr>
            <a:r>
              <a:rPr lang="en-CA" sz="1000" dirty="0"/>
              <a:t>AHA, American Heart Association; ACC, American College of Cardiology; BMI, body mass index; TOS, The Obesity Society.</a:t>
            </a:r>
            <a:br>
              <a:rPr lang="en-US" altLang="en-US" sz="1000" dirty="0"/>
            </a:br>
            <a:r>
              <a:rPr lang="en-US" altLang="en-US" sz="1000" dirty="0"/>
              <a:t>Jensen MD et al, Circulation 2014;129(25 Suppl 2):S102</a:t>
            </a:r>
            <a:r>
              <a:rPr lang="en-US" altLang="en-US" sz="1000" dirty="0">
                <a:latin typeface="Arial" panose="020B0604020202020204" pitchFamily="34" charset="0"/>
                <a:cs typeface="Arial" panose="020B0604020202020204" pitchFamily="34" charset="0"/>
              </a:rPr>
              <a:t>–</a:t>
            </a:r>
            <a:r>
              <a:rPr lang="en-US" altLang="en-US" sz="1000" dirty="0"/>
              <a:t>S138.</a:t>
            </a:r>
          </a:p>
        </p:txBody>
      </p:sp>
      <p:graphicFrame>
        <p:nvGraphicFramePr>
          <p:cNvPr id="36" name="AHA/ACC/TOS table">
            <a:extLst>
              <a:ext uri="{FF2B5EF4-FFF2-40B4-BE49-F238E27FC236}">
                <a16:creationId xmlns:a16="http://schemas.microsoft.com/office/drawing/2014/main" id="{5D872F35-CBDF-A0F1-552A-34DC58138805}"/>
              </a:ext>
            </a:extLst>
          </p:cNvPr>
          <p:cNvGraphicFramePr>
            <a:graphicFrameLocks/>
          </p:cNvGraphicFramePr>
          <p:nvPr/>
        </p:nvGraphicFramePr>
        <p:xfrm>
          <a:off x="647700" y="2318151"/>
          <a:ext cx="11105905" cy="3422772"/>
        </p:xfrm>
        <a:graphic>
          <a:graphicData uri="http://schemas.openxmlformats.org/drawingml/2006/table">
            <a:tbl>
              <a:tblPr firstRow="1" bandRow="1">
                <a:tableStyleId>{72833802-FEF1-4C79-8D5D-14CF1EAF98D9}</a:tableStyleId>
              </a:tblPr>
              <a:tblGrid>
                <a:gridCol w="3463845">
                  <a:extLst>
                    <a:ext uri="{9D8B030D-6E8A-4147-A177-3AD203B41FA5}">
                      <a16:colId xmlns:a16="http://schemas.microsoft.com/office/drawing/2014/main" val="20000"/>
                    </a:ext>
                  </a:extLst>
                </a:gridCol>
                <a:gridCol w="1528412">
                  <a:extLst>
                    <a:ext uri="{9D8B030D-6E8A-4147-A177-3AD203B41FA5}">
                      <a16:colId xmlns:a16="http://schemas.microsoft.com/office/drawing/2014/main" val="20001"/>
                    </a:ext>
                  </a:extLst>
                </a:gridCol>
                <a:gridCol w="1528412">
                  <a:extLst>
                    <a:ext uri="{9D8B030D-6E8A-4147-A177-3AD203B41FA5}">
                      <a16:colId xmlns:a16="http://schemas.microsoft.com/office/drawing/2014/main" val="20002"/>
                    </a:ext>
                  </a:extLst>
                </a:gridCol>
                <a:gridCol w="1528412">
                  <a:extLst>
                    <a:ext uri="{9D8B030D-6E8A-4147-A177-3AD203B41FA5}">
                      <a16:colId xmlns:a16="http://schemas.microsoft.com/office/drawing/2014/main" val="20003"/>
                    </a:ext>
                  </a:extLst>
                </a:gridCol>
                <a:gridCol w="1528412">
                  <a:extLst>
                    <a:ext uri="{9D8B030D-6E8A-4147-A177-3AD203B41FA5}">
                      <a16:colId xmlns:a16="http://schemas.microsoft.com/office/drawing/2014/main" val="20004"/>
                    </a:ext>
                  </a:extLst>
                </a:gridCol>
                <a:gridCol w="1528412">
                  <a:extLst>
                    <a:ext uri="{9D8B030D-6E8A-4147-A177-3AD203B41FA5}">
                      <a16:colId xmlns:a16="http://schemas.microsoft.com/office/drawing/2014/main" val="20005"/>
                    </a:ext>
                  </a:extLst>
                </a:gridCol>
              </a:tblGrid>
              <a:tr h="477228">
                <a:tc rowSpan="2">
                  <a:txBody>
                    <a:bodyPr/>
                    <a:lstStyle/>
                    <a:p>
                      <a:pPr algn="l"/>
                      <a:r>
                        <a:rPr lang="en-US" sz="1500" b="1" baseline="0">
                          <a:solidFill>
                            <a:schemeClr val="bg1"/>
                          </a:solidFill>
                          <a:latin typeface="+mn-lt"/>
                        </a:rPr>
                        <a:t> Treatment*</a:t>
                      </a:r>
                      <a:endParaRPr lang="en-US" sz="1500" b="1">
                        <a:solidFill>
                          <a:schemeClr val="bg1"/>
                        </a:solidFill>
                        <a:latin typeface="+mn-lt"/>
                      </a:endParaRPr>
                    </a:p>
                  </a:txBody>
                  <a:tcPr marL="121932" marR="121932" marT="45691" marB="45691"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gridSpan="5">
                  <a:txBody>
                    <a:bodyPr/>
                    <a:lstStyle/>
                    <a:p>
                      <a:pPr algn="ctr"/>
                      <a:r>
                        <a:rPr lang="en-US" sz="1500" b="1">
                          <a:solidFill>
                            <a:schemeClr val="bg1"/>
                          </a:solidFill>
                          <a:latin typeface="+mn-lt"/>
                        </a:rPr>
                        <a:t>BMI category (kg/m</a:t>
                      </a:r>
                      <a:r>
                        <a:rPr lang="en-US" sz="1500" b="1" baseline="30000">
                          <a:solidFill>
                            <a:schemeClr val="bg1"/>
                          </a:solidFill>
                          <a:latin typeface="+mn-lt"/>
                        </a:rPr>
                        <a:t>2</a:t>
                      </a:r>
                      <a:r>
                        <a:rPr lang="en-US" sz="1500" b="1">
                          <a:solidFill>
                            <a:schemeClr val="bg1"/>
                          </a:solidFill>
                          <a:latin typeface="+mn-lt"/>
                        </a:rPr>
                        <a:t>)</a:t>
                      </a:r>
                    </a:p>
                  </a:txBody>
                  <a:tcPr marL="121932" marR="121932" marT="45691" marB="456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hMerge="1">
                  <a:txBody>
                    <a:bodyPr/>
                    <a:lstStyle/>
                    <a:p>
                      <a:pPr algn="ctr"/>
                      <a:endParaRPr lang="en-US" sz="1050">
                        <a:solidFill>
                          <a:schemeClr val="bg1"/>
                        </a:solidFill>
                      </a:endParaRPr>
                    </a:p>
                  </a:txBody>
                  <a:tcPr marL="36000" marR="36000" marT="18000" marB="18000" anchor="ctr"/>
                </a:tc>
                <a:tc hMerge="1">
                  <a:txBody>
                    <a:bodyPr/>
                    <a:lstStyle/>
                    <a:p>
                      <a:pPr algn="ctr"/>
                      <a:endParaRPr lang="en-US" sz="1050">
                        <a:solidFill>
                          <a:schemeClr val="bg1"/>
                        </a:solidFill>
                      </a:endParaRPr>
                    </a:p>
                  </a:txBody>
                  <a:tcPr marL="36000" marR="36000" marT="18000" marB="1800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endParaRPr>
                    </a:p>
                  </a:txBody>
                  <a:tcPr marL="36000" marR="36000" marT="18000" marB="1800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endParaRPr>
                    </a:p>
                  </a:txBody>
                  <a:tcPr marL="36000" marR="36000" marT="18000" marB="18000" anchor="ctr"/>
                </a:tc>
                <a:extLst>
                  <a:ext uri="{0D108BD9-81ED-4DB2-BD59-A6C34878D82A}">
                    <a16:rowId xmlns:a16="http://schemas.microsoft.com/office/drawing/2014/main" val="10000"/>
                  </a:ext>
                </a:extLst>
              </a:tr>
              <a:tr h="491046">
                <a:tc vMerge="1">
                  <a:txBody>
                    <a:bodyPr/>
                    <a:lstStyle/>
                    <a:p>
                      <a:endParaRPr lang="en-CA"/>
                    </a:p>
                  </a:txBody>
                  <a:tcPr/>
                </a:tc>
                <a:tc>
                  <a:txBody>
                    <a:bodyPr/>
                    <a:lstStyle/>
                    <a:p>
                      <a:pPr algn="ctr"/>
                      <a:r>
                        <a:rPr lang="en-US" sz="1500" b="1">
                          <a:solidFill>
                            <a:schemeClr val="bg1"/>
                          </a:solidFill>
                          <a:latin typeface="+mn-lt"/>
                        </a:rPr>
                        <a:t>≥25</a:t>
                      </a:r>
                    </a:p>
                  </a:txBody>
                  <a:tcPr marL="121932" marR="121932" marT="45691" marB="456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r>
                        <a:rPr lang="en-US" sz="1500" b="1">
                          <a:solidFill>
                            <a:schemeClr val="bg1"/>
                          </a:solidFill>
                          <a:latin typeface="+mn-lt"/>
                        </a:rPr>
                        <a:t>≥27</a:t>
                      </a:r>
                    </a:p>
                  </a:txBody>
                  <a:tcPr marL="121932" marR="121932" marT="45691" marB="456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r>
                        <a:rPr lang="en-US" sz="1500" b="1">
                          <a:solidFill>
                            <a:schemeClr val="bg1"/>
                          </a:solidFill>
                          <a:latin typeface="+mn-lt"/>
                        </a:rPr>
                        <a:t>≥30</a:t>
                      </a:r>
                    </a:p>
                  </a:txBody>
                  <a:tcPr marL="121932" marR="121932" marT="45691" marB="456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r>
                        <a:rPr lang="en-US" sz="1500" b="1">
                          <a:solidFill>
                            <a:schemeClr val="bg1"/>
                          </a:solidFill>
                          <a:latin typeface="+mn-lt"/>
                        </a:rPr>
                        <a:t>≥35</a:t>
                      </a:r>
                    </a:p>
                  </a:txBody>
                  <a:tcPr marL="121932" marR="121932" marT="45691" marB="456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latin typeface="+mn-lt"/>
                        </a:rPr>
                        <a:t>≥40</a:t>
                      </a:r>
                    </a:p>
                  </a:txBody>
                  <a:tcPr marL="121932" marR="121932" marT="45691" marB="456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0001"/>
                  </a:ext>
                </a:extLst>
              </a:tr>
              <a:tr h="818166">
                <a:tc>
                  <a:txBody>
                    <a:bodyPr/>
                    <a:lstStyle/>
                    <a:p>
                      <a:pPr algn="l"/>
                      <a:r>
                        <a:rPr lang="en-US" sz="1600" b="1" noProof="0">
                          <a:solidFill>
                            <a:schemeClr val="tx1"/>
                          </a:solidFill>
                          <a:latin typeface="+mn-lt"/>
                        </a:rPr>
                        <a:t>Diet, physical activity and behavior</a:t>
                      </a:r>
                      <a:r>
                        <a:rPr lang="en-US" sz="1600" b="1" baseline="0" noProof="0">
                          <a:solidFill>
                            <a:schemeClr val="tx1"/>
                          </a:solidFill>
                          <a:latin typeface="+mn-lt"/>
                        </a:rPr>
                        <a:t> therapy</a:t>
                      </a:r>
                      <a:endParaRPr lang="en-US" sz="1600" b="1" noProof="0">
                        <a:solidFill>
                          <a:schemeClr val="tx1"/>
                        </a:solidFill>
                        <a:latin typeface="+mn-lt"/>
                      </a:endParaRPr>
                    </a:p>
                  </a:txBody>
                  <a:tcPr marL="121932" marR="121932" marT="45691" marB="4569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en-US" sz="1600" noProof="0">
                          <a:solidFill>
                            <a:schemeClr val="tx1"/>
                          </a:solidFill>
                          <a:latin typeface="+mn-lt"/>
                        </a:rPr>
                        <a:t>With comorbidities</a:t>
                      </a:r>
                      <a:endParaRPr lang="en-US" sz="1600" b="0"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8EA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a:solidFill>
                            <a:schemeClr val="tx1"/>
                          </a:solidFill>
                          <a:latin typeface="+mn-lt"/>
                        </a:rPr>
                        <a:t>With comorbidities</a:t>
                      </a:r>
                      <a:endParaRPr lang="en-US" sz="1600" b="0"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1D5F2"/>
                    </a:solidFill>
                  </a:tcPr>
                </a:tc>
                <a:tc>
                  <a:txBody>
                    <a:bodyPr/>
                    <a:lstStyle/>
                    <a:p>
                      <a:pPr algn="ctr"/>
                      <a:r>
                        <a:rPr lang="en-US" sz="2800" noProof="0">
                          <a:solidFill>
                            <a:schemeClr val="tx1"/>
                          </a:solidFill>
                          <a:latin typeface="+mn-lt"/>
                        </a:rPr>
                        <a:t>+</a:t>
                      </a:r>
                      <a:endParaRPr lang="en-US" sz="2800" b="1"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BDED"/>
                    </a:solidFill>
                  </a:tcPr>
                </a:tc>
                <a:tc>
                  <a:txBody>
                    <a:bodyPr/>
                    <a:lstStyle/>
                    <a:p>
                      <a:pPr algn="ctr"/>
                      <a:r>
                        <a:rPr lang="en-US" sz="2800" noProof="0">
                          <a:solidFill>
                            <a:schemeClr val="tx1"/>
                          </a:solidFill>
                          <a:latin typeface="+mn-lt"/>
                        </a:rPr>
                        <a:t>+</a:t>
                      </a:r>
                      <a:endParaRPr lang="en-US" sz="2800" b="1"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ED"/>
                    </a:solidFill>
                  </a:tcPr>
                </a:tc>
                <a:tc>
                  <a:txBody>
                    <a:bodyPr/>
                    <a:lstStyle/>
                    <a:p>
                      <a:pPr algn="ctr"/>
                      <a:r>
                        <a:rPr lang="en-US" sz="2800" noProof="0">
                          <a:solidFill>
                            <a:schemeClr val="tx1"/>
                          </a:solidFill>
                          <a:latin typeface="+mn-lt"/>
                        </a:rPr>
                        <a:t>+</a:t>
                      </a:r>
                      <a:endParaRPr lang="en-US" sz="2800" b="1"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7DC"/>
                    </a:solidFill>
                  </a:tcPr>
                </a:tc>
                <a:extLst>
                  <a:ext uri="{0D108BD9-81ED-4DB2-BD59-A6C34878D82A}">
                    <a16:rowId xmlns:a16="http://schemas.microsoft.com/office/drawing/2014/main" val="10002"/>
                  </a:ext>
                </a:extLst>
              </a:tr>
              <a:tr h="818166">
                <a:tc>
                  <a:txBody>
                    <a:bodyPr/>
                    <a:lstStyle/>
                    <a:p>
                      <a:pPr algn="l"/>
                      <a:r>
                        <a:rPr lang="en-US" sz="1600" b="1" noProof="0">
                          <a:solidFill>
                            <a:schemeClr val="tx1"/>
                          </a:solidFill>
                          <a:latin typeface="+mn-lt"/>
                        </a:rPr>
                        <a:t>Pharmacotherapy</a:t>
                      </a:r>
                    </a:p>
                  </a:txBody>
                  <a:tcPr marL="121932" marR="121932" marT="45691" marB="4569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endParaRPr lang="en-US" sz="1600" b="0"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8EA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a:solidFill>
                            <a:schemeClr val="tx1"/>
                          </a:solidFill>
                          <a:latin typeface="+mn-lt"/>
                        </a:rPr>
                        <a:t>With comorbidities</a:t>
                      </a:r>
                      <a:endParaRPr lang="en-US" sz="1600" b="0"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1D5F2"/>
                    </a:solidFill>
                  </a:tcPr>
                </a:tc>
                <a:tc>
                  <a:txBody>
                    <a:bodyPr/>
                    <a:lstStyle/>
                    <a:p>
                      <a:pPr algn="ctr"/>
                      <a:r>
                        <a:rPr lang="en-US" sz="2800" noProof="0">
                          <a:solidFill>
                            <a:schemeClr val="tx1"/>
                          </a:solidFill>
                          <a:latin typeface="+mn-lt"/>
                        </a:rPr>
                        <a:t>+</a:t>
                      </a:r>
                      <a:endParaRPr lang="en-US" sz="2800" b="1"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BDED"/>
                    </a:solidFill>
                  </a:tcPr>
                </a:tc>
                <a:tc>
                  <a:txBody>
                    <a:bodyPr/>
                    <a:lstStyle/>
                    <a:p>
                      <a:pPr algn="ctr"/>
                      <a:r>
                        <a:rPr lang="en-US" sz="2800" noProof="0">
                          <a:solidFill>
                            <a:schemeClr val="tx1"/>
                          </a:solidFill>
                          <a:latin typeface="+mn-lt"/>
                        </a:rPr>
                        <a:t>+</a:t>
                      </a:r>
                      <a:endParaRPr lang="en-US" sz="2800" b="1"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ED"/>
                    </a:solidFill>
                  </a:tcPr>
                </a:tc>
                <a:tc>
                  <a:txBody>
                    <a:bodyPr/>
                    <a:lstStyle/>
                    <a:p>
                      <a:pPr algn="ctr"/>
                      <a:r>
                        <a:rPr lang="en-US" sz="2800" noProof="0">
                          <a:solidFill>
                            <a:schemeClr val="tx1"/>
                          </a:solidFill>
                          <a:latin typeface="+mn-lt"/>
                        </a:rPr>
                        <a:t>+</a:t>
                      </a:r>
                      <a:endParaRPr lang="en-US" sz="2800" b="1"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7DC"/>
                    </a:solidFill>
                  </a:tcPr>
                </a:tc>
                <a:extLst>
                  <a:ext uri="{0D108BD9-81ED-4DB2-BD59-A6C34878D82A}">
                    <a16:rowId xmlns:a16="http://schemas.microsoft.com/office/drawing/2014/main" val="10003"/>
                  </a:ext>
                </a:extLst>
              </a:tr>
              <a:tr h="818166">
                <a:tc>
                  <a:txBody>
                    <a:bodyPr/>
                    <a:lstStyle/>
                    <a:p>
                      <a:pPr algn="l"/>
                      <a:r>
                        <a:rPr lang="en-US" sz="1600" b="1" noProof="0">
                          <a:solidFill>
                            <a:schemeClr val="tx1"/>
                          </a:solidFill>
                          <a:latin typeface="+mn-lt"/>
                        </a:rPr>
                        <a:t>Surgery</a:t>
                      </a:r>
                    </a:p>
                  </a:txBody>
                  <a:tcPr marL="121932" marR="121932" marT="45691" marB="4569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endParaRPr lang="en-US" sz="1500" b="0"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8EAF8"/>
                    </a:solidFill>
                  </a:tcPr>
                </a:tc>
                <a:tc>
                  <a:txBody>
                    <a:bodyPr/>
                    <a:lstStyle/>
                    <a:p>
                      <a:pPr algn="ctr"/>
                      <a:endParaRPr lang="en-US" sz="1500" b="0"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1D5F2"/>
                    </a:solidFill>
                  </a:tcPr>
                </a:tc>
                <a:tc>
                  <a:txBody>
                    <a:bodyPr/>
                    <a:lstStyle/>
                    <a:p>
                      <a:pPr algn="ctr"/>
                      <a:endParaRPr lang="en-US" sz="1500" b="0" noProof="0">
                        <a:solidFill>
                          <a:schemeClr val="tx1"/>
                        </a:solidFill>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99B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schemeClr val="tx1"/>
                          </a:solidFill>
                          <a:effectLst/>
                          <a:uLnTx/>
                          <a:uFillTx/>
                          <a:latin typeface="+mn-lt"/>
                        </a:rPr>
                        <a:t>With comorbidities</a:t>
                      </a:r>
                      <a:endParaRPr kumimoji="0" lang="en-US" sz="1600" b="0" i="0" u="none" strike="noStrike" kern="1200" cap="none" spc="0" normalizeH="0" baseline="0" noProof="0">
                        <a:ln>
                          <a:noFill/>
                        </a:ln>
                        <a:solidFill>
                          <a:schemeClr val="tx1"/>
                        </a:solidFill>
                        <a:effectLst/>
                        <a:uLnTx/>
                        <a:uFillTx/>
                        <a:latin typeface="+mn-lt"/>
                      </a:endParaRPr>
                    </a:p>
                  </a:txBody>
                  <a:tcPr marL="121932" marR="121932" marT="45691" marB="45691"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9EB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a:solidFill>
                            <a:schemeClr val="tx1"/>
                          </a:solidFill>
                          <a:latin typeface="+mn-lt"/>
                        </a:rPr>
                        <a:t>+</a:t>
                      </a:r>
                      <a:endParaRPr lang="en-US" sz="2800" b="1" kern="1200" noProof="0">
                        <a:solidFill>
                          <a:schemeClr val="tx1"/>
                        </a:solidFill>
                        <a:latin typeface="+mn-lt"/>
                        <a:ea typeface="+mn-ea"/>
                        <a:cs typeface="+mn-cs"/>
                      </a:endParaRPr>
                    </a:p>
                  </a:txBody>
                  <a:tcPr marL="121932" marR="121932" marT="45691" marB="4569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4D7DC"/>
                    </a:solidFill>
                  </a:tcPr>
                </a:tc>
                <a:extLst>
                  <a:ext uri="{0D108BD9-81ED-4DB2-BD59-A6C34878D82A}">
                    <a16:rowId xmlns:a16="http://schemas.microsoft.com/office/drawing/2014/main" val="10004"/>
                  </a:ext>
                </a:extLst>
              </a:tr>
            </a:tbl>
          </a:graphicData>
        </a:graphic>
      </p:graphicFrame>
      <p:sp>
        <p:nvSpPr>
          <p:cNvPr id="38" name="TextBox 37">
            <a:extLst>
              <a:ext uri="{FF2B5EF4-FFF2-40B4-BE49-F238E27FC236}">
                <a16:creationId xmlns:a16="http://schemas.microsoft.com/office/drawing/2014/main" id="{4919264A-40AB-8000-0D3D-3CADD263D818}"/>
              </a:ext>
            </a:extLst>
          </p:cNvPr>
          <p:cNvSpPr txBox="1"/>
          <p:nvPr/>
        </p:nvSpPr>
        <p:spPr>
          <a:xfrm>
            <a:off x="903612" y="1632969"/>
            <a:ext cx="1038477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If lifestyle counseling does not yield adequate results, care should be escalated to include pharmacotherapy +/- surgery</a:t>
            </a:r>
            <a:endParaRPr kumimoji="0" lang="en-CA" sz="18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604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B98E8F-4819-B620-3B89-AC781F4DD6DC}"/>
              </a:ext>
            </a:extLst>
          </p:cNvPr>
          <p:cNvSpPr/>
          <p:nvPr/>
        </p:nvSpPr>
        <p:spPr>
          <a:xfrm>
            <a:off x="0" y="2117558"/>
            <a:ext cx="12192000" cy="32725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6185324-0342-4FF9-87A0-6CFFA7EA2003}"/>
              </a:ext>
            </a:extLst>
          </p:cNvPr>
          <p:cNvSpPr>
            <a:spLocks noGrp="1"/>
          </p:cNvSpPr>
          <p:nvPr>
            <p:ph type="title"/>
          </p:nvPr>
        </p:nvSpPr>
        <p:spPr>
          <a:xfrm>
            <a:off x="838200" y="478238"/>
            <a:ext cx="10515600" cy="1325563"/>
          </a:xfrm>
        </p:spPr>
        <p:txBody>
          <a:bodyPr>
            <a:noAutofit/>
          </a:bodyPr>
          <a:lstStyle/>
          <a:p>
            <a:r>
              <a:rPr lang="en-US" sz="3400" dirty="0"/>
              <a:t>Behavioral strategies for unhealthy eating patterns</a:t>
            </a:r>
            <a:endParaRPr lang="en-US" sz="3400" dirty="0">
              <a:cs typeface="Arial"/>
            </a:endParaRPr>
          </a:p>
        </p:txBody>
      </p:sp>
      <p:sp>
        <p:nvSpPr>
          <p:cNvPr id="4" name="Text Placeholder 3">
            <a:extLst>
              <a:ext uri="{FF2B5EF4-FFF2-40B4-BE49-F238E27FC236}">
                <a16:creationId xmlns:a16="http://schemas.microsoft.com/office/drawing/2014/main" id="{296B32B4-0917-4047-A355-D49ECE049BD9}"/>
              </a:ext>
            </a:extLst>
          </p:cNvPr>
          <p:cNvSpPr>
            <a:spLocks noGrp="1"/>
          </p:cNvSpPr>
          <p:nvPr>
            <p:ph type="body" sz="quarter" idx="13"/>
          </p:nvPr>
        </p:nvSpPr>
        <p:spPr>
          <a:xfrm>
            <a:off x="559862" y="6243051"/>
            <a:ext cx="10705801" cy="324000"/>
          </a:xfrm>
        </p:spPr>
        <p:txBody>
          <a:bodyPr>
            <a:noAutofit/>
          </a:bodyPr>
          <a:lstStyle/>
          <a:p>
            <a:br>
              <a:rPr lang="en-CA" sz="1000" dirty="0"/>
            </a:br>
            <a:r>
              <a:rPr lang="en-CA" sz="1000" dirty="0"/>
              <a:t>1. Holt SH et al. </a:t>
            </a:r>
            <a:r>
              <a:rPr lang="en-CA" sz="1000" dirty="0" err="1"/>
              <a:t>Eur</a:t>
            </a:r>
            <a:r>
              <a:rPr lang="en-CA" sz="1000" dirty="0"/>
              <a:t> J Clin </a:t>
            </a:r>
            <a:r>
              <a:rPr lang="en-CA" sz="1000" dirty="0" err="1"/>
              <a:t>Nutr</a:t>
            </a:r>
            <a:r>
              <a:rPr lang="en-CA" sz="1000" dirty="0"/>
              <a:t> 1995;49:675</a:t>
            </a:r>
            <a:r>
              <a:rPr lang="en-CA" sz="1000" dirty="0">
                <a:cs typeface="Arial" panose="020B0604020202020204" pitchFamily="34" charset="0"/>
              </a:rPr>
              <a:t>–6</a:t>
            </a:r>
            <a:r>
              <a:rPr lang="en-CA" sz="1000" dirty="0"/>
              <a:t>90; 2. </a:t>
            </a:r>
            <a:r>
              <a:rPr lang="en-CA" sz="1000" dirty="0" err="1"/>
              <a:t>Njike</a:t>
            </a:r>
            <a:r>
              <a:rPr lang="en-CA" sz="1000" dirty="0"/>
              <a:t> VY et al. Adv </a:t>
            </a:r>
            <a:r>
              <a:rPr lang="en-CA" sz="1000" dirty="0" err="1"/>
              <a:t>Nutr</a:t>
            </a:r>
            <a:r>
              <a:rPr lang="en-CA" sz="1000" dirty="0"/>
              <a:t> 2016;7:866</a:t>
            </a:r>
            <a:r>
              <a:rPr lang="en-CA" sz="1000" dirty="0">
                <a:cs typeface="Arial" panose="020B0604020202020204" pitchFamily="34" charset="0"/>
              </a:rPr>
              <a:t>–8</a:t>
            </a:r>
            <a:r>
              <a:rPr lang="en-CA" sz="1000" dirty="0"/>
              <a:t>78; </a:t>
            </a:r>
            <a:br>
              <a:rPr lang="en-CA" sz="1000" dirty="0"/>
            </a:br>
            <a:r>
              <a:rPr lang="en-CA" sz="1000" dirty="0"/>
              <a:t>3. Obesity Medicine Association (OMA) Available at: </a:t>
            </a:r>
            <a:r>
              <a:rPr lang="en-CA" sz="1000" dirty="0">
                <a:effectLst/>
                <a:hlinkClick r:id="rId3">
                  <a:extLst>
                    <a:ext uri="{A12FA001-AC4F-418D-AE19-62706E023703}">
                      <ahyp:hlinkClr xmlns:ahyp="http://schemas.microsoft.com/office/drawing/2018/hyperlinkcolor" val="tx"/>
                    </a:ext>
                  </a:extLst>
                </a:hlinkClick>
              </a:rPr>
              <a:t>https://obesitymedicine.org/wp-content/uploads/2021/01/2021-Obesity-Algorithm.pdf?msclkid=68251648d15911eca8b87fd4ea899531</a:t>
            </a:r>
            <a:r>
              <a:rPr lang="en-CA" sz="1000" dirty="0">
                <a:effectLst/>
              </a:rPr>
              <a:t>. Accessed </a:t>
            </a:r>
            <a:r>
              <a:rPr lang="en-CA" sz="1000" dirty="0"/>
              <a:t>May 2023</a:t>
            </a:r>
            <a:r>
              <a:rPr lang="en-CA" sz="1000" dirty="0">
                <a:effectLst/>
              </a:rPr>
              <a:t>; 4. </a:t>
            </a:r>
            <a:r>
              <a:rPr lang="en-CA" sz="1000" dirty="0" err="1">
                <a:effectLst/>
              </a:rPr>
              <a:t>Appelhans</a:t>
            </a:r>
            <a:r>
              <a:rPr lang="en-CA" sz="1000" dirty="0">
                <a:effectLst/>
              </a:rPr>
              <a:t> BM et al. Appetite 2016;96:268</a:t>
            </a:r>
            <a:r>
              <a:rPr lang="en-CA" sz="1000" dirty="0">
                <a:effectLst/>
                <a:cs typeface="Arial" panose="020B0604020202020204" pitchFamily="34" charset="0"/>
              </a:rPr>
              <a:t>–2</a:t>
            </a:r>
            <a:r>
              <a:rPr lang="en-CA" sz="1000" dirty="0">
                <a:effectLst/>
              </a:rPr>
              <a:t>79.</a:t>
            </a:r>
            <a:endParaRPr lang="en-CA" sz="1000" dirty="0"/>
          </a:p>
        </p:txBody>
      </p:sp>
      <p:grpSp>
        <p:nvGrpSpPr>
          <p:cNvPr id="62" name="Group 61">
            <a:extLst>
              <a:ext uri="{FF2B5EF4-FFF2-40B4-BE49-F238E27FC236}">
                <a16:creationId xmlns:a16="http://schemas.microsoft.com/office/drawing/2014/main" id="{80E21EE0-E066-4CFA-8A96-106D2647D488}"/>
              </a:ext>
            </a:extLst>
          </p:cNvPr>
          <p:cNvGrpSpPr/>
          <p:nvPr/>
        </p:nvGrpSpPr>
        <p:grpSpPr>
          <a:xfrm>
            <a:off x="838198" y="2382660"/>
            <a:ext cx="10515601" cy="2775164"/>
            <a:chOff x="838200" y="3563674"/>
            <a:chExt cx="10515601" cy="2775164"/>
          </a:xfrm>
        </p:grpSpPr>
        <p:cxnSp>
          <p:nvCxnSpPr>
            <p:cNvPr id="36" name="Straight Arrow Connector 35">
              <a:extLst>
                <a:ext uri="{FF2B5EF4-FFF2-40B4-BE49-F238E27FC236}">
                  <a16:creationId xmlns:a16="http://schemas.microsoft.com/office/drawing/2014/main" id="{A86F2E67-B6BC-42AE-BDCB-0227F2E371D0}"/>
                </a:ext>
              </a:extLst>
            </p:cNvPr>
            <p:cNvCxnSpPr>
              <a:cxnSpLocks/>
            </p:cNvCxnSpPr>
            <p:nvPr/>
          </p:nvCxnSpPr>
          <p:spPr>
            <a:xfrm>
              <a:off x="4456456" y="3776580"/>
              <a:ext cx="32790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5C33C71-B66D-461E-9420-7883F6824D9A}"/>
                </a:ext>
              </a:extLst>
            </p:cNvPr>
            <p:cNvSpPr/>
            <p:nvPr/>
          </p:nvSpPr>
          <p:spPr>
            <a:xfrm>
              <a:off x="5123999" y="3563674"/>
              <a:ext cx="1944000" cy="425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bg1"/>
                  </a:solidFill>
                </a:rPr>
                <a:t>Behavior therapy</a:t>
              </a:r>
            </a:p>
          </p:txBody>
        </p:sp>
        <p:sp>
          <p:nvSpPr>
            <p:cNvPr id="18" name="Rectangle 17">
              <a:extLst>
                <a:ext uri="{FF2B5EF4-FFF2-40B4-BE49-F238E27FC236}">
                  <a16:creationId xmlns:a16="http://schemas.microsoft.com/office/drawing/2014/main" id="{75F5AAAD-366B-41CC-BF2F-5183318B1B00}"/>
                </a:ext>
              </a:extLst>
            </p:cNvPr>
            <p:cNvSpPr/>
            <p:nvPr/>
          </p:nvSpPr>
          <p:spPr>
            <a:xfrm>
              <a:off x="838200" y="3589305"/>
              <a:ext cx="3407912" cy="37455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Stimulus control</a:t>
              </a:r>
            </a:p>
          </p:txBody>
        </p:sp>
        <p:sp>
          <p:nvSpPr>
            <p:cNvPr id="19" name="Rectangle 18">
              <a:extLst>
                <a:ext uri="{FF2B5EF4-FFF2-40B4-BE49-F238E27FC236}">
                  <a16:creationId xmlns:a16="http://schemas.microsoft.com/office/drawing/2014/main" id="{1523A320-FE09-4467-9923-D358917B8928}"/>
                </a:ext>
              </a:extLst>
            </p:cNvPr>
            <p:cNvSpPr/>
            <p:nvPr/>
          </p:nvSpPr>
          <p:spPr>
            <a:xfrm>
              <a:off x="7945888" y="3614580"/>
              <a:ext cx="3407913" cy="324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Cognitive restructuring</a:t>
              </a:r>
            </a:p>
          </p:txBody>
        </p:sp>
        <p:sp>
          <p:nvSpPr>
            <p:cNvPr id="22" name="TextBox 21">
              <a:extLst>
                <a:ext uri="{FF2B5EF4-FFF2-40B4-BE49-F238E27FC236}">
                  <a16:creationId xmlns:a16="http://schemas.microsoft.com/office/drawing/2014/main" id="{AC43575A-5E83-4EDC-98CB-1D5BBFA80333}"/>
                </a:ext>
              </a:extLst>
            </p:cNvPr>
            <p:cNvSpPr txBox="1"/>
            <p:nvPr/>
          </p:nvSpPr>
          <p:spPr>
            <a:xfrm>
              <a:off x="838200" y="4276735"/>
              <a:ext cx="3407912" cy="2062103"/>
            </a:xfrm>
            <a:prstGeom prst="rect">
              <a:avLst/>
            </a:prstGeom>
            <a:noFill/>
            <a:ln>
              <a:solidFill>
                <a:schemeClr val="accent5">
                  <a:lumMod val="60000"/>
                  <a:lumOff val="40000"/>
                </a:schemeClr>
              </a:solidFill>
            </a:ln>
          </p:spPr>
          <p:txBody>
            <a:bodyPr wrap="square" rtlCol="0">
              <a:spAutoFit/>
            </a:bodyPr>
            <a:lstStyle/>
            <a:p>
              <a:pPr marL="285750" indent="-285750">
                <a:buFont typeface="Arial" panose="020B0604020202020204" pitchFamily="34" charset="0"/>
                <a:buChar char="•"/>
              </a:pPr>
              <a:r>
                <a:rPr lang="en-CA" sz="1400" dirty="0"/>
                <a:t>Establish eating patterns that maximize satiety</a:t>
              </a:r>
              <a:r>
                <a:rPr lang="en-CA" sz="1400" baseline="30000" dirty="0"/>
                <a:t>1</a:t>
              </a:r>
              <a:r>
                <a:rPr lang="en-CA" sz="1400" baseline="30000" dirty="0">
                  <a:latin typeface="Arial" panose="020B0604020202020204" pitchFamily="34" charset="0"/>
                  <a:cs typeface="Arial" panose="020B0604020202020204" pitchFamily="34" charset="0"/>
                </a:rPr>
                <a:t>–</a:t>
              </a:r>
              <a:r>
                <a:rPr lang="en-CA" sz="1400" baseline="30000" dirty="0"/>
                <a:t>3</a:t>
              </a:r>
            </a:p>
            <a:p>
              <a:pPr marL="742950" lvl="1" indent="-285750">
                <a:buFont typeface="Arial" panose="020B0604020202020204" pitchFamily="34" charset="0"/>
                <a:buChar char="•"/>
              </a:pPr>
              <a:r>
                <a:rPr lang="en-CA" sz="1200" dirty="0"/>
                <a:t>Example: Consuming whole foods with a higher percentage of their energy from </a:t>
              </a:r>
              <a:r>
                <a:rPr lang="en-CA" sz="1200" b="1" dirty="0"/>
                <a:t>protein</a:t>
              </a:r>
              <a:r>
                <a:rPr lang="en-CA" sz="1200" dirty="0"/>
                <a:t> and </a:t>
              </a:r>
              <a:r>
                <a:rPr lang="en-CA" sz="1200" b="1" dirty="0"/>
                <a:t>fiber</a:t>
              </a:r>
              <a:r>
                <a:rPr lang="en-CA" sz="1200" baseline="30000" dirty="0"/>
                <a:t>1,2</a:t>
              </a:r>
            </a:p>
            <a:p>
              <a:pPr marL="285750" indent="-285750">
                <a:buFont typeface="Arial" panose="020B0604020202020204" pitchFamily="34" charset="0"/>
                <a:buChar char="•"/>
              </a:pPr>
              <a:r>
                <a:rPr lang="en-US" sz="1400" dirty="0"/>
                <a:t>Environmental removal of foods identified as tempting</a:t>
              </a:r>
              <a:r>
                <a:rPr lang="en-US" sz="1400" baseline="30000" dirty="0"/>
                <a:t>3</a:t>
              </a:r>
            </a:p>
            <a:p>
              <a:pPr marL="742950" lvl="1" indent="-285750">
                <a:buFont typeface="Arial" panose="020B0604020202020204" pitchFamily="34" charset="0"/>
                <a:buChar char="•"/>
              </a:pPr>
              <a:r>
                <a:rPr lang="en-US" sz="1200" dirty="0"/>
                <a:t>Example: Scheduling and meal planning to </a:t>
              </a:r>
              <a:r>
                <a:rPr lang="en-US" sz="1200" b="1" dirty="0"/>
                <a:t>prevent</a:t>
              </a:r>
              <a:r>
                <a:rPr lang="en-US" sz="1200" dirty="0"/>
                <a:t> temptation at the supermarket</a:t>
              </a:r>
              <a:r>
                <a:rPr lang="en-US" sz="1200" baseline="30000" dirty="0"/>
                <a:t>4</a:t>
              </a:r>
              <a:endParaRPr lang="en-CA" sz="1200" baseline="30000" dirty="0"/>
            </a:p>
          </p:txBody>
        </p:sp>
        <p:sp>
          <p:nvSpPr>
            <p:cNvPr id="23" name="TextBox 22">
              <a:extLst>
                <a:ext uri="{FF2B5EF4-FFF2-40B4-BE49-F238E27FC236}">
                  <a16:creationId xmlns:a16="http://schemas.microsoft.com/office/drawing/2014/main" id="{7F6DA2C6-4980-48FF-A6F3-E6F1F7B7C959}"/>
                </a:ext>
              </a:extLst>
            </p:cNvPr>
            <p:cNvSpPr txBox="1"/>
            <p:nvPr/>
          </p:nvSpPr>
          <p:spPr>
            <a:xfrm>
              <a:off x="7945888" y="4272477"/>
              <a:ext cx="3407912" cy="1600438"/>
            </a:xfrm>
            <a:prstGeom prst="rect">
              <a:avLst/>
            </a:prstGeom>
            <a:noFill/>
            <a:ln>
              <a:solidFill>
                <a:schemeClr val="accent5">
                  <a:lumMod val="60000"/>
                  <a:lumOff val="40000"/>
                </a:schemeClr>
              </a:solidFill>
            </a:ln>
          </p:spPr>
          <p:txBody>
            <a:bodyPr wrap="square" rtlCol="0">
              <a:spAutoFit/>
            </a:bodyPr>
            <a:lstStyle/>
            <a:p>
              <a:r>
                <a:rPr lang="en-US" sz="1400"/>
                <a:t>Encourage patient to: </a:t>
              </a:r>
            </a:p>
            <a:p>
              <a:pPr marL="285750" indent="-285750">
                <a:buFont typeface="Arial" panose="020B0604020202020204" pitchFamily="34" charset="0"/>
                <a:buChar char="•"/>
              </a:pPr>
              <a:r>
                <a:rPr lang="en-US" sz="1400" b="1"/>
                <a:t>Acknowledge</a:t>
              </a:r>
              <a:r>
                <a:rPr lang="en-US" sz="1400"/>
                <a:t> they are capable of positive thoughts and behaviors</a:t>
              </a:r>
            </a:p>
            <a:p>
              <a:pPr marL="285750" indent="-285750">
                <a:buFont typeface="Arial" panose="020B0604020202020204" pitchFamily="34" charset="0"/>
                <a:buChar char="•"/>
              </a:pPr>
              <a:r>
                <a:rPr lang="en-US" sz="1400" b="1"/>
                <a:t>Replace</a:t>
              </a:r>
              <a:r>
                <a:rPr lang="en-US" sz="1400"/>
                <a:t> unhelpful thoughts and behaviors with more productive ones </a:t>
              </a:r>
            </a:p>
            <a:p>
              <a:pPr marL="285750" indent="-285750">
                <a:buFont typeface="Arial" panose="020B0604020202020204" pitchFamily="34" charset="0"/>
                <a:buChar char="•"/>
              </a:pPr>
              <a:r>
                <a:rPr lang="en-US" sz="1400" b="1"/>
                <a:t>Practice</a:t>
              </a:r>
              <a:r>
                <a:rPr lang="en-US" sz="1400"/>
                <a:t> behavior therapy skills between clinician encounters</a:t>
              </a:r>
              <a:r>
                <a:rPr lang="en-US" sz="1400" baseline="30000"/>
                <a:t>3</a:t>
              </a:r>
              <a:endParaRPr lang="en-CA" sz="1400" baseline="30000"/>
            </a:p>
          </p:txBody>
        </p:sp>
        <p:cxnSp>
          <p:nvCxnSpPr>
            <p:cNvPr id="33" name="Straight Arrow Connector 32">
              <a:extLst>
                <a:ext uri="{FF2B5EF4-FFF2-40B4-BE49-F238E27FC236}">
                  <a16:creationId xmlns:a16="http://schemas.microsoft.com/office/drawing/2014/main" id="{C52E13D7-8953-43A1-A5A3-2511CDBFA967}"/>
                </a:ext>
              </a:extLst>
            </p:cNvPr>
            <p:cNvCxnSpPr>
              <a:cxnSpLocks/>
            </p:cNvCxnSpPr>
            <p:nvPr/>
          </p:nvCxnSpPr>
          <p:spPr>
            <a:xfrm>
              <a:off x="2542156" y="3939342"/>
              <a:ext cx="0" cy="288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F4D64A7-D305-4419-BA62-A4C33BE58288}"/>
                </a:ext>
              </a:extLst>
            </p:cNvPr>
            <p:cNvCxnSpPr>
              <a:cxnSpLocks/>
            </p:cNvCxnSpPr>
            <p:nvPr/>
          </p:nvCxnSpPr>
          <p:spPr>
            <a:xfrm>
              <a:off x="9649844" y="3939342"/>
              <a:ext cx="0" cy="288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6566470A-EAC2-41BD-84C7-4877786A49D4}"/>
                </a:ext>
              </a:extLst>
            </p:cNvPr>
            <p:cNvGrpSpPr/>
            <p:nvPr/>
          </p:nvGrpSpPr>
          <p:grpSpPr>
            <a:xfrm>
              <a:off x="4683593" y="4359565"/>
              <a:ext cx="2822871" cy="1307796"/>
              <a:chOff x="4683593" y="4359565"/>
              <a:chExt cx="2822871" cy="1307796"/>
            </a:xfrm>
          </p:grpSpPr>
          <p:grpSp>
            <p:nvGrpSpPr>
              <p:cNvPr id="56" name="Group 55">
                <a:extLst>
                  <a:ext uri="{FF2B5EF4-FFF2-40B4-BE49-F238E27FC236}">
                    <a16:creationId xmlns:a16="http://schemas.microsoft.com/office/drawing/2014/main" id="{71DD7CB7-9AEC-40AE-9528-FB98135CEC9F}"/>
                  </a:ext>
                </a:extLst>
              </p:cNvPr>
              <p:cNvGrpSpPr/>
              <p:nvPr/>
            </p:nvGrpSpPr>
            <p:grpSpPr>
              <a:xfrm>
                <a:off x="5609998" y="4711210"/>
                <a:ext cx="972001" cy="720937"/>
                <a:chOff x="5123999" y="4544349"/>
                <a:chExt cx="972001" cy="720937"/>
              </a:xfrm>
            </p:grpSpPr>
            <p:sp>
              <p:nvSpPr>
                <p:cNvPr id="55" name="Isosceles Triangle 54">
                  <a:extLst>
                    <a:ext uri="{FF2B5EF4-FFF2-40B4-BE49-F238E27FC236}">
                      <a16:creationId xmlns:a16="http://schemas.microsoft.com/office/drawing/2014/main" id="{F6FBA798-A53A-47E6-9945-655C6F3B5186}"/>
                    </a:ext>
                  </a:extLst>
                </p:cNvPr>
                <p:cNvSpPr/>
                <p:nvPr/>
              </p:nvSpPr>
              <p:spPr>
                <a:xfrm>
                  <a:off x="5123999" y="4544349"/>
                  <a:ext cx="972001" cy="72093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7" name="Group 36">
                  <a:extLst>
                    <a:ext uri="{FF2B5EF4-FFF2-40B4-BE49-F238E27FC236}">
                      <a16:creationId xmlns:a16="http://schemas.microsoft.com/office/drawing/2014/main" id="{700C9DF1-F2DD-419D-8491-F19B7D925ECB}"/>
                    </a:ext>
                  </a:extLst>
                </p:cNvPr>
                <p:cNvGrpSpPr/>
                <p:nvPr/>
              </p:nvGrpSpPr>
              <p:grpSpPr>
                <a:xfrm>
                  <a:off x="5365531" y="4842285"/>
                  <a:ext cx="488936" cy="376129"/>
                  <a:chOff x="866796" y="457628"/>
                  <a:chExt cx="422184" cy="324778"/>
                </a:xfrm>
              </p:grpSpPr>
              <p:grpSp>
                <p:nvGrpSpPr>
                  <p:cNvPr id="38" name="Group 37">
                    <a:extLst>
                      <a:ext uri="{FF2B5EF4-FFF2-40B4-BE49-F238E27FC236}">
                        <a16:creationId xmlns:a16="http://schemas.microsoft.com/office/drawing/2014/main" id="{E85154E2-0C75-4D9D-B8B6-43B3A2AC3E5C}"/>
                      </a:ext>
                    </a:extLst>
                  </p:cNvPr>
                  <p:cNvGrpSpPr/>
                  <p:nvPr/>
                </p:nvGrpSpPr>
                <p:grpSpPr>
                  <a:xfrm>
                    <a:off x="874660" y="464250"/>
                    <a:ext cx="404800" cy="308084"/>
                    <a:chOff x="874660" y="464250"/>
                    <a:chExt cx="404800" cy="308084"/>
                  </a:xfrm>
                  <a:solidFill>
                    <a:schemeClr val="bg1"/>
                  </a:solidFill>
                </p:grpSpPr>
                <p:sp>
                  <p:nvSpPr>
                    <p:cNvPr id="42" name="Freeform 258">
                      <a:extLst>
                        <a:ext uri="{FF2B5EF4-FFF2-40B4-BE49-F238E27FC236}">
                          <a16:creationId xmlns:a16="http://schemas.microsoft.com/office/drawing/2014/main" id="{25AE3162-BFBD-48F0-AACF-B86857A83216}"/>
                        </a:ext>
                      </a:extLst>
                    </p:cNvPr>
                    <p:cNvSpPr>
                      <a:spLocks noEditPoints="1"/>
                    </p:cNvSpPr>
                    <p:nvPr/>
                  </p:nvSpPr>
                  <p:spPr bwMode="auto">
                    <a:xfrm>
                      <a:off x="932055" y="471011"/>
                      <a:ext cx="333056" cy="301323"/>
                    </a:xfrm>
                    <a:custGeom>
                      <a:avLst/>
                      <a:gdLst>
                        <a:gd name="T0" fmla="*/ 391 w 1607"/>
                        <a:gd name="T1" fmla="*/ 974 h 1455"/>
                        <a:gd name="T2" fmla="*/ 571 w 1607"/>
                        <a:gd name="T3" fmla="*/ 1088 h 1455"/>
                        <a:gd name="T4" fmla="*/ 166 w 1607"/>
                        <a:gd name="T5" fmla="*/ 1232 h 1455"/>
                        <a:gd name="T6" fmla="*/ 148 w 1607"/>
                        <a:gd name="T7" fmla="*/ 1237 h 1455"/>
                        <a:gd name="T8" fmla="*/ 162 w 1607"/>
                        <a:gd name="T9" fmla="*/ 1062 h 1455"/>
                        <a:gd name="T10" fmla="*/ 197 w 1607"/>
                        <a:gd name="T11" fmla="*/ 940 h 1455"/>
                        <a:gd name="T12" fmla="*/ 556 w 1607"/>
                        <a:gd name="T13" fmla="*/ 946 h 1455"/>
                        <a:gd name="T14" fmla="*/ 386 w 1607"/>
                        <a:gd name="T15" fmla="*/ 796 h 1455"/>
                        <a:gd name="T16" fmla="*/ 183 w 1607"/>
                        <a:gd name="T17" fmla="*/ 904 h 1455"/>
                        <a:gd name="T18" fmla="*/ 264 w 1607"/>
                        <a:gd name="T19" fmla="*/ 604 h 1455"/>
                        <a:gd name="T20" fmla="*/ 84 w 1607"/>
                        <a:gd name="T21" fmla="*/ 890 h 1455"/>
                        <a:gd name="T22" fmla="*/ 511 w 1607"/>
                        <a:gd name="T23" fmla="*/ 833 h 1455"/>
                        <a:gd name="T24" fmla="*/ 600 w 1607"/>
                        <a:gd name="T25" fmla="*/ 566 h 1455"/>
                        <a:gd name="T26" fmla="*/ 925 w 1607"/>
                        <a:gd name="T27" fmla="*/ 430 h 1455"/>
                        <a:gd name="T28" fmla="*/ 792 w 1607"/>
                        <a:gd name="T29" fmla="*/ 274 h 1455"/>
                        <a:gd name="T30" fmla="*/ 548 w 1607"/>
                        <a:gd name="T31" fmla="*/ 367 h 1455"/>
                        <a:gd name="T32" fmla="*/ 408 w 1607"/>
                        <a:gd name="T33" fmla="*/ 508 h 1455"/>
                        <a:gd name="T34" fmla="*/ 228 w 1607"/>
                        <a:gd name="T35" fmla="*/ 463 h 1455"/>
                        <a:gd name="T36" fmla="*/ 202 w 1607"/>
                        <a:gd name="T37" fmla="*/ 528 h 1455"/>
                        <a:gd name="T38" fmla="*/ 576 w 1607"/>
                        <a:gd name="T39" fmla="*/ 297 h 1455"/>
                        <a:gd name="T40" fmla="*/ 435 w 1607"/>
                        <a:gd name="T41" fmla="*/ 300 h 1455"/>
                        <a:gd name="T42" fmla="*/ 485 w 1607"/>
                        <a:gd name="T43" fmla="*/ 224 h 1455"/>
                        <a:gd name="T44" fmla="*/ 545 w 1607"/>
                        <a:gd name="T45" fmla="*/ 149 h 1455"/>
                        <a:gd name="T46" fmla="*/ 833 w 1607"/>
                        <a:gd name="T47" fmla="*/ 119 h 1455"/>
                        <a:gd name="T48" fmla="*/ 1082 w 1607"/>
                        <a:gd name="T49" fmla="*/ 380 h 1455"/>
                        <a:gd name="T50" fmla="*/ 1025 w 1607"/>
                        <a:gd name="T51" fmla="*/ 413 h 1455"/>
                        <a:gd name="T52" fmla="*/ 1117 w 1607"/>
                        <a:gd name="T53" fmla="*/ 694 h 1455"/>
                        <a:gd name="T54" fmla="*/ 1101 w 1607"/>
                        <a:gd name="T55" fmla="*/ 518 h 1455"/>
                        <a:gd name="T56" fmla="*/ 1026 w 1607"/>
                        <a:gd name="T57" fmla="*/ 231 h 1455"/>
                        <a:gd name="T58" fmla="*/ 1177 w 1607"/>
                        <a:gd name="T59" fmla="*/ 341 h 1455"/>
                        <a:gd name="T60" fmla="*/ 1207 w 1607"/>
                        <a:gd name="T61" fmla="*/ 504 h 1455"/>
                        <a:gd name="T62" fmla="*/ 1169 w 1607"/>
                        <a:gd name="T63" fmla="*/ 550 h 1455"/>
                        <a:gd name="T64" fmla="*/ 1301 w 1607"/>
                        <a:gd name="T65" fmla="*/ 554 h 1455"/>
                        <a:gd name="T66" fmla="*/ 1214 w 1607"/>
                        <a:gd name="T67" fmla="*/ 169 h 1455"/>
                        <a:gd name="T68" fmla="*/ 1105 w 1607"/>
                        <a:gd name="T69" fmla="*/ 97 h 1455"/>
                        <a:gd name="T70" fmla="*/ 858 w 1607"/>
                        <a:gd name="T71" fmla="*/ 64 h 1455"/>
                        <a:gd name="T72" fmla="*/ 1209 w 1607"/>
                        <a:gd name="T73" fmla="*/ 73 h 1455"/>
                        <a:gd name="T74" fmla="*/ 1352 w 1607"/>
                        <a:gd name="T75" fmla="*/ 252 h 1455"/>
                        <a:gd name="T76" fmla="*/ 1482 w 1607"/>
                        <a:gd name="T77" fmla="*/ 349 h 1455"/>
                        <a:gd name="T78" fmla="*/ 1314 w 1607"/>
                        <a:gd name="T79" fmla="*/ 350 h 1455"/>
                        <a:gd name="T80" fmla="*/ 1535 w 1607"/>
                        <a:gd name="T81" fmla="*/ 572 h 1455"/>
                        <a:gd name="T82" fmla="*/ 1491 w 1607"/>
                        <a:gd name="T83" fmla="*/ 911 h 1455"/>
                        <a:gd name="T84" fmla="*/ 1335 w 1607"/>
                        <a:gd name="T85" fmla="*/ 1148 h 1455"/>
                        <a:gd name="T86" fmla="*/ 1411 w 1607"/>
                        <a:gd name="T87" fmla="*/ 1039 h 1455"/>
                        <a:gd name="T88" fmla="*/ 1156 w 1607"/>
                        <a:gd name="T89" fmla="*/ 1209 h 1455"/>
                        <a:gd name="T90" fmla="*/ 843 w 1607"/>
                        <a:gd name="T91" fmla="*/ 1317 h 1455"/>
                        <a:gd name="T92" fmla="*/ 693 w 1607"/>
                        <a:gd name="T93" fmla="*/ 1450 h 1455"/>
                        <a:gd name="T94" fmla="*/ 460 w 1607"/>
                        <a:gd name="T95" fmla="*/ 1279 h 1455"/>
                        <a:gd name="T96" fmla="*/ 661 w 1607"/>
                        <a:gd name="T97" fmla="*/ 1382 h 1455"/>
                        <a:gd name="T98" fmla="*/ 980 w 1607"/>
                        <a:gd name="T99" fmla="*/ 1177 h 1455"/>
                        <a:gd name="T100" fmla="*/ 968 w 1607"/>
                        <a:gd name="T101" fmla="*/ 1080 h 1455"/>
                        <a:gd name="T102" fmla="*/ 1189 w 1607"/>
                        <a:gd name="T103" fmla="*/ 1032 h 1455"/>
                        <a:gd name="T104" fmla="*/ 1457 w 1607"/>
                        <a:gd name="T105" fmla="*/ 819 h 1455"/>
                        <a:gd name="T106" fmla="*/ 1171 w 1607"/>
                        <a:gd name="T107" fmla="*/ 929 h 1455"/>
                        <a:gd name="T108" fmla="*/ 928 w 1607"/>
                        <a:gd name="T109" fmla="*/ 819 h 1455"/>
                        <a:gd name="T110" fmla="*/ 737 w 1607"/>
                        <a:gd name="T111" fmla="*/ 1113 h 1455"/>
                        <a:gd name="T112" fmla="*/ 513 w 1607"/>
                        <a:gd name="T113" fmla="*/ 1232 h 1455"/>
                        <a:gd name="T114" fmla="*/ 1018 w 1607"/>
                        <a:gd name="T115" fmla="*/ 962 h 1455"/>
                        <a:gd name="T116" fmla="*/ 938 w 1607"/>
                        <a:gd name="T117" fmla="*/ 707 h 1455"/>
                        <a:gd name="T118" fmla="*/ 796 w 1607"/>
                        <a:gd name="T119" fmla="*/ 677 h 1455"/>
                        <a:gd name="T120" fmla="*/ 612 w 1607"/>
                        <a:gd name="T121" fmla="*/ 753 h 1455"/>
                        <a:gd name="T122" fmla="*/ 1336 w 1607"/>
                        <a:gd name="T123" fmla="*/ 501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7" h="1455">
                          <a:moveTo>
                            <a:pt x="513" y="1232"/>
                          </a:moveTo>
                          <a:cubicBezTo>
                            <a:pt x="534" y="1226"/>
                            <a:pt x="549" y="1223"/>
                            <a:pt x="564" y="1218"/>
                          </a:cubicBezTo>
                          <a:cubicBezTo>
                            <a:pt x="630" y="1196"/>
                            <a:pt x="648" y="1125"/>
                            <a:pt x="598" y="1077"/>
                          </a:cubicBezTo>
                          <a:cubicBezTo>
                            <a:pt x="579" y="1059"/>
                            <a:pt x="552" y="1046"/>
                            <a:pt x="526" y="1037"/>
                          </a:cubicBezTo>
                          <a:cubicBezTo>
                            <a:pt x="496" y="1027"/>
                            <a:pt x="464" y="1023"/>
                            <a:pt x="433" y="1016"/>
                          </a:cubicBezTo>
                          <a:cubicBezTo>
                            <a:pt x="425" y="1015"/>
                            <a:pt x="417" y="1013"/>
                            <a:pt x="410" y="1010"/>
                          </a:cubicBezTo>
                          <a:cubicBezTo>
                            <a:pt x="389" y="1002"/>
                            <a:pt x="386" y="995"/>
                            <a:pt x="391" y="974"/>
                          </a:cubicBezTo>
                          <a:cubicBezTo>
                            <a:pt x="396" y="954"/>
                            <a:pt x="401" y="935"/>
                            <a:pt x="383" y="918"/>
                          </a:cubicBezTo>
                          <a:cubicBezTo>
                            <a:pt x="373" y="966"/>
                            <a:pt x="353" y="978"/>
                            <a:pt x="289" y="969"/>
                          </a:cubicBezTo>
                          <a:cubicBezTo>
                            <a:pt x="299" y="977"/>
                            <a:pt x="306" y="984"/>
                            <a:pt x="313" y="985"/>
                          </a:cubicBezTo>
                          <a:cubicBezTo>
                            <a:pt x="336" y="989"/>
                            <a:pt x="350" y="1004"/>
                            <a:pt x="367" y="1016"/>
                          </a:cubicBezTo>
                          <a:cubicBezTo>
                            <a:pt x="400" y="1040"/>
                            <a:pt x="439" y="1047"/>
                            <a:pt x="477" y="1056"/>
                          </a:cubicBezTo>
                          <a:cubicBezTo>
                            <a:pt x="498" y="1061"/>
                            <a:pt x="519" y="1066"/>
                            <a:pt x="539" y="1072"/>
                          </a:cubicBezTo>
                          <a:cubicBezTo>
                            <a:pt x="550" y="1076"/>
                            <a:pt x="561" y="1081"/>
                            <a:pt x="571" y="1088"/>
                          </a:cubicBezTo>
                          <a:cubicBezTo>
                            <a:pt x="595" y="1106"/>
                            <a:pt x="604" y="1141"/>
                            <a:pt x="592" y="1165"/>
                          </a:cubicBezTo>
                          <a:cubicBezTo>
                            <a:pt x="580" y="1189"/>
                            <a:pt x="537" y="1209"/>
                            <a:pt x="513" y="1200"/>
                          </a:cubicBezTo>
                          <a:cubicBezTo>
                            <a:pt x="508" y="1199"/>
                            <a:pt x="504" y="1187"/>
                            <a:pt x="505" y="1181"/>
                          </a:cubicBezTo>
                          <a:cubicBezTo>
                            <a:pt x="506" y="1157"/>
                            <a:pt x="507" y="1156"/>
                            <a:pt x="490" y="1141"/>
                          </a:cubicBezTo>
                          <a:cubicBezTo>
                            <a:pt x="483" y="1193"/>
                            <a:pt x="456" y="1231"/>
                            <a:pt x="414" y="1260"/>
                          </a:cubicBezTo>
                          <a:cubicBezTo>
                            <a:pt x="347" y="1306"/>
                            <a:pt x="248" y="1304"/>
                            <a:pt x="189" y="1256"/>
                          </a:cubicBezTo>
                          <a:cubicBezTo>
                            <a:pt x="180" y="1249"/>
                            <a:pt x="172" y="1241"/>
                            <a:pt x="166" y="1232"/>
                          </a:cubicBezTo>
                          <a:cubicBezTo>
                            <a:pt x="145" y="1200"/>
                            <a:pt x="144" y="1178"/>
                            <a:pt x="175" y="1159"/>
                          </a:cubicBezTo>
                          <a:cubicBezTo>
                            <a:pt x="180" y="1156"/>
                            <a:pt x="185" y="1153"/>
                            <a:pt x="189" y="1146"/>
                          </a:cubicBezTo>
                          <a:cubicBezTo>
                            <a:pt x="149" y="1157"/>
                            <a:pt x="115" y="1152"/>
                            <a:pt x="86" y="1121"/>
                          </a:cubicBezTo>
                          <a:cubicBezTo>
                            <a:pt x="84" y="1123"/>
                            <a:pt x="83" y="1125"/>
                            <a:pt x="81" y="1127"/>
                          </a:cubicBezTo>
                          <a:cubicBezTo>
                            <a:pt x="90" y="1139"/>
                            <a:pt x="98" y="1153"/>
                            <a:pt x="109" y="1163"/>
                          </a:cubicBezTo>
                          <a:cubicBezTo>
                            <a:pt x="119" y="1173"/>
                            <a:pt x="126" y="1183"/>
                            <a:pt x="129" y="1198"/>
                          </a:cubicBezTo>
                          <a:cubicBezTo>
                            <a:pt x="132" y="1211"/>
                            <a:pt x="142" y="1224"/>
                            <a:pt x="148" y="1237"/>
                          </a:cubicBezTo>
                          <a:cubicBezTo>
                            <a:pt x="150" y="1242"/>
                            <a:pt x="150" y="1248"/>
                            <a:pt x="151" y="1253"/>
                          </a:cubicBezTo>
                          <a:cubicBezTo>
                            <a:pt x="145" y="1254"/>
                            <a:pt x="139" y="1257"/>
                            <a:pt x="134" y="1256"/>
                          </a:cubicBezTo>
                          <a:cubicBezTo>
                            <a:pt x="126" y="1253"/>
                            <a:pt x="117" y="1248"/>
                            <a:pt x="110" y="1242"/>
                          </a:cubicBezTo>
                          <a:cubicBezTo>
                            <a:pt x="62" y="1202"/>
                            <a:pt x="27" y="1152"/>
                            <a:pt x="14" y="1090"/>
                          </a:cubicBezTo>
                          <a:cubicBezTo>
                            <a:pt x="12" y="1081"/>
                            <a:pt x="12" y="1071"/>
                            <a:pt x="13" y="1062"/>
                          </a:cubicBezTo>
                          <a:cubicBezTo>
                            <a:pt x="17" y="1045"/>
                            <a:pt x="29" y="1041"/>
                            <a:pt x="42" y="1051"/>
                          </a:cubicBezTo>
                          <a:cubicBezTo>
                            <a:pt x="80" y="1079"/>
                            <a:pt x="120" y="1084"/>
                            <a:pt x="162" y="1062"/>
                          </a:cubicBezTo>
                          <a:cubicBezTo>
                            <a:pt x="171" y="1058"/>
                            <a:pt x="185" y="1056"/>
                            <a:pt x="192" y="1060"/>
                          </a:cubicBezTo>
                          <a:cubicBezTo>
                            <a:pt x="227" y="1078"/>
                            <a:pt x="262" y="1097"/>
                            <a:pt x="294" y="1118"/>
                          </a:cubicBezTo>
                          <a:cubicBezTo>
                            <a:pt x="321" y="1136"/>
                            <a:pt x="334" y="1162"/>
                            <a:pt x="316" y="1198"/>
                          </a:cubicBezTo>
                          <a:cubicBezTo>
                            <a:pt x="352" y="1173"/>
                            <a:pt x="358" y="1141"/>
                            <a:pt x="333" y="1115"/>
                          </a:cubicBezTo>
                          <a:cubicBezTo>
                            <a:pt x="319" y="1100"/>
                            <a:pt x="300" y="1088"/>
                            <a:pt x="283" y="1077"/>
                          </a:cubicBezTo>
                          <a:cubicBezTo>
                            <a:pt x="261" y="1062"/>
                            <a:pt x="237" y="1051"/>
                            <a:pt x="217" y="1035"/>
                          </a:cubicBezTo>
                          <a:cubicBezTo>
                            <a:pt x="184" y="1010"/>
                            <a:pt x="176" y="976"/>
                            <a:pt x="197" y="940"/>
                          </a:cubicBezTo>
                          <a:cubicBezTo>
                            <a:pt x="234" y="877"/>
                            <a:pt x="292" y="842"/>
                            <a:pt x="361" y="824"/>
                          </a:cubicBezTo>
                          <a:cubicBezTo>
                            <a:pt x="388" y="817"/>
                            <a:pt x="411" y="830"/>
                            <a:pt x="426" y="853"/>
                          </a:cubicBezTo>
                          <a:cubicBezTo>
                            <a:pt x="441" y="875"/>
                            <a:pt x="453" y="899"/>
                            <a:pt x="465" y="923"/>
                          </a:cubicBezTo>
                          <a:cubicBezTo>
                            <a:pt x="500" y="992"/>
                            <a:pt x="527" y="986"/>
                            <a:pt x="575" y="952"/>
                          </a:cubicBezTo>
                          <a:cubicBezTo>
                            <a:pt x="592" y="940"/>
                            <a:pt x="613" y="933"/>
                            <a:pt x="631" y="925"/>
                          </a:cubicBezTo>
                          <a:cubicBezTo>
                            <a:pt x="621" y="915"/>
                            <a:pt x="606" y="915"/>
                            <a:pt x="591" y="923"/>
                          </a:cubicBezTo>
                          <a:cubicBezTo>
                            <a:pt x="579" y="930"/>
                            <a:pt x="568" y="939"/>
                            <a:pt x="556" y="946"/>
                          </a:cubicBezTo>
                          <a:cubicBezTo>
                            <a:pt x="534" y="958"/>
                            <a:pt x="516" y="956"/>
                            <a:pt x="502" y="934"/>
                          </a:cubicBezTo>
                          <a:cubicBezTo>
                            <a:pt x="490" y="916"/>
                            <a:pt x="482" y="895"/>
                            <a:pt x="472" y="876"/>
                          </a:cubicBezTo>
                          <a:cubicBezTo>
                            <a:pt x="462" y="857"/>
                            <a:pt x="452" y="839"/>
                            <a:pt x="443" y="821"/>
                          </a:cubicBezTo>
                          <a:cubicBezTo>
                            <a:pt x="448" y="805"/>
                            <a:pt x="454" y="788"/>
                            <a:pt x="460" y="771"/>
                          </a:cubicBezTo>
                          <a:cubicBezTo>
                            <a:pt x="458" y="770"/>
                            <a:pt x="456" y="769"/>
                            <a:pt x="454" y="768"/>
                          </a:cubicBezTo>
                          <a:cubicBezTo>
                            <a:pt x="450" y="773"/>
                            <a:pt x="446" y="779"/>
                            <a:pt x="441" y="783"/>
                          </a:cubicBezTo>
                          <a:cubicBezTo>
                            <a:pt x="426" y="798"/>
                            <a:pt x="410" y="809"/>
                            <a:pt x="386" y="796"/>
                          </a:cubicBezTo>
                          <a:cubicBezTo>
                            <a:pt x="366" y="785"/>
                            <a:pt x="348" y="794"/>
                            <a:pt x="330" y="804"/>
                          </a:cubicBezTo>
                          <a:cubicBezTo>
                            <a:pt x="322" y="808"/>
                            <a:pt x="314" y="810"/>
                            <a:pt x="306" y="813"/>
                          </a:cubicBezTo>
                          <a:cubicBezTo>
                            <a:pt x="304" y="804"/>
                            <a:pt x="300" y="796"/>
                            <a:pt x="301" y="787"/>
                          </a:cubicBezTo>
                          <a:cubicBezTo>
                            <a:pt x="301" y="768"/>
                            <a:pt x="295" y="752"/>
                            <a:pt x="279" y="738"/>
                          </a:cubicBezTo>
                          <a:cubicBezTo>
                            <a:pt x="277" y="761"/>
                            <a:pt x="276" y="781"/>
                            <a:pt x="272" y="801"/>
                          </a:cubicBezTo>
                          <a:cubicBezTo>
                            <a:pt x="269" y="823"/>
                            <a:pt x="257" y="840"/>
                            <a:pt x="239" y="854"/>
                          </a:cubicBezTo>
                          <a:cubicBezTo>
                            <a:pt x="219" y="869"/>
                            <a:pt x="200" y="886"/>
                            <a:pt x="183" y="904"/>
                          </a:cubicBezTo>
                          <a:cubicBezTo>
                            <a:pt x="159" y="931"/>
                            <a:pt x="148" y="962"/>
                            <a:pt x="160" y="998"/>
                          </a:cubicBezTo>
                          <a:cubicBezTo>
                            <a:pt x="166" y="1017"/>
                            <a:pt x="159" y="1030"/>
                            <a:pt x="140" y="1038"/>
                          </a:cubicBezTo>
                          <a:cubicBezTo>
                            <a:pt x="118" y="1048"/>
                            <a:pt x="96" y="1045"/>
                            <a:pt x="75" y="1033"/>
                          </a:cubicBezTo>
                          <a:cubicBezTo>
                            <a:pt x="27" y="1006"/>
                            <a:pt x="0" y="964"/>
                            <a:pt x="5" y="910"/>
                          </a:cubicBezTo>
                          <a:cubicBezTo>
                            <a:pt x="16" y="790"/>
                            <a:pt x="70" y="693"/>
                            <a:pt x="172" y="626"/>
                          </a:cubicBezTo>
                          <a:cubicBezTo>
                            <a:pt x="192" y="613"/>
                            <a:pt x="219" y="609"/>
                            <a:pt x="243" y="602"/>
                          </a:cubicBezTo>
                          <a:cubicBezTo>
                            <a:pt x="248" y="601"/>
                            <a:pt x="254" y="603"/>
                            <a:pt x="264" y="604"/>
                          </a:cubicBezTo>
                          <a:cubicBezTo>
                            <a:pt x="258" y="611"/>
                            <a:pt x="254" y="615"/>
                            <a:pt x="251" y="619"/>
                          </a:cubicBezTo>
                          <a:cubicBezTo>
                            <a:pt x="228" y="644"/>
                            <a:pt x="205" y="670"/>
                            <a:pt x="181" y="695"/>
                          </a:cubicBezTo>
                          <a:cubicBezTo>
                            <a:pt x="168" y="708"/>
                            <a:pt x="154" y="720"/>
                            <a:pt x="140" y="733"/>
                          </a:cubicBezTo>
                          <a:cubicBezTo>
                            <a:pt x="108" y="762"/>
                            <a:pt x="82" y="795"/>
                            <a:pt x="74" y="840"/>
                          </a:cubicBezTo>
                          <a:cubicBezTo>
                            <a:pt x="70" y="862"/>
                            <a:pt x="69" y="886"/>
                            <a:pt x="78" y="908"/>
                          </a:cubicBezTo>
                          <a:cubicBezTo>
                            <a:pt x="80" y="908"/>
                            <a:pt x="82" y="908"/>
                            <a:pt x="84" y="908"/>
                          </a:cubicBezTo>
                          <a:cubicBezTo>
                            <a:pt x="84" y="902"/>
                            <a:pt x="83" y="896"/>
                            <a:pt x="84" y="890"/>
                          </a:cubicBezTo>
                          <a:cubicBezTo>
                            <a:pt x="87" y="826"/>
                            <a:pt x="112" y="776"/>
                            <a:pt x="170" y="743"/>
                          </a:cubicBezTo>
                          <a:cubicBezTo>
                            <a:pt x="185" y="734"/>
                            <a:pt x="196" y="719"/>
                            <a:pt x="208" y="706"/>
                          </a:cubicBezTo>
                          <a:cubicBezTo>
                            <a:pt x="222" y="689"/>
                            <a:pt x="234" y="670"/>
                            <a:pt x="249" y="654"/>
                          </a:cubicBezTo>
                          <a:cubicBezTo>
                            <a:pt x="283" y="618"/>
                            <a:pt x="339" y="607"/>
                            <a:pt x="385" y="626"/>
                          </a:cubicBezTo>
                          <a:cubicBezTo>
                            <a:pt x="409" y="636"/>
                            <a:pt x="423" y="654"/>
                            <a:pt x="432" y="677"/>
                          </a:cubicBezTo>
                          <a:cubicBezTo>
                            <a:pt x="442" y="700"/>
                            <a:pt x="453" y="722"/>
                            <a:pt x="467" y="742"/>
                          </a:cubicBezTo>
                          <a:cubicBezTo>
                            <a:pt x="486" y="769"/>
                            <a:pt x="507" y="796"/>
                            <a:pt x="511" y="833"/>
                          </a:cubicBezTo>
                          <a:cubicBezTo>
                            <a:pt x="530" y="808"/>
                            <a:pt x="531" y="789"/>
                            <a:pt x="514" y="764"/>
                          </a:cubicBezTo>
                          <a:cubicBezTo>
                            <a:pt x="499" y="741"/>
                            <a:pt x="481" y="720"/>
                            <a:pt x="467" y="696"/>
                          </a:cubicBezTo>
                          <a:cubicBezTo>
                            <a:pt x="442" y="655"/>
                            <a:pt x="447" y="615"/>
                            <a:pt x="481" y="580"/>
                          </a:cubicBezTo>
                          <a:cubicBezTo>
                            <a:pt x="504" y="556"/>
                            <a:pt x="528" y="552"/>
                            <a:pt x="557" y="566"/>
                          </a:cubicBezTo>
                          <a:cubicBezTo>
                            <a:pt x="589" y="581"/>
                            <a:pt x="609" y="607"/>
                            <a:pt x="624" y="637"/>
                          </a:cubicBezTo>
                          <a:cubicBezTo>
                            <a:pt x="627" y="643"/>
                            <a:pt x="629" y="649"/>
                            <a:pt x="632" y="656"/>
                          </a:cubicBezTo>
                          <a:cubicBezTo>
                            <a:pt x="641" y="626"/>
                            <a:pt x="628" y="592"/>
                            <a:pt x="600" y="566"/>
                          </a:cubicBezTo>
                          <a:cubicBezTo>
                            <a:pt x="573" y="542"/>
                            <a:pt x="540" y="537"/>
                            <a:pt x="502" y="537"/>
                          </a:cubicBezTo>
                          <a:cubicBezTo>
                            <a:pt x="534" y="489"/>
                            <a:pt x="569" y="454"/>
                            <a:pt x="626" y="445"/>
                          </a:cubicBezTo>
                          <a:cubicBezTo>
                            <a:pt x="684" y="437"/>
                            <a:pt x="743" y="427"/>
                            <a:pt x="801" y="415"/>
                          </a:cubicBezTo>
                          <a:cubicBezTo>
                            <a:pt x="834" y="409"/>
                            <a:pt x="863" y="415"/>
                            <a:pt x="891" y="431"/>
                          </a:cubicBezTo>
                          <a:cubicBezTo>
                            <a:pt x="928" y="452"/>
                            <a:pt x="957" y="482"/>
                            <a:pt x="980" y="520"/>
                          </a:cubicBezTo>
                          <a:cubicBezTo>
                            <a:pt x="989" y="503"/>
                            <a:pt x="983" y="488"/>
                            <a:pt x="974" y="477"/>
                          </a:cubicBezTo>
                          <a:cubicBezTo>
                            <a:pt x="959" y="460"/>
                            <a:pt x="943" y="444"/>
                            <a:pt x="925" y="430"/>
                          </a:cubicBezTo>
                          <a:cubicBezTo>
                            <a:pt x="905" y="414"/>
                            <a:pt x="882" y="401"/>
                            <a:pt x="861" y="386"/>
                          </a:cubicBezTo>
                          <a:cubicBezTo>
                            <a:pt x="849" y="379"/>
                            <a:pt x="844" y="369"/>
                            <a:pt x="849" y="356"/>
                          </a:cubicBezTo>
                          <a:cubicBezTo>
                            <a:pt x="862" y="315"/>
                            <a:pt x="857" y="280"/>
                            <a:pt x="801" y="248"/>
                          </a:cubicBezTo>
                          <a:cubicBezTo>
                            <a:pt x="775" y="233"/>
                            <a:pt x="754" y="214"/>
                            <a:pt x="735" y="191"/>
                          </a:cubicBezTo>
                          <a:cubicBezTo>
                            <a:pt x="721" y="173"/>
                            <a:pt x="704" y="158"/>
                            <a:pt x="674" y="155"/>
                          </a:cubicBezTo>
                          <a:cubicBezTo>
                            <a:pt x="713" y="190"/>
                            <a:pt x="730" y="239"/>
                            <a:pt x="775" y="262"/>
                          </a:cubicBezTo>
                          <a:cubicBezTo>
                            <a:pt x="781" y="265"/>
                            <a:pt x="787" y="270"/>
                            <a:pt x="792" y="274"/>
                          </a:cubicBezTo>
                          <a:cubicBezTo>
                            <a:pt x="812" y="289"/>
                            <a:pt x="832" y="305"/>
                            <a:pt x="825" y="336"/>
                          </a:cubicBezTo>
                          <a:cubicBezTo>
                            <a:pt x="817" y="369"/>
                            <a:pt x="798" y="392"/>
                            <a:pt x="765" y="399"/>
                          </a:cubicBezTo>
                          <a:cubicBezTo>
                            <a:pt x="705" y="411"/>
                            <a:pt x="645" y="421"/>
                            <a:pt x="584" y="432"/>
                          </a:cubicBezTo>
                          <a:cubicBezTo>
                            <a:pt x="570" y="434"/>
                            <a:pt x="559" y="429"/>
                            <a:pt x="554" y="415"/>
                          </a:cubicBezTo>
                          <a:cubicBezTo>
                            <a:pt x="550" y="400"/>
                            <a:pt x="554" y="388"/>
                            <a:pt x="567" y="383"/>
                          </a:cubicBezTo>
                          <a:cubicBezTo>
                            <a:pt x="586" y="375"/>
                            <a:pt x="605" y="371"/>
                            <a:pt x="625" y="364"/>
                          </a:cubicBezTo>
                          <a:cubicBezTo>
                            <a:pt x="599" y="352"/>
                            <a:pt x="573" y="353"/>
                            <a:pt x="548" y="367"/>
                          </a:cubicBezTo>
                          <a:cubicBezTo>
                            <a:pt x="525" y="379"/>
                            <a:pt x="517" y="400"/>
                            <a:pt x="519" y="425"/>
                          </a:cubicBezTo>
                          <a:cubicBezTo>
                            <a:pt x="521" y="457"/>
                            <a:pt x="515" y="485"/>
                            <a:pt x="491" y="510"/>
                          </a:cubicBezTo>
                          <a:cubicBezTo>
                            <a:pt x="476" y="525"/>
                            <a:pt x="469" y="549"/>
                            <a:pt x="455" y="567"/>
                          </a:cubicBezTo>
                          <a:cubicBezTo>
                            <a:pt x="445" y="580"/>
                            <a:pt x="430" y="590"/>
                            <a:pt x="415" y="600"/>
                          </a:cubicBezTo>
                          <a:cubicBezTo>
                            <a:pt x="412" y="602"/>
                            <a:pt x="403" y="598"/>
                            <a:pt x="397" y="596"/>
                          </a:cubicBezTo>
                          <a:cubicBezTo>
                            <a:pt x="399" y="591"/>
                            <a:pt x="400" y="585"/>
                            <a:pt x="403" y="580"/>
                          </a:cubicBezTo>
                          <a:cubicBezTo>
                            <a:pt x="416" y="559"/>
                            <a:pt x="419" y="537"/>
                            <a:pt x="408" y="508"/>
                          </a:cubicBezTo>
                          <a:cubicBezTo>
                            <a:pt x="404" y="519"/>
                            <a:pt x="402" y="526"/>
                            <a:pt x="399" y="532"/>
                          </a:cubicBezTo>
                          <a:cubicBezTo>
                            <a:pt x="380" y="581"/>
                            <a:pt x="348" y="598"/>
                            <a:pt x="298" y="585"/>
                          </a:cubicBezTo>
                          <a:cubicBezTo>
                            <a:pt x="245" y="571"/>
                            <a:pt x="197" y="580"/>
                            <a:pt x="153" y="610"/>
                          </a:cubicBezTo>
                          <a:cubicBezTo>
                            <a:pt x="130" y="625"/>
                            <a:pt x="108" y="643"/>
                            <a:pt x="86" y="660"/>
                          </a:cubicBezTo>
                          <a:cubicBezTo>
                            <a:pt x="79" y="666"/>
                            <a:pt x="71" y="671"/>
                            <a:pt x="63" y="677"/>
                          </a:cubicBezTo>
                          <a:cubicBezTo>
                            <a:pt x="50" y="663"/>
                            <a:pt x="57" y="650"/>
                            <a:pt x="63" y="638"/>
                          </a:cubicBezTo>
                          <a:cubicBezTo>
                            <a:pt x="97" y="560"/>
                            <a:pt x="152" y="500"/>
                            <a:pt x="228" y="463"/>
                          </a:cubicBezTo>
                          <a:cubicBezTo>
                            <a:pt x="257" y="449"/>
                            <a:pt x="291" y="444"/>
                            <a:pt x="323" y="436"/>
                          </a:cubicBezTo>
                          <a:cubicBezTo>
                            <a:pt x="327" y="435"/>
                            <a:pt x="333" y="435"/>
                            <a:pt x="337" y="437"/>
                          </a:cubicBezTo>
                          <a:cubicBezTo>
                            <a:pt x="342" y="439"/>
                            <a:pt x="350" y="442"/>
                            <a:pt x="351" y="446"/>
                          </a:cubicBezTo>
                          <a:cubicBezTo>
                            <a:pt x="351" y="450"/>
                            <a:pt x="347" y="457"/>
                            <a:pt x="342" y="460"/>
                          </a:cubicBezTo>
                          <a:cubicBezTo>
                            <a:pt x="332" y="466"/>
                            <a:pt x="321" y="471"/>
                            <a:pt x="310" y="476"/>
                          </a:cubicBezTo>
                          <a:cubicBezTo>
                            <a:pt x="289" y="484"/>
                            <a:pt x="266" y="491"/>
                            <a:pt x="245" y="501"/>
                          </a:cubicBezTo>
                          <a:cubicBezTo>
                            <a:pt x="230" y="508"/>
                            <a:pt x="216" y="518"/>
                            <a:pt x="202" y="528"/>
                          </a:cubicBezTo>
                          <a:cubicBezTo>
                            <a:pt x="252" y="514"/>
                            <a:pt x="302" y="501"/>
                            <a:pt x="351" y="485"/>
                          </a:cubicBezTo>
                          <a:cubicBezTo>
                            <a:pt x="376" y="477"/>
                            <a:pt x="383" y="463"/>
                            <a:pt x="379" y="437"/>
                          </a:cubicBezTo>
                          <a:cubicBezTo>
                            <a:pt x="377" y="426"/>
                            <a:pt x="374" y="416"/>
                            <a:pt x="370" y="406"/>
                          </a:cubicBezTo>
                          <a:cubicBezTo>
                            <a:pt x="356" y="375"/>
                            <a:pt x="357" y="359"/>
                            <a:pt x="388" y="344"/>
                          </a:cubicBezTo>
                          <a:cubicBezTo>
                            <a:pt x="426" y="326"/>
                            <a:pt x="468" y="315"/>
                            <a:pt x="508" y="302"/>
                          </a:cubicBezTo>
                          <a:cubicBezTo>
                            <a:pt x="516" y="299"/>
                            <a:pt x="526" y="305"/>
                            <a:pt x="535" y="306"/>
                          </a:cubicBezTo>
                          <a:cubicBezTo>
                            <a:pt x="549" y="308"/>
                            <a:pt x="564" y="313"/>
                            <a:pt x="576" y="297"/>
                          </a:cubicBezTo>
                          <a:cubicBezTo>
                            <a:pt x="546" y="297"/>
                            <a:pt x="525" y="283"/>
                            <a:pt x="504" y="264"/>
                          </a:cubicBezTo>
                          <a:cubicBezTo>
                            <a:pt x="471" y="232"/>
                            <a:pt x="400" y="242"/>
                            <a:pt x="365" y="283"/>
                          </a:cubicBezTo>
                          <a:cubicBezTo>
                            <a:pt x="383" y="276"/>
                            <a:pt x="400" y="268"/>
                            <a:pt x="417" y="262"/>
                          </a:cubicBezTo>
                          <a:cubicBezTo>
                            <a:pt x="435" y="256"/>
                            <a:pt x="454" y="255"/>
                            <a:pt x="471" y="265"/>
                          </a:cubicBezTo>
                          <a:cubicBezTo>
                            <a:pt x="475" y="268"/>
                            <a:pt x="480" y="273"/>
                            <a:pt x="480" y="276"/>
                          </a:cubicBezTo>
                          <a:cubicBezTo>
                            <a:pt x="480" y="280"/>
                            <a:pt x="475" y="285"/>
                            <a:pt x="471" y="287"/>
                          </a:cubicBezTo>
                          <a:cubicBezTo>
                            <a:pt x="459" y="292"/>
                            <a:pt x="447" y="295"/>
                            <a:pt x="435" y="300"/>
                          </a:cubicBezTo>
                          <a:cubicBezTo>
                            <a:pt x="415" y="307"/>
                            <a:pt x="394" y="313"/>
                            <a:pt x="375" y="322"/>
                          </a:cubicBezTo>
                          <a:cubicBezTo>
                            <a:pt x="336" y="342"/>
                            <a:pt x="328" y="361"/>
                            <a:pt x="337" y="397"/>
                          </a:cubicBezTo>
                          <a:cubicBezTo>
                            <a:pt x="287" y="414"/>
                            <a:pt x="238" y="431"/>
                            <a:pt x="189" y="448"/>
                          </a:cubicBezTo>
                          <a:cubicBezTo>
                            <a:pt x="180" y="393"/>
                            <a:pt x="256" y="327"/>
                            <a:pt x="324" y="334"/>
                          </a:cubicBezTo>
                          <a:cubicBezTo>
                            <a:pt x="317" y="330"/>
                            <a:pt x="311" y="324"/>
                            <a:pt x="303" y="322"/>
                          </a:cubicBezTo>
                          <a:cubicBezTo>
                            <a:pt x="288" y="317"/>
                            <a:pt x="287" y="308"/>
                            <a:pt x="294" y="295"/>
                          </a:cubicBezTo>
                          <a:cubicBezTo>
                            <a:pt x="329" y="236"/>
                            <a:pt x="420" y="202"/>
                            <a:pt x="485" y="224"/>
                          </a:cubicBezTo>
                          <a:cubicBezTo>
                            <a:pt x="486" y="225"/>
                            <a:pt x="488" y="225"/>
                            <a:pt x="490" y="225"/>
                          </a:cubicBezTo>
                          <a:cubicBezTo>
                            <a:pt x="491" y="224"/>
                            <a:pt x="492" y="222"/>
                            <a:pt x="493" y="221"/>
                          </a:cubicBezTo>
                          <a:cubicBezTo>
                            <a:pt x="484" y="214"/>
                            <a:pt x="475" y="207"/>
                            <a:pt x="465" y="202"/>
                          </a:cubicBezTo>
                          <a:cubicBezTo>
                            <a:pt x="455" y="197"/>
                            <a:pt x="443" y="193"/>
                            <a:pt x="429" y="188"/>
                          </a:cubicBezTo>
                          <a:cubicBezTo>
                            <a:pt x="434" y="181"/>
                            <a:pt x="436" y="174"/>
                            <a:pt x="441" y="172"/>
                          </a:cubicBezTo>
                          <a:cubicBezTo>
                            <a:pt x="468" y="160"/>
                            <a:pt x="496" y="147"/>
                            <a:pt x="524" y="136"/>
                          </a:cubicBezTo>
                          <a:cubicBezTo>
                            <a:pt x="534" y="132"/>
                            <a:pt x="541" y="138"/>
                            <a:pt x="545" y="149"/>
                          </a:cubicBezTo>
                          <a:cubicBezTo>
                            <a:pt x="550" y="162"/>
                            <a:pt x="557" y="174"/>
                            <a:pt x="565" y="184"/>
                          </a:cubicBezTo>
                          <a:cubicBezTo>
                            <a:pt x="586" y="211"/>
                            <a:pt x="609" y="236"/>
                            <a:pt x="631" y="262"/>
                          </a:cubicBezTo>
                          <a:cubicBezTo>
                            <a:pt x="635" y="245"/>
                            <a:pt x="632" y="229"/>
                            <a:pt x="621" y="215"/>
                          </a:cubicBezTo>
                          <a:cubicBezTo>
                            <a:pt x="610" y="201"/>
                            <a:pt x="598" y="188"/>
                            <a:pt x="588" y="175"/>
                          </a:cubicBezTo>
                          <a:cubicBezTo>
                            <a:pt x="566" y="146"/>
                            <a:pt x="570" y="118"/>
                            <a:pt x="601" y="98"/>
                          </a:cubicBezTo>
                          <a:cubicBezTo>
                            <a:pt x="629" y="79"/>
                            <a:pt x="660" y="73"/>
                            <a:pt x="694" y="77"/>
                          </a:cubicBezTo>
                          <a:cubicBezTo>
                            <a:pt x="743" y="82"/>
                            <a:pt x="790" y="95"/>
                            <a:pt x="833" y="119"/>
                          </a:cubicBezTo>
                          <a:cubicBezTo>
                            <a:pt x="895" y="155"/>
                            <a:pt x="921" y="182"/>
                            <a:pt x="908" y="257"/>
                          </a:cubicBezTo>
                          <a:cubicBezTo>
                            <a:pt x="914" y="246"/>
                            <a:pt x="921" y="237"/>
                            <a:pt x="926" y="226"/>
                          </a:cubicBezTo>
                          <a:cubicBezTo>
                            <a:pt x="932" y="212"/>
                            <a:pt x="938" y="212"/>
                            <a:pt x="947" y="222"/>
                          </a:cubicBezTo>
                          <a:cubicBezTo>
                            <a:pt x="949" y="224"/>
                            <a:pt x="950" y="225"/>
                            <a:pt x="951" y="227"/>
                          </a:cubicBezTo>
                          <a:cubicBezTo>
                            <a:pt x="967" y="266"/>
                            <a:pt x="1000" y="288"/>
                            <a:pt x="1032" y="313"/>
                          </a:cubicBezTo>
                          <a:cubicBezTo>
                            <a:pt x="1046" y="324"/>
                            <a:pt x="1058" y="338"/>
                            <a:pt x="1069" y="352"/>
                          </a:cubicBezTo>
                          <a:cubicBezTo>
                            <a:pt x="1076" y="360"/>
                            <a:pt x="1081" y="370"/>
                            <a:pt x="1082" y="380"/>
                          </a:cubicBezTo>
                          <a:cubicBezTo>
                            <a:pt x="1083" y="388"/>
                            <a:pt x="1080" y="398"/>
                            <a:pt x="1075" y="403"/>
                          </a:cubicBezTo>
                          <a:cubicBezTo>
                            <a:pt x="1071" y="407"/>
                            <a:pt x="1060" y="406"/>
                            <a:pt x="1055" y="403"/>
                          </a:cubicBezTo>
                          <a:cubicBezTo>
                            <a:pt x="1023" y="383"/>
                            <a:pt x="992" y="362"/>
                            <a:pt x="960" y="341"/>
                          </a:cubicBezTo>
                          <a:cubicBezTo>
                            <a:pt x="955" y="338"/>
                            <a:pt x="951" y="333"/>
                            <a:pt x="946" y="328"/>
                          </a:cubicBezTo>
                          <a:cubicBezTo>
                            <a:pt x="944" y="329"/>
                            <a:pt x="942" y="331"/>
                            <a:pt x="940" y="332"/>
                          </a:cubicBezTo>
                          <a:cubicBezTo>
                            <a:pt x="948" y="345"/>
                            <a:pt x="954" y="360"/>
                            <a:pt x="965" y="370"/>
                          </a:cubicBezTo>
                          <a:cubicBezTo>
                            <a:pt x="983" y="386"/>
                            <a:pt x="1005" y="399"/>
                            <a:pt x="1025" y="413"/>
                          </a:cubicBezTo>
                          <a:cubicBezTo>
                            <a:pt x="1036" y="421"/>
                            <a:pt x="1048" y="428"/>
                            <a:pt x="1059" y="437"/>
                          </a:cubicBezTo>
                          <a:cubicBezTo>
                            <a:pt x="1076" y="450"/>
                            <a:pt x="1083" y="468"/>
                            <a:pt x="1078" y="490"/>
                          </a:cubicBezTo>
                          <a:cubicBezTo>
                            <a:pt x="1070" y="526"/>
                            <a:pt x="1062" y="562"/>
                            <a:pt x="1071" y="599"/>
                          </a:cubicBezTo>
                          <a:cubicBezTo>
                            <a:pt x="1074" y="610"/>
                            <a:pt x="1078" y="620"/>
                            <a:pt x="1082" y="631"/>
                          </a:cubicBezTo>
                          <a:cubicBezTo>
                            <a:pt x="1099" y="672"/>
                            <a:pt x="1090" y="708"/>
                            <a:pt x="1056" y="736"/>
                          </a:cubicBezTo>
                          <a:cubicBezTo>
                            <a:pt x="1054" y="738"/>
                            <a:pt x="1052" y="739"/>
                            <a:pt x="1049" y="742"/>
                          </a:cubicBezTo>
                          <a:cubicBezTo>
                            <a:pt x="1080" y="744"/>
                            <a:pt x="1090" y="736"/>
                            <a:pt x="1117" y="694"/>
                          </a:cubicBezTo>
                          <a:cubicBezTo>
                            <a:pt x="1118" y="693"/>
                            <a:pt x="1120" y="693"/>
                            <a:pt x="1120" y="693"/>
                          </a:cubicBezTo>
                          <a:cubicBezTo>
                            <a:pt x="1168" y="727"/>
                            <a:pt x="1211" y="766"/>
                            <a:pt x="1242" y="815"/>
                          </a:cubicBezTo>
                          <a:cubicBezTo>
                            <a:pt x="1250" y="828"/>
                            <a:pt x="1247" y="848"/>
                            <a:pt x="1249" y="864"/>
                          </a:cubicBezTo>
                          <a:cubicBezTo>
                            <a:pt x="1265" y="849"/>
                            <a:pt x="1265" y="827"/>
                            <a:pt x="1258" y="809"/>
                          </a:cubicBezTo>
                          <a:cubicBezTo>
                            <a:pt x="1249" y="787"/>
                            <a:pt x="1236" y="766"/>
                            <a:pt x="1221" y="748"/>
                          </a:cubicBezTo>
                          <a:cubicBezTo>
                            <a:pt x="1200" y="724"/>
                            <a:pt x="1176" y="702"/>
                            <a:pt x="1153" y="681"/>
                          </a:cubicBezTo>
                          <a:cubicBezTo>
                            <a:pt x="1104" y="636"/>
                            <a:pt x="1086" y="584"/>
                            <a:pt x="1101" y="518"/>
                          </a:cubicBezTo>
                          <a:cubicBezTo>
                            <a:pt x="1109" y="486"/>
                            <a:pt x="1111" y="451"/>
                            <a:pt x="1115" y="417"/>
                          </a:cubicBezTo>
                          <a:cubicBezTo>
                            <a:pt x="1119" y="386"/>
                            <a:pt x="1109" y="358"/>
                            <a:pt x="1088" y="335"/>
                          </a:cubicBezTo>
                          <a:cubicBezTo>
                            <a:pt x="1077" y="322"/>
                            <a:pt x="1065" y="310"/>
                            <a:pt x="1054" y="298"/>
                          </a:cubicBezTo>
                          <a:cubicBezTo>
                            <a:pt x="1032" y="270"/>
                            <a:pt x="1036" y="249"/>
                            <a:pt x="1066" y="230"/>
                          </a:cubicBezTo>
                          <a:cubicBezTo>
                            <a:pt x="1075" y="224"/>
                            <a:pt x="1085" y="220"/>
                            <a:pt x="1094" y="215"/>
                          </a:cubicBezTo>
                          <a:cubicBezTo>
                            <a:pt x="1077" y="203"/>
                            <a:pt x="1059" y="203"/>
                            <a:pt x="1042" y="216"/>
                          </a:cubicBezTo>
                          <a:cubicBezTo>
                            <a:pt x="1036" y="220"/>
                            <a:pt x="1031" y="226"/>
                            <a:pt x="1026" y="231"/>
                          </a:cubicBezTo>
                          <a:cubicBezTo>
                            <a:pt x="1011" y="245"/>
                            <a:pt x="998" y="245"/>
                            <a:pt x="985" y="231"/>
                          </a:cubicBezTo>
                          <a:cubicBezTo>
                            <a:pt x="959" y="203"/>
                            <a:pt x="934" y="174"/>
                            <a:pt x="909" y="146"/>
                          </a:cubicBezTo>
                          <a:cubicBezTo>
                            <a:pt x="898" y="133"/>
                            <a:pt x="900" y="123"/>
                            <a:pt x="915" y="115"/>
                          </a:cubicBezTo>
                          <a:cubicBezTo>
                            <a:pt x="989" y="74"/>
                            <a:pt x="1036" y="71"/>
                            <a:pt x="1098" y="119"/>
                          </a:cubicBezTo>
                          <a:cubicBezTo>
                            <a:pt x="1139" y="150"/>
                            <a:pt x="1169" y="191"/>
                            <a:pt x="1190" y="238"/>
                          </a:cubicBezTo>
                          <a:cubicBezTo>
                            <a:pt x="1198" y="256"/>
                            <a:pt x="1200" y="275"/>
                            <a:pt x="1193" y="294"/>
                          </a:cubicBezTo>
                          <a:cubicBezTo>
                            <a:pt x="1187" y="309"/>
                            <a:pt x="1182" y="325"/>
                            <a:pt x="1177" y="341"/>
                          </a:cubicBezTo>
                          <a:cubicBezTo>
                            <a:pt x="1171" y="367"/>
                            <a:pt x="1175" y="385"/>
                            <a:pt x="1191" y="404"/>
                          </a:cubicBezTo>
                          <a:cubicBezTo>
                            <a:pt x="1191" y="394"/>
                            <a:pt x="1190" y="385"/>
                            <a:pt x="1191" y="377"/>
                          </a:cubicBezTo>
                          <a:cubicBezTo>
                            <a:pt x="1193" y="370"/>
                            <a:pt x="1198" y="361"/>
                            <a:pt x="1203" y="358"/>
                          </a:cubicBezTo>
                          <a:cubicBezTo>
                            <a:pt x="1207" y="356"/>
                            <a:pt x="1217" y="362"/>
                            <a:pt x="1221" y="367"/>
                          </a:cubicBezTo>
                          <a:cubicBezTo>
                            <a:pt x="1248" y="403"/>
                            <a:pt x="1264" y="442"/>
                            <a:pt x="1260" y="488"/>
                          </a:cubicBezTo>
                          <a:cubicBezTo>
                            <a:pt x="1257" y="518"/>
                            <a:pt x="1244" y="525"/>
                            <a:pt x="1217" y="510"/>
                          </a:cubicBezTo>
                          <a:cubicBezTo>
                            <a:pt x="1213" y="508"/>
                            <a:pt x="1210" y="506"/>
                            <a:pt x="1207" y="504"/>
                          </a:cubicBezTo>
                          <a:cubicBezTo>
                            <a:pt x="1189" y="494"/>
                            <a:pt x="1171" y="489"/>
                            <a:pt x="1155" y="503"/>
                          </a:cubicBezTo>
                          <a:cubicBezTo>
                            <a:pt x="1137" y="518"/>
                            <a:pt x="1134" y="539"/>
                            <a:pt x="1143" y="558"/>
                          </a:cubicBezTo>
                          <a:cubicBezTo>
                            <a:pt x="1149" y="573"/>
                            <a:pt x="1161" y="587"/>
                            <a:pt x="1173" y="599"/>
                          </a:cubicBezTo>
                          <a:cubicBezTo>
                            <a:pt x="1196" y="623"/>
                            <a:pt x="1221" y="646"/>
                            <a:pt x="1249" y="673"/>
                          </a:cubicBezTo>
                          <a:cubicBezTo>
                            <a:pt x="1239" y="651"/>
                            <a:pt x="1232" y="630"/>
                            <a:pt x="1221" y="612"/>
                          </a:cubicBezTo>
                          <a:cubicBezTo>
                            <a:pt x="1211" y="597"/>
                            <a:pt x="1196" y="584"/>
                            <a:pt x="1184" y="570"/>
                          </a:cubicBezTo>
                          <a:cubicBezTo>
                            <a:pt x="1179" y="564"/>
                            <a:pt x="1172" y="557"/>
                            <a:pt x="1169" y="550"/>
                          </a:cubicBezTo>
                          <a:cubicBezTo>
                            <a:pt x="1167" y="543"/>
                            <a:pt x="1168" y="533"/>
                            <a:pt x="1172" y="528"/>
                          </a:cubicBezTo>
                          <a:cubicBezTo>
                            <a:pt x="1175" y="524"/>
                            <a:pt x="1186" y="523"/>
                            <a:pt x="1192" y="525"/>
                          </a:cubicBezTo>
                          <a:cubicBezTo>
                            <a:pt x="1290" y="572"/>
                            <a:pt x="1371" y="634"/>
                            <a:pt x="1385" y="752"/>
                          </a:cubicBezTo>
                          <a:cubicBezTo>
                            <a:pt x="1386" y="753"/>
                            <a:pt x="1387" y="754"/>
                            <a:pt x="1391" y="761"/>
                          </a:cubicBezTo>
                          <a:cubicBezTo>
                            <a:pt x="1394" y="744"/>
                            <a:pt x="1399" y="731"/>
                            <a:pt x="1399" y="718"/>
                          </a:cubicBezTo>
                          <a:cubicBezTo>
                            <a:pt x="1400" y="675"/>
                            <a:pt x="1381" y="638"/>
                            <a:pt x="1352" y="607"/>
                          </a:cubicBezTo>
                          <a:cubicBezTo>
                            <a:pt x="1336" y="589"/>
                            <a:pt x="1318" y="572"/>
                            <a:pt x="1301" y="554"/>
                          </a:cubicBezTo>
                          <a:cubicBezTo>
                            <a:pt x="1288" y="541"/>
                            <a:pt x="1282" y="526"/>
                            <a:pt x="1287" y="507"/>
                          </a:cubicBezTo>
                          <a:cubicBezTo>
                            <a:pt x="1302" y="453"/>
                            <a:pt x="1287" y="406"/>
                            <a:pt x="1250" y="364"/>
                          </a:cubicBezTo>
                          <a:cubicBezTo>
                            <a:pt x="1242" y="354"/>
                            <a:pt x="1231" y="344"/>
                            <a:pt x="1227" y="332"/>
                          </a:cubicBezTo>
                          <a:cubicBezTo>
                            <a:pt x="1222" y="319"/>
                            <a:pt x="1218" y="302"/>
                            <a:pt x="1223" y="289"/>
                          </a:cubicBezTo>
                          <a:cubicBezTo>
                            <a:pt x="1231" y="267"/>
                            <a:pt x="1230" y="248"/>
                            <a:pt x="1218" y="229"/>
                          </a:cubicBezTo>
                          <a:cubicBezTo>
                            <a:pt x="1211" y="218"/>
                            <a:pt x="1205" y="208"/>
                            <a:pt x="1200" y="197"/>
                          </a:cubicBezTo>
                          <a:cubicBezTo>
                            <a:pt x="1191" y="180"/>
                            <a:pt x="1195" y="169"/>
                            <a:pt x="1214" y="169"/>
                          </a:cubicBezTo>
                          <a:cubicBezTo>
                            <a:pt x="1241" y="169"/>
                            <a:pt x="1267" y="174"/>
                            <a:pt x="1293" y="177"/>
                          </a:cubicBezTo>
                          <a:cubicBezTo>
                            <a:pt x="1297" y="178"/>
                            <a:pt x="1301" y="179"/>
                            <a:pt x="1305" y="179"/>
                          </a:cubicBezTo>
                          <a:cubicBezTo>
                            <a:pt x="1277" y="148"/>
                            <a:pt x="1242" y="138"/>
                            <a:pt x="1201" y="145"/>
                          </a:cubicBezTo>
                          <a:cubicBezTo>
                            <a:pt x="1160" y="153"/>
                            <a:pt x="1157" y="151"/>
                            <a:pt x="1143" y="110"/>
                          </a:cubicBezTo>
                          <a:cubicBezTo>
                            <a:pt x="1138" y="95"/>
                            <a:pt x="1132" y="79"/>
                            <a:pt x="1125" y="64"/>
                          </a:cubicBezTo>
                          <a:cubicBezTo>
                            <a:pt x="1117" y="48"/>
                            <a:pt x="1104" y="38"/>
                            <a:pt x="1084" y="36"/>
                          </a:cubicBezTo>
                          <a:cubicBezTo>
                            <a:pt x="1096" y="55"/>
                            <a:pt x="1120" y="68"/>
                            <a:pt x="1105" y="97"/>
                          </a:cubicBezTo>
                          <a:cubicBezTo>
                            <a:pt x="1097" y="91"/>
                            <a:pt x="1090" y="86"/>
                            <a:pt x="1083" y="81"/>
                          </a:cubicBezTo>
                          <a:cubicBezTo>
                            <a:pt x="1048" y="54"/>
                            <a:pt x="1009" y="49"/>
                            <a:pt x="968" y="65"/>
                          </a:cubicBezTo>
                          <a:cubicBezTo>
                            <a:pt x="948" y="73"/>
                            <a:pt x="927" y="81"/>
                            <a:pt x="909" y="93"/>
                          </a:cubicBezTo>
                          <a:cubicBezTo>
                            <a:pt x="885" y="108"/>
                            <a:pt x="864" y="107"/>
                            <a:pt x="839" y="96"/>
                          </a:cubicBezTo>
                          <a:cubicBezTo>
                            <a:pt x="799" y="79"/>
                            <a:pt x="757" y="66"/>
                            <a:pt x="719" y="52"/>
                          </a:cubicBezTo>
                          <a:cubicBezTo>
                            <a:pt x="749" y="25"/>
                            <a:pt x="881" y="3"/>
                            <a:pt x="922" y="21"/>
                          </a:cubicBezTo>
                          <a:cubicBezTo>
                            <a:pt x="905" y="41"/>
                            <a:pt x="869" y="32"/>
                            <a:pt x="858" y="64"/>
                          </a:cubicBezTo>
                          <a:cubicBezTo>
                            <a:pt x="886" y="58"/>
                            <a:pt x="911" y="53"/>
                            <a:pt x="936" y="46"/>
                          </a:cubicBezTo>
                          <a:cubicBezTo>
                            <a:pt x="952" y="41"/>
                            <a:pt x="957" y="28"/>
                            <a:pt x="948" y="11"/>
                          </a:cubicBezTo>
                          <a:cubicBezTo>
                            <a:pt x="992" y="0"/>
                            <a:pt x="1035" y="1"/>
                            <a:pt x="1076" y="10"/>
                          </a:cubicBezTo>
                          <a:cubicBezTo>
                            <a:pt x="1106" y="17"/>
                            <a:pt x="1134" y="30"/>
                            <a:pt x="1161" y="43"/>
                          </a:cubicBezTo>
                          <a:cubicBezTo>
                            <a:pt x="1183" y="54"/>
                            <a:pt x="1198" y="71"/>
                            <a:pt x="1185" y="99"/>
                          </a:cubicBezTo>
                          <a:cubicBezTo>
                            <a:pt x="1187" y="100"/>
                            <a:pt x="1189" y="101"/>
                            <a:pt x="1191" y="101"/>
                          </a:cubicBezTo>
                          <a:cubicBezTo>
                            <a:pt x="1197" y="92"/>
                            <a:pt x="1205" y="83"/>
                            <a:pt x="1209" y="73"/>
                          </a:cubicBezTo>
                          <a:cubicBezTo>
                            <a:pt x="1215" y="58"/>
                            <a:pt x="1223" y="53"/>
                            <a:pt x="1238" y="60"/>
                          </a:cubicBezTo>
                          <a:cubicBezTo>
                            <a:pt x="1284" y="81"/>
                            <a:pt x="1325" y="110"/>
                            <a:pt x="1355" y="151"/>
                          </a:cubicBezTo>
                          <a:cubicBezTo>
                            <a:pt x="1383" y="188"/>
                            <a:pt x="1377" y="212"/>
                            <a:pt x="1338" y="237"/>
                          </a:cubicBezTo>
                          <a:cubicBezTo>
                            <a:pt x="1322" y="246"/>
                            <a:pt x="1306" y="254"/>
                            <a:pt x="1291" y="263"/>
                          </a:cubicBezTo>
                          <a:cubicBezTo>
                            <a:pt x="1275" y="273"/>
                            <a:pt x="1268" y="285"/>
                            <a:pt x="1278" y="305"/>
                          </a:cubicBezTo>
                          <a:cubicBezTo>
                            <a:pt x="1290" y="281"/>
                            <a:pt x="1311" y="269"/>
                            <a:pt x="1334" y="260"/>
                          </a:cubicBezTo>
                          <a:cubicBezTo>
                            <a:pt x="1340" y="257"/>
                            <a:pt x="1346" y="255"/>
                            <a:pt x="1352" y="252"/>
                          </a:cubicBezTo>
                          <a:cubicBezTo>
                            <a:pt x="1382" y="241"/>
                            <a:pt x="1410" y="229"/>
                            <a:pt x="1397" y="181"/>
                          </a:cubicBezTo>
                          <a:cubicBezTo>
                            <a:pt x="1411" y="191"/>
                            <a:pt x="1420" y="194"/>
                            <a:pt x="1426" y="200"/>
                          </a:cubicBezTo>
                          <a:cubicBezTo>
                            <a:pt x="1481" y="254"/>
                            <a:pt x="1526" y="314"/>
                            <a:pt x="1557" y="384"/>
                          </a:cubicBezTo>
                          <a:cubicBezTo>
                            <a:pt x="1565" y="403"/>
                            <a:pt x="1569" y="421"/>
                            <a:pt x="1558" y="443"/>
                          </a:cubicBezTo>
                          <a:cubicBezTo>
                            <a:pt x="1553" y="438"/>
                            <a:pt x="1549" y="433"/>
                            <a:pt x="1544" y="429"/>
                          </a:cubicBezTo>
                          <a:cubicBezTo>
                            <a:pt x="1532" y="416"/>
                            <a:pt x="1518" y="404"/>
                            <a:pt x="1507" y="390"/>
                          </a:cubicBezTo>
                          <a:cubicBezTo>
                            <a:pt x="1497" y="378"/>
                            <a:pt x="1487" y="364"/>
                            <a:pt x="1482" y="349"/>
                          </a:cubicBezTo>
                          <a:cubicBezTo>
                            <a:pt x="1469" y="313"/>
                            <a:pt x="1447" y="286"/>
                            <a:pt x="1418" y="264"/>
                          </a:cubicBezTo>
                          <a:cubicBezTo>
                            <a:pt x="1415" y="262"/>
                            <a:pt x="1411" y="261"/>
                            <a:pt x="1408" y="260"/>
                          </a:cubicBezTo>
                          <a:cubicBezTo>
                            <a:pt x="1421" y="280"/>
                            <a:pt x="1434" y="298"/>
                            <a:pt x="1445" y="318"/>
                          </a:cubicBezTo>
                          <a:cubicBezTo>
                            <a:pt x="1449" y="325"/>
                            <a:pt x="1447" y="336"/>
                            <a:pt x="1448" y="344"/>
                          </a:cubicBezTo>
                          <a:cubicBezTo>
                            <a:pt x="1439" y="344"/>
                            <a:pt x="1430" y="344"/>
                            <a:pt x="1422" y="342"/>
                          </a:cubicBezTo>
                          <a:cubicBezTo>
                            <a:pt x="1399" y="337"/>
                            <a:pt x="1376" y="328"/>
                            <a:pt x="1353" y="326"/>
                          </a:cubicBezTo>
                          <a:cubicBezTo>
                            <a:pt x="1337" y="325"/>
                            <a:pt x="1318" y="330"/>
                            <a:pt x="1314" y="350"/>
                          </a:cubicBezTo>
                          <a:cubicBezTo>
                            <a:pt x="1309" y="370"/>
                            <a:pt x="1322" y="384"/>
                            <a:pt x="1341" y="398"/>
                          </a:cubicBezTo>
                          <a:cubicBezTo>
                            <a:pt x="1339" y="390"/>
                            <a:pt x="1337" y="385"/>
                            <a:pt x="1336" y="381"/>
                          </a:cubicBezTo>
                          <a:cubicBezTo>
                            <a:pt x="1329" y="359"/>
                            <a:pt x="1339" y="346"/>
                            <a:pt x="1361" y="349"/>
                          </a:cubicBezTo>
                          <a:cubicBezTo>
                            <a:pt x="1377" y="351"/>
                            <a:pt x="1394" y="355"/>
                            <a:pt x="1409" y="362"/>
                          </a:cubicBezTo>
                          <a:cubicBezTo>
                            <a:pt x="1464" y="388"/>
                            <a:pt x="1510" y="426"/>
                            <a:pt x="1546" y="475"/>
                          </a:cubicBezTo>
                          <a:cubicBezTo>
                            <a:pt x="1565" y="501"/>
                            <a:pt x="1565" y="528"/>
                            <a:pt x="1551" y="556"/>
                          </a:cubicBezTo>
                          <a:cubicBezTo>
                            <a:pt x="1548" y="563"/>
                            <a:pt x="1541" y="567"/>
                            <a:pt x="1535" y="572"/>
                          </a:cubicBezTo>
                          <a:cubicBezTo>
                            <a:pt x="1531" y="567"/>
                            <a:pt x="1525" y="563"/>
                            <a:pt x="1521" y="557"/>
                          </a:cubicBezTo>
                          <a:cubicBezTo>
                            <a:pt x="1519" y="555"/>
                            <a:pt x="1517" y="551"/>
                            <a:pt x="1515" y="546"/>
                          </a:cubicBezTo>
                          <a:cubicBezTo>
                            <a:pt x="1506" y="582"/>
                            <a:pt x="1511" y="596"/>
                            <a:pt x="1537" y="613"/>
                          </a:cubicBezTo>
                          <a:cubicBezTo>
                            <a:pt x="1577" y="638"/>
                            <a:pt x="1587" y="658"/>
                            <a:pt x="1573" y="703"/>
                          </a:cubicBezTo>
                          <a:cubicBezTo>
                            <a:pt x="1564" y="732"/>
                            <a:pt x="1548" y="759"/>
                            <a:pt x="1534" y="785"/>
                          </a:cubicBezTo>
                          <a:cubicBezTo>
                            <a:pt x="1524" y="804"/>
                            <a:pt x="1510" y="821"/>
                            <a:pt x="1499" y="839"/>
                          </a:cubicBezTo>
                          <a:cubicBezTo>
                            <a:pt x="1485" y="862"/>
                            <a:pt x="1484" y="886"/>
                            <a:pt x="1491" y="911"/>
                          </a:cubicBezTo>
                          <a:cubicBezTo>
                            <a:pt x="1502" y="888"/>
                            <a:pt x="1511" y="865"/>
                            <a:pt x="1524" y="845"/>
                          </a:cubicBezTo>
                          <a:cubicBezTo>
                            <a:pt x="1550" y="808"/>
                            <a:pt x="1572" y="812"/>
                            <a:pt x="1590" y="853"/>
                          </a:cubicBezTo>
                          <a:cubicBezTo>
                            <a:pt x="1605" y="888"/>
                            <a:pt x="1607" y="924"/>
                            <a:pt x="1589" y="957"/>
                          </a:cubicBezTo>
                          <a:cubicBezTo>
                            <a:pt x="1570" y="990"/>
                            <a:pt x="1548" y="1023"/>
                            <a:pt x="1523" y="1051"/>
                          </a:cubicBezTo>
                          <a:cubicBezTo>
                            <a:pt x="1485" y="1093"/>
                            <a:pt x="1439" y="1125"/>
                            <a:pt x="1387" y="1148"/>
                          </a:cubicBezTo>
                          <a:cubicBezTo>
                            <a:pt x="1378" y="1152"/>
                            <a:pt x="1368" y="1157"/>
                            <a:pt x="1359" y="1157"/>
                          </a:cubicBezTo>
                          <a:cubicBezTo>
                            <a:pt x="1351" y="1157"/>
                            <a:pt x="1340" y="1154"/>
                            <a:pt x="1335" y="1148"/>
                          </a:cubicBezTo>
                          <a:cubicBezTo>
                            <a:pt x="1330" y="1143"/>
                            <a:pt x="1330" y="1132"/>
                            <a:pt x="1332" y="1125"/>
                          </a:cubicBezTo>
                          <a:cubicBezTo>
                            <a:pt x="1342" y="1100"/>
                            <a:pt x="1359" y="1083"/>
                            <a:pt x="1386" y="1076"/>
                          </a:cubicBezTo>
                          <a:cubicBezTo>
                            <a:pt x="1440" y="1062"/>
                            <a:pt x="1485" y="1033"/>
                            <a:pt x="1518" y="988"/>
                          </a:cubicBezTo>
                          <a:cubicBezTo>
                            <a:pt x="1529" y="972"/>
                            <a:pt x="1536" y="953"/>
                            <a:pt x="1544" y="936"/>
                          </a:cubicBezTo>
                          <a:cubicBezTo>
                            <a:pt x="1542" y="935"/>
                            <a:pt x="1540" y="934"/>
                            <a:pt x="1538" y="932"/>
                          </a:cubicBezTo>
                          <a:cubicBezTo>
                            <a:pt x="1528" y="943"/>
                            <a:pt x="1520" y="955"/>
                            <a:pt x="1509" y="964"/>
                          </a:cubicBezTo>
                          <a:cubicBezTo>
                            <a:pt x="1477" y="990"/>
                            <a:pt x="1446" y="1017"/>
                            <a:pt x="1411" y="1039"/>
                          </a:cubicBezTo>
                          <a:cubicBezTo>
                            <a:pt x="1381" y="1058"/>
                            <a:pt x="1370" y="1051"/>
                            <a:pt x="1353" y="1020"/>
                          </a:cubicBezTo>
                          <a:cubicBezTo>
                            <a:pt x="1342" y="1001"/>
                            <a:pt x="1328" y="996"/>
                            <a:pt x="1308" y="1005"/>
                          </a:cubicBezTo>
                          <a:cubicBezTo>
                            <a:pt x="1296" y="1010"/>
                            <a:pt x="1285" y="1018"/>
                            <a:pt x="1271" y="1026"/>
                          </a:cubicBezTo>
                          <a:cubicBezTo>
                            <a:pt x="1277" y="1027"/>
                            <a:pt x="1279" y="1028"/>
                            <a:pt x="1281" y="1027"/>
                          </a:cubicBezTo>
                          <a:cubicBezTo>
                            <a:pt x="1325" y="1020"/>
                            <a:pt x="1341" y="1038"/>
                            <a:pt x="1328" y="1082"/>
                          </a:cubicBezTo>
                          <a:cubicBezTo>
                            <a:pt x="1308" y="1150"/>
                            <a:pt x="1243" y="1204"/>
                            <a:pt x="1174" y="1209"/>
                          </a:cubicBezTo>
                          <a:cubicBezTo>
                            <a:pt x="1168" y="1210"/>
                            <a:pt x="1162" y="1210"/>
                            <a:pt x="1156" y="1209"/>
                          </a:cubicBezTo>
                          <a:cubicBezTo>
                            <a:pt x="1135" y="1205"/>
                            <a:pt x="1129" y="1191"/>
                            <a:pt x="1143" y="1173"/>
                          </a:cubicBezTo>
                          <a:cubicBezTo>
                            <a:pt x="1147" y="1168"/>
                            <a:pt x="1153" y="1164"/>
                            <a:pt x="1158" y="1159"/>
                          </a:cubicBezTo>
                          <a:cubicBezTo>
                            <a:pt x="1157" y="1157"/>
                            <a:pt x="1155" y="1156"/>
                            <a:pt x="1154" y="1154"/>
                          </a:cubicBezTo>
                          <a:cubicBezTo>
                            <a:pt x="1143" y="1162"/>
                            <a:pt x="1131" y="1169"/>
                            <a:pt x="1123" y="1179"/>
                          </a:cubicBezTo>
                          <a:cubicBezTo>
                            <a:pt x="1111" y="1192"/>
                            <a:pt x="1102" y="1208"/>
                            <a:pt x="1092" y="1223"/>
                          </a:cubicBezTo>
                          <a:cubicBezTo>
                            <a:pt x="1057" y="1279"/>
                            <a:pt x="1005" y="1306"/>
                            <a:pt x="939" y="1308"/>
                          </a:cubicBezTo>
                          <a:cubicBezTo>
                            <a:pt x="907" y="1310"/>
                            <a:pt x="875" y="1311"/>
                            <a:pt x="843" y="1317"/>
                          </a:cubicBezTo>
                          <a:cubicBezTo>
                            <a:pt x="825" y="1320"/>
                            <a:pt x="809" y="1333"/>
                            <a:pt x="792" y="1342"/>
                          </a:cubicBezTo>
                          <a:cubicBezTo>
                            <a:pt x="793" y="1344"/>
                            <a:pt x="794" y="1346"/>
                            <a:pt x="795" y="1348"/>
                          </a:cubicBezTo>
                          <a:cubicBezTo>
                            <a:pt x="814" y="1343"/>
                            <a:pt x="833" y="1337"/>
                            <a:pt x="852" y="1334"/>
                          </a:cubicBezTo>
                          <a:cubicBezTo>
                            <a:pt x="863" y="1333"/>
                            <a:pt x="880" y="1335"/>
                            <a:pt x="885" y="1341"/>
                          </a:cubicBezTo>
                          <a:cubicBezTo>
                            <a:pt x="890" y="1348"/>
                            <a:pt x="887" y="1366"/>
                            <a:pt x="881" y="1374"/>
                          </a:cubicBezTo>
                          <a:cubicBezTo>
                            <a:pt x="869" y="1391"/>
                            <a:pt x="854" y="1408"/>
                            <a:pt x="837" y="1419"/>
                          </a:cubicBezTo>
                          <a:cubicBezTo>
                            <a:pt x="794" y="1447"/>
                            <a:pt x="744" y="1455"/>
                            <a:pt x="693" y="1450"/>
                          </a:cubicBezTo>
                          <a:cubicBezTo>
                            <a:pt x="639" y="1445"/>
                            <a:pt x="599" y="1416"/>
                            <a:pt x="572" y="1369"/>
                          </a:cubicBezTo>
                          <a:cubicBezTo>
                            <a:pt x="566" y="1358"/>
                            <a:pt x="560" y="1345"/>
                            <a:pt x="554" y="1332"/>
                          </a:cubicBezTo>
                          <a:cubicBezTo>
                            <a:pt x="542" y="1345"/>
                            <a:pt x="539" y="1359"/>
                            <a:pt x="545" y="1374"/>
                          </a:cubicBezTo>
                          <a:cubicBezTo>
                            <a:pt x="550" y="1387"/>
                            <a:pt x="556" y="1399"/>
                            <a:pt x="562" y="1412"/>
                          </a:cubicBezTo>
                          <a:cubicBezTo>
                            <a:pt x="561" y="1413"/>
                            <a:pt x="559" y="1415"/>
                            <a:pt x="558" y="1416"/>
                          </a:cubicBezTo>
                          <a:cubicBezTo>
                            <a:pt x="552" y="1414"/>
                            <a:pt x="545" y="1413"/>
                            <a:pt x="540" y="1410"/>
                          </a:cubicBezTo>
                          <a:cubicBezTo>
                            <a:pt x="494" y="1378"/>
                            <a:pt x="464" y="1336"/>
                            <a:pt x="460" y="1279"/>
                          </a:cubicBezTo>
                          <a:cubicBezTo>
                            <a:pt x="459" y="1270"/>
                            <a:pt x="464" y="1258"/>
                            <a:pt x="471" y="1254"/>
                          </a:cubicBezTo>
                          <a:cubicBezTo>
                            <a:pt x="476" y="1250"/>
                            <a:pt x="489" y="1253"/>
                            <a:pt x="496" y="1258"/>
                          </a:cubicBezTo>
                          <a:cubicBezTo>
                            <a:pt x="545" y="1289"/>
                            <a:pt x="599" y="1306"/>
                            <a:pt x="658" y="1309"/>
                          </a:cubicBezTo>
                          <a:cubicBezTo>
                            <a:pt x="671" y="1309"/>
                            <a:pt x="685" y="1312"/>
                            <a:pt x="696" y="1318"/>
                          </a:cubicBezTo>
                          <a:cubicBezTo>
                            <a:pt x="705" y="1323"/>
                            <a:pt x="714" y="1336"/>
                            <a:pt x="714" y="1345"/>
                          </a:cubicBezTo>
                          <a:cubicBezTo>
                            <a:pt x="714" y="1354"/>
                            <a:pt x="705" y="1367"/>
                            <a:pt x="696" y="1372"/>
                          </a:cubicBezTo>
                          <a:cubicBezTo>
                            <a:pt x="686" y="1379"/>
                            <a:pt x="672" y="1379"/>
                            <a:pt x="661" y="1382"/>
                          </a:cubicBezTo>
                          <a:cubicBezTo>
                            <a:pt x="678" y="1395"/>
                            <a:pt x="700" y="1396"/>
                            <a:pt x="720" y="1383"/>
                          </a:cubicBezTo>
                          <a:cubicBezTo>
                            <a:pt x="741" y="1368"/>
                            <a:pt x="747" y="1353"/>
                            <a:pt x="740" y="1328"/>
                          </a:cubicBezTo>
                          <a:cubicBezTo>
                            <a:pt x="733" y="1304"/>
                            <a:pt x="735" y="1300"/>
                            <a:pt x="758" y="1290"/>
                          </a:cubicBezTo>
                          <a:cubicBezTo>
                            <a:pt x="763" y="1288"/>
                            <a:pt x="769" y="1287"/>
                            <a:pt x="773" y="1283"/>
                          </a:cubicBezTo>
                          <a:cubicBezTo>
                            <a:pt x="800" y="1254"/>
                            <a:pt x="836" y="1255"/>
                            <a:pt x="872" y="1252"/>
                          </a:cubicBezTo>
                          <a:cubicBezTo>
                            <a:pt x="929" y="1246"/>
                            <a:pt x="971" y="1216"/>
                            <a:pt x="995" y="1162"/>
                          </a:cubicBezTo>
                          <a:cubicBezTo>
                            <a:pt x="990" y="1167"/>
                            <a:pt x="985" y="1172"/>
                            <a:pt x="980" y="1177"/>
                          </a:cubicBezTo>
                          <a:cubicBezTo>
                            <a:pt x="974" y="1182"/>
                            <a:pt x="969" y="1187"/>
                            <a:pt x="963" y="1191"/>
                          </a:cubicBezTo>
                          <a:cubicBezTo>
                            <a:pt x="940" y="1211"/>
                            <a:pt x="913" y="1225"/>
                            <a:pt x="882" y="1225"/>
                          </a:cubicBezTo>
                          <a:cubicBezTo>
                            <a:pt x="872" y="1225"/>
                            <a:pt x="862" y="1224"/>
                            <a:pt x="853" y="1220"/>
                          </a:cubicBezTo>
                          <a:cubicBezTo>
                            <a:pt x="834" y="1212"/>
                            <a:pt x="829" y="1193"/>
                            <a:pt x="842" y="1178"/>
                          </a:cubicBezTo>
                          <a:cubicBezTo>
                            <a:pt x="850" y="1169"/>
                            <a:pt x="861" y="1160"/>
                            <a:pt x="872" y="1156"/>
                          </a:cubicBezTo>
                          <a:cubicBezTo>
                            <a:pt x="898" y="1147"/>
                            <a:pt x="918" y="1132"/>
                            <a:pt x="928" y="1106"/>
                          </a:cubicBezTo>
                          <a:cubicBezTo>
                            <a:pt x="935" y="1085"/>
                            <a:pt x="950" y="1081"/>
                            <a:pt x="968" y="1080"/>
                          </a:cubicBezTo>
                          <a:cubicBezTo>
                            <a:pt x="1003" y="1079"/>
                            <a:pt x="1039" y="1080"/>
                            <a:pt x="1074" y="1076"/>
                          </a:cubicBezTo>
                          <a:cubicBezTo>
                            <a:pt x="1097" y="1073"/>
                            <a:pt x="1119" y="1061"/>
                            <a:pt x="1142" y="1055"/>
                          </a:cubicBezTo>
                          <a:cubicBezTo>
                            <a:pt x="1152" y="1052"/>
                            <a:pt x="1165" y="1049"/>
                            <a:pt x="1173" y="1053"/>
                          </a:cubicBezTo>
                          <a:cubicBezTo>
                            <a:pt x="1188" y="1060"/>
                            <a:pt x="1202" y="1070"/>
                            <a:pt x="1214" y="1081"/>
                          </a:cubicBezTo>
                          <a:cubicBezTo>
                            <a:pt x="1233" y="1097"/>
                            <a:pt x="1223" y="1118"/>
                            <a:pt x="1221" y="1138"/>
                          </a:cubicBezTo>
                          <a:cubicBezTo>
                            <a:pt x="1248" y="1115"/>
                            <a:pt x="1249" y="1077"/>
                            <a:pt x="1222" y="1053"/>
                          </a:cubicBezTo>
                          <a:cubicBezTo>
                            <a:pt x="1213" y="1045"/>
                            <a:pt x="1201" y="1038"/>
                            <a:pt x="1189" y="1032"/>
                          </a:cubicBezTo>
                          <a:cubicBezTo>
                            <a:pt x="1179" y="1026"/>
                            <a:pt x="1178" y="1021"/>
                            <a:pt x="1183" y="1011"/>
                          </a:cubicBezTo>
                          <a:cubicBezTo>
                            <a:pt x="1197" y="987"/>
                            <a:pt x="1213" y="968"/>
                            <a:pt x="1241" y="960"/>
                          </a:cubicBezTo>
                          <a:cubicBezTo>
                            <a:pt x="1261" y="954"/>
                            <a:pt x="1280" y="941"/>
                            <a:pt x="1296" y="929"/>
                          </a:cubicBezTo>
                          <a:cubicBezTo>
                            <a:pt x="1341" y="895"/>
                            <a:pt x="1371" y="900"/>
                            <a:pt x="1400" y="949"/>
                          </a:cubicBezTo>
                          <a:cubicBezTo>
                            <a:pt x="1401" y="952"/>
                            <a:pt x="1403" y="955"/>
                            <a:pt x="1405" y="958"/>
                          </a:cubicBezTo>
                          <a:cubicBezTo>
                            <a:pt x="1418" y="928"/>
                            <a:pt x="1414" y="917"/>
                            <a:pt x="1381" y="893"/>
                          </a:cubicBezTo>
                          <a:cubicBezTo>
                            <a:pt x="1406" y="868"/>
                            <a:pt x="1434" y="845"/>
                            <a:pt x="1457" y="819"/>
                          </a:cubicBezTo>
                          <a:cubicBezTo>
                            <a:pt x="1480" y="792"/>
                            <a:pt x="1492" y="758"/>
                            <a:pt x="1492" y="722"/>
                          </a:cubicBezTo>
                          <a:cubicBezTo>
                            <a:pt x="1462" y="786"/>
                            <a:pt x="1419" y="837"/>
                            <a:pt x="1354" y="872"/>
                          </a:cubicBezTo>
                          <a:cubicBezTo>
                            <a:pt x="1341" y="851"/>
                            <a:pt x="1365" y="823"/>
                            <a:pt x="1337" y="808"/>
                          </a:cubicBezTo>
                          <a:cubicBezTo>
                            <a:pt x="1332" y="847"/>
                            <a:pt x="1317" y="882"/>
                            <a:pt x="1289" y="910"/>
                          </a:cubicBezTo>
                          <a:cubicBezTo>
                            <a:pt x="1238" y="959"/>
                            <a:pt x="1201" y="950"/>
                            <a:pt x="1179" y="883"/>
                          </a:cubicBezTo>
                          <a:cubicBezTo>
                            <a:pt x="1175" y="872"/>
                            <a:pt x="1171" y="860"/>
                            <a:pt x="1167" y="845"/>
                          </a:cubicBezTo>
                          <a:cubicBezTo>
                            <a:pt x="1156" y="876"/>
                            <a:pt x="1157" y="903"/>
                            <a:pt x="1171" y="929"/>
                          </a:cubicBezTo>
                          <a:cubicBezTo>
                            <a:pt x="1187" y="958"/>
                            <a:pt x="1185" y="976"/>
                            <a:pt x="1162" y="1001"/>
                          </a:cubicBezTo>
                          <a:cubicBezTo>
                            <a:pt x="1130" y="1035"/>
                            <a:pt x="1088" y="1048"/>
                            <a:pt x="1043" y="1051"/>
                          </a:cubicBezTo>
                          <a:cubicBezTo>
                            <a:pt x="1021" y="1052"/>
                            <a:pt x="999" y="1050"/>
                            <a:pt x="978" y="1048"/>
                          </a:cubicBezTo>
                          <a:cubicBezTo>
                            <a:pt x="959" y="1045"/>
                            <a:pt x="948" y="1034"/>
                            <a:pt x="941" y="1015"/>
                          </a:cubicBezTo>
                          <a:cubicBezTo>
                            <a:pt x="929" y="978"/>
                            <a:pt x="915" y="941"/>
                            <a:pt x="901" y="905"/>
                          </a:cubicBezTo>
                          <a:cubicBezTo>
                            <a:pt x="898" y="896"/>
                            <a:pt x="893" y="888"/>
                            <a:pt x="889" y="879"/>
                          </a:cubicBezTo>
                          <a:cubicBezTo>
                            <a:pt x="872" y="839"/>
                            <a:pt x="885" y="819"/>
                            <a:pt x="928" y="819"/>
                          </a:cubicBezTo>
                          <a:cubicBezTo>
                            <a:pt x="918" y="805"/>
                            <a:pt x="901" y="799"/>
                            <a:pt x="884" y="804"/>
                          </a:cubicBezTo>
                          <a:cubicBezTo>
                            <a:pt x="867" y="810"/>
                            <a:pt x="854" y="822"/>
                            <a:pt x="856" y="839"/>
                          </a:cubicBezTo>
                          <a:cubicBezTo>
                            <a:pt x="858" y="863"/>
                            <a:pt x="863" y="888"/>
                            <a:pt x="871" y="910"/>
                          </a:cubicBezTo>
                          <a:cubicBezTo>
                            <a:pt x="882" y="936"/>
                            <a:pt x="899" y="959"/>
                            <a:pt x="910" y="984"/>
                          </a:cubicBezTo>
                          <a:cubicBezTo>
                            <a:pt x="931" y="1032"/>
                            <a:pt x="923" y="1075"/>
                            <a:pt x="890" y="1108"/>
                          </a:cubicBezTo>
                          <a:cubicBezTo>
                            <a:pt x="870" y="1128"/>
                            <a:pt x="849" y="1135"/>
                            <a:pt x="819" y="1125"/>
                          </a:cubicBezTo>
                          <a:cubicBezTo>
                            <a:pt x="793" y="1117"/>
                            <a:pt x="765" y="1112"/>
                            <a:pt x="737" y="1113"/>
                          </a:cubicBezTo>
                          <a:cubicBezTo>
                            <a:pt x="694" y="1114"/>
                            <a:pt x="666" y="1155"/>
                            <a:pt x="681" y="1191"/>
                          </a:cubicBezTo>
                          <a:cubicBezTo>
                            <a:pt x="682" y="1193"/>
                            <a:pt x="683" y="1194"/>
                            <a:pt x="685" y="1195"/>
                          </a:cubicBezTo>
                          <a:cubicBezTo>
                            <a:pt x="696" y="1141"/>
                            <a:pt x="746" y="1121"/>
                            <a:pt x="794" y="1150"/>
                          </a:cubicBezTo>
                          <a:cubicBezTo>
                            <a:pt x="811" y="1160"/>
                            <a:pt x="816" y="1175"/>
                            <a:pt x="806" y="1197"/>
                          </a:cubicBezTo>
                          <a:cubicBezTo>
                            <a:pt x="785" y="1242"/>
                            <a:pt x="749" y="1272"/>
                            <a:pt x="700" y="1279"/>
                          </a:cubicBezTo>
                          <a:cubicBezTo>
                            <a:pt x="644" y="1287"/>
                            <a:pt x="589" y="1277"/>
                            <a:pt x="539" y="1251"/>
                          </a:cubicBezTo>
                          <a:cubicBezTo>
                            <a:pt x="531" y="1246"/>
                            <a:pt x="523" y="1239"/>
                            <a:pt x="513" y="1232"/>
                          </a:cubicBezTo>
                          <a:close/>
                          <a:moveTo>
                            <a:pt x="667" y="1007"/>
                          </a:moveTo>
                          <a:cubicBezTo>
                            <a:pt x="722" y="985"/>
                            <a:pt x="752" y="930"/>
                            <a:pt x="742" y="869"/>
                          </a:cubicBezTo>
                          <a:cubicBezTo>
                            <a:pt x="737" y="842"/>
                            <a:pt x="744" y="820"/>
                            <a:pt x="758" y="799"/>
                          </a:cubicBezTo>
                          <a:cubicBezTo>
                            <a:pt x="803" y="736"/>
                            <a:pt x="891" y="725"/>
                            <a:pt x="954" y="776"/>
                          </a:cubicBezTo>
                          <a:cubicBezTo>
                            <a:pt x="996" y="811"/>
                            <a:pt x="1025" y="856"/>
                            <a:pt x="1044" y="906"/>
                          </a:cubicBezTo>
                          <a:cubicBezTo>
                            <a:pt x="1046" y="912"/>
                            <a:pt x="1043" y="922"/>
                            <a:pt x="1039" y="929"/>
                          </a:cubicBezTo>
                          <a:cubicBezTo>
                            <a:pt x="1033" y="940"/>
                            <a:pt x="1025" y="951"/>
                            <a:pt x="1018" y="962"/>
                          </a:cubicBezTo>
                          <a:cubicBezTo>
                            <a:pt x="1019" y="963"/>
                            <a:pt x="1021" y="965"/>
                            <a:pt x="1022" y="966"/>
                          </a:cubicBezTo>
                          <a:cubicBezTo>
                            <a:pt x="1049" y="947"/>
                            <a:pt x="1076" y="929"/>
                            <a:pt x="1113" y="940"/>
                          </a:cubicBezTo>
                          <a:cubicBezTo>
                            <a:pt x="1106" y="931"/>
                            <a:pt x="1097" y="924"/>
                            <a:pt x="1089" y="917"/>
                          </a:cubicBezTo>
                          <a:cubicBezTo>
                            <a:pt x="1079" y="906"/>
                            <a:pt x="1065" y="896"/>
                            <a:pt x="1061" y="883"/>
                          </a:cubicBezTo>
                          <a:cubicBezTo>
                            <a:pt x="1045" y="837"/>
                            <a:pt x="1019" y="799"/>
                            <a:pt x="983" y="767"/>
                          </a:cubicBezTo>
                          <a:cubicBezTo>
                            <a:pt x="969" y="755"/>
                            <a:pt x="955" y="743"/>
                            <a:pt x="942" y="731"/>
                          </a:cubicBezTo>
                          <a:cubicBezTo>
                            <a:pt x="935" y="725"/>
                            <a:pt x="932" y="718"/>
                            <a:pt x="938" y="707"/>
                          </a:cubicBezTo>
                          <a:cubicBezTo>
                            <a:pt x="979" y="638"/>
                            <a:pt x="957" y="571"/>
                            <a:pt x="881" y="546"/>
                          </a:cubicBezTo>
                          <a:cubicBezTo>
                            <a:pt x="830" y="528"/>
                            <a:pt x="777" y="516"/>
                            <a:pt x="725" y="502"/>
                          </a:cubicBezTo>
                          <a:cubicBezTo>
                            <a:pt x="739" y="514"/>
                            <a:pt x="755" y="524"/>
                            <a:pt x="771" y="531"/>
                          </a:cubicBezTo>
                          <a:cubicBezTo>
                            <a:pt x="805" y="547"/>
                            <a:pt x="840" y="559"/>
                            <a:pt x="874" y="575"/>
                          </a:cubicBezTo>
                          <a:cubicBezTo>
                            <a:pt x="932" y="602"/>
                            <a:pt x="938" y="644"/>
                            <a:pt x="908" y="705"/>
                          </a:cubicBezTo>
                          <a:cubicBezTo>
                            <a:pt x="904" y="714"/>
                            <a:pt x="891" y="723"/>
                            <a:pt x="882" y="723"/>
                          </a:cubicBezTo>
                          <a:cubicBezTo>
                            <a:pt x="818" y="724"/>
                            <a:pt x="822" y="734"/>
                            <a:pt x="796" y="677"/>
                          </a:cubicBezTo>
                          <a:cubicBezTo>
                            <a:pt x="784" y="649"/>
                            <a:pt x="761" y="631"/>
                            <a:pt x="728" y="619"/>
                          </a:cubicBezTo>
                          <a:cubicBezTo>
                            <a:pt x="741" y="635"/>
                            <a:pt x="753" y="648"/>
                            <a:pt x="762" y="662"/>
                          </a:cubicBezTo>
                          <a:cubicBezTo>
                            <a:pt x="771" y="676"/>
                            <a:pt x="778" y="692"/>
                            <a:pt x="784" y="708"/>
                          </a:cubicBezTo>
                          <a:cubicBezTo>
                            <a:pt x="791" y="723"/>
                            <a:pt x="785" y="736"/>
                            <a:pt x="774" y="748"/>
                          </a:cubicBezTo>
                          <a:cubicBezTo>
                            <a:pt x="759" y="763"/>
                            <a:pt x="744" y="780"/>
                            <a:pt x="733" y="798"/>
                          </a:cubicBezTo>
                          <a:cubicBezTo>
                            <a:pt x="717" y="820"/>
                            <a:pt x="715" y="823"/>
                            <a:pt x="690" y="811"/>
                          </a:cubicBezTo>
                          <a:cubicBezTo>
                            <a:pt x="660" y="796"/>
                            <a:pt x="633" y="780"/>
                            <a:pt x="612" y="753"/>
                          </a:cubicBezTo>
                          <a:cubicBezTo>
                            <a:pt x="593" y="730"/>
                            <a:pt x="571" y="710"/>
                            <a:pt x="540" y="705"/>
                          </a:cubicBezTo>
                          <a:cubicBezTo>
                            <a:pt x="556" y="724"/>
                            <a:pt x="572" y="743"/>
                            <a:pt x="586" y="763"/>
                          </a:cubicBezTo>
                          <a:cubicBezTo>
                            <a:pt x="603" y="788"/>
                            <a:pt x="623" y="808"/>
                            <a:pt x="653" y="817"/>
                          </a:cubicBezTo>
                          <a:cubicBezTo>
                            <a:pt x="665" y="820"/>
                            <a:pt x="677" y="828"/>
                            <a:pt x="688" y="835"/>
                          </a:cubicBezTo>
                          <a:cubicBezTo>
                            <a:pt x="711" y="849"/>
                            <a:pt x="721" y="869"/>
                            <a:pt x="720" y="897"/>
                          </a:cubicBezTo>
                          <a:cubicBezTo>
                            <a:pt x="717" y="941"/>
                            <a:pt x="700" y="978"/>
                            <a:pt x="667" y="1007"/>
                          </a:cubicBezTo>
                          <a:close/>
                          <a:moveTo>
                            <a:pt x="1336" y="501"/>
                          </a:moveTo>
                          <a:cubicBezTo>
                            <a:pt x="1428" y="548"/>
                            <a:pt x="1453" y="595"/>
                            <a:pt x="1443" y="699"/>
                          </a:cubicBezTo>
                          <a:cubicBezTo>
                            <a:pt x="1452" y="687"/>
                            <a:pt x="1460" y="674"/>
                            <a:pt x="1464" y="660"/>
                          </a:cubicBezTo>
                          <a:cubicBezTo>
                            <a:pt x="1473" y="628"/>
                            <a:pt x="1463" y="597"/>
                            <a:pt x="1452" y="567"/>
                          </a:cubicBezTo>
                          <a:cubicBezTo>
                            <a:pt x="1434" y="519"/>
                            <a:pt x="1411" y="472"/>
                            <a:pt x="1443" y="420"/>
                          </a:cubicBezTo>
                          <a:cubicBezTo>
                            <a:pt x="1404" y="436"/>
                            <a:pt x="1408" y="471"/>
                            <a:pt x="1402" y="503"/>
                          </a:cubicBezTo>
                          <a:cubicBezTo>
                            <a:pt x="1380" y="493"/>
                            <a:pt x="1359" y="483"/>
                            <a:pt x="1336" y="5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59">
                      <a:extLst>
                        <a:ext uri="{FF2B5EF4-FFF2-40B4-BE49-F238E27FC236}">
                          <a16:creationId xmlns:a16="http://schemas.microsoft.com/office/drawing/2014/main" id="{A0A468AE-B47C-4E3D-BABD-DB649D492035}"/>
                        </a:ext>
                      </a:extLst>
                    </p:cNvPr>
                    <p:cNvSpPr>
                      <a:spLocks/>
                    </p:cNvSpPr>
                    <p:nvPr/>
                  </p:nvSpPr>
                  <p:spPr bwMode="auto">
                    <a:xfrm>
                      <a:off x="874660" y="464250"/>
                      <a:ext cx="215921" cy="252483"/>
                    </a:xfrm>
                    <a:custGeom>
                      <a:avLst/>
                      <a:gdLst>
                        <a:gd name="T0" fmla="*/ 316 w 1042"/>
                        <a:gd name="T1" fmla="*/ 236 h 1219"/>
                        <a:gd name="T2" fmla="*/ 474 w 1042"/>
                        <a:gd name="T3" fmla="*/ 192 h 1219"/>
                        <a:gd name="T4" fmla="*/ 710 w 1042"/>
                        <a:gd name="T5" fmla="*/ 117 h 1219"/>
                        <a:gd name="T6" fmla="*/ 646 w 1042"/>
                        <a:gd name="T7" fmla="*/ 75 h 1219"/>
                        <a:gd name="T8" fmla="*/ 776 w 1042"/>
                        <a:gd name="T9" fmla="*/ 41 h 1219"/>
                        <a:gd name="T10" fmla="*/ 772 w 1042"/>
                        <a:gd name="T11" fmla="*/ 92 h 1219"/>
                        <a:gd name="T12" fmla="*/ 844 w 1042"/>
                        <a:gd name="T13" fmla="*/ 49 h 1219"/>
                        <a:gd name="T14" fmla="*/ 938 w 1042"/>
                        <a:gd name="T15" fmla="*/ 86 h 1219"/>
                        <a:gd name="T16" fmla="*/ 841 w 1042"/>
                        <a:gd name="T17" fmla="*/ 131 h 1219"/>
                        <a:gd name="T18" fmla="*/ 610 w 1042"/>
                        <a:gd name="T19" fmla="*/ 203 h 1219"/>
                        <a:gd name="T20" fmla="*/ 692 w 1042"/>
                        <a:gd name="T21" fmla="*/ 178 h 1219"/>
                        <a:gd name="T22" fmla="*/ 493 w 1042"/>
                        <a:gd name="T23" fmla="*/ 329 h 1219"/>
                        <a:gd name="T24" fmla="*/ 533 w 1042"/>
                        <a:gd name="T25" fmla="*/ 335 h 1219"/>
                        <a:gd name="T26" fmla="*/ 436 w 1042"/>
                        <a:gd name="T27" fmla="*/ 386 h 1219"/>
                        <a:gd name="T28" fmla="*/ 549 w 1042"/>
                        <a:gd name="T29" fmla="*/ 205 h 1219"/>
                        <a:gd name="T30" fmla="*/ 405 w 1042"/>
                        <a:gd name="T31" fmla="*/ 377 h 1219"/>
                        <a:gd name="T32" fmla="*/ 305 w 1042"/>
                        <a:gd name="T33" fmla="*/ 405 h 1219"/>
                        <a:gd name="T34" fmla="*/ 221 w 1042"/>
                        <a:gd name="T35" fmla="*/ 384 h 1219"/>
                        <a:gd name="T36" fmla="*/ 290 w 1042"/>
                        <a:gd name="T37" fmla="*/ 389 h 1219"/>
                        <a:gd name="T38" fmla="*/ 233 w 1042"/>
                        <a:gd name="T39" fmla="*/ 632 h 1219"/>
                        <a:gd name="T40" fmla="*/ 166 w 1042"/>
                        <a:gd name="T41" fmla="*/ 855 h 1219"/>
                        <a:gd name="T42" fmla="*/ 230 w 1042"/>
                        <a:gd name="T43" fmla="*/ 869 h 1219"/>
                        <a:gd name="T44" fmla="*/ 241 w 1042"/>
                        <a:gd name="T45" fmla="*/ 725 h 1219"/>
                        <a:gd name="T46" fmla="*/ 263 w 1042"/>
                        <a:gd name="T47" fmla="*/ 520 h 1219"/>
                        <a:gd name="T48" fmla="*/ 430 w 1042"/>
                        <a:gd name="T49" fmla="*/ 461 h 1219"/>
                        <a:gd name="T50" fmla="*/ 338 w 1042"/>
                        <a:gd name="T51" fmla="*/ 551 h 1219"/>
                        <a:gd name="T52" fmla="*/ 309 w 1042"/>
                        <a:gd name="T53" fmla="*/ 653 h 1219"/>
                        <a:gd name="T54" fmla="*/ 249 w 1042"/>
                        <a:gd name="T55" fmla="*/ 902 h 1219"/>
                        <a:gd name="T56" fmla="*/ 123 w 1042"/>
                        <a:gd name="T57" fmla="*/ 733 h 1219"/>
                        <a:gd name="T58" fmla="*/ 102 w 1042"/>
                        <a:gd name="T59" fmla="*/ 576 h 1219"/>
                        <a:gd name="T60" fmla="*/ 134 w 1042"/>
                        <a:gd name="T61" fmla="*/ 584 h 1219"/>
                        <a:gd name="T62" fmla="*/ 76 w 1042"/>
                        <a:gd name="T63" fmla="*/ 801 h 1219"/>
                        <a:gd name="T64" fmla="*/ 216 w 1042"/>
                        <a:gd name="T65" fmla="*/ 974 h 1219"/>
                        <a:gd name="T66" fmla="*/ 227 w 1042"/>
                        <a:gd name="T67" fmla="*/ 1023 h 1219"/>
                        <a:gd name="T68" fmla="*/ 254 w 1042"/>
                        <a:gd name="T69" fmla="*/ 1102 h 1219"/>
                        <a:gd name="T70" fmla="*/ 273 w 1042"/>
                        <a:gd name="T71" fmla="*/ 1216 h 1219"/>
                        <a:gd name="T72" fmla="*/ 221 w 1042"/>
                        <a:gd name="T73" fmla="*/ 1124 h 1219"/>
                        <a:gd name="T74" fmla="*/ 200 w 1042"/>
                        <a:gd name="T75" fmla="*/ 1215 h 1219"/>
                        <a:gd name="T76" fmla="*/ 40 w 1042"/>
                        <a:gd name="T77" fmla="*/ 1046 h 1219"/>
                        <a:gd name="T78" fmla="*/ 136 w 1042"/>
                        <a:gd name="T79" fmla="*/ 1112 h 1219"/>
                        <a:gd name="T80" fmla="*/ 98 w 1042"/>
                        <a:gd name="T81" fmla="*/ 1016 h 1219"/>
                        <a:gd name="T82" fmla="*/ 44 w 1042"/>
                        <a:gd name="T83" fmla="*/ 788 h 1219"/>
                        <a:gd name="T84" fmla="*/ 29 w 1042"/>
                        <a:gd name="T85" fmla="*/ 761 h 1219"/>
                        <a:gd name="T86" fmla="*/ 169 w 1042"/>
                        <a:gd name="T87" fmla="*/ 476 h 1219"/>
                        <a:gd name="T88" fmla="*/ 215 w 1042"/>
                        <a:gd name="T89" fmla="*/ 480 h 1219"/>
                        <a:gd name="T90" fmla="*/ 129 w 1042"/>
                        <a:gd name="T91" fmla="*/ 476 h 1219"/>
                        <a:gd name="T92" fmla="*/ 312 w 1042"/>
                        <a:gd name="T93" fmla="*/ 287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2" h="1219">
                          <a:moveTo>
                            <a:pt x="383" y="219"/>
                          </a:moveTo>
                          <a:cubicBezTo>
                            <a:pt x="372" y="249"/>
                            <a:pt x="358" y="267"/>
                            <a:pt x="327" y="261"/>
                          </a:cubicBezTo>
                          <a:cubicBezTo>
                            <a:pt x="309" y="258"/>
                            <a:pt x="304" y="249"/>
                            <a:pt x="316" y="236"/>
                          </a:cubicBezTo>
                          <a:cubicBezTo>
                            <a:pt x="389" y="163"/>
                            <a:pt x="474" y="112"/>
                            <a:pt x="580" y="105"/>
                          </a:cubicBezTo>
                          <a:cubicBezTo>
                            <a:pt x="584" y="105"/>
                            <a:pt x="589" y="105"/>
                            <a:pt x="594" y="107"/>
                          </a:cubicBezTo>
                          <a:cubicBezTo>
                            <a:pt x="551" y="131"/>
                            <a:pt x="500" y="143"/>
                            <a:pt x="474" y="192"/>
                          </a:cubicBezTo>
                          <a:cubicBezTo>
                            <a:pt x="509" y="159"/>
                            <a:pt x="557" y="154"/>
                            <a:pt x="598" y="134"/>
                          </a:cubicBezTo>
                          <a:cubicBezTo>
                            <a:pt x="602" y="132"/>
                            <a:pt x="607" y="130"/>
                            <a:pt x="610" y="127"/>
                          </a:cubicBezTo>
                          <a:cubicBezTo>
                            <a:pt x="640" y="96"/>
                            <a:pt x="674" y="103"/>
                            <a:pt x="710" y="117"/>
                          </a:cubicBezTo>
                          <a:cubicBezTo>
                            <a:pt x="710" y="115"/>
                            <a:pt x="711" y="114"/>
                            <a:pt x="712" y="112"/>
                          </a:cubicBezTo>
                          <a:cubicBezTo>
                            <a:pt x="703" y="105"/>
                            <a:pt x="694" y="98"/>
                            <a:pt x="684" y="92"/>
                          </a:cubicBezTo>
                          <a:cubicBezTo>
                            <a:pt x="673" y="86"/>
                            <a:pt x="661" y="82"/>
                            <a:pt x="646" y="75"/>
                          </a:cubicBezTo>
                          <a:cubicBezTo>
                            <a:pt x="655" y="69"/>
                            <a:pt x="660" y="64"/>
                            <a:pt x="667" y="62"/>
                          </a:cubicBezTo>
                          <a:cubicBezTo>
                            <a:pt x="702" y="55"/>
                            <a:pt x="738" y="48"/>
                            <a:pt x="774" y="41"/>
                          </a:cubicBezTo>
                          <a:cubicBezTo>
                            <a:pt x="774" y="41"/>
                            <a:pt x="775" y="41"/>
                            <a:pt x="776" y="41"/>
                          </a:cubicBezTo>
                          <a:cubicBezTo>
                            <a:pt x="795" y="45"/>
                            <a:pt x="814" y="48"/>
                            <a:pt x="825" y="67"/>
                          </a:cubicBezTo>
                          <a:cubicBezTo>
                            <a:pt x="811" y="74"/>
                            <a:pt x="796" y="82"/>
                            <a:pt x="782" y="89"/>
                          </a:cubicBezTo>
                          <a:cubicBezTo>
                            <a:pt x="779" y="90"/>
                            <a:pt x="776" y="91"/>
                            <a:pt x="772" y="92"/>
                          </a:cubicBezTo>
                          <a:cubicBezTo>
                            <a:pt x="793" y="109"/>
                            <a:pt x="813" y="110"/>
                            <a:pt x="842" y="90"/>
                          </a:cubicBezTo>
                          <a:cubicBezTo>
                            <a:pt x="866" y="74"/>
                            <a:pt x="891" y="67"/>
                            <a:pt x="921" y="71"/>
                          </a:cubicBezTo>
                          <a:cubicBezTo>
                            <a:pt x="899" y="46"/>
                            <a:pt x="868" y="58"/>
                            <a:pt x="844" y="49"/>
                          </a:cubicBezTo>
                          <a:cubicBezTo>
                            <a:pt x="858" y="14"/>
                            <a:pt x="1002" y="0"/>
                            <a:pt x="1042" y="30"/>
                          </a:cubicBezTo>
                          <a:cubicBezTo>
                            <a:pt x="1035" y="35"/>
                            <a:pt x="1029" y="40"/>
                            <a:pt x="1023" y="43"/>
                          </a:cubicBezTo>
                          <a:cubicBezTo>
                            <a:pt x="995" y="57"/>
                            <a:pt x="966" y="72"/>
                            <a:pt x="938" y="86"/>
                          </a:cubicBezTo>
                          <a:cubicBezTo>
                            <a:pt x="934" y="88"/>
                            <a:pt x="929" y="88"/>
                            <a:pt x="924" y="89"/>
                          </a:cubicBezTo>
                          <a:cubicBezTo>
                            <a:pt x="894" y="92"/>
                            <a:pt x="868" y="103"/>
                            <a:pt x="847" y="125"/>
                          </a:cubicBezTo>
                          <a:cubicBezTo>
                            <a:pt x="845" y="127"/>
                            <a:pt x="843" y="131"/>
                            <a:pt x="841" y="131"/>
                          </a:cubicBezTo>
                          <a:cubicBezTo>
                            <a:pt x="813" y="135"/>
                            <a:pt x="784" y="143"/>
                            <a:pt x="756" y="142"/>
                          </a:cubicBezTo>
                          <a:cubicBezTo>
                            <a:pt x="722" y="141"/>
                            <a:pt x="689" y="139"/>
                            <a:pt x="658" y="153"/>
                          </a:cubicBezTo>
                          <a:cubicBezTo>
                            <a:pt x="637" y="162"/>
                            <a:pt x="621" y="176"/>
                            <a:pt x="610" y="203"/>
                          </a:cubicBezTo>
                          <a:cubicBezTo>
                            <a:pt x="641" y="185"/>
                            <a:pt x="665" y="160"/>
                            <a:pt x="699" y="165"/>
                          </a:cubicBezTo>
                          <a:cubicBezTo>
                            <a:pt x="701" y="168"/>
                            <a:pt x="704" y="170"/>
                            <a:pt x="706" y="172"/>
                          </a:cubicBezTo>
                          <a:cubicBezTo>
                            <a:pt x="701" y="174"/>
                            <a:pt x="695" y="175"/>
                            <a:pt x="692" y="178"/>
                          </a:cubicBezTo>
                          <a:cubicBezTo>
                            <a:pt x="652" y="212"/>
                            <a:pt x="613" y="247"/>
                            <a:pt x="573" y="280"/>
                          </a:cubicBezTo>
                          <a:cubicBezTo>
                            <a:pt x="567" y="285"/>
                            <a:pt x="558" y="287"/>
                            <a:pt x="550" y="288"/>
                          </a:cubicBezTo>
                          <a:cubicBezTo>
                            <a:pt x="525" y="292"/>
                            <a:pt x="504" y="302"/>
                            <a:pt x="493" y="329"/>
                          </a:cubicBezTo>
                          <a:cubicBezTo>
                            <a:pt x="503" y="324"/>
                            <a:pt x="511" y="319"/>
                            <a:pt x="520" y="317"/>
                          </a:cubicBezTo>
                          <a:cubicBezTo>
                            <a:pt x="524" y="316"/>
                            <a:pt x="533" y="317"/>
                            <a:pt x="535" y="320"/>
                          </a:cubicBezTo>
                          <a:cubicBezTo>
                            <a:pt x="537" y="323"/>
                            <a:pt x="536" y="332"/>
                            <a:pt x="533" y="335"/>
                          </a:cubicBezTo>
                          <a:cubicBezTo>
                            <a:pt x="524" y="347"/>
                            <a:pt x="513" y="357"/>
                            <a:pt x="502" y="367"/>
                          </a:cubicBezTo>
                          <a:cubicBezTo>
                            <a:pt x="485" y="383"/>
                            <a:pt x="468" y="400"/>
                            <a:pt x="447" y="420"/>
                          </a:cubicBezTo>
                          <a:cubicBezTo>
                            <a:pt x="443" y="407"/>
                            <a:pt x="437" y="397"/>
                            <a:pt x="436" y="386"/>
                          </a:cubicBezTo>
                          <a:cubicBezTo>
                            <a:pt x="435" y="352"/>
                            <a:pt x="449" y="323"/>
                            <a:pt x="473" y="298"/>
                          </a:cubicBezTo>
                          <a:cubicBezTo>
                            <a:pt x="490" y="280"/>
                            <a:pt x="509" y="265"/>
                            <a:pt x="525" y="246"/>
                          </a:cubicBezTo>
                          <a:cubicBezTo>
                            <a:pt x="536" y="234"/>
                            <a:pt x="543" y="220"/>
                            <a:pt x="549" y="205"/>
                          </a:cubicBezTo>
                          <a:cubicBezTo>
                            <a:pt x="522" y="226"/>
                            <a:pt x="496" y="247"/>
                            <a:pt x="470" y="268"/>
                          </a:cubicBezTo>
                          <a:cubicBezTo>
                            <a:pt x="440" y="293"/>
                            <a:pt x="419" y="323"/>
                            <a:pt x="416" y="363"/>
                          </a:cubicBezTo>
                          <a:cubicBezTo>
                            <a:pt x="416" y="368"/>
                            <a:pt x="410" y="374"/>
                            <a:pt x="405" y="377"/>
                          </a:cubicBezTo>
                          <a:cubicBezTo>
                            <a:pt x="380" y="392"/>
                            <a:pt x="354" y="407"/>
                            <a:pt x="327" y="421"/>
                          </a:cubicBezTo>
                          <a:cubicBezTo>
                            <a:pt x="321" y="424"/>
                            <a:pt x="313" y="425"/>
                            <a:pt x="306" y="427"/>
                          </a:cubicBezTo>
                          <a:cubicBezTo>
                            <a:pt x="305" y="420"/>
                            <a:pt x="304" y="412"/>
                            <a:pt x="305" y="405"/>
                          </a:cubicBezTo>
                          <a:cubicBezTo>
                            <a:pt x="305" y="400"/>
                            <a:pt x="307" y="395"/>
                            <a:pt x="309" y="390"/>
                          </a:cubicBezTo>
                          <a:cubicBezTo>
                            <a:pt x="321" y="357"/>
                            <a:pt x="328" y="352"/>
                            <a:pt x="361" y="356"/>
                          </a:cubicBezTo>
                          <a:cubicBezTo>
                            <a:pt x="330" y="304"/>
                            <a:pt x="240" y="338"/>
                            <a:pt x="221" y="384"/>
                          </a:cubicBezTo>
                          <a:cubicBezTo>
                            <a:pt x="237" y="377"/>
                            <a:pt x="252" y="370"/>
                            <a:pt x="268" y="364"/>
                          </a:cubicBezTo>
                          <a:cubicBezTo>
                            <a:pt x="274" y="362"/>
                            <a:pt x="285" y="363"/>
                            <a:pt x="287" y="367"/>
                          </a:cubicBezTo>
                          <a:cubicBezTo>
                            <a:pt x="291" y="372"/>
                            <a:pt x="291" y="382"/>
                            <a:pt x="290" y="389"/>
                          </a:cubicBezTo>
                          <a:cubicBezTo>
                            <a:pt x="285" y="410"/>
                            <a:pt x="279" y="431"/>
                            <a:pt x="271" y="451"/>
                          </a:cubicBezTo>
                          <a:cubicBezTo>
                            <a:pt x="264" y="469"/>
                            <a:pt x="255" y="488"/>
                            <a:pt x="243" y="503"/>
                          </a:cubicBezTo>
                          <a:cubicBezTo>
                            <a:pt x="210" y="545"/>
                            <a:pt x="205" y="586"/>
                            <a:pt x="233" y="632"/>
                          </a:cubicBezTo>
                          <a:cubicBezTo>
                            <a:pt x="255" y="670"/>
                            <a:pt x="251" y="683"/>
                            <a:pt x="216" y="709"/>
                          </a:cubicBezTo>
                          <a:cubicBezTo>
                            <a:pt x="178" y="737"/>
                            <a:pt x="162" y="773"/>
                            <a:pt x="176" y="819"/>
                          </a:cubicBezTo>
                          <a:cubicBezTo>
                            <a:pt x="180" y="833"/>
                            <a:pt x="177" y="844"/>
                            <a:pt x="166" y="855"/>
                          </a:cubicBezTo>
                          <a:cubicBezTo>
                            <a:pt x="158" y="863"/>
                            <a:pt x="155" y="875"/>
                            <a:pt x="151" y="888"/>
                          </a:cubicBezTo>
                          <a:cubicBezTo>
                            <a:pt x="174" y="863"/>
                            <a:pt x="199" y="857"/>
                            <a:pt x="229" y="874"/>
                          </a:cubicBezTo>
                          <a:cubicBezTo>
                            <a:pt x="229" y="872"/>
                            <a:pt x="229" y="871"/>
                            <a:pt x="230" y="869"/>
                          </a:cubicBezTo>
                          <a:cubicBezTo>
                            <a:pt x="226" y="864"/>
                            <a:pt x="222" y="859"/>
                            <a:pt x="218" y="854"/>
                          </a:cubicBezTo>
                          <a:cubicBezTo>
                            <a:pt x="188" y="825"/>
                            <a:pt x="186" y="782"/>
                            <a:pt x="213" y="750"/>
                          </a:cubicBezTo>
                          <a:cubicBezTo>
                            <a:pt x="221" y="741"/>
                            <a:pt x="231" y="733"/>
                            <a:pt x="241" y="725"/>
                          </a:cubicBezTo>
                          <a:cubicBezTo>
                            <a:pt x="269" y="700"/>
                            <a:pt x="276" y="677"/>
                            <a:pt x="264" y="641"/>
                          </a:cubicBezTo>
                          <a:cubicBezTo>
                            <a:pt x="262" y="633"/>
                            <a:pt x="259" y="626"/>
                            <a:pt x="255" y="619"/>
                          </a:cubicBezTo>
                          <a:cubicBezTo>
                            <a:pt x="234" y="584"/>
                            <a:pt x="240" y="551"/>
                            <a:pt x="263" y="520"/>
                          </a:cubicBezTo>
                          <a:cubicBezTo>
                            <a:pt x="296" y="474"/>
                            <a:pt x="341" y="443"/>
                            <a:pt x="390" y="416"/>
                          </a:cubicBezTo>
                          <a:cubicBezTo>
                            <a:pt x="400" y="410"/>
                            <a:pt x="406" y="415"/>
                            <a:pt x="411" y="424"/>
                          </a:cubicBezTo>
                          <a:cubicBezTo>
                            <a:pt x="417" y="436"/>
                            <a:pt x="425" y="448"/>
                            <a:pt x="430" y="461"/>
                          </a:cubicBezTo>
                          <a:cubicBezTo>
                            <a:pt x="433" y="467"/>
                            <a:pt x="433" y="477"/>
                            <a:pt x="430" y="482"/>
                          </a:cubicBezTo>
                          <a:cubicBezTo>
                            <a:pt x="407" y="509"/>
                            <a:pt x="384" y="536"/>
                            <a:pt x="360" y="562"/>
                          </a:cubicBezTo>
                          <a:cubicBezTo>
                            <a:pt x="350" y="572"/>
                            <a:pt x="336" y="566"/>
                            <a:pt x="338" y="551"/>
                          </a:cubicBezTo>
                          <a:cubicBezTo>
                            <a:pt x="339" y="535"/>
                            <a:pt x="346" y="519"/>
                            <a:pt x="350" y="503"/>
                          </a:cubicBezTo>
                          <a:cubicBezTo>
                            <a:pt x="328" y="506"/>
                            <a:pt x="304" y="545"/>
                            <a:pt x="315" y="574"/>
                          </a:cubicBezTo>
                          <a:cubicBezTo>
                            <a:pt x="326" y="602"/>
                            <a:pt x="326" y="627"/>
                            <a:pt x="309" y="653"/>
                          </a:cubicBezTo>
                          <a:cubicBezTo>
                            <a:pt x="304" y="661"/>
                            <a:pt x="304" y="672"/>
                            <a:pt x="302" y="682"/>
                          </a:cubicBezTo>
                          <a:cubicBezTo>
                            <a:pt x="294" y="717"/>
                            <a:pt x="286" y="751"/>
                            <a:pt x="277" y="786"/>
                          </a:cubicBezTo>
                          <a:cubicBezTo>
                            <a:pt x="268" y="825"/>
                            <a:pt x="258" y="863"/>
                            <a:pt x="249" y="902"/>
                          </a:cubicBezTo>
                          <a:cubicBezTo>
                            <a:pt x="240" y="943"/>
                            <a:pt x="227" y="954"/>
                            <a:pt x="185" y="949"/>
                          </a:cubicBezTo>
                          <a:cubicBezTo>
                            <a:pt x="135" y="944"/>
                            <a:pt x="100" y="907"/>
                            <a:pt x="96" y="857"/>
                          </a:cubicBezTo>
                          <a:cubicBezTo>
                            <a:pt x="93" y="813"/>
                            <a:pt x="105" y="773"/>
                            <a:pt x="123" y="733"/>
                          </a:cubicBezTo>
                          <a:cubicBezTo>
                            <a:pt x="137" y="704"/>
                            <a:pt x="152" y="675"/>
                            <a:pt x="163" y="644"/>
                          </a:cubicBezTo>
                          <a:cubicBezTo>
                            <a:pt x="172" y="622"/>
                            <a:pt x="175" y="597"/>
                            <a:pt x="161" y="575"/>
                          </a:cubicBezTo>
                          <a:cubicBezTo>
                            <a:pt x="144" y="549"/>
                            <a:pt x="118" y="549"/>
                            <a:pt x="102" y="576"/>
                          </a:cubicBezTo>
                          <a:cubicBezTo>
                            <a:pt x="90" y="595"/>
                            <a:pt x="90" y="615"/>
                            <a:pt x="96" y="639"/>
                          </a:cubicBezTo>
                          <a:cubicBezTo>
                            <a:pt x="101" y="624"/>
                            <a:pt x="103" y="610"/>
                            <a:pt x="110" y="600"/>
                          </a:cubicBezTo>
                          <a:cubicBezTo>
                            <a:pt x="115" y="593"/>
                            <a:pt x="126" y="589"/>
                            <a:pt x="134" y="584"/>
                          </a:cubicBezTo>
                          <a:cubicBezTo>
                            <a:pt x="140" y="593"/>
                            <a:pt x="151" y="603"/>
                            <a:pt x="149" y="611"/>
                          </a:cubicBezTo>
                          <a:cubicBezTo>
                            <a:pt x="144" y="634"/>
                            <a:pt x="137" y="657"/>
                            <a:pt x="126" y="678"/>
                          </a:cubicBezTo>
                          <a:cubicBezTo>
                            <a:pt x="104" y="717"/>
                            <a:pt x="79" y="755"/>
                            <a:pt x="76" y="801"/>
                          </a:cubicBezTo>
                          <a:cubicBezTo>
                            <a:pt x="73" y="832"/>
                            <a:pt x="74" y="865"/>
                            <a:pt x="82" y="895"/>
                          </a:cubicBezTo>
                          <a:cubicBezTo>
                            <a:pt x="96" y="942"/>
                            <a:pt x="132" y="967"/>
                            <a:pt x="182" y="970"/>
                          </a:cubicBezTo>
                          <a:cubicBezTo>
                            <a:pt x="194" y="970"/>
                            <a:pt x="205" y="971"/>
                            <a:pt x="216" y="974"/>
                          </a:cubicBezTo>
                          <a:cubicBezTo>
                            <a:pt x="233" y="978"/>
                            <a:pt x="246" y="988"/>
                            <a:pt x="249" y="1007"/>
                          </a:cubicBezTo>
                          <a:cubicBezTo>
                            <a:pt x="249" y="1014"/>
                            <a:pt x="246" y="1021"/>
                            <a:pt x="245" y="1028"/>
                          </a:cubicBezTo>
                          <a:cubicBezTo>
                            <a:pt x="239" y="1026"/>
                            <a:pt x="232" y="1025"/>
                            <a:pt x="227" y="1023"/>
                          </a:cubicBezTo>
                          <a:cubicBezTo>
                            <a:pt x="201" y="1009"/>
                            <a:pt x="184" y="1011"/>
                            <a:pt x="166" y="1030"/>
                          </a:cubicBezTo>
                          <a:cubicBezTo>
                            <a:pt x="165" y="1031"/>
                            <a:pt x="165" y="1033"/>
                            <a:pt x="164" y="1034"/>
                          </a:cubicBezTo>
                          <a:cubicBezTo>
                            <a:pt x="212" y="1031"/>
                            <a:pt x="242" y="1054"/>
                            <a:pt x="254" y="1102"/>
                          </a:cubicBezTo>
                          <a:cubicBezTo>
                            <a:pt x="261" y="1125"/>
                            <a:pt x="270" y="1148"/>
                            <a:pt x="278" y="1171"/>
                          </a:cubicBezTo>
                          <a:cubicBezTo>
                            <a:pt x="280" y="1178"/>
                            <a:pt x="285" y="1184"/>
                            <a:pt x="284" y="1190"/>
                          </a:cubicBezTo>
                          <a:cubicBezTo>
                            <a:pt x="283" y="1199"/>
                            <a:pt x="280" y="1210"/>
                            <a:pt x="273" y="1216"/>
                          </a:cubicBezTo>
                          <a:cubicBezTo>
                            <a:pt x="269" y="1219"/>
                            <a:pt x="256" y="1217"/>
                            <a:pt x="250" y="1213"/>
                          </a:cubicBezTo>
                          <a:cubicBezTo>
                            <a:pt x="220" y="1198"/>
                            <a:pt x="209" y="1171"/>
                            <a:pt x="217" y="1139"/>
                          </a:cubicBezTo>
                          <a:cubicBezTo>
                            <a:pt x="219" y="1135"/>
                            <a:pt x="220" y="1131"/>
                            <a:pt x="221" y="1124"/>
                          </a:cubicBezTo>
                          <a:cubicBezTo>
                            <a:pt x="202" y="1137"/>
                            <a:pt x="197" y="1153"/>
                            <a:pt x="199" y="1172"/>
                          </a:cubicBezTo>
                          <a:cubicBezTo>
                            <a:pt x="199" y="1178"/>
                            <a:pt x="203" y="1185"/>
                            <a:pt x="203" y="1191"/>
                          </a:cubicBezTo>
                          <a:cubicBezTo>
                            <a:pt x="204" y="1199"/>
                            <a:pt x="205" y="1211"/>
                            <a:pt x="200" y="1215"/>
                          </a:cubicBezTo>
                          <a:cubicBezTo>
                            <a:pt x="196" y="1219"/>
                            <a:pt x="185" y="1216"/>
                            <a:pt x="176" y="1215"/>
                          </a:cubicBezTo>
                          <a:cubicBezTo>
                            <a:pt x="173" y="1215"/>
                            <a:pt x="170" y="1213"/>
                            <a:pt x="167" y="1211"/>
                          </a:cubicBezTo>
                          <a:cubicBezTo>
                            <a:pt x="104" y="1172"/>
                            <a:pt x="59" y="1119"/>
                            <a:pt x="40" y="1046"/>
                          </a:cubicBezTo>
                          <a:cubicBezTo>
                            <a:pt x="37" y="1036"/>
                            <a:pt x="37" y="1025"/>
                            <a:pt x="37" y="1015"/>
                          </a:cubicBezTo>
                          <a:cubicBezTo>
                            <a:pt x="37" y="1003"/>
                            <a:pt x="46" y="997"/>
                            <a:pt x="53" y="1006"/>
                          </a:cubicBezTo>
                          <a:cubicBezTo>
                            <a:pt x="81" y="1041"/>
                            <a:pt x="122" y="1066"/>
                            <a:pt x="136" y="1112"/>
                          </a:cubicBezTo>
                          <a:cubicBezTo>
                            <a:pt x="138" y="1112"/>
                            <a:pt x="139" y="1112"/>
                            <a:pt x="141" y="1112"/>
                          </a:cubicBezTo>
                          <a:cubicBezTo>
                            <a:pt x="140" y="1099"/>
                            <a:pt x="143" y="1084"/>
                            <a:pt x="138" y="1073"/>
                          </a:cubicBezTo>
                          <a:cubicBezTo>
                            <a:pt x="127" y="1052"/>
                            <a:pt x="113" y="1033"/>
                            <a:pt x="98" y="1016"/>
                          </a:cubicBezTo>
                          <a:cubicBezTo>
                            <a:pt x="83" y="997"/>
                            <a:pt x="63" y="981"/>
                            <a:pt x="48" y="961"/>
                          </a:cubicBezTo>
                          <a:cubicBezTo>
                            <a:pt x="34" y="940"/>
                            <a:pt x="20" y="917"/>
                            <a:pt x="13" y="893"/>
                          </a:cubicBezTo>
                          <a:cubicBezTo>
                            <a:pt x="0" y="853"/>
                            <a:pt x="13" y="818"/>
                            <a:pt x="44" y="788"/>
                          </a:cubicBezTo>
                          <a:cubicBezTo>
                            <a:pt x="68" y="766"/>
                            <a:pt x="69" y="755"/>
                            <a:pt x="56" y="727"/>
                          </a:cubicBezTo>
                          <a:cubicBezTo>
                            <a:pt x="49" y="738"/>
                            <a:pt x="42" y="750"/>
                            <a:pt x="35" y="761"/>
                          </a:cubicBezTo>
                          <a:cubicBezTo>
                            <a:pt x="33" y="761"/>
                            <a:pt x="31" y="761"/>
                            <a:pt x="29" y="761"/>
                          </a:cubicBezTo>
                          <a:cubicBezTo>
                            <a:pt x="26" y="753"/>
                            <a:pt x="21" y="745"/>
                            <a:pt x="21" y="737"/>
                          </a:cubicBezTo>
                          <a:cubicBezTo>
                            <a:pt x="19" y="667"/>
                            <a:pt x="40" y="606"/>
                            <a:pt x="91" y="557"/>
                          </a:cubicBezTo>
                          <a:cubicBezTo>
                            <a:pt x="118" y="531"/>
                            <a:pt x="143" y="503"/>
                            <a:pt x="169" y="476"/>
                          </a:cubicBezTo>
                          <a:cubicBezTo>
                            <a:pt x="174" y="470"/>
                            <a:pt x="181" y="465"/>
                            <a:pt x="191" y="461"/>
                          </a:cubicBezTo>
                          <a:cubicBezTo>
                            <a:pt x="188" y="487"/>
                            <a:pt x="181" y="513"/>
                            <a:pt x="197" y="535"/>
                          </a:cubicBezTo>
                          <a:cubicBezTo>
                            <a:pt x="203" y="517"/>
                            <a:pt x="210" y="499"/>
                            <a:pt x="215" y="480"/>
                          </a:cubicBezTo>
                          <a:cubicBezTo>
                            <a:pt x="217" y="473"/>
                            <a:pt x="218" y="465"/>
                            <a:pt x="217" y="457"/>
                          </a:cubicBezTo>
                          <a:cubicBezTo>
                            <a:pt x="214" y="431"/>
                            <a:pt x="197" y="421"/>
                            <a:pt x="175" y="436"/>
                          </a:cubicBezTo>
                          <a:cubicBezTo>
                            <a:pt x="158" y="447"/>
                            <a:pt x="144" y="463"/>
                            <a:pt x="129" y="476"/>
                          </a:cubicBezTo>
                          <a:cubicBezTo>
                            <a:pt x="123" y="481"/>
                            <a:pt x="119" y="487"/>
                            <a:pt x="109" y="490"/>
                          </a:cubicBezTo>
                          <a:cubicBezTo>
                            <a:pt x="109" y="482"/>
                            <a:pt x="107" y="473"/>
                            <a:pt x="110" y="467"/>
                          </a:cubicBezTo>
                          <a:cubicBezTo>
                            <a:pt x="156" y="383"/>
                            <a:pt x="213" y="311"/>
                            <a:pt x="312" y="287"/>
                          </a:cubicBezTo>
                          <a:cubicBezTo>
                            <a:pt x="321" y="285"/>
                            <a:pt x="330" y="285"/>
                            <a:pt x="338" y="285"/>
                          </a:cubicBezTo>
                          <a:cubicBezTo>
                            <a:pt x="376" y="283"/>
                            <a:pt x="393" y="261"/>
                            <a:pt x="383" y="2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60">
                      <a:extLst>
                        <a:ext uri="{FF2B5EF4-FFF2-40B4-BE49-F238E27FC236}">
                          <a16:creationId xmlns:a16="http://schemas.microsoft.com/office/drawing/2014/main" id="{41F17AFD-538B-4C88-B37A-FCFD2F7CBD9D}"/>
                        </a:ext>
                      </a:extLst>
                    </p:cNvPr>
                    <p:cNvSpPr>
                      <a:spLocks/>
                    </p:cNvSpPr>
                    <p:nvPr/>
                  </p:nvSpPr>
                  <p:spPr bwMode="auto">
                    <a:xfrm>
                      <a:off x="1114036" y="715215"/>
                      <a:ext cx="97268" cy="52428"/>
                    </a:xfrm>
                    <a:custGeom>
                      <a:avLst/>
                      <a:gdLst>
                        <a:gd name="T0" fmla="*/ 261 w 469"/>
                        <a:gd name="T1" fmla="*/ 96 h 253"/>
                        <a:gd name="T2" fmla="*/ 38 w 469"/>
                        <a:gd name="T3" fmla="*/ 253 h 253"/>
                        <a:gd name="T4" fmla="*/ 24 w 469"/>
                        <a:gd name="T5" fmla="*/ 252 h 253"/>
                        <a:gd name="T6" fmla="*/ 13 w 469"/>
                        <a:gd name="T7" fmla="*/ 223 h 253"/>
                        <a:gd name="T8" fmla="*/ 41 w 469"/>
                        <a:gd name="T9" fmla="*/ 180 h 253"/>
                        <a:gd name="T10" fmla="*/ 87 w 469"/>
                        <a:gd name="T11" fmla="*/ 153 h 253"/>
                        <a:gd name="T12" fmla="*/ 232 w 469"/>
                        <a:gd name="T13" fmla="*/ 74 h 253"/>
                        <a:gd name="T14" fmla="*/ 249 w 469"/>
                        <a:gd name="T15" fmla="*/ 63 h 253"/>
                        <a:gd name="T16" fmla="*/ 419 w 469"/>
                        <a:gd name="T17" fmla="*/ 11 h 253"/>
                        <a:gd name="T18" fmla="*/ 458 w 469"/>
                        <a:gd name="T19" fmla="*/ 5 h 253"/>
                        <a:gd name="T20" fmla="*/ 443 w 469"/>
                        <a:gd name="T21" fmla="*/ 43 h 253"/>
                        <a:gd name="T22" fmla="*/ 311 w 469"/>
                        <a:gd name="T23" fmla="*/ 142 h 253"/>
                        <a:gd name="T24" fmla="*/ 291 w 469"/>
                        <a:gd name="T25" fmla="*/ 149 h 253"/>
                        <a:gd name="T26" fmla="*/ 274 w 469"/>
                        <a:gd name="T27" fmla="*/ 129 h 253"/>
                        <a:gd name="T28" fmla="*/ 261 w 469"/>
                        <a:gd name="T29" fmla="*/ 9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9" h="253">
                          <a:moveTo>
                            <a:pt x="261" y="96"/>
                          </a:moveTo>
                          <a:cubicBezTo>
                            <a:pt x="226" y="186"/>
                            <a:pt x="135" y="250"/>
                            <a:pt x="38" y="253"/>
                          </a:cubicBezTo>
                          <a:cubicBezTo>
                            <a:pt x="33" y="253"/>
                            <a:pt x="28" y="253"/>
                            <a:pt x="24" y="252"/>
                          </a:cubicBezTo>
                          <a:cubicBezTo>
                            <a:pt x="2" y="249"/>
                            <a:pt x="0" y="240"/>
                            <a:pt x="13" y="223"/>
                          </a:cubicBezTo>
                          <a:cubicBezTo>
                            <a:pt x="23" y="209"/>
                            <a:pt x="33" y="195"/>
                            <a:pt x="41" y="180"/>
                          </a:cubicBezTo>
                          <a:cubicBezTo>
                            <a:pt x="52" y="162"/>
                            <a:pt x="66" y="154"/>
                            <a:pt x="87" y="153"/>
                          </a:cubicBezTo>
                          <a:cubicBezTo>
                            <a:pt x="147" y="149"/>
                            <a:pt x="196" y="122"/>
                            <a:pt x="232" y="74"/>
                          </a:cubicBezTo>
                          <a:cubicBezTo>
                            <a:pt x="236" y="69"/>
                            <a:pt x="243" y="63"/>
                            <a:pt x="249" y="63"/>
                          </a:cubicBezTo>
                          <a:cubicBezTo>
                            <a:pt x="310" y="61"/>
                            <a:pt x="365" y="39"/>
                            <a:pt x="419" y="11"/>
                          </a:cubicBezTo>
                          <a:cubicBezTo>
                            <a:pt x="431" y="5"/>
                            <a:pt x="455" y="0"/>
                            <a:pt x="458" y="5"/>
                          </a:cubicBezTo>
                          <a:cubicBezTo>
                            <a:pt x="469" y="20"/>
                            <a:pt x="453" y="33"/>
                            <a:pt x="443" y="43"/>
                          </a:cubicBezTo>
                          <a:cubicBezTo>
                            <a:pt x="405" y="84"/>
                            <a:pt x="361" y="117"/>
                            <a:pt x="311" y="142"/>
                          </a:cubicBezTo>
                          <a:cubicBezTo>
                            <a:pt x="305" y="145"/>
                            <a:pt x="298" y="148"/>
                            <a:pt x="291" y="149"/>
                          </a:cubicBezTo>
                          <a:cubicBezTo>
                            <a:pt x="272" y="152"/>
                            <a:pt x="268" y="147"/>
                            <a:pt x="274" y="129"/>
                          </a:cubicBezTo>
                          <a:cubicBezTo>
                            <a:pt x="279" y="114"/>
                            <a:pt x="274" y="104"/>
                            <a:pt x="261"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61">
                      <a:extLst>
                        <a:ext uri="{FF2B5EF4-FFF2-40B4-BE49-F238E27FC236}">
                          <a16:creationId xmlns:a16="http://schemas.microsoft.com/office/drawing/2014/main" id="{D08CE05A-67B8-41EF-B0C4-D3FFD2F3EA4E}"/>
                        </a:ext>
                      </a:extLst>
                    </p:cNvPr>
                    <p:cNvSpPr>
                      <a:spLocks/>
                    </p:cNvSpPr>
                    <p:nvPr/>
                  </p:nvSpPr>
                  <p:spPr bwMode="auto">
                    <a:xfrm>
                      <a:off x="1258075" y="603736"/>
                      <a:ext cx="21385" cy="48151"/>
                    </a:xfrm>
                    <a:custGeom>
                      <a:avLst/>
                      <a:gdLst>
                        <a:gd name="T0" fmla="*/ 21 w 103"/>
                        <a:gd name="T1" fmla="*/ 0 h 232"/>
                        <a:gd name="T2" fmla="*/ 85 w 103"/>
                        <a:gd name="T3" fmla="*/ 50 h 232"/>
                        <a:gd name="T4" fmla="*/ 75 w 103"/>
                        <a:gd name="T5" fmla="*/ 217 h 232"/>
                        <a:gd name="T6" fmla="*/ 60 w 103"/>
                        <a:gd name="T7" fmla="*/ 232 h 232"/>
                        <a:gd name="T8" fmla="*/ 47 w 103"/>
                        <a:gd name="T9" fmla="*/ 216 h 232"/>
                        <a:gd name="T10" fmla="*/ 12 w 103"/>
                        <a:gd name="T11" fmla="*/ 164 h 232"/>
                        <a:gd name="T12" fmla="*/ 4 w 103"/>
                        <a:gd name="T13" fmla="*/ 131 h 232"/>
                        <a:gd name="T14" fmla="*/ 21 w 103"/>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32">
                          <a:moveTo>
                            <a:pt x="21" y="0"/>
                          </a:moveTo>
                          <a:cubicBezTo>
                            <a:pt x="57" y="3"/>
                            <a:pt x="76" y="22"/>
                            <a:pt x="85" y="50"/>
                          </a:cubicBezTo>
                          <a:cubicBezTo>
                            <a:pt x="103" y="107"/>
                            <a:pt x="99" y="163"/>
                            <a:pt x="75" y="217"/>
                          </a:cubicBezTo>
                          <a:cubicBezTo>
                            <a:pt x="72" y="223"/>
                            <a:pt x="65" y="227"/>
                            <a:pt x="60" y="232"/>
                          </a:cubicBezTo>
                          <a:cubicBezTo>
                            <a:pt x="55" y="227"/>
                            <a:pt x="48" y="222"/>
                            <a:pt x="47" y="216"/>
                          </a:cubicBezTo>
                          <a:cubicBezTo>
                            <a:pt x="40" y="195"/>
                            <a:pt x="29" y="179"/>
                            <a:pt x="12" y="164"/>
                          </a:cubicBezTo>
                          <a:cubicBezTo>
                            <a:pt x="5" y="158"/>
                            <a:pt x="0" y="139"/>
                            <a:pt x="4" y="131"/>
                          </a:cubicBezTo>
                          <a:cubicBezTo>
                            <a:pt x="24" y="90"/>
                            <a:pt x="36" y="48"/>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62">
                      <a:extLst>
                        <a:ext uri="{FF2B5EF4-FFF2-40B4-BE49-F238E27FC236}">
                          <a16:creationId xmlns:a16="http://schemas.microsoft.com/office/drawing/2014/main" id="{6D15C7D7-DCB3-4F8C-9FEB-47B959CCCE46}"/>
                        </a:ext>
                      </a:extLst>
                    </p:cNvPr>
                    <p:cNvSpPr>
                      <a:spLocks/>
                    </p:cNvSpPr>
                    <p:nvPr/>
                  </p:nvSpPr>
                  <p:spPr bwMode="auto">
                    <a:xfrm>
                      <a:off x="1255453" y="565657"/>
                      <a:ext cx="18626" cy="35458"/>
                    </a:xfrm>
                    <a:custGeom>
                      <a:avLst/>
                      <a:gdLst>
                        <a:gd name="T0" fmla="*/ 34 w 90"/>
                        <a:gd name="T1" fmla="*/ 0 h 171"/>
                        <a:gd name="T2" fmla="*/ 83 w 90"/>
                        <a:gd name="T3" fmla="*/ 171 h 171"/>
                        <a:gd name="T4" fmla="*/ 70 w 90"/>
                        <a:gd name="T5" fmla="*/ 168 h 171"/>
                        <a:gd name="T6" fmla="*/ 47 w 90"/>
                        <a:gd name="T7" fmla="*/ 157 h 171"/>
                        <a:gd name="T8" fmla="*/ 16 w 90"/>
                        <a:gd name="T9" fmla="*/ 102 h 171"/>
                        <a:gd name="T10" fmla="*/ 32 w 90"/>
                        <a:gd name="T11" fmla="*/ 24 h 171"/>
                        <a:gd name="T12" fmla="*/ 34 w 90"/>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90" h="171">
                          <a:moveTo>
                            <a:pt x="34" y="0"/>
                          </a:moveTo>
                          <a:cubicBezTo>
                            <a:pt x="70" y="55"/>
                            <a:pt x="90" y="108"/>
                            <a:pt x="83" y="171"/>
                          </a:cubicBezTo>
                          <a:cubicBezTo>
                            <a:pt x="77" y="169"/>
                            <a:pt x="73" y="169"/>
                            <a:pt x="70" y="168"/>
                          </a:cubicBezTo>
                          <a:cubicBezTo>
                            <a:pt x="63" y="164"/>
                            <a:pt x="55" y="158"/>
                            <a:pt x="47" y="157"/>
                          </a:cubicBezTo>
                          <a:cubicBezTo>
                            <a:pt x="0" y="148"/>
                            <a:pt x="1" y="147"/>
                            <a:pt x="16" y="102"/>
                          </a:cubicBezTo>
                          <a:cubicBezTo>
                            <a:pt x="24" y="77"/>
                            <a:pt x="27" y="50"/>
                            <a:pt x="32" y="24"/>
                          </a:cubicBezTo>
                          <a:cubicBezTo>
                            <a:pt x="33" y="18"/>
                            <a:pt x="33" y="12"/>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63">
                      <a:extLst>
                        <a:ext uri="{FF2B5EF4-FFF2-40B4-BE49-F238E27FC236}">
                          <a16:creationId xmlns:a16="http://schemas.microsoft.com/office/drawing/2014/main" id="{71CF6FA2-81E4-4E49-B62F-BAA528A5DB46}"/>
                        </a:ext>
                      </a:extLst>
                    </p:cNvPr>
                    <p:cNvSpPr>
                      <a:spLocks/>
                    </p:cNvSpPr>
                    <p:nvPr/>
                  </p:nvSpPr>
                  <p:spPr bwMode="auto">
                    <a:xfrm>
                      <a:off x="966961" y="738256"/>
                      <a:ext cx="53256" cy="13383"/>
                    </a:xfrm>
                    <a:custGeom>
                      <a:avLst/>
                      <a:gdLst>
                        <a:gd name="T0" fmla="*/ 2 w 257"/>
                        <a:gd name="T1" fmla="*/ 0 h 65"/>
                        <a:gd name="T2" fmla="*/ 30 w 257"/>
                        <a:gd name="T3" fmla="*/ 4 h 65"/>
                        <a:gd name="T4" fmla="*/ 242 w 257"/>
                        <a:gd name="T5" fmla="*/ 2 h 65"/>
                        <a:gd name="T6" fmla="*/ 257 w 257"/>
                        <a:gd name="T7" fmla="*/ 2 h 65"/>
                        <a:gd name="T8" fmla="*/ 252 w 257"/>
                        <a:gd name="T9" fmla="*/ 17 h 65"/>
                        <a:gd name="T10" fmla="*/ 164 w 257"/>
                        <a:gd name="T11" fmla="*/ 56 h 65"/>
                        <a:gd name="T12" fmla="*/ 0 w 257"/>
                        <a:gd name="T13" fmla="*/ 8 h 65"/>
                        <a:gd name="T14" fmla="*/ 2 w 257"/>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65">
                          <a:moveTo>
                            <a:pt x="2" y="0"/>
                          </a:moveTo>
                          <a:cubicBezTo>
                            <a:pt x="11" y="1"/>
                            <a:pt x="21" y="0"/>
                            <a:pt x="30" y="4"/>
                          </a:cubicBezTo>
                          <a:cubicBezTo>
                            <a:pt x="101" y="33"/>
                            <a:pt x="171" y="36"/>
                            <a:pt x="242" y="2"/>
                          </a:cubicBezTo>
                          <a:cubicBezTo>
                            <a:pt x="246" y="1"/>
                            <a:pt x="252" y="2"/>
                            <a:pt x="257" y="2"/>
                          </a:cubicBezTo>
                          <a:cubicBezTo>
                            <a:pt x="255" y="7"/>
                            <a:pt x="255" y="14"/>
                            <a:pt x="252" y="17"/>
                          </a:cubicBezTo>
                          <a:cubicBezTo>
                            <a:pt x="228" y="41"/>
                            <a:pt x="197" y="51"/>
                            <a:pt x="164" y="56"/>
                          </a:cubicBezTo>
                          <a:cubicBezTo>
                            <a:pt x="102" y="65"/>
                            <a:pt x="48" y="44"/>
                            <a:pt x="0" y="8"/>
                          </a:cubicBezTo>
                          <a:cubicBezTo>
                            <a:pt x="1" y="5"/>
                            <a:pt x="1" y="2"/>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64">
                      <a:extLst>
                        <a:ext uri="{FF2B5EF4-FFF2-40B4-BE49-F238E27FC236}">
                          <a16:creationId xmlns:a16="http://schemas.microsoft.com/office/drawing/2014/main" id="{4046E520-214C-4EA7-BF7D-510D7A4AE6C4}"/>
                        </a:ext>
                      </a:extLst>
                    </p:cNvPr>
                    <p:cNvSpPr>
                      <a:spLocks/>
                    </p:cNvSpPr>
                    <p:nvPr/>
                  </p:nvSpPr>
                  <p:spPr bwMode="auto">
                    <a:xfrm>
                      <a:off x="1173914" y="746534"/>
                      <a:ext cx="29111" cy="12831"/>
                    </a:xfrm>
                    <a:custGeom>
                      <a:avLst/>
                      <a:gdLst>
                        <a:gd name="T0" fmla="*/ 0 w 140"/>
                        <a:gd name="T1" fmla="*/ 22 h 62"/>
                        <a:gd name="T2" fmla="*/ 72 w 140"/>
                        <a:gd name="T3" fmla="*/ 18 h 62"/>
                        <a:gd name="T4" fmla="*/ 140 w 140"/>
                        <a:gd name="T5" fmla="*/ 48 h 62"/>
                        <a:gd name="T6" fmla="*/ 115 w 140"/>
                        <a:gd name="T7" fmla="*/ 61 h 62"/>
                        <a:gd name="T8" fmla="*/ 0 w 140"/>
                        <a:gd name="T9" fmla="*/ 22 h 62"/>
                      </a:gdLst>
                      <a:ahLst/>
                      <a:cxnLst>
                        <a:cxn ang="0">
                          <a:pos x="T0" y="T1"/>
                        </a:cxn>
                        <a:cxn ang="0">
                          <a:pos x="T2" y="T3"/>
                        </a:cxn>
                        <a:cxn ang="0">
                          <a:pos x="T4" y="T5"/>
                        </a:cxn>
                        <a:cxn ang="0">
                          <a:pos x="T6" y="T7"/>
                        </a:cxn>
                        <a:cxn ang="0">
                          <a:pos x="T8" y="T9"/>
                        </a:cxn>
                      </a:cxnLst>
                      <a:rect l="0" t="0" r="r" b="b"/>
                      <a:pathLst>
                        <a:path w="140" h="62">
                          <a:moveTo>
                            <a:pt x="0" y="22"/>
                          </a:moveTo>
                          <a:cubicBezTo>
                            <a:pt x="25" y="6"/>
                            <a:pt x="46" y="0"/>
                            <a:pt x="72" y="18"/>
                          </a:cubicBezTo>
                          <a:cubicBezTo>
                            <a:pt x="91" y="31"/>
                            <a:pt x="114" y="37"/>
                            <a:pt x="140" y="48"/>
                          </a:cubicBezTo>
                          <a:cubicBezTo>
                            <a:pt x="130" y="53"/>
                            <a:pt x="122" y="62"/>
                            <a:pt x="115" y="61"/>
                          </a:cubicBezTo>
                          <a:cubicBezTo>
                            <a:pt x="75" y="55"/>
                            <a:pt x="37" y="42"/>
                            <a:pt x="0"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65">
                      <a:extLst>
                        <a:ext uri="{FF2B5EF4-FFF2-40B4-BE49-F238E27FC236}">
                          <a16:creationId xmlns:a16="http://schemas.microsoft.com/office/drawing/2014/main" id="{72F4ACAC-6069-4E2A-AFEE-B94CB95739A4}"/>
                        </a:ext>
                      </a:extLst>
                    </p:cNvPr>
                    <p:cNvSpPr>
                      <a:spLocks/>
                    </p:cNvSpPr>
                    <p:nvPr/>
                  </p:nvSpPr>
                  <p:spPr bwMode="auto">
                    <a:xfrm>
                      <a:off x="1164256" y="753294"/>
                      <a:ext cx="26214" cy="10762"/>
                    </a:xfrm>
                    <a:custGeom>
                      <a:avLst/>
                      <a:gdLst>
                        <a:gd name="T0" fmla="*/ 127 w 127"/>
                        <a:gd name="T1" fmla="*/ 46 h 52"/>
                        <a:gd name="T2" fmla="*/ 15 w 127"/>
                        <a:gd name="T3" fmla="*/ 29 h 52"/>
                        <a:gd name="T4" fmla="*/ 13 w 127"/>
                        <a:gd name="T5" fmla="*/ 2 h 52"/>
                        <a:gd name="T6" fmla="*/ 28 w 127"/>
                        <a:gd name="T7" fmla="*/ 2 h 52"/>
                        <a:gd name="T8" fmla="*/ 127 w 127"/>
                        <a:gd name="T9" fmla="*/ 46 h 52"/>
                      </a:gdLst>
                      <a:ahLst/>
                      <a:cxnLst>
                        <a:cxn ang="0">
                          <a:pos x="T0" y="T1"/>
                        </a:cxn>
                        <a:cxn ang="0">
                          <a:pos x="T2" y="T3"/>
                        </a:cxn>
                        <a:cxn ang="0">
                          <a:pos x="T4" y="T5"/>
                        </a:cxn>
                        <a:cxn ang="0">
                          <a:pos x="T6" y="T7"/>
                        </a:cxn>
                        <a:cxn ang="0">
                          <a:pos x="T8" y="T9"/>
                        </a:cxn>
                      </a:cxnLst>
                      <a:rect l="0" t="0" r="r" b="b"/>
                      <a:pathLst>
                        <a:path w="127" h="52">
                          <a:moveTo>
                            <a:pt x="127" y="46"/>
                          </a:moveTo>
                          <a:cubicBezTo>
                            <a:pt x="87" y="52"/>
                            <a:pt x="49" y="51"/>
                            <a:pt x="15" y="29"/>
                          </a:cubicBezTo>
                          <a:cubicBezTo>
                            <a:pt x="0" y="20"/>
                            <a:pt x="0" y="8"/>
                            <a:pt x="13" y="2"/>
                          </a:cubicBezTo>
                          <a:cubicBezTo>
                            <a:pt x="17" y="0"/>
                            <a:pt x="23" y="0"/>
                            <a:pt x="28" y="2"/>
                          </a:cubicBezTo>
                          <a:cubicBezTo>
                            <a:pt x="60" y="16"/>
                            <a:pt x="93" y="31"/>
                            <a:pt x="127"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66">
                      <a:extLst>
                        <a:ext uri="{FF2B5EF4-FFF2-40B4-BE49-F238E27FC236}">
                          <a16:creationId xmlns:a16="http://schemas.microsoft.com/office/drawing/2014/main" id="{9982F37C-866A-40D7-B955-865AF0179E9D}"/>
                        </a:ext>
                      </a:extLst>
                    </p:cNvPr>
                    <p:cNvSpPr>
                      <a:spLocks/>
                    </p:cNvSpPr>
                    <p:nvPr/>
                  </p:nvSpPr>
                  <p:spPr bwMode="auto">
                    <a:xfrm>
                      <a:off x="1202335" y="730530"/>
                      <a:ext cx="10210" cy="21109"/>
                    </a:xfrm>
                    <a:custGeom>
                      <a:avLst/>
                      <a:gdLst>
                        <a:gd name="T0" fmla="*/ 23 w 49"/>
                        <a:gd name="T1" fmla="*/ 0 h 102"/>
                        <a:gd name="T2" fmla="*/ 16 w 49"/>
                        <a:gd name="T3" fmla="*/ 102 h 102"/>
                        <a:gd name="T4" fmla="*/ 1 w 49"/>
                        <a:gd name="T5" fmla="*/ 30 h 102"/>
                        <a:gd name="T6" fmla="*/ 23 w 49"/>
                        <a:gd name="T7" fmla="*/ 0 h 102"/>
                      </a:gdLst>
                      <a:ahLst/>
                      <a:cxnLst>
                        <a:cxn ang="0">
                          <a:pos x="T0" y="T1"/>
                        </a:cxn>
                        <a:cxn ang="0">
                          <a:pos x="T2" y="T3"/>
                        </a:cxn>
                        <a:cxn ang="0">
                          <a:pos x="T4" y="T5"/>
                        </a:cxn>
                        <a:cxn ang="0">
                          <a:pos x="T6" y="T7"/>
                        </a:cxn>
                      </a:cxnLst>
                      <a:rect l="0" t="0" r="r" b="b"/>
                      <a:pathLst>
                        <a:path w="49" h="102">
                          <a:moveTo>
                            <a:pt x="23" y="0"/>
                          </a:moveTo>
                          <a:cubicBezTo>
                            <a:pt x="49" y="48"/>
                            <a:pt x="45" y="90"/>
                            <a:pt x="16" y="102"/>
                          </a:cubicBezTo>
                          <a:cubicBezTo>
                            <a:pt x="11" y="78"/>
                            <a:pt x="3" y="54"/>
                            <a:pt x="1" y="30"/>
                          </a:cubicBezTo>
                          <a:cubicBezTo>
                            <a:pt x="0" y="21"/>
                            <a:pt x="14" y="11"/>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67">
                      <a:extLst>
                        <a:ext uri="{FF2B5EF4-FFF2-40B4-BE49-F238E27FC236}">
                          <a16:creationId xmlns:a16="http://schemas.microsoft.com/office/drawing/2014/main" id="{F3F13115-7880-4B78-A1C3-96A995FBC1AB}"/>
                        </a:ext>
                      </a:extLst>
                    </p:cNvPr>
                    <p:cNvSpPr>
                      <a:spLocks/>
                    </p:cNvSpPr>
                    <p:nvPr/>
                  </p:nvSpPr>
                  <p:spPr bwMode="auto">
                    <a:xfrm>
                      <a:off x="1210890" y="722665"/>
                      <a:ext cx="9520" cy="23041"/>
                    </a:xfrm>
                    <a:custGeom>
                      <a:avLst/>
                      <a:gdLst>
                        <a:gd name="T0" fmla="*/ 24 w 46"/>
                        <a:gd name="T1" fmla="*/ 111 h 111"/>
                        <a:gd name="T2" fmla="*/ 2 w 46"/>
                        <a:gd name="T3" fmla="*/ 30 h 111"/>
                        <a:gd name="T4" fmla="*/ 14 w 46"/>
                        <a:gd name="T5" fmla="*/ 0 h 111"/>
                        <a:gd name="T6" fmla="*/ 24 w 46"/>
                        <a:gd name="T7" fmla="*/ 111 h 111"/>
                      </a:gdLst>
                      <a:ahLst/>
                      <a:cxnLst>
                        <a:cxn ang="0">
                          <a:pos x="T0" y="T1"/>
                        </a:cxn>
                        <a:cxn ang="0">
                          <a:pos x="T2" y="T3"/>
                        </a:cxn>
                        <a:cxn ang="0">
                          <a:pos x="T4" y="T5"/>
                        </a:cxn>
                        <a:cxn ang="0">
                          <a:pos x="T6" y="T7"/>
                        </a:cxn>
                      </a:cxnLst>
                      <a:rect l="0" t="0" r="r" b="b"/>
                      <a:pathLst>
                        <a:path w="46" h="111">
                          <a:moveTo>
                            <a:pt x="24" y="111"/>
                          </a:moveTo>
                          <a:cubicBezTo>
                            <a:pt x="16" y="84"/>
                            <a:pt x="7" y="57"/>
                            <a:pt x="2" y="30"/>
                          </a:cubicBezTo>
                          <a:cubicBezTo>
                            <a:pt x="0" y="22"/>
                            <a:pt x="9" y="11"/>
                            <a:pt x="14" y="0"/>
                          </a:cubicBezTo>
                          <a:cubicBezTo>
                            <a:pt x="44" y="40"/>
                            <a:pt x="46" y="98"/>
                            <a:pt x="24" y="1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68">
                      <a:extLst>
                        <a:ext uri="{FF2B5EF4-FFF2-40B4-BE49-F238E27FC236}">
                          <a16:creationId xmlns:a16="http://schemas.microsoft.com/office/drawing/2014/main" id="{793381FA-14EF-4B46-B94A-B053C7DE12AF}"/>
                        </a:ext>
                      </a:extLst>
                    </p:cNvPr>
                    <p:cNvSpPr>
                      <a:spLocks/>
                    </p:cNvSpPr>
                    <p:nvPr/>
                  </p:nvSpPr>
                  <p:spPr bwMode="auto">
                    <a:xfrm>
                      <a:off x="1217926" y="714663"/>
                      <a:ext cx="9520" cy="23317"/>
                    </a:xfrm>
                    <a:custGeom>
                      <a:avLst/>
                      <a:gdLst>
                        <a:gd name="T0" fmla="*/ 0 w 46"/>
                        <a:gd name="T1" fmla="*/ 18 h 113"/>
                        <a:gd name="T2" fmla="*/ 15 w 46"/>
                        <a:gd name="T3" fmla="*/ 0 h 113"/>
                        <a:gd name="T4" fmla="*/ 28 w 46"/>
                        <a:gd name="T5" fmla="*/ 113 h 113"/>
                        <a:gd name="T6" fmla="*/ 0 w 46"/>
                        <a:gd name="T7" fmla="*/ 18 h 113"/>
                      </a:gdLst>
                      <a:ahLst/>
                      <a:cxnLst>
                        <a:cxn ang="0">
                          <a:pos x="T0" y="T1"/>
                        </a:cxn>
                        <a:cxn ang="0">
                          <a:pos x="T2" y="T3"/>
                        </a:cxn>
                        <a:cxn ang="0">
                          <a:pos x="T4" y="T5"/>
                        </a:cxn>
                        <a:cxn ang="0">
                          <a:pos x="T6" y="T7"/>
                        </a:cxn>
                      </a:cxnLst>
                      <a:rect l="0" t="0" r="r" b="b"/>
                      <a:pathLst>
                        <a:path w="46" h="113">
                          <a:moveTo>
                            <a:pt x="0" y="18"/>
                          </a:moveTo>
                          <a:cubicBezTo>
                            <a:pt x="3" y="15"/>
                            <a:pt x="9" y="8"/>
                            <a:pt x="15" y="0"/>
                          </a:cubicBezTo>
                          <a:cubicBezTo>
                            <a:pt x="39" y="28"/>
                            <a:pt x="46" y="96"/>
                            <a:pt x="28" y="113"/>
                          </a:cubicBezTo>
                          <a:cubicBezTo>
                            <a:pt x="20" y="84"/>
                            <a:pt x="11" y="53"/>
                            <a:pt x="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69">
                      <a:extLst>
                        <a:ext uri="{FF2B5EF4-FFF2-40B4-BE49-F238E27FC236}">
                          <a16:creationId xmlns:a16="http://schemas.microsoft.com/office/drawing/2014/main" id="{C867575D-95A0-4C68-93E4-F84989886F02}"/>
                        </a:ext>
                      </a:extLst>
                    </p:cNvPr>
                    <p:cNvSpPr>
                      <a:spLocks/>
                    </p:cNvSpPr>
                    <p:nvPr/>
                  </p:nvSpPr>
                  <p:spPr bwMode="auto">
                    <a:xfrm>
                      <a:off x="1187435" y="738256"/>
                      <a:ext cx="13935" cy="13245"/>
                    </a:xfrm>
                    <a:custGeom>
                      <a:avLst/>
                      <a:gdLst>
                        <a:gd name="T0" fmla="*/ 0 w 67"/>
                        <a:gd name="T1" fmla="*/ 34 h 64"/>
                        <a:gd name="T2" fmla="*/ 55 w 67"/>
                        <a:gd name="T3" fmla="*/ 0 h 64"/>
                        <a:gd name="T4" fmla="*/ 67 w 67"/>
                        <a:gd name="T5" fmla="*/ 64 h 64"/>
                        <a:gd name="T6" fmla="*/ 0 w 67"/>
                        <a:gd name="T7" fmla="*/ 34 h 64"/>
                      </a:gdLst>
                      <a:ahLst/>
                      <a:cxnLst>
                        <a:cxn ang="0">
                          <a:pos x="T0" y="T1"/>
                        </a:cxn>
                        <a:cxn ang="0">
                          <a:pos x="T2" y="T3"/>
                        </a:cxn>
                        <a:cxn ang="0">
                          <a:pos x="T4" y="T5"/>
                        </a:cxn>
                        <a:cxn ang="0">
                          <a:pos x="T6" y="T7"/>
                        </a:cxn>
                      </a:cxnLst>
                      <a:rect l="0" t="0" r="r" b="b"/>
                      <a:pathLst>
                        <a:path w="67" h="64">
                          <a:moveTo>
                            <a:pt x="0" y="34"/>
                          </a:moveTo>
                          <a:cubicBezTo>
                            <a:pt x="20" y="22"/>
                            <a:pt x="35" y="13"/>
                            <a:pt x="55" y="0"/>
                          </a:cubicBezTo>
                          <a:cubicBezTo>
                            <a:pt x="59" y="21"/>
                            <a:pt x="63" y="39"/>
                            <a:pt x="67" y="64"/>
                          </a:cubicBezTo>
                          <a:cubicBezTo>
                            <a:pt x="42" y="52"/>
                            <a:pt x="22" y="44"/>
                            <a:pt x="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70">
                      <a:extLst>
                        <a:ext uri="{FF2B5EF4-FFF2-40B4-BE49-F238E27FC236}">
                          <a16:creationId xmlns:a16="http://schemas.microsoft.com/office/drawing/2014/main" id="{74439F1A-FD85-4EF2-A29E-7BCB4FDE3718}"/>
                        </a:ext>
                      </a:extLst>
                    </p:cNvPr>
                    <p:cNvSpPr>
                      <a:spLocks/>
                    </p:cNvSpPr>
                    <p:nvPr/>
                  </p:nvSpPr>
                  <p:spPr bwMode="auto">
                    <a:xfrm>
                      <a:off x="1225376" y="710524"/>
                      <a:ext cx="7036" cy="14487"/>
                    </a:xfrm>
                    <a:custGeom>
                      <a:avLst/>
                      <a:gdLst>
                        <a:gd name="T0" fmla="*/ 22 w 34"/>
                        <a:gd name="T1" fmla="*/ 70 h 70"/>
                        <a:gd name="T2" fmla="*/ 0 w 34"/>
                        <a:gd name="T3" fmla="*/ 6 h 70"/>
                        <a:gd name="T4" fmla="*/ 22 w 34"/>
                        <a:gd name="T5" fmla="*/ 70 h 70"/>
                      </a:gdLst>
                      <a:ahLst/>
                      <a:cxnLst>
                        <a:cxn ang="0">
                          <a:pos x="T0" y="T1"/>
                        </a:cxn>
                        <a:cxn ang="0">
                          <a:pos x="T2" y="T3"/>
                        </a:cxn>
                        <a:cxn ang="0">
                          <a:pos x="T4" y="T5"/>
                        </a:cxn>
                      </a:cxnLst>
                      <a:rect l="0" t="0" r="r" b="b"/>
                      <a:pathLst>
                        <a:path w="34" h="70">
                          <a:moveTo>
                            <a:pt x="22" y="70"/>
                          </a:moveTo>
                          <a:cubicBezTo>
                            <a:pt x="14" y="47"/>
                            <a:pt x="7" y="27"/>
                            <a:pt x="0" y="6"/>
                          </a:cubicBezTo>
                          <a:cubicBezTo>
                            <a:pt x="25" y="0"/>
                            <a:pt x="34" y="23"/>
                            <a:pt x="22"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EE01130A-444A-407E-AB9A-31020EF3D691}"/>
                      </a:ext>
                    </a:extLst>
                  </p:cNvPr>
                  <p:cNvGrpSpPr/>
                  <p:nvPr/>
                </p:nvGrpSpPr>
                <p:grpSpPr>
                  <a:xfrm>
                    <a:off x="866796" y="457628"/>
                    <a:ext cx="422184" cy="324778"/>
                    <a:chOff x="866796" y="457628"/>
                    <a:chExt cx="422184" cy="324778"/>
                  </a:xfrm>
                </p:grpSpPr>
                <p:sp>
                  <p:nvSpPr>
                    <p:cNvPr id="40" name="Freeform: Shape 39">
                      <a:extLst>
                        <a:ext uri="{FF2B5EF4-FFF2-40B4-BE49-F238E27FC236}">
                          <a16:creationId xmlns:a16="http://schemas.microsoft.com/office/drawing/2014/main" id="{9364F2A6-F8F7-491A-B5C2-81EA2A3A06D6}"/>
                        </a:ext>
                      </a:extLst>
                    </p:cNvPr>
                    <p:cNvSpPr>
                      <a:spLocks/>
                    </p:cNvSpPr>
                    <p:nvPr/>
                  </p:nvSpPr>
                  <p:spPr bwMode="auto">
                    <a:xfrm>
                      <a:off x="1043947" y="558069"/>
                      <a:ext cx="192289" cy="121550"/>
                    </a:xfrm>
                    <a:custGeom>
                      <a:avLst/>
                      <a:gdLst>
                        <a:gd name="connsiteX0" fmla="*/ 96446 w 483546"/>
                        <a:gd name="connsiteY0" fmla="*/ 42674 h 305660"/>
                        <a:gd name="connsiteX1" fmla="*/ 177774 w 483546"/>
                        <a:gd name="connsiteY1" fmla="*/ 65588 h 305660"/>
                        <a:gd name="connsiteX2" fmla="*/ 207490 w 483546"/>
                        <a:gd name="connsiteY2" fmla="*/ 149431 h 305660"/>
                        <a:gd name="connsiteX3" fmla="*/ 209575 w 483546"/>
                        <a:gd name="connsiteY3" fmla="*/ 161929 h 305660"/>
                        <a:gd name="connsiteX4" fmla="*/ 230949 w 483546"/>
                        <a:gd name="connsiteY4" fmla="*/ 180677 h 305660"/>
                        <a:gd name="connsiteX5" fmla="*/ 271613 w 483546"/>
                        <a:gd name="connsiteY5" fmla="*/ 241085 h 305660"/>
                        <a:gd name="connsiteX6" fmla="*/ 286210 w 483546"/>
                        <a:gd name="connsiteY6" fmla="*/ 258791 h 305660"/>
                        <a:gd name="connsiteX7" fmla="*/ 298722 w 483546"/>
                        <a:gd name="connsiteY7" fmla="*/ 270769 h 305660"/>
                        <a:gd name="connsiteX8" fmla="*/ 251281 w 483546"/>
                        <a:gd name="connsiteY8" fmla="*/ 284309 h 305660"/>
                        <a:gd name="connsiteX9" fmla="*/ 249196 w 483546"/>
                        <a:gd name="connsiteY9" fmla="*/ 282226 h 305660"/>
                        <a:gd name="connsiteX10" fmla="*/ 260144 w 483546"/>
                        <a:gd name="connsiteY10" fmla="*/ 265041 h 305660"/>
                        <a:gd name="connsiteX11" fmla="*/ 262750 w 483546"/>
                        <a:gd name="connsiteY11" fmla="*/ 253063 h 305660"/>
                        <a:gd name="connsiteX12" fmla="*/ 215831 w 483546"/>
                        <a:gd name="connsiteY12" fmla="*/ 185364 h 305660"/>
                        <a:gd name="connsiteX13" fmla="*/ 113650 w 483546"/>
                        <a:gd name="connsiteY13" fmla="*/ 197341 h 305660"/>
                        <a:gd name="connsiteX14" fmla="*/ 105309 w 483546"/>
                        <a:gd name="connsiteY14" fmla="*/ 233795 h 305660"/>
                        <a:gd name="connsiteX15" fmla="*/ 66209 w 483546"/>
                        <a:gd name="connsiteY15" fmla="*/ 305660 h 305660"/>
                        <a:gd name="connsiteX16" fmla="*/ 93840 w 483546"/>
                        <a:gd name="connsiteY16" fmla="*/ 248376 h 305660"/>
                        <a:gd name="connsiteX17" fmla="*/ 77157 w 483546"/>
                        <a:gd name="connsiteY17" fmla="*/ 216089 h 305660"/>
                        <a:gd name="connsiteX18" fmla="*/ 58911 w 483546"/>
                        <a:gd name="connsiteY18" fmla="*/ 206715 h 305660"/>
                        <a:gd name="connsiteX19" fmla="*/ 23981 w 483546"/>
                        <a:gd name="connsiteY19" fmla="*/ 178594 h 305660"/>
                        <a:gd name="connsiteX20" fmla="*/ 0 w 483546"/>
                        <a:gd name="connsiteY20" fmla="*/ 148389 h 305660"/>
                        <a:gd name="connsiteX21" fmla="*/ 37536 w 483546"/>
                        <a:gd name="connsiteY21" fmla="*/ 173386 h 305660"/>
                        <a:gd name="connsiteX22" fmla="*/ 78200 w 483546"/>
                        <a:gd name="connsiteY22" fmla="*/ 203590 h 305660"/>
                        <a:gd name="connsiteX23" fmla="*/ 100617 w 483546"/>
                        <a:gd name="connsiteY23" fmla="*/ 196820 h 305660"/>
                        <a:gd name="connsiteX24" fmla="*/ 121991 w 483546"/>
                        <a:gd name="connsiteY24" fmla="*/ 170782 h 305660"/>
                        <a:gd name="connsiteX25" fmla="*/ 127205 w 483546"/>
                        <a:gd name="connsiteY25" fmla="*/ 149952 h 305660"/>
                        <a:gd name="connsiteX26" fmla="*/ 115735 w 483546"/>
                        <a:gd name="connsiteY26" fmla="*/ 125996 h 305660"/>
                        <a:gd name="connsiteX27" fmla="*/ 98010 w 483546"/>
                        <a:gd name="connsiteY27" fmla="*/ 103604 h 305660"/>
                        <a:gd name="connsiteX28" fmla="*/ 133461 w 483546"/>
                        <a:gd name="connsiteY28" fmla="*/ 133808 h 305660"/>
                        <a:gd name="connsiteX29" fmla="*/ 178295 w 483546"/>
                        <a:gd name="connsiteY29" fmla="*/ 157763 h 305660"/>
                        <a:gd name="connsiteX30" fmla="*/ 191850 w 483546"/>
                        <a:gd name="connsiteY30" fmla="*/ 148389 h 305660"/>
                        <a:gd name="connsiteX31" fmla="*/ 174124 w 483546"/>
                        <a:gd name="connsiteY31" fmla="*/ 80690 h 305660"/>
                        <a:gd name="connsiteX32" fmla="*/ 120427 w 483546"/>
                        <a:gd name="connsiteY32" fmla="*/ 57776 h 305660"/>
                        <a:gd name="connsiteX33" fmla="*/ 96446 w 483546"/>
                        <a:gd name="connsiteY33" fmla="*/ 42674 h 305660"/>
                        <a:gd name="connsiteX34" fmla="*/ 470771 w 483546"/>
                        <a:gd name="connsiteY34" fmla="*/ 0 h 305660"/>
                        <a:gd name="connsiteX35" fmla="*/ 475466 w 483546"/>
                        <a:gd name="connsiteY35" fmla="*/ 76593 h 305660"/>
                        <a:gd name="connsiteX36" fmla="*/ 481726 w 483546"/>
                        <a:gd name="connsiteY36" fmla="*/ 125050 h 305660"/>
                        <a:gd name="connsiteX37" fmla="*/ 470771 w 483546"/>
                        <a:gd name="connsiteY37" fmla="*/ 145371 h 305660"/>
                        <a:gd name="connsiteX38" fmla="*/ 414950 w 483546"/>
                        <a:gd name="connsiteY38" fmla="*/ 42204 h 305660"/>
                        <a:gd name="connsiteX39" fmla="*/ 449382 w 483546"/>
                        <a:gd name="connsiteY39" fmla="*/ 43247 h 305660"/>
                        <a:gd name="connsiteX40" fmla="*/ 470771 w 483546"/>
                        <a:gd name="connsiteY40" fmla="*/ 0 h 30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3546" h="305660">
                          <a:moveTo>
                            <a:pt x="96446" y="42674"/>
                          </a:moveTo>
                          <a:cubicBezTo>
                            <a:pt x="123555" y="49965"/>
                            <a:pt x="151186" y="56214"/>
                            <a:pt x="177774" y="65588"/>
                          </a:cubicBezTo>
                          <a:cubicBezTo>
                            <a:pt x="217395" y="78607"/>
                            <a:pt x="228864" y="113498"/>
                            <a:pt x="207490" y="149431"/>
                          </a:cubicBezTo>
                          <a:cubicBezTo>
                            <a:pt x="204362" y="155159"/>
                            <a:pt x="205926" y="158805"/>
                            <a:pt x="209575" y="161929"/>
                          </a:cubicBezTo>
                          <a:cubicBezTo>
                            <a:pt x="216352" y="168178"/>
                            <a:pt x="223651" y="174428"/>
                            <a:pt x="230949" y="180677"/>
                          </a:cubicBezTo>
                          <a:cubicBezTo>
                            <a:pt x="249717" y="197341"/>
                            <a:pt x="263272" y="217130"/>
                            <a:pt x="271613" y="241085"/>
                          </a:cubicBezTo>
                          <a:cubicBezTo>
                            <a:pt x="273698" y="247855"/>
                            <a:pt x="280997" y="253063"/>
                            <a:pt x="286210" y="258791"/>
                          </a:cubicBezTo>
                          <a:cubicBezTo>
                            <a:pt x="290381" y="262437"/>
                            <a:pt x="295073" y="266082"/>
                            <a:pt x="298722" y="270769"/>
                          </a:cubicBezTo>
                          <a:cubicBezTo>
                            <a:pt x="279433" y="265041"/>
                            <a:pt x="265357" y="274414"/>
                            <a:pt x="251281" y="284309"/>
                          </a:cubicBezTo>
                          <a:cubicBezTo>
                            <a:pt x="250760" y="283788"/>
                            <a:pt x="249717" y="282747"/>
                            <a:pt x="249196" y="282226"/>
                          </a:cubicBezTo>
                          <a:cubicBezTo>
                            <a:pt x="252845" y="276497"/>
                            <a:pt x="257016" y="270769"/>
                            <a:pt x="260144" y="265041"/>
                          </a:cubicBezTo>
                          <a:cubicBezTo>
                            <a:pt x="262229" y="261395"/>
                            <a:pt x="263793" y="256188"/>
                            <a:pt x="262750" y="253063"/>
                          </a:cubicBezTo>
                          <a:cubicBezTo>
                            <a:pt x="252845" y="227025"/>
                            <a:pt x="237727" y="203590"/>
                            <a:pt x="215831" y="185364"/>
                          </a:cubicBezTo>
                          <a:cubicBezTo>
                            <a:pt x="182987" y="158805"/>
                            <a:pt x="137110" y="164533"/>
                            <a:pt x="113650" y="197341"/>
                          </a:cubicBezTo>
                          <a:cubicBezTo>
                            <a:pt x="106352" y="208277"/>
                            <a:pt x="102702" y="219734"/>
                            <a:pt x="105309" y="233795"/>
                          </a:cubicBezTo>
                          <a:cubicBezTo>
                            <a:pt x="110522" y="265561"/>
                            <a:pt x="94882" y="294203"/>
                            <a:pt x="66209" y="305660"/>
                          </a:cubicBezTo>
                          <a:cubicBezTo>
                            <a:pt x="83413" y="290558"/>
                            <a:pt x="92276" y="271290"/>
                            <a:pt x="93840" y="248376"/>
                          </a:cubicBezTo>
                          <a:cubicBezTo>
                            <a:pt x="94361" y="233795"/>
                            <a:pt x="89148" y="223379"/>
                            <a:pt x="77157" y="216089"/>
                          </a:cubicBezTo>
                          <a:cubicBezTo>
                            <a:pt x="71422" y="212443"/>
                            <a:pt x="65166" y="208277"/>
                            <a:pt x="58911" y="206715"/>
                          </a:cubicBezTo>
                          <a:cubicBezTo>
                            <a:pt x="43271" y="202028"/>
                            <a:pt x="32844" y="191613"/>
                            <a:pt x="23981" y="178594"/>
                          </a:cubicBezTo>
                          <a:cubicBezTo>
                            <a:pt x="16683" y="168178"/>
                            <a:pt x="8342" y="158284"/>
                            <a:pt x="0" y="148389"/>
                          </a:cubicBezTo>
                          <a:cubicBezTo>
                            <a:pt x="16161" y="150993"/>
                            <a:pt x="27631" y="161408"/>
                            <a:pt x="37536" y="173386"/>
                          </a:cubicBezTo>
                          <a:cubicBezTo>
                            <a:pt x="48484" y="187447"/>
                            <a:pt x="62560" y="195779"/>
                            <a:pt x="78200" y="203590"/>
                          </a:cubicBezTo>
                          <a:cubicBezTo>
                            <a:pt x="91233" y="209839"/>
                            <a:pt x="92276" y="208277"/>
                            <a:pt x="100617" y="196820"/>
                          </a:cubicBezTo>
                          <a:cubicBezTo>
                            <a:pt x="106352" y="187447"/>
                            <a:pt x="114171" y="178594"/>
                            <a:pt x="121991" y="170782"/>
                          </a:cubicBezTo>
                          <a:cubicBezTo>
                            <a:pt x="127726" y="164533"/>
                            <a:pt x="130854" y="157763"/>
                            <a:pt x="127205" y="149952"/>
                          </a:cubicBezTo>
                          <a:cubicBezTo>
                            <a:pt x="124077" y="141619"/>
                            <a:pt x="120427" y="133287"/>
                            <a:pt x="115735" y="125996"/>
                          </a:cubicBezTo>
                          <a:cubicBezTo>
                            <a:pt x="111044" y="118706"/>
                            <a:pt x="104788" y="111936"/>
                            <a:pt x="98010" y="103604"/>
                          </a:cubicBezTo>
                          <a:cubicBezTo>
                            <a:pt x="115214" y="109853"/>
                            <a:pt x="127205" y="119226"/>
                            <a:pt x="133461" y="133808"/>
                          </a:cubicBezTo>
                          <a:cubicBezTo>
                            <a:pt x="147015" y="163491"/>
                            <a:pt x="144930" y="158284"/>
                            <a:pt x="178295" y="157763"/>
                          </a:cubicBezTo>
                          <a:cubicBezTo>
                            <a:pt x="182987" y="157763"/>
                            <a:pt x="189764" y="153076"/>
                            <a:pt x="191850" y="148389"/>
                          </a:cubicBezTo>
                          <a:cubicBezTo>
                            <a:pt x="207490" y="116623"/>
                            <a:pt x="204362" y="94751"/>
                            <a:pt x="174124" y="80690"/>
                          </a:cubicBezTo>
                          <a:cubicBezTo>
                            <a:pt x="156399" y="72358"/>
                            <a:pt x="138153" y="66109"/>
                            <a:pt x="120427" y="57776"/>
                          </a:cubicBezTo>
                          <a:cubicBezTo>
                            <a:pt x="112086" y="54131"/>
                            <a:pt x="103745" y="48923"/>
                            <a:pt x="96446" y="42674"/>
                          </a:cubicBezTo>
                          <a:close/>
                          <a:moveTo>
                            <a:pt x="470771" y="0"/>
                          </a:moveTo>
                          <a:cubicBezTo>
                            <a:pt x="454077" y="27094"/>
                            <a:pt x="466075" y="51583"/>
                            <a:pt x="475466" y="76593"/>
                          </a:cubicBezTo>
                          <a:cubicBezTo>
                            <a:pt x="481204" y="92225"/>
                            <a:pt x="486421" y="108377"/>
                            <a:pt x="481726" y="125050"/>
                          </a:cubicBezTo>
                          <a:cubicBezTo>
                            <a:pt x="479639" y="132345"/>
                            <a:pt x="475466" y="139119"/>
                            <a:pt x="470771" y="145371"/>
                          </a:cubicBezTo>
                          <a:cubicBezTo>
                            <a:pt x="475988" y="91183"/>
                            <a:pt x="462945" y="66694"/>
                            <a:pt x="414950" y="42204"/>
                          </a:cubicBezTo>
                          <a:cubicBezTo>
                            <a:pt x="426949" y="32826"/>
                            <a:pt x="437904" y="38036"/>
                            <a:pt x="449382" y="43247"/>
                          </a:cubicBezTo>
                          <a:cubicBezTo>
                            <a:pt x="452512" y="26573"/>
                            <a:pt x="450425" y="8337"/>
                            <a:pt x="470771"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1" name="Freeform 257">
                      <a:extLst>
                        <a:ext uri="{FF2B5EF4-FFF2-40B4-BE49-F238E27FC236}">
                          <a16:creationId xmlns:a16="http://schemas.microsoft.com/office/drawing/2014/main" id="{60C8E454-A6F6-465C-90E2-9D24D31D1C46}"/>
                        </a:ext>
                      </a:extLst>
                    </p:cNvPr>
                    <p:cNvSpPr>
                      <a:spLocks noEditPoints="1"/>
                    </p:cNvSpPr>
                    <p:nvPr/>
                  </p:nvSpPr>
                  <p:spPr bwMode="auto">
                    <a:xfrm>
                      <a:off x="866796" y="457628"/>
                      <a:ext cx="422184" cy="324778"/>
                    </a:xfrm>
                    <a:custGeom>
                      <a:avLst/>
                      <a:gdLst>
                        <a:gd name="T0" fmla="*/ 36 w 2037"/>
                        <a:gd name="T1" fmla="*/ 1001 h 1568"/>
                        <a:gd name="T2" fmla="*/ 594 w 2037"/>
                        <a:gd name="T3" fmla="*/ 91 h 1568"/>
                        <a:gd name="T4" fmla="*/ 1524 w 2037"/>
                        <a:gd name="T5" fmla="*/ 81 h 1568"/>
                        <a:gd name="T6" fmla="*/ 1959 w 2037"/>
                        <a:gd name="T7" fmla="*/ 992 h 1568"/>
                        <a:gd name="T8" fmla="*/ 938 w 2037"/>
                        <a:gd name="T9" fmla="*/ 1540 h 1568"/>
                        <a:gd name="T10" fmla="*/ 1052 w 2037"/>
                        <a:gd name="T11" fmla="*/ 1178 h 1568"/>
                        <a:gd name="T12" fmla="*/ 1293 w 2037"/>
                        <a:gd name="T13" fmla="*/ 1113 h 1568"/>
                        <a:gd name="T14" fmla="*/ 1696 w 2037"/>
                        <a:gd name="T15" fmla="*/ 958 h 1568"/>
                        <a:gd name="T16" fmla="*/ 1457 w 2037"/>
                        <a:gd name="T17" fmla="*/ 1120 h 1568"/>
                        <a:gd name="T18" fmla="*/ 1187 w 2037"/>
                        <a:gd name="T19" fmla="*/ 1317 h 1568"/>
                        <a:gd name="T20" fmla="*/ 786 w 2037"/>
                        <a:gd name="T21" fmla="*/ 1319 h 1568"/>
                        <a:gd name="T22" fmla="*/ 1200 w 2037"/>
                        <a:gd name="T23" fmla="*/ 1406 h 1568"/>
                        <a:gd name="T24" fmla="*/ 1471 w 2037"/>
                        <a:gd name="T25" fmla="*/ 1274 h 1568"/>
                        <a:gd name="T26" fmla="*/ 1833 w 2037"/>
                        <a:gd name="T27" fmla="*/ 1053 h 1568"/>
                        <a:gd name="T28" fmla="*/ 1814 w 2037"/>
                        <a:gd name="T29" fmla="*/ 904 h 1568"/>
                        <a:gd name="T30" fmla="*/ 1651 w 2037"/>
                        <a:gd name="T31" fmla="*/ 446 h 1568"/>
                        <a:gd name="T32" fmla="*/ 1859 w 2037"/>
                        <a:gd name="T33" fmla="*/ 494 h 1568"/>
                        <a:gd name="T34" fmla="*/ 1553 w 2037"/>
                        <a:gd name="T35" fmla="*/ 125 h 1568"/>
                        <a:gd name="T36" fmla="*/ 1154 w 2037"/>
                        <a:gd name="T37" fmla="*/ 161 h 1568"/>
                        <a:gd name="T38" fmla="*/ 1529 w 2037"/>
                        <a:gd name="T39" fmla="*/ 234 h 1568"/>
                        <a:gd name="T40" fmla="*/ 1700 w 2037"/>
                        <a:gd name="T41" fmla="*/ 817 h 1568"/>
                        <a:gd name="T42" fmla="*/ 1532 w 2037"/>
                        <a:gd name="T43" fmla="*/ 575 h 1568"/>
                        <a:gd name="T44" fmla="*/ 1224 w 2037"/>
                        <a:gd name="T45" fmla="*/ 211 h 1568"/>
                        <a:gd name="T46" fmla="*/ 1536 w 2037"/>
                        <a:gd name="T47" fmla="*/ 813 h 1568"/>
                        <a:gd name="T48" fmla="*/ 1374 w 2037"/>
                        <a:gd name="T49" fmla="*/ 502 h 1568"/>
                        <a:gd name="T50" fmla="*/ 1266 w 2037"/>
                        <a:gd name="T51" fmla="*/ 292 h 1568"/>
                        <a:gd name="T52" fmla="*/ 860 w 2037"/>
                        <a:gd name="T53" fmla="*/ 214 h 1568"/>
                        <a:gd name="T54" fmla="*/ 504 w 2037"/>
                        <a:gd name="T55" fmla="*/ 513 h 1568"/>
                        <a:gd name="T56" fmla="*/ 850 w 2037"/>
                        <a:gd name="T57" fmla="*/ 371 h 1568"/>
                        <a:gd name="T58" fmla="*/ 652 w 2037"/>
                        <a:gd name="T59" fmla="*/ 502 h 1568"/>
                        <a:gd name="T60" fmla="*/ 712 w 2037"/>
                        <a:gd name="T61" fmla="*/ 661 h 1568"/>
                        <a:gd name="T62" fmla="*/ 1140 w 2037"/>
                        <a:gd name="T63" fmla="*/ 401 h 1568"/>
                        <a:gd name="T64" fmla="*/ 1206 w 2037"/>
                        <a:gd name="T65" fmla="*/ 496 h 1568"/>
                        <a:gd name="T66" fmla="*/ 826 w 2037"/>
                        <a:gd name="T67" fmla="*/ 898 h 1568"/>
                        <a:gd name="T68" fmla="*/ 455 w 2037"/>
                        <a:gd name="T69" fmla="*/ 798 h 1568"/>
                        <a:gd name="T70" fmla="*/ 554 w 2037"/>
                        <a:gd name="T71" fmla="*/ 919 h 1568"/>
                        <a:gd name="T72" fmla="*/ 787 w 2037"/>
                        <a:gd name="T73" fmla="*/ 941 h 1568"/>
                        <a:gd name="T74" fmla="*/ 598 w 2037"/>
                        <a:gd name="T75" fmla="*/ 1142 h 1568"/>
                        <a:gd name="T76" fmla="*/ 466 w 2037"/>
                        <a:gd name="T77" fmla="*/ 1318 h 1568"/>
                        <a:gd name="T78" fmla="*/ 805 w 2037"/>
                        <a:gd name="T79" fmla="*/ 1206 h 1568"/>
                        <a:gd name="T80" fmla="*/ 706 w 2037"/>
                        <a:gd name="T81" fmla="*/ 1039 h 1568"/>
                        <a:gd name="T82" fmla="*/ 147 w 2037"/>
                        <a:gd name="T83" fmla="*/ 522 h 1568"/>
                        <a:gd name="T84" fmla="*/ 73 w 2037"/>
                        <a:gd name="T85" fmla="*/ 793 h 1568"/>
                        <a:gd name="T86" fmla="*/ 78 w 2037"/>
                        <a:gd name="T87" fmla="*/ 1078 h 1568"/>
                        <a:gd name="T88" fmla="*/ 316 w 2037"/>
                        <a:gd name="T89" fmla="*/ 1203 h 1568"/>
                        <a:gd name="T90" fmla="*/ 164 w 2037"/>
                        <a:gd name="T91" fmla="*/ 710 h 1568"/>
                        <a:gd name="T92" fmla="*/ 287 w 2037"/>
                        <a:gd name="T93" fmla="*/ 934 h 1568"/>
                        <a:gd name="T94" fmla="*/ 428 w 2037"/>
                        <a:gd name="T95" fmla="*/ 448 h 1568"/>
                        <a:gd name="T96" fmla="*/ 214 w 2037"/>
                        <a:gd name="T97" fmla="*/ 851 h 1568"/>
                        <a:gd name="T98" fmla="*/ 343 w 2037"/>
                        <a:gd name="T99" fmla="*/ 437 h 1568"/>
                        <a:gd name="T100" fmla="*/ 540 w 2037"/>
                        <a:gd name="T101" fmla="*/ 399 h 1568"/>
                        <a:gd name="T102" fmla="*/ 696 w 2037"/>
                        <a:gd name="T103" fmla="*/ 185 h 1568"/>
                        <a:gd name="T104" fmla="*/ 810 w 2037"/>
                        <a:gd name="T105" fmla="*/ 124 h 1568"/>
                        <a:gd name="T106" fmla="*/ 636 w 2037"/>
                        <a:gd name="T107" fmla="*/ 166 h 1568"/>
                        <a:gd name="T108" fmla="*/ 1636 w 2037"/>
                        <a:gd name="T109" fmla="*/ 1287 h 1568"/>
                        <a:gd name="T110" fmla="*/ 1909 w 2037"/>
                        <a:gd name="T111" fmla="*/ 706 h 1568"/>
                        <a:gd name="T112" fmla="*/ 1922 w 2037"/>
                        <a:gd name="T113" fmla="*/ 679 h 1568"/>
                        <a:gd name="T114" fmla="*/ 485 w 2037"/>
                        <a:gd name="T115" fmla="*/ 1355 h 1568"/>
                        <a:gd name="T116" fmla="*/ 1642 w 2037"/>
                        <a:gd name="T117" fmla="*/ 1318 h 1568"/>
                        <a:gd name="T118" fmla="*/ 1694 w 2037"/>
                        <a:gd name="T119" fmla="*/ 1259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7" h="1568">
                          <a:moveTo>
                            <a:pt x="744" y="1422"/>
                          </a:moveTo>
                          <a:cubicBezTo>
                            <a:pt x="664" y="1463"/>
                            <a:pt x="579" y="1465"/>
                            <a:pt x="494" y="1422"/>
                          </a:cubicBezTo>
                          <a:cubicBezTo>
                            <a:pt x="470" y="1409"/>
                            <a:pt x="447" y="1396"/>
                            <a:pt x="439" y="1367"/>
                          </a:cubicBezTo>
                          <a:cubicBezTo>
                            <a:pt x="438" y="1365"/>
                            <a:pt x="435" y="1362"/>
                            <a:pt x="432" y="1361"/>
                          </a:cubicBezTo>
                          <a:cubicBezTo>
                            <a:pt x="416" y="1349"/>
                            <a:pt x="398" y="1340"/>
                            <a:pt x="383" y="1327"/>
                          </a:cubicBezTo>
                          <a:cubicBezTo>
                            <a:pt x="368" y="1314"/>
                            <a:pt x="355" y="1298"/>
                            <a:pt x="341" y="1282"/>
                          </a:cubicBezTo>
                          <a:cubicBezTo>
                            <a:pt x="319" y="1297"/>
                            <a:pt x="295" y="1299"/>
                            <a:pt x="271" y="1286"/>
                          </a:cubicBezTo>
                          <a:cubicBezTo>
                            <a:pt x="268" y="1284"/>
                            <a:pt x="262" y="1286"/>
                            <a:pt x="258" y="1287"/>
                          </a:cubicBezTo>
                          <a:cubicBezTo>
                            <a:pt x="238" y="1299"/>
                            <a:pt x="217" y="1297"/>
                            <a:pt x="199" y="1287"/>
                          </a:cubicBezTo>
                          <a:cubicBezTo>
                            <a:pt x="110" y="1241"/>
                            <a:pt x="50" y="1172"/>
                            <a:pt x="29" y="1073"/>
                          </a:cubicBezTo>
                          <a:cubicBezTo>
                            <a:pt x="25" y="1053"/>
                            <a:pt x="33" y="1031"/>
                            <a:pt x="36" y="1001"/>
                          </a:cubicBezTo>
                          <a:cubicBezTo>
                            <a:pt x="19" y="976"/>
                            <a:pt x="0" y="940"/>
                            <a:pt x="4" y="899"/>
                          </a:cubicBezTo>
                          <a:cubicBezTo>
                            <a:pt x="6" y="874"/>
                            <a:pt x="15" y="850"/>
                            <a:pt x="21" y="826"/>
                          </a:cubicBezTo>
                          <a:cubicBezTo>
                            <a:pt x="22" y="820"/>
                            <a:pt x="26" y="813"/>
                            <a:pt x="24" y="808"/>
                          </a:cubicBezTo>
                          <a:cubicBezTo>
                            <a:pt x="3" y="768"/>
                            <a:pt x="10" y="727"/>
                            <a:pt x="20" y="687"/>
                          </a:cubicBezTo>
                          <a:cubicBezTo>
                            <a:pt x="34" y="637"/>
                            <a:pt x="58" y="594"/>
                            <a:pt x="97" y="559"/>
                          </a:cubicBezTo>
                          <a:cubicBezTo>
                            <a:pt x="105" y="551"/>
                            <a:pt x="106" y="545"/>
                            <a:pt x="105" y="533"/>
                          </a:cubicBezTo>
                          <a:cubicBezTo>
                            <a:pt x="104" y="513"/>
                            <a:pt x="104" y="490"/>
                            <a:pt x="113" y="473"/>
                          </a:cubicBezTo>
                          <a:cubicBezTo>
                            <a:pt x="152" y="394"/>
                            <a:pt x="210" y="331"/>
                            <a:pt x="291" y="291"/>
                          </a:cubicBezTo>
                          <a:cubicBezTo>
                            <a:pt x="296" y="288"/>
                            <a:pt x="301" y="282"/>
                            <a:pt x="305" y="277"/>
                          </a:cubicBezTo>
                          <a:cubicBezTo>
                            <a:pt x="314" y="261"/>
                            <a:pt x="319" y="242"/>
                            <a:pt x="332" y="229"/>
                          </a:cubicBezTo>
                          <a:cubicBezTo>
                            <a:pt x="405" y="157"/>
                            <a:pt x="491" y="107"/>
                            <a:pt x="594" y="91"/>
                          </a:cubicBezTo>
                          <a:cubicBezTo>
                            <a:pt x="610" y="89"/>
                            <a:pt x="627" y="91"/>
                            <a:pt x="645" y="91"/>
                          </a:cubicBezTo>
                          <a:cubicBezTo>
                            <a:pt x="669" y="49"/>
                            <a:pt x="714" y="41"/>
                            <a:pt x="758" y="34"/>
                          </a:cubicBezTo>
                          <a:cubicBezTo>
                            <a:pt x="787" y="30"/>
                            <a:pt x="816" y="35"/>
                            <a:pt x="845" y="35"/>
                          </a:cubicBezTo>
                          <a:cubicBezTo>
                            <a:pt x="850" y="35"/>
                            <a:pt x="855" y="35"/>
                            <a:pt x="858" y="33"/>
                          </a:cubicBezTo>
                          <a:cubicBezTo>
                            <a:pt x="913" y="2"/>
                            <a:pt x="974" y="0"/>
                            <a:pt x="1035" y="4"/>
                          </a:cubicBezTo>
                          <a:cubicBezTo>
                            <a:pt x="1065" y="5"/>
                            <a:pt x="1096" y="8"/>
                            <a:pt x="1116" y="38"/>
                          </a:cubicBezTo>
                          <a:cubicBezTo>
                            <a:pt x="1118" y="41"/>
                            <a:pt x="1127" y="41"/>
                            <a:pt x="1132" y="41"/>
                          </a:cubicBezTo>
                          <a:cubicBezTo>
                            <a:pt x="1166" y="40"/>
                            <a:pt x="1200" y="39"/>
                            <a:pt x="1233" y="37"/>
                          </a:cubicBezTo>
                          <a:cubicBezTo>
                            <a:pt x="1251" y="36"/>
                            <a:pt x="1268" y="30"/>
                            <a:pt x="1286" y="28"/>
                          </a:cubicBezTo>
                          <a:cubicBezTo>
                            <a:pt x="1366" y="21"/>
                            <a:pt x="1443" y="30"/>
                            <a:pt x="1511" y="78"/>
                          </a:cubicBezTo>
                          <a:cubicBezTo>
                            <a:pt x="1514" y="80"/>
                            <a:pt x="1520" y="82"/>
                            <a:pt x="1524" y="81"/>
                          </a:cubicBezTo>
                          <a:cubicBezTo>
                            <a:pt x="1545" y="72"/>
                            <a:pt x="1563" y="81"/>
                            <a:pt x="1581" y="90"/>
                          </a:cubicBezTo>
                          <a:cubicBezTo>
                            <a:pt x="1633" y="117"/>
                            <a:pt x="1681" y="151"/>
                            <a:pt x="1715" y="201"/>
                          </a:cubicBezTo>
                          <a:cubicBezTo>
                            <a:pt x="1717" y="204"/>
                            <a:pt x="1721" y="207"/>
                            <a:pt x="1725" y="209"/>
                          </a:cubicBezTo>
                          <a:cubicBezTo>
                            <a:pt x="1745" y="222"/>
                            <a:pt x="1768" y="232"/>
                            <a:pt x="1784" y="248"/>
                          </a:cubicBezTo>
                          <a:cubicBezTo>
                            <a:pt x="1842" y="308"/>
                            <a:pt x="1891" y="374"/>
                            <a:pt x="1918" y="454"/>
                          </a:cubicBezTo>
                          <a:cubicBezTo>
                            <a:pt x="1923" y="467"/>
                            <a:pt x="1934" y="479"/>
                            <a:pt x="1942" y="490"/>
                          </a:cubicBezTo>
                          <a:cubicBezTo>
                            <a:pt x="1981" y="547"/>
                            <a:pt x="2006" y="608"/>
                            <a:pt x="2002" y="677"/>
                          </a:cubicBezTo>
                          <a:cubicBezTo>
                            <a:pt x="2001" y="700"/>
                            <a:pt x="2006" y="718"/>
                            <a:pt x="2013" y="739"/>
                          </a:cubicBezTo>
                          <a:cubicBezTo>
                            <a:pt x="2037" y="809"/>
                            <a:pt x="2031" y="879"/>
                            <a:pt x="2001" y="945"/>
                          </a:cubicBezTo>
                          <a:cubicBezTo>
                            <a:pt x="1995" y="960"/>
                            <a:pt x="1979" y="969"/>
                            <a:pt x="1968" y="981"/>
                          </a:cubicBezTo>
                          <a:cubicBezTo>
                            <a:pt x="1965" y="985"/>
                            <a:pt x="1960" y="988"/>
                            <a:pt x="1959" y="992"/>
                          </a:cubicBezTo>
                          <a:cubicBezTo>
                            <a:pt x="1941" y="1082"/>
                            <a:pt x="1882" y="1143"/>
                            <a:pt x="1813" y="1196"/>
                          </a:cubicBezTo>
                          <a:cubicBezTo>
                            <a:pt x="1799" y="1207"/>
                            <a:pt x="1794" y="1215"/>
                            <a:pt x="1798" y="1234"/>
                          </a:cubicBezTo>
                          <a:cubicBezTo>
                            <a:pt x="1810" y="1296"/>
                            <a:pt x="1789" y="1350"/>
                            <a:pt x="1747" y="1395"/>
                          </a:cubicBezTo>
                          <a:cubicBezTo>
                            <a:pt x="1744" y="1399"/>
                            <a:pt x="1740" y="1403"/>
                            <a:pt x="1736" y="1407"/>
                          </a:cubicBezTo>
                          <a:cubicBezTo>
                            <a:pt x="1700" y="1435"/>
                            <a:pt x="1665" y="1465"/>
                            <a:pt x="1629" y="1492"/>
                          </a:cubicBezTo>
                          <a:cubicBezTo>
                            <a:pt x="1572" y="1535"/>
                            <a:pt x="1453" y="1529"/>
                            <a:pt x="1405" y="1478"/>
                          </a:cubicBezTo>
                          <a:cubicBezTo>
                            <a:pt x="1356" y="1510"/>
                            <a:pt x="1303" y="1534"/>
                            <a:pt x="1244" y="1538"/>
                          </a:cubicBezTo>
                          <a:cubicBezTo>
                            <a:pt x="1223" y="1540"/>
                            <a:pt x="1202" y="1532"/>
                            <a:pt x="1180" y="1529"/>
                          </a:cubicBezTo>
                          <a:cubicBezTo>
                            <a:pt x="1173" y="1529"/>
                            <a:pt x="1165" y="1529"/>
                            <a:pt x="1159" y="1532"/>
                          </a:cubicBezTo>
                          <a:cubicBezTo>
                            <a:pt x="1099" y="1558"/>
                            <a:pt x="1038" y="1568"/>
                            <a:pt x="974" y="1553"/>
                          </a:cubicBezTo>
                          <a:cubicBezTo>
                            <a:pt x="961" y="1550"/>
                            <a:pt x="950" y="1545"/>
                            <a:pt x="938" y="1540"/>
                          </a:cubicBezTo>
                          <a:cubicBezTo>
                            <a:pt x="916" y="1531"/>
                            <a:pt x="899" y="1512"/>
                            <a:pt x="869" y="1523"/>
                          </a:cubicBezTo>
                          <a:cubicBezTo>
                            <a:pt x="857" y="1527"/>
                            <a:pt x="833" y="1515"/>
                            <a:pt x="821" y="1504"/>
                          </a:cubicBezTo>
                          <a:cubicBezTo>
                            <a:pt x="794" y="1480"/>
                            <a:pt x="771" y="1451"/>
                            <a:pt x="744" y="1422"/>
                          </a:cubicBezTo>
                          <a:close/>
                          <a:moveTo>
                            <a:pt x="828" y="1297"/>
                          </a:moveTo>
                          <a:cubicBezTo>
                            <a:pt x="838" y="1304"/>
                            <a:pt x="846" y="1311"/>
                            <a:pt x="854" y="1316"/>
                          </a:cubicBezTo>
                          <a:cubicBezTo>
                            <a:pt x="904" y="1342"/>
                            <a:pt x="959" y="1352"/>
                            <a:pt x="1015" y="1344"/>
                          </a:cubicBezTo>
                          <a:cubicBezTo>
                            <a:pt x="1064" y="1337"/>
                            <a:pt x="1100" y="1307"/>
                            <a:pt x="1121" y="1262"/>
                          </a:cubicBezTo>
                          <a:cubicBezTo>
                            <a:pt x="1131" y="1240"/>
                            <a:pt x="1126" y="1225"/>
                            <a:pt x="1109" y="1215"/>
                          </a:cubicBezTo>
                          <a:cubicBezTo>
                            <a:pt x="1061" y="1186"/>
                            <a:pt x="1011" y="1206"/>
                            <a:pt x="1000" y="1260"/>
                          </a:cubicBezTo>
                          <a:cubicBezTo>
                            <a:pt x="998" y="1259"/>
                            <a:pt x="997" y="1258"/>
                            <a:pt x="996" y="1256"/>
                          </a:cubicBezTo>
                          <a:cubicBezTo>
                            <a:pt x="981" y="1220"/>
                            <a:pt x="1009" y="1179"/>
                            <a:pt x="1052" y="1178"/>
                          </a:cubicBezTo>
                          <a:cubicBezTo>
                            <a:pt x="1080" y="1177"/>
                            <a:pt x="1108" y="1182"/>
                            <a:pt x="1134" y="1190"/>
                          </a:cubicBezTo>
                          <a:cubicBezTo>
                            <a:pt x="1164" y="1200"/>
                            <a:pt x="1185" y="1193"/>
                            <a:pt x="1205" y="1173"/>
                          </a:cubicBezTo>
                          <a:cubicBezTo>
                            <a:pt x="1238" y="1140"/>
                            <a:pt x="1246" y="1097"/>
                            <a:pt x="1225" y="1049"/>
                          </a:cubicBezTo>
                          <a:cubicBezTo>
                            <a:pt x="1214" y="1024"/>
                            <a:pt x="1197" y="1001"/>
                            <a:pt x="1186" y="975"/>
                          </a:cubicBezTo>
                          <a:cubicBezTo>
                            <a:pt x="1178" y="953"/>
                            <a:pt x="1173" y="928"/>
                            <a:pt x="1171" y="904"/>
                          </a:cubicBezTo>
                          <a:cubicBezTo>
                            <a:pt x="1169" y="887"/>
                            <a:pt x="1182" y="875"/>
                            <a:pt x="1199" y="869"/>
                          </a:cubicBezTo>
                          <a:cubicBezTo>
                            <a:pt x="1216" y="864"/>
                            <a:pt x="1233" y="870"/>
                            <a:pt x="1243" y="884"/>
                          </a:cubicBezTo>
                          <a:cubicBezTo>
                            <a:pt x="1200" y="884"/>
                            <a:pt x="1187" y="904"/>
                            <a:pt x="1204" y="944"/>
                          </a:cubicBezTo>
                          <a:cubicBezTo>
                            <a:pt x="1208" y="953"/>
                            <a:pt x="1213" y="961"/>
                            <a:pt x="1216" y="970"/>
                          </a:cubicBezTo>
                          <a:cubicBezTo>
                            <a:pt x="1230" y="1006"/>
                            <a:pt x="1244" y="1043"/>
                            <a:pt x="1256" y="1080"/>
                          </a:cubicBezTo>
                          <a:cubicBezTo>
                            <a:pt x="1263" y="1099"/>
                            <a:pt x="1274" y="1110"/>
                            <a:pt x="1293" y="1113"/>
                          </a:cubicBezTo>
                          <a:cubicBezTo>
                            <a:pt x="1314" y="1115"/>
                            <a:pt x="1336" y="1117"/>
                            <a:pt x="1358" y="1116"/>
                          </a:cubicBezTo>
                          <a:cubicBezTo>
                            <a:pt x="1403" y="1113"/>
                            <a:pt x="1445" y="1100"/>
                            <a:pt x="1477" y="1066"/>
                          </a:cubicBezTo>
                          <a:cubicBezTo>
                            <a:pt x="1500" y="1041"/>
                            <a:pt x="1502" y="1023"/>
                            <a:pt x="1486" y="994"/>
                          </a:cubicBezTo>
                          <a:cubicBezTo>
                            <a:pt x="1472" y="968"/>
                            <a:pt x="1471" y="941"/>
                            <a:pt x="1482" y="910"/>
                          </a:cubicBezTo>
                          <a:cubicBezTo>
                            <a:pt x="1486" y="925"/>
                            <a:pt x="1490" y="937"/>
                            <a:pt x="1494" y="948"/>
                          </a:cubicBezTo>
                          <a:cubicBezTo>
                            <a:pt x="1516" y="1015"/>
                            <a:pt x="1553" y="1024"/>
                            <a:pt x="1604" y="975"/>
                          </a:cubicBezTo>
                          <a:cubicBezTo>
                            <a:pt x="1632" y="947"/>
                            <a:pt x="1647" y="912"/>
                            <a:pt x="1652" y="873"/>
                          </a:cubicBezTo>
                          <a:cubicBezTo>
                            <a:pt x="1680" y="888"/>
                            <a:pt x="1656" y="916"/>
                            <a:pt x="1669" y="937"/>
                          </a:cubicBezTo>
                          <a:cubicBezTo>
                            <a:pt x="1734" y="902"/>
                            <a:pt x="1777" y="851"/>
                            <a:pt x="1807" y="787"/>
                          </a:cubicBezTo>
                          <a:cubicBezTo>
                            <a:pt x="1807" y="823"/>
                            <a:pt x="1795" y="857"/>
                            <a:pt x="1772" y="884"/>
                          </a:cubicBezTo>
                          <a:cubicBezTo>
                            <a:pt x="1749" y="910"/>
                            <a:pt x="1721" y="933"/>
                            <a:pt x="1696" y="958"/>
                          </a:cubicBezTo>
                          <a:cubicBezTo>
                            <a:pt x="1729" y="982"/>
                            <a:pt x="1733" y="993"/>
                            <a:pt x="1720" y="1023"/>
                          </a:cubicBezTo>
                          <a:cubicBezTo>
                            <a:pt x="1718" y="1020"/>
                            <a:pt x="1716" y="1017"/>
                            <a:pt x="1715" y="1014"/>
                          </a:cubicBezTo>
                          <a:cubicBezTo>
                            <a:pt x="1686" y="965"/>
                            <a:pt x="1656" y="960"/>
                            <a:pt x="1611" y="994"/>
                          </a:cubicBezTo>
                          <a:cubicBezTo>
                            <a:pt x="1595" y="1006"/>
                            <a:pt x="1576" y="1019"/>
                            <a:pt x="1556" y="1025"/>
                          </a:cubicBezTo>
                          <a:cubicBezTo>
                            <a:pt x="1528" y="1033"/>
                            <a:pt x="1512" y="1052"/>
                            <a:pt x="1498" y="1076"/>
                          </a:cubicBezTo>
                          <a:cubicBezTo>
                            <a:pt x="1493" y="1086"/>
                            <a:pt x="1494" y="1091"/>
                            <a:pt x="1504" y="1097"/>
                          </a:cubicBezTo>
                          <a:cubicBezTo>
                            <a:pt x="1516" y="1103"/>
                            <a:pt x="1528" y="1110"/>
                            <a:pt x="1537" y="1118"/>
                          </a:cubicBezTo>
                          <a:cubicBezTo>
                            <a:pt x="1564" y="1142"/>
                            <a:pt x="1563" y="1180"/>
                            <a:pt x="1536" y="1203"/>
                          </a:cubicBezTo>
                          <a:cubicBezTo>
                            <a:pt x="1538" y="1183"/>
                            <a:pt x="1548" y="1162"/>
                            <a:pt x="1529" y="1146"/>
                          </a:cubicBezTo>
                          <a:cubicBezTo>
                            <a:pt x="1517" y="1135"/>
                            <a:pt x="1503" y="1125"/>
                            <a:pt x="1488" y="1118"/>
                          </a:cubicBezTo>
                          <a:cubicBezTo>
                            <a:pt x="1480" y="1114"/>
                            <a:pt x="1467" y="1117"/>
                            <a:pt x="1457" y="1120"/>
                          </a:cubicBezTo>
                          <a:cubicBezTo>
                            <a:pt x="1434" y="1126"/>
                            <a:pt x="1412" y="1138"/>
                            <a:pt x="1389" y="1141"/>
                          </a:cubicBezTo>
                          <a:cubicBezTo>
                            <a:pt x="1354" y="1145"/>
                            <a:pt x="1318" y="1144"/>
                            <a:pt x="1283" y="1145"/>
                          </a:cubicBezTo>
                          <a:cubicBezTo>
                            <a:pt x="1265" y="1146"/>
                            <a:pt x="1250" y="1150"/>
                            <a:pt x="1243" y="1171"/>
                          </a:cubicBezTo>
                          <a:cubicBezTo>
                            <a:pt x="1233" y="1197"/>
                            <a:pt x="1213" y="1212"/>
                            <a:pt x="1187" y="1221"/>
                          </a:cubicBezTo>
                          <a:cubicBezTo>
                            <a:pt x="1176" y="1225"/>
                            <a:pt x="1165" y="1234"/>
                            <a:pt x="1157" y="1243"/>
                          </a:cubicBezTo>
                          <a:cubicBezTo>
                            <a:pt x="1144" y="1258"/>
                            <a:pt x="1149" y="1277"/>
                            <a:pt x="1168" y="1285"/>
                          </a:cubicBezTo>
                          <a:cubicBezTo>
                            <a:pt x="1177" y="1289"/>
                            <a:pt x="1187" y="1290"/>
                            <a:pt x="1197" y="1290"/>
                          </a:cubicBezTo>
                          <a:cubicBezTo>
                            <a:pt x="1228" y="1290"/>
                            <a:pt x="1255" y="1276"/>
                            <a:pt x="1278" y="1256"/>
                          </a:cubicBezTo>
                          <a:cubicBezTo>
                            <a:pt x="1284" y="1252"/>
                            <a:pt x="1289" y="1247"/>
                            <a:pt x="1295" y="1242"/>
                          </a:cubicBezTo>
                          <a:cubicBezTo>
                            <a:pt x="1300" y="1237"/>
                            <a:pt x="1305" y="1232"/>
                            <a:pt x="1310" y="1227"/>
                          </a:cubicBezTo>
                          <a:cubicBezTo>
                            <a:pt x="1286" y="1281"/>
                            <a:pt x="1244" y="1311"/>
                            <a:pt x="1187" y="1317"/>
                          </a:cubicBezTo>
                          <a:cubicBezTo>
                            <a:pt x="1151" y="1320"/>
                            <a:pt x="1115" y="1319"/>
                            <a:pt x="1088" y="1348"/>
                          </a:cubicBezTo>
                          <a:cubicBezTo>
                            <a:pt x="1084" y="1352"/>
                            <a:pt x="1078" y="1353"/>
                            <a:pt x="1073" y="1355"/>
                          </a:cubicBezTo>
                          <a:cubicBezTo>
                            <a:pt x="1050" y="1365"/>
                            <a:pt x="1048" y="1369"/>
                            <a:pt x="1055" y="1393"/>
                          </a:cubicBezTo>
                          <a:cubicBezTo>
                            <a:pt x="1062" y="1418"/>
                            <a:pt x="1056" y="1433"/>
                            <a:pt x="1035" y="1448"/>
                          </a:cubicBezTo>
                          <a:cubicBezTo>
                            <a:pt x="1015" y="1461"/>
                            <a:pt x="993" y="1460"/>
                            <a:pt x="976" y="1447"/>
                          </a:cubicBezTo>
                          <a:cubicBezTo>
                            <a:pt x="987" y="1444"/>
                            <a:pt x="1001" y="1444"/>
                            <a:pt x="1011" y="1437"/>
                          </a:cubicBezTo>
                          <a:cubicBezTo>
                            <a:pt x="1020" y="1432"/>
                            <a:pt x="1029" y="1419"/>
                            <a:pt x="1029" y="1410"/>
                          </a:cubicBezTo>
                          <a:cubicBezTo>
                            <a:pt x="1029" y="1401"/>
                            <a:pt x="1020" y="1388"/>
                            <a:pt x="1011" y="1383"/>
                          </a:cubicBezTo>
                          <a:cubicBezTo>
                            <a:pt x="1000" y="1377"/>
                            <a:pt x="986" y="1374"/>
                            <a:pt x="973" y="1374"/>
                          </a:cubicBezTo>
                          <a:cubicBezTo>
                            <a:pt x="914" y="1371"/>
                            <a:pt x="860" y="1354"/>
                            <a:pt x="811" y="1323"/>
                          </a:cubicBezTo>
                          <a:cubicBezTo>
                            <a:pt x="804" y="1318"/>
                            <a:pt x="791" y="1315"/>
                            <a:pt x="786" y="1319"/>
                          </a:cubicBezTo>
                          <a:cubicBezTo>
                            <a:pt x="779" y="1323"/>
                            <a:pt x="774" y="1335"/>
                            <a:pt x="775" y="1344"/>
                          </a:cubicBezTo>
                          <a:cubicBezTo>
                            <a:pt x="779" y="1401"/>
                            <a:pt x="809" y="1443"/>
                            <a:pt x="855" y="1475"/>
                          </a:cubicBezTo>
                          <a:cubicBezTo>
                            <a:pt x="860" y="1478"/>
                            <a:pt x="867" y="1479"/>
                            <a:pt x="873" y="1481"/>
                          </a:cubicBezTo>
                          <a:cubicBezTo>
                            <a:pt x="874" y="1480"/>
                            <a:pt x="876" y="1478"/>
                            <a:pt x="877" y="1477"/>
                          </a:cubicBezTo>
                          <a:cubicBezTo>
                            <a:pt x="871" y="1464"/>
                            <a:pt x="865" y="1452"/>
                            <a:pt x="860" y="1439"/>
                          </a:cubicBezTo>
                          <a:cubicBezTo>
                            <a:pt x="854" y="1424"/>
                            <a:pt x="857" y="1410"/>
                            <a:pt x="869" y="1397"/>
                          </a:cubicBezTo>
                          <a:cubicBezTo>
                            <a:pt x="875" y="1410"/>
                            <a:pt x="881" y="1423"/>
                            <a:pt x="887" y="1434"/>
                          </a:cubicBezTo>
                          <a:cubicBezTo>
                            <a:pt x="914" y="1481"/>
                            <a:pt x="954" y="1510"/>
                            <a:pt x="1008" y="1515"/>
                          </a:cubicBezTo>
                          <a:cubicBezTo>
                            <a:pt x="1059" y="1520"/>
                            <a:pt x="1109" y="1512"/>
                            <a:pt x="1152" y="1484"/>
                          </a:cubicBezTo>
                          <a:cubicBezTo>
                            <a:pt x="1169" y="1473"/>
                            <a:pt x="1184" y="1456"/>
                            <a:pt x="1196" y="1439"/>
                          </a:cubicBezTo>
                          <a:cubicBezTo>
                            <a:pt x="1202" y="1431"/>
                            <a:pt x="1205" y="1413"/>
                            <a:pt x="1200" y="1406"/>
                          </a:cubicBezTo>
                          <a:cubicBezTo>
                            <a:pt x="1195" y="1400"/>
                            <a:pt x="1178" y="1398"/>
                            <a:pt x="1167" y="1399"/>
                          </a:cubicBezTo>
                          <a:cubicBezTo>
                            <a:pt x="1148" y="1402"/>
                            <a:pt x="1129" y="1408"/>
                            <a:pt x="1110" y="1413"/>
                          </a:cubicBezTo>
                          <a:cubicBezTo>
                            <a:pt x="1109" y="1411"/>
                            <a:pt x="1108" y="1409"/>
                            <a:pt x="1107" y="1407"/>
                          </a:cubicBezTo>
                          <a:cubicBezTo>
                            <a:pt x="1124" y="1398"/>
                            <a:pt x="1140" y="1385"/>
                            <a:pt x="1158" y="1382"/>
                          </a:cubicBezTo>
                          <a:cubicBezTo>
                            <a:pt x="1190" y="1376"/>
                            <a:pt x="1222" y="1375"/>
                            <a:pt x="1254" y="1373"/>
                          </a:cubicBezTo>
                          <a:cubicBezTo>
                            <a:pt x="1320" y="1371"/>
                            <a:pt x="1372" y="1344"/>
                            <a:pt x="1407" y="1288"/>
                          </a:cubicBezTo>
                          <a:cubicBezTo>
                            <a:pt x="1417" y="1273"/>
                            <a:pt x="1426" y="1257"/>
                            <a:pt x="1438" y="1244"/>
                          </a:cubicBezTo>
                          <a:cubicBezTo>
                            <a:pt x="1446" y="1234"/>
                            <a:pt x="1458" y="1227"/>
                            <a:pt x="1469" y="1219"/>
                          </a:cubicBezTo>
                          <a:cubicBezTo>
                            <a:pt x="1470" y="1221"/>
                            <a:pt x="1472" y="1222"/>
                            <a:pt x="1473" y="1224"/>
                          </a:cubicBezTo>
                          <a:cubicBezTo>
                            <a:pt x="1468" y="1229"/>
                            <a:pt x="1462" y="1233"/>
                            <a:pt x="1458" y="1238"/>
                          </a:cubicBezTo>
                          <a:cubicBezTo>
                            <a:pt x="1444" y="1256"/>
                            <a:pt x="1450" y="1270"/>
                            <a:pt x="1471" y="1274"/>
                          </a:cubicBezTo>
                          <a:cubicBezTo>
                            <a:pt x="1477" y="1275"/>
                            <a:pt x="1483" y="1275"/>
                            <a:pt x="1489" y="1274"/>
                          </a:cubicBezTo>
                          <a:cubicBezTo>
                            <a:pt x="1558" y="1269"/>
                            <a:pt x="1623" y="1215"/>
                            <a:pt x="1643" y="1147"/>
                          </a:cubicBezTo>
                          <a:cubicBezTo>
                            <a:pt x="1656" y="1103"/>
                            <a:pt x="1640" y="1085"/>
                            <a:pt x="1596" y="1092"/>
                          </a:cubicBezTo>
                          <a:cubicBezTo>
                            <a:pt x="1594" y="1093"/>
                            <a:pt x="1592" y="1092"/>
                            <a:pt x="1586" y="1091"/>
                          </a:cubicBezTo>
                          <a:cubicBezTo>
                            <a:pt x="1600" y="1083"/>
                            <a:pt x="1611" y="1075"/>
                            <a:pt x="1623" y="1070"/>
                          </a:cubicBezTo>
                          <a:cubicBezTo>
                            <a:pt x="1643" y="1061"/>
                            <a:pt x="1657" y="1066"/>
                            <a:pt x="1668" y="1085"/>
                          </a:cubicBezTo>
                          <a:cubicBezTo>
                            <a:pt x="1685" y="1116"/>
                            <a:pt x="1696" y="1123"/>
                            <a:pt x="1726" y="1104"/>
                          </a:cubicBezTo>
                          <a:cubicBezTo>
                            <a:pt x="1761" y="1082"/>
                            <a:pt x="1792" y="1055"/>
                            <a:pt x="1824" y="1029"/>
                          </a:cubicBezTo>
                          <a:cubicBezTo>
                            <a:pt x="1835" y="1020"/>
                            <a:pt x="1843" y="1008"/>
                            <a:pt x="1853" y="997"/>
                          </a:cubicBezTo>
                          <a:cubicBezTo>
                            <a:pt x="1855" y="999"/>
                            <a:pt x="1857" y="1000"/>
                            <a:pt x="1859" y="1001"/>
                          </a:cubicBezTo>
                          <a:cubicBezTo>
                            <a:pt x="1851" y="1018"/>
                            <a:pt x="1844" y="1037"/>
                            <a:pt x="1833" y="1053"/>
                          </a:cubicBezTo>
                          <a:cubicBezTo>
                            <a:pt x="1800" y="1098"/>
                            <a:pt x="1755" y="1127"/>
                            <a:pt x="1701" y="1141"/>
                          </a:cubicBezTo>
                          <a:cubicBezTo>
                            <a:pt x="1674" y="1148"/>
                            <a:pt x="1657" y="1165"/>
                            <a:pt x="1647" y="1190"/>
                          </a:cubicBezTo>
                          <a:cubicBezTo>
                            <a:pt x="1645" y="1197"/>
                            <a:pt x="1645" y="1208"/>
                            <a:pt x="1650" y="1213"/>
                          </a:cubicBezTo>
                          <a:cubicBezTo>
                            <a:pt x="1655" y="1219"/>
                            <a:pt x="1666" y="1222"/>
                            <a:pt x="1674" y="1222"/>
                          </a:cubicBezTo>
                          <a:cubicBezTo>
                            <a:pt x="1683" y="1222"/>
                            <a:pt x="1693" y="1217"/>
                            <a:pt x="1702" y="1213"/>
                          </a:cubicBezTo>
                          <a:cubicBezTo>
                            <a:pt x="1754" y="1190"/>
                            <a:pt x="1800" y="1158"/>
                            <a:pt x="1838" y="1116"/>
                          </a:cubicBezTo>
                          <a:cubicBezTo>
                            <a:pt x="1863" y="1088"/>
                            <a:pt x="1885" y="1055"/>
                            <a:pt x="1904" y="1022"/>
                          </a:cubicBezTo>
                          <a:cubicBezTo>
                            <a:pt x="1922" y="989"/>
                            <a:pt x="1920" y="953"/>
                            <a:pt x="1905" y="918"/>
                          </a:cubicBezTo>
                          <a:cubicBezTo>
                            <a:pt x="1887" y="877"/>
                            <a:pt x="1865" y="873"/>
                            <a:pt x="1839" y="910"/>
                          </a:cubicBezTo>
                          <a:cubicBezTo>
                            <a:pt x="1826" y="930"/>
                            <a:pt x="1817" y="953"/>
                            <a:pt x="1806" y="976"/>
                          </a:cubicBezTo>
                          <a:cubicBezTo>
                            <a:pt x="1799" y="951"/>
                            <a:pt x="1800" y="927"/>
                            <a:pt x="1814" y="904"/>
                          </a:cubicBezTo>
                          <a:cubicBezTo>
                            <a:pt x="1825" y="886"/>
                            <a:pt x="1839" y="869"/>
                            <a:pt x="1849" y="850"/>
                          </a:cubicBezTo>
                          <a:cubicBezTo>
                            <a:pt x="1863" y="824"/>
                            <a:pt x="1879" y="797"/>
                            <a:pt x="1888" y="768"/>
                          </a:cubicBezTo>
                          <a:cubicBezTo>
                            <a:pt x="1902" y="723"/>
                            <a:pt x="1892" y="703"/>
                            <a:pt x="1852" y="678"/>
                          </a:cubicBezTo>
                          <a:cubicBezTo>
                            <a:pt x="1826" y="661"/>
                            <a:pt x="1821" y="647"/>
                            <a:pt x="1830" y="611"/>
                          </a:cubicBezTo>
                          <a:cubicBezTo>
                            <a:pt x="1832" y="616"/>
                            <a:pt x="1834" y="620"/>
                            <a:pt x="1836" y="622"/>
                          </a:cubicBezTo>
                          <a:cubicBezTo>
                            <a:pt x="1840" y="628"/>
                            <a:pt x="1846" y="632"/>
                            <a:pt x="1850" y="637"/>
                          </a:cubicBezTo>
                          <a:cubicBezTo>
                            <a:pt x="1856" y="632"/>
                            <a:pt x="1863" y="628"/>
                            <a:pt x="1866" y="621"/>
                          </a:cubicBezTo>
                          <a:cubicBezTo>
                            <a:pt x="1880" y="593"/>
                            <a:pt x="1880" y="566"/>
                            <a:pt x="1861" y="540"/>
                          </a:cubicBezTo>
                          <a:cubicBezTo>
                            <a:pt x="1825" y="491"/>
                            <a:pt x="1779" y="453"/>
                            <a:pt x="1724" y="427"/>
                          </a:cubicBezTo>
                          <a:cubicBezTo>
                            <a:pt x="1709" y="420"/>
                            <a:pt x="1692" y="416"/>
                            <a:pt x="1676" y="414"/>
                          </a:cubicBezTo>
                          <a:cubicBezTo>
                            <a:pt x="1654" y="411"/>
                            <a:pt x="1644" y="424"/>
                            <a:pt x="1651" y="446"/>
                          </a:cubicBezTo>
                          <a:cubicBezTo>
                            <a:pt x="1652" y="450"/>
                            <a:pt x="1654" y="455"/>
                            <a:pt x="1656" y="463"/>
                          </a:cubicBezTo>
                          <a:cubicBezTo>
                            <a:pt x="1637" y="449"/>
                            <a:pt x="1624" y="435"/>
                            <a:pt x="1629" y="415"/>
                          </a:cubicBezTo>
                          <a:cubicBezTo>
                            <a:pt x="1633" y="395"/>
                            <a:pt x="1652" y="390"/>
                            <a:pt x="1668" y="391"/>
                          </a:cubicBezTo>
                          <a:cubicBezTo>
                            <a:pt x="1691" y="393"/>
                            <a:pt x="1714" y="402"/>
                            <a:pt x="1737" y="407"/>
                          </a:cubicBezTo>
                          <a:cubicBezTo>
                            <a:pt x="1745" y="409"/>
                            <a:pt x="1754" y="409"/>
                            <a:pt x="1763" y="409"/>
                          </a:cubicBezTo>
                          <a:cubicBezTo>
                            <a:pt x="1762" y="401"/>
                            <a:pt x="1764" y="390"/>
                            <a:pt x="1760" y="383"/>
                          </a:cubicBezTo>
                          <a:cubicBezTo>
                            <a:pt x="1749" y="363"/>
                            <a:pt x="1736" y="345"/>
                            <a:pt x="1723" y="325"/>
                          </a:cubicBezTo>
                          <a:cubicBezTo>
                            <a:pt x="1726" y="326"/>
                            <a:pt x="1730" y="327"/>
                            <a:pt x="1733" y="329"/>
                          </a:cubicBezTo>
                          <a:cubicBezTo>
                            <a:pt x="1762" y="351"/>
                            <a:pt x="1784" y="378"/>
                            <a:pt x="1797" y="414"/>
                          </a:cubicBezTo>
                          <a:cubicBezTo>
                            <a:pt x="1802" y="429"/>
                            <a:pt x="1812" y="443"/>
                            <a:pt x="1822" y="455"/>
                          </a:cubicBezTo>
                          <a:cubicBezTo>
                            <a:pt x="1833" y="469"/>
                            <a:pt x="1847" y="481"/>
                            <a:pt x="1859" y="494"/>
                          </a:cubicBezTo>
                          <a:cubicBezTo>
                            <a:pt x="1864" y="498"/>
                            <a:pt x="1868" y="503"/>
                            <a:pt x="1873" y="508"/>
                          </a:cubicBezTo>
                          <a:cubicBezTo>
                            <a:pt x="1884" y="486"/>
                            <a:pt x="1880" y="468"/>
                            <a:pt x="1872" y="449"/>
                          </a:cubicBezTo>
                          <a:cubicBezTo>
                            <a:pt x="1841" y="379"/>
                            <a:pt x="1796" y="319"/>
                            <a:pt x="1741" y="265"/>
                          </a:cubicBezTo>
                          <a:cubicBezTo>
                            <a:pt x="1735" y="259"/>
                            <a:pt x="1726" y="256"/>
                            <a:pt x="1712" y="246"/>
                          </a:cubicBezTo>
                          <a:cubicBezTo>
                            <a:pt x="1725" y="294"/>
                            <a:pt x="1697" y="306"/>
                            <a:pt x="1667" y="317"/>
                          </a:cubicBezTo>
                          <a:cubicBezTo>
                            <a:pt x="1661" y="320"/>
                            <a:pt x="1655" y="322"/>
                            <a:pt x="1649" y="325"/>
                          </a:cubicBezTo>
                          <a:cubicBezTo>
                            <a:pt x="1626" y="334"/>
                            <a:pt x="1605" y="346"/>
                            <a:pt x="1593" y="370"/>
                          </a:cubicBezTo>
                          <a:cubicBezTo>
                            <a:pt x="1583" y="350"/>
                            <a:pt x="1590" y="338"/>
                            <a:pt x="1606" y="328"/>
                          </a:cubicBezTo>
                          <a:cubicBezTo>
                            <a:pt x="1621" y="319"/>
                            <a:pt x="1637" y="311"/>
                            <a:pt x="1653" y="302"/>
                          </a:cubicBezTo>
                          <a:cubicBezTo>
                            <a:pt x="1692" y="277"/>
                            <a:pt x="1698" y="253"/>
                            <a:pt x="1670" y="216"/>
                          </a:cubicBezTo>
                          <a:cubicBezTo>
                            <a:pt x="1640" y="175"/>
                            <a:pt x="1599" y="146"/>
                            <a:pt x="1553" y="125"/>
                          </a:cubicBezTo>
                          <a:cubicBezTo>
                            <a:pt x="1538" y="118"/>
                            <a:pt x="1530" y="123"/>
                            <a:pt x="1524" y="138"/>
                          </a:cubicBezTo>
                          <a:cubicBezTo>
                            <a:pt x="1520" y="148"/>
                            <a:pt x="1512" y="157"/>
                            <a:pt x="1506" y="166"/>
                          </a:cubicBezTo>
                          <a:cubicBezTo>
                            <a:pt x="1504" y="166"/>
                            <a:pt x="1502" y="165"/>
                            <a:pt x="1500" y="164"/>
                          </a:cubicBezTo>
                          <a:cubicBezTo>
                            <a:pt x="1513" y="136"/>
                            <a:pt x="1498" y="119"/>
                            <a:pt x="1476" y="108"/>
                          </a:cubicBezTo>
                          <a:cubicBezTo>
                            <a:pt x="1449" y="95"/>
                            <a:pt x="1421" y="82"/>
                            <a:pt x="1391" y="75"/>
                          </a:cubicBezTo>
                          <a:cubicBezTo>
                            <a:pt x="1350" y="66"/>
                            <a:pt x="1307" y="65"/>
                            <a:pt x="1263" y="76"/>
                          </a:cubicBezTo>
                          <a:cubicBezTo>
                            <a:pt x="1272" y="93"/>
                            <a:pt x="1267" y="106"/>
                            <a:pt x="1251" y="111"/>
                          </a:cubicBezTo>
                          <a:cubicBezTo>
                            <a:pt x="1226" y="118"/>
                            <a:pt x="1201" y="123"/>
                            <a:pt x="1173" y="129"/>
                          </a:cubicBezTo>
                          <a:cubicBezTo>
                            <a:pt x="1184" y="97"/>
                            <a:pt x="1220" y="106"/>
                            <a:pt x="1237" y="86"/>
                          </a:cubicBezTo>
                          <a:cubicBezTo>
                            <a:pt x="1196" y="68"/>
                            <a:pt x="1064" y="90"/>
                            <a:pt x="1034" y="117"/>
                          </a:cubicBezTo>
                          <a:cubicBezTo>
                            <a:pt x="1072" y="131"/>
                            <a:pt x="1114" y="144"/>
                            <a:pt x="1154" y="161"/>
                          </a:cubicBezTo>
                          <a:cubicBezTo>
                            <a:pt x="1179" y="172"/>
                            <a:pt x="1200" y="173"/>
                            <a:pt x="1224" y="158"/>
                          </a:cubicBezTo>
                          <a:cubicBezTo>
                            <a:pt x="1242" y="146"/>
                            <a:pt x="1263" y="138"/>
                            <a:pt x="1283" y="130"/>
                          </a:cubicBezTo>
                          <a:cubicBezTo>
                            <a:pt x="1324" y="114"/>
                            <a:pt x="1363" y="119"/>
                            <a:pt x="1398" y="146"/>
                          </a:cubicBezTo>
                          <a:cubicBezTo>
                            <a:pt x="1405" y="151"/>
                            <a:pt x="1412" y="156"/>
                            <a:pt x="1420" y="162"/>
                          </a:cubicBezTo>
                          <a:cubicBezTo>
                            <a:pt x="1435" y="133"/>
                            <a:pt x="1411" y="120"/>
                            <a:pt x="1399" y="101"/>
                          </a:cubicBezTo>
                          <a:cubicBezTo>
                            <a:pt x="1419" y="103"/>
                            <a:pt x="1432" y="113"/>
                            <a:pt x="1440" y="129"/>
                          </a:cubicBezTo>
                          <a:cubicBezTo>
                            <a:pt x="1447" y="144"/>
                            <a:pt x="1453" y="160"/>
                            <a:pt x="1458" y="175"/>
                          </a:cubicBezTo>
                          <a:cubicBezTo>
                            <a:pt x="1472" y="216"/>
                            <a:pt x="1475" y="218"/>
                            <a:pt x="1516" y="210"/>
                          </a:cubicBezTo>
                          <a:cubicBezTo>
                            <a:pt x="1557" y="203"/>
                            <a:pt x="1592" y="213"/>
                            <a:pt x="1620" y="244"/>
                          </a:cubicBezTo>
                          <a:cubicBezTo>
                            <a:pt x="1616" y="244"/>
                            <a:pt x="1612" y="243"/>
                            <a:pt x="1608" y="242"/>
                          </a:cubicBezTo>
                          <a:cubicBezTo>
                            <a:pt x="1582" y="239"/>
                            <a:pt x="1556" y="234"/>
                            <a:pt x="1529" y="234"/>
                          </a:cubicBezTo>
                          <a:cubicBezTo>
                            <a:pt x="1510" y="234"/>
                            <a:pt x="1506" y="245"/>
                            <a:pt x="1515" y="262"/>
                          </a:cubicBezTo>
                          <a:cubicBezTo>
                            <a:pt x="1520" y="273"/>
                            <a:pt x="1526" y="283"/>
                            <a:pt x="1533" y="294"/>
                          </a:cubicBezTo>
                          <a:cubicBezTo>
                            <a:pt x="1545" y="313"/>
                            <a:pt x="1546" y="332"/>
                            <a:pt x="1538" y="354"/>
                          </a:cubicBezTo>
                          <a:cubicBezTo>
                            <a:pt x="1533" y="367"/>
                            <a:pt x="1537" y="384"/>
                            <a:pt x="1542" y="397"/>
                          </a:cubicBezTo>
                          <a:cubicBezTo>
                            <a:pt x="1546" y="409"/>
                            <a:pt x="1557" y="419"/>
                            <a:pt x="1565" y="429"/>
                          </a:cubicBezTo>
                          <a:cubicBezTo>
                            <a:pt x="1602" y="471"/>
                            <a:pt x="1617" y="518"/>
                            <a:pt x="1602" y="572"/>
                          </a:cubicBezTo>
                          <a:cubicBezTo>
                            <a:pt x="1597" y="591"/>
                            <a:pt x="1603" y="606"/>
                            <a:pt x="1616" y="619"/>
                          </a:cubicBezTo>
                          <a:cubicBezTo>
                            <a:pt x="1633" y="637"/>
                            <a:pt x="1651" y="654"/>
                            <a:pt x="1667" y="672"/>
                          </a:cubicBezTo>
                          <a:cubicBezTo>
                            <a:pt x="1696" y="703"/>
                            <a:pt x="1715" y="740"/>
                            <a:pt x="1714" y="783"/>
                          </a:cubicBezTo>
                          <a:cubicBezTo>
                            <a:pt x="1714" y="796"/>
                            <a:pt x="1709" y="809"/>
                            <a:pt x="1706" y="826"/>
                          </a:cubicBezTo>
                          <a:cubicBezTo>
                            <a:pt x="1702" y="819"/>
                            <a:pt x="1701" y="818"/>
                            <a:pt x="1700" y="817"/>
                          </a:cubicBezTo>
                          <a:cubicBezTo>
                            <a:pt x="1686" y="699"/>
                            <a:pt x="1605" y="637"/>
                            <a:pt x="1507" y="590"/>
                          </a:cubicBezTo>
                          <a:cubicBezTo>
                            <a:pt x="1501" y="588"/>
                            <a:pt x="1490" y="589"/>
                            <a:pt x="1487" y="593"/>
                          </a:cubicBezTo>
                          <a:cubicBezTo>
                            <a:pt x="1483" y="598"/>
                            <a:pt x="1482" y="608"/>
                            <a:pt x="1484" y="615"/>
                          </a:cubicBezTo>
                          <a:cubicBezTo>
                            <a:pt x="1487" y="622"/>
                            <a:pt x="1494" y="629"/>
                            <a:pt x="1499" y="635"/>
                          </a:cubicBezTo>
                          <a:cubicBezTo>
                            <a:pt x="1511" y="649"/>
                            <a:pt x="1526" y="662"/>
                            <a:pt x="1536" y="677"/>
                          </a:cubicBezTo>
                          <a:cubicBezTo>
                            <a:pt x="1547" y="695"/>
                            <a:pt x="1554" y="716"/>
                            <a:pt x="1564" y="738"/>
                          </a:cubicBezTo>
                          <a:cubicBezTo>
                            <a:pt x="1536" y="711"/>
                            <a:pt x="1511" y="688"/>
                            <a:pt x="1488" y="664"/>
                          </a:cubicBezTo>
                          <a:cubicBezTo>
                            <a:pt x="1476" y="652"/>
                            <a:pt x="1464" y="638"/>
                            <a:pt x="1458" y="623"/>
                          </a:cubicBezTo>
                          <a:cubicBezTo>
                            <a:pt x="1449" y="604"/>
                            <a:pt x="1452" y="583"/>
                            <a:pt x="1470" y="568"/>
                          </a:cubicBezTo>
                          <a:cubicBezTo>
                            <a:pt x="1486" y="554"/>
                            <a:pt x="1504" y="559"/>
                            <a:pt x="1522" y="569"/>
                          </a:cubicBezTo>
                          <a:cubicBezTo>
                            <a:pt x="1525" y="571"/>
                            <a:pt x="1528" y="573"/>
                            <a:pt x="1532" y="575"/>
                          </a:cubicBezTo>
                          <a:cubicBezTo>
                            <a:pt x="1559" y="590"/>
                            <a:pt x="1572" y="583"/>
                            <a:pt x="1575" y="553"/>
                          </a:cubicBezTo>
                          <a:cubicBezTo>
                            <a:pt x="1579" y="507"/>
                            <a:pt x="1563" y="468"/>
                            <a:pt x="1536" y="432"/>
                          </a:cubicBezTo>
                          <a:cubicBezTo>
                            <a:pt x="1532" y="427"/>
                            <a:pt x="1522" y="421"/>
                            <a:pt x="1518" y="423"/>
                          </a:cubicBezTo>
                          <a:cubicBezTo>
                            <a:pt x="1513" y="426"/>
                            <a:pt x="1508" y="435"/>
                            <a:pt x="1506" y="442"/>
                          </a:cubicBezTo>
                          <a:cubicBezTo>
                            <a:pt x="1505" y="450"/>
                            <a:pt x="1506" y="459"/>
                            <a:pt x="1506" y="469"/>
                          </a:cubicBezTo>
                          <a:cubicBezTo>
                            <a:pt x="1490" y="450"/>
                            <a:pt x="1486" y="432"/>
                            <a:pt x="1492" y="406"/>
                          </a:cubicBezTo>
                          <a:cubicBezTo>
                            <a:pt x="1497" y="390"/>
                            <a:pt x="1502" y="374"/>
                            <a:pt x="1508" y="359"/>
                          </a:cubicBezTo>
                          <a:cubicBezTo>
                            <a:pt x="1515" y="340"/>
                            <a:pt x="1513" y="321"/>
                            <a:pt x="1505" y="303"/>
                          </a:cubicBezTo>
                          <a:cubicBezTo>
                            <a:pt x="1484" y="256"/>
                            <a:pt x="1454" y="215"/>
                            <a:pt x="1413" y="184"/>
                          </a:cubicBezTo>
                          <a:cubicBezTo>
                            <a:pt x="1351" y="136"/>
                            <a:pt x="1304" y="139"/>
                            <a:pt x="1230" y="180"/>
                          </a:cubicBezTo>
                          <a:cubicBezTo>
                            <a:pt x="1215" y="188"/>
                            <a:pt x="1213" y="198"/>
                            <a:pt x="1224" y="211"/>
                          </a:cubicBezTo>
                          <a:cubicBezTo>
                            <a:pt x="1249" y="239"/>
                            <a:pt x="1274" y="268"/>
                            <a:pt x="1300" y="296"/>
                          </a:cubicBezTo>
                          <a:cubicBezTo>
                            <a:pt x="1313" y="310"/>
                            <a:pt x="1326" y="310"/>
                            <a:pt x="1341" y="296"/>
                          </a:cubicBezTo>
                          <a:cubicBezTo>
                            <a:pt x="1346" y="291"/>
                            <a:pt x="1351" y="285"/>
                            <a:pt x="1357" y="281"/>
                          </a:cubicBezTo>
                          <a:cubicBezTo>
                            <a:pt x="1374" y="268"/>
                            <a:pt x="1392" y="268"/>
                            <a:pt x="1409" y="280"/>
                          </a:cubicBezTo>
                          <a:cubicBezTo>
                            <a:pt x="1400" y="285"/>
                            <a:pt x="1390" y="289"/>
                            <a:pt x="1381" y="295"/>
                          </a:cubicBezTo>
                          <a:cubicBezTo>
                            <a:pt x="1351" y="314"/>
                            <a:pt x="1347" y="335"/>
                            <a:pt x="1369" y="363"/>
                          </a:cubicBezTo>
                          <a:cubicBezTo>
                            <a:pt x="1380" y="375"/>
                            <a:pt x="1392" y="387"/>
                            <a:pt x="1403" y="400"/>
                          </a:cubicBezTo>
                          <a:cubicBezTo>
                            <a:pt x="1424" y="423"/>
                            <a:pt x="1434" y="451"/>
                            <a:pt x="1430" y="482"/>
                          </a:cubicBezTo>
                          <a:cubicBezTo>
                            <a:pt x="1426" y="516"/>
                            <a:pt x="1424" y="551"/>
                            <a:pt x="1416" y="583"/>
                          </a:cubicBezTo>
                          <a:cubicBezTo>
                            <a:pt x="1401" y="649"/>
                            <a:pt x="1419" y="701"/>
                            <a:pt x="1468" y="746"/>
                          </a:cubicBezTo>
                          <a:cubicBezTo>
                            <a:pt x="1491" y="767"/>
                            <a:pt x="1515" y="789"/>
                            <a:pt x="1536" y="813"/>
                          </a:cubicBezTo>
                          <a:cubicBezTo>
                            <a:pt x="1551" y="831"/>
                            <a:pt x="1564" y="852"/>
                            <a:pt x="1573" y="874"/>
                          </a:cubicBezTo>
                          <a:cubicBezTo>
                            <a:pt x="1580" y="892"/>
                            <a:pt x="1580" y="914"/>
                            <a:pt x="1564" y="929"/>
                          </a:cubicBezTo>
                          <a:cubicBezTo>
                            <a:pt x="1562" y="913"/>
                            <a:pt x="1565" y="893"/>
                            <a:pt x="1557" y="880"/>
                          </a:cubicBezTo>
                          <a:cubicBezTo>
                            <a:pt x="1526" y="831"/>
                            <a:pt x="1483" y="792"/>
                            <a:pt x="1435" y="758"/>
                          </a:cubicBezTo>
                          <a:cubicBezTo>
                            <a:pt x="1435" y="758"/>
                            <a:pt x="1433" y="758"/>
                            <a:pt x="1432" y="759"/>
                          </a:cubicBezTo>
                          <a:cubicBezTo>
                            <a:pt x="1405" y="801"/>
                            <a:pt x="1395" y="809"/>
                            <a:pt x="1364" y="807"/>
                          </a:cubicBezTo>
                          <a:cubicBezTo>
                            <a:pt x="1367" y="804"/>
                            <a:pt x="1369" y="803"/>
                            <a:pt x="1371" y="801"/>
                          </a:cubicBezTo>
                          <a:cubicBezTo>
                            <a:pt x="1405" y="773"/>
                            <a:pt x="1414" y="737"/>
                            <a:pt x="1397" y="696"/>
                          </a:cubicBezTo>
                          <a:cubicBezTo>
                            <a:pt x="1393" y="685"/>
                            <a:pt x="1389" y="675"/>
                            <a:pt x="1386" y="664"/>
                          </a:cubicBezTo>
                          <a:cubicBezTo>
                            <a:pt x="1377" y="627"/>
                            <a:pt x="1385" y="591"/>
                            <a:pt x="1393" y="555"/>
                          </a:cubicBezTo>
                          <a:cubicBezTo>
                            <a:pt x="1398" y="533"/>
                            <a:pt x="1391" y="515"/>
                            <a:pt x="1374" y="502"/>
                          </a:cubicBezTo>
                          <a:cubicBezTo>
                            <a:pt x="1363" y="493"/>
                            <a:pt x="1351" y="486"/>
                            <a:pt x="1340" y="478"/>
                          </a:cubicBezTo>
                          <a:cubicBezTo>
                            <a:pt x="1320" y="464"/>
                            <a:pt x="1298" y="451"/>
                            <a:pt x="1280" y="435"/>
                          </a:cubicBezTo>
                          <a:cubicBezTo>
                            <a:pt x="1269" y="425"/>
                            <a:pt x="1263" y="410"/>
                            <a:pt x="1255" y="397"/>
                          </a:cubicBezTo>
                          <a:cubicBezTo>
                            <a:pt x="1257" y="396"/>
                            <a:pt x="1259" y="394"/>
                            <a:pt x="1261" y="393"/>
                          </a:cubicBezTo>
                          <a:cubicBezTo>
                            <a:pt x="1266" y="398"/>
                            <a:pt x="1270" y="403"/>
                            <a:pt x="1275" y="406"/>
                          </a:cubicBezTo>
                          <a:cubicBezTo>
                            <a:pt x="1307" y="427"/>
                            <a:pt x="1338" y="448"/>
                            <a:pt x="1370" y="468"/>
                          </a:cubicBezTo>
                          <a:cubicBezTo>
                            <a:pt x="1375" y="471"/>
                            <a:pt x="1386" y="472"/>
                            <a:pt x="1390" y="468"/>
                          </a:cubicBezTo>
                          <a:cubicBezTo>
                            <a:pt x="1395" y="463"/>
                            <a:pt x="1398" y="453"/>
                            <a:pt x="1397" y="445"/>
                          </a:cubicBezTo>
                          <a:cubicBezTo>
                            <a:pt x="1396" y="435"/>
                            <a:pt x="1391" y="425"/>
                            <a:pt x="1384" y="417"/>
                          </a:cubicBezTo>
                          <a:cubicBezTo>
                            <a:pt x="1373" y="403"/>
                            <a:pt x="1361" y="389"/>
                            <a:pt x="1347" y="378"/>
                          </a:cubicBezTo>
                          <a:cubicBezTo>
                            <a:pt x="1315" y="353"/>
                            <a:pt x="1282" y="331"/>
                            <a:pt x="1266" y="292"/>
                          </a:cubicBezTo>
                          <a:cubicBezTo>
                            <a:pt x="1265" y="290"/>
                            <a:pt x="1264" y="289"/>
                            <a:pt x="1262" y="287"/>
                          </a:cubicBezTo>
                          <a:cubicBezTo>
                            <a:pt x="1253" y="277"/>
                            <a:pt x="1247" y="277"/>
                            <a:pt x="1241" y="291"/>
                          </a:cubicBezTo>
                          <a:cubicBezTo>
                            <a:pt x="1236" y="302"/>
                            <a:pt x="1229" y="311"/>
                            <a:pt x="1223" y="322"/>
                          </a:cubicBezTo>
                          <a:cubicBezTo>
                            <a:pt x="1236" y="247"/>
                            <a:pt x="1210" y="220"/>
                            <a:pt x="1148" y="184"/>
                          </a:cubicBezTo>
                          <a:cubicBezTo>
                            <a:pt x="1105" y="160"/>
                            <a:pt x="1058" y="147"/>
                            <a:pt x="1009" y="142"/>
                          </a:cubicBezTo>
                          <a:cubicBezTo>
                            <a:pt x="975" y="138"/>
                            <a:pt x="944" y="144"/>
                            <a:pt x="916" y="163"/>
                          </a:cubicBezTo>
                          <a:cubicBezTo>
                            <a:pt x="885" y="183"/>
                            <a:pt x="881" y="211"/>
                            <a:pt x="903" y="240"/>
                          </a:cubicBezTo>
                          <a:cubicBezTo>
                            <a:pt x="913" y="253"/>
                            <a:pt x="925" y="266"/>
                            <a:pt x="936" y="280"/>
                          </a:cubicBezTo>
                          <a:cubicBezTo>
                            <a:pt x="947" y="294"/>
                            <a:pt x="950" y="310"/>
                            <a:pt x="946" y="327"/>
                          </a:cubicBezTo>
                          <a:cubicBezTo>
                            <a:pt x="924" y="301"/>
                            <a:pt x="901" y="276"/>
                            <a:pt x="880" y="249"/>
                          </a:cubicBezTo>
                          <a:cubicBezTo>
                            <a:pt x="872" y="239"/>
                            <a:pt x="865" y="227"/>
                            <a:pt x="860" y="214"/>
                          </a:cubicBezTo>
                          <a:cubicBezTo>
                            <a:pt x="856" y="203"/>
                            <a:pt x="849" y="197"/>
                            <a:pt x="839" y="201"/>
                          </a:cubicBezTo>
                          <a:cubicBezTo>
                            <a:pt x="811" y="212"/>
                            <a:pt x="783" y="225"/>
                            <a:pt x="756" y="237"/>
                          </a:cubicBezTo>
                          <a:cubicBezTo>
                            <a:pt x="751" y="239"/>
                            <a:pt x="749" y="246"/>
                            <a:pt x="744" y="253"/>
                          </a:cubicBezTo>
                          <a:cubicBezTo>
                            <a:pt x="758" y="258"/>
                            <a:pt x="770" y="262"/>
                            <a:pt x="780" y="267"/>
                          </a:cubicBezTo>
                          <a:cubicBezTo>
                            <a:pt x="790" y="272"/>
                            <a:pt x="799" y="279"/>
                            <a:pt x="808" y="286"/>
                          </a:cubicBezTo>
                          <a:cubicBezTo>
                            <a:pt x="807" y="287"/>
                            <a:pt x="806" y="289"/>
                            <a:pt x="805" y="290"/>
                          </a:cubicBezTo>
                          <a:cubicBezTo>
                            <a:pt x="803" y="290"/>
                            <a:pt x="801" y="290"/>
                            <a:pt x="800" y="289"/>
                          </a:cubicBezTo>
                          <a:cubicBezTo>
                            <a:pt x="735" y="267"/>
                            <a:pt x="644" y="301"/>
                            <a:pt x="609" y="360"/>
                          </a:cubicBezTo>
                          <a:cubicBezTo>
                            <a:pt x="602" y="373"/>
                            <a:pt x="603" y="382"/>
                            <a:pt x="618" y="387"/>
                          </a:cubicBezTo>
                          <a:cubicBezTo>
                            <a:pt x="626" y="389"/>
                            <a:pt x="632" y="395"/>
                            <a:pt x="639" y="399"/>
                          </a:cubicBezTo>
                          <a:cubicBezTo>
                            <a:pt x="571" y="392"/>
                            <a:pt x="495" y="458"/>
                            <a:pt x="504" y="513"/>
                          </a:cubicBezTo>
                          <a:cubicBezTo>
                            <a:pt x="553" y="496"/>
                            <a:pt x="602" y="479"/>
                            <a:pt x="652" y="462"/>
                          </a:cubicBezTo>
                          <a:cubicBezTo>
                            <a:pt x="643" y="426"/>
                            <a:pt x="651" y="407"/>
                            <a:pt x="690" y="387"/>
                          </a:cubicBezTo>
                          <a:cubicBezTo>
                            <a:pt x="709" y="378"/>
                            <a:pt x="730" y="372"/>
                            <a:pt x="750" y="365"/>
                          </a:cubicBezTo>
                          <a:cubicBezTo>
                            <a:pt x="762" y="360"/>
                            <a:pt x="774" y="357"/>
                            <a:pt x="786" y="352"/>
                          </a:cubicBezTo>
                          <a:cubicBezTo>
                            <a:pt x="790" y="350"/>
                            <a:pt x="795" y="345"/>
                            <a:pt x="795" y="341"/>
                          </a:cubicBezTo>
                          <a:cubicBezTo>
                            <a:pt x="795" y="338"/>
                            <a:pt x="790" y="333"/>
                            <a:pt x="786" y="330"/>
                          </a:cubicBezTo>
                          <a:cubicBezTo>
                            <a:pt x="769" y="320"/>
                            <a:pt x="750" y="321"/>
                            <a:pt x="732" y="327"/>
                          </a:cubicBezTo>
                          <a:cubicBezTo>
                            <a:pt x="715" y="333"/>
                            <a:pt x="698" y="341"/>
                            <a:pt x="680" y="348"/>
                          </a:cubicBezTo>
                          <a:cubicBezTo>
                            <a:pt x="715" y="307"/>
                            <a:pt x="786" y="297"/>
                            <a:pt x="819" y="329"/>
                          </a:cubicBezTo>
                          <a:cubicBezTo>
                            <a:pt x="840" y="348"/>
                            <a:pt x="861" y="362"/>
                            <a:pt x="891" y="362"/>
                          </a:cubicBezTo>
                          <a:cubicBezTo>
                            <a:pt x="879" y="378"/>
                            <a:pt x="864" y="373"/>
                            <a:pt x="850" y="371"/>
                          </a:cubicBezTo>
                          <a:cubicBezTo>
                            <a:pt x="841" y="370"/>
                            <a:pt x="831" y="364"/>
                            <a:pt x="823" y="367"/>
                          </a:cubicBezTo>
                          <a:cubicBezTo>
                            <a:pt x="783" y="380"/>
                            <a:pt x="741" y="391"/>
                            <a:pt x="703" y="409"/>
                          </a:cubicBezTo>
                          <a:cubicBezTo>
                            <a:pt x="672" y="424"/>
                            <a:pt x="671" y="440"/>
                            <a:pt x="685" y="471"/>
                          </a:cubicBezTo>
                          <a:cubicBezTo>
                            <a:pt x="689" y="481"/>
                            <a:pt x="692" y="491"/>
                            <a:pt x="694" y="502"/>
                          </a:cubicBezTo>
                          <a:cubicBezTo>
                            <a:pt x="698" y="528"/>
                            <a:pt x="691" y="542"/>
                            <a:pt x="666" y="550"/>
                          </a:cubicBezTo>
                          <a:cubicBezTo>
                            <a:pt x="617" y="566"/>
                            <a:pt x="567" y="579"/>
                            <a:pt x="517" y="593"/>
                          </a:cubicBezTo>
                          <a:cubicBezTo>
                            <a:pt x="531" y="583"/>
                            <a:pt x="545" y="573"/>
                            <a:pt x="560" y="566"/>
                          </a:cubicBezTo>
                          <a:cubicBezTo>
                            <a:pt x="581" y="556"/>
                            <a:pt x="604" y="549"/>
                            <a:pt x="625" y="541"/>
                          </a:cubicBezTo>
                          <a:cubicBezTo>
                            <a:pt x="636" y="536"/>
                            <a:pt x="647" y="531"/>
                            <a:pt x="657" y="525"/>
                          </a:cubicBezTo>
                          <a:cubicBezTo>
                            <a:pt x="662" y="522"/>
                            <a:pt x="666" y="515"/>
                            <a:pt x="666" y="511"/>
                          </a:cubicBezTo>
                          <a:cubicBezTo>
                            <a:pt x="665" y="507"/>
                            <a:pt x="657" y="504"/>
                            <a:pt x="652" y="502"/>
                          </a:cubicBezTo>
                          <a:cubicBezTo>
                            <a:pt x="648" y="500"/>
                            <a:pt x="642" y="500"/>
                            <a:pt x="638" y="501"/>
                          </a:cubicBezTo>
                          <a:cubicBezTo>
                            <a:pt x="606" y="509"/>
                            <a:pt x="572" y="514"/>
                            <a:pt x="543" y="528"/>
                          </a:cubicBezTo>
                          <a:cubicBezTo>
                            <a:pt x="467" y="565"/>
                            <a:pt x="412" y="625"/>
                            <a:pt x="378" y="703"/>
                          </a:cubicBezTo>
                          <a:cubicBezTo>
                            <a:pt x="372" y="715"/>
                            <a:pt x="365" y="728"/>
                            <a:pt x="378" y="742"/>
                          </a:cubicBezTo>
                          <a:cubicBezTo>
                            <a:pt x="386" y="736"/>
                            <a:pt x="394" y="731"/>
                            <a:pt x="401" y="725"/>
                          </a:cubicBezTo>
                          <a:cubicBezTo>
                            <a:pt x="423" y="708"/>
                            <a:pt x="445" y="690"/>
                            <a:pt x="468" y="675"/>
                          </a:cubicBezTo>
                          <a:cubicBezTo>
                            <a:pt x="512" y="645"/>
                            <a:pt x="560" y="636"/>
                            <a:pt x="613" y="650"/>
                          </a:cubicBezTo>
                          <a:cubicBezTo>
                            <a:pt x="663" y="663"/>
                            <a:pt x="695" y="646"/>
                            <a:pt x="714" y="597"/>
                          </a:cubicBezTo>
                          <a:cubicBezTo>
                            <a:pt x="717" y="591"/>
                            <a:pt x="719" y="584"/>
                            <a:pt x="723" y="573"/>
                          </a:cubicBezTo>
                          <a:cubicBezTo>
                            <a:pt x="734" y="602"/>
                            <a:pt x="731" y="624"/>
                            <a:pt x="718" y="645"/>
                          </a:cubicBezTo>
                          <a:cubicBezTo>
                            <a:pt x="715" y="650"/>
                            <a:pt x="714" y="656"/>
                            <a:pt x="712" y="661"/>
                          </a:cubicBezTo>
                          <a:cubicBezTo>
                            <a:pt x="718" y="663"/>
                            <a:pt x="727" y="667"/>
                            <a:pt x="730" y="665"/>
                          </a:cubicBezTo>
                          <a:cubicBezTo>
                            <a:pt x="745" y="655"/>
                            <a:pt x="760" y="645"/>
                            <a:pt x="770" y="632"/>
                          </a:cubicBezTo>
                          <a:cubicBezTo>
                            <a:pt x="784" y="614"/>
                            <a:pt x="791" y="590"/>
                            <a:pt x="806" y="575"/>
                          </a:cubicBezTo>
                          <a:cubicBezTo>
                            <a:pt x="830" y="550"/>
                            <a:pt x="836" y="522"/>
                            <a:pt x="834" y="490"/>
                          </a:cubicBezTo>
                          <a:cubicBezTo>
                            <a:pt x="832" y="465"/>
                            <a:pt x="840" y="444"/>
                            <a:pt x="863" y="432"/>
                          </a:cubicBezTo>
                          <a:cubicBezTo>
                            <a:pt x="888" y="418"/>
                            <a:pt x="914" y="417"/>
                            <a:pt x="940" y="429"/>
                          </a:cubicBezTo>
                          <a:cubicBezTo>
                            <a:pt x="920" y="436"/>
                            <a:pt x="901" y="440"/>
                            <a:pt x="882" y="448"/>
                          </a:cubicBezTo>
                          <a:cubicBezTo>
                            <a:pt x="869" y="453"/>
                            <a:pt x="865" y="465"/>
                            <a:pt x="869" y="480"/>
                          </a:cubicBezTo>
                          <a:cubicBezTo>
                            <a:pt x="874" y="494"/>
                            <a:pt x="885" y="499"/>
                            <a:pt x="899" y="497"/>
                          </a:cubicBezTo>
                          <a:cubicBezTo>
                            <a:pt x="960" y="486"/>
                            <a:pt x="1020" y="476"/>
                            <a:pt x="1080" y="464"/>
                          </a:cubicBezTo>
                          <a:cubicBezTo>
                            <a:pt x="1113" y="457"/>
                            <a:pt x="1132" y="434"/>
                            <a:pt x="1140" y="401"/>
                          </a:cubicBezTo>
                          <a:cubicBezTo>
                            <a:pt x="1147" y="370"/>
                            <a:pt x="1127" y="354"/>
                            <a:pt x="1107" y="339"/>
                          </a:cubicBezTo>
                          <a:cubicBezTo>
                            <a:pt x="1102" y="335"/>
                            <a:pt x="1096" y="330"/>
                            <a:pt x="1090" y="327"/>
                          </a:cubicBezTo>
                          <a:cubicBezTo>
                            <a:pt x="1045" y="304"/>
                            <a:pt x="1028" y="255"/>
                            <a:pt x="989" y="220"/>
                          </a:cubicBezTo>
                          <a:cubicBezTo>
                            <a:pt x="1019" y="223"/>
                            <a:pt x="1036" y="238"/>
                            <a:pt x="1050" y="256"/>
                          </a:cubicBezTo>
                          <a:cubicBezTo>
                            <a:pt x="1069" y="279"/>
                            <a:pt x="1090" y="298"/>
                            <a:pt x="1116" y="313"/>
                          </a:cubicBezTo>
                          <a:cubicBezTo>
                            <a:pt x="1172" y="345"/>
                            <a:pt x="1177" y="380"/>
                            <a:pt x="1164" y="421"/>
                          </a:cubicBezTo>
                          <a:cubicBezTo>
                            <a:pt x="1159" y="434"/>
                            <a:pt x="1164" y="444"/>
                            <a:pt x="1176" y="451"/>
                          </a:cubicBezTo>
                          <a:cubicBezTo>
                            <a:pt x="1197" y="466"/>
                            <a:pt x="1220" y="479"/>
                            <a:pt x="1240" y="495"/>
                          </a:cubicBezTo>
                          <a:cubicBezTo>
                            <a:pt x="1258" y="509"/>
                            <a:pt x="1274" y="525"/>
                            <a:pt x="1289" y="542"/>
                          </a:cubicBezTo>
                          <a:cubicBezTo>
                            <a:pt x="1298" y="553"/>
                            <a:pt x="1304" y="568"/>
                            <a:pt x="1295" y="585"/>
                          </a:cubicBezTo>
                          <a:cubicBezTo>
                            <a:pt x="1272" y="547"/>
                            <a:pt x="1243" y="517"/>
                            <a:pt x="1206" y="496"/>
                          </a:cubicBezTo>
                          <a:cubicBezTo>
                            <a:pt x="1178" y="480"/>
                            <a:pt x="1149" y="474"/>
                            <a:pt x="1116" y="480"/>
                          </a:cubicBezTo>
                          <a:cubicBezTo>
                            <a:pt x="1058" y="492"/>
                            <a:pt x="999" y="502"/>
                            <a:pt x="941" y="510"/>
                          </a:cubicBezTo>
                          <a:cubicBezTo>
                            <a:pt x="884" y="519"/>
                            <a:pt x="849" y="554"/>
                            <a:pt x="817" y="602"/>
                          </a:cubicBezTo>
                          <a:cubicBezTo>
                            <a:pt x="855" y="602"/>
                            <a:pt x="888" y="607"/>
                            <a:pt x="915" y="631"/>
                          </a:cubicBezTo>
                          <a:cubicBezTo>
                            <a:pt x="943" y="657"/>
                            <a:pt x="956" y="691"/>
                            <a:pt x="947" y="721"/>
                          </a:cubicBezTo>
                          <a:cubicBezTo>
                            <a:pt x="944" y="714"/>
                            <a:pt x="942" y="708"/>
                            <a:pt x="939" y="702"/>
                          </a:cubicBezTo>
                          <a:cubicBezTo>
                            <a:pt x="924" y="672"/>
                            <a:pt x="904" y="646"/>
                            <a:pt x="872" y="631"/>
                          </a:cubicBezTo>
                          <a:cubicBezTo>
                            <a:pt x="843" y="617"/>
                            <a:pt x="819" y="621"/>
                            <a:pt x="796" y="645"/>
                          </a:cubicBezTo>
                          <a:cubicBezTo>
                            <a:pt x="762" y="680"/>
                            <a:pt x="757" y="720"/>
                            <a:pt x="782" y="761"/>
                          </a:cubicBezTo>
                          <a:cubicBezTo>
                            <a:pt x="796" y="785"/>
                            <a:pt x="814" y="806"/>
                            <a:pt x="829" y="829"/>
                          </a:cubicBezTo>
                          <a:cubicBezTo>
                            <a:pt x="846" y="854"/>
                            <a:pt x="845" y="873"/>
                            <a:pt x="826" y="898"/>
                          </a:cubicBezTo>
                          <a:cubicBezTo>
                            <a:pt x="822" y="861"/>
                            <a:pt x="801" y="834"/>
                            <a:pt x="782" y="807"/>
                          </a:cubicBezTo>
                          <a:cubicBezTo>
                            <a:pt x="768" y="787"/>
                            <a:pt x="757" y="765"/>
                            <a:pt x="747" y="742"/>
                          </a:cubicBezTo>
                          <a:cubicBezTo>
                            <a:pt x="738" y="719"/>
                            <a:pt x="724" y="701"/>
                            <a:pt x="700" y="691"/>
                          </a:cubicBezTo>
                          <a:cubicBezTo>
                            <a:pt x="654" y="672"/>
                            <a:pt x="598" y="683"/>
                            <a:pt x="564" y="719"/>
                          </a:cubicBezTo>
                          <a:cubicBezTo>
                            <a:pt x="549" y="735"/>
                            <a:pt x="537" y="754"/>
                            <a:pt x="523" y="771"/>
                          </a:cubicBezTo>
                          <a:cubicBezTo>
                            <a:pt x="511" y="784"/>
                            <a:pt x="500" y="799"/>
                            <a:pt x="485" y="808"/>
                          </a:cubicBezTo>
                          <a:cubicBezTo>
                            <a:pt x="427" y="841"/>
                            <a:pt x="402" y="891"/>
                            <a:pt x="399" y="955"/>
                          </a:cubicBezTo>
                          <a:cubicBezTo>
                            <a:pt x="398" y="961"/>
                            <a:pt x="399" y="967"/>
                            <a:pt x="399" y="973"/>
                          </a:cubicBezTo>
                          <a:cubicBezTo>
                            <a:pt x="397" y="973"/>
                            <a:pt x="395" y="973"/>
                            <a:pt x="393" y="973"/>
                          </a:cubicBezTo>
                          <a:cubicBezTo>
                            <a:pt x="384" y="951"/>
                            <a:pt x="385" y="927"/>
                            <a:pt x="389" y="905"/>
                          </a:cubicBezTo>
                          <a:cubicBezTo>
                            <a:pt x="397" y="860"/>
                            <a:pt x="423" y="827"/>
                            <a:pt x="455" y="798"/>
                          </a:cubicBezTo>
                          <a:cubicBezTo>
                            <a:pt x="469" y="785"/>
                            <a:pt x="483" y="773"/>
                            <a:pt x="496" y="760"/>
                          </a:cubicBezTo>
                          <a:cubicBezTo>
                            <a:pt x="520" y="735"/>
                            <a:pt x="543" y="709"/>
                            <a:pt x="566" y="684"/>
                          </a:cubicBezTo>
                          <a:cubicBezTo>
                            <a:pt x="569" y="680"/>
                            <a:pt x="573" y="676"/>
                            <a:pt x="579" y="669"/>
                          </a:cubicBezTo>
                          <a:cubicBezTo>
                            <a:pt x="569" y="668"/>
                            <a:pt x="563" y="666"/>
                            <a:pt x="558" y="667"/>
                          </a:cubicBezTo>
                          <a:cubicBezTo>
                            <a:pt x="534" y="674"/>
                            <a:pt x="507" y="678"/>
                            <a:pt x="487" y="691"/>
                          </a:cubicBezTo>
                          <a:cubicBezTo>
                            <a:pt x="385" y="758"/>
                            <a:pt x="331" y="855"/>
                            <a:pt x="320" y="975"/>
                          </a:cubicBezTo>
                          <a:cubicBezTo>
                            <a:pt x="315" y="1029"/>
                            <a:pt x="342" y="1071"/>
                            <a:pt x="390" y="1098"/>
                          </a:cubicBezTo>
                          <a:cubicBezTo>
                            <a:pt x="411" y="1110"/>
                            <a:pt x="433" y="1113"/>
                            <a:pt x="455" y="1103"/>
                          </a:cubicBezTo>
                          <a:cubicBezTo>
                            <a:pt x="474" y="1095"/>
                            <a:pt x="481" y="1082"/>
                            <a:pt x="475" y="1063"/>
                          </a:cubicBezTo>
                          <a:cubicBezTo>
                            <a:pt x="463" y="1027"/>
                            <a:pt x="474" y="996"/>
                            <a:pt x="498" y="969"/>
                          </a:cubicBezTo>
                          <a:cubicBezTo>
                            <a:pt x="515" y="951"/>
                            <a:pt x="534" y="934"/>
                            <a:pt x="554" y="919"/>
                          </a:cubicBezTo>
                          <a:cubicBezTo>
                            <a:pt x="572" y="905"/>
                            <a:pt x="584" y="888"/>
                            <a:pt x="587" y="866"/>
                          </a:cubicBezTo>
                          <a:cubicBezTo>
                            <a:pt x="591" y="846"/>
                            <a:pt x="592" y="826"/>
                            <a:pt x="594" y="803"/>
                          </a:cubicBezTo>
                          <a:cubicBezTo>
                            <a:pt x="610" y="817"/>
                            <a:pt x="616" y="833"/>
                            <a:pt x="616" y="852"/>
                          </a:cubicBezTo>
                          <a:cubicBezTo>
                            <a:pt x="615" y="861"/>
                            <a:pt x="619" y="869"/>
                            <a:pt x="621" y="878"/>
                          </a:cubicBezTo>
                          <a:cubicBezTo>
                            <a:pt x="629" y="875"/>
                            <a:pt x="637" y="873"/>
                            <a:pt x="645" y="869"/>
                          </a:cubicBezTo>
                          <a:cubicBezTo>
                            <a:pt x="663" y="859"/>
                            <a:pt x="681" y="850"/>
                            <a:pt x="701" y="861"/>
                          </a:cubicBezTo>
                          <a:cubicBezTo>
                            <a:pt x="725" y="874"/>
                            <a:pt x="741" y="863"/>
                            <a:pt x="756" y="848"/>
                          </a:cubicBezTo>
                          <a:cubicBezTo>
                            <a:pt x="761" y="844"/>
                            <a:pt x="765" y="838"/>
                            <a:pt x="769" y="833"/>
                          </a:cubicBezTo>
                          <a:cubicBezTo>
                            <a:pt x="771" y="834"/>
                            <a:pt x="773" y="835"/>
                            <a:pt x="775" y="836"/>
                          </a:cubicBezTo>
                          <a:cubicBezTo>
                            <a:pt x="769" y="853"/>
                            <a:pt x="763" y="870"/>
                            <a:pt x="758" y="886"/>
                          </a:cubicBezTo>
                          <a:cubicBezTo>
                            <a:pt x="767" y="904"/>
                            <a:pt x="777" y="922"/>
                            <a:pt x="787" y="941"/>
                          </a:cubicBezTo>
                          <a:cubicBezTo>
                            <a:pt x="797" y="960"/>
                            <a:pt x="805" y="981"/>
                            <a:pt x="817" y="999"/>
                          </a:cubicBezTo>
                          <a:cubicBezTo>
                            <a:pt x="831" y="1021"/>
                            <a:pt x="849" y="1023"/>
                            <a:pt x="871" y="1011"/>
                          </a:cubicBezTo>
                          <a:cubicBezTo>
                            <a:pt x="883" y="1004"/>
                            <a:pt x="894" y="995"/>
                            <a:pt x="906" y="988"/>
                          </a:cubicBezTo>
                          <a:cubicBezTo>
                            <a:pt x="921" y="980"/>
                            <a:pt x="936" y="980"/>
                            <a:pt x="946" y="990"/>
                          </a:cubicBezTo>
                          <a:cubicBezTo>
                            <a:pt x="928" y="998"/>
                            <a:pt x="907" y="1005"/>
                            <a:pt x="890" y="1017"/>
                          </a:cubicBezTo>
                          <a:cubicBezTo>
                            <a:pt x="842" y="1051"/>
                            <a:pt x="815" y="1057"/>
                            <a:pt x="780" y="988"/>
                          </a:cubicBezTo>
                          <a:cubicBezTo>
                            <a:pt x="768" y="964"/>
                            <a:pt x="756" y="940"/>
                            <a:pt x="741" y="918"/>
                          </a:cubicBezTo>
                          <a:cubicBezTo>
                            <a:pt x="726" y="895"/>
                            <a:pt x="703" y="882"/>
                            <a:pt x="676" y="889"/>
                          </a:cubicBezTo>
                          <a:cubicBezTo>
                            <a:pt x="607" y="907"/>
                            <a:pt x="549" y="942"/>
                            <a:pt x="512" y="1005"/>
                          </a:cubicBezTo>
                          <a:cubicBezTo>
                            <a:pt x="491" y="1041"/>
                            <a:pt x="499" y="1075"/>
                            <a:pt x="532" y="1100"/>
                          </a:cubicBezTo>
                          <a:cubicBezTo>
                            <a:pt x="552" y="1116"/>
                            <a:pt x="576" y="1127"/>
                            <a:pt x="598" y="1142"/>
                          </a:cubicBezTo>
                          <a:cubicBezTo>
                            <a:pt x="615" y="1153"/>
                            <a:pt x="634" y="1165"/>
                            <a:pt x="648" y="1180"/>
                          </a:cubicBezTo>
                          <a:cubicBezTo>
                            <a:pt x="673" y="1206"/>
                            <a:pt x="667" y="1238"/>
                            <a:pt x="631" y="1263"/>
                          </a:cubicBezTo>
                          <a:cubicBezTo>
                            <a:pt x="649" y="1227"/>
                            <a:pt x="636" y="1201"/>
                            <a:pt x="609" y="1183"/>
                          </a:cubicBezTo>
                          <a:cubicBezTo>
                            <a:pt x="577" y="1162"/>
                            <a:pt x="542" y="1143"/>
                            <a:pt x="507" y="1125"/>
                          </a:cubicBezTo>
                          <a:cubicBezTo>
                            <a:pt x="500" y="1121"/>
                            <a:pt x="486" y="1123"/>
                            <a:pt x="477" y="1127"/>
                          </a:cubicBezTo>
                          <a:cubicBezTo>
                            <a:pt x="435" y="1149"/>
                            <a:pt x="395" y="1144"/>
                            <a:pt x="357" y="1116"/>
                          </a:cubicBezTo>
                          <a:cubicBezTo>
                            <a:pt x="344" y="1106"/>
                            <a:pt x="332" y="1110"/>
                            <a:pt x="328" y="1127"/>
                          </a:cubicBezTo>
                          <a:cubicBezTo>
                            <a:pt x="327" y="1136"/>
                            <a:pt x="327" y="1146"/>
                            <a:pt x="329" y="1155"/>
                          </a:cubicBezTo>
                          <a:cubicBezTo>
                            <a:pt x="342" y="1217"/>
                            <a:pt x="377" y="1267"/>
                            <a:pt x="425" y="1307"/>
                          </a:cubicBezTo>
                          <a:cubicBezTo>
                            <a:pt x="432" y="1313"/>
                            <a:pt x="441" y="1318"/>
                            <a:pt x="449" y="1321"/>
                          </a:cubicBezTo>
                          <a:cubicBezTo>
                            <a:pt x="454" y="1322"/>
                            <a:pt x="460" y="1319"/>
                            <a:pt x="466" y="1318"/>
                          </a:cubicBezTo>
                          <a:cubicBezTo>
                            <a:pt x="465" y="1313"/>
                            <a:pt x="465" y="1307"/>
                            <a:pt x="463" y="1302"/>
                          </a:cubicBezTo>
                          <a:cubicBezTo>
                            <a:pt x="457" y="1289"/>
                            <a:pt x="447" y="1276"/>
                            <a:pt x="444" y="1263"/>
                          </a:cubicBezTo>
                          <a:cubicBezTo>
                            <a:pt x="441" y="1248"/>
                            <a:pt x="434" y="1238"/>
                            <a:pt x="424" y="1228"/>
                          </a:cubicBezTo>
                          <a:cubicBezTo>
                            <a:pt x="413" y="1218"/>
                            <a:pt x="405" y="1204"/>
                            <a:pt x="396" y="1192"/>
                          </a:cubicBezTo>
                          <a:cubicBezTo>
                            <a:pt x="398" y="1190"/>
                            <a:pt x="399" y="1188"/>
                            <a:pt x="401" y="1186"/>
                          </a:cubicBezTo>
                          <a:cubicBezTo>
                            <a:pt x="430" y="1217"/>
                            <a:pt x="464" y="1222"/>
                            <a:pt x="504" y="1211"/>
                          </a:cubicBezTo>
                          <a:cubicBezTo>
                            <a:pt x="500" y="1218"/>
                            <a:pt x="495" y="1221"/>
                            <a:pt x="490" y="1224"/>
                          </a:cubicBezTo>
                          <a:cubicBezTo>
                            <a:pt x="459" y="1243"/>
                            <a:pt x="460" y="1265"/>
                            <a:pt x="481" y="1297"/>
                          </a:cubicBezTo>
                          <a:cubicBezTo>
                            <a:pt x="487" y="1306"/>
                            <a:pt x="495" y="1314"/>
                            <a:pt x="504" y="1321"/>
                          </a:cubicBezTo>
                          <a:cubicBezTo>
                            <a:pt x="563" y="1369"/>
                            <a:pt x="662" y="1371"/>
                            <a:pt x="729" y="1325"/>
                          </a:cubicBezTo>
                          <a:cubicBezTo>
                            <a:pt x="771" y="1296"/>
                            <a:pt x="798" y="1258"/>
                            <a:pt x="805" y="1206"/>
                          </a:cubicBezTo>
                          <a:cubicBezTo>
                            <a:pt x="822" y="1221"/>
                            <a:pt x="821" y="1222"/>
                            <a:pt x="820" y="1246"/>
                          </a:cubicBezTo>
                          <a:cubicBezTo>
                            <a:pt x="819" y="1252"/>
                            <a:pt x="823" y="1264"/>
                            <a:pt x="828" y="1265"/>
                          </a:cubicBezTo>
                          <a:cubicBezTo>
                            <a:pt x="852" y="1274"/>
                            <a:pt x="895" y="1254"/>
                            <a:pt x="907" y="1230"/>
                          </a:cubicBezTo>
                          <a:cubicBezTo>
                            <a:pt x="919" y="1206"/>
                            <a:pt x="910" y="1171"/>
                            <a:pt x="886" y="1153"/>
                          </a:cubicBezTo>
                          <a:cubicBezTo>
                            <a:pt x="876" y="1146"/>
                            <a:pt x="865" y="1141"/>
                            <a:pt x="854" y="1137"/>
                          </a:cubicBezTo>
                          <a:cubicBezTo>
                            <a:pt x="834" y="1131"/>
                            <a:pt x="813" y="1126"/>
                            <a:pt x="792" y="1121"/>
                          </a:cubicBezTo>
                          <a:cubicBezTo>
                            <a:pt x="754" y="1112"/>
                            <a:pt x="715" y="1105"/>
                            <a:pt x="682" y="1081"/>
                          </a:cubicBezTo>
                          <a:cubicBezTo>
                            <a:pt x="665" y="1069"/>
                            <a:pt x="651" y="1054"/>
                            <a:pt x="628" y="1050"/>
                          </a:cubicBezTo>
                          <a:cubicBezTo>
                            <a:pt x="621" y="1049"/>
                            <a:pt x="614" y="1042"/>
                            <a:pt x="604" y="1034"/>
                          </a:cubicBezTo>
                          <a:cubicBezTo>
                            <a:pt x="668" y="1043"/>
                            <a:pt x="688" y="1031"/>
                            <a:pt x="698" y="983"/>
                          </a:cubicBezTo>
                          <a:cubicBezTo>
                            <a:pt x="716" y="1000"/>
                            <a:pt x="711" y="1019"/>
                            <a:pt x="706" y="1039"/>
                          </a:cubicBezTo>
                          <a:cubicBezTo>
                            <a:pt x="701" y="1060"/>
                            <a:pt x="704" y="1067"/>
                            <a:pt x="725" y="1075"/>
                          </a:cubicBezTo>
                          <a:cubicBezTo>
                            <a:pt x="732" y="1078"/>
                            <a:pt x="740" y="1080"/>
                            <a:pt x="748" y="1081"/>
                          </a:cubicBezTo>
                          <a:cubicBezTo>
                            <a:pt x="779" y="1088"/>
                            <a:pt x="811" y="1092"/>
                            <a:pt x="841" y="1102"/>
                          </a:cubicBezTo>
                          <a:cubicBezTo>
                            <a:pt x="867" y="1111"/>
                            <a:pt x="894" y="1124"/>
                            <a:pt x="913" y="1142"/>
                          </a:cubicBezTo>
                          <a:cubicBezTo>
                            <a:pt x="963" y="1190"/>
                            <a:pt x="945" y="1261"/>
                            <a:pt x="879" y="1283"/>
                          </a:cubicBezTo>
                          <a:cubicBezTo>
                            <a:pt x="864" y="1288"/>
                            <a:pt x="849" y="1291"/>
                            <a:pt x="828" y="1297"/>
                          </a:cubicBezTo>
                          <a:close/>
                          <a:moveTo>
                            <a:pt x="421" y="251"/>
                          </a:moveTo>
                          <a:cubicBezTo>
                            <a:pt x="431" y="293"/>
                            <a:pt x="414" y="315"/>
                            <a:pt x="376" y="317"/>
                          </a:cubicBezTo>
                          <a:cubicBezTo>
                            <a:pt x="368" y="317"/>
                            <a:pt x="359" y="317"/>
                            <a:pt x="350" y="319"/>
                          </a:cubicBezTo>
                          <a:cubicBezTo>
                            <a:pt x="251" y="343"/>
                            <a:pt x="194" y="415"/>
                            <a:pt x="148" y="499"/>
                          </a:cubicBezTo>
                          <a:cubicBezTo>
                            <a:pt x="145" y="505"/>
                            <a:pt x="147" y="514"/>
                            <a:pt x="147" y="522"/>
                          </a:cubicBezTo>
                          <a:cubicBezTo>
                            <a:pt x="157" y="519"/>
                            <a:pt x="161" y="513"/>
                            <a:pt x="167" y="508"/>
                          </a:cubicBezTo>
                          <a:cubicBezTo>
                            <a:pt x="182" y="495"/>
                            <a:pt x="196" y="479"/>
                            <a:pt x="213" y="468"/>
                          </a:cubicBezTo>
                          <a:cubicBezTo>
                            <a:pt x="235" y="453"/>
                            <a:pt x="252" y="463"/>
                            <a:pt x="255" y="489"/>
                          </a:cubicBezTo>
                          <a:cubicBezTo>
                            <a:pt x="256" y="497"/>
                            <a:pt x="255" y="505"/>
                            <a:pt x="253" y="512"/>
                          </a:cubicBezTo>
                          <a:cubicBezTo>
                            <a:pt x="248" y="531"/>
                            <a:pt x="241" y="549"/>
                            <a:pt x="235" y="567"/>
                          </a:cubicBezTo>
                          <a:cubicBezTo>
                            <a:pt x="219" y="545"/>
                            <a:pt x="226" y="519"/>
                            <a:pt x="229" y="493"/>
                          </a:cubicBezTo>
                          <a:cubicBezTo>
                            <a:pt x="219" y="497"/>
                            <a:pt x="212" y="502"/>
                            <a:pt x="207" y="508"/>
                          </a:cubicBezTo>
                          <a:cubicBezTo>
                            <a:pt x="181" y="535"/>
                            <a:pt x="156" y="563"/>
                            <a:pt x="129" y="589"/>
                          </a:cubicBezTo>
                          <a:cubicBezTo>
                            <a:pt x="78" y="638"/>
                            <a:pt x="57" y="699"/>
                            <a:pt x="59" y="769"/>
                          </a:cubicBezTo>
                          <a:cubicBezTo>
                            <a:pt x="59" y="777"/>
                            <a:pt x="64" y="785"/>
                            <a:pt x="67" y="793"/>
                          </a:cubicBezTo>
                          <a:cubicBezTo>
                            <a:pt x="69" y="793"/>
                            <a:pt x="71" y="793"/>
                            <a:pt x="73" y="793"/>
                          </a:cubicBezTo>
                          <a:cubicBezTo>
                            <a:pt x="80" y="782"/>
                            <a:pt x="87" y="770"/>
                            <a:pt x="94" y="759"/>
                          </a:cubicBezTo>
                          <a:cubicBezTo>
                            <a:pt x="107" y="787"/>
                            <a:pt x="106" y="798"/>
                            <a:pt x="82" y="820"/>
                          </a:cubicBezTo>
                          <a:cubicBezTo>
                            <a:pt x="51" y="850"/>
                            <a:pt x="38" y="885"/>
                            <a:pt x="51" y="925"/>
                          </a:cubicBezTo>
                          <a:cubicBezTo>
                            <a:pt x="58" y="949"/>
                            <a:pt x="72" y="972"/>
                            <a:pt x="86" y="993"/>
                          </a:cubicBezTo>
                          <a:cubicBezTo>
                            <a:pt x="101" y="1013"/>
                            <a:pt x="121" y="1029"/>
                            <a:pt x="136" y="1048"/>
                          </a:cubicBezTo>
                          <a:cubicBezTo>
                            <a:pt x="151" y="1065"/>
                            <a:pt x="165" y="1084"/>
                            <a:pt x="176" y="1105"/>
                          </a:cubicBezTo>
                          <a:cubicBezTo>
                            <a:pt x="181" y="1116"/>
                            <a:pt x="178" y="1131"/>
                            <a:pt x="179" y="1144"/>
                          </a:cubicBezTo>
                          <a:cubicBezTo>
                            <a:pt x="177" y="1144"/>
                            <a:pt x="176" y="1144"/>
                            <a:pt x="174" y="1144"/>
                          </a:cubicBezTo>
                          <a:cubicBezTo>
                            <a:pt x="160" y="1098"/>
                            <a:pt x="119" y="1073"/>
                            <a:pt x="91" y="1038"/>
                          </a:cubicBezTo>
                          <a:cubicBezTo>
                            <a:pt x="84" y="1029"/>
                            <a:pt x="75" y="1035"/>
                            <a:pt x="75" y="1047"/>
                          </a:cubicBezTo>
                          <a:cubicBezTo>
                            <a:pt x="75" y="1057"/>
                            <a:pt x="75" y="1068"/>
                            <a:pt x="78" y="1078"/>
                          </a:cubicBezTo>
                          <a:cubicBezTo>
                            <a:pt x="97" y="1151"/>
                            <a:pt x="142" y="1204"/>
                            <a:pt x="205" y="1243"/>
                          </a:cubicBezTo>
                          <a:cubicBezTo>
                            <a:pt x="208" y="1245"/>
                            <a:pt x="211" y="1247"/>
                            <a:pt x="214" y="1247"/>
                          </a:cubicBezTo>
                          <a:cubicBezTo>
                            <a:pt x="223" y="1248"/>
                            <a:pt x="234" y="1251"/>
                            <a:pt x="238" y="1247"/>
                          </a:cubicBezTo>
                          <a:cubicBezTo>
                            <a:pt x="243" y="1243"/>
                            <a:pt x="242" y="1231"/>
                            <a:pt x="241" y="1223"/>
                          </a:cubicBezTo>
                          <a:cubicBezTo>
                            <a:pt x="241" y="1217"/>
                            <a:pt x="237" y="1210"/>
                            <a:pt x="237" y="1204"/>
                          </a:cubicBezTo>
                          <a:cubicBezTo>
                            <a:pt x="235" y="1185"/>
                            <a:pt x="240" y="1169"/>
                            <a:pt x="259" y="1156"/>
                          </a:cubicBezTo>
                          <a:cubicBezTo>
                            <a:pt x="258" y="1163"/>
                            <a:pt x="257" y="1167"/>
                            <a:pt x="255" y="1171"/>
                          </a:cubicBezTo>
                          <a:cubicBezTo>
                            <a:pt x="247" y="1203"/>
                            <a:pt x="258" y="1230"/>
                            <a:pt x="288" y="1245"/>
                          </a:cubicBezTo>
                          <a:cubicBezTo>
                            <a:pt x="294" y="1249"/>
                            <a:pt x="307" y="1251"/>
                            <a:pt x="311" y="1248"/>
                          </a:cubicBezTo>
                          <a:cubicBezTo>
                            <a:pt x="318" y="1242"/>
                            <a:pt x="321" y="1231"/>
                            <a:pt x="322" y="1222"/>
                          </a:cubicBezTo>
                          <a:cubicBezTo>
                            <a:pt x="323" y="1216"/>
                            <a:pt x="318" y="1210"/>
                            <a:pt x="316" y="1203"/>
                          </a:cubicBezTo>
                          <a:cubicBezTo>
                            <a:pt x="308" y="1180"/>
                            <a:pt x="299" y="1157"/>
                            <a:pt x="292" y="1134"/>
                          </a:cubicBezTo>
                          <a:cubicBezTo>
                            <a:pt x="280" y="1086"/>
                            <a:pt x="250" y="1063"/>
                            <a:pt x="202" y="1066"/>
                          </a:cubicBezTo>
                          <a:cubicBezTo>
                            <a:pt x="203" y="1065"/>
                            <a:pt x="203" y="1063"/>
                            <a:pt x="204" y="1062"/>
                          </a:cubicBezTo>
                          <a:cubicBezTo>
                            <a:pt x="222" y="1043"/>
                            <a:pt x="239" y="1041"/>
                            <a:pt x="265" y="1055"/>
                          </a:cubicBezTo>
                          <a:cubicBezTo>
                            <a:pt x="270" y="1057"/>
                            <a:pt x="277" y="1058"/>
                            <a:pt x="283" y="1060"/>
                          </a:cubicBezTo>
                          <a:cubicBezTo>
                            <a:pt x="284" y="1053"/>
                            <a:pt x="287" y="1046"/>
                            <a:pt x="287" y="1039"/>
                          </a:cubicBezTo>
                          <a:cubicBezTo>
                            <a:pt x="284" y="1020"/>
                            <a:pt x="271" y="1010"/>
                            <a:pt x="254" y="1006"/>
                          </a:cubicBezTo>
                          <a:cubicBezTo>
                            <a:pt x="243" y="1003"/>
                            <a:pt x="232" y="1002"/>
                            <a:pt x="220" y="1002"/>
                          </a:cubicBezTo>
                          <a:cubicBezTo>
                            <a:pt x="170" y="999"/>
                            <a:pt x="134" y="974"/>
                            <a:pt x="120" y="927"/>
                          </a:cubicBezTo>
                          <a:cubicBezTo>
                            <a:pt x="112" y="897"/>
                            <a:pt x="111" y="864"/>
                            <a:pt x="114" y="833"/>
                          </a:cubicBezTo>
                          <a:cubicBezTo>
                            <a:pt x="117" y="787"/>
                            <a:pt x="142" y="749"/>
                            <a:pt x="164" y="710"/>
                          </a:cubicBezTo>
                          <a:cubicBezTo>
                            <a:pt x="175" y="689"/>
                            <a:pt x="182" y="666"/>
                            <a:pt x="187" y="643"/>
                          </a:cubicBezTo>
                          <a:cubicBezTo>
                            <a:pt x="189" y="635"/>
                            <a:pt x="178" y="625"/>
                            <a:pt x="172" y="616"/>
                          </a:cubicBezTo>
                          <a:cubicBezTo>
                            <a:pt x="164" y="621"/>
                            <a:pt x="153" y="625"/>
                            <a:pt x="148" y="632"/>
                          </a:cubicBezTo>
                          <a:cubicBezTo>
                            <a:pt x="141" y="642"/>
                            <a:pt x="139" y="656"/>
                            <a:pt x="134" y="671"/>
                          </a:cubicBezTo>
                          <a:cubicBezTo>
                            <a:pt x="128" y="647"/>
                            <a:pt x="128" y="627"/>
                            <a:pt x="140" y="608"/>
                          </a:cubicBezTo>
                          <a:cubicBezTo>
                            <a:pt x="156" y="581"/>
                            <a:pt x="182" y="581"/>
                            <a:pt x="199" y="607"/>
                          </a:cubicBezTo>
                          <a:cubicBezTo>
                            <a:pt x="213" y="629"/>
                            <a:pt x="210" y="654"/>
                            <a:pt x="201" y="676"/>
                          </a:cubicBezTo>
                          <a:cubicBezTo>
                            <a:pt x="190" y="707"/>
                            <a:pt x="175" y="736"/>
                            <a:pt x="161" y="765"/>
                          </a:cubicBezTo>
                          <a:cubicBezTo>
                            <a:pt x="143" y="805"/>
                            <a:pt x="131" y="845"/>
                            <a:pt x="134" y="889"/>
                          </a:cubicBezTo>
                          <a:cubicBezTo>
                            <a:pt x="138" y="939"/>
                            <a:pt x="173" y="976"/>
                            <a:pt x="223" y="981"/>
                          </a:cubicBezTo>
                          <a:cubicBezTo>
                            <a:pt x="265" y="986"/>
                            <a:pt x="278" y="975"/>
                            <a:pt x="287" y="934"/>
                          </a:cubicBezTo>
                          <a:cubicBezTo>
                            <a:pt x="296" y="895"/>
                            <a:pt x="306" y="857"/>
                            <a:pt x="315" y="818"/>
                          </a:cubicBezTo>
                          <a:cubicBezTo>
                            <a:pt x="324" y="783"/>
                            <a:pt x="332" y="749"/>
                            <a:pt x="340" y="714"/>
                          </a:cubicBezTo>
                          <a:cubicBezTo>
                            <a:pt x="342" y="704"/>
                            <a:pt x="342" y="693"/>
                            <a:pt x="347" y="685"/>
                          </a:cubicBezTo>
                          <a:cubicBezTo>
                            <a:pt x="364" y="659"/>
                            <a:pt x="364" y="634"/>
                            <a:pt x="353" y="606"/>
                          </a:cubicBezTo>
                          <a:cubicBezTo>
                            <a:pt x="342" y="577"/>
                            <a:pt x="366" y="538"/>
                            <a:pt x="388" y="535"/>
                          </a:cubicBezTo>
                          <a:cubicBezTo>
                            <a:pt x="384" y="551"/>
                            <a:pt x="377" y="567"/>
                            <a:pt x="376" y="583"/>
                          </a:cubicBezTo>
                          <a:cubicBezTo>
                            <a:pt x="374" y="598"/>
                            <a:pt x="388" y="604"/>
                            <a:pt x="398" y="594"/>
                          </a:cubicBezTo>
                          <a:cubicBezTo>
                            <a:pt x="422" y="568"/>
                            <a:pt x="445" y="541"/>
                            <a:pt x="468" y="514"/>
                          </a:cubicBezTo>
                          <a:cubicBezTo>
                            <a:pt x="471" y="509"/>
                            <a:pt x="471" y="499"/>
                            <a:pt x="468" y="493"/>
                          </a:cubicBezTo>
                          <a:cubicBezTo>
                            <a:pt x="463" y="480"/>
                            <a:pt x="455" y="468"/>
                            <a:pt x="449" y="456"/>
                          </a:cubicBezTo>
                          <a:cubicBezTo>
                            <a:pt x="444" y="447"/>
                            <a:pt x="438" y="442"/>
                            <a:pt x="428" y="448"/>
                          </a:cubicBezTo>
                          <a:cubicBezTo>
                            <a:pt x="379" y="475"/>
                            <a:pt x="334" y="506"/>
                            <a:pt x="301" y="552"/>
                          </a:cubicBezTo>
                          <a:cubicBezTo>
                            <a:pt x="278" y="583"/>
                            <a:pt x="272" y="616"/>
                            <a:pt x="293" y="651"/>
                          </a:cubicBezTo>
                          <a:cubicBezTo>
                            <a:pt x="297" y="658"/>
                            <a:pt x="300" y="665"/>
                            <a:pt x="302" y="673"/>
                          </a:cubicBezTo>
                          <a:cubicBezTo>
                            <a:pt x="314" y="709"/>
                            <a:pt x="307" y="732"/>
                            <a:pt x="279" y="757"/>
                          </a:cubicBezTo>
                          <a:cubicBezTo>
                            <a:pt x="269" y="765"/>
                            <a:pt x="259" y="773"/>
                            <a:pt x="251" y="782"/>
                          </a:cubicBezTo>
                          <a:cubicBezTo>
                            <a:pt x="224" y="814"/>
                            <a:pt x="226" y="857"/>
                            <a:pt x="256" y="886"/>
                          </a:cubicBezTo>
                          <a:cubicBezTo>
                            <a:pt x="260" y="891"/>
                            <a:pt x="264" y="896"/>
                            <a:pt x="268" y="901"/>
                          </a:cubicBezTo>
                          <a:cubicBezTo>
                            <a:pt x="267" y="903"/>
                            <a:pt x="267" y="904"/>
                            <a:pt x="267" y="906"/>
                          </a:cubicBezTo>
                          <a:cubicBezTo>
                            <a:pt x="237" y="889"/>
                            <a:pt x="212" y="895"/>
                            <a:pt x="189" y="920"/>
                          </a:cubicBezTo>
                          <a:cubicBezTo>
                            <a:pt x="193" y="907"/>
                            <a:pt x="196" y="895"/>
                            <a:pt x="204" y="887"/>
                          </a:cubicBezTo>
                          <a:cubicBezTo>
                            <a:pt x="215" y="876"/>
                            <a:pt x="218" y="865"/>
                            <a:pt x="214" y="851"/>
                          </a:cubicBezTo>
                          <a:cubicBezTo>
                            <a:pt x="200" y="805"/>
                            <a:pt x="216" y="769"/>
                            <a:pt x="254" y="741"/>
                          </a:cubicBezTo>
                          <a:cubicBezTo>
                            <a:pt x="289" y="715"/>
                            <a:pt x="293" y="702"/>
                            <a:pt x="271" y="664"/>
                          </a:cubicBezTo>
                          <a:cubicBezTo>
                            <a:pt x="243" y="618"/>
                            <a:pt x="248" y="577"/>
                            <a:pt x="281" y="535"/>
                          </a:cubicBezTo>
                          <a:cubicBezTo>
                            <a:pt x="293" y="520"/>
                            <a:pt x="302" y="501"/>
                            <a:pt x="309" y="483"/>
                          </a:cubicBezTo>
                          <a:cubicBezTo>
                            <a:pt x="317" y="463"/>
                            <a:pt x="323" y="442"/>
                            <a:pt x="328" y="421"/>
                          </a:cubicBezTo>
                          <a:cubicBezTo>
                            <a:pt x="329" y="414"/>
                            <a:pt x="329" y="404"/>
                            <a:pt x="325" y="399"/>
                          </a:cubicBezTo>
                          <a:cubicBezTo>
                            <a:pt x="323" y="395"/>
                            <a:pt x="312" y="394"/>
                            <a:pt x="306" y="396"/>
                          </a:cubicBezTo>
                          <a:cubicBezTo>
                            <a:pt x="290" y="402"/>
                            <a:pt x="275" y="409"/>
                            <a:pt x="259" y="416"/>
                          </a:cubicBezTo>
                          <a:cubicBezTo>
                            <a:pt x="278" y="370"/>
                            <a:pt x="368" y="336"/>
                            <a:pt x="399" y="388"/>
                          </a:cubicBezTo>
                          <a:cubicBezTo>
                            <a:pt x="366" y="384"/>
                            <a:pt x="359" y="389"/>
                            <a:pt x="347" y="422"/>
                          </a:cubicBezTo>
                          <a:cubicBezTo>
                            <a:pt x="345" y="427"/>
                            <a:pt x="343" y="432"/>
                            <a:pt x="343" y="437"/>
                          </a:cubicBezTo>
                          <a:cubicBezTo>
                            <a:pt x="342" y="444"/>
                            <a:pt x="343" y="452"/>
                            <a:pt x="344" y="459"/>
                          </a:cubicBezTo>
                          <a:cubicBezTo>
                            <a:pt x="351" y="457"/>
                            <a:pt x="359" y="456"/>
                            <a:pt x="365" y="453"/>
                          </a:cubicBezTo>
                          <a:cubicBezTo>
                            <a:pt x="392" y="439"/>
                            <a:pt x="418" y="424"/>
                            <a:pt x="443" y="409"/>
                          </a:cubicBezTo>
                          <a:cubicBezTo>
                            <a:pt x="448" y="406"/>
                            <a:pt x="454" y="400"/>
                            <a:pt x="454" y="395"/>
                          </a:cubicBezTo>
                          <a:cubicBezTo>
                            <a:pt x="457" y="355"/>
                            <a:pt x="478" y="325"/>
                            <a:pt x="508" y="300"/>
                          </a:cubicBezTo>
                          <a:cubicBezTo>
                            <a:pt x="534" y="279"/>
                            <a:pt x="560" y="258"/>
                            <a:pt x="587" y="237"/>
                          </a:cubicBezTo>
                          <a:cubicBezTo>
                            <a:pt x="581" y="252"/>
                            <a:pt x="574" y="266"/>
                            <a:pt x="563" y="278"/>
                          </a:cubicBezTo>
                          <a:cubicBezTo>
                            <a:pt x="547" y="297"/>
                            <a:pt x="528" y="312"/>
                            <a:pt x="511" y="330"/>
                          </a:cubicBezTo>
                          <a:cubicBezTo>
                            <a:pt x="487" y="355"/>
                            <a:pt x="473" y="384"/>
                            <a:pt x="474" y="418"/>
                          </a:cubicBezTo>
                          <a:cubicBezTo>
                            <a:pt x="475" y="429"/>
                            <a:pt x="481" y="439"/>
                            <a:pt x="485" y="452"/>
                          </a:cubicBezTo>
                          <a:cubicBezTo>
                            <a:pt x="506" y="432"/>
                            <a:pt x="523" y="415"/>
                            <a:pt x="540" y="399"/>
                          </a:cubicBezTo>
                          <a:cubicBezTo>
                            <a:pt x="551" y="389"/>
                            <a:pt x="562" y="379"/>
                            <a:pt x="571" y="367"/>
                          </a:cubicBezTo>
                          <a:cubicBezTo>
                            <a:pt x="574" y="364"/>
                            <a:pt x="575" y="355"/>
                            <a:pt x="573" y="352"/>
                          </a:cubicBezTo>
                          <a:cubicBezTo>
                            <a:pt x="571" y="349"/>
                            <a:pt x="562" y="348"/>
                            <a:pt x="558" y="349"/>
                          </a:cubicBezTo>
                          <a:cubicBezTo>
                            <a:pt x="549" y="351"/>
                            <a:pt x="541" y="356"/>
                            <a:pt x="531" y="361"/>
                          </a:cubicBezTo>
                          <a:cubicBezTo>
                            <a:pt x="542" y="334"/>
                            <a:pt x="563" y="324"/>
                            <a:pt x="588" y="320"/>
                          </a:cubicBezTo>
                          <a:cubicBezTo>
                            <a:pt x="596" y="319"/>
                            <a:pt x="605" y="317"/>
                            <a:pt x="611" y="312"/>
                          </a:cubicBezTo>
                          <a:cubicBezTo>
                            <a:pt x="651" y="279"/>
                            <a:pt x="690" y="244"/>
                            <a:pt x="730" y="210"/>
                          </a:cubicBezTo>
                          <a:cubicBezTo>
                            <a:pt x="733" y="207"/>
                            <a:pt x="739" y="206"/>
                            <a:pt x="744" y="204"/>
                          </a:cubicBezTo>
                          <a:cubicBezTo>
                            <a:pt x="742" y="202"/>
                            <a:pt x="739" y="200"/>
                            <a:pt x="737" y="197"/>
                          </a:cubicBezTo>
                          <a:cubicBezTo>
                            <a:pt x="703" y="192"/>
                            <a:pt x="679" y="217"/>
                            <a:pt x="648" y="235"/>
                          </a:cubicBezTo>
                          <a:cubicBezTo>
                            <a:pt x="659" y="208"/>
                            <a:pt x="675" y="194"/>
                            <a:pt x="696" y="185"/>
                          </a:cubicBezTo>
                          <a:cubicBezTo>
                            <a:pt x="727" y="171"/>
                            <a:pt x="760" y="173"/>
                            <a:pt x="794" y="174"/>
                          </a:cubicBezTo>
                          <a:cubicBezTo>
                            <a:pt x="822" y="175"/>
                            <a:pt x="851" y="167"/>
                            <a:pt x="879" y="163"/>
                          </a:cubicBezTo>
                          <a:cubicBezTo>
                            <a:pt x="881" y="163"/>
                            <a:pt x="883" y="159"/>
                            <a:pt x="885" y="157"/>
                          </a:cubicBezTo>
                          <a:cubicBezTo>
                            <a:pt x="906" y="135"/>
                            <a:pt x="932" y="124"/>
                            <a:pt x="962" y="121"/>
                          </a:cubicBezTo>
                          <a:cubicBezTo>
                            <a:pt x="967" y="120"/>
                            <a:pt x="972" y="120"/>
                            <a:pt x="976" y="118"/>
                          </a:cubicBezTo>
                          <a:cubicBezTo>
                            <a:pt x="1004" y="104"/>
                            <a:pt x="1033" y="89"/>
                            <a:pt x="1061" y="75"/>
                          </a:cubicBezTo>
                          <a:cubicBezTo>
                            <a:pt x="1067" y="72"/>
                            <a:pt x="1073" y="67"/>
                            <a:pt x="1080" y="62"/>
                          </a:cubicBezTo>
                          <a:cubicBezTo>
                            <a:pt x="1040" y="32"/>
                            <a:pt x="896" y="46"/>
                            <a:pt x="882" y="81"/>
                          </a:cubicBezTo>
                          <a:cubicBezTo>
                            <a:pt x="906" y="90"/>
                            <a:pt x="937" y="78"/>
                            <a:pt x="959" y="103"/>
                          </a:cubicBezTo>
                          <a:cubicBezTo>
                            <a:pt x="929" y="99"/>
                            <a:pt x="904" y="106"/>
                            <a:pt x="880" y="122"/>
                          </a:cubicBezTo>
                          <a:cubicBezTo>
                            <a:pt x="851" y="142"/>
                            <a:pt x="831" y="141"/>
                            <a:pt x="810" y="124"/>
                          </a:cubicBezTo>
                          <a:cubicBezTo>
                            <a:pt x="814" y="123"/>
                            <a:pt x="817" y="122"/>
                            <a:pt x="820" y="121"/>
                          </a:cubicBezTo>
                          <a:cubicBezTo>
                            <a:pt x="834" y="114"/>
                            <a:pt x="849" y="106"/>
                            <a:pt x="863" y="99"/>
                          </a:cubicBezTo>
                          <a:cubicBezTo>
                            <a:pt x="852" y="80"/>
                            <a:pt x="833" y="77"/>
                            <a:pt x="814" y="73"/>
                          </a:cubicBezTo>
                          <a:cubicBezTo>
                            <a:pt x="813" y="73"/>
                            <a:pt x="812" y="73"/>
                            <a:pt x="812" y="73"/>
                          </a:cubicBezTo>
                          <a:cubicBezTo>
                            <a:pt x="776" y="80"/>
                            <a:pt x="740" y="87"/>
                            <a:pt x="705" y="94"/>
                          </a:cubicBezTo>
                          <a:cubicBezTo>
                            <a:pt x="698" y="96"/>
                            <a:pt x="693" y="101"/>
                            <a:pt x="684" y="107"/>
                          </a:cubicBezTo>
                          <a:cubicBezTo>
                            <a:pt x="699" y="114"/>
                            <a:pt x="711" y="118"/>
                            <a:pt x="722" y="124"/>
                          </a:cubicBezTo>
                          <a:cubicBezTo>
                            <a:pt x="732" y="130"/>
                            <a:pt x="741" y="137"/>
                            <a:pt x="750" y="144"/>
                          </a:cubicBezTo>
                          <a:cubicBezTo>
                            <a:pt x="749" y="146"/>
                            <a:pt x="748" y="147"/>
                            <a:pt x="748" y="149"/>
                          </a:cubicBezTo>
                          <a:cubicBezTo>
                            <a:pt x="712" y="135"/>
                            <a:pt x="678" y="128"/>
                            <a:pt x="648" y="159"/>
                          </a:cubicBezTo>
                          <a:cubicBezTo>
                            <a:pt x="645" y="162"/>
                            <a:pt x="640" y="164"/>
                            <a:pt x="636" y="166"/>
                          </a:cubicBezTo>
                          <a:cubicBezTo>
                            <a:pt x="595" y="186"/>
                            <a:pt x="547" y="191"/>
                            <a:pt x="512" y="224"/>
                          </a:cubicBezTo>
                          <a:cubicBezTo>
                            <a:pt x="538" y="175"/>
                            <a:pt x="589" y="163"/>
                            <a:pt x="632" y="139"/>
                          </a:cubicBezTo>
                          <a:cubicBezTo>
                            <a:pt x="627" y="137"/>
                            <a:pt x="622" y="137"/>
                            <a:pt x="618" y="137"/>
                          </a:cubicBezTo>
                          <a:cubicBezTo>
                            <a:pt x="512" y="144"/>
                            <a:pt x="427" y="195"/>
                            <a:pt x="354" y="268"/>
                          </a:cubicBezTo>
                          <a:cubicBezTo>
                            <a:pt x="342" y="281"/>
                            <a:pt x="347" y="290"/>
                            <a:pt x="365" y="293"/>
                          </a:cubicBezTo>
                          <a:cubicBezTo>
                            <a:pt x="396" y="299"/>
                            <a:pt x="410" y="281"/>
                            <a:pt x="421" y="251"/>
                          </a:cubicBezTo>
                          <a:close/>
                          <a:moveTo>
                            <a:pt x="1454" y="1340"/>
                          </a:moveTo>
                          <a:cubicBezTo>
                            <a:pt x="1467" y="1348"/>
                            <a:pt x="1472" y="1358"/>
                            <a:pt x="1467" y="1373"/>
                          </a:cubicBezTo>
                          <a:cubicBezTo>
                            <a:pt x="1461" y="1391"/>
                            <a:pt x="1465" y="1396"/>
                            <a:pt x="1484" y="1393"/>
                          </a:cubicBezTo>
                          <a:cubicBezTo>
                            <a:pt x="1491" y="1392"/>
                            <a:pt x="1498" y="1389"/>
                            <a:pt x="1504" y="1386"/>
                          </a:cubicBezTo>
                          <a:cubicBezTo>
                            <a:pt x="1554" y="1361"/>
                            <a:pt x="1598" y="1328"/>
                            <a:pt x="1636" y="1287"/>
                          </a:cubicBezTo>
                          <a:cubicBezTo>
                            <a:pt x="1646" y="1277"/>
                            <a:pt x="1662" y="1264"/>
                            <a:pt x="1651" y="1249"/>
                          </a:cubicBezTo>
                          <a:cubicBezTo>
                            <a:pt x="1648" y="1244"/>
                            <a:pt x="1624" y="1249"/>
                            <a:pt x="1612" y="1255"/>
                          </a:cubicBezTo>
                          <a:cubicBezTo>
                            <a:pt x="1558" y="1283"/>
                            <a:pt x="1503" y="1305"/>
                            <a:pt x="1442" y="1307"/>
                          </a:cubicBezTo>
                          <a:cubicBezTo>
                            <a:pt x="1436" y="1307"/>
                            <a:pt x="1429" y="1313"/>
                            <a:pt x="1425" y="1318"/>
                          </a:cubicBezTo>
                          <a:cubicBezTo>
                            <a:pt x="1389" y="1366"/>
                            <a:pt x="1340" y="1393"/>
                            <a:pt x="1280" y="1397"/>
                          </a:cubicBezTo>
                          <a:cubicBezTo>
                            <a:pt x="1259" y="1398"/>
                            <a:pt x="1245" y="1406"/>
                            <a:pt x="1234" y="1424"/>
                          </a:cubicBezTo>
                          <a:cubicBezTo>
                            <a:pt x="1226" y="1439"/>
                            <a:pt x="1216" y="1453"/>
                            <a:pt x="1206" y="1467"/>
                          </a:cubicBezTo>
                          <a:cubicBezTo>
                            <a:pt x="1193" y="1484"/>
                            <a:pt x="1195" y="1493"/>
                            <a:pt x="1217" y="1496"/>
                          </a:cubicBezTo>
                          <a:cubicBezTo>
                            <a:pt x="1221" y="1497"/>
                            <a:pt x="1226" y="1497"/>
                            <a:pt x="1231" y="1497"/>
                          </a:cubicBezTo>
                          <a:cubicBezTo>
                            <a:pt x="1328" y="1494"/>
                            <a:pt x="1419" y="1430"/>
                            <a:pt x="1454" y="1340"/>
                          </a:cubicBezTo>
                          <a:close/>
                          <a:moveTo>
                            <a:pt x="1909" y="706"/>
                          </a:moveTo>
                          <a:cubicBezTo>
                            <a:pt x="1924" y="754"/>
                            <a:pt x="1912" y="796"/>
                            <a:pt x="1892" y="837"/>
                          </a:cubicBezTo>
                          <a:cubicBezTo>
                            <a:pt x="1888" y="845"/>
                            <a:pt x="1893" y="864"/>
                            <a:pt x="1900" y="870"/>
                          </a:cubicBezTo>
                          <a:cubicBezTo>
                            <a:pt x="1917" y="885"/>
                            <a:pt x="1928" y="901"/>
                            <a:pt x="1935" y="922"/>
                          </a:cubicBezTo>
                          <a:cubicBezTo>
                            <a:pt x="1936" y="928"/>
                            <a:pt x="1943" y="933"/>
                            <a:pt x="1948" y="938"/>
                          </a:cubicBezTo>
                          <a:cubicBezTo>
                            <a:pt x="1953" y="933"/>
                            <a:pt x="1960" y="929"/>
                            <a:pt x="1963" y="923"/>
                          </a:cubicBezTo>
                          <a:cubicBezTo>
                            <a:pt x="1987" y="869"/>
                            <a:pt x="1991" y="813"/>
                            <a:pt x="1973" y="756"/>
                          </a:cubicBezTo>
                          <a:cubicBezTo>
                            <a:pt x="1964" y="728"/>
                            <a:pt x="1945" y="709"/>
                            <a:pt x="1909" y="706"/>
                          </a:cubicBezTo>
                          <a:close/>
                          <a:moveTo>
                            <a:pt x="1909" y="522"/>
                          </a:moveTo>
                          <a:cubicBezTo>
                            <a:pt x="1908" y="534"/>
                            <a:pt x="1908" y="540"/>
                            <a:pt x="1907" y="546"/>
                          </a:cubicBezTo>
                          <a:cubicBezTo>
                            <a:pt x="1902" y="572"/>
                            <a:pt x="1899" y="599"/>
                            <a:pt x="1891" y="624"/>
                          </a:cubicBezTo>
                          <a:cubicBezTo>
                            <a:pt x="1876" y="669"/>
                            <a:pt x="1875" y="670"/>
                            <a:pt x="1922" y="679"/>
                          </a:cubicBezTo>
                          <a:cubicBezTo>
                            <a:pt x="1930" y="680"/>
                            <a:pt x="1938" y="686"/>
                            <a:pt x="1945" y="690"/>
                          </a:cubicBezTo>
                          <a:cubicBezTo>
                            <a:pt x="1948" y="691"/>
                            <a:pt x="1952" y="691"/>
                            <a:pt x="1958" y="693"/>
                          </a:cubicBezTo>
                          <a:cubicBezTo>
                            <a:pt x="1965" y="630"/>
                            <a:pt x="1945" y="577"/>
                            <a:pt x="1909" y="522"/>
                          </a:cubicBezTo>
                          <a:close/>
                          <a:moveTo>
                            <a:pt x="485" y="1355"/>
                          </a:moveTo>
                          <a:cubicBezTo>
                            <a:pt x="484" y="1357"/>
                            <a:pt x="484" y="1360"/>
                            <a:pt x="483" y="1363"/>
                          </a:cubicBezTo>
                          <a:cubicBezTo>
                            <a:pt x="531" y="1399"/>
                            <a:pt x="585" y="1420"/>
                            <a:pt x="647" y="1411"/>
                          </a:cubicBezTo>
                          <a:cubicBezTo>
                            <a:pt x="680" y="1406"/>
                            <a:pt x="711" y="1396"/>
                            <a:pt x="735" y="1372"/>
                          </a:cubicBezTo>
                          <a:cubicBezTo>
                            <a:pt x="738" y="1369"/>
                            <a:pt x="738" y="1362"/>
                            <a:pt x="740" y="1357"/>
                          </a:cubicBezTo>
                          <a:cubicBezTo>
                            <a:pt x="735" y="1357"/>
                            <a:pt x="729" y="1356"/>
                            <a:pt x="725" y="1357"/>
                          </a:cubicBezTo>
                          <a:cubicBezTo>
                            <a:pt x="654" y="1391"/>
                            <a:pt x="584" y="1388"/>
                            <a:pt x="513" y="1359"/>
                          </a:cubicBezTo>
                          <a:cubicBezTo>
                            <a:pt x="504" y="1355"/>
                            <a:pt x="494" y="1356"/>
                            <a:pt x="485" y="1355"/>
                          </a:cubicBezTo>
                          <a:close/>
                          <a:moveTo>
                            <a:pt x="1482" y="1417"/>
                          </a:moveTo>
                          <a:cubicBezTo>
                            <a:pt x="1519" y="1437"/>
                            <a:pt x="1557" y="1450"/>
                            <a:pt x="1597" y="1456"/>
                          </a:cubicBezTo>
                          <a:cubicBezTo>
                            <a:pt x="1604" y="1457"/>
                            <a:pt x="1612" y="1448"/>
                            <a:pt x="1622" y="1443"/>
                          </a:cubicBezTo>
                          <a:cubicBezTo>
                            <a:pt x="1596" y="1432"/>
                            <a:pt x="1573" y="1426"/>
                            <a:pt x="1554" y="1413"/>
                          </a:cubicBezTo>
                          <a:cubicBezTo>
                            <a:pt x="1528" y="1395"/>
                            <a:pt x="1507" y="1401"/>
                            <a:pt x="1482" y="1417"/>
                          </a:cubicBezTo>
                          <a:close/>
                          <a:moveTo>
                            <a:pt x="1562" y="1474"/>
                          </a:moveTo>
                          <a:cubicBezTo>
                            <a:pt x="1528" y="1459"/>
                            <a:pt x="1495" y="1444"/>
                            <a:pt x="1463" y="1430"/>
                          </a:cubicBezTo>
                          <a:cubicBezTo>
                            <a:pt x="1458" y="1428"/>
                            <a:pt x="1452" y="1428"/>
                            <a:pt x="1448" y="1430"/>
                          </a:cubicBezTo>
                          <a:cubicBezTo>
                            <a:pt x="1435" y="1436"/>
                            <a:pt x="1435" y="1448"/>
                            <a:pt x="1450" y="1457"/>
                          </a:cubicBezTo>
                          <a:cubicBezTo>
                            <a:pt x="1484" y="1479"/>
                            <a:pt x="1522" y="1480"/>
                            <a:pt x="1562" y="1474"/>
                          </a:cubicBezTo>
                          <a:close/>
                          <a:moveTo>
                            <a:pt x="1642" y="1318"/>
                          </a:moveTo>
                          <a:cubicBezTo>
                            <a:pt x="1633" y="1329"/>
                            <a:pt x="1619" y="1339"/>
                            <a:pt x="1620" y="1348"/>
                          </a:cubicBezTo>
                          <a:cubicBezTo>
                            <a:pt x="1622" y="1372"/>
                            <a:pt x="1630" y="1396"/>
                            <a:pt x="1635" y="1420"/>
                          </a:cubicBezTo>
                          <a:cubicBezTo>
                            <a:pt x="1664" y="1408"/>
                            <a:pt x="1668" y="1366"/>
                            <a:pt x="1642" y="1318"/>
                          </a:cubicBezTo>
                          <a:close/>
                          <a:moveTo>
                            <a:pt x="1684" y="1391"/>
                          </a:moveTo>
                          <a:cubicBezTo>
                            <a:pt x="1706" y="1378"/>
                            <a:pt x="1704" y="1320"/>
                            <a:pt x="1674" y="1280"/>
                          </a:cubicBezTo>
                          <a:cubicBezTo>
                            <a:pt x="1669" y="1291"/>
                            <a:pt x="1660" y="1302"/>
                            <a:pt x="1662" y="1310"/>
                          </a:cubicBezTo>
                          <a:cubicBezTo>
                            <a:pt x="1667" y="1337"/>
                            <a:pt x="1676" y="1364"/>
                            <a:pt x="1684" y="1391"/>
                          </a:cubicBezTo>
                          <a:close/>
                          <a:moveTo>
                            <a:pt x="1694" y="1259"/>
                          </a:moveTo>
                          <a:cubicBezTo>
                            <a:pt x="1705" y="1294"/>
                            <a:pt x="1714" y="1325"/>
                            <a:pt x="1722" y="1354"/>
                          </a:cubicBezTo>
                          <a:cubicBezTo>
                            <a:pt x="1740" y="1337"/>
                            <a:pt x="1733" y="1269"/>
                            <a:pt x="1709" y="1241"/>
                          </a:cubicBezTo>
                          <a:cubicBezTo>
                            <a:pt x="1703" y="1249"/>
                            <a:pt x="1697" y="1256"/>
                            <a:pt x="1694" y="1259"/>
                          </a:cubicBezTo>
                          <a:close/>
                          <a:moveTo>
                            <a:pt x="1547" y="1389"/>
                          </a:moveTo>
                          <a:cubicBezTo>
                            <a:pt x="1569" y="1399"/>
                            <a:pt x="1589" y="1407"/>
                            <a:pt x="1614" y="1419"/>
                          </a:cubicBezTo>
                          <a:cubicBezTo>
                            <a:pt x="1610" y="1394"/>
                            <a:pt x="1606" y="1376"/>
                            <a:pt x="1602" y="1355"/>
                          </a:cubicBezTo>
                          <a:cubicBezTo>
                            <a:pt x="1582" y="1368"/>
                            <a:pt x="1567" y="1377"/>
                            <a:pt x="1547" y="1389"/>
                          </a:cubicBezTo>
                          <a:close/>
                          <a:moveTo>
                            <a:pt x="1752" y="1291"/>
                          </a:moveTo>
                          <a:cubicBezTo>
                            <a:pt x="1764" y="1244"/>
                            <a:pt x="1755" y="1221"/>
                            <a:pt x="1730" y="1227"/>
                          </a:cubicBezTo>
                          <a:cubicBezTo>
                            <a:pt x="1737" y="1248"/>
                            <a:pt x="1744" y="1268"/>
                            <a:pt x="1752" y="12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7" name="TextBox 56">
                <a:extLst>
                  <a:ext uri="{FF2B5EF4-FFF2-40B4-BE49-F238E27FC236}">
                    <a16:creationId xmlns:a16="http://schemas.microsoft.com/office/drawing/2014/main" id="{E91C400B-D225-4016-BE96-A5EA0E63FF74}"/>
                  </a:ext>
                </a:extLst>
              </p:cNvPr>
              <p:cNvSpPr txBox="1"/>
              <p:nvPr/>
            </p:nvSpPr>
            <p:spPr>
              <a:xfrm>
                <a:off x="5609998" y="4359565"/>
                <a:ext cx="972001" cy="307777"/>
              </a:xfrm>
              <a:prstGeom prst="rect">
                <a:avLst/>
              </a:prstGeom>
              <a:noFill/>
            </p:spPr>
            <p:txBody>
              <a:bodyPr wrap="square" rtlCol="0">
                <a:spAutoFit/>
              </a:bodyPr>
              <a:lstStyle/>
              <a:p>
                <a:pPr algn="ctr"/>
                <a:r>
                  <a:rPr lang="en-CA" sz="1400"/>
                  <a:t>Thoughts</a:t>
                </a:r>
              </a:p>
            </p:txBody>
          </p:sp>
          <p:sp>
            <p:nvSpPr>
              <p:cNvPr id="58" name="TextBox 57">
                <a:extLst>
                  <a:ext uri="{FF2B5EF4-FFF2-40B4-BE49-F238E27FC236}">
                    <a16:creationId xmlns:a16="http://schemas.microsoft.com/office/drawing/2014/main" id="{ECE62040-9172-4E70-8769-8032E817B474}"/>
                  </a:ext>
                </a:extLst>
              </p:cNvPr>
              <p:cNvSpPr txBox="1"/>
              <p:nvPr/>
            </p:nvSpPr>
            <p:spPr>
              <a:xfrm>
                <a:off x="6534463" y="5359584"/>
                <a:ext cx="972001" cy="307777"/>
              </a:xfrm>
              <a:prstGeom prst="rect">
                <a:avLst/>
              </a:prstGeom>
              <a:noFill/>
            </p:spPr>
            <p:txBody>
              <a:bodyPr wrap="square" rtlCol="0">
                <a:spAutoFit/>
              </a:bodyPr>
              <a:lstStyle/>
              <a:p>
                <a:pPr algn="ctr"/>
                <a:r>
                  <a:rPr lang="en-CA" sz="1400"/>
                  <a:t>Feelings</a:t>
                </a:r>
              </a:p>
            </p:txBody>
          </p:sp>
          <p:sp>
            <p:nvSpPr>
              <p:cNvPr id="59" name="TextBox 58">
                <a:extLst>
                  <a:ext uri="{FF2B5EF4-FFF2-40B4-BE49-F238E27FC236}">
                    <a16:creationId xmlns:a16="http://schemas.microsoft.com/office/drawing/2014/main" id="{2A9C0B0F-BC66-41D4-970A-C23B80DCB942}"/>
                  </a:ext>
                </a:extLst>
              </p:cNvPr>
              <p:cNvSpPr txBox="1"/>
              <p:nvPr/>
            </p:nvSpPr>
            <p:spPr>
              <a:xfrm>
                <a:off x="4683593" y="5359584"/>
                <a:ext cx="972001" cy="307777"/>
              </a:xfrm>
              <a:prstGeom prst="rect">
                <a:avLst/>
              </a:prstGeom>
              <a:noFill/>
            </p:spPr>
            <p:txBody>
              <a:bodyPr wrap="square" rtlCol="0">
                <a:spAutoFit/>
              </a:bodyPr>
              <a:lstStyle/>
              <a:p>
                <a:pPr algn="ctr"/>
                <a:r>
                  <a:rPr lang="en-CA" sz="1400"/>
                  <a:t>Behavior</a:t>
                </a:r>
              </a:p>
            </p:txBody>
          </p:sp>
        </p:grpSp>
      </p:grpSp>
    </p:spTree>
    <p:extLst>
      <p:ext uri="{BB962C8B-B14F-4D97-AF65-F5344CB8AC3E}">
        <p14:creationId xmlns:p14="http://schemas.microsoft.com/office/powerpoint/2010/main" val="94672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1F20-CEA6-B7B6-37CF-23D8569C3F9E}"/>
              </a:ext>
            </a:extLst>
          </p:cNvPr>
          <p:cNvSpPr>
            <a:spLocks noGrp="1"/>
          </p:cNvSpPr>
          <p:nvPr>
            <p:ph type="title"/>
          </p:nvPr>
        </p:nvSpPr>
        <p:spPr/>
        <p:txBody>
          <a:bodyPr/>
          <a:lstStyle/>
          <a:p>
            <a:r>
              <a:rPr lang="en-CA" dirty="0"/>
              <a:t>Sleep hygiene and stress management</a:t>
            </a:r>
          </a:p>
        </p:txBody>
      </p:sp>
      <p:sp>
        <p:nvSpPr>
          <p:cNvPr id="4" name="Text Placeholder 3">
            <a:extLst>
              <a:ext uri="{FF2B5EF4-FFF2-40B4-BE49-F238E27FC236}">
                <a16:creationId xmlns:a16="http://schemas.microsoft.com/office/drawing/2014/main" id="{64EB3F2D-98C9-6F31-873A-2E8810670DE1}"/>
              </a:ext>
            </a:extLst>
          </p:cNvPr>
          <p:cNvSpPr>
            <a:spLocks noGrp="1"/>
          </p:cNvSpPr>
          <p:nvPr>
            <p:ph type="body" sz="quarter" idx="13"/>
          </p:nvPr>
        </p:nvSpPr>
        <p:spPr>
          <a:xfrm>
            <a:off x="570880" y="6355734"/>
            <a:ext cx="10800900" cy="222333"/>
          </a:xfrm>
        </p:spPr>
        <p:txBody>
          <a:bodyPr>
            <a:noAutofit/>
          </a:bodyPr>
          <a:lstStyle/>
          <a:p>
            <a:r>
              <a:rPr lang="en-CA" sz="1000" dirty="0"/>
              <a:t>*Ghrelin: stimulates appetite; leptin: suppresses food intake; **Mindfulness is focused attention on the present moment without judgement.</a:t>
            </a:r>
            <a:br>
              <a:rPr lang="en-CA" sz="1000" dirty="0"/>
            </a:br>
            <a:r>
              <a:rPr lang="en-CA" sz="1000" dirty="0"/>
              <a:t>1. Cooper CB et al. BMJ Open Sport </a:t>
            </a:r>
            <a:r>
              <a:rPr lang="en-CA" sz="1000" dirty="0" err="1"/>
              <a:t>Exerc</a:t>
            </a:r>
            <a:r>
              <a:rPr lang="en-CA" sz="1000" dirty="0"/>
              <a:t> Med 2018;4:e000392; 2. </a:t>
            </a:r>
            <a:r>
              <a:rPr lang="en-CA" sz="1000" dirty="0" err="1"/>
              <a:t>Tasali</a:t>
            </a:r>
            <a:r>
              <a:rPr lang="en-CA" sz="1000" dirty="0"/>
              <a:t> E et al. JAMA Intern Med 2022;182:365</a:t>
            </a:r>
            <a:r>
              <a:rPr lang="en-CA" sz="1000" dirty="0">
                <a:latin typeface="Arial" panose="020B0604020202020204" pitchFamily="34" charset="0"/>
                <a:cs typeface="Arial" panose="020B0604020202020204" pitchFamily="34" charset="0"/>
              </a:rPr>
              <a:t>–3</a:t>
            </a:r>
            <a:r>
              <a:rPr lang="en-CA" sz="1000" dirty="0"/>
              <a:t>74; 3. Irish LA et al. Sleep Med Rev 2015;22:23</a:t>
            </a:r>
            <a:r>
              <a:rPr lang="en-CA" sz="1000" dirty="0">
                <a:latin typeface="Arial" panose="020B0604020202020204" pitchFamily="34" charset="0"/>
                <a:cs typeface="Arial" panose="020B0604020202020204" pitchFamily="34" charset="0"/>
              </a:rPr>
              <a:t>–</a:t>
            </a:r>
            <a:r>
              <a:rPr lang="en-CA" sz="1000" dirty="0"/>
              <a:t>36.</a:t>
            </a:r>
          </a:p>
        </p:txBody>
      </p:sp>
      <p:sp>
        <p:nvSpPr>
          <p:cNvPr id="3" name="TextBox 2">
            <a:extLst>
              <a:ext uri="{FF2B5EF4-FFF2-40B4-BE49-F238E27FC236}">
                <a16:creationId xmlns:a16="http://schemas.microsoft.com/office/drawing/2014/main" id="{7CEAC276-4C62-2E93-4A71-177FBC682DF6}"/>
              </a:ext>
            </a:extLst>
          </p:cNvPr>
          <p:cNvSpPr txBox="1"/>
          <p:nvPr/>
        </p:nvSpPr>
        <p:spPr>
          <a:xfrm>
            <a:off x="811031" y="1352013"/>
            <a:ext cx="10705801" cy="646331"/>
          </a:xfrm>
          <a:prstGeom prst="rect">
            <a:avLst/>
          </a:prstGeom>
          <a:solidFill>
            <a:schemeClr val="bg2"/>
          </a:solidFill>
        </p:spPr>
        <p:txBody>
          <a:bodyPr wrap="square">
            <a:spAutoFit/>
          </a:bodyPr>
          <a:lstStyle/>
          <a:p>
            <a:pPr algn="ctr"/>
            <a:r>
              <a:rPr lang="en-US" b="1" i="0" dirty="0">
                <a:solidFill>
                  <a:srgbClr val="202124"/>
                </a:solidFill>
                <a:effectLst/>
                <a:latin typeface="arial" panose="020B0604020202020204" pitchFamily="34" charset="0"/>
              </a:rPr>
              <a:t>Insufficient sleep is independently associated with a higher risk of obesity, </a:t>
            </a:r>
            <a:br>
              <a:rPr lang="en-US" b="1" i="0" dirty="0">
                <a:solidFill>
                  <a:srgbClr val="202124"/>
                </a:solidFill>
                <a:effectLst/>
                <a:latin typeface="arial" panose="020B0604020202020204" pitchFamily="34" charset="0"/>
              </a:rPr>
            </a:br>
            <a:r>
              <a:rPr lang="en-US" b="1" i="0" dirty="0">
                <a:solidFill>
                  <a:srgbClr val="202124"/>
                </a:solidFill>
                <a:effectLst/>
                <a:latin typeface="arial" panose="020B0604020202020204" pitchFamily="34" charset="0"/>
              </a:rPr>
              <a:t>and obesity may lead to reduced sleep quality</a:t>
            </a:r>
            <a:r>
              <a:rPr lang="en-US" baseline="30000" dirty="0">
                <a:solidFill>
                  <a:srgbClr val="202124"/>
                </a:solidFill>
                <a:latin typeface="arial" panose="020B0604020202020204" pitchFamily="34" charset="0"/>
              </a:rPr>
              <a:t>1,2</a:t>
            </a:r>
            <a:endParaRPr lang="en-CA" baseline="30000" dirty="0"/>
          </a:p>
        </p:txBody>
      </p:sp>
      <p:grpSp>
        <p:nvGrpSpPr>
          <p:cNvPr id="5" name="Group 4">
            <a:extLst>
              <a:ext uri="{FF2B5EF4-FFF2-40B4-BE49-F238E27FC236}">
                <a16:creationId xmlns:a16="http://schemas.microsoft.com/office/drawing/2014/main" id="{22D827E5-BA7E-F20E-6A90-268D4A4DC558}"/>
              </a:ext>
            </a:extLst>
          </p:cNvPr>
          <p:cNvGrpSpPr/>
          <p:nvPr/>
        </p:nvGrpSpPr>
        <p:grpSpPr>
          <a:xfrm>
            <a:off x="1707642" y="2065969"/>
            <a:ext cx="8776717" cy="2350764"/>
            <a:chOff x="1707642" y="2129469"/>
            <a:chExt cx="8776717" cy="2350764"/>
          </a:xfrm>
        </p:grpSpPr>
        <p:grpSp>
          <p:nvGrpSpPr>
            <p:cNvPr id="8" name="Group 252">
              <a:extLst>
                <a:ext uri="{FF2B5EF4-FFF2-40B4-BE49-F238E27FC236}">
                  <a16:creationId xmlns:a16="http://schemas.microsoft.com/office/drawing/2014/main" id="{F5E6EE00-D2C9-5369-0E9B-55B3516DEE36}"/>
                </a:ext>
              </a:extLst>
            </p:cNvPr>
            <p:cNvGrpSpPr>
              <a:grpSpLocks noChangeAspect="1"/>
            </p:cNvGrpSpPr>
            <p:nvPr/>
          </p:nvGrpSpPr>
          <p:grpSpPr bwMode="auto">
            <a:xfrm>
              <a:off x="1707642" y="2208022"/>
              <a:ext cx="1502856" cy="1406606"/>
              <a:chOff x="-1657" y="1033"/>
              <a:chExt cx="1093" cy="1023"/>
            </a:xfrm>
          </p:grpSpPr>
          <p:sp>
            <p:nvSpPr>
              <p:cNvPr id="87" name="Freeform 253">
                <a:extLst>
                  <a:ext uri="{FF2B5EF4-FFF2-40B4-BE49-F238E27FC236}">
                    <a16:creationId xmlns:a16="http://schemas.microsoft.com/office/drawing/2014/main" id="{EBBB0195-D15F-BADA-4E68-24AB24317360}"/>
                  </a:ext>
                </a:extLst>
              </p:cNvPr>
              <p:cNvSpPr>
                <a:spLocks/>
              </p:cNvSpPr>
              <p:nvPr/>
            </p:nvSpPr>
            <p:spPr bwMode="auto">
              <a:xfrm>
                <a:off x="-1493" y="1353"/>
                <a:ext cx="423" cy="267"/>
              </a:xfrm>
              <a:custGeom>
                <a:avLst/>
                <a:gdLst>
                  <a:gd name="T0" fmla="*/ 0 w 177"/>
                  <a:gd name="T1" fmla="*/ 112 h 112"/>
                  <a:gd name="T2" fmla="*/ 74 w 177"/>
                  <a:gd name="T3" fmla="*/ 17 h 112"/>
                  <a:gd name="T4" fmla="*/ 152 w 177"/>
                  <a:gd name="T5" fmla="*/ 10 h 112"/>
                  <a:gd name="T6" fmla="*/ 139 w 177"/>
                  <a:gd name="T7" fmla="*/ 63 h 112"/>
                  <a:gd name="T8" fmla="*/ 84 w 177"/>
                  <a:gd name="T9" fmla="*/ 112 h 112"/>
                  <a:gd name="T10" fmla="*/ 0 w 177"/>
                  <a:gd name="T11" fmla="*/ 112 h 112"/>
                </a:gdLst>
                <a:ahLst/>
                <a:cxnLst>
                  <a:cxn ang="0">
                    <a:pos x="T0" y="T1"/>
                  </a:cxn>
                  <a:cxn ang="0">
                    <a:pos x="T2" y="T3"/>
                  </a:cxn>
                  <a:cxn ang="0">
                    <a:pos x="T4" y="T5"/>
                  </a:cxn>
                  <a:cxn ang="0">
                    <a:pos x="T6" y="T7"/>
                  </a:cxn>
                  <a:cxn ang="0">
                    <a:pos x="T8" y="T9"/>
                  </a:cxn>
                  <a:cxn ang="0">
                    <a:pos x="T10" y="T11"/>
                  </a:cxn>
                </a:cxnLst>
                <a:rect l="0" t="0" r="r" b="b"/>
                <a:pathLst>
                  <a:path w="177" h="112">
                    <a:moveTo>
                      <a:pt x="0" y="112"/>
                    </a:moveTo>
                    <a:cubicBezTo>
                      <a:pt x="11" y="64"/>
                      <a:pt x="42" y="33"/>
                      <a:pt x="74" y="17"/>
                    </a:cubicBezTo>
                    <a:cubicBezTo>
                      <a:pt x="104" y="2"/>
                      <a:pt x="135" y="0"/>
                      <a:pt x="152" y="10"/>
                    </a:cubicBezTo>
                    <a:cubicBezTo>
                      <a:pt x="172" y="20"/>
                      <a:pt x="177" y="55"/>
                      <a:pt x="139" y="63"/>
                    </a:cubicBezTo>
                    <a:cubicBezTo>
                      <a:pt x="115" y="68"/>
                      <a:pt x="85" y="68"/>
                      <a:pt x="84" y="112"/>
                    </a:cubicBezTo>
                    <a:lnTo>
                      <a:pt x="0" y="112"/>
                    </a:lnTo>
                    <a:close/>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254">
                <a:extLst>
                  <a:ext uri="{FF2B5EF4-FFF2-40B4-BE49-F238E27FC236}">
                    <a16:creationId xmlns:a16="http://schemas.microsoft.com/office/drawing/2014/main" id="{11019421-A246-DB24-97CC-3AECA3AEE988}"/>
                  </a:ext>
                </a:extLst>
              </p:cNvPr>
              <p:cNvSpPr>
                <a:spLocks noChangeArrowheads="1"/>
              </p:cNvSpPr>
              <p:nvPr/>
            </p:nvSpPr>
            <p:spPr bwMode="auto">
              <a:xfrm>
                <a:off x="-1101" y="1620"/>
                <a:ext cx="439" cy="436"/>
              </a:xfrm>
              <a:prstGeom prst="rect">
                <a:avLst/>
              </a:pr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255">
                <a:extLst>
                  <a:ext uri="{FF2B5EF4-FFF2-40B4-BE49-F238E27FC236}">
                    <a16:creationId xmlns:a16="http://schemas.microsoft.com/office/drawing/2014/main" id="{FE71FA56-74A3-96CC-F91C-F8A6F340F1E2}"/>
                  </a:ext>
                </a:extLst>
              </p:cNvPr>
              <p:cNvSpPr>
                <a:spLocks noChangeArrowheads="1"/>
              </p:cNvSpPr>
              <p:nvPr/>
            </p:nvSpPr>
            <p:spPr bwMode="auto">
              <a:xfrm>
                <a:off x="-1170" y="1532"/>
                <a:ext cx="606" cy="88"/>
              </a:xfrm>
              <a:prstGeom prst="rect">
                <a:avLst/>
              </a:pr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56">
                <a:extLst>
                  <a:ext uri="{FF2B5EF4-FFF2-40B4-BE49-F238E27FC236}">
                    <a16:creationId xmlns:a16="http://schemas.microsoft.com/office/drawing/2014/main" id="{E9B4E0D3-5659-7C2B-48BE-3BA86ADAF67A}"/>
                  </a:ext>
                </a:extLst>
              </p:cNvPr>
              <p:cNvSpPr>
                <a:spLocks/>
              </p:cNvSpPr>
              <p:nvPr/>
            </p:nvSpPr>
            <p:spPr bwMode="auto">
              <a:xfrm>
                <a:off x="-1142" y="1317"/>
                <a:ext cx="210" cy="203"/>
              </a:xfrm>
              <a:custGeom>
                <a:avLst/>
                <a:gdLst>
                  <a:gd name="T0" fmla="*/ 33 w 88"/>
                  <a:gd name="T1" fmla="*/ 26 h 85"/>
                  <a:gd name="T2" fmla="*/ 29 w 88"/>
                  <a:gd name="T3" fmla="*/ 26 h 85"/>
                  <a:gd name="T4" fmla="*/ 0 w 88"/>
                  <a:gd name="T5" fmla="*/ 56 h 85"/>
                  <a:gd name="T6" fmla="*/ 0 w 88"/>
                  <a:gd name="T7" fmla="*/ 56 h 85"/>
                  <a:gd name="T8" fmla="*/ 29 w 88"/>
                  <a:gd name="T9" fmla="*/ 85 h 85"/>
                  <a:gd name="T10" fmla="*/ 81 w 88"/>
                  <a:gd name="T11" fmla="*/ 85 h 85"/>
                  <a:gd name="T12" fmla="*/ 88 w 88"/>
                  <a:gd name="T13" fmla="*/ 15 h 85"/>
                  <a:gd name="T14" fmla="*/ 55 w 88"/>
                  <a:gd name="T15" fmla="*/ 0 h 85"/>
                  <a:gd name="T16" fmla="*/ 33 w 88"/>
                  <a:gd name="T17"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5">
                    <a:moveTo>
                      <a:pt x="33" y="26"/>
                    </a:moveTo>
                    <a:cubicBezTo>
                      <a:pt x="29" y="26"/>
                      <a:pt x="29" y="26"/>
                      <a:pt x="29" y="26"/>
                    </a:cubicBezTo>
                    <a:cubicBezTo>
                      <a:pt x="13" y="26"/>
                      <a:pt x="0" y="40"/>
                      <a:pt x="0" y="56"/>
                    </a:cubicBezTo>
                    <a:cubicBezTo>
                      <a:pt x="0" y="56"/>
                      <a:pt x="0" y="56"/>
                      <a:pt x="0" y="56"/>
                    </a:cubicBezTo>
                    <a:cubicBezTo>
                      <a:pt x="0" y="72"/>
                      <a:pt x="13" y="85"/>
                      <a:pt x="29" y="85"/>
                    </a:cubicBezTo>
                    <a:cubicBezTo>
                      <a:pt x="81" y="85"/>
                      <a:pt x="81" y="85"/>
                      <a:pt x="81" y="85"/>
                    </a:cubicBezTo>
                    <a:cubicBezTo>
                      <a:pt x="88" y="15"/>
                      <a:pt x="88" y="15"/>
                      <a:pt x="88" y="15"/>
                    </a:cubicBezTo>
                    <a:cubicBezTo>
                      <a:pt x="55" y="0"/>
                      <a:pt x="55" y="0"/>
                      <a:pt x="55" y="0"/>
                    </a:cubicBezTo>
                    <a:cubicBezTo>
                      <a:pt x="55" y="0"/>
                      <a:pt x="22" y="0"/>
                      <a:pt x="33" y="26"/>
                    </a:cubicBez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57">
                <a:extLst>
                  <a:ext uri="{FF2B5EF4-FFF2-40B4-BE49-F238E27FC236}">
                    <a16:creationId xmlns:a16="http://schemas.microsoft.com/office/drawing/2014/main" id="{DC712C98-6CB4-5CB3-6701-6035036698EE}"/>
                  </a:ext>
                </a:extLst>
              </p:cNvPr>
              <p:cNvSpPr>
                <a:spLocks/>
              </p:cNvSpPr>
              <p:nvPr/>
            </p:nvSpPr>
            <p:spPr bwMode="auto">
              <a:xfrm>
                <a:off x="-1118" y="1279"/>
                <a:ext cx="287" cy="250"/>
              </a:xfrm>
              <a:custGeom>
                <a:avLst/>
                <a:gdLst>
                  <a:gd name="T0" fmla="*/ 77 w 120"/>
                  <a:gd name="T1" fmla="*/ 102 h 105"/>
                  <a:gd name="T2" fmla="*/ 77 w 120"/>
                  <a:gd name="T3" fmla="*/ 102 h 105"/>
                  <a:gd name="T4" fmla="*/ 57 w 120"/>
                  <a:gd name="T5" fmla="*/ 87 h 105"/>
                  <a:gd name="T6" fmla="*/ 44 w 120"/>
                  <a:gd name="T7" fmla="*/ 48 h 105"/>
                  <a:gd name="T8" fmla="*/ 44 w 120"/>
                  <a:gd name="T9" fmla="*/ 44 h 105"/>
                  <a:gd name="T10" fmla="*/ 29 w 120"/>
                  <a:gd name="T11" fmla="*/ 44 h 105"/>
                  <a:gd name="T12" fmla="*/ 29 w 120"/>
                  <a:gd name="T13" fmla="*/ 48 h 105"/>
                  <a:gd name="T14" fmla="*/ 2 w 120"/>
                  <a:gd name="T15" fmla="*/ 48 h 105"/>
                  <a:gd name="T16" fmla="*/ 40 w 120"/>
                  <a:gd name="T17" fmla="*/ 11 h 105"/>
                  <a:gd name="T18" fmla="*/ 77 w 120"/>
                  <a:gd name="T19"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05">
                    <a:moveTo>
                      <a:pt x="77" y="102"/>
                    </a:moveTo>
                    <a:cubicBezTo>
                      <a:pt x="77" y="102"/>
                      <a:pt x="77" y="102"/>
                      <a:pt x="77" y="102"/>
                    </a:cubicBezTo>
                    <a:cubicBezTo>
                      <a:pt x="67" y="105"/>
                      <a:pt x="57" y="97"/>
                      <a:pt x="57" y="87"/>
                    </a:cubicBezTo>
                    <a:cubicBezTo>
                      <a:pt x="58" y="65"/>
                      <a:pt x="67" y="48"/>
                      <a:pt x="44" y="48"/>
                    </a:cubicBezTo>
                    <a:cubicBezTo>
                      <a:pt x="44" y="44"/>
                      <a:pt x="44" y="44"/>
                      <a:pt x="44" y="44"/>
                    </a:cubicBezTo>
                    <a:cubicBezTo>
                      <a:pt x="44" y="34"/>
                      <a:pt x="29" y="35"/>
                      <a:pt x="29" y="44"/>
                    </a:cubicBezTo>
                    <a:cubicBezTo>
                      <a:pt x="29" y="48"/>
                      <a:pt x="29" y="48"/>
                      <a:pt x="29" y="48"/>
                    </a:cubicBezTo>
                    <a:cubicBezTo>
                      <a:pt x="2" y="48"/>
                      <a:pt x="2" y="48"/>
                      <a:pt x="2" y="48"/>
                    </a:cubicBezTo>
                    <a:cubicBezTo>
                      <a:pt x="0" y="31"/>
                      <a:pt x="18" y="15"/>
                      <a:pt x="40" y="11"/>
                    </a:cubicBezTo>
                    <a:cubicBezTo>
                      <a:pt x="100" y="0"/>
                      <a:pt x="120" y="83"/>
                      <a:pt x="77" y="102"/>
                    </a:cubicBez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58">
                <a:extLst>
                  <a:ext uri="{FF2B5EF4-FFF2-40B4-BE49-F238E27FC236}">
                    <a16:creationId xmlns:a16="http://schemas.microsoft.com/office/drawing/2014/main" id="{D011CD7F-6925-1EE1-CCF4-0C891313910F}"/>
                  </a:ext>
                </a:extLst>
              </p:cNvPr>
              <p:cNvSpPr>
                <a:spLocks/>
              </p:cNvSpPr>
              <p:nvPr/>
            </p:nvSpPr>
            <p:spPr bwMode="auto">
              <a:xfrm>
                <a:off x="-1574" y="1727"/>
                <a:ext cx="351" cy="79"/>
              </a:xfrm>
              <a:custGeom>
                <a:avLst/>
                <a:gdLst>
                  <a:gd name="T0" fmla="*/ 13 w 147"/>
                  <a:gd name="T1" fmla="*/ 33 h 33"/>
                  <a:gd name="T2" fmla="*/ 134 w 147"/>
                  <a:gd name="T3" fmla="*/ 33 h 33"/>
                  <a:gd name="T4" fmla="*/ 147 w 147"/>
                  <a:gd name="T5" fmla="*/ 20 h 33"/>
                  <a:gd name="T6" fmla="*/ 147 w 147"/>
                  <a:gd name="T7" fmla="*/ 13 h 33"/>
                  <a:gd name="T8" fmla="*/ 134 w 147"/>
                  <a:gd name="T9" fmla="*/ 0 h 33"/>
                  <a:gd name="T10" fmla="*/ 13 w 147"/>
                  <a:gd name="T11" fmla="*/ 0 h 33"/>
                  <a:gd name="T12" fmla="*/ 0 w 147"/>
                  <a:gd name="T13" fmla="*/ 13 h 33"/>
                  <a:gd name="T14" fmla="*/ 0 w 147"/>
                  <a:gd name="T15" fmla="*/ 20 h 33"/>
                  <a:gd name="T16" fmla="*/ 13 w 14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3">
                    <a:moveTo>
                      <a:pt x="13" y="33"/>
                    </a:moveTo>
                    <a:cubicBezTo>
                      <a:pt x="134" y="33"/>
                      <a:pt x="134" y="33"/>
                      <a:pt x="134" y="33"/>
                    </a:cubicBezTo>
                    <a:cubicBezTo>
                      <a:pt x="142" y="33"/>
                      <a:pt x="147" y="28"/>
                      <a:pt x="147" y="20"/>
                    </a:cubicBezTo>
                    <a:cubicBezTo>
                      <a:pt x="147" y="13"/>
                      <a:pt x="147" y="13"/>
                      <a:pt x="147" y="13"/>
                    </a:cubicBezTo>
                    <a:cubicBezTo>
                      <a:pt x="147" y="6"/>
                      <a:pt x="142" y="0"/>
                      <a:pt x="134" y="0"/>
                    </a:cubicBezTo>
                    <a:cubicBezTo>
                      <a:pt x="13" y="0"/>
                      <a:pt x="13" y="0"/>
                      <a:pt x="13" y="0"/>
                    </a:cubicBezTo>
                    <a:cubicBezTo>
                      <a:pt x="6" y="0"/>
                      <a:pt x="0" y="6"/>
                      <a:pt x="0" y="13"/>
                    </a:cubicBezTo>
                    <a:cubicBezTo>
                      <a:pt x="0" y="20"/>
                      <a:pt x="0" y="20"/>
                      <a:pt x="0" y="20"/>
                    </a:cubicBezTo>
                    <a:cubicBezTo>
                      <a:pt x="0" y="28"/>
                      <a:pt x="6" y="33"/>
                      <a:pt x="13" y="33"/>
                    </a:cubicBez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259">
                <a:extLst>
                  <a:ext uri="{FF2B5EF4-FFF2-40B4-BE49-F238E27FC236}">
                    <a16:creationId xmlns:a16="http://schemas.microsoft.com/office/drawing/2014/main" id="{CF9A7EBE-3AE2-41B1-55C2-00920926470F}"/>
                  </a:ext>
                </a:extLst>
              </p:cNvPr>
              <p:cNvSpPr>
                <a:spLocks noChangeShapeType="1"/>
              </p:cNvSpPr>
              <p:nvPr/>
            </p:nvSpPr>
            <p:spPr bwMode="auto">
              <a:xfrm flipH="1">
                <a:off x="-1562" y="1806"/>
                <a:ext cx="50" cy="25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260">
                <a:extLst>
                  <a:ext uri="{FF2B5EF4-FFF2-40B4-BE49-F238E27FC236}">
                    <a16:creationId xmlns:a16="http://schemas.microsoft.com/office/drawing/2014/main" id="{FD0C9516-CF7E-6866-8973-2592B798979F}"/>
                  </a:ext>
                </a:extLst>
              </p:cNvPr>
              <p:cNvSpPr>
                <a:spLocks noChangeShapeType="1"/>
              </p:cNvSpPr>
              <p:nvPr/>
            </p:nvSpPr>
            <p:spPr bwMode="auto">
              <a:xfrm>
                <a:off x="-1285" y="1806"/>
                <a:ext cx="50" cy="25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61">
                <a:extLst>
                  <a:ext uri="{FF2B5EF4-FFF2-40B4-BE49-F238E27FC236}">
                    <a16:creationId xmlns:a16="http://schemas.microsoft.com/office/drawing/2014/main" id="{2A2F2044-C5DC-5677-CB97-E0A8473D4D28}"/>
                  </a:ext>
                </a:extLst>
              </p:cNvPr>
              <p:cNvSpPr>
                <a:spLocks/>
              </p:cNvSpPr>
              <p:nvPr/>
            </p:nvSpPr>
            <p:spPr bwMode="auto">
              <a:xfrm>
                <a:off x="-1540" y="1620"/>
                <a:ext cx="439" cy="362"/>
              </a:xfrm>
              <a:custGeom>
                <a:avLst/>
                <a:gdLst>
                  <a:gd name="T0" fmla="*/ 184 w 184"/>
                  <a:gd name="T1" fmla="*/ 152 h 152"/>
                  <a:gd name="T2" fmla="*/ 139 w 184"/>
                  <a:gd name="T3" fmla="*/ 152 h 152"/>
                  <a:gd name="T4" fmla="*/ 125 w 184"/>
                  <a:gd name="T5" fmla="*/ 45 h 152"/>
                  <a:gd name="T6" fmla="*/ 13 w 184"/>
                  <a:gd name="T7" fmla="*/ 45 h 152"/>
                  <a:gd name="T8" fmla="*/ 13 w 184"/>
                  <a:gd name="T9" fmla="*/ 0 h 152"/>
                  <a:gd name="T10" fmla="*/ 133 w 184"/>
                  <a:gd name="T11" fmla="*/ 0 h 152"/>
                  <a:gd name="T12" fmla="*/ 164 w 184"/>
                  <a:gd name="T13" fmla="*/ 27 h 152"/>
                  <a:gd name="T14" fmla="*/ 184 w 184"/>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52">
                    <a:moveTo>
                      <a:pt x="184" y="152"/>
                    </a:moveTo>
                    <a:cubicBezTo>
                      <a:pt x="139" y="152"/>
                      <a:pt x="139" y="152"/>
                      <a:pt x="139" y="152"/>
                    </a:cubicBezTo>
                    <a:cubicBezTo>
                      <a:pt x="127" y="107"/>
                      <a:pt x="125" y="45"/>
                      <a:pt x="125" y="45"/>
                    </a:cubicBezTo>
                    <a:cubicBezTo>
                      <a:pt x="13" y="45"/>
                      <a:pt x="13" y="45"/>
                      <a:pt x="13" y="45"/>
                    </a:cubicBezTo>
                    <a:cubicBezTo>
                      <a:pt x="0" y="28"/>
                      <a:pt x="13" y="0"/>
                      <a:pt x="13" y="0"/>
                    </a:cubicBezTo>
                    <a:cubicBezTo>
                      <a:pt x="133" y="0"/>
                      <a:pt x="133" y="0"/>
                      <a:pt x="133" y="0"/>
                    </a:cubicBezTo>
                    <a:cubicBezTo>
                      <a:pt x="148" y="0"/>
                      <a:pt x="162" y="11"/>
                      <a:pt x="164" y="27"/>
                    </a:cubicBezTo>
                    <a:lnTo>
                      <a:pt x="184" y="152"/>
                    </a:ln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62">
                <a:extLst>
                  <a:ext uri="{FF2B5EF4-FFF2-40B4-BE49-F238E27FC236}">
                    <a16:creationId xmlns:a16="http://schemas.microsoft.com/office/drawing/2014/main" id="{78E983D7-1B4F-2C8C-412A-3E252F02111C}"/>
                  </a:ext>
                </a:extLst>
              </p:cNvPr>
              <p:cNvSpPr>
                <a:spLocks/>
              </p:cNvSpPr>
              <p:nvPr/>
            </p:nvSpPr>
            <p:spPr bwMode="auto">
              <a:xfrm>
                <a:off x="-1216" y="1982"/>
                <a:ext cx="206" cy="74"/>
              </a:xfrm>
              <a:custGeom>
                <a:avLst/>
                <a:gdLst>
                  <a:gd name="T0" fmla="*/ 3 w 86"/>
                  <a:gd name="T1" fmla="*/ 0 h 31"/>
                  <a:gd name="T2" fmla="*/ 4 w 86"/>
                  <a:gd name="T3" fmla="*/ 31 h 31"/>
                  <a:gd name="T4" fmla="*/ 76 w 86"/>
                  <a:gd name="T5" fmla="*/ 31 h 31"/>
                  <a:gd name="T6" fmla="*/ 86 w 86"/>
                  <a:gd name="T7" fmla="*/ 22 h 31"/>
                  <a:gd name="T8" fmla="*/ 86 w 86"/>
                  <a:gd name="T9" fmla="*/ 22 h 31"/>
                  <a:gd name="T10" fmla="*/ 80 w 86"/>
                  <a:gd name="T11" fmla="*/ 13 h 31"/>
                  <a:gd name="T12" fmla="*/ 48 w 86"/>
                  <a:gd name="T13" fmla="*/ 0 h 31"/>
                  <a:gd name="T14" fmla="*/ 3 w 8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31">
                    <a:moveTo>
                      <a:pt x="3" y="0"/>
                    </a:moveTo>
                    <a:cubicBezTo>
                      <a:pt x="3" y="0"/>
                      <a:pt x="0" y="16"/>
                      <a:pt x="4" y="31"/>
                    </a:cubicBezTo>
                    <a:cubicBezTo>
                      <a:pt x="76" y="31"/>
                      <a:pt x="76" y="31"/>
                      <a:pt x="76" y="31"/>
                    </a:cubicBezTo>
                    <a:cubicBezTo>
                      <a:pt x="82" y="31"/>
                      <a:pt x="86" y="27"/>
                      <a:pt x="86" y="22"/>
                    </a:cubicBezTo>
                    <a:cubicBezTo>
                      <a:pt x="86" y="22"/>
                      <a:pt x="86" y="22"/>
                      <a:pt x="86" y="22"/>
                    </a:cubicBezTo>
                    <a:cubicBezTo>
                      <a:pt x="86" y="18"/>
                      <a:pt x="83" y="14"/>
                      <a:pt x="80" y="13"/>
                    </a:cubicBezTo>
                    <a:cubicBezTo>
                      <a:pt x="48" y="0"/>
                      <a:pt x="48" y="0"/>
                      <a:pt x="48" y="0"/>
                    </a:cubicBezTo>
                    <a:lnTo>
                      <a:pt x="3" y="0"/>
                    </a:ln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63">
                <a:extLst>
                  <a:ext uri="{FF2B5EF4-FFF2-40B4-BE49-F238E27FC236}">
                    <a16:creationId xmlns:a16="http://schemas.microsoft.com/office/drawing/2014/main" id="{6277D6E6-0D53-388E-AB2E-AFA5F38EBE6B}"/>
                  </a:ext>
                </a:extLst>
              </p:cNvPr>
              <p:cNvSpPr>
                <a:spLocks/>
              </p:cNvSpPr>
              <p:nvPr/>
            </p:nvSpPr>
            <p:spPr bwMode="auto">
              <a:xfrm>
                <a:off x="-1657" y="2056"/>
                <a:ext cx="1038" cy="0"/>
              </a:xfrm>
              <a:custGeom>
                <a:avLst/>
                <a:gdLst>
                  <a:gd name="T0" fmla="*/ 0 w 1038"/>
                  <a:gd name="T1" fmla="*/ 1038 w 1038"/>
                  <a:gd name="T2" fmla="*/ 0 w 1038"/>
                </a:gdLst>
                <a:ahLst/>
                <a:cxnLst>
                  <a:cxn ang="0">
                    <a:pos x="T0" y="0"/>
                  </a:cxn>
                  <a:cxn ang="0">
                    <a:pos x="T1" y="0"/>
                  </a:cxn>
                  <a:cxn ang="0">
                    <a:pos x="T2" y="0"/>
                  </a:cxn>
                </a:cxnLst>
                <a:rect l="0" t="0" r="r" b="b"/>
                <a:pathLst>
                  <a:path w="1038">
                    <a:moveTo>
                      <a:pt x="0" y="0"/>
                    </a:moveTo>
                    <a:lnTo>
                      <a:pt x="1038" y="0"/>
                    </a:lnTo>
                    <a:lnTo>
                      <a:pt x="0" y="0"/>
                    </a:ln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264">
                <a:extLst>
                  <a:ext uri="{FF2B5EF4-FFF2-40B4-BE49-F238E27FC236}">
                    <a16:creationId xmlns:a16="http://schemas.microsoft.com/office/drawing/2014/main" id="{297592DD-1387-77CD-41FD-9DD6F87FF639}"/>
                  </a:ext>
                </a:extLst>
              </p:cNvPr>
              <p:cNvSpPr>
                <a:spLocks noChangeShapeType="1"/>
              </p:cNvSpPr>
              <p:nvPr/>
            </p:nvSpPr>
            <p:spPr bwMode="auto">
              <a:xfrm>
                <a:off x="-1657" y="2056"/>
                <a:ext cx="1038"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65">
                <a:extLst>
                  <a:ext uri="{FF2B5EF4-FFF2-40B4-BE49-F238E27FC236}">
                    <a16:creationId xmlns:a16="http://schemas.microsoft.com/office/drawing/2014/main" id="{028D391F-740E-9E73-FF6F-382C77789DB2}"/>
                  </a:ext>
                </a:extLst>
              </p:cNvPr>
              <p:cNvSpPr>
                <a:spLocks/>
              </p:cNvSpPr>
              <p:nvPr/>
            </p:nvSpPr>
            <p:spPr bwMode="auto">
              <a:xfrm>
                <a:off x="-1574" y="1403"/>
                <a:ext cx="65" cy="372"/>
              </a:xfrm>
              <a:custGeom>
                <a:avLst/>
                <a:gdLst>
                  <a:gd name="T0" fmla="*/ 14 w 27"/>
                  <a:gd name="T1" fmla="*/ 0 h 156"/>
                  <a:gd name="T2" fmla="*/ 13 w 27"/>
                  <a:gd name="T3" fmla="*/ 0 h 156"/>
                  <a:gd name="T4" fmla="*/ 0 w 27"/>
                  <a:gd name="T5" fmla="*/ 13 h 156"/>
                  <a:gd name="T6" fmla="*/ 0 w 27"/>
                  <a:gd name="T7" fmla="*/ 143 h 156"/>
                  <a:gd name="T8" fmla="*/ 13 w 27"/>
                  <a:gd name="T9" fmla="*/ 156 h 156"/>
                  <a:gd name="T10" fmla="*/ 14 w 27"/>
                  <a:gd name="T11" fmla="*/ 156 h 156"/>
                  <a:gd name="T12" fmla="*/ 27 w 27"/>
                  <a:gd name="T13" fmla="*/ 143 h 156"/>
                  <a:gd name="T14" fmla="*/ 27 w 27"/>
                  <a:gd name="T15" fmla="*/ 13 h 156"/>
                  <a:gd name="T16" fmla="*/ 14 w 2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6">
                    <a:moveTo>
                      <a:pt x="14" y="0"/>
                    </a:moveTo>
                    <a:cubicBezTo>
                      <a:pt x="13" y="0"/>
                      <a:pt x="13" y="0"/>
                      <a:pt x="13" y="0"/>
                    </a:cubicBezTo>
                    <a:cubicBezTo>
                      <a:pt x="6" y="0"/>
                      <a:pt x="0" y="6"/>
                      <a:pt x="0" y="13"/>
                    </a:cubicBezTo>
                    <a:cubicBezTo>
                      <a:pt x="0" y="143"/>
                      <a:pt x="0" y="143"/>
                      <a:pt x="0" y="143"/>
                    </a:cubicBezTo>
                    <a:cubicBezTo>
                      <a:pt x="0" y="150"/>
                      <a:pt x="6" y="156"/>
                      <a:pt x="13" y="156"/>
                    </a:cubicBezTo>
                    <a:cubicBezTo>
                      <a:pt x="14" y="156"/>
                      <a:pt x="14" y="156"/>
                      <a:pt x="14" y="156"/>
                    </a:cubicBezTo>
                    <a:cubicBezTo>
                      <a:pt x="21" y="156"/>
                      <a:pt x="27" y="150"/>
                      <a:pt x="27" y="143"/>
                    </a:cubicBezTo>
                    <a:cubicBezTo>
                      <a:pt x="27" y="13"/>
                      <a:pt x="27" y="13"/>
                      <a:pt x="27" y="13"/>
                    </a:cubicBezTo>
                    <a:cubicBezTo>
                      <a:pt x="27" y="6"/>
                      <a:pt x="21" y="0"/>
                      <a:pt x="14" y="0"/>
                    </a:cubicBez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66">
                <a:extLst>
                  <a:ext uri="{FF2B5EF4-FFF2-40B4-BE49-F238E27FC236}">
                    <a16:creationId xmlns:a16="http://schemas.microsoft.com/office/drawing/2014/main" id="{566FED22-EFB6-3482-3D00-93121DD5387F}"/>
                  </a:ext>
                </a:extLst>
              </p:cNvPr>
              <p:cNvSpPr>
                <a:spLocks/>
              </p:cNvSpPr>
              <p:nvPr/>
            </p:nvSpPr>
            <p:spPr bwMode="auto">
              <a:xfrm>
                <a:off x="-1223" y="1388"/>
                <a:ext cx="413" cy="144"/>
              </a:xfrm>
              <a:custGeom>
                <a:avLst/>
                <a:gdLst>
                  <a:gd name="T0" fmla="*/ 0 w 173"/>
                  <a:gd name="T1" fmla="*/ 6 h 60"/>
                  <a:gd name="T2" fmla="*/ 67 w 173"/>
                  <a:gd name="T3" fmla="*/ 60 h 60"/>
                  <a:gd name="T4" fmla="*/ 173 w 173"/>
                  <a:gd name="T5" fmla="*/ 60 h 60"/>
                  <a:gd name="T6" fmla="*/ 173 w 173"/>
                  <a:gd name="T7" fmla="*/ 33 h 60"/>
                  <a:gd name="T8" fmla="*/ 67 w 173"/>
                  <a:gd name="T9" fmla="*/ 33 h 60"/>
                  <a:gd name="T10" fmla="*/ 28 w 173"/>
                  <a:gd name="T11" fmla="*/ 0 h 60"/>
                </a:gdLst>
                <a:ahLst/>
                <a:cxnLst>
                  <a:cxn ang="0">
                    <a:pos x="T0" y="T1"/>
                  </a:cxn>
                  <a:cxn ang="0">
                    <a:pos x="T2" y="T3"/>
                  </a:cxn>
                  <a:cxn ang="0">
                    <a:pos x="T4" y="T5"/>
                  </a:cxn>
                  <a:cxn ang="0">
                    <a:pos x="T6" y="T7"/>
                  </a:cxn>
                  <a:cxn ang="0">
                    <a:pos x="T8" y="T9"/>
                  </a:cxn>
                  <a:cxn ang="0">
                    <a:pos x="T10" y="T11"/>
                  </a:cxn>
                </a:cxnLst>
                <a:rect l="0" t="0" r="r" b="b"/>
                <a:pathLst>
                  <a:path w="173" h="60">
                    <a:moveTo>
                      <a:pt x="0" y="6"/>
                    </a:moveTo>
                    <a:cubicBezTo>
                      <a:pt x="0" y="6"/>
                      <a:pt x="12" y="60"/>
                      <a:pt x="67" y="60"/>
                    </a:cubicBezTo>
                    <a:cubicBezTo>
                      <a:pt x="173" y="60"/>
                      <a:pt x="173" y="60"/>
                      <a:pt x="173" y="60"/>
                    </a:cubicBezTo>
                    <a:cubicBezTo>
                      <a:pt x="173" y="33"/>
                      <a:pt x="173" y="33"/>
                      <a:pt x="173" y="33"/>
                    </a:cubicBezTo>
                    <a:cubicBezTo>
                      <a:pt x="67" y="33"/>
                      <a:pt x="67" y="33"/>
                      <a:pt x="67" y="33"/>
                    </a:cubicBezTo>
                    <a:cubicBezTo>
                      <a:pt x="67" y="33"/>
                      <a:pt x="41" y="31"/>
                      <a:pt x="28" y="0"/>
                    </a:cubicBezTo>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67">
                <a:extLst>
                  <a:ext uri="{FF2B5EF4-FFF2-40B4-BE49-F238E27FC236}">
                    <a16:creationId xmlns:a16="http://schemas.microsoft.com/office/drawing/2014/main" id="{553EFEF0-95E8-16F4-CFD7-4686892C57CB}"/>
                  </a:ext>
                </a:extLst>
              </p:cNvPr>
              <p:cNvSpPr>
                <a:spLocks/>
              </p:cNvSpPr>
              <p:nvPr/>
            </p:nvSpPr>
            <p:spPr bwMode="auto">
              <a:xfrm>
                <a:off x="-1223" y="1388"/>
                <a:ext cx="413" cy="144"/>
              </a:xfrm>
              <a:custGeom>
                <a:avLst/>
                <a:gdLst>
                  <a:gd name="T0" fmla="*/ 0 w 173"/>
                  <a:gd name="T1" fmla="*/ 6 h 60"/>
                  <a:gd name="T2" fmla="*/ 67 w 173"/>
                  <a:gd name="T3" fmla="*/ 60 h 60"/>
                  <a:gd name="T4" fmla="*/ 173 w 173"/>
                  <a:gd name="T5" fmla="*/ 60 h 60"/>
                  <a:gd name="T6" fmla="*/ 173 w 173"/>
                  <a:gd name="T7" fmla="*/ 33 h 60"/>
                  <a:gd name="T8" fmla="*/ 67 w 173"/>
                  <a:gd name="T9" fmla="*/ 33 h 60"/>
                  <a:gd name="T10" fmla="*/ 28 w 173"/>
                  <a:gd name="T11" fmla="*/ 0 h 60"/>
                </a:gdLst>
                <a:ahLst/>
                <a:cxnLst>
                  <a:cxn ang="0">
                    <a:pos x="T0" y="T1"/>
                  </a:cxn>
                  <a:cxn ang="0">
                    <a:pos x="T2" y="T3"/>
                  </a:cxn>
                  <a:cxn ang="0">
                    <a:pos x="T4" y="T5"/>
                  </a:cxn>
                  <a:cxn ang="0">
                    <a:pos x="T6" y="T7"/>
                  </a:cxn>
                  <a:cxn ang="0">
                    <a:pos x="T8" y="T9"/>
                  </a:cxn>
                  <a:cxn ang="0">
                    <a:pos x="T10" y="T11"/>
                  </a:cxn>
                </a:cxnLst>
                <a:rect l="0" t="0" r="r" b="b"/>
                <a:pathLst>
                  <a:path w="173" h="60">
                    <a:moveTo>
                      <a:pt x="0" y="6"/>
                    </a:moveTo>
                    <a:cubicBezTo>
                      <a:pt x="0" y="6"/>
                      <a:pt x="12" y="60"/>
                      <a:pt x="67" y="60"/>
                    </a:cubicBezTo>
                    <a:cubicBezTo>
                      <a:pt x="173" y="60"/>
                      <a:pt x="173" y="60"/>
                      <a:pt x="173" y="60"/>
                    </a:cubicBezTo>
                    <a:cubicBezTo>
                      <a:pt x="173" y="33"/>
                      <a:pt x="173" y="33"/>
                      <a:pt x="173" y="33"/>
                    </a:cubicBezTo>
                    <a:cubicBezTo>
                      <a:pt x="67" y="33"/>
                      <a:pt x="67" y="33"/>
                      <a:pt x="67" y="33"/>
                    </a:cubicBezTo>
                    <a:cubicBezTo>
                      <a:pt x="67" y="33"/>
                      <a:pt x="41" y="31"/>
                      <a:pt x="28" y="0"/>
                    </a:cubicBezTo>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268">
                <a:extLst>
                  <a:ext uri="{FF2B5EF4-FFF2-40B4-BE49-F238E27FC236}">
                    <a16:creationId xmlns:a16="http://schemas.microsoft.com/office/drawing/2014/main" id="{C4D6DA09-89F1-BED5-41A2-FC230C589E47}"/>
                  </a:ext>
                </a:extLst>
              </p:cNvPr>
              <p:cNvSpPr>
                <a:spLocks/>
              </p:cNvSpPr>
              <p:nvPr/>
            </p:nvSpPr>
            <p:spPr bwMode="auto">
              <a:xfrm>
                <a:off x="-810" y="1481"/>
                <a:ext cx="74" cy="51"/>
              </a:xfrm>
              <a:custGeom>
                <a:avLst/>
                <a:gdLst>
                  <a:gd name="T0" fmla="*/ 0 w 31"/>
                  <a:gd name="T1" fmla="*/ 0 h 21"/>
                  <a:gd name="T2" fmla="*/ 30 w 31"/>
                  <a:gd name="T3" fmla="*/ 15 h 21"/>
                  <a:gd name="T4" fmla="*/ 26 w 31"/>
                  <a:gd name="T5" fmla="*/ 21 h 21"/>
                  <a:gd name="T6" fmla="*/ 0 w 31"/>
                  <a:gd name="T7" fmla="*/ 21 h 21"/>
                  <a:gd name="T8" fmla="*/ 0 w 31"/>
                  <a:gd name="T9" fmla="*/ 0 h 21"/>
                </a:gdLst>
                <a:ahLst/>
                <a:cxnLst>
                  <a:cxn ang="0">
                    <a:pos x="T0" y="T1"/>
                  </a:cxn>
                  <a:cxn ang="0">
                    <a:pos x="T2" y="T3"/>
                  </a:cxn>
                  <a:cxn ang="0">
                    <a:pos x="T4" y="T5"/>
                  </a:cxn>
                  <a:cxn ang="0">
                    <a:pos x="T6" y="T7"/>
                  </a:cxn>
                  <a:cxn ang="0">
                    <a:pos x="T8" y="T9"/>
                  </a:cxn>
                </a:cxnLst>
                <a:rect l="0" t="0" r="r" b="b"/>
                <a:pathLst>
                  <a:path w="31" h="21">
                    <a:moveTo>
                      <a:pt x="0" y="0"/>
                    </a:moveTo>
                    <a:cubicBezTo>
                      <a:pt x="0" y="0"/>
                      <a:pt x="24" y="1"/>
                      <a:pt x="30" y="15"/>
                    </a:cubicBezTo>
                    <a:cubicBezTo>
                      <a:pt x="31" y="18"/>
                      <a:pt x="29" y="21"/>
                      <a:pt x="26" y="21"/>
                    </a:cubicBezTo>
                    <a:cubicBezTo>
                      <a:pt x="0" y="21"/>
                      <a:pt x="0" y="21"/>
                      <a:pt x="0" y="21"/>
                    </a:cubicBezTo>
                    <a:lnTo>
                      <a:pt x="0" y="0"/>
                    </a:lnTo>
                    <a:close/>
                  </a:path>
                </a:pathLst>
              </a:custGeom>
              <a:solidFill>
                <a:srgbClr val="FFFFFF"/>
              </a:solid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Oval 269">
                <a:extLst>
                  <a:ext uri="{FF2B5EF4-FFF2-40B4-BE49-F238E27FC236}">
                    <a16:creationId xmlns:a16="http://schemas.microsoft.com/office/drawing/2014/main" id="{00744CA4-7422-E687-C8C7-D15AE0F6B62C}"/>
                  </a:ext>
                </a:extLst>
              </p:cNvPr>
              <p:cNvSpPr>
                <a:spLocks noChangeArrowheads="1"/>
              </p:cNvSpPr>
              <p:nvPr/>
            </p:nvSpPr>
            <p:spPr bwMode="auto">
              <a:xfrm>
                <a:off x="-882" y="1033"/>
                <a:ext cx="277" cy="277"/>
              </a:xfrm>
              <a:prstGeom prst="ellipse">
                <a:avLst/>
              </a:pr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Oval 270">
                <a:extLst>
                  <a:ext uri="{FF2B5EF4-FFF2-40B4-BE49-F238E27FC236}">
                    <a16:creationId xmlns:a16="http://schemas.microsoft.com/office/drawing/2014/main" id="{077F170A-B768-D372-E967-1F3BF7773420}"/>
                  </a:ext>
                </a:extLst>
              </p:cNvPr>
              <p:cNvSpPr>
                <a:spLocks noChangeArrowheads="1"/>
              </p:cNvSpPr>
              <p:nvPr/>
            </p:nvSpPr>
            <p:spPr bwMode="auto">
              <a:xfrm>
                <a:off x="-1068" y="1131"/>
                <a:ext cx="86" cy="86"/>
              </a:xfrm>
              <a:prstGeom prst="ellipse">
                <a:avLst/>
              </a:pr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Oval 271">
                <a:extLst>
                  <a:ext uri="{FF2B5EF4-FFF2-40B4-BE49-F238E27FC236}">
                    <a16:creationId xmlns:a16="http://schemas.microsoft.com/office/drawing/2014/main" id="{0DC477F2-7712-1D80-5FDB-275384FC8746}"/>
                  </a:ext>
                </a:extLst>
              </p:cNvPr>
              <p:cNvSpPr>
                <a:spLocks noChangeArrowheads="1"/>
              </p:cNvSpPr>
              <p:nvPr/>
            </p:nvSpPr>
            <p:spPr bwMode="auto">
              <a:xfrm>
                <a:off x="-1168" y="1264"/>
                <a:ext cx="43" cy="43"/>
              </a:xfrm>
              <a:prstGeom prst="ellipse">
                <a:avLst/>
              </a:pr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272">
                <a:extLst>
                  <a:ext uri="{FF2B5EF4-FFF2-40B4-BE49-F238E27FC236}">
                    <a16:creationId xmlns:a16="http://schemas.microsoft.com/office/drawing/2014/main" id="{5CBED50C-8748-0356-F9BF-92962AD0D0C2}"/>
                  </a:ext>
                </a:extLst>
              </p:cNvPr>
              <p:cNvSpPr>
                <a:spLocks/>
              </p:cNvSpPr>
              <p:nvPr/>
            </p:nvSpPr>
            <p:spPr bwMode="auto">
              <a:xfrm>
                <a:off x="-822" y="1131"/>
                <a:ext cx="79" cy="86"/>
              </a:xfrm>
              <a:custGeom>
                <a:avLst/>
                <a:gdLst>
                  <a:gd name="T0" fmla="*/ 0 w 79"/>
                  <a:gd name="T1" fmla="*/ 0 h 86"/>
                  <a:gd name="T2" fmla="*/ 48 w 79"/>
                  <a:gd name="T3" fmla="*/ 0 h 86"/>
                  <a:gd name="T4" fmla="*/ 12 w 79"/>
                  <a:gd name="T5" fmla="*/ 86 h 86"/>
                  <a:gd name="T6" fmla="*/ 79 w 79"/>
                  <a:gd name="T7" fmla="*/ 86 h 86"/>
                </a:gdLst>
                <a:ahLst/>
                <a:cxnLst>
                  <a:cxn ang="0">
                    <a:pos x="T0" y="T1"/>
                  </a:cxn>
                  <a:cxn ang="0">
                    <a:pos x="T2" y="T3"/>
                  </a:cxn>
                  <a:cxn ang="0">
                    <a:pos x="T4" y="T5"/>
                  </a:cxn>
                  <a:cxn ang="0">
                    <a:pos x="T6" y="T7"/>
                  </a:cxn>
                </a:cxnLst>
                <a:rect l="0" t="0" r="r" b="b"/>
                <a:pathLst>
                  <a:path w="79" h="86">
                    <a:moveTo>
                      <a:pt x="0" y="0"/>
                    </a:moveTo>
                    <a:lnTo>
                      <a:pt x="48" y="0"/>
                    </a:lnTo>
                    <a:lnTo>
                      <a:pt x="12" y="86"/>
                    </a:lnTo>
                    <a:lnTo>
                      <a:pt x="79" y="86"/>
                    </a:lnTo>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273">
                <a:extLst>
                  <a:ext uri="{FF2B5EF4-FFF2-40B4-BE49-F238E27FC236}">
                    <a16:creationId xmlns:a16="http://schemas.microsoft.com/office/drawing/2014/main" id="{1DFC0CFB-9E43-EDF7-E5A8-245623B0A6BD}"/>
                  </a:ext>
                </a:extLst>
              </p:cNvPr>
              <p:cNvSpPr>
                <a:spLocks/>
              </p:cNvSpPr>
              <p:nvPr/>
            </p:nvSpPr>
            <p:spPr bwMode="auto">
              <a:xfrm>
                <a:off x="-738" y="1090"/>
                <a:ext cx="76" cy="84"/>
              </a:xfrm>
              <a:custGeom>
                <a:avLst/>
                <a:gdLst>
                  <a:gd name="T0" fmla="*/ 0 w 76"/>
                  <a:gd name="T1" fmla="*/ 0 h 84"/>
                  <a:gd name="T2" fmla="*/ 47 w 76"/>
                  <a:gd name="T3" fmla="*/ 0 h 84"/>
                  <a:gd name="T4" fmla="*/ 12 w 76"/>
                  <a:gd name="T5" fmla="*/ 84 h 84"/>
                  <a:gd name="T6" fmla="*/ 76 w 76"/>
                  <a:gd name="T7" fmla="*/ 84 h 84"/>
                </a:gdLst>
                <a:ahLst/>
                <a:cxnLst>
                  <a:cxn ang="0">
                    <a:pos x="T0" y="T1"/>
                  </a:cxn>
                  <a:cxn ang="0">
                    <a:pos x="T2" y="T3"/>
                  </a:cxn>
                  <a:cxn ang="0">
                    <a:pos x="T4" y="T5"/>
                  </a:cxn>
                  <a:cxn ang="0">
                    <a:pos x="T6" y="T7"/>
                  </a:cxn>
                </a:cxnLst>
                <a:rect l="0" t="0" r="r" b="b"/>
                <a:pathLst>
                  <a:path w="76" h="84">
                    <a:moveTo>
                      <a:pt x="0" y="0"/>
                    </a:moveTo>
                    <a:lnTo>
                      <a:pt x="47" y="0"/>
                    </a:lnTo>
                    <a:lnTo>
                      <a:pt x="12" y="84"/>
                    </a:lnTo>
                    <a:lnTo>
                      <a:pt x="76" y="84"/>
                    </a:lnTo>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id="{56BC27C9-5D75-DAB8-7F05-F2A309A474E3}"/>
                </a:ext>
              </a:extLst>
            </p:cNvPr>
            <p:cNvSpPr txBox="1"/>
            <p:nvPr/>
          </p:nvSpPr>
          <p:spPr>
            <a:xfrm>
              <a:off x="3348833" y="2129469"/>
              <a:ext cx="7055860" cy="338554"/>
            </a:xfrm>
            <a:prstGeom prst="rect">
              <a:avLst/>
            </a:prstGeom>
            <a:solidFill>
              <a:schemeClr val="accent5">
                <a:lumMod val="60000"/>
                <a:lumOff val="40000"/>
              </a:schemeClr>
            </a:solidFill>
          </p:spPr>
          <p:txBody>
            <a:bodyPr wrap="square" rtlCol="0">
              <a:spAutoFit/>
            </a:bodyPr>
            <a:lstStyle/>
            <a:p>
              <a:pPr algn="ctr"/>
              <a:r>
                <a:rPr lang="en-CA" sz="1600" b="1"/>
                <a:t>Sleep deprivation</a:t>
              </a:r>
            </a:p>
          </p:txBody>
        </p:sp>
        <p:grpSp>
          <p:nvGrpSpPr>
            <p:cNvPr id="10" name="Group 9">
              <a:extLst>
                <a:ext uri="{FF2B5EF4-FFF2-40B4-BE49-F238E27FC236}">
                  <a16:creationId xmlns:a16="http://schemas.microsoft.com/office/drawing/2014/main" id="{EA7A888F-5A42-5456-E634-A9CA82263412}"/>
                </a:ext>
              </a:extLst>
            </p:cNvPr>
            <p:cNvGrpSpPr/>
            <p:nvPr/>
          </p:nvGrpSpPr>
          <p:grpSpPr>
            <a:xfrm>
              <a:off x="3441674" y="2532219"/>
              <a:ext cx="2233550" cy="324000"/>
              <a:chOff x="2602086" y="2574427"/>
              <a:chExt cx="2233550" cy="324000"/>
            </a:xfrm>
          </p:grpSpPr>
          <p:sp>
            <p:nvSpPr>
              <p:cNvPr id="83" name="TextBox 82">
                <a:extLst>
                  <a:ext uri="{FF2B5EF4-FFF2-40B4-BE49-F238E27FC236}">
                    <a16:creationId xmlns:a16="http://schemas.microsoft.com/office/drawing/2014/main" id="{B6DD5EFA-B49C-F533-D67B-040B4B9E4C14}"/>
                  </a:ext>
                </a:extLst>
              </p:cNvPr>
              <p:cNvSpPr txBox="1"/>
              <p:nvPr/>
            </p:nvSpPr>
            <p:spPr>
              <a:xfrm>
                <a:off x="2602086" y="2574427"/>
                <a:ext cx="933710" cy="307777"/>
              </a:xfrm>
              <a:prstGeom prst="rect">
                <a:avLst/>
              </a:prstGeom>
              <a:solidFill>
                <a:schemeClr val="accent1">
                  <a:lumMod val="20000"/>
                  <a:lumOff val="80000"/>
                </a:schemeClr>
              </a:solidFill>
            </p:spPr>
            <p:txBody>
              <a:bodyPr wrap="square" rtlCol="0">
                <a:spAutoFit/>
              </a:bodyPr>
              <a:lstStyle/>
              <a:p>
                <a:pPr algn="ctr"/>
                <a:r>
                  <a:rPr lang="en-CA" sz="1400"/>
                  <a:t>Ghrelin</a:t>
                </a:r>
                <a:r>
                  <a:rPr lang="en-CA" sz="1400" baseline="30000"/>
                  <a:t>1*</a:t>
                </a:r>
              </a:p>
            </p:txBody>
          </p:sp>
          <p:cxnSp>
            <p:nvCxnSpPr>
              <p:cNvPr id="84" name="Straight Arrow Connector 83">
                <a:extLst>
                  <a:ext uri="{FF2B5EF4-FFF2-40B4-BE49-F238E27FC236}">
                    <a16:creationId xmlns:a16="http://schemas.microsoft.com/office/drawing/2014/main" id="{7A5E40BE-F2E5-C609-5C92-2048E78D9EE3}"/>
                  </a:ext>
                </a:extLst>
              </p:cNvPr>
              <p:cNvCxnSpPr>
                <a:cxnSpLocks/>
              </p:cNvCxnSpPr>
              <p:nvPr/>
            </p:nvCxnSpPr>
            <p:spPr>
              <a:xfrm flipV="1">
                <a:off x="2602086" y="2574427"/>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80C0C8E-D3B1-8245-DCEC-A5395421747F}"/>
                  </a:ext>
                </a:extLst>
              </p:cNvPr>
              <p:cNvSpPr txBox="1"/>
              <p:nvPr/>
            </p:nvSpPr>
            <p:spPr>
              <a:xfrm>
                <a:off x="3903236" y="2574427"/>
                <a:ext cx="932400" cy="307777"/>
              </a:xfrm>
              <a:prstGeom prst="rect">
                <a:avLst/>
              </a:prstGeom>
              <a:solidFill>
                <a:schemeClr val="accent1">
                  <a:lumMod val="20000"/>
                  <a:lumOff val="80000"/>
                </a:schemeClr>
              </a:solidFill>
            </p:spPr>
            <p:txBody>
              <a:bodyPr wrap="square">
                <a:spAutoFit/>
              </a:bodyPr>
              <a:lstStyle/>
              <a:p>
                <a:pPr algn="ctr"/>
                <a:r>
                  <a:rPr lang="en-CA" sz="1400"/>
                  <a:t>Leptin</a:t>
                </a:r>
                <a:r>
                  <a:rPr lang="en-CA" sz="1400" baseline="30000"/>
                  <a:t>1*</a:t>
                </a:r>
              </a:p>
            </p:txBody>
          </p:sp>
          <p:cxnSp>
            <p:nvCxnSpPr>
              <p:cNvPr id="86" name="Straight Arrow Connector 85">
                <a:extLst>
                  <a:ext uri="{FF2B5EF4-FFF2-40B4-BE49-F238E27FC236}">
                    <a16:creationId xmlns:a16="http://schemas.microsoft.com/office/drawing/2014/main" id="{61DB9822-B712-EE9B-3428-267C6DA09229}"/>
                  </a:ext>
                </a:extLst>
              </p:cNvPr>
              <p:cNvCxnSpPr>
                <a:cxnSpLocks/>
              </p:cNvCxnSpPr>
              <p:nvPr/>
            </p:nvCxnSpPr>
            <p:spPr>
              <a:xfrm>
                <a:off x="3903236" y="2574427"/>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5504D13-57BA-6AD3-99B9-55BCB264879C}"/>
                </a:ext>
              </a:extLst>
            </p:cNvPr>
            <p:cNvSpPr txBox="1"/>
            <p:nvPr/>
          </p:nvSpPr>
          <p:spPr>
            <a:xfrm>
              <a:off x="3778817" y="3418121"/>
              <a:ext cx="1502856" cy="307777"/>
            </a:xfrm>
            <a:prstGeom prst="rect">
              <a:avLst/>
            </a:prstGeom>
            <a:solidFill>
              <a:schemeClr val="accent1">
                <a:lumMod val="20000"/>
                <a:lumOff val="80000"/>
              </a:schemeClr>
            </a:solidFill>
          </p:spPr>
          <p:txBody>
            <a:bodyPr wrap="square">
              <a:spAutoFit/>
            </a:bodyPr>
            <a:lstStyle/>
            <a:p>
              <a:pPr algn="ctr"/>
              <a:r>
                <a:rPr lang="en-CA" sz="1400"/>
                <a:t>Overeating</a:t>
              </a:r>
              <a:r>
                <a:rPr lang="en-CA" sz="1400" baseline="30000"/>
                <a:t>1</a:t>
              </a:r>
            </a:p>
          </p:txBody>
        </p:sp>
        <p:sp>
          <p:nvSpPr>
            <p:cNvPr id="36" name="Left Brace 35">
              <a:extLst>
                <a:ext uri="{FF2B5EF4-FFF2-40B4-BE49-F238E27FC236}">
                  <a16:creationId xmlns:a16="http://schemas.microsoft.com/office/drawing/2014/main" id="{269FDAD9-F71D-69AD-1331-5D225498B5E4}"/>
                </a:ext>
              </a:extLst>
            </p:cNvPr>
            <p:cNvSpPr/>
            <p:nvPr/>
          </p:nvSpPr>
          <p:spPr>
            <a:xfrm rot="16200000">
              <a:off x="4364594" y="2023427"/>
              <a:ext cx="331302" cy="2304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0" name="Left Brace 39">
              <a:extLst>
                <a:ext uri="{FF2B5EF4-FFF2-40B4-BE49-F238E27FC236}">
                  <a16:creationId xmlns:a16="http://schemas.microsoft.com/office/drawing/2014/main" id="{649A0B36-9AE6-F472-1759-0F3E57208EC3}"/>
                </a:ext>
              </a:extLst>
            </p:cNvPr>
            <p:cNvSpPr/>
            <p:nvPr/>
          </p:nvSpPr>
          <p:spPr>
            <a:xfrm rot="16200000">
              <a:off x="5660897" y="1460007"/>
              <a:ext cx="331302" cy="4824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Left Brace 40">
              <a:extLst>
                <a:ext uri="{FF2B5EF4-FFF2-40B4-BE49-F238E27FC236}">
                  <a16:creationId xmlns:a16="http://schemas.microsoft.com/office/drawing/2014/main" id="{BB4C95E6-DA8B-6ABD-74FA-6C204ED70A21}"/>
                </a:ext>
              </a:extLst>
            </p:cNvPr>
            <p:cNvSpPr/>
            <p:nvPr/>
          </p:nvSpPr>
          <p:spPr>
            <a:xfrm rot="16200000">
              <a:off x="9372977" y="2954006"/>
              <a:ext cx="331302" cy="1836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2" name="Group 41">
              <a:extLst>
                <a:ext uri="{FF2B5EF4-FFF2-40B4-BE49-F238E27FC236}">
                  <a16:creationId xmlns:a16="http://schemas.microsoft.com/office/drawing/2014/main" id="{4D40325C-062D-A9C3-3523-19E1A5397369}"/>
                </a:ext>
              </a:extLst>
            </p:cNvPr>
            <p:cNvGrpSpPr/>
            <p:nvPr/>
          </p:nvGrpSpPr>
          <p:grpSpPr>
            <a:xfrm>
              <a:off x="4880817" y="4156233"/>
              <a:ext cx="1891462" cy="324000"/>
              <a:chOff x="3776304" y="4204198"/>
              <a:chExt cx="1891462" cy="324000"/>
            </a:xfrm>
          </p:grpSpPr>
          <p:sp>
            <p:nvSpPr>
              <p:cNvPr id="81" name="TextBox 80">
                <a:extLst>
                  <a:ext uri="{FF2B5EF4-FFF2-40B4-BE49-F238E27FC236}">
                    <a16:creationId xmlns:a16="http://schemas.microsoft.com/office/drawing/2014/main" id="{E957D473-8150-759E-0E4C-80828AD5260D}"/>
                  </a:ext>
                </a:extLst>
              </p:cNvPr>
              <p:cNvSpPr txBox="1"/>
              <p:nvPr/>
            </p:nvSpPr>
            <p:spPr>
              <a:xfrm>
                <a:off x="3776304" y="4204198"/>
                <a:ext cx="1891462" cy="307777"/>
              </a:xfrm>
              <a:prstGeom prst="rect">
                <a:avLst/>
              </a:prstGeom>
              <a:solidFill>
                <a:schemeClr val="accent1">
                  <a:lumMod val="20000"/>
                  <a:lumOff val="80000"/>
                </a:schemeClr>
              </a:solidFill>
            </p:spPr>
            <p:txBody>
              <a:bodyPr wrap="square">
                <a:spAutoFit/>
              </a:bodyPr>
              <a:lstStyle/>
              <a:p>
                <a:pPr algn="ctr"/>
                <a:r>
                  <a:rPr lang="en-CA" sz="1400" dirty="0">
                    <a:cs typeface="Arial" panose="020B0604020202020204" pitchFamily="34" charset="0"/>
                  </a:rPr>
                  <a:t>Energy intake</a:t>
                </a:r>
              </a:p>
            </p:txBody>
          </p:sp>
          <p:cxnSp>
            <p:nvCxnSpPr>
              <p:cNvPr id="82" name="Straight Arrow Connector 81">
                <a:extLst>
                  <a:ext uri="{FF2B5EF4-FFF2-40B4-BE49-F238E27FC236}">
                    <a16:creationId xmlns:a16="http://schemas.microsoft.com/office/drawing/2014/main" id="{3B952B02-60A3-8C92-295E-3482CC9E67AF}"/>
                  </a:ext>
                </a:extLst>
              </p:cNvPr>
              <p:cNvCxnSpPr>
                <a:cxnSpLocks/>
              </p:cNvCxnSpPr>
              <p:nvPr/>
            </p:nvCxnSpPr>
            <p:spPr>
              <a:xfrm flipV="1">
                <a:off x="3776304" y="4204198"/>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728D5AB7-293D-F324-CA75-E846FFF06CD8}"/>
                </a:ext>
              </a:extLst>
            </p:cNvPr>
            <p:cNvGrpSpPr/>
            <p:nvPr/>
          </p:nvGrpSpPr>
          <p:grpSpPr>
            <a:xfrm>
              <a:off x="8592897" y="4156233"/>
              <a:ext cx="1891462" cy="324000"/>
              <a:chOff x="7393799" y="4176903"/>
              <a:chExt cx="1891462" cy="324000"/>
            </a:xfrm>
          </p:grpSpPr>
          <p:sp>
            <p:nvSpPr>
              <p:cNvPr id="79" name="TextBox 78">
                <a:extLst>
                  <a:ext uri="{FF2B5EF4-FFF2-40B4-BE49-F238E27FC236}">
                    <a16:creationId xmlns:a16="http://schemas.microsoft.com/office/drawing/2014/main" id="{A19C0DCB-0C97-F569-CA27-FDE4B956350D}"/>
                  </a:ext>
                </a:extLst>
              </p:cNvPr>
              <p:cNvSpPr txBox="1"/>
              <p:nvPr/>
            </p:nvSpPr>
            <p:spPr>
              <a:xfrm>
                <a:off x="7393799" y="4176903"/>
                <a:ext cx="1891462" cy="307777"/>
              </a:xfrm>
              <a:prstGeom prst="rect">
                <a:avLst/>
              </a:prstGeom>
              <a:solidFill>
                <a:schemeClr val="accent1">
                  <a:lumMod val="20000"/>
                  <a:lumOff val="80000"/>
                </a:schemeClr>
              </a:solidFill>
            </p:spPr>
            <p:txBody>
              <a:bodyPr wrap="square">
                <a:spAutoFit/>
              </a:bodyPr>
              <a:lstStyle/>
              <a:p>
                <a:pPr algn="ctr"/>
                <a:r>
                  <a:rPr lang="en-CA" sz="1400" dirty="0">
                    <a:cs typeface="Arial" panose="020B0604020202020204" pitchFamily="34" charset="0"/>
                  </a:rPr>
                  <a:t>Energy expenditure</a:t>
                </a:r>
                <a:endParaRPr lang="en-CA" sz="1400" dirty="0"/>
              </a:p>
            </p:txBody>
          </p:sp>
          <p:cxnSp>
            <p:nvCxnSpPr>
              <p:cNvPr id="80" name="Straight Arrow Connector 79">
                <a:extLst>
                  <a:ext uri="{FF2B5EF4-FFF2-40B4-BE49-F238E27FC236}">
                    <a16:creationId xmlns:a16="http://schemas.microsoft.com/office/drawing/2014/main" id="{C6274AD7-5AA7-A926-6B56-FEFCFDEE8001}"/>
                  </a:ext>
                </a:extLst>
              </p:cNvPr>
              <p:cNvCxnSpPr>
                <a:cxnSpLocks/>
              </p:cNvCxnSpPr>
              <p:nvPr/>
            </p:nvCxnSpPr>
            <p:spPr>
              <a:xfrm>
                <a:off x="7393799" y="4176903"/>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C86DD4D-4FD1-6ABA-5F9D-C23CD8E2FBFB}"/>
                </a:ext>
              </a:extLst>
            </p:cNvPr>
            <p:cNvGrpSpPr/>
            <p:nvPr/>
          </p:nvGrpSpPr>
          <p:grpSpPr>
            <a:xfrm>
              <a:off x="8678980" y="2532219"/>
              <a:ext cx="1725713" cy="523220"/>
              <a:chOff x="7825113" y="2534442"/>
              <a:chExt cx="1725713" cy="523220"/>
            </a:xfrm>
          </p:grpSpPr>
          <p:sp>
            <p:nvSpPr>
              <p:cNvPr id="66" name="TextBox 65">
                <a:extLst>
                  <a:ext uri="{FF2B5EF4-FFF2-40B4-BE49-F238E27FC236}">
                    <a16:creationId xmlns:a16="http://schemas.microsoft.com/office/drawing/2014/main" id="{6FACBDA8-1EB3-E091-D865-2C38A595CD40}"/>
                  </a:ext>
                </a:extLst>
              </p:cNvPr>
              <p:cNvSpPr txBox="1"/>
              <p:nvPr/>
            </p:nvSpPr>
            <p:spPr>
              <a:xfrm>
                <a:off x="7825113" y="2534442"/>
                <a:ext cx="1725713" cy="523220"/>
              </a:xfrm>
              <a:prstGeom prst="rect">
                <a:avLst/>
              </a:prstGeom>
              <a:solidFill>
                <a:schemeClr val="accent1">
                  <a:lumMod val="20000"/>
                  <a:lumOff val="80000"/>
                </a:schemeClr>
              </a:solidFill>
            </p:spPr>
            <p:txBody>
              <a:bodyPr wrap="square">
                <a:spAutoFit/>
              </a:bodyPr>
              <a:lstStyle/>
              <a:p>
                <a:r>
                  <a:rPr lang="en-CA" sz="1400" dirty="0">
                    <a:cs typeface="Arial" panose="020B0604020202020204" pitchFamily="34" charset="0"/>
                  </a:rPr>
                  <a:t>Physical activity</a:t>
                </a:r>
              </a:p>
              <a:p>
                <a:pPr marL="285750" indent="-285750">
                  <a:buFont typeface="Arial" panose="020B0604020202020204" pitchFamily="34" charset="0"/>
                  <a:buChar char="•"/>
                </a:pPr>
                <a:r>
                  <a:rPr lang="en-CA" sz="1400" dirty="0">
                    <a:cs typeface="Arial" panose="020B0604020202020204" pitchFamily="34" charset="0"/>
                  </a:rPr>
                  <a:t>Due to fatigue</a:t>
                </a:r>
                <a:r>
                  <a:rPr lang="en-CA" sz="1400" baseline="30000" dirty="0">
                    <a:cs typeface="Arial" panose="020B0604020202020204" pitchFamily="34" charset="0"/>
                  </a:rPr>
                  <a:t>1</a:t>
                </a:r>
                <a:endParaRPr lang="en-CA" sz="1400" baseline="30000" dirty="0"/>
              </a:p>
            </p:txBody>
          </p:sp>
          <p:cxnSp>
            <p:nvCxnSpPr>
              <p:cNvPr id="72" name="Straight Arrow Connector 71">
                <a:extLst>
                  <a:ext uri="{FF2B5EF4-FFF2-40B4-BE49-F238E27FC236}">
                    <a16:creationId xmlns:a16="http://schemas.microsoft.com/office/drawing/2014/main" id="{8E922480-720A-2BBE-0ADE-462D47EA7AFC}"/>
                  </a:ext>
                </a:extLst>
              </p:cNvPr>
              <p:cNvCxnSpPr>
                <a:cxnSpLocks/>
              </p:cNvCxnSpPr>
              <p:nvPr/>
            </p:nvCxnSpPr>
            <p:spPr>
              <a:xfrm>
                <a:off x="7825113" y="2534442"/>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B9FECF8-CEAE-B377-B1AE-BB442B8C4DD5}"/>
                </a:ext>
              </a:extLst>
            </p:cNvPr>
            <p:cNvGrpSpPr/>
            <p:nvPr/>
          </p:nvGrpSpPr>
          <p:grpSpPr>
            <a:xfrm>
              <a:off x="6163932" y="2532219"/>
              <a:ext cx="2026341" cy="954107"/>
              <a:chOff x="6163932" y="2532219"/>
              <a:chExt cx="2026341" cy="954107"/>
            </a:xfrm>
          </p:grpSpPr>
          <p:sp>
            <p:nvSpPr>
              <p:cNvPr id="60" name="TextBox 59">
                <a:extLst>
                  <a:ext uri="{FF2B5EF4-FFF2-40B4-BE49-F238E27FC236}">
                    <a16:creationId xmlns:a16="http://schemas.microsoft.com/office/drawing/2014/main" id="{76DCCC4E-BF29-AED1-DBEF-E382861B0239}"/>
                  </a:ext>
                </a:extLst>
              </p:cNvPr>
              <p:cNvSpPr txBox="1"/>
              <p:nvPr/>
            </p:nvSpPr>
            <p:spPr>
              <a:xfrm>
                <a:off x="6163932" y="2532219"/>
                <a:ext cx="2026341" cy="954107"/>
              </a:xfrm>
              <a:prstGeom prst="rect">
                <a:avLst/>
              </a:prstGeom>
              <a:solidFill>
                <a:schemeClr val="accent1">
                  <a:lumMod val="20000"/>
                  <a:lumOff val="80000"/>
                </a:schemeClr>
              </a:solidFill>
            </p:spPr>
            <p:txBody>
              <a:bodyPr wrap="square">
                <a:spAutoFit/>
              </a:bodyPr>
              <a:lstStyle/>
              <a:p>
                <a:r>
                  <a:rPr lang="en-CA" sz="1400" dirty="0"/>
                  <a:t>Hedonic signaling</a:t>
                </a:r>
              </a:p>
              <a:p>
                <a:pPr marL="285750" indent="-285750">
                  <a:buFont typeface="Arial" panose="020B0604020202020204" pitchFamily="34" charset="0"/>
                  <a:buChar char="•"/>
                </a:pPr>
                <a:r>
                  <a:rPr lang="en-CA" sz="1400" dirty="0">
                    <a:cs typeface="Arial" panose="020B0604020202020204" pitchFamily="34" charset="0"/>
                  </a:rPr>
                  <a:t>↑ Time and opportunities for eating</a:t>
                </a:r>
                <a:r>
                  <a:rPr lang="en-CA" sz="1400" baseline="30000" dirty="0">
                    <a:cs typeface="Arial" panose="020B0604020202020204" pitchFamily="34" charset="0"/>
                  </a:rPr>
                  <a:t>1</a:t>
                </a:r>
              </a:p>
            </p:txBody>
          </p:sp>
          <p:cxnSp>
            <p:nvCxnSpPr>
              <p:cNvPr id="61" name="Straight Arrow Connector 60">
                <a:extLst>
                  <a:ext uri="{FF2B5EF4-FFF2-40B4-BE49-F238E27FC236}">
                    <a16:creationId xmlns:a16="http://schemas.microsoft.com/office/drawing/2014/main" id="{F62D2CB2-1B87-D91E-7AF8-C85049F9AA2D}"/>
                  </a:ext>
                </a:extLst>
              </p:cNvPr>
              <p:cNvCxnSpPr>
                <a:cxnSpLocks/>
              </p:cNvCxnSpPr>
              <p:nvPr/>
            </p:nvCxnSpPr>
            <p:spPr>
              <a:xfrm flipV="1">
                <a:off x="6163932" y="2532219"/>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8" name="Group 107">
            <a:extLst>
              <a:ext uri="{FF2B5EF4-FFF2-40B4-BE49-F238E27FC236}">
                <a16:creationId xmlns:a16="http://schemas.microsoft.com/office/drawing/2014/main" id="{BF0C7E40-4949-3688-6C63-3673FDC2A124}"/>
              </a:ext>
            </a:extLst>
          </p:cNvPr>
          <p:cNvGrpSpPr/>
          <p:nvPr/>
        </p:nvGrpSpPr>
        <p:grpSpPr>
          <a:xfrm>
            <a:off x="743100" y="4536756"/>
            <a:ext cx="10705800" cy="1642708"/>
            <a:chOff x="743100" y="4638356"/>
            <a:chExt cx="10705800" cy="1642708"/>
          </a:xfrm>
        </p:grpSpPr>
        <p:cxnSp>
          <p:nvCxnSpPr>
            <p:cNvPr id="109" name="Straight Connector 108">
              <a:extLst>
                <a:ext uri="{FF2B5EF4-FFF2-40B4-BE49-F238E27FC236}">
                  <a16:creationId xmlns:a16="http://schemas.microsoft.com/office/drawing/2014/main" id="{CCB90F23-5C89-20EB-927E-B72D0ABDE353}"/>
                </a:ext>
              </a:extLst>
            </p:cNvPr>
            <p:cNvCxnSpPr>
              <a:cxnSpLocks/>
            </p:cNvCxnSpPr>
            <p:nvPr/>
          </p:nvCxnSpPr>
          <p:spPr>
            <a:xfrm>
              <a:off x="168990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AF61EDF-59EA-D992-BF8E-D60FB444403A}"/>
                </a:ext>
              </a:extLst>
            </p:cNvPr>
            <p:cNvCxnSpPr>
              <a:cxnSpLocks/>
            </p:cNvCxnSpPr>
            <p:nvPr/>
          </p:nvCxnSpPr>
          <p:spPr>
            <a:xfrm>
              <a:off x="389295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741FFB0-3499-4E2D-6D94-FC5BA1E5F22E}"/>
                </a:ext>
              </a:extLst>
            </p:cNvPr>
            <p:cNvCxnSpPr>
              <a:cxnSpLocks/>
            </p:cNvCxnSpPr>
            <p:nvPr/>
          </p:nvCxnSpPr>
          <p:spPr>
            <a:xfrm>
              <a:off x="609600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AF3C0D2-C823-8CEB-BB47-F6B8CA65D91E}"/>
                </a:ext>
              </a:extLst>
            </p:cNvPr>
            <p:cNvCxnSpPr>
              <a:cxnSpLocks/>
            </p:cNvCxnSpPr>
            <p:nvPr/>
          </p:nvCxnSpPr>
          <p:spPr>
            <a:xfrm>
              <a:off x="829905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C6D3D03-4A85-0E00-F9B9-4C2AD447D970}"/>
                </a:ext>
              </a:extLst>
            </p:cNvPr>
            <p:cNvCxnSpPr>
              <a:cxnSpLocks/>
            </p:cNvCxnSpPr>
            <p:nvPr/>
          </p:nvCxnSpPr>
          <p:spPr>
            <a:xfrm>
              <a:off x="10502100" y="4833045"/>
              <a:ext cx="0" cy="3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53AD0F7-5ECC-8B3F-F409-86A08790EE3C}"/>
                </a:ext>
              </a:extLst>
            </p:cNvPr>
            <p:cNvSpPr txBox="1"/>
            <p:nvPr/>
          </p:nvSpPr>
          <p:spPr>
            <a:xfrm>
              <a:off x="743100" y="4638356"/>
              <a:ext cx="10705799" cy="315379"/>
            </a:xfrm>
            <a:prstGeom prst="rect">
              <a:avLst/>
            </a:prstGeom>
            <a:solidFill>
              <a:schemeClr val="tx1">
                <a:lumMod val="65000"/>
                <a:lumOff val="35000"/>
              </a:schemeClr>
            </a:solidFill>
          </p:spPr>
          <p:txBody>
            <a:bodyPr wrap="square" rtlCol="0">
              <a:spAutoFit/>
            </a:bodyPr>
            <a:lstStyle/>
            <a:p>
              <a:r>
                <a:rPr lang="en-CA" sz="1400" b="1">
                  <a:solidFill>
                    <a:schemeClr val="bg1"/>
                  </a:solidFill>
                </a:rPr>
                <a:t>Sleep extension may mitigate the risk of obesity.</a:t>
              </a:r>
              <a:r>
                <a:rPr lang="en-CA" sz="1400" b="1" baseline="30000">
                  <a:solidFill>
                    <a:schemeClr val="bg1"/>
                  </a:solidFill>
                </a:rPr>
                <a:t>2</a:t>
              </a:r>
              <a:r>
                <a:rPr lang="en-CA" sz="1400" b="1">
                  <a:solidFill>
                    <a:schemeClr val="bg1"/>
                  </a:solidFill>
                </a:rPr>
                <a:t> How to improve and maintain sleep duration:</a:t>
              </a:r>
              <a:r>
                <a:rPr lang="en-CA" sz="1400" b="1" baseline="30000">
                  <a:solidFill>
                    <a:schemeClr val="bg1"/>
                  </a:solidFill>
                </a:rPr>
                <a:t>3</a:t>
              </a:r>
              <a:endParaRPr lang="en-CA" sz="1400" b="1">
                <a:solidFill>
                  <a:schemeClr val="bg1"/>
                </a:solidFill>
              </a:endParaRPr>
            </a:p>
          </p:txBody>
        </p:sp>
        <p:sp>
          <p:nvSpPr>
            <p:cNvPr id="115" name="TextBox 114">
              <a:extLst>
                <a:ext uri="{FF2B5EF4-FFF2-40B4-BE49-F238E27FC236}">
                  <a16:creationId xmlns:a16="http://schemas.microsoft.com/office/drawing/2014/main" id="{C17DD10B-D948-BB19-D37F-92E6ADDF0E8F}"/>
                </a:ext>
              </a:extLst>
            </p:cNvPr>
            <p:cNvSpPr txBox="1"/>
            <p:nvPr/>
          </p:nvSpPr>
          <p:spPr>
            <a:xfrm>
              <a:off x="2946150" y="5080735"/>
              <a:ext cx="1893600" cy="461665"/>
            </a:xfrm>
            <a:prstGeom prst="rect">
              <a:avLst/>
            </a:prstGeom>
            <a:solidFill>
              <a:schemeClr val="bg2"/>
            </a:solidFill>
          </p:spPr>
          <p:txBody>
            <a:bodyPr wrap="square" rtlCol="0">
              <a:spAutoFit/>
            </a:bodyPr>
            <a:lstStyle/>
            <a:p>
              <a:r>
                <a:rPr lang="en-CA" sz="1200"/>
                <a:t>Establish regular bed- and wake-times</a:t>
              </a:r>
            </a:p>
          </p:txBody>
        </p:sp>
        <p:sp>
          <p:nvSpPr>
            <p:cNvPr id="116" name="TextBox 115">
              <a:extLst>
                <a:ext uri="{FF2B5EF4-FFF2-40B4-BE49-F238E27FC236}">
                  <a16:creationId xmlns:a16="http://schemas.microsoft.com/office/drawing/2014/main" id="{52043ED7-211E-D40D-FBBF-F141751BBA70}"/>
                </a:ext>
              </a:extLst>
            </p:cNvPr>
            <p:cNvSpPr txBox="1"/>
            <p:nvPr/>
          </p:nvSpPr>
          <p:spPr>
            <a:xfrm>
              <a:off x="743100" y="5080735"/>
              <a:ext cx="1893600" cy="646331"/>
            </a:xfrm>
            <a:prstGeom prst="rect">
              <a:avLst/>
            </a:prstGeom>
            <a:solidFill>
              <a:schemeClr val="bg2"/>
            </a:solidFill>
          </p:spPr>
          <p:txBody>
            <a:bodyPr wrap="square" rtlCol="0">
              <a:spAutoFit/>
            </a:bodyPr>
            <a:lstStyle/>
            <a:p>
              <a:r>
                <a:rPr lang="en-CA" sz="1200"/>
                <a:t>Avoid caffeine and alcohol in the evening; avoid nicotine</a:t>
              </a:r>
            </a:p>
          </p:txBody>
        </p:sp>
        <p:sp>
          <p:nvSpPr>
            <p:cNvPr id="117" name="TextBox 116">
              <a:extLst>
                <a:ext uri="{FF2B5EF4-FFF2-40B4-BE49-F238E27FC236}">
                  <a16:creationId xmlns:a16="http://schemas.microsoft.com/office/drawing/2014/main" id="{420C3603-DE79-FB8B-E066-C4C8BFDC93C6}"/>
                </a:ext>
              </a:extLst>
            </p:cNvPr>
            <p:cNvSpPr txBox="1"/>
            <p:nvPr/>
          </p:nvSpPr>
          <p:spPr>
            <a:xfrm>
              <a:off x="9555300" y="5080735"/>
              <a:ext cx="1893600" cy="646331"/>
            </a:xfrm>
            <a:prstGeom prst="rect">
              <a:avLst/>
            </a:prstGeom>
            <a:solidFill>
              <a:schemeClr val="bg2"/>
            </a:solidFill>
          </p:spPr>
          <p:txBody>
            <a:bodyPr wrap="square" rtlCol="0">
              <a:spAutoFit/>
            </a:bodyPr>
            <a:lstStyle/>
            <a:p>
              <a:r>
                <a:rPr lang="en-CA" sz="1200"/>
                <a:t>Restrict use of electronic devices near bedtime</a:t>
              </a:r>
            </a:p>
          </p:txBody>
        </p:sp>
        <p:sp>
          <p:nvSpPr>
            <p:cNvPr id="118" name="TextBox 117">
              <a:extLst>
                <a:ext uri="{FF2B5EF4-FFF2-40B4-BE49-F238E27FC236}">
                  <a16:creationId xmlns:a16="http://schemas.microsoft.com/office/drawing/2014/main" id="{41E13E86-B9A3-BAC7-902E-5718FD2DF67C}"/>
                </a:ext>
              </a:extLst>
            </p:cNvPr>
            <p:cNvSpPr txBox="1"/>
            <p:nvPr/>
          </p:nvSpPr>
          <p:spPr>
            <a:xfrm>
              <a:off x="7352250" y="5080735"/>
              <a:ext cx="1893600" cy="276999"/>
            </a:xfrm>
            <a:prstGeom prst="rect">
              <a:avLst/>
            </a:prstGeom>
            <a:solidFill>
              <a:schemeClr val="bg2"/>
            </a:solidFill>
          </p:spPr>
          <p:txBody>
            <a:bodyPr wrap="square" rtlCol="0">
              <a:spAutoFit/>
            </a:bodyPr>
            <a:lstStyle/>
            <a:p>
              <a:r>
                <a:rPr lang="en-CA" sz="1200"/>
                <a:t>Exercise regularly</a:t>
              </a:r>
            </a:p>
          </p:txBody>
        </p:sp>
        <p:sp>
          <p:nvSpPr>
            <p:cNvPr id="119" name="TextBox 118">
              <a:extLst>
                <a:ext uri="{FF2B5EF4-FFF2-40B4-BE49-F238E27FC236}">
                  <a16:creationId xmlns:a16="http://schemas.microsoft.com/office/drawing/2014/main" id="{3BE0FEDE-969D-9B60-214D-2589114B065C}"/>
                </a:ext>
              </a:extLst>
            </p:cNvPr>
            <p:cNvSpPr txBox="1"/>
            <p:nvPr/>
          </p:nvSpPr>
          <p:spPr>
            <a:xfrm>
              <a:off x="5149200" y="5080735"/>
              <a:ext cx="1893600" cy="1200329"/>
            </a:xfrm>
            <a:prstGeom prst="rect">
              <a:avLst/>
            </a:prstGeom>
            <a:solidFill>
              <a:schemeClr val="bg2"/>
            </a:solidFill>
          </p:spPr>
          <p:txBody>
            <a:bodyPr wrap="square" rtlCol="0">
              <a:spAutoFit/>
            </a:bodyPr>
            <a:lstStyle/>
            <a:p>
              <a:r>
                <a:rPr lang="en-CA" sz="1200"/>
                <a:t>Minimize stress to avoid pre-sleep arousal</a:t>
              </a:r>
            </a:p>
            <a:p>
              <a:pPr marL="285750" indent="-285750">
                <a:buFont typeface="Arial" panose="020B0604020202020204" pitchFamily="34" charset="0"/>
                <a:buChar char="•"/>
              </a:pPr>
              <a:r>
                <a:rPr lang="en-CA" sz="1200"/>
                <a:t>Engage in relaxing activities</a:t>
              </a:r>
            </a:p>
            <a:p>
              <a:pPr marL="285750" indent="-285750">
                <a:buFont typeface="Arial" panose="020B0604020202020204" pitchFamily="34" charset="0"/>
                <a:buChar char="•"/>
              </a:pPr>
              <a:r>
                <a:rPr lang="en-CA" sz="1200"/>
                <a:t>Mindfulness** meditation</a:t>
              </a:r>
            </a:p>
          </p:txBody>
        </p:sp>
      </p:grpSp>
    </p:spTree>
    <p:extLst>
      <p:ext uri="{BB962C8B-B14F-4D97-AF65-F5344CB8AC3E}">
        <p14:creationId xmlns:p14="http://schemas.microsoft.com/office/powerpoint/2010/main" val="319796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12A9-0404-440D-9829-6913EC5BCD01}"/>
              </a:ext>
            </a:extLst>
          </p:cNvPr>
          <p:cNvSpPr>
            <a:spLocks noGrp="1"/>
          </p:cNvSpPr>
          <p:nvPr>
            <p:ph type="title"/>
          </p:nvPr>
        </p:nvSpPr>
        <p:spPr/>
        <p:txBody>
          <a:bodyPr/>
          <a:lstStyle/>
          <a:p>
            <a:r>
              <a:rPr lang="en-CA" dirty="0"/>
              <a:t>Dietary recommendations for patients with obesity</a:t>
            </a:r>
          </a:p>
        </p:txBody>
      </p:sp>
      <p:sp>
        <p:nvSpPr>
          <p:cNvPr id="4" name="Text Placeholder 3">
            <a:extLst>
              <a:ext uri="{FF2B5EF4-FFF2-40B4-BE49-F238E27FC236}">
                <a16:creationId xmlns:a16="http://schemas.microsoft.com/office/drawing/2014/main" id="{897A7770-963C-4F0B-969A-4589DF69243B}"/>
              </a:ext>
            </a:extLst>
          </p:cNvPr>
          <p:cNvSpPr>
            <a:spLocks noGrp="1"/>
          </p:cNvSpPr>
          <p:nvPr>
            <p:ph type="body" sz="quarter" idx="13"/>
          </p:nvPr>
        </p:nvSpPr>
        <p:spPr>
          <a:xfrm>
            <a:off x="570879" y="6254068"/>
            <a:ext cx="10419069" cy="324000"/>
          </a:xfrm>
        </p:spPr>
        <p:txBody>
          <a:bodyPr>
            <a:noAutofit/>
          </a:bodyPr>
          <a:lstStyle/>
          <a:p>
            <a:r>
              <a:rPr lang="en-CA" sz="1000" dirty="0" err="1"/>
              <a:t>Smethers</a:t>
            </a:r>
            <a:r>
              <a:rPr lang="en-CA" sz="1000" dirty="0"/>
              <a:t> AD and Rolls BJ. Med Clin North Am 2018;102:107</a:t>
            </a:r>
            <a:r>
              <a:rPr lang="en-CA" sz="1000" dirty="0">
                <a:latin typeface="Arial" panose="020B0604020202020204" pitchFamily="34" charset="0"/>
                <a:cs typeface="Arial" panose="020B0604020202020204" pitchFamily="34" charset="0"/>
              </a:rPr>
              <a:t>–1</a:t>
            </a:r>
            <a:r>
              <a:rPr lang="en-CA" sz="1000" dirty="0"/>
              <a:t>24. </a:t>
            </a:r>
            <a:endParaRPr lang="it-IT" sz="1000" dirty="0"/>
          </a:p>
        </p:txBody>
      </p:sp>
      <p:graphicFrame>
        <p:nvGraphicFramePr>
          <p:cNvPr id="9" name="Table 8">
            <a:extLst>
              <a:ext uri="{FF2B5EF4-FFF2-40B4-BE49-F238E27FC236}">
                <a16:creationId xmlns:a16="http://schemas.microsoft.com/office/drawing/2014/main" id="{C9275D05-BE05-3B72-C2B2-036A08270B20}"/>
              </a:ext>
            </a:extLst>
          </p:cNvPr>
          <p:cNvGraphicFramePr>
            <a:graphicFrameLocks noGrp="1"/>
          </p:cNvGraphicFramePr>
          <p:nvPr>
            <p:extLst>
              <p:ext uri="{D42A27DB-BD31-4B8C-83A1-F6EECF244321}">
                <p14:modId xmlns:p14="http://schemas.microsoft.com/office/powerpoint/2010/main" val="1613081361"/>
              </p:ext>
            </p:extLst>
          </p:nvPr>
        </p:nvGraphicFramePr>
        <p:xfrm>
          <a:off x="1086342" y="1795463"/>
          <a:ext cx="10019316" cy="3785885"/>
        </p:xfrm>
        <a:graphic>
          <a:graphicData uri="http://schemas.openxmlformats.org/drawingml/2006/table">
            <a:tbl>
              <a:tblPr/>
              <a:tblGrid>
                <a:gridCol w="1199166">
                  <a:extLst>
                    <a:ext uri="{9D8B030D-6E8A-4147-A177-3AD203B41FA5}">
                      <a16:colId xmlns:a16="http://schemas.microsoft.com/office/drawing/2014/main" val="932458867"/>
                    </a:ext>
                  </a:extLst>
                </a:gridCol>
                <a:gridCol w="2495550">
                  <a:extLst>
                    <a:ext uri="{9D8B030D-6E8A-4147-A177-3AD203B41FA5}">
                      <a16:colId xmlns:a16="http://schemas.microsoft.com/office/drawing/2014/main" val="2912749205"/>
                    </a:ext>
                  </a:extLst>
                </a:gridCol>
                <a:gridCol w="6324600">
                  <a:extLst>
                    <a:ext uri="{9D8B030D-6E8A-4147-A177-3AD203B41FA5}">
                      <a16:colId xmlns:a16="http://schemas.microsoft.com/office/drawing/2014/main" val="2119345331"/>
                    </a:ext>
                  </a:extLst>
                </a:gridCol>
              </a:tblGrid>
              <a:tr h="268878">
                <a:tc>
                  <a:txBody>
                    <a:bodyPr/>
                    <a:lstStyle/>
                    <a:p>
                      <a:pPr algn="l" fontAlgn="ctr"/>
                      <a:r>
                        <a:rPr lang="en-CA" sz="1600" b="1" dirty="0">
                          <a:solidFill>
                            <a:schemeClr val="bg1"/>
                          </a:solidFill>
                          <a:effectLst/>
                        </a:rPr>
                        <a:t>Element</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l" fontAlgn="ctr"/>
                      <a:r>
                        <a:rPr lang="en-CA" sz="1600" b="1" dirty="0">
                          <a:solidFill>
                            <a:schemeClr val="bg1"/>
                          </a:solidFill>
                          <a:effectLst/>
                        </a:rPr>
                        <a:t>Nutritional goal</a:t>
                      </a:r>
                    </a:p>
                  </a:txBody>
                  <a:tcPr marL="35473" marR="35473" marT="17736" marB="17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l" fontAlgn="ctr"/>
                      <a:r>
                        <a:rPr lang="en-CA" sz="1600" b="1">
                          <a:solidFill>
                            <a:schemeClr val="bg1"/>
                          </a:solidFill>
                          <a:effectLst/>
                        </a:rPr>
                        <a:t>Recommendation</a:t>
                      </a:r>
                    </a:p>
                  </a:txBody>
                  <a:tcPr marL="35473" marR="35473" marT="17736" marB="1773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3679212180"/>
                  </a:ext>
                </a:extLst>
              </a:tr>
              <a:tr h="738339">
                <a:tc>
                  <a:txBody>
                    <a:bodyPr/>
                    <a:lstStyle/>
                    <a:p>
                      <a:pPr algn="l" fontAlgn="ctr"/>
                      <a:r>
                        <a:rPr lang="en-CA" sz="1200" b="1">
                          <a:effectLst/>
                        </a:rPr>
                        <a:t>Fat</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20</a:t>
                      </a:r>
                      <a:r>
                        <a:rPr lang="en-US" sz="1200" b="0" dirty="0">
                          <a:effectLst/>
                          <a:latin typeface="Arial" panose="020B0604020202020204" pitchFamily="34" charset="0"/>
                          <a:cs typeface="Arial" panose="020B0604020202020204" pitchFamily="34" charset="0"/>
                        </a:rPr>
                        <a:t>–</a:t>
                      </a:r>
                      <a:r>
                        <a:rPr lang="en-US" sz="1200" b="0" dirty="0">
                          <a:effectLst/>
                        </a:rPr>
                        <a:t>35% of total calorie intake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a:effectLst/>
                        </a:rPr>
                        <a:t>Fat is high in energy density. Choose appropriate portions of healthy fats to improve diet quality and meet nutritional needs</a:t>
                      </a:r>
                    </a:p>
                    <a:p>
                      <a:pPr marL="171450" indent="-171450" algn="l" fontAlgn="ctr">
                        <a:spcBef>
                          <a:spcPts val="0"/>
                        </a:spcBef>
                        <a:spcAft>
                          <a:spcPts val="0"/>
                        </a:spcAft>
                        <a:buFont typeface="Arial" panose="020B0604020202020204" pitchFamily="34" charset="0"/>
                        <a:buChar char="•"/>
                      </a:pPr>
                      <a:r>
                        <a:rPr lang="en-US" sz="1200" b="0">
                          <a:effectLst/>
                        </a:rPr>
                        <a:t>Substitute lower-fat foods for those higher in fat</a:t>
                      </a:r>
                    </a:p>
                    <a:p>
                      <a:pPr marL="171450" indent="-171450" algn="l" fontAlgn="ctr">
                        <a:spcBef>
                          <a:spcPts val="0"/>
                        </a:spcBef>
                        <a:spcAft>
                          <a:spcPts val="0"/>
                        </a:spcAft>
                        <a:buFont typeface="Arial" panose="020B0604020202020204" pitchFamily="34" charset="0"/>
                        <a:buChar char="•"/>
                      </a:pPr>
                      <a:r>
                        <a:rPr lang="en-US" sz="1200" b="0">
                          <a:effectLst/>
                        </a:rPr>
                        <a:t>Include monounsaturated and polyunsaturated fats</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51526621"/>
                  </a:ext>
                </a:extLst>
              </a:tr>
              <a:tr h="562291">
                <a:tc>
                  <a:txBody>
                    <a:bodyPr/>
                    <a:lstStyle/>
                    <a:p>
                      <a:pPr algn="l" fontAlgn="ctr"/>
                      <a:r>
                        <a:rPr lang="en-CA" sz="1200" b="1">
                          <a:effectLst/>
                        </a:rPr>
                        <a:t>Protein</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10</a:t>
                      </a:r>
                      <a:r>
                        <a:rPr lang="en-US" sz="1200" b="0" dirty="0">
                          <a:effectLst/>
                          <a:latin typeface="Arial" panose="020B0604020202020204" pitchFamily="34" charset="0"/>
                          <a:cs typeface="Arial" panose="020B0604020202020204" pitchFamily="34" charset="0"/>
                        </a:rPr>
                        <a:t>–</a:t>
                      </a:r>
                      <a:r>
                        <a:rPr lang="en-US" sz="1200" b="0" dirty="0">
                          <a:effectLst/>
                        </a:rPr>
                        <a:t>35 % of total calorie intake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dirty="0">
                          <a:effectLst/>
                        </a:rPr>
                        <a:t>Include protein to create satisfying meals and meet nutrient needs</a:t>
                      </a:r>
                    </a:p>
                    <a:p>
                      <a:pPr marL="171450" indent="-171450" algn="l" fontAlgn="ctr">
                        <a:spcBef>
                          <a:spcPts val="0"/>
                        </a:spcBef>
                        <a:spcAft>
                          <a:spcPts val="0"/>
                        </a:spcAft>
                        <a:buFont typeface="Arial" panose="020B0604020202020204" pitchFamily="34" charset="0"/>
                        <a:buChar char="•"/>
                      </a:pPr>
                      <a:r>
                        <a:rPr lang="en-US" sz="1200" b="0" dirty="0">
                          <a:effectLst/>
                        </a:rPr>
                        <a:t>Include lean meats, poultry without skin, fish, eggs, legumes, tofu, and low-fat </a:t>
                      </a:r>
                      <a:br>
                        <a:rPr lang="en-US" sz="1200" b="0" dirty="0">
                          <a:effectLst/>
                        </a:rPr>
                      </a:br>
                      <a:r>
                        <a:rPr lang="en-US" sz="1200" b="0" dirty="0">
                          <a:effectLst/>
                        </a:rPr>
                        <a:t>dairy products</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8197752"/>
                  </a:ext>
                </a:extLst>
              </a:tr>
              <a:tr h="406069">
                <a:tc>
                  <a:txBody>
                    <a:bodyPr/>
                    <a:lstStyle/>
                    <a:p>
                      <a:pPr algn="l" fontAlgn="ctr"/>
                      <a:r>
                        <a:rPr lang="en-CA" sz="1200" b="1">
                          <a:effectLst/>
                        </a:rPr>
                        <a:t>Carbohydrate</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45</a:t>
                      </a:r>
                      <a:r>
                        <a:rPr lang="en-US" sz="1200" b="0" dirty="0">
                          <a:effectLst/>
                          <a:latin typeface="Arial" panose="020B0604020202020204" pitchFamily="34" charset="0"/>
                          <a:cs typeface="Arial" panose="020B0604020202020204" pitchFamily="34" charset="0"/>
                        </a:rPr>
                        <a:t>–</a:t>
                      </a:r>
                      <a:r>
                        <a:rPr lang="en-US" sz="1200" b="0" dirty="0">
                          <a:effectLst/>
                        </a:rPr>
                        <a:t>65% of total calorie intake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a:effectLst/>
                        </a:rPr>
                        <a:t>Switch to whole grains instead of refined grains</a:t>
                      </a:r>
                    </a:p>
                    <a:p>
                      <a:pPr marL="171450" indent="-171450" algn="l" fontAlgn="ctr">
                        <a:spcBef>
                          <a:spcPts val="0"/>
                        </a:spcBef>
                        <a:spcAft>
                          <a:spcPts val="0"/>
                        </a:spcAft>
                        <a:buFont typeface="Arial" panose="020B0604020202020204" pitchFamily="34" charset="0"/>
                        <a:buChar char="•"/>
                      </a:pPr>
                      <a:r>
                        <a:rPr lang="en-US" sz="1200" b="0">
                          <a:effectLst/>
                        </a:rPr>
                        <a:t>Examples include wheat, brown rice, oats, barley, corn</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97671940"/>
                  </a:ext>
                </a:extLst>
              </a:tr>
              <a:tr h="386243">
                <a:tc>
                  <a:txBody>
                    <a:bodyPr/>
                    <a:lstStyle/>
                    <a:p>
                      <a:pPr algn="l" fontAlgn="ctr"/>
                      <a:r>
                        <a:rPr lang="en-CA" sz="1200" b="1">
                          <a:effectLst/>
                        </a:rPr>
                        <a:t>Fiber</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20</a:t>
                      </a:r>
                      <a:r>
                        <a:rPr lang="en-US" sz="1200" b="0" dirty="0">
                          <a:effectLst/>
                          <a:latin typeface="Arial" panose="020B0604020202020204" pitchFamily="34" charset="0"/>
                          <a:cs typeface="Arial" panose="020B0604020202020204" pitchFamily="34" charset="0"/>
                        </a:rPr>
                        <a:t>–</a:t>
                      </a:r>
                      <a:r>
                        <a:rPr lang="en-US" sz="1200" b="0" dirty="0">
                          <a:effectLst/>
                        </a:rPr>
                        <a:t>35 grams per day</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a:effectLst/>
                        </a:rPr>
                        <a:t>Include fiber to help increase satiety</a:t>
                      </a:r>
                    </a:p>
                    <a:p>
                      <a:pPr marL="171450" indent="-171450" algn="l" fontAlgn="ctr">
                        <a:spcBef>
                          <a:spcPts val="0"/>
                        </a:spcBef>
                        <a:spcAft>
                          <a:spcPts val="0"/>
                        </a:spcAft>
                        <a:buFont typeface="Arial" panose="020B0604020202020204" pitchFamily="34" charset="0"/>
                        <a:buChar char="•"/>
                      </a:pPr>
                      <a:r>
                        <a:rPr lang="en-US" sz="1200" b="0">
                          <a:effectLst/>
                        </a:rPr>
                        <a:t>Add legumes, fruits, vegetables, and whole grains</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09731763"/>
                  </a:ext>
                </a:extLst>
              </a:tr>
              <a:tr h="717940">
                <a:tc>
                  <a:txBody>
                    <a:bodyPr/>
                    <a:lstStyle/>
                    <a:p>
                      <a:pPr algn="l" fontAlgn="ctr"/>
                      <a:r>
                        <a:rPr lang="en-CA" sz="1200" b="1" dirty="0">
                          <a:effectLst/>
                        </a:rPr>
                        <a:t>Added sugar</a:t>
                      </a:r>
                      <a:endParaRPr lang="en-CA" sz="1200" b="0" dirty="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dirty="0">
                          <a:effectLst/>
                        </a:rPr>
                        <a:t>Limit to less than 10% of total calorie intake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a:effectLst/>
                        </a:rPr>
                        <a:t>Limit foods and beverages containing added sugars</a:t>
                      </a:r>
                    </a:p>
                    <a:p>
                      <a:pPr marL="171450" indent="-171450" algn="l" fontAlgn="ctr">
                        <a:spcBef>
                          <a:spcPts val="0"/>
                        </a:spcBef>
                        <a:spcAft>
                          <a:spcPts val="0"/>
                        </a:spcAft>
                        <a:buFont typeface="Arial" panose="020B0604020202020204" pitchFamily="34" charset="0"/>
                        <a:buChar char="•"/>
                      </a:pPr>
                      <a:r>
                        <a:rPr lang="en-US" sz="1200" b="0">
                          <a:effectLst/>
                        </a:rPr>
                        <a:t>Main sources of added sugars are snacks, sweets and beverages</a:t>
                      </a:r>
                    </a:p>
                    <a:p>
                      <a:pPr marL="171450" indent="-171450" algn="l" fontAlgn="ctr">
                        <a:spcBef>
                          <a:spcPts val="0"/>
                        </a:spcBef>
                        <a:spcAft>
                          <a:spcPts val="0"/>
                        </a:spcAft>
                        <a:buFont typeface="Arial" panose="020B0604020202020204" pitchFamily="34" charset="0"/>
                        <a:buChar char="•"/>
                      </a:pPr>
                      <a:r>
                        <a:rPr lang="en-US" sz="1200" b="0">
                          <a:effectLst/>
                        </a:rPr>
                        <a:t>Nonnutritive sweeteners can be a substitute</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99923295"/>
                  </a:ext>
                </a:extLst>
              </a:tr>
              <a:tr h="630228">
                <a:tc>
                  <a:txBody>
                    <a:bodyPr/>
                    <a:lstStyle/>
                    <a:p>
                      <a:pPr algn="l" fontAlgn="ctr"/>
                      <a:r>
                        <a:rPr lang="en-CA" sz="1200" b="1">
                          <a:effectLst/>
                        </a:rPr>
                        <a:t>Beverages</a:t>
                      </a: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CA" sz="1200" b="0">
                        <a:effectLst/>
                      </a:endParaRP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ctr">
                        <a:spcBef>
                          <a:spcPts val="0"/>
                        </a:spcBef>
                        <a:spcAft>
                          <a:spcPts val="0"/>
                        </a:spcAft>
                        <a:buFont typeface="Arial" panose="020B0604020202020204" pitchFamily="34" charset="0"/>
                        <a:buNone/>
                      </a:pPr>
                      <a:r>
                        <a:rPr lang="en-US" sz="1200" b="0" dirty="0">
                          <a:effectLst/>
                        </a:rPr>
                        <a:t>Select low-calorie beverages</a:t>
                      </a:r>
                    </a:p>
                    <a:p>
                      <a:pPr marL="171450" indent="-171450" algn="l" fontAlgn="ctr">
                        <a:spcBef>
                          <a:spcPts val="0"/>
                        </a:spcBef>
                        <a:spcAft>
                          <a:spcPts val="0"/>
                        </a:spcAft>
                        <a:buFont typeface="Arial" panose="020B0604020202020204" pitchFamily="34" charset="0"/>
                        <a:buChar char="•"/>
                      </a:pPr>
                      <a:r>
                        <a:rPr lang="en-US" sz="1200" b="0" dirty="0">
                          <a:effectLst/>
                        </a:rPr>
                        <a:t>Water is the best choice</a:t>
                      </a:r>
                    </a:p>
                    <a:p>
                      <a:pPr marL="171450" indent="-171450" algn="l" fontAlgn="ctr">
                        <a:spcBef>
                          <a:spcPts val="0"/>
                        </a:spcBef>
                        <a:spcAft>
                          <a:spcPts val="0"/>
                        </a:spcAft>
                        <a:buFont typeface="Arial" panose="020B0604020202020204" pitchFamily="34" charset="0"/>
                        <a:buChar char="•"/>
                      </a:pPr>
                      <a:r>
                        <a:rPr lang="en-US" sz="1200" b="0" dirty="0">
                          <a:effectLst/>
                        </a:rPr>
                        <a:t>Limit intake of alcoholic beverages</a:t>
                      </a:r>
                    </a:p>
                  </a:txBody>
                  <a:tcPr marL="35473" marR="35473" marT="17736" marB="17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01372781"/>
                  </a:ext>
                </a:extLst>
              </a:tr>
            </a:tbl>
          </a:graphicData>
        </a:graphic>
      </p:graphicFrame>
      <p:sp>
        <p:nvSpPr>
          <p:cNvPr id="10" name="Rectangle 9">
            <a:extLst>
              <a:ext uri="{FF2B5EF4-FFF2-40B4-BE49-F238E27FC236}">
                <a16:creationId xmlns:a16="http://schemas.microsoft.com/office/drawing/2014/main" id="{FA76DF64-D463-82FB-1A50-C86C85FBB48E}"/>
              </a:ext>
            </a:extLst>
          </p:cNvPr>
          <p:cNvSpPr/>
          <p:nvPr/>
        </p:nvSpPr>
        <p:spPr>
          <a:xfrm>
            <a:off x="0" y="5772150"/>
            <a:ext cx="12192000" cy="3902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The overall goal is reductions in portion sizes of food and caloric intake</a:t>
            </a:r>
            <a:endParaRPr lang="en-CA" sz="2400" baseline="30000" dirty="0"/>
          </a:p>
        </p:txBody>
      </p:sp>
    </p:spTree>
    <p:extLst>
      <p:ext uri="{BB962C8B-B14F-4D97-AF65-F5344CB8AC3E}">
        <p14:creationId xmlns:p14="http://schemas.microsoft.com/office/powerpoint/2010/main" val="128532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B371-C6DE-348C-1A6C-5243D6A82210}"/>
              </a:ext>
            </a:extLst>
          </p:cNvPr>
          <p:cNvSpPr>
            <a:spLocks noGrp="1"/>
          </p:cNvSpPr>
          <p:nvPr>
            <p:ph type="title"/>
          </p:nvPr>
        </p:nvSpPr>
        <p:spPr/>
        <p:txBody>
          <a:bodyPr/>
          <a:lstStyle/>
          <a:p>
            <a:r>
              <a:rPr lang="en-CA" dirty="0"/>
              <a:t>Structured weight loss programs</a:t>
            </a:r>
          </a:p>
        </p:txBody>
      </p:sp>
      <p:sp>
        <p:nvSpPr>
          <p:cNvPr id="4" name="Text Placeholder 3">
            <a:extLst>
              <a:ext uri="{FF2B5EF4-FFF2-40B4-BE49-F238E27FC236}">
                <a16:creationId xmlns:a16="http://schemas.microsoft.com/office/drawing/2014/main" id="{A6E216F7-E6AA-1A11-45C6-E23998D3882C}"/>
              </a:ext>
            </a:extLst>
          </p:cNvPr>
          <p:cNvSpPr>
            <a:spLocks noGrp="1"/>
          </p:cNvSpPr>
          <p:nvPr>
            <p:ph type="body" sz="quarter" idx="13"/>
          </p:nvPr>
        </p:nvSpPr>
        <p:spPr>
          <a:xfrm>
            <a:off x="570879" y="5968984"/>
            <a:ext cx="10991551" cy="609084"/>
          </a:xfrm>
        </p:spPr>
        <p:txBody>
          <a:bodyPr>
            <a:noAutofit/>
          </a:bodyPr>
          <a:lstStyle/>
          <a:p>
            <a:pPr>
              <a:spcBef>
                <a:spcPts val="0"/>
              </a:spcBef>
            </a:pPr>
            <a:r>
              <a:rPr lang="en-US" sz="1000" dirty="0">
                <a:solidFill>
                  <a:schemeClr val="tx1"/>
                </a:solidFill>
              </a:rPr>
              <a:t>*Demonstrated clinically relevant initial weight loss and maintenance over a period of 36 months in participants of a standardized, meal replacement-based weight loss program. </a:t>
            </a:r>
            <a:r>
              <a:rPr lang="en-CA" sz="1000" dirty="0">
                <a:solidFill>
                  <a:schemeClr val="tx1"/>
                </a:solidFill>
              </a:rPr>
              <a:t>This intervention </a:t>
            </a:r>
            <a:r>
              <a:rPr lang="en-US" sz="1000" b="0" i="0" dirty="0">
                <a:solidFill>
                  <a:schemeClr val="tx1"/>
                </a:solidFill>
                <a:effectLst/>
              </a:rPr>
              <a:t>complies with national and international guidelines for the therapy of obesity in adults and is efficient and meaningful for a long-term therapeutic use in primary care</a:t>
            </a:r>
            <a:r>
              <a:rPr lang="en-US" sz="1000" b="0" i="0" baseline="30000" dirty="0">
                <a:solidFill>
                  <a:schemeClr val="tx1"/>
                </a:solidFill>
                <a:effectLst/>
              </a:rPr>
              <a:t>3</a:t>
            </a:r>
            <a:r>
              <a:rPr lang="en-US" sz="1000" b="0" i="0" dirty="0">
                <a:solidFill>
                  <a:schemeClr val="tx1"/>
                </a:solidFill>
                <a:effectLst/>
              </a:rPr>
              <a:t>.</a:t>
            </a:r>
            <a:endParaRPr lang="en-CA" sz="1000" dirty="0">
              <a:solidFill>
                <a:schemeClr val="tx1"/>
              </a:solidFill>
            </a:endParaRPr>
          </a:p>
          <a:p>
            <a:pPr>
              <a:spcBef>
                <a:spcPts val="0"/>
              </a:spcBef>
            </a:pPr>
            <a:r>
              <a:rPr lang="en-CA" sz="1000" dirty="0"/>
              <a:t>DPP, diabetes prevention program; U.S., United States; WW, Weight watchers.</a:t>
            </a:r>
            <a:br>
              <a:rPr lang="en-CA" sz="1000" dirty="0"/>
            </a:br>
            <a:r>
              <a:rPr lang="en-CA" sz="1000" dirty="0"/>
              <a:t>1. </a:t>
            </a:r>
            <a:r>
              <a:rPr lang="en-US" sz="1000" b="0" i="0" dirty="0">
                <a:effectLst/>
              </a:rPr>
              <a:t>Institute of Medicine (U.S.) Subcommittee on Military Weight Management. Weight Management: State of the Science and Opportunities for Military Programs. Washington (DC): National Academies Press (U.S.); 2004. Weight-Loss and Maintenance Strategies. Available at: </a:t>
            </a:r>
            <a:r>
              <a:rPr lang="en-US" sz="1000" b="0" i="0" dirty="0">
                <a:effectLst/>
                <a:hlinkClick r:id="rId3"/>
              </a:rPr>
              <a:t>https://www.ncbi.nlm.nih.gov/books/NBK221839/</a:t>
            </a:r>
            <a:r>
              <a:rPr lang="en-US" sz="1000" dirty="0"/>
              <a:t>. Accessed May 2023;</a:t>
            </a:r>
            <a:r>
              <a:rPr lang="en-US" sz="1000" b="0" i="0" dirty="0">
                <a:effectLst/>
              </a:rPr>
              <a:t> 2. </a:t>
            </a:r>
            <a:r>
              <a:rPr lang="en-US" sz="1000" b="0" i="0" dirty="0" err="1">
                <a:effectLst/>
              </a:rPr>
              <a:t>Maston</a:t>
            </a:r>
            <a:r>
              <a:rPr lang="en-US" sz="1000" b="0" i="0" dirty="0">
                <a:effectLst/>
              </a:rPr>
              <a:t> G et al. </a:t>
            </a:r>
            <a:r>
              <a:rPr lang="en-US" sz="1000" b="0" i="0" dirty="0" err="1">
                <a:effectLst/>
              </a:rPr>
              <a:t>Behav</a:t>
            </a:r>
            <a:r>
              <a:rPr lang="en-US" sz="1000" b="0" i="0" dirty="0">
                <a:effectLst/>
              </a:rPr>
              <a:t> Sci (Basel) 2020;10:136; 3</a:t>
            </a:r>
            <a:r>
              <a:rPr lang="en-CA" sz="1000" dirty="0"/>
              <a:t>. </a:t>
            </a:r>
            <a:r>
              <a:rPr lang="en-CA" sz="1000" dirty="0" err="1"/>
              <a:t>Kruschitz</a:t>
            </a:r>
            <a:r>
              <a:rPr lang="en-CA" sz="1000" dirty="0"/>
              <a:t> R et al. </a:t>
            </a:r>
            <a:r>
              <a:rPr lang="en-CA" sz="1000" dirty="0" err="1"/>
              <a:t>Obes</a:t>
            </a:r>
            <a:r>
              <a:rPr lang="en-CA" sz="1000" dirty="0"/>
              <a:t> Facts 2017;10:76</a:t>
            </a:r>
            <a:r>
              <a:rPr lang="en-CA" sz="1000" dirty="0">
                <a:latin typeface="Arial" panose="020B0604020202020204" pitchFamily="34" charset="0"/>
                <a:cs typeface="Arial" panose="020B0604020202020204" pitchFamily="34" charset="0"/>
              </a:rPr>
              <a:t>–</a:t>
            </a:r>
            <a:r>
              <a:rPr lang="en-CA" sz="1000" dirty="0"/>
              <a:t>84; 4. National diabetes prevention program. CDC. Available at: </a:t>
            </a:r>
            <a:r>
              <a:rPr lang="en-CA" sz="1000" dirty="0">
                <a:hlinkClick r:id="rId4">
                  <a:extLst>
                    <a:ext uri="{A12FA001-AC4F-418D-AE19-62706E023703}">
                      <ahyp:hlinkClr xmlns:ahyp="http://schemas.microsoft.com/office/drawing/2018/hyperlinkcolor" val="tx"/>
                    </a:ext>
                  </a:extLst>
                </a:hlinkClick>
              </a:rPr>
              <a:t>https://www.cdc.gov/diabetes/prevention/pdf/handouts.pdf</a:t>
            </a:r>
            <a:r>
              <a:rPr lang="en-CA" sz="1000" dirty="0"/>
              <a:t>. Accessed May 2023.</a:t>
            </a:r>
          </a:p>
        </p:txBody>
      </p:sp>
      <p:grpSp>
        <p:nvGrpSpPr>
          <p:cNvPr id="15" name="Group 14">
            <a:extLst>
              <a:ext uri="{FF2B5EF4-FFF2-40B4-BE49-F238E27FC236}">
                <a16:creationId xmlns:a16="http://schemas.microsoft.com/office/drawing/2014/main" id="{3F4B6CEA-6728-FC02-1716-872BFDEFC73E}"/>
              </a:ext>
            </a:extLst>
          </p:cNvPr>
          <p:cNvGrpSpPr/>
          <p:nvPr/>
        </p:nvGrpSpPr>
        <p:grpSpPr>
          <a:xfrm>
            <a:off x="837081" y="1806024"/>
            <a:ext cx="3469086" cy="2840064"/>
            <a:chOff x="837081" y="1457681"/>
            <a:chExt cx="3469086" cy="2840064"/>
          </a:xfrm>
        </p:grpSpPr>
        <p:sp>
          <p:nvSpPr>
            <p:cNvPr id="5" name="Rectangle 4">
              <a:extLst>
                <a:ext uri="{FF2B5EF4-FFF2-40B4-BE49-F238E27FC236}">
                  <a16:creationId xmlns:a16="http://schemas.microsoft.com/office/drawing/2014/main" id="{755CA011-AB86-35DB-741F-450464AAA3CC}"/>
                </a:ext>
              </a:extLst>
            </p:cNvPr>
            <p:cNvSpPr/>
            <p:nvPr/>
          </p:nvSpPr>
          <p:spPr>
            <a:xfrm>
              <a:off x="837081" y="1457681"/>
              <a:ext cx="3469086" cy="68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Commercial meal replacements</a:t>
              </a:r>
              <a:r>
                <a:rPr lang="en-CA" sz="1400" baseline="30000" dirty="0"/>
                <a:t>1</a:t>
              </a:r>
              <a:r>
                <a:rPr lang="en-CA" sz="1400" baseline="30000" dirty="0">
                  <a:cs typeface="Arial" panose="020B0604020202020204" pitchFamily="34" charset="0"/>
                </a:rPr>
                <a:t>–</a:t>
              </a:r>
              <a:r>
                <a:rPr lang="en-CA" sz="1400" baseline="30000" dirty="0"/>
                <a:t>3*</a:t>
              </a:r>
            </a:p>
          </p:txBody>
        </p:sp>
        <p:sp>
          <p:nvSpPr>
            <p:cNvPr id="9" name="TextBox 8">
              <a:extLst>
                <a:ext uri="{FF2B5EF4-FFF2-40B4-BE49-F238E27FC236}">
                  <a16:creationId xmlns:a16="http://schemas.microsoft.com/office/drawing/2014/main" id="{C3FEC486-B9A9-2FBE-3DC0-562F19F6EF88}"/>
                </a:ext>
              </a:extLst>
            </p:cNvPr>
            <p:cNvSpPr txBox="1"/>
            <p:nvPr/>
          </p:nvSpPr>
          <p:spPr>
            <a:xfrm>
              <a:off x="837081" y="2174087"/>
              <a:ext cx="3469086" cy="2123658"/>
            </a:xfrm>
            <a:prstGeom prst="rect">
              <a:avLst/>
            </a:prstGeom>
            <a:solidFill>
              <a:schemeClr val="accent3">
                <a:lumMod val="20000"/>
                <a:lumOff val="80000"/>
              </a:schemeClr>
            </a:solidFill>
            <a:ln>
              <a:noFill/>
            </a:ln>
          </p:spPr>
          <p:txBody>
            <a:bodyPr wrap="square" rtlCol="0">
              <a:spAutoFit/>
            </a:bodyPr>
            <a:lstStyle/>
            <a:p>
              <a:pPr marL="171450" indent="-171450">
                <a:buFont typeface="Arial" panose="020B0604020202020204" pitchFamily="34" charset="0"/>
                <a:buChar char="•"/>
              </a:pPr>
              <a:r>
                <a:rPr lang="en-CA" sz="1200" dirty="0"/>
                <a:t>Strict caloric intake while providing essential nutrients</a:t>
              </a:r>
            </a:p>
            <a:p>
              <a:pPr marL="171450" indent="-171450">
                <a:buFont typeface="Arial" panose="020B0604020202020204" pitchFamily="34" charset="0"/>
                <a:buChar char="•"/>
              </a:pPr>
              <a:r>
                <a:rPr lang="en-CA" sz="1200" dirty="0"/>
                <a:t>On this plan, individuals consume ~1200</a:t>
              </a:r>
              <a:r>
                <a:rPr lang="en-CA" sz="1200" dirty="0">
                  <a:latin typeface="Arial" panose="020B0604020202020204" pitchFamily="34" charset="0"/>
                  <a:cs typeface="Arial" panose="020B0604020202020204" pitchFamily="34" charset="0"/>
                </a:rPr>
                <a:t>–</a:t>
              </a:r>
              <a:r>
                <a:rPr lang="en-CA" sz="1200" dirty="0"/>
                <a:t>1500 kcal/d</a:t>
              </a:r>
            </a:p>
            <a:p>
              <a:pPr marL="171450" indent="-171450">
                <a:buFont typeface="Arial" panose="020B0604020202020204" pitchFamily="34" charset="0"/>
                <a:buChar char="•"/>
              </a:pPr>
              <a:r>
                <a:rPr lang="en-CA" sz="1200" dirty="0"/>
                <a:t>Effective for short-term weight loss</a:t>
              </a:r>
            </a:p>
            <a:p>
              <a:pPr marL="171450" indent="-171450">
                <a:buFont typeface="Arial" panose="020B0604020202020204" pitchFamily="34" charset="0"/>
                <a:buChar char="•"/>
              </a:pPr>
              <a:r>
                <a:rPr lang="en-US" sz="1200" b="0" i="0" dirty="0">
                  <a:effectLst/>
                </a:rPr>
                <a:t>Participants may:</a:t>
              </a:r>
            </a:p>
            <a:p>
              <a:pPr marL="355600" lvl="1" indent="-177800">
                <a:buFont typeface="Arial" panose="020B0604020202020204" pitchFamily="34" charset="0"/>
                <a:buChar char="•"/>
              </a:pPr>
              <a:r>
                <a:rPr lang="en-US" sz="1200" b="0" i="0" dirty="0">
                  <a:effectLst/>
                </a:rPr>
                <a:t>Follow an outlined diet plan</a:t>
              </a:r>
            </a:p>
            <a:p>
              <a:pPr marL="355600" lvl="1" indent="-177800">
                <a:buFont typeface="Arial" panose="020B0604020202020204" pitchFamily="34" charset="0"/>
                <a:buChar char="•"/>
              </a:pPr>
              <a:r>
                <a:rPr lang="en-US" sz="1200" dirty="0"/>
                <a:t>J</a:t>
              </a:r>
              <a:r>
                <a:rPr lang="en-US" sz="1200" b="0" i="0" dirty="0">
                  <a:effectLst/>
                </a:rPr>
                <a:t>oin a diet center, or </a:t>
              </a:r>
            </a:p>
            <a:p>
              <a:pPr marL="355600" lvl="1" indent="-177800">
                <a:buFont typeface="Arial" panose="020B0604020202020204" pitchFamily="34" charset="0"/>
                <a:buChar char="•"/>
              </a:pPr>
              <a:r>
                <a:rPr lang="en-US" sz="1200" dirty="0"/>
                <a:t>S</a:t>
              </a:r>
              <a:r>
                <a:rPr lang="en-US" sz="1200" b="0" i="0" dirty="0">
                  <a:effectLst/>
                </a:rPr>
                <a:t>ubscribe to an online weight loss program that includes member interaction and tools to track weight loss progress</a:t>
              </a:r>
              <a:endParaRPr lang="en-CA" sz="1200" dirty="0"/>
            </a:p>
          </p:txBody>
        </p:sp>
      </p:grpSp>
      <p:grpSp>
        <p:nvGrpSpPr>
          <p:cNvPr id="3" name="Group 2">
            <a:extLst>
              <a:ext uri="{FF2B5EF4-FFF2-40B4-BE49-F238E27FC236}">
                <a16:creationId xmlns:a16="http://schemas.microsoft.com/office/drawing/2014/main" id="{2A195AA4-3E58-774C-A45D-29DAAD986505}"/>
              </a:ext>
            </a:extLst>
          </p:cNvPr>
          <p:cNvGrpSpPr/>
          <p:nvPr/>
        </p:nvGrpSpPr>
        <p:grpSpPr>
          <a:xfrm>
            <a:off x="7885835" y="1806024"/>
            <a:ext cx="3472221" cy="2840064"/>
            <a:chOff x="8880603" y="1457681"/>
            <a:chExt cx="2475435" cy="2840064"/>
          </a:xfrm>
        </p:grpSpPr>
        <p:sp>
          <p:nvSpPr>
            <p:cNvPr id="8" name="Rectangle 7">
              <a:extLst>
                <a:ext uri="{FF2B5EF4-FFF2-40B4-BE49-F238E27FC236}">
                  <a16:creationId xmlns:a16="http://schemas.microsoft.com/office/drawing/2014/main" id="{FBF63C58-6D87-CA2B-C969-A6BDAD4EE03C}"/>
                </a:ext>
              </a:extLst>
            </p:cNvPr>
            <p:cNvSpPr/>
            <p:nvPr/>
          </p:nvSpPr>
          <p:spPr>
            <a:xfrm>
              <a:off x="8882838" y="1457681"/>
              <a:ext cx="2473200" cy="68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DPP</a:t>
              </a:r>
              <a:r>
                <a:rPr lang="en-CA" sz="1400" dirty="0"/>
                <a:t> lifestyle change program</a:t>
              </a:r>
              <a:r>
                <a:rPr lang="en-CA" sz="1400" baseline="30000" dirty="0"/>
                <a:t>4</a:t>
              </a:r>
            </a:p>
          </p:txBody>
        </p:sp>
        <p:sp>
          <p:nvSpPr>
            <p:cNvPr id="12" name="TextBox 11">
              <a:extLst>
                <a:ext uri="{FF2B5EF4-FFF2-40B4-BE49-F238E27FC236}">
                  <a16:creationId xmlns:a16="http://schemas.microsoft.com/office/drawing/2014/main" id="{074A7C6C-BBC2-51BB-0984-D2CA7138935B}"/>
                </a:ext>
              </a:extLst>
            </p:cNvPr>
            <p:cNvSpPr txBox="1"/>
            <p:nvPr/>
          </p:nvSpPr>
          <p:spPr>
            <a:xfrm>
              <a:off x="8880603" y="2174087"/>
              <a:ext cx="2473200" cy="2123658"/>
            </a:xfrm>
            <a:prstGeom prst="rect">
              <a:avLst/>
            </a:prstGeom>
            <a:solidFill>
              <a:schemeClr val="accent3">
                <a:lumMod val="20000"/>
                <a:lumOff val="80000"/>
              </a:schemeClr>
            </a:solidFill>
            <a:ln>
              <a:noFill/>
            </a:ln>
          </p:spPr>
          <p:txBody>
            <a:bodyPr wrap="square" rtlCol="0">
              <a:spAutoFit/>
            </a:bodyPr>
            <a:lstStyle/>
            <a:p>
              <a:pPr marL="171450" indent="-171450">
                <a:buFont typeface="Arial" panose="020B0604020202020204" pitchFamily="34" charset="0"/>
                <a:buChar char="•"/>
              </a:pPr>
              <a:r>
                <a:rPr lang="en-CA" sz="1200" dirty="0"/>
                <a:t>Physicians contribute by increasing referrals to and participation in the lifestyle change program</a:t>
              </a:r>
            </a:p>
            <a:p>
              <a:pPr marL="171450" indent="-171450">
                <a:buFont typeface="Arial" panose="020B0604020202020204" pitchFamily="34" charset="0"/>
                <a:buChar char="•"/>
              </a:pPr>
              <a:endParaRPr lang="en-CA" sz="1200" dirty="0"/>
            </a:p>
            <a:p>
              <a:pPr marL="171450" indent="-171450">
                <a:buFont typeface="Arial" panose="020B0604020202020204" pitchFamily="34" charset="0"/>
                <a:buChar char="•"/>
              </a:pPr>
              <a:r>
                <a:rPr lang="en-CA" sz="1200" dirty="0"/>
                <a:t>Goal is to reduce weight by </a:t>
              </a:r>
              <a:br>
                <a:rPr lang="en-CA" sz="1200" dirty="0"/>
              </a:br>
              <a:r>
                <a:rPr lang="en-CA" sz="1200" dirty="0"/>
                <a:t>7% via:</a:t>
              </a:r>
            </a:p>
            <a:p>
              <a:pPr marL="355600" indent="-177800">
                <a:buFont typeface="Arial" panose="020B0604020202020204" pitchFamily="34" charset="0"/>
                <a:buChar char="•"/>
              </a:pPr>
              <a:r>
                <a:rPr lang="en-CA" sz="1200" dirty="0"/>
                <a:t>Behavior modification</a:t>
              </a:r>
            </a:p>
            <a:p>
              <a:pPr marL="355600" indent="-177800">
                <a:buFont typeface="Arial" panose="020B0604020202020204" pitchFamily="34" charset="0"/>
                <a:buChar char="•"/>
              </a:pPr>
              <a:r>
                <a:rPr lang="en-CA" sz="1200" dirty="0"/>
                <a:t>Low fat diet</a:t>
              </a:r>
            </a:p>
            <a:p>
              <a:pPr marL="355600" indent="-177800">
                <a:buFont typeface="Arial" panose="020B0604020202020204" pitchFamily="34" charset="0"/>
                <a:buChar char="•"/>
              </a:pPr>
              <a:r>
                <a:rPr lang="en-CA" sz="1200" dirty="0"/>
                <a:t>150 minutes of exercise </a:t>
              </a:r>
              <a:br>
                <a:rPr lang="en-CA" sz="1200" dirty="0"/>
              </a:br>
              <a:r>
                <a:rPr lang="en-CA" sz="1200" dirty="0"/>
                <a:t>per week</a:t>
              </a:r>
            </a:p>
          </p:txBody>
        </p:sp>
      </p:grpSp>
      <p:grpSp>
        <p:nvGrpSpPr>
          <p:cNvPr id="14" name="Group 13">
            <a:extLst>
              <a:ext uri="{FF2B5EF4-FFF2-40B4-BE49-F238E27FC236}">
                <a16:creationId xmlns:a16="http://schemas.microsoft.com/office/drawing/2014/main" id="{84A1B2A0-2484-138E-0795-6E6D8EAE99FF}"/>
              </a:ext>
            </a:extLst>
          </p:cNvPr>
          <p:cNvGrpSpPr/>
          <p:nvPr/>
        </p:nvGrpSpPr>
        <p:grpSpPr>
          <a:xfrm>
            <a:off x="4361458" y="1806024"/>
            <a:ext cx="3469086" cy="2840064"/>
            <a:chOff x="4361458" y="1457681"/>
            <a:chExt cx="3469086" cy="2840064"/>
          </a:xfrm>
        </p:grpSpPr>
        <p:sp>
          <p:nvSpPr>
            <p:cNvPr id="7" name="Rectangle 6">
              <a:extLst>
                <a:ext uri="{FF2B5EF4-FFF2-40B4-BE49-F238E27FC236}">
                  <a16:creationId xmlns:a16="http://schemas.microsoft.com/office/drawing/2014/main" id="{544B355F-5701-AF8D-F751-A5BF4D7CA01A}"/>
                </a:ext>
              </a:extLst>
            </p:cNvPr>
            <p:cNvSpPr/>
            <p:nvPr/>
          </p:nvSpPr>
          <p:spPr>
            <a:xfrm>
              <a:off x="4361458" y="1457681"/>
              <a:ext cx="3469086" cy="68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Support</a:t>
              </a:r>
              <a:r>
                <a:rPr lang="en-CA" sz="1400" b="1" baseline="30000" dirty="0"/>
                <a:t>2</a:t>
              </a:r>
              <a:r>
                <a:rPr lang="en-CA" sz="1400" dirty="0"/>
                <a:t> </a:t>
              </a:r>
            </a:p>
          </p:txBody>
        </p:sp>
        <p:sp>
          <p:nvSpPr>
            <p:cNvPr id="39" name="TextBox 38">
              <a:extLst>
                <a:ext uri="{FF2B5EF4-FFF2-40B4-BE49-F238E27FC236}">
                  <a16:creationId xmlns:a16="http://schemas.microsoft.com/office/drawing/2014/main" id="{C7D7FE07-6AF0-8804-203E-46B1A83167B7}"/>
                </a:ext>
              </a:extLst>
            </p:cNvPr>
            <p:cNvSpPr txBox="1"/>
            <p:nvPr/>
          </p:nvSpPr>
          <p:spPr>
            <a:xfrm>
              <a:off x="4361458" y="2174087"/>
              <a:ext cx="3469086" cy="2123658"/>
            </a:xfrm>
            <a:prstGeom prst="rect">
              <a:avLst/>
            </a:prstGeom>
            <a:solidFill>
              <a:schemeClr val="accent3">
                <a:lumMod val="20000"/>
                <a:lumOff val="80000"/>
              </a:schemeClr>
            </a:solidFill>
            <a:ln>
              <a:noFill/>
            </a:ln>
          </p:spPr>
          <p:txBody>
            <a:bodyPr wrap="square" rtlCol="0">
              <a:spAutoFit/>
            </a:bodyPr>
            <a:lstStyle/>
            <a:p>
              <a:pPr marL="171450" indent="-171450">
                <a:buFont typeface="Arial" panose="020B0604020202020204" pitchFamily="34" charset="0"/>
                <a:buChar char="•"/>
              </a:pPr>
              <a:r>
                <a:rPr lang="en-CA" sz="1200" dirty="0"/>
                <a:t>Medical specialists </a:t>
              </a:r>
            </a:p>
            <a:p>
              <a:pPr marL="355600" indent="-177800">
                <a:buFont typeface="Arial" panose="020B0604020202020204" pitchFamily="34" charset="0"/>
                <a:buChar char="•"/>
              </a:pPr>
              <a:r>
                <a:rPr lang="en-CA" sz="1200" dirty="0"/>
                <a:t>Endocrinologist </a:t>
              </a:r>
            </a:p>
            <a:p>
              <a:pPr marL="355600" indent="-177800">
                <a:buFont typeface="Arial" panose="020B0604020202020204" pitchFamily="34" charset="0"/>
                <a:buChar char="•"/>
              </a:pPr>
              <a:r>
                <a:rPr lang="en-CA" sz="1200" dirty="0"/>
                <a:t>Gastroenterologists</a:t>
              </a:r>
            </a:p>
            <a:p>
              <a:pPr marL="355600" indent="-177800">
                <a:buFont typeface="Arial" panose="020B0604020202020204" pitchFamily="34" charset="0"/>
                <a:buChar char="•"/>
              </a:pPr>
              <a:r>
                <a:rPr lang="en-CA" sz="1200" dirty="0"/>
                <a:t>Obesity Medicine Physicians</a:t>
              </a:r>
            </a:p>
            <a:p>
              <a:pPr marL="171450" indent="-171450">
                <a:buFont typeface="Arial" panose="020B0604020202020204" pitchFamily="34" charset="0"/>
                <a:buChar char="•"/>
              </a:pPr>
              <a:r>
                <a:rPr lang="en-CA" sz="1200" dirty="0"/>
                <a:t>General practice physicians and nurses</a:t>
              </a:r>
            </a:p>
            <a:p>
              <a:pPr marL="171450" indent="-171450">
                <a:buFont typeface="Arial" panose="020B0604020202020204" pitchFamily="34" charset="0"/>
                <a:buChar char="•"/>
              </a:pPr>
              <a:r>
                <a:rPr lang="en-CA" sz="1200" dirty="0"/>
                <a:t>Dieticians and nutritionists</a:t>
              </a:r>
            </a:p>
            <a:p>
              <a:pPr marL="171450" indent="-171450">
                <a:buFont typeface="Arial" panose="020B0604020202020204" pitchFamily="34" charset="0"/>
                <a:buChar char="•"/>
              </a:pPr>
              <a:r>
                <a:rPr lang="en-CA" sz="1200" dirty="0"/>
                <a:t>Exercise physiologists</a:t>
              </a:r>
            </a:p>
            <a:p>
              <a:pPr marL="171450" indent="-171450">
                <a:buFont typeface="Arial" panose="020B0604020202020204" pitchFamily="34" charset="0"/>
                <a:buChar char="•"/>
              </a:pPr>
              <a:r>
                <a:rPr lang="en-CA" sz="1200" dirty="0"/>
                <a:t>Psychologists and counselors</a:t>
              </a:r>
            </a:p>
            <a:p>
              <a:pPr marL="171450" indent="-171450">
                <a:buFont typeface="Arial" panose="020B0604020202020204" pitchFamily="34" charset="0"/>
                <a:buChar char="•"/>
              </a:pPr>
              <a:r>
                <a:rPr lang="en-CA" sz="1200" dirty="0"/>
                <a:t>Diabetes educators</a:t>
              </a:r>
            </a:p>
            <a:p>
              <a:pPr marL="171450" indent="-171450">
                <a:buFont typeface="Arial" panose="020B0604020202020204" pitchFamily="34" charset="0"/>
                <a:buChar char="•"/>
              </a:pPr>
              <a:r>
                <a:rPr lang="en-CA" sz="1200" dirty="0"/>
                <a:t>Digital health tools</a:t>
              </a:r>
            </a:p>
            <a:p>
              <a:pPr marL="171450" indent="-171450">
                <a:buFont typeface="Arial" panose="020B0604020202020204" pitchFamily="34" charset="0"/>
                <a:buChar char="•"/>
              </a:pPr>
              <a:endParaRPr lang="en-CA" sz="1200" dirty="0"/>
            </a:p>
          </p:txBody>
        </p:sp>
      </p:grpSp>
    </p:spTree>
    <p:extLst>
      <p:ext uri="{BB962C8B-B14F-4D97-AF65-F5344CB8AC3E}">
        <p14:creationId xmlns:p14="http://schemas.microsoft.com/office/powerpoint/2010/main" val="889832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O'Llenecia Walker</DisplayName>
        <AccountId>3596</AccountId>
        <AccountType/>
      </UserInfo>
      <UserInfo>
        <DisplayName>Nikta Tamashekan</DisplayName>
        <AccountId>906</AccountId>
        <AccountType/>
      </UserInfo>
      <UserInfo>
        <DisplayName>Carolyn Whiting</DisplayName>
        <AccountId>58</AccountId>
        <AccountType/>
      </UserInfo>
      <UserInfo>
        <DisplayName>Kimberly McCallum</DisplayName>
        <AccountId>429</AccountId>
        <AccountType/>
      </UserInfo>
      <UserInfo>
        <DisplayName>Elisha Shin</DisplayName>
        <AccountId>2112</AccountId>
        <AccountType/>
      </UserInfo>
    </SharedWithUsers>
    <_Flow_SignoffStatus xmlns="40bcddbf-5152-4ba4-91ea-bc5d864a02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45A1B8-FFA3-4508-A7A1-A4F2D08D364B}">
  <ds:schemaRefs>
    <ds:schemaRef ds:uri="http://www.w3.org/XML/1998/namespace"/>
    <ds:schemaRef ds:uri="40bcddbf-5152-4ba4-91ea-bc5d864a028e"/>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1ff868c5-2c61-4494-a6ef-a5fad2181b1a"/>
    <ds:schemaRef ds:uri="http://schemas.microsoft.com/office/2006/metadata/properties"/>
  </ds:schemaRefs>
</ds:datastoreItem>
</file>

<file path=customXml/itemProps2.xml><?xml version="1.0" encoding="utf-8"?>
<ds:datastoreItem xmlns:ds="http://schemas.openxmlformats.org/officeDocument/2006/customXml" ds:itemID="{60F1BAA2-776F-400F-8CF2-D0EFB00A0D08}">
  <ds:schemaRefs>
    <ds:schemaRef ds:uri="http://schemas.microsoft.com/sharepoint/v3/contenttype/forms"/>
  </ds:schemaRefs>
</ds:datastoreItem>
</file>

<file path=customXml/itemProps3.xml><?xml version="1.0" encoding="utf-8"?>
<ds:datastoreItem xmlns:ds="http://schemas.openxmlformats.org/officeDocument/2006/customXml" ds:itemID="{FC8E9C2A-A74E-460C-9E22-1FEF0B0F6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557</TotalTime>
  <Words>3157</Words>
  <Application>Microsoft Office PowerPoint</Application>
  <PresentationFormat>Widescreen</PresentationFormat>
  <Paragraphs>299</Paragraphs>
  <Slides>20</Slides>
  <Notes>12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2" baseType="lpstr">
      <vt:lpstr>Apis For Office</vt:lpstr>
      <vt:lpstr>Arial</vt:lpstr>
      <vt:lpstr>Arial</vt:lpstr>
      <vt:lpstr>Arial Nova Light</vt:lpstr>
      <vt:lpstr>Calibri</vt:lpstr>
      <vt:lpstr>Segoe UI</vt:lpstr>
      <vt:lpstr>Times New Roman</vt:lpstr>
      <vt:lpstr>Wingdings 2</vt:lpstr>
      <vt:lpstr>Office Theme</vt:lpstr>
      <vt:lpstr>FORWARD Master Template</vt:lpstr>
      <vt:lpstr>Office Theme</vt:lpstr>
      <vt:lpstr>Microsoft Word Document</vt:lpstr>
      <vt:lpstr>PowerPoint Presentation</vt:lpstr>
      <vt:lpstr>PowerPoint Presentation</vt:lpstr>
      <vt:lpstr>Learning outcomes</vt:lpstr>
      <vt:lpstr>Treatment interventions for obesity</vt:lpstr>
      <vt:lpstr>Clinical guidelines: Lifestyle intervention is the foundation of obesity treatment</vt:lpstr>
      <vt:lpstr>Behavioral strategies for unhealthy eating patterns</vt:lpstr>
      <vt:lpstr>Sleep hygiene and stress management</vt:lpstr>
      <vt:lpstr>Dietary recommendations for patients with obesity</vt:lpstr>
      <vt:lpstr>Structured weight loss programs</vt:lpstr>
      <vt:lpstr>Clinical effects of improved diet on weight management</vt:lpstr>
      <vt:lpstr>Weight loss through lifestyle modifications reduces the incidence of diabetes1,2 The Diabetes Prevention Program (DPP)</vt:lpstr>
      <vt:lpstr>Fad diets Negative health consequences</vt:lpstr>
      <vt:lpstr>Recommendations for physical activity1,2</vt:lpstr>
      <vt:lpstr>High intensity* physical activity is effective in reducing body weight </vt:lpstr>
      <vt:lpstr>Clinical effects of exercise</vt:lpstr>
      <vt:lpstr>How to motivate patients to increase physical activity</vt:lpstr>
      <vt:lpstr>Patient-led health tracking</vt:lpstr>
      <vt:lpstr>Key takeaways</vt:lpstr>
      <vt:lpstr>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modifications and behavioral interventions for obesity</dc:title>
  <dc:creator/>
  <dcterms:created xsi:type="dcterms:W3CDTF">2022-04-27T14:30:04Z</dcterms:created>
  <dcterms:modified xsi:type="dcterms:W3CDTF">2024-03-25T22:05:58Z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