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29"/>
  </p:notesMasterIdLst>
  <p:sldIdLst>
    <p:sldId id="275" r:id="rId5"/>
    <p:sldId id="2147374555" r:id="rId6"/>
    <p:sldId id="2147374556" r:id="rId7"/>
    <p:sldId id="5957" r:id="rId8"/>
    <p:sldId id="2147374539" r:id="rId9"/>
    <p:sldId id="2147374544" r:id="rId10"/>
    <p:sldId id="2147374520" r:id="rId11"/>
    <p:sldId id="2147374503" r:id="rId12"/>
    <p:sldId id="6020" r:id="rId13"/>
    <p:sldId id="6019" r:id="rId14"/>
    <p:sldId id="2147374501" r:id="rId15"/>
    <p:sldId id="2147374540" r:id="rId16"/>
    <p:sldId id="6004" r:id="rId17"/>
    <p:sldId id="6005" r:id="rId18"/>
    <p:sldId id="2147374529" r:id="rId19"/>
    <p:sldId id="2147374547" r:id="rId20"/>
    <p:sldId id="2147374541" r:id="rId21"/>
    <p:sldId id="2147374518" r:id="rId22"/>
    <p:sldId id="2147374543" r:id="rId23"/>
    <p:sldId id="2147374542" r:id="rId24"/>
    <p:sldId id="2147374536" r:id="rId25"/>
    <p:sldId id="2147374491" r:id="rId26"/>
    <p:sldId id="2134804947" r:id="rId27"/>
    <p:sldId id="2134804952"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DCBE9A2F-9930-4AEF-9978-D45AE46A45B9}">
          <p14:sldIdLst>
            <p14:sldId id="275"/>
            <p14:sldId id="2147374555"/>
            <p14:sldId id="2147374556"/>
          </p14:sldIdLst>
        </p14:section>
        <p14:section name="Overview of bariatric surgery" id="{0DCFE3C8-C83B-4D65-827F-07DF5F981ED7}">
          <p14:sldIdLst>
            <p14:sldId id="5957"/>
            <p14:sldId id="2147374539"/>
            <p14:sldId id="2147374544"/>
            <p14:sldId id="2147374520"/>
            <p14:sldId id="2147374503"/>
            <p14:sldId id="6020"/>
          </p14:sldIdLst>
        </p14:section>
        <p14:section name="Conducting bariatric surgery" id="{C0DDC444-8465-4CFB-A5A1-08CBD9C8C034}">
          <p14:sldIdLst>
            <p14:sldId id="6019"/>
            <p14:sldId id="2147374501"/>
            <p14:sldId id="2147374540"/>
            <p14:sldId id="6004"/>
            <p14:sldId id="6005"/>
            <p14:sldId id="2147374529"/>
            <p14:sldId id="2147374547"/>
            <p14:sldId id="2147374541"/>
            <p14:sldId id="2147374518"/>
            <p14:sldId id="2147374543"/>
            <p14:sldId id="2147374542"/>
            <p14:sldId id="2147374536"/>
            <p14:sldId id="2147374491"/>
          </p14:sldIdLst>
        </p14:section>
        <p14:section name="Key takeaways" id="{D3A4573A-8F3E-4AE8-AE3C-B022C28E80BE}">
          <p14:sldIdLst>
            <p14:sldId id="2134804947"/>
          </p14:sldIdLst>
        </p14:section>
        <p14:section name="Assessment" id="{4FA910F3-05E8-4986-AADD-DCE54A9F41D5}">
          <p14:sldIdLst>
            <p14:sldId id="2134804952"/>
          </p14:sldIdLst>
        </p14:section>
      </p14:sectionLst>
    </p:ext>
    <p:ext uri="{EFAFB233-063F-42B5-8137-9DF3F51BA10A}">
      <p15:sldGuideLst xmlns:p15="http://schemas.microsoft.com/office/powerpoint/2012/main">
        <p15:guide id="10" orient="horz" pos="232" userDrawn="1">
          <p15:clr>
            <a:srgbClr val="A4A3A4"/>
          </p15:clr>
        </p15:guide>
        <p15:guide id="12" orient="horz" pos="4224" userDrawn="1">
          <p15:clr>
            <a:srgbClr val="A4A3A4"/>
          </p15:clr>
        </p15:guide>
        <p15:guide id="14" pos="3840" userDrawn="1">
          <p15:clr>
            <a:srgbClr val="A4A3A4"/>
          </p15:clr>
        </p15:guide>
        <p15:guide id="17" orient="horz" pos="672" userDrawn="1">
          <p15:clr>
            <a:srgbClr val="A4A3A4"/>
          </p15:clr>
        </p15:guide>
        <p15:guide id="18" pos="7344" userDrawn="1">
          <p15:clr>
            <a:srgbClr val="A4A3A4"/>
          </p15:clr>
        </p15:guide>
        <p15:guide id="19" pos="240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E4C12-938B-0A7B-4C64-3D83C0D79B4A}" name="LDTS (Lauren Self)" initials="LS" userId="S::ldts@novonordisk.com::c7a98653-8b81-43d7-872d-392454deb22b" providerId="AD"/>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BDB94521-57F1-29B4-4240-578F34024B2B}" name="Martha Downen" initials="MD" userId="S::martha@downenconsults.com::72ea58f5-a10c-443d-bdc1-dd7dddb558b6" providerId="AD"/>
  <p188:author id="{4FB6B23C-2DE5-4E5F-7817-723DFFC851D3}" name="CIR (Cindy Rockoff)" initials="C(R" userId="S::CIR@novonordisk.com::4625a6b0-1628-469a-af8c-a3929d32e6d3" providerId="AD"/>
  <p188:author id="{8065794B-1C42-C3EA-3DA3-523D35A5E89F}" name="mwcollabllc@gmail.com" initials="mw" userId="S::urn:spo:guest#mwcollabllc@gmail.com::" providerId="AD"/>
  <p188:author id="{7F3DA34C-8094-A8C2-2352-0016259BC8A2}" name="A Terry" initials="AT" userId="A Terry" providerId="None"/>
  <p188:author id="{473D5053-9AFB-3D66-95E5-FC4E6E84D316}" name="cornier@musc.edu" initials="co" userId="S::urn:spo:guest#cornier@musc.edu::" providerId="AD"/>
  <p188:author id="{95582667-6102-27E7-ED8E-01A166EB4B6B}" name="Guest User" initials="GU" userId="Guest User" providerId="Windows Live"/>
  <p188:author id="{5681AC69-2D96-BD7A-58A4-AF57D8298DE7}" name="BRSZ (Gabriel Smolarz)" initials="BS" userId="S::brsz_novonordisk.com#ext#@sixdegreesmed.com::fe3a2788-a25e-430b-ab55-086b4040e359" providerId="AD"/>
  <p188:author id="{53FB578E-439B-66BB-018F-8A201732EE8D}" name="LT (GS)" initials="LT" userId="LT (GS)" providerId="None"/>
  <p188:author id="{AD746296-9BAD-8EAB-FC46-97D0808E8ACD}" name="Robin Edwards" initials="RE" userId="275a01684d148080" providerId="Windows Live"/>
  <p188:author id="{DBC5319F-8119-722E-99E2-C96E7E0C77CE}" name="Nikta Tamashekan" initials="NT" userId="Nikta Tamashekan" providerId="None"/>
  <p188:author id="{660B61A7-3A8D-B6B9-3D5E-57B26B7F5813}" name="Six Degrees Medical " initials="SDM" userId="Six Degrees Medical " providerId="None"/>
  <p188:author id="{EAFBFDC6-5188-E3BB-1EF4-0B4680E9760B}" name="Herron, Genevieve" initials="GH" userId="S::gherron@middlebury.edu::ac43cc25-fc82-4c63-a452-984e5553e0a6" providerId="AD"/>
  <p188:author id="{E260DECF-5D16-C129-D53D-9510B96293D3}" name="Melissa Lohmann" initials="ML" userId="1ab7e9b8f9dc23b1" providerId="Windows Live"/>
  <p188:author id="{C38856D3-27A9-77F2-4676-840C3EB4FE90}" name="jtir@novonordisk.com" initials="jt" userId="S::urn:spo:guest#jtir@novonordisk.com::" providerId="AD"/>
  <p188:author id="{43A959E2-2DDD-0507-DF1B-159094AA8C69}" name="LT" initials="LT" userId="LT" providerId="None"/>
  <p188:author id="{F12158E4-1962-E187-B8D7-238C4D79B815}" name="sally.majewski@hotmail.com" initials="sa" userId="S::urn:spo:guest#sally.majewski@hotmail.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1E0"/>
    <a:srgbClr val="27B0BB"/>
    <a:srgbClr val="2A918B"/>
    <a:srgbClr val="ED7D31"/>
    <a:srgbClr val="66687B"/>
    <a:srgbClr val="5B9BD5"/>
    <a:srgbClr val="FFFFFF"/>
    <a:srgbClr val="FE90E6"/>
    <a:srgbClr val="EC02BA"/>
    <a:srgbClr val="FD03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5F3B3-4DB0-458D-8C5E-C206F4D4CD2D}" v="3" dt="2026-03-06T18:27:01.086"/>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75" autoAdjust="0"/>
    <p:restoredTop sz="96072" autoAdjust="0"/>
  </p:normalViewPr>
  <p:slideViewPr>
    <p:cSldViewPr snapToGrid="0">
      <p:cViewPr varScale="1">
        <p:scale>
          <a:sx n="72" d="100"/>
          <a:sy n="72" d="100"/>
        </p:scale>
        <p:origin x="594" y="294"/>
      </p:cViewPr>
      <p:guideLst>
        <p:guide orient="horz" pos="232"/>
        <p:guide orient="horz" pos="4224"/>
        <p:guide pos="3840"/>
        <p:guide orient="horz" pos="672"/>
        <p:guide pos="7344"/>
        <p:guide pos="240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356"/>
    </p:cViewPr>
  </p:sorterViewPr>
  <p:notesViewPr>
    <p:cSldViewPr snapToGrid="0" showGuides="1">
      <p:cViewPr varScale="1">
        <p:scale>
          <a:sx n="81" d="100"/>
          <a:sy n="81" d="100"/>
        </p:scale>
        <p:origin x="3260"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82031464142782E-2"/>
          <c:y val="4.9914908836510986E-2"/>
          <c:w val="0.90368861375880649"/>
          <c:h val="0.80045632168796432"/>
        </c:manualLayout>
      </c:layout>
      <c:barChart>
        <c:barDir val="col"/>
        <c:grouping val="clustered"/>
        <c:varyColors val="0"/>
        <c:ser>
          <c:idx val="0"/>
          <c:order val="0"/>
          <c:tx>
            <c:strRef>
              <c:f>Sheet1!$B$1</c:f>
              <c:strCache>
                <c:ptCount val="1"/>
                <c:pt idx="0">
                  <c:v>Diabetes</c:v>
                </c:pt>
              </c:strCache>
            </c:strRef>
          </c:tx>
          <c:spPr>
            <a:solidFill>
              <a:schemeClr val="accent3"/>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9.9</c:v>
                </c:pt>
                <c:pt idx="1">
                  <c:v>13.5</c:v>
                </c:pt>
                <c:pt idx="2">
                  <c:v>19.2</c:v>
                </c:pt>
                <c:pt idx="3">
                  <c:v>25.7</c:v>
                </c:pt>
                <c:pt idx="4">
                  <c:v>35.299999999999997</c:v>
                </c:pt>
              </c:numCache>
            </c:numRef>
          </c:val>
          <c:extLst>
            <c:ext xmlns:c16="http://schemas.microsoft.com/office/drawing/2014/chart" uri="{C3380CC4-5D6E-409C-BE32-E72D297353CC}">
              <c16:uniqueId val="{00000005-4CD3-4CAB-A082-6CF61623D5DC}"/>
            </c:ext>
          </c:extLst>
        </c:ser>
        <c:ser>
          <c:idx val="1"/>
          <c:order val="1"/>
          <c:tx>
            <c:strRef>
              <c:f>Sheet1!$C$1</c:f>
              <c:strCache>
                <c:ptCount val="1"/>
                <c:pt idx="0">
                  <c:v>Hyperlipidemia</c:v>
                </c:pt>
              </c:strCache>
            </c:strRef>
          </c:tx>
          <c:spPr>
            <a:solidFill>
              <a:schemeClr val="accent4"/>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1</c:v>
                </c:pt>
                <c:pt idx="1">
                  <c:v>2</c:v>
                </c:pt>
                <c:pt idx="2">
                  <c:v>3</c:v>
                </c:pt>
                <c:pt idx="3">
                  <c:v>4</c:v>
                </c:pt>
                <c:pt idx="4">
                  <c:v>5</c:v>
                </c:pt>
              </c:numCache>
            </c:numRef>
          </c:cat>
          <c:val>
            <c:numRef>
              <c:f>Sheet1!$C$2:$C$6</c:f>
              <c:numCache>
                <c:formatCode>General</c:formatCode>
                <c:ptCount val="5"/>
                <c:pt idx="0">
                  <c:v>25.9</c:v>
                </c:pt>
                <c:pt idx="1">
                  <c:v>29.9</c:v>
                </c:pt>
                <c:pt idx="2">
                  <c:v>33.700000000000003</c:v>
                </c:pt>
                <c:pt idx="3">
                  <c:v>42.9</c:v>
                </c:pt>
                <c:pt idx="4">
                  <c:v>68.400000000000006</c:v>
                </c:pt>
              </c:numCache>
            </c:numRef>
          </c:val>
          <c:extLst>
            <c:ext xmlns:c16="http://schemas.microsoft.com/office/drawing/2014/chart" uri="{C3380CC4-5D6E-409C-BE32-E72D297353CC}">
              <c16:uniqueId val="{0000000B-4CD3-4CAB-A082-6CF61623D5DC}"/>
            </c:ext>
          </c:extLst>
        </c:ser>
        <c:ser>
          <c:idx val="2"/>
          <c:order val="2"/>
          <c:tx>
            <c:strRef>
              <c:f>Sheet1!$D$1</c:f>
              <c:strCache>
                <c:ptCount val="1"/>
                <c:pt idx="0">
                  <c:v>Hypertension</c:v>
                </c:pt>
              </c:strCache>
            </c:strRef>
          </c:tx>
          <c:spPr>
            <a:solidFill>
              <a:schemeClr val="tx2"/>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1</c:v>
                </c:pt>
                <c:pt idx="1">
                  <c:v>2</c:v>
                </c:pt>
                <c:pt idx="2">
                  <c:v>3</c:v>
                </c:pt>
                <c:pt idx="3">
                  <c:v>4</c:v>
                </c:pt>
                <c:pt idx="4">
                  <c:v>5</c:v>
                </c:pt>
              </c:numCache>
            </c:numRef>
          </c:cat>
          <c:val>
            <c:numRef>
              <c:f>Sheet1!$D$2:$D$6</c:f>
              <c:numCache>
                <c:formatCode>General</c:formatCode>
                <c:ptCount val="5"/>
                <c:pt idx="0">
                  <c:v>46.2</c:v>
                </c:pt>
                <c:pt idx="1">
                  <c:v>53.8</c:v>
                </c:pt>
                <c:pt idx="2">
                  <c:v>58.8</c:v>
                </c:pt>
                <c:pt idx="3">
                  <c:v>61.4</c:v>
                </c:pt>
                <c:pt idx="4">
                  <c:v>71.5</c:v>
                </c:pt>
              </c:numCache>
            </c:numRef>
          </c:val>
          <c:extLst>
            <c:ext xmlns:c16="http://schemas.microsoft.com/office/drawing/2014/chart" uri="{C3380CC4-5D6E-409C-BE32-E72D297353CC}">
              <c16:uniqueId val="{0000000F-4CD3-4CAB-A082-6CF61623D5DC}"/>
            </c:ext>
          </c:extLst>
        </c:ser>
        <c:ser>
          <c:idx val="3"/>
          <c:order val="3"/>
          <c:tx>
            <c:strRef>
              <c:f>Sheet1!$E$1</c:f>
              <c:strCache>
                <c:ptCount val="1"/>
                <c:pt idx="0">
                  <c:v>Physical HRQoL</c:v>
                </c:pt>
              </c:strCache>
            </c:strRef>
          </c:tx>
          <c:spPr>
            <a:solidFill>
              <a:schemeClr val="accent1">
                <a:lumMod val="20000"/>
                <a:lumOff val="80000"/>
              </a:schemeClr>
            </a:solidFill>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1</c:v>
                </c:pt>
                <c:pt idx="1">
                  <c:v>2</c:v>
                </c:pt>
                <c:pt idx="2">
                  <c:v>3</c:v>
                </c:pt>
                <c:pt idx="3">
                  <c:v>4</c:v>
                </c:pt>
                <c:pt idx="4">
                  <c:v>5</c:v>
                </c:pt>
              </c:numCache>
            </c:numRef>
          </c:cat>
          <c:val>
            <c:numRef>
              <c:f>Sheet1!$E$2:$E$6</c:f>
              <c:numCache>
                <c:formatCode>General</c:formatCode>
                <c:ptCount val="5"/>
                <c:pt idx="0">
                  <c:v>20.2</c:v>
                </c:pt>
                <c:pt idx="1">
                  <c:v>27.8</c:v>
                </c:pt>
                <c:pt idx="2">
                  <c:v>32</c:v>
                </c:pt>
                <c:pt idx="3">
                  <c:v>37.4</c:v>
                </c:pt>
                <c:pt idx="4">
                  <c:v>42</c:v>
                </c:pt>
              </c:numCache>
            </c:numRef>
          </c:val>
          <c:extLst>
            <c:ext xmlns:c16="http://schemas.microsoft.com/office/drawing/2014/chart" uri="{C3380CC4-5D6E-409C-BE32-E72D297353CC}">
              <c16:uniqueId val="{00000013-4CD3-4CAB-A082-6CF61623D5DC}"/>
            </c:ext>
          </c:extLst>
        </c:ser>
        <c:ser>
          <c:idx val="4"/>
          <c:order val="4"/>
          <c:tx>
            <c:strRef>
              <c:f>Sheet1!$F$1</c:f>
              <c:strCache>
                <c:ptCount val="1"/>
                <c:pt idx="0">
                  <c:v>Mental HRQoL</c:v>
                </c:pt>
              </c:strCache>
            </c:strRef>
          </c:tx>
          <c:spPr>
            <a:solidFill>
              <a:schemeClr val="accent1"/>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1</c:v>
                </c:pt>
                <c:pt idx="1">
                  <c:v>2</c:v>
                </c:pt>
                <c:pt idx="2">
                  <c:v>3</c:v>
                </c:pt>
                <c:pt idx="3">
                  <c:v>4</c:v>
                </c:pt>
                <c:pt idx="4">
                  <c:v>5</c:v>
                </c:pt>
              </c:numCache>
            </c:numRef>
          </c:cat>
          <c:val>
            <c:numRef>
              <c:f>Sheet1!$F$2:$F$6</c:f>
              <c:numCache>
                <c:formatCode>General</c:formatCode>
                <c:ptCount val="5"/>
                <c:pt idx="0">
                  <c:v>27.7</c:v>
                </c:pt>
                <c:pt idx="1">
                  <c:v>29.9</c:v>
                </c:pt>
                <c:pt idx="2">
                  <c:v>35.6</c:v>
                </c:pt>
                <c:pt idx="3">
                  <c:v>37.9</c:v>
                </c:pt>
                <c:pt idx="4">
                  <c:v>32.799999999999997</c:v>
                </c:pt>
              </c:numCache>
            </c:numRef>
          </c:val>
          <c:extLst>
            <c:ext xmlns:c16="http://schemas.microsoft.com/office/drawing/2014/chart" uri="{C3380CC4-5D6E-409C-BE32-E72D297353CC}">
              <c16:uniqueId val="{00000019-4CD3-4CAB-A082-6CF61623D5DC}"/>
            </c:ext>
          </c:extLst>
        </c:ser>
        <c:ser>
          <c:idx val="5"/>
          <c:order val="5"/>
          <c:tx>
            <c:strRef>
              <c:f>Sheet1!$G$1</c:f>
              <c:strCache>
                <c:ptCount val="1"/>
                <c:pt idx="0">
                  <c:v>Satisfaction with surgery</c:v>
                </c:pt>
              </c:strCache>
            </c:strRef>
          </c:tx>
          <c:spPr>
            <a:solidFill>
              <a:schemeClr val="accent2"/>
            </a:solidFill>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1</c:v>
                </c:pt>
                <c:pt idx="1">
                  <c:v>2</c:v>
                </c:pt>
                <c:pt idx="2">
                  <c:v>3</c:v>
                </c:pt>
                <c:pt idx="3">
                  <c:v>4</c:v>
                </c:pt>
                <c:pt idx="4">
                  <c:v>5</c:v>
                </c:pt>
              </c:numCache>
            </c:numRef>
          </c:cat>
          <c:val>
            <c:numRef>
              <c:f>Sheet1!$G$2:$G$6</c:f>
              <c:numCache>
                <c:formatCode>General</c:formatCode>
                <c:ptCount val="5"/>
                <c:pt idx="0">
                  <c:v>12.4</c:v>
                </c:pt>
                <c:pt idx="1">
                  <c:v>13.5</c:v>
                </c:pt>
                <c:pt idx="2">
                  <c:v>21.6</c:v>
                </c:pt>
                <c:pt idx="3">
                  <c:v>22.2</c:v>
                </c:pt>
                <c:pt idx="4">
                  <c:v>27.6</c:v>
                </c:pt>
              </c:numCache>
            </c:numRef>
          </c:val>
          <c:extLst>
            <c:ext xmlns:c16="http://schemas.microsoft.com/office/drawing/2014/chart" uri="{C3380CC4-5D6E-409C-BE32-E72D297353CC}">
              <c16:uniqueId val="{0000001F-4CD3-4CAB-A082-6CF61623D5DC}"/>
            </c:ext>
          </c:extLst>
        </c:ser>
        <c:dLbls>
          <c:dLblPos val="inBase"/>
          <c:showLegendKey val="0"/>
          <c:showVal val="1"/>
          <c:showCatName val="0"/>
          <c:showSerName val="0"/>
          <c:showPercent val="0"/>
          <c:showBubbleSize val="0"/>
        </c:dLbls>
        <c:gapWidth val="60"/>
        <c:axId val="169790464"/>
        <c:axId val="169890944"/>
      </c:barChart>
      <c:catAx>
        <c:axId val="169790464"/>
        <c:scaling>
          <c:orientation val="minMax"/>
        </c:scaling>
        <c:delete val="0"/>
        <c:axPos val="b"/>
        <c:title>
          <c:tx>
            <c:rich>
              <a:bodyPr/>
              <a:lstStyle/>
              <a:p>
                <a:pPr>
                  <a:defRPr sz="1400" b="1">
                    <a:solidFill>
                      <a:schemeClr val="tx1"/>
                    </a:solidFill>
                  </a:defRPr>
                </a:pPr>
                <a:r>
                  <a:rPr lang="en-US" sz="1400" b="1" i="0" u="none" strike="noStrike" kern="1200" baseline="0" noProof="0" dirty="0">
                    <a:solidFill>
                      <a:schemeClr val="tx1"/>
                    </a:solidFill>
                  </a:rPr>
                  <a:t>Time since reaching lowest weight (years)</a:t>
                </a:r>
              </a:p>
            </c:rich>
          </c:tx>
          <c:layout>
            <c:manualLayout>
              <c:xMode val="edge"/>
              <c:yMode val="edge"/>
              <c:x val="0.36418419325873747"/>
              <c:y val="0.921419489333275"/>
            </c:manualLayout>
          </c:layout>
          <c:overlay val="0"/>
        </c:title>
        <c:numFmt formatCode="General" sourceLinked="1"/>
        <c:majorTickMark val="none"/>
        <c:minorTickMark val="none"/>
        <c:tickLblPos val="nextTo"/>
        <c:spPr>
          <a:ln>
            <a:solidFill>
              <a:schemeClr val="tx1"/>
            </a:solidFill>
          </a:ln>
        </c:spPr>
        <c:txPr>
          <a:bodyPr/>
          <a:lstStyle/>
          <a:p>
            <a:pPr>
              <a:defRPr sz="1200">
                <a:solidFill>
                  <a:schemeClr val="tx1"/>
                </a:solidFill>
              </a:defRPr>
            </a:pPr>
            <a:endParaRPr lang="en-US"/>
          </a:p>
        </c:txPr>
        <c:crossAx val="169890944"/>
        <c:crosses val="autoZero"/>
        <c:auto val="1"/>
        <c:lblAlgn val="ctr"/>
        <c:lblOffset val="100"/>
        <c:noMultiLvlLbl val="0"/>
      </c:catAx>
      <c:valAx>
        <c:axId val="169890944"/>
        <c:scaling>
          <c:orientation val="minMax"/>
        </c:scaling>
        <c:delete val="0"/>
        <c:axPos val="l"/>
        <c:majorGridlines>
          <c:spPr>
            <a:ln>
              <a:solidFill>
                <a:schemeClr val="bg1">
                  <a:lumMod val="95000"/>
                </a:schemeClr>
              </a:solidFill>
            </a:ln>
          </c:spPr>
        </c:majorGridlines>
        <c:title>
          <c:tx>
            <c:rich>
              <a:bodyPr rot="-5400000" vert="horz"/>
              <a:lstStyle/>
              <a:p>
                <a:pPr>
                  <a:defRPr sz="1400" b="1">
                    <a:solidFill>
                      <a:schemeClr val="tx1"/>
                    </a:solidFill>
                  </a:defRPr>
                </a:pPr>
                <a:r>
                  <a:rPr lang="en-US" sz="1400" b="1" noProof="0" dirty="0">
                    <a:solidFill>
                      <a:schemeClr val="tx1"/>
                    </a:solidFill>
                  </a:rPr>
                  <a:t>Patients (%)</a:t>
                </a:r>
              </a:p>
            </c:rich>
          </c:tx>
          <c:layout>
            <c:manualLayout>
              <c:xMode val="edge"/>
              <c:yMode val="edge"/>
              <c:x val="9.8957038264953744E-3"/>
              <c:y val="0.34613506995296656"/>
            </c:manualLayout>
          </c:layout>
          <c:overlay val="0"/>
        </c:title>
        <c:numFmt formatCode="General" sourceLinked="1"/>
        <c:majorTickMark val="none"/>
        <c:minorTickMark val="none"/>
        <c:tickLblPos val="nextTo"/>
        <c:spPr>
          <a:ln>
            <a:noFill/>
          </a:ln>
        </c:spPr>
        <c:txPr>
          <a:bodyPr/>
          <a:lstStyle/>
          <a:p>
            <a:pPr>
              <a:defRPr sz="1100" b="0">
                <a:solidFill>
                  <a:schemeClr val="tx1"/>
                </a:solidFill>
              </a:defRPr>
            </a:pPr>
            <a:endParaRPr lang="en-US"/>
          </a:p>
        </c:txPr>
        <c:crossAx val="169790464"/>
        <c:crosses val="autoZero"/>
        <c:crossBetween val="between"/>
      </c:valAx>
      <c:spPr>
        <a:noFill/>
        <a:ln w="25400">
          <a:noFill/>
        </a:ln>
      </c:spPr>
    </c:plotArea>
    <c:legend>
      <c:legendPos val="r"/>
      <c:layout>
        <c:manualLayout>
          <c:xMode val="edge"/>
          <c:yMode val="edge"/>
          <c:x val="7.4626588617212317E-2"/>
          <c:y val="5.1256713649190523E-2"/>
          <c:w val="0.90966975756319934"/>
          <c:h val="9.6916819613913241E-2"/>
        </c:manualLayout>
      </c:layout>
      <c:overlay val="0"/>
      <c:txPr>
        <a:bodyPr/>
        <a:lstStyle/>
        <a:p>
          <a:pPr>
            <a:defRPr sz="1200">
              <a:solidFill>
                <a:schemeClr val="tx1"/>
              </a:solidFill>
              <a:latin typeface="+mn-lt"/>
            </a:defRPr>
          </a:pPr>
          <a:endParaRPr lang="en-US"/>
        </a:p>
      </c:txPr>
    </c:legend>
    <c:plotVisOnly val="1"/>
    <c:dispBlanksAs val="gap"/>
    <c:showDLblsOverMax val="0"/>
  </c:chart>
  <c:txPr>
    <a:bodyPr/>
    <a:lstStyle/>
    <a:p>
      <a:pPr>
        <a:defRPr sz="9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2026-03-06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3175">
            <a:solidFill>
              <a:schemeClr val="accent3"/>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45720" rIns="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136525" indent="-136525"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1pPr>
    <a:lvl2pPr marL="333375" indent="-19526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509588" indent="-166688"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693738" indent="-1841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850900" indent="-15081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51197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10</a:t>
            </a:fld>
            <a:endParaRPr lang="en-CA"/>
          </a:p>
        </p:txBody>
      </p:sp>
    </p:spTree>
    <p:extLst>
      <p:ext uri="{BB962C8B-B14F-4D97-AF65-F5344CB8AC3E}">
        <p14:creationId xmlns:p14="http://schemas.microsoft.com/office/powerpoint/2010/main" val="275056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399337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12</a:t>
            </a:fld>
            <a:endParaRPr lang="en-CA"/>
          </a:p>
        </p:txBody>
      </p:sp>
    </p:spTree>
    <p:extLst>
      <p:ext uri="{BB962C8B-B14F-4D97-AF65-F5344CB8AC3E}">
        <p14:creationId xmlns:p14="http://schemas.microsoft.com/office/powerpoint/2010/main" val="148484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91269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32641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2A6A5E-82F2-465D-85DE-63AA9FA4A8BC}" type="slidenum">
              <a:rPr lang="en-US" smtClean="0"/>
              <a:pPr/>
              <a:t>15</a:t>
            </a:fld>
            <a:endParaRPr lang="en-US"/>
          </a:p>
        </p:txBody>
      </p:sp>
    </p:spTree>
    <p:extLst>
      <p:ext uri="{BB962C8B-B14F-4D97-AF65-F5344CB8AC3E}">
        <p14:creationId xmlns:p14="http://schemas.microsoft.com/office/powerpoint/2010/main" val="214684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2B5C8-37F6-FDC3-CB7B-FC090C183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88D3C-C1F3-04F6-1C49-D6D5ADA0D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D6D0D-B291-1C60-C792-9021DC75C1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CD82E91-CB02-A881-2EB7-CD66949CBF4E}"/>
              </a:ext>
            </a:extLst>
          </p:cNvPr>
          <p:cNvSpPr>
            <a:spLocks noGrp="1"/>
          </p:cNvSpPr>
          <p:nvPr>
            <p:ph type="sldNum" sz="quarter" idx="5"/>
          </p:nvPr>
        </p:nvSpPr>
        <p:spPr/>
        <p:txBody>
          <a:bodyPr/>
          <a:lstStyle/>
          <a:p>
            <a:fld id="{BF2A6A5E-82F2-465D-85DE-63AA9FA4A8BC}" type="slidenum">
              <a:rPr lang="en-US" smtClean="0"/>
              <a:pPr/>
              <a:t>16</a:t>
            </a:fld>
            <a:endParaRPr lang="en-US"/>
          </a:p>
        </p:txBody>
      </p:sp>
    </p:spTree>
    <p:extLst>
      <p:ext uri="{BB962C8B-B14F-4D97-AF65-F5344CB8AC3E}">
        <p14:creationId xmlns:p14="http://schemas.microsoft.com/office/powerpoint/2010/main" val="870880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50002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085232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19</a:t>
            </a:fld>
            <a:endParaRPr lang="en-CA"/>
          </a:p>
        </p:txBody>
      </p:sp>
    </p:spTree>
    <p:extLst>
      <p:ext uri="{BB962C8B-B14F-4D97-AF65-F5344CB8AC3E}">
        <p14:creationId xmlns:p14="http://schemas.microsoft.com/office/powerpoint/2010/main" val="422394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2</a:t>
            </a:fld>
            <a:endParaRPr lang="en-CA"/>
          </a:p>
        </p:txBody>
      </p:sp>
    </p:spTree>
    <p:extLst>
      <p:ext uri="{BB962C8B-B14F-4D97-AF65-F5344CB8AC3E}">
        <p14:creationId xmlns:p14="http://schemas.microsoft.com/office/powerpoint/2010/main" val="182049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20</a:t>
            </a:fld>
            <a:endParaRPr lang="en-CA"/>
          </a:p>
        </p:txBody>
      </p:sp>
    </p:spTree>
    <p:extLst>
      <p:ext uri="{BB962C8B-B14F-4D97-AF65-F5344CB8AC3E}">
        <p14:creationId xmlns:p14="http://schemas.microsoft.com/office/powerpoint/2010/main" val="392704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93190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6746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23</a:t>
            </a:fld>
            <a:endParaRPr lang="en-CA"/>
          </a:p>
        </p:txBody>
      </p:sp>
    </p:spTree>
    <p:extLst>
      <p:ext uri="{BB962C8B-B14F-4D97-AF65-F5344CB8AC3E}">
        <p14:creationId xmlns:p14="http://schemas.microsoft.com/office/powerpoint/2010/main" val="4004383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Answers key:</a:t>
            </a:r>
          </a:p>
          <a:p>
            <a:pPr marL="0" indent="0">
              <a:buNone/>
            </a:pPr>
            <a:endParaRPr lang="en-US"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b</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(slide 8; bariatric surgery can improve type 2 diabetes)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solidFill>
                  <a:prstClr val="black"/>
                </a:solidFill>
                <a:highlight>
                  <a:srgbClr val="FFFF00"/>
                </a:highlight>
              </a:rPr>
              <a:t>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solidFill>
                  <a:prstClr val="black"/>
                </a:solidFill>
                <a:highlight>
                  <a:srgbClr val="FFFF00"/>
                </a:highlight>
              </a:rPr>
              <a:t>d</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(slide 6; known potential mechanisms include delayed gastric emptying and reduction of small bowel length)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solidFill>
                  <a:prstClr val="black"/>
                </a:solidFill>
                <a:highlight>
                  <a:srgbClr val="FFFF00"/>
                </a:highlight>
              </a:rPr>
              <a:t>a</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(slide 10; end-stage lung disease in the only contraindication in the list)</a:t>
            </a:r>
          </a:p>
          <a:p>
            <a:pPr marL="228600" indent="-228600">
              <a:buFontTx/>
              <a:buAutoNum type="arabicPeriod"/>
              <a:defRPr/>
            </a:pPr>
            <a:r>
              <a:rPr lang="en-US" b="1" dirty="0">
                <a:solidFill>
                  <a:prstClr val="black"/>
                </a:solidFill>
                <a:highlight>
                  <a:srgbClr val="FFFF00"/>
                </a:highlight>
              </a:rPr>
              <a:t>c</a:t>
            </a:r>
            <a:r>
              <a:rPr lang="en-US" dirty="0"/>
              <a:t> (slide 17; intussusception monitoring is part of postoperative management)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24</a:t>
            </a:fld>
            <a:endParaRPr lang="en-CA"/>
          </a:p>
        </p:txBody>
      </p:sp>
    </p:spTree>
    <p:extLst>
      <p:ext uri="{BB962C8B-B14F-4D97-AF65-F5344CB8AC3E}">
        <p14:creationId xmlns:p14="http://schemas.microsoft.com/office/powerpoint/2010/main" val="46010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196336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64FC1F7D-1D88-495A-82C2-4DF0031D336C}"/>
              </a:ext>
            </a:extLst>
          </p:cNvPr>
          <p:cNvSpPr>
            <a:spLocks noGrp="1" noRot="1" noChangeAspect="1"/>
          </p:cNvSpPr>
          <p:nvPr>
            <p:ph type="sldImg"/>
          </p:nvPr>
        </p:nvSpPr>
        <p:spPr>
          <a:xfrm>
            <a:off x="687388" y="1181100"/>
            <a:ext cx="5486400" cy="3086100"/>
          </a:xfrm>
        </p:spPr>
      </p:sp>
      <p:sp>
        <p:nvSpPr>
          <p:cNvPr id="3" name="Notes Placeholder 2"/>
          <p:cNvSpPr>
            <a:spLocks noGrp="1"/>
          </p:cNvSpPr>
          <p:nvPr>
            <p:ph type="body" idx="1"/>
          </p:nvPr>
        </p:nvSpPr>
        <p:spPr/>
        <p:txBody>
          <a:bodyPr/>
          <a:lstStyle/>
          <a:p>
            <a:endParaRPr lang="en-US" dirty="0"/>
          </a:p>
        </p:txBody>
      </p:sp>
      <p:sp>
        <p:nvSpPr>
          <p:cNvPr id="2" name="Slide Number Placeholder 3">
            <a:extLst>
              <a:ext uri="{FF2B5EF4-FFF2-40B4-BE49-F238E27FC236}">
                <a16:creationId xmlns:a16="http://schemas.microsoft.com/office/drawing/2014/main" id="{E54A4AFD-5265-9787-F45F-BBE57B636C2A}"/>
              </a:ext>
            </a:extLst>
          </p:cNvPr>
          <p:cNvSpPr>
            <a:spLocks noGrp="1"/>
          </p:cNvSpPr>
          <p:nvPr>
            <p:ph type="sldNum" sz="quarter" idx="5"/>
          </p:nvPr>
        </p:nvSpPr>
        <p:spPr>
          <a:xfrm>
            <a:off x="3884613" y="8685213"/>
            <a:ext cx="2971800" cy="458787"/>
          </a:xfrm>
        </p:spPr>
        <p:txBody>
          <a:bodyPr/>
          <a:lstStyle/>
          <a:p>
            <a:fld id="{F55C3A4A-438B-4C02-AD11-AE32F1D429DA}" type="slidenum">
              <a:rPr lang="en-CA" smtClean="0"/>
              <a:pPr/>
              <a:t>4</a:t>
            </a:fld>
            <a:endParaRPr lang="en-CA"/>
          </a:p>
        </p:txBody>
      </p:sp>
    </p:spTree>
    <p:extLst>
      <p:ext uri="{BB962C8B-B14F-4D97-AF65-F5344CB8AC3E}">
        <p14:creationId xmlns:p14="http://schemas.microsoft.com/office/powerpoint/2010/main" val="23080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5</a:t>
            </a:fld>
            <a:endParaRPr lang="en-CA"/>
          </a:p>
        </p:txBody>
      </p:sp>
    </p:spTree>
    <p:extLst>
      <p:ext uri="{BB962C8B-B14F-4D97-AF65-F5344CB8AC3E}">
        <p14:creationId xmlns:p14="http://schemas.microsoft.com/office/powerpoint/2010/main" val="371956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89809A70-6CBE-17BB-9DF6-634D9FD64532}"/>
              </a:ext>
            </a:extLst>
          </p:cNvPr>
          <p:cNvSpPr>
            <a:spLocks noGrp="1"/>
          </p:cNvSpPr>
          <p:nvPr>
            <p:ph type="sldNum" sz="quarter" idx="5"/>
          </p:nvPr>
        </p:nvSpPr>
        <p:spPr>
          <a:xfrm>
            <a:off x="3884613" y="8685213"/>
            <a:ext cx="2971800" cy="458787"/>
          </a:xfrm>
        </p:spPr>
        <p:txBody>
          <a:bodyPr/>
          <a:lstStyle/>
          <a:p>
            <a:fld id="{F55C3A4A-438B-4C02-AD11-AE32F1D429DA}" type="slidenum">
              <a:rPr lang="en-CA" smtClean="0"/>
              <a:pPr/>
              <a:t>6</a:t>
            </a:fld>
            <a:endParaRPr lang="en-CA"/>
          </a:p>
        </p:txBody>
      </p:sp>
    </p:spTree>
    <p:extLst>
      <p:ext uri="{BB962C8B-B14F-4D97-AF65-F5344CB8AC3E}">
        <p14:creationId xmlns:p14="http://schemas.microsoft.com/office/powerpoint/2010/main" val="203758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7</a:t>
            </a:fld>
            <a:endParaRPr lang="en-CA"/>
          </a:p>
        </p:txBody>
      </p:sp>
    </p:spTree>
    <p:extLst>
      <p:ext uri="{BB962C8B-B14F-4D97-AF65-F5344CB8AC3E}">
        <p14:creationId xmlns:p14="http://schemas.microsoft.com/office/powerpoint/2010/main" val="174151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21329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425739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tx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defRPr>
            </a:lvl1pPr>
          </a:lstStyle>
          <a:p>
            <a:pPr lvl="0"/>
            <a:r>
              <a:rPr lang="en-US" dirty="0"/>
              <a:t>Click to edit Master text styles</a:t>
            </a:r>
          </a:p>
        </p:txBody>
      </p:sp>
      <p:pic>
        <p:nvPicPr>
          <p:cNvPr id="9" name="Graphic 8">
            <a:extLst>
              <a:ext uri="{FF2B5EF4-FFF2-40B4-BE49-F238E27FC236}">
                <a16:creationId xmlns:a16="http://schemas.microsoft.com/office/drawing/2014/main" id="{A2AF1CFD-AE02-0374-C256-8623AFEB8A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374957">
            <a:off x="-1855487" y="-510205"/>
            <a:ext cx="6781800" cy="6045791"/>
          </a:xfrm>
          <a:prstGeom prst="rect">
            <a:avLst/>
          </a:prstGeom>
        </p:spPr>
      </p:pic>
      <p:pic>
        <p:nvPicPr>
          <p:cNvPr id="6" name="Graphic 5">
            <a:extLst>
              <a:ext uri="{FF2B5EF4-FFF2-40B4-BE49-F238E27FC236}">
                <a16:creationId xmlns:a16="http://schemas.microsoft.com/office/drawing/2014/main" id="{1AF858F4-2E2F-687C-3100-E80E896948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180768">
            <a:off x="6907079" y="2072980"/>
            <a:ext cx="6781800" cy="6045791"/>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E4638E65-9D5F-C9AB-B915-13A728C40B3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112581360"/>
      </p:ext>
    </p:extLst>
  </p:cSld>
  <p:clrMapOvr>
    <a:masterClrMapping/>
  </p:clrMapOvr>
  <p:extLst>
    <p:ext uri="{DCECCB84-F9BA-43D5-87BE-67443E8EF086}">
      <p15:sldGuideLst xmlns:p15="http://schemas.microsoft.com/office/powerpoint/2012/main">
        <p15:guide id="1" pos="3840">
          <p15:clr>
            <a:srgbClr val="FBAE40"/>
          </p15:clr>
        </p15:guide>
        <p15:guide id="4" pos="74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defRPr>
            </a:lvl1pPr>
          </a:lstStyle>
          <a:p>
            <a:pPr lvl="0"/>
            <a:r>
              <a:rPr lang="en-US" dirty="0"/>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C0D68EB5-DC4C-A2E3-4B2A-C1078754EA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3139358647"/>
      </p:ext>
    </p:extLst>
  </p:cSld>
  <p:clrMapOvr>
    <a:masterClrMapping/>
  </p:clrMapOvr>
  <p:extLst>
    <p:ext uri="{DCECCB84-F9BA-43D5-87BE-67443E8EF086}">
      <p15:sldGuideLst xmlns:p15="http://schemas.microsoft.com/office/powerpoint/2012/main">
        <p15:guide id="1" pos="3840">
          <p15:clr>
            <a:srgbClr val="FBAE40"/>
          </p15:clr>
        </p15:guide>
        <p15:guide id="3" pos="347">
          <p15:clr>
            <a:srgbClr val="FBAE40"/>
          </p15:clr>
        </p15:guide>
        <p15:guide id="4" pos="74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3" name="Text Placeholder 4">
            <a:extLst>
              <a:ext uri="{FF2B5EF4-FFF2-40B4-BE49-F238E27FC236}">
                <a16:creationId xmlns:a16="http://schemas.microsoft.com/office/drawing/2014/main" id="{1F551345-FF83-E4FA-DE22-CD97F31ECA69}"/>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5344027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5" name="Text Placeholder 4">
            <a:extLst>
              <a:ext uri="{FF2B5EF4-FFF2-40B4-BE49-F238E27FC236}">
                <a16:creationId xmlns:a16="http://schemas.microsoft.com/office/drawing/2014/main" id="{357EF66D-6895-F9D0-22EB-D34C38101672}"/>
              </a:ext>
            </a:extLst>
          </p:cNvPr>
          <p:cNvSpPr>
            <a:spLocks noGrp="1"/>
          </p:cNvSpPr>
          <p:nvPr>
            <p:ph type="body" sz="quarter" idx="14"/>
          </p:nvPr>
        </p:nvSpPr>
        <p:spPr>
          <a:xfrm>
            <a:off x="536240" y="1661160"/>
            <a:ext cx="10896000" cy="4315160"/>
          </a:xfrm>
        </p:spPr>
        <p:txBody>
          <a:bodyPr/>
          <a:lstStyle/>
          <a:p>
            <a:pPr lvl="0"/>
            <a:r>
              <a:rPr lang="en-US" dirty="0"/>
              <a:t>Click to edit Master text styles</a:t>
            </a:r>
          </a:p>
          <a:p>
            <a:pPr lvl="1"/>
            <a:r>
              <a:rPr lang="en-US" dirty="0"/>
              <a:t>Second level</a:t>
            </a:r>
          </a:p>
          <a:p>
            <a:pPr lvl="2"/>
            <a:r>
              <a:rPr lang="en-US" dirty="0"/>
              <a:t>Third level</a:t>
            </a:r>
          </a:p>
        </p:txBody>
      </p:sp>
      <p:sp>
        <p:nvSpPr>
          <p:cNvPr id="4" name="Text Placeholder 4">
            <a:extLst>
              <a:ext uri="{FF2B5EF4-FFF2-40B4-BE49-F238E27FC236}">
                <a16:creationId xmlns:a16="http://schemas.microsoft.com/office/drawing/2014/main" id="{EC50018B-FCD9-2351-F61E-0B5208F85706}"/>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2450447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plit Layou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rot="10800000">
            <a:off x="5494020" y="-1"/>
            <a:ext cx="669798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5" name="Picture 4" descr="A black and white sign&#10;&#10;Description automatically generated with low confidence">
            <a:extLst>
              <a:ext uri="{FF2B5EF4-FFF2-40B4-BE49-F238E27FC236}">
                <a16:creationId xmlns:a16="http://schemas.microsoft.com/office/drawing/2014/main" id="{1B80BD61-E30F-2A95-C59D-CEDFE22944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24604"/>
            <a:ext cx="1368625" cy="385048"/>
          </a:xfrm>
          <a:prstGeom prst="rect">
            <a:avLst/>
          </a:prstGeom>
        </p:spPr>
      </p:pic>
      <p:sp>
        <p:nvSpPr>
          <p:cNvPr id="9" name="Text Placeholder 4">
            <a:extLst>
              <a:ext uri="{FF2B5EF4-FFF2-40B4-BE49-F238E27FC236}">
                <a16:creationId xmlns:a16="http://schemas.microsoft.com/office/drawing/2014/main" id="{BA02ACCB-FF32-050F-F2FD-3596172EA62D}"/>
              </a:ext>
            </a:extLst>
          </p:cNvPr>
          <p:cNvSpPr>
            <a:spLocks noGrp="1"/>
          </p:cNvSpPr>
          <p:nvPr>
            <p:ph type="body" sz="quarter" idx="13" hasCustomPrompt="1"/>
          </p:nvPr>
        </p:nvSpPr>
        <p:spPr>
          <a:xfrm>
            <a:off x="5854400" y="6401983"/>
            <a:ext cx="4893527" cy="324000"/>
          </a:xfrm>
        </p:spPr>
        <p:txBody>
          <a:bodyPr vert="horz" lIns="0" tIns="0" rIns="0" bIns="0" rtlCol="0" anchor="b">
            <a:noAutofit/>
          </a:bodyPr>
          <a:lstStyle>
            <a:lvl1pPr marL="0" indent="0">
              <a:buNone/>
              <a:defRPr lang="en-GB" sz="800" i="0" dirty="0">
                <a:solidFill>
                  <a:schemeClr val="bg1"/>
                </a:solidFill>
              </a:defRPr>
            </a:lvl1pPr>
          </a:lstStyle>
          <a:p>
            <a:pPr marL="269993" lvl="0" indent="-269993"/>
            <a:r>
              <a:rPr lang="en-GB"/>
              <a:t>Insert notes</a:t>
            </a:r>
          </a:p>
        </p:txBody>
      </p:sp>
      <p:pic>
        <p:nvPicPr>
          <p:cNvPr id="10" name="Picture 9" descr="A black and white sign&#10;&#10;Description automatically generated with low confidence">
            <a:extLst>
              <a:ext uri="{FF2B5EF4-FFF2-40B4-BE49-F238E27FC236}">
                <a16:creationId xmlns:a16="http://schemas.microsoft.com/office/drawing/2014/main" id="{0078288B-17C4-AEC1-5B44-26B83BFF6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927" y="6339844"/>
            <a:ext cx="1368625" cy="385048"/>
          </a:xfrm>
          <a:prstGeom prst="rect">
            <a:avLst/>
          </a:prstGeom>
        </p:spPr>
      </p:pic>
      <p:sp>
        <p:nvSpPr>
          <p:cNvPr id="7" name="Rectangle: Rounded Corners 6">
            <a:extLst>
              <a:ext uri="{FF2B5EF4-FFF2-40B4-BE49-F238E27FC236}">
                <a16:creationId xmlns:a16="http://schemas.microsoft.com/office/drawing/2014/main" id="{D6C8C719-B309-F8CA-1C6B-FE8D4D1174A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6" name="Rectangle: Rounded Corners 5">
            <a:extLst>
              <a:ext uri="{FF2B5EF4-FFF2-40B4-BE49-F238E27FC236}">
                <a16:creationId xmlns:a16="http://schemas.microsoft.com/office/drawing/2014/main" id="{2828997B-CE24-417C-7F15-C0849AD60B06}"/>
              </a:ext>
            </a:extLst>
          </p:cNvPr>
          <p:cNvSpPr/>
          <p:nvPr userDrawn="1"/>
        </p:nvSpPr>
        <p:spPr>
          <a:xfrm>
            <a:off x="9878993" y="102833"/>
            <a:ext cx="1669241" cy="4143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solidFill>
                  <a:schemeClr val="tx1"/>
                </a:solidFill>
              </a:rPr>
              <a:t>Surgery</a:t>
            </a:r>
          </a:p>
        </p:txBody>
      </p:sp>
    </p:spTree>
    <p:extLst>
      <p:ext uri="{BB962C8B-B14F-4D97-AF65-F5344CB8AC3E}">
        <p14:creationId xmlns:p14="http://schemas.microsoft.com/office/powerpoint/2010/main" val="38881418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557784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5854400" y="6401983"/>
            <a:ext cx="557784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11" name="Rectangle: Rounded Corners 10">
            <a:extLst>
              <a:ext uri="{FF2B5EF4-FFF2-40B4-BE49-F238E27FC236}">
                <a16:creationId xmlns:a16="http://schemas.microsoft.com/office/drawing/2014/main" id="{B2D39208-7BAA-723A-190E-AD49A59D476B}"/>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5" name="Rectangle: Rounded Corners 4">
            <a:extLst>
              <a:ext uri="{FF2B5EF4-FFF2-40B4-BE49-F238E27FC236}">
                <a16:creationId xmlns:a16="http://schemas.microsoft.com/office/drawing/2014/main" id="{B96B51EF-22A9-9D4A-C120-8BEF92DEE09B}"/>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Surgery</a:t>
            </a:r>
          </a:p>
        </p:txBody>
      </p:sp>
    </p:spTree>
    <p:extLst>
      <p:ext uri="{BB962C8B-B14F-4D97-AF65-F5344CB8AC3E}">
        <p14:creationId xmlns:p14="http://schemas.microsoft.com/office/powerpoint/2010/main" val="413717140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Sli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38989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3154209" cy="5562000"/>
          </a:xfrm>
        </p:spPr>
        <p:txBody>
          <a:bodyPr anchor="ct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4006851" y="414320"/>
            <a:ext cx="742539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4006851" y="6401983"/>
            <a:ext cx="742539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7" name="Rectangle: Rounded Corners 6">
            <a:extLst>
              <a:ext uri="{FF2B5EF4-FFF2-40B4-BE49-F238E27FC236}">
                <a16:creationId xmlns:a16="http://schemas.microsoft.com/office/drawing/2014/main" id="{3D30DCE8-21D7-4DA2-412B-7FD7F408476C}"/>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5" name="Rectangle: Rounded Corners 4">
            <a:extLst>
              <a:ext uri="{FF2B5EF4-FFF2-40B4-BE49-F238E27FC236}">
                <a16:creationId xmlns:a16="http://schemas.microsoft.com/office/drawing/2014/main" id="{9E4E3254-8B2A-5B67-9015-67CC0AB6AA4A}"/>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Surgery</a:t>
            </a:r>
          </a:p>
        </p:txBody>
      </p:sp>
    </p:spTree>
    <p:extLst>
      <p:ext uri="{BB962C8B-B14F-4D97-AF65-F5344CB8AC3E}">
        <p14:creationId xmlns:p14="http://schemas.microsoft.com/office/powerpoint/2010/main" val="118446805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9.xml"/><Relationship Id="rId21" Type="http://schemas.openxmlformats.org/officeDocument/2006/relationships/tags" Target="../tags/tag14.xml"/><Relationship Id="rId42" Type="http://schemas.openxmlformats.org/officeDocument/2006/relationships/tags" Target="../tags/tag35.xml"/><Relationship Id="rId47" Type="http://schemas.openxmlformats.org/officeDocument/2006/relationships/tags" Target="../tags/tag40.xml"/><Relationship Id="rId63" Type="http://schemas.openxmlformats.org/officeDocument/2006/relationships/tags" Target="../tags/tag56.xml"/><Relationship Id="rId68" Type="http://schemas.openxmlformats.org/officeDocument/2006/relationships/tags" Target="../tags/tag61.xml"/><Relationship Id="rId84" Type="http://schemas.openxmlformats.org/officeDocument/2006/relationships/tags" Target="../tags/tag77.xml"/><Relationship Id="rId89" Type="http://schemas.openxmlformats.org/officeDocument/2006/relationships/tags" Target="../tags/tag82.xml"/><Relationship Id="rId16" Type="http://schemas.openxmlformats.org/officeDocument/2006/relationships/tags" Target="../tags/tag9.xml"/><Relationship Id="rId11" Type="http://schemas.openxmlformats.org/officeDocument/2006/relationships/tags" Target="../tags/tag4.xml"/><Relationship Id="rId32" Type="http://schemas.openxmlformats.org/officeDocument/2006/relationships/tags" Target="../tags/tag25.xml"/><Relationship Id="rId37" Type="http://schemas.openxmlformats.org/officeDocument/2006/relationships/tags" Target="../tags/tag30.xml"/><Relationship Id="rId53" Type="http://schemas.openxmlformats.org/officeDocument/2006/relationships/tags" Target="../tags/tag46.xml"/><Relationship Id="rId58" Type="http://schemas.openxmlformats.org/officeDocument/2006/relationships/tags" Target="../tags/tag51.xml"/><Relationship Id="rId74" Type="http://schemas.openxmlformats.org/officeDocument/2006/relationships/tags" Target="../tags/tag67.xml"/><Relationship Id="rId79" Type="http://schemas.openxmlformats.org/officeDocument/2006/relationships/tags" Target="../tags/tag72.xml"/><Relationship Id="rId5" Type="http://schemas.openxmlformats.org/officeDocument/2006/relationships/slideLayout" Target="../slideLayouts/slideLayout5.xml"/><Relationship Id="rId90" Type="http://schemas.openxmlformats.org/officeDocument/2006/relationships/tags" Target="../tags/tag83.xml"/><Relationship Id="rId95" Type="http://schemas.openxmlformats.org/officeDocument/2006/relationships/tags" Target="../tags/tag88.xml"/><Relationship Id="rId22" Type="http://schemas.openxmlformats.org/officeDocument/2006/relationships/tags" Target="../tags/tag15.xml"/><Relationship Id="rId27" Type="http://schemas.openxmlformats.org/officeDocument/2006/relationships/tags" Target="../tags/tag20.xml"/><Relationship Id="rId43" Type="http://schemas.openxmlformats.org/officeDocument/2006/relationships/tags" Target="../tags/tag36.xml"/><Relationship Id="rId48" Type="http://schemas.openxmlformats.org/officeDocument/2006/relationships/tags" Target="../tags/tag41.xml"/><Relationship Id="rId64" Type="http://schemas.openxmlformats.org/officeDocument/2006/relationships/tags" Target="../tags/tag57.xml"/><Relationship Id="rId69" Type="http://schemas.openxmlformats.org/officeDocument/2006/relationships/tags" Target="../tags/tag62.xml"/><Relationship Id="rId80" Type="http://schemas.openxmlformats.org/officeDocument/2006/relationships/tags" Target="../tags/tag73.xml"/><Relationship Id="rId85" Type="http://schemas.openxmlformats.org/officeDocument/2006/relationships/tags" Target="../tags/tag78.xml"/><Relationship Id="rId3" Type="http://schemas.openxmlformats.org/officeDocument/2006/relationships/slideLayout" Target="../slideLayouts/slideLayout3.x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tags" Target="../tags/tag18.xml"/><Relationship Id="rId33" Type="http://schemas.openxmlformats.org/officeDocument/2006/relationships/tags" Target="../tags/tag26.xml"/><Relationship Id="rId38" Type="http://schemas.openxmlformats.org/officeDocument/2006/relationships/tags" Target="../tags/tag31.xml"/><Relationship Id="rId46" Type="http://schemas.openxmlformats.org/officeDocument/2006/relationships/tags" Target="../tags/tag39.xml"/><Relationship Id="rId59" Type="http://schemas.openxmlformats.org/officeDocument/2006/relationships/tags" Target="../tags/tag52.xml"/><Relationship Id="rId67" Type="http://schemas.openxmlformats.org/officeDocument/2006/relationships/tags" Target="../tags/tag60.xml"/><Relationship Id="rId20" Type="http://schemas.openxmlformats.org/officeDocument/2006/relationships/tags" Target="../tags/tag13.xml"/><Relationship Id="rId41" Type="http://schemas.openxmlformats.org/officeDocument/2006/relationships/tags" Target="../tags/tag34.xml"/><Relationship Id="rId54" Type="http://schemas.openxmlformats.org/officeDocument/2006/relationships/tags" Target="../tags/tag47.xml"/><Relationship Id="rId62" Type="http://schemas.openxmlformats.org/officeDocument/2006/relationships/tags" Target="../tags/tag55.xml"/><Relationship Id="rId70" Type="http://schemas.openxmlformats.org/officeDocument/2006/relationships/tags" Target="../tags/tag63.xml"/><Relationship Id="rId75" Type="http://schemas.openxmlformats.org/officeDocument/2006/relationships/tags" Target="../tags/tag68.xml"/><Relationship Id="rId83" Type="http://schemas.openxmlformats.org/officeDocument/2006/relationships/tags" Target="../tags/tag76.xml"/><Relationship Id="rId88" Type="http://schemas.openxmlformats.org/officeDocument/2006/relationships/tags" Target="../tags/tag81.xml"/><Relationship Id="rId91" Type="http://schemas.openxmlformats.org/officeDocument/2006/relationships/tags" Target="../tags/tag84.xml"/><Relationship Id="rId96" Type="http://schemas.openxmlformats.org/officeDocument/2006/relationships/tags" Target="../tags/tag89.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tags" Target="../tags/tag21.xml"/><Relationship Id="rId36" Type="http://schemas.openxmlformats.org/officeDocument/2006/relationships/tags" Target="../tags/tag29.xml"/><Relationship Id="rId49" Type="http://schemas.openxmlformats.org/officeDocument/2006/relationships/tags" Target="../tags/tag42.xml"/><Relationship Id="rId57" Type="http://schemas.openxmlformats.org/officeDocument/2006/relationships/tags" Target="../tags/tag50.xml"/><Relationship Id="rId10" Type="http://schemas.openxmlformats.org/officeDocument/2006/relationships/tags" Target="../tags/tag3.xml"/><Relationship Id="rId31" Type="http://schemas.openxmlformats.org/officeDocument/2006/relationships/tags" Target="../tags/tag24.xml"/><Relationship Id="rId44" Type="http://schemas.openxmlformats.org/officeDocument/2006/relationships/tags" Target="../tags/tag37.xml"/><Relationship Id="rId52" Type="http://schemas.openxmlformats.org/officeDocument/2006/relationships/tags" Target="../tags/tag45.xml"/><Relationship Id="rId60" Type="http://schemas.openxmlformats.org/officeDocument/2006/relationships/tags" Target="../tags/tag53.xml"/><Relationship Id="rId65" Type="http://schemas.openxmlformats.org/officeDocument/2006/relationships/tags" Target="../tags/tag58.xml"/><Relationship Id="rId73" Type="http://schemas.openxmlformats.org/officeDocument/2006/relationships/tags" Target="../tags/tag66.xml"/><Relationship Id="rId78" Type="http://schemas.openxmlformats.org/officeDocument/2006/relationships/tags" Target="../tags/tag71.xml"/><Relationship Id="rId81" Type="http://schemas.openxmlformats.org/officeDocument/2006/relationships/tags" Target="../tags/tag74.xml"/><Relationship Id="rId86" Type="http://schemas.openxmlformats.org/officeDocument/2006/relationships/tags" Target="../tags/tag79.xml"/><Relationship Id="rId94" Type="http://schemas.openxmlformats.org/officeDocument/2006/relationships/tags" Target="../tags/tag87.xml"/><Relationship Id="rId4" Type="http://schemas.openxmlformats.org/officeDocument/2006/relationships/slideLayout" Target="../slideLayouts/slideLayout4.xml"/><Relationship Id="rId9" Type="http://schemas.openxmlformats.org/officeDocument/2006/relationships/tags" Target="../tags/tag2.xml"/><Relationship Id="rId13" Type="http://schemas.openxmlformats.org/officeDocument/2006/relationships/tags" Target="../tags/tag6.xml"/><Relationship Id="rId18" Type="http://schemas.openxmlformats.org/officeDocument/2006/relationships/tags" Target="../tags/tag11.xml"/><Relationship Id="rId39" Type="http://schemas.openxmlformats.org/officeDocument/2006/relationships/tags" Target="../tags/tag32.xml"/><Relationship Id="rId34" Type="http://schemas.openxmlformats.org/officeDocument/2006/relationships/tags" Target="../tags/tag27.xml"/><Relationship Id="rId50" Type="http://schemas.openxmlformats.org/officeDocument/2006/relationships/tags" Target="../tags/tag43.xml"/><Relationship Id="rId55" Type="http://schemas.openxmlformats.org/officeDocument/2006/relationships/tags" Target="../tags/tag48.xml"/><Relationship Id="rId76" Type="http://schemas.openxmlformats.org/officeDocument/2006/relationships/tags" Target="../tags/tag69.xml"/><Relationship Id="rId97"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tags" Target="../tags/tag64.xml"/><Relationship Id="rId92" Type="http://schemas.openxmlformats.org/officeDocument/2006/relationships/tags" Target="../tags/tag85.xml"/><Relationship Id="rId2" Type="http://schemas.openxmlformats.org/officeDocument/2006/relationships/slideLayout" Target="../slideLayouts/slideLayout2.xml"/><Relationship Id="rId29" Type="http://schemas.openxmlformats.org/officeDocument/2006/relationships/tags" Target="../tags/tag22.xml"/><Relationship Id="rId24" Type="http://schemas.openxmlformats.org/officeDocument/2006/relationships/tags" Target="../tags/tag17.xml"/><Relationship Id="rId40" Type="http://schemas.openxmlformats.org/officeDocument/2006/relationships/tags" Target="../tags/tag33.xml"/><Relationship Id="rId45" Type="http://schemas.openxmlformats.org/officeDocument/2006/relationships/tags" Target="../tags/tag38.xml"/><Relationship Id="rId66" Type="http://schemas.openxmlformats.org/officeDocument/2006/relationships/tags" Target="../tags/tag59.xml"/><Relationship Id="rId87" Type="http://schemas.openxmlformats.org/officeDocument/2006/relationships/tags" Target="../tags/tag80.xml"/><Relationship Id="rId61" Type="http://schemas.openxmlformats.org/officeDocument/2006/relationships/tags" Target="../tags/tag54.xml"/><Relationship Id="rId82" Type="http://schemas.openxmlformats.org/officeDocument/2006/relationships/tags" Target="../tags/tag75.xml"/><Relationship Id="rId19" Type="http://schemas.openxmlformats.org/officeDocument/2006/relationships/tags" Target="../tags/tag12.xml"/><Relationship Id="rId14" Type="http://schemas.openxmlformats.org/officeDocument/2006/relationships/tags" Target="../tags/tag7.xml"/><Relationship Id="rId30" Type="http://schemas.openxmlformats.org/officeDocument/2006/relationships/tags" Target="../tags/tag23.xml"/><Relationship Id="rId35" Type="http://schemas.openxmlformats.org/officeDocument/2006/relationships/tags" Target="../tags/tag28.xml"/><Relationship Id="rId56" Type="http://schemas.openxmlformats.org/officeDocument/2006/relationships/tags" Target="../tags/tag49.xml"/><Relationship Id="rId77" Type="http://schemas.openxmlformats.org/officeDocument/2006/relationships/tags" Target="../tags/tag70.xml"/><Relationship Id="rId8" Type="http://schemas.openxmlformats.org/officeDocument/2006/relationships/theme" Target="../theme/theme1.xml"/><Relationship Id="rId51" Type="http://schemas.openxmlformats.org/officeDocument/2006/relationships/tags" Target="../tags/tag44.xml"/><Relationship Id="rId72" Type="http://schemas.openxmlformats.org/officeDocument/2006/relationships/tags" Target="../tags/tag65.xml"/><Relationship Id="rId93" Type="http://schemas.openxmlformats.org/officeDocument/2006/relationships/tags" Target="../tags/tag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E716778-85D8-27E3-0056-C61C45818908}"/>
              </a:ext>
            </a:extLst>
          </p:cNvPr>
          <p:cNvSpPr/>
          <p:nvPr userDrawn="1"/>
        </p:nvSpPr>
        <p:spPr>
          <a:xfrm>
            <a:off x="0" y="6443680"/>
            <a:ext cx="12192000" cy="414319"/>
          </a:xfrm>
          <a:prstGeom prst="rect">
            <a:avLst/>
          </a:prstGeom>
          <a:gradFill flip="none" rotWithShape="1">
            <a:gsLst>
              <a:gs pos="71600">
                <a:schemeClr val="tx1"/>
              </a:gs>
              <a:gs pos="0">
                <a:schemeClr val="tx1"/>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Text Placeholder 2"/>
          <p:cNvSpPr>
            <a:spLocks noGrp="1"/>
          </p:cNvSpPr>
          <p:nvPr>
            <p:ph type="body" idx="1"/>
          </p:nvPr>
        </p:nvSpPr>
        <p:spPr>
          <a:xfrm>
            <a:off x="536240" y="1661160"/>
            <a:ext cx="10896000" cy="431516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082209"/>
          </a:xfrm>
          <a:prstGeom prst="rect">
            <a:avLst/>
          </a:prstGeom>
        </p:spPr>
        <p:txBody>
          <a:bodyPr vert="horz" lIns="0" tIns="0" rIns="0" bIns="0" rtlCol="0" anchor="b"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9"/>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0"/>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1"/>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12"/>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13"/>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14"/>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15"/>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16"/>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17"/>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18"/>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19"/>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0"/>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1"/>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22"/>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23"/>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24"/>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25"/>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26"/>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27"/>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28"/>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29"/>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0"/>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1"/>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32"/>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33"/>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34"/>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35"/>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36"/>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37"/>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38"/>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39"/>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0"/>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1"/>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42"/>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43"/>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44"/>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45"/>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46"/>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47"/>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48"/>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49"/>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0"/>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1"/>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52"/>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53"/>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54"/>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55"/>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56"/>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57"/>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58"/>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59"/>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0"/>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1"/>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62"/>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63"/>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64"/>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65"/>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66"/>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67"/>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68"/>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69"/>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0"/>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1"/>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72"/>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73"/>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74"/>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75"/>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76"/>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77"/>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78"/>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79"/>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0"/>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1"/>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82"/>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83"/>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84"/>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85"/>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86"/>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87"/>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88"/>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89"/>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0"/>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1"/>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92"/>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93"/>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94"/>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95"/>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96"/>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cxnSp>
        <p:nvCxnSpPr>
          <p:cNvPr id="8" name="Straight Connector 7">
            <a:extLst>
              <a:ext uri="{FF2B5EF4-FFF2-40B4-BE49-F238E27FC236}">
                <a16:creationId xmlns:a16="http://schemas.microsoft.com/office/drawing/2014/main" id="{40343992-1AE0-73F4-85AF-D861DD270DD9}"/>
              </a:ext>
            </a:extLst>
          </p:cNvPr>
          <p:cNvCxnSpPr>
            <a:cxnSpLocks/>
          </p:cNvCxnSpPr>
          <p:nvPr userDrawn="1"/>
        </p:nvCxnSpPr>
        <p:spPr>
          <a:xfrm>
            <a:off x="0" y="1577187"/>
            <a:ext cx="12192000" cy="0"/>
          </a:xfrm>
          <a:prstGeom prst="line">
            <a:avLst/>
          </a:prstGeom>
          <a:ln w="19050">
            <a:gradFill>
              <a:gsLst>
                <a:gs pos="0">
                  <a:schemeClr val="tx2"/>
                </a:gs>
                <a:gs pos="83000">
                  <a:schemeClr val="tx1"/>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34" name="Picture 33" descr="A black and white sign&#10;&#10;Description automatically generated with low confidence">
            <a:extLst>
              <a:ext uri="{FF2B5EF4-FFF2-40B4-BE49-F238E27FC236}">
                <a16:creationId xmlns:a16="http://schemas.microsoft.com/office/drawing/2014/main" id="{F543F68A-4422-079A-7410-10658898C3F7}"/>
              </a:ext>
            </a:extLst>
          </p:cNvPr>
          <p:cNvPicPr>
            <a:picLocks noChangeAspect="1"/>
          </p:cNvPicPr>
          <p:nvPr userDrawn="1"/>
        </p:nvPicPr>
        <p:blipFill>
          <a:blip r:embed="rId97">
            <a:extLst>
              <a:ext uri="{28A0092B-C50C-407E-A947-70E740481C1C}">
                <a14:useLocalDpi xmlns:a14="http://schemas.microsoft.com/office/drawing/2010/main" val="0"/>
              </a:ext>
            </a:extLst>
          </a:blip>
          <a:stretch>
            <a:fillRect/>
          </a:stretch>
        </p:blipFill>
        <p:spPr>
          <a:xfrm>
            <a:off x="11007011" y="6506176"/>
            <a:ext cx="994493" cy="279790"/>
          </a:xfrm>
          <a:prstGeom prst="rect">
            <a:avLst/>
          </a:prstGeom>
        </p:spPr>
      </p:pic>
      <p:sp>
        <p:nvSpPr>
          <p:cNvPr id="2" name="Rectangle: Rounded Corners 1">
            <a:extLst>
              <a:ext uri="{FF2B5EF4-FFF2-40B4-BE49-F238E27FC236}">
                <a16:creationId xmlns:a16="http://schemas.microsoft.com/office/drawing/2014/main" id="{AB5BD523-09B7-359D-076D-A624A8C2CBC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9" name="Rectangle: Rounded Corners 8">
            <a:extLst>
              <a:ext uri="{FF2B5EF4-FFF2-40B4-BE49-F238E27FC236}">
                <a16:creationId xmlns:a16="http://schemas.microsoft.com/office/drawing/2014/main" id="{EA815159-38A3-A1F2-5D13-9A780579A251}"/>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Surgery</a:t>
            </a:r>
          </a:p>
        </p:txBody>
      </p:sp>
    </p:spTree>
    <p:extLst>
      <p:ext uri="{BB962C8B-B14F-4D97-AF65-F5344CB8AC3E}">
        <p14:creationId xmlns:p14="http://schemas.microsoft.com/office/powerpoint/2010/main" val="207475169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9" r:id="rId3"/>
    <p:sldLayoutId id="2147483802" r:id="rId4"/>
    <p:sldLayoutId id="2147483790" r:id="rId5"/>
    <p:sldLayoutId id="2147483791" r:id="rId6"/>
    <p:sldLayoutId id="2147483803" r:id="rId7"/>
  </p:sldLayoutIdLst>
  <p:hf sldNum="0" hdr="0" ftr="0" dt="0"/>
  <p:txStyles>
    <p:titleStyle>
      <a:lvl1pPr algn="l" defTabSz="914332"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books/NBK513285/" TargetMode="External"/><Relationship Id="rId7" Type="http://schemas.openxmlformats.org/officeDocument/2006/relationships/image" Target="../media/image26.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asmbs.org/resources/endorsed-procedures-and-devices" TargetMode="External"/><Relationship Id="rId4" Type="http://schemas.openxmlformats.org/officeDocument/2006/relationships/hyperlink" Target="https://asmbs.org/resources/estimate-of-bariatric-surgery-number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5772/58920" TargetMode="External"/><Relationship Id="rId7" Type="http://schemas.openxmlformats.org/officeDocument/2006/relationships/image" Target="../media/image48.sv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hyperlink" Target="https://www.globenewswire.com/news-release/2019/08/20/1904048/0/en/New-Pilot-Clinical-Study-Results-Demonstrate-that-Addition-of-VIVUS-Qsymia-to-Gastric-Sleeve-Surgery-Significantly-Improves-Weight-Loss-Compared-with-Surgery-Alone.html" TargetMode="External"/><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clinicaltrials.gov/study/NCT02301416"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4.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0.xml"/><Relationship Id="rId5" Type="http://schemas.openxmlformats.org/officeDocument/2006/relationships/hyperlink" Target="https://ifso.com/patient-sleeve-gastrectomy/" TargetMode="External"/><Relationship Id="rId4" Type="http://schemas.openxmlformats.org/officeDocument/2006/relationships/hyperlink" Target="https://obesitycareadvocacynetwork.com/obesity-fac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smbs.org/wp-content/uploads/2025/06/MBSFactSheet2025.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C42851-1D94-4E77-BA14-55546654B284}"/>
              </a:ext>
            </a:extLst>
          </p:cNvPr>
          <p:cNvSpPr txBox="1">
            <a:spLocks/>
          </p:cNvSpPr>
          <p:nvPr/>
        </p:nvSpPr>
        <p:spPr>
          <a:xfrm>
            <a:off x="1112169" y="1145373"/>
            <a:ext cx="7156223"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8800" b="1"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3" name="Text Placeholder 13">
            <a:extLst>
              <a:ext uri="{FF2B5EF4-FFF2-40B4-BE49-F238E27FC236}">
                <a16:creationId xmlns:a16="http://schemas.microsoft.com/office/drawing/2014/main" id="{66138563-463C-4534-BA45-77765221B75F}"/>
              </a:ext>
            </a:extLst>
          </p:cNvPr>
          <p:cNvSpPr txBox="1">
            <a:spLocks/>
          </p:cNvSpPr>
          <p:nvPr/>
        </p:nvSpPr>
        <p:spPr>
          <a:xfrm>
            <a:off x="1221066" y="5257962"/>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4" name="Text Placeholder 3">
            <a:extLst>
              <a:ext uri="{FF2B5EF4-FFF2-40B4-BE49-F238E27FC236}">
                <a16:creationId xmlns:a16="http://schemas.microsoft.com/office/drawing/2014/main" id="{D046D7B8-EFD4-68E5-C4B5-DE42B54B9EF1}"/>
              </a:ext>
            </a:extLst>
          </p:cNvPr>
          <p:cNvSpPr>
            <a:spLocks noGrp="1"/>
          </p:cNvSpPr>
          <p:nvPr>
            <p:ph type="body" sz="quarter" idx="10"/>
          </p:nvPr>
        </p:nvSpPr>
        <p:spPr>
          <a:xfrm>
            <a:off x="553980" y="1910218"/>
            <a:ext cx="5505508" cy="1814512"/>
          </a:xfrm>
        </p:spPr>
        <p:txBody>
          <a:bodyPr/>
          <a:lstStyle/>
          <a:p>
            <a:pPr lvl="0"/>
            <a:r>
              <a:rPr lang="en-US" noProof="0" dirty="0"/>
              <a:t>Metabolic and </a:t>
            </a:r>
            <a:br>
              <a:rPr lang="en-US" noProof="0" dirty="0"/>
            </a:br>
            <a:r>
              <a:rPr lang="en-US" noProof="0" dirty="0"/>
              <a:t>Bariatric Surgery​​​</a:t>
            </a:r>
          </a:p>
        </p:txBody>
      </p:sp>
      <p:sp>
        <p:nvSpPr>
          <p:cNvPr id="5" name="Text Placeholder 4">
            <a:extLst>
              <a:ext uri="{FF2B5EF4-FFF2-40B4-BE49-F238E27FC236}">
                <a16:creationId xmlns:a16="http://schemas.microsoft.com/office/drawing/2014/main" id="{733119B3-6FF5-0FF8-AD18-7FACB46B92D4}"/>
              </a:ext>
            </a:extLst>
          </p:cNvPr>
          <p:cNvSpPr>
            <a:spLocks noGrp="1"/>
          </p:cNvSpPr>
          <p:nvPr>
            <p:ph type="body" sz="quarter" idx="11"/>
          </p:nvPr>
        </p:nvSpPr>
        <p:spPr>
          <a:xfrm>
            <a:off x="553980" y="3883932"/>
            <a:ext cx="5505508" cy="1655309"/>
          </a:xfrm>
        </p:spPr>
        <p:txBody>
          <a:bodyPr/>
          <a:lstStyle/>
          <a:p>
            <a:r>
              <a:rPr lang="en-US" noProof="0" dirty="0"/>
              <a:t>Module 10</a:t>
            </a:r>
          </a:p>
          <a:p>
            <a:endParaRPr lang="en-US" noProof="0" dirty="0"/>
          </a:p>
        </p:txBody>
      </p:sp>
    </p:spTree>
    <p:extLst>
      <p:ext uri="{BB962C8B-B14F-4D97-AF65-F5344CB8AC3E}">
        <p14:creationId xmlns:p14="http://schemas.microsoft.com/office/powerpoint/2010/main" val="1932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B986DBA-B8DC-12CC-1253-DAE670A12A8E}"/>
              </a:ext>
            </a:extLst>
          </p:cNvPr>
          <p:cNvSpPr/>
          <p:nvPr/>
        </p:nvSpPr>
        <p:spPr>
          <a:xfrm>
            <a:off x="0" y="1708018"/>
            <a:ext cx="12192000" cy="35284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cxnSp>
        <p:nvCxnSpPr>
          <p:cNvPr id="30" name="Straight Connector 29">
            <a:extLst>
              <a:ext uri="{FF2B5EF4-FFF2-40B4-BE49-F238E27FC236}">
                <a16:creationId xmlns:a16="http://schemas.microsoft.com/office/drawing/2014/main" id="{57FED3A7-42F8-72D9-1A1A-130D303D3087}"/>
              </a:ext>
            </a:extLst>
          </p:cNvPr>
          <p:cNvCxnSpPr>
            <a:cxnSpLocks/>
          </p:cNvCxnSpPr>
          <p:nvPr/>
        </p:nvCxnSpPr>
        <p:spPr>
          <a:xfrm>
            <a:off x="5830277" y="1844431"/>
            <a:ext cx="0" cy="32902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6EE0A96-94BE-4BF6-B380-2CDDD1FC6D46}"/>
              </a:ext>
            </a:extLst>
          </p:cNvPr>
          <p:cNvSpPr>
            <a:spLocks noGrp="1"/>
          </p:cNvSpPr>
          <p:nvPr>
            <p:ph type="title"/>
          </p:nvPr>
        </p:nvSpPr>
        <p:spPr>
          <a:xfrm>
            <a:off x="536240" y="414320"/>
            <a:ext cx="10896000" cy="1082209"/>
          </a:xfrm>
        </p:spPr>
        <p:txBody>
          <a:bodyPr/>
          <a:lstStyle/>
          <a:p>
            <a:r>
              <a:rPr lang="en-US" noProof="0" dirty="0"/>
              <a:t>Candidates for bariatric surgery</a:t>
            </a:r>
          </a:p>
        </p:txBody>
      </p:sp>
      <p:sp>
        <p:nvSpPr>
          <p:cNvPr id="3" name="Text Placeholder 2">
            <a:extLst>
              <a:ext uri="{FF2B5EF4-FFF2-40B4-BE49-F238E27FC236}">
                <a16:creationId xmlns:a16="http://schemas.microsoft.com/office/drawing/2014/main" id="{9CF9200A-CF14-426D-9C70-C9D679F53ACA}"/>
              </a:ext>
            </a:extLst>
          </p:cNvPr>
          <p:cNvSpPr>
            <a:spLocks noGrp="1"/>
          </p:cNvSpPr>
          <p:nvPr>
            <p:ph type="body" sz="quarter" idx="13"/>
          </p:nvPr>
        </p:nvSpPr>
        <p:spPr>
          <a:xfrm>
            <a:off x="536240" y="6020060"/>
            <a:ext cx="10896000" cy="324000"/>
          </a:xfrm>
        </p:spPr>
        <p:txBody>
          <a:bodyPr/>
          <a:lstStyle/>
          <a:p>
            <a:r>
              <a:rPr lang="en-US" noProof="0" dirty="0"/>
              <a:t>*Per the 2022 American Society for Metabolic and Bariatric Surgery (ASMBS) and International Federation for the Surgery of Obesity and Metabolic Disorders (IFSO).</a:t>
            </a:r>
            <a:br>
              <a:rPr lang="en-US" noProof="0" dirty="0"/>
            </a:br>
            <a:r>
              <a:rPr lang="en-US" noProof="0" dirty="0"/>
              <a:t>BMI, body mass index.</a:t>
            </a:r>
            <a:br>
              <a:rPr lang="en-US" noProof="0" dirty="0"/>
            </a:br>
            <a:r>
              <a:rPr lang="en-US" noProof="0" dirty="0"/>
              <a:t>1. Eisenberg D et al. Surg </a:t>
            </a:r>
            <a:r>
              <a:rPr lang="en-US" noProof="0" dirty="0" err="1"/>
              <a:t>Obes</a:t>
            </a:r>
            <a:r>
              <a:rPr lang="en-US" noProof="0" dirty="0"/>
              <a:t> </a:t>
            </a:r>
            <a:r>
              <a:rPr lang="en-US" noProof="0" dirty="0" err="1"/>
              <a:t>Relat</a:t>
            </a:r>
            <a:r>
              <a:rPr lang="en-US" noProof="0" dirty="0"/>
              <a:t> Dis 2022;18:</a:t>
            </a:r>
            <a:r>
              <a:rPr lang="en-US" dirty="0"/>
              <a:t>1345–1356;</a:t>
            </a:r>
            <a:r>
              <a:rPr lang="en-US" noProof="0" dirty="0"/>
              <a:t> 2. Stahl JM and Malhotra S. Obesity surgery indications and contraindications. </a:t>
            </a:r>
            <a:r>
              <a:rPr lang="en-US" noProof="0" dirty="0">
                <a:hlinkClick r:id="rId3">
                  <a:extLst>
                    <a:ext uri="{A12FA001-AC4F-418D-AE19-62706E023703}">
                      <ahyp:hlinkClr xmlns:ahyp="http://schemas.microsoft.com/office/drawing/2018/hyperlinkcolor" val="tx"/>
                    </a:ext>
                  </a:extLst>
                </a:hlinkClick>
              </a:rPr>
              <a:t>https://www.ncbi.nlm.nih.gov/books/NBK513285/</a:t>
            </a:r>
            <a:r>
              <a:rPr lang="en-US" dirty="0"/>
              <a:t>.</a:t>
            </a:r>
            <a:r>
              <a:rPr lang="en-US" noProof="0" dirty="0"/>
              <a:t> Accessed </a:t>
            </a:r>
            <a:r>
              <a:rPr lang="en-US" dirty="0"/>
              <a:t>October 2025</a:t>
            </a:r>
            <a:r>
              <a:rPr lang="en-US" noProof="0" dirty="0"/>
              <a:t>; </a:t>
            </a:r>
            <a:br>
              <a:rPr lang="en-US" noProof="0" dirty="0"/>
            </a:br>
            <a:r>
              <a:rPr lang="en-US" noProof="0" dirty="0"/>
              <a:t>3. Rinella ME et al. Hepatology 2023;77:1797–1835; 4. ElSayed NA et al. Diabetes Care 2023;46(suppl 1):S128–S139.</a:t>
            </a:r>
          </a:p>
        </p:txBody>
      </p:sp>
      <p:sp>
        <p:nvSpPr>
          <p:cNvPr id="34" name="Rectangle 33">
            <a:extLst>
              <a:ext uri="{FF2B5EF4-FFF2-40B4-BE49-F238E27FC236}">
                <a16:creationId xmlns:a16="http://schemas.microsoft.com/office/drawing/2014/main" id="{A33DA882-A5CB-4AF6-8F36-0CB3E077F87E}"/>
              </a:ext>
            </a:extLst>
          </p:cNvPr>
          <p:cNvSpPr/>
          <p:nvPr/>
        </p:nvSpPr>
        <p:spPr>
          <a:xfrm>
            <a:off x="1226325" y="2799514"/>
            <a:ext cx="508680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pSp>
        <p:nvGrpSpPr>
          <p:cNvPr id="23" name="Group 22">
            <a:extLst>
              <a:ext uri="{FF2B5EF4-FFF2-40B4-BE49-F238E27FC236}">
                <a16:creationId xmlns:a16="http://schemas.microsoft.com/office/drawing/2014/main" id="{99F85A2B-11FC-3C1A-1D36-3FB6A76CA870}"/>
              </a:ext>
            </a:extLst>
          </p:cNvPr>
          <p:cNvGrpSpPr/>
          <p:nvPr/>
        </p:nvGrpSpPr>
        <p:grpSpPr>
          <a:xfrm>
            <a:off x="1214602" y="3150096"/>
            <a:ext cx="5086800" cy="531558"/>
            <a:chOff x="909801" y="2086051"/>
            <a:chExt cx="5086800" cy="531558"/>
          </a:xfrm>
          <a:noFill/>
        </p:grpSpPr>
        <p:sp>
          <p:nvSpPr>
            <p:cNvPr id="20" name="Rectangle 19">
              <a:extLst>
                <a:ext uri="{FF2B5EF4-FFF2-40B4-BE49-F238E27FC236}">
                  <a16:creationId xmlns:a16="http://schemas.microsoft.com/office/drawing/2014/main" id="{4406D170-EAE4-4667-95BF-8AC37DF0DE64}"/>
                </a:ext>
              </a:extLst>
            </p:cNvPr>
            <p:cNvSpPr/>
            <p:nvPr/>
          </p:nvSpPr>
          <p:spPr>
            <a:xfrm>
              <a:off x="909801" y="2086051"/>
              <a:ext cx="5086800" cy="5315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AE0D6A14-1BF4-457F-8AC9-ADD1158B6211}"/>
                </a:ext>
              </a:extLst>
            </p:cNvPr>
            <p:cNvSpPr txBox="1"/>
            <p:nvPr/>
          </p:nvSpPr>
          <p:spPr>
            <a:xfrm>
              <a:off x="909801" y="2090220"/>
              <a:ext cx="4182466" cy="307777"/>
            </a:xfrm>
            <a:prstGeom prst="rect">
              <a:avLst/>
            </a:prstGeom>
            <a:grpFill/>
            <a:ln>
              <a:noFill/>
            </a:ln>
          </p:spPr>
          <p:txBody>
            <a:bodyPr wrap="square" rtlCol="0">
              <a:spAutoFit/>
            </a:bodyPr>
            <a:lstStyle/>
            <a:p>
              <a:pPr>
                <a:defRPr/>
              </a:pPr>
              <a:endParaRPr kumimoji="0" lang="en-US" sz="1400" b="0" i="0" u="none" strike="noStrike" kern="1200" cap="none" spc="0" normalizeH="0" baseline="0" noProof="0" dirty="0">
                <a:ln>
                  <a:noFill/>
                </a:ln>
                <a:effectLst/>
                <a:uLnTx/>
                <a:uFillTx/>
                <a:latin typeface="Arial" panose="020B0604020202020204"/>
                <a:ea typeface="+mn-ea"/>
                <a:cs typeface="+mn-cs"/>
              </a:endParaRPr>
            </a:p>
          </p:txBody>
        </p:sp>
      </p:grpSp>
      <p:sp>
        <p:nvSpPr>
          <p:cNvPr id="28" name="Rectangle: Rounded Corners 27">
            <a:extLst>
              <a:ext uri="{FF2B5EF4-FFF2-40B4-BE49-F238E27FC236}">
                <a16:creationId xmlns:a16="http://schemas.microsoft.com/office/drawing/2014/main" id="{B3B6888F-BD1B-D638-A4E4-3BE54452F75C}"/>
              </a:ext>
            </a:extLst>
          </p:cNvPr>
          <p:cNvSpPr/>
          <p:nvPr/>
        </p:nvSpPr>
        <p:spPr>
          <a:xfrm>
            <a:off x="533400" y="5067514"/>
            <a:ext cx="11125200" cy="633540"/>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b="1" noProof="0" dirty="0">
                <a:solidFill>
                  <a:prstClr val="white"/>
                </a:solidFill>
              </a:rPr>
              <a:t>Given the complexity of the disease of obesity, candidates for bariatric and metabolic surgery should be evaluated by a multidisciplinary team with access to medical, surgical, psychiatric, and nutritional expertise</a:t>
            </a:r>
            <a:r>
              <a:rPr lang="en-US" sz="1600" baseline="30000" noProof="0" dirty="0">
                <a:solidFill>
                  <a:prstClr val="white"/>
                </a:solidFill>
              </a:rPr>
              <a:t>1,4</a:t>
            </a:r>
          </a:p>
        </p:txBody>
      </p:sp>
      <p:sp>
        <p:nvSpPr>
          <p:cNvPr id="32" name="Oval 31">
            <a:extLst>
              <a:ext uri="{FF2B5EF4-FFF2-40B4-BE49-F238E27FC236}">
                <a16:creationId xmlns:a16="http://schemas.microsoft.com/office/drawing/2014/main" id="{4C3CCA97-A080-C579-06E5-31F336A5D905}"/>
              </a:ext>
            </a:extLst>
          </p:cNvPr>
          <p:cNvSpPr/>
          <p:nvPr/>
        </p:nvSpPr>
        <p:spPr>
          <a:xfrm>
            <a:off x="533400" y="1844040"/>
            <a:ext cx="712850" cy="712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3" name="Graphic 32">
            <a:extLst>
              <a:ext uri="{FF2B5EF4-FFF2-40B4-BE49-F238E27FC236}">
                <a16:creationId xmlns:a16="http://schemas.microsoft.com/office/drawing/2014/main" id="{0CB91BFC-4740-0148-2C56-FE0D4D78695A}"/>
              </a:ext>
            </a:extLst>
          </p:cNvPr>
          <p:cNvPicPr>
            <a:picLocks noChangeAspect="1"/>
          </p:cNvPicPr>
          <p:nvPr/>
        </p:nvPicPr>
        <p:blipFill>
          <a:blip r:embed="rId4">
            <a:extLst>
              <a:ext uri="{96DAC541-7B7A-43D3-8B79-37D633B846F1}">
                <asvg:svgBlip xmlns:asvg="http://schemas.microsoft.com/office/drawing/2016/SVG/main" r:embed="rId5"/>
              </a:ext>
            </a:extLst>
          </a:blip>
          <a:srcRect l="14" r="14"/>
          <a:stretch/>
        </p:blipFill>
        <p:spPr>
          <a:xfrm>
            <a:off x="662431" y="1965390"/>
            <a:ext cx="470018" cy="470151"/>
          </a:xfrm>
          <a:prstGeom prst="rect">
            <a:avLst/>
          </a:prstGeom>
        </p:spPr>
      </p:pic>
      <p:sp>
        <p:nvSpPr>
          <p:cNvPr id="37" name="Oval 36">
            <a:extLst>
              <a:ext uri="{FF2B5EF4-FFF2-40B4-BE49-F238E27FC236}">
                <a16:creationId xmlns:a16="http://schemas.microsoft.com/office/drawing/2014/main" id="{EEDBFA41-40F4-C38A-6DE2-B5CA6A411E6F}"/>
              </a:ext>
            </a:extLst>
          </p:cNvPr>
          <p:cNvSpPr/>
          <p:nvPr/>
        </p:nvSpPr>
        <p:spPr>
          <a:xfrm>
            <a:off x="6074508" y="1844040"/>
            <a:ext cx="712850" cy="712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41" name="Graphic 40">
            <a:extLst>
              <a:ext uri="{FF2B5EF4-FFF2-40B4-BE49-F238E27FC236}">
                <a16:creationId xmlns:a16="http://schemas.microsoft.com/office/drawing/2014/main" id="{BCEE28E7-CF84-32E5-61C5-2EF974F4E701}"/>
              </a:ext>
            </a:extLst>
          </p:cNvPr>
          <p:cNvPicPr>
            <a:picLocks noChangeAspect="1"/>
          </p:cNvPicPr>
          <p:nvPr/>
        </p:nvPicPr>
        <p:blipFill>
          <a:blip r:embed="rId4">
            <a:extLst>
              <a:ext uri="{96DAC541-7B7A-43D3-8B79-37D633B846F1}">
                <asvg:svgBlip xmlns:asvg="http://schemas.microsoft.com/office/drawing/2016/SVG/main" r:embed="rId5"/>
              </a:ext>
            </a:extLst>
          </a:blip>
          <a:srcRect l="14" r="14"/>
          <a:stretch/>
        </p:blipFill>
        <p:spPr>
          <a:xfrm>
            <a:off x="6195924" y="1965390"/>
            <a:ext cx="470018" cy="470151"/>
          </a:xfrm>
          <a:prstGeom prst="rect">
            <a:avLst/>
          </a:prstGeom>
        </p:spPr>
      </p:pic>
      <p:pic>
        <p:nvPicPr>
          <p:cNvPr id="43" name="Graphic 42">
            <a:extLst>
              <a:ext uri="{FF2B5EF4-FFF2-40B4-BE49-F238E27FC236}">
                <a16:creationId xmlns:a16="http://schemas.microsoft.com/office/drawing/2014/main" id="{A5738088-EDAA-B3C9-77A5-27463DC5B20C}"/>
              </a:ext>
            </a:extLst>
          </p:cNvPr>
          <p:cNvPicPr>
            <a:picLocks noChangeAspect="1"/>
          </p:cNvPicPr>
          <p:nvPr/>
        </p:nvPicPr>
        <p:blipFill>
          <a:blip r:embed="rId6">
            <a:extLst>
              <a:ext uri="{96DAC541-7B7A-43D3-8B79-37D633B846F1}">
                <asvg:svgBlip xmlns:asvg="http://schemas.microsoft.com/office/drawing/2016/SVG/main" r:embed="rId7"/>
              </a:ext>
            </a:extLst>
          </a:blip>
          <a:srcRect l="4" r="4"/>
          <a:stretch/>
        </p:blipFill>
        <p:spPr>
          <a:xfrm>
            <a:off x="6092774" y="1862278"/>
            <a:ext cx="676318" cy="676374"/>
          </a:xfrm>
          <a:prstGeom prst="rect">
            <a:avLst/>
          </a:prstGeom>
        </p:spPr>
      </p:pic>
      <p:sp>
        <p:nvSpPr>
          <p:cNvPr id="44" name="TextBox 43">
            <a:extLst>
              <a:ext uri="{FF2B5EF4-FFF2-40B4-BE49-F238E27FC236}">
                <a16:creationId xmlns:a16="http://schemas.microsoft.com/office/drawing/2014/main" id="{0B28DCAD-15AB-4AD3-8CAC-77C6B688C9E6}"/>
              </a:ext>
            </a:extLst>
          </p:cNvPr>
          <p:cNvSpPr txBox="1"/>
          <p:nvPr/>
        </p:nvSpPr>
        <p:spPr>
          <a:xfrm>
            <a:off x="1358330" y="2500375"/>
            <a:ext cx="3982187" cy="2441694"/>
          </a:xfrm>
          <a:prstGeom prst="rect">
            <a:avLst/>
          </a:prstGeom>
          <a:noFill/>
          <a:ln>
            <a:noFill/>
          </a:ln>
        </p:spPr>
        <p:txBody>
          <a:bodyPr wrap="square" lIns="0" tIns="0" rIns="0" bIns="0" rtlCol="0">
            <a:spAutoFit/>
          </a:bodyPr>
          <a:lstStyle/>
          <a:p>
            <a:pPr marL="269875" marR="0" lvl="1" indent="-182563" defTabSz="711200" fontAlgn="auto">
              <a:lnSpc>
                <a:spcPct val="90000"/>
              </a:lnSpc>
              <a:spcBef>
                <a:spcPct val="0"/>
              </a:spcBef>
              <a:spcAft>
                <a:spcPts val="600"/>
              </a:spcAft>
              <a:buClrTx/>
              <a:buSzTx/>
              <a:buFont typeface="Arial" panose="020B0604020202020204" pitchFamily="34" charset="0"/>
              <a:buChar char="•"/>
              <a:tabLst/>
              <a:defRPr/>
            </a:pPr>
            <a:r>
              <a:rPr lang="en-US" sz="1400" noProof="0" dirty="0"/>
              <a:t>Not responding to past non-surgical weight loss attempts</a:t>
            </a:r>
          </a:p>
          <a:p>
            <a:pPr marL="269875" lvl="1" indent="-182563" defTabSz="711200">
              <a:lnSpc>
                <a:spcPct val="90000"/>
              </a:lnSpc>
              <a:spcBef>
                <a:spcPct val="0"/>
              </a:spcBef>
              <a:spcAft>
                <a:spcPts val="600"/>
              </a:spcAft>
              <a:buFont typeface="Arial" panose="020B0604020202020204" pitchFamily="34" charset="0"/>
              <a:buChar char="•"/>
              <a:defRPr/>
            </a:pPr>
            <a:r>
              <a:rPr lang="en-US" sz="1400" noProof="0" dirty="0"/>
              <a:t>BMI is ≥35 kg/m</a:t>
            </a:r>
            <a:r>
              <a:rPr lang="en-US" sz="1400" baseline="30000" noProof="0" dirty="0"/>
              <a:t>2</a:t>
            </a:r>
            <a:r>
              <a:rPr lang="en-US" sz="1400" noProof="0" dirty="0"/>
              <a:t> regardless of the presence, </a:t>
            </a:r>
            <a:br>
              <a:rPr lang="en-US" sz="1400" noProof="0" dirty="0"/>
            </a:br>
            <a:r>
              <a:rPr lang="en-US" sz="1400" noProof="0" dirty="0"/>
              <a:t>absence, or severity of comorbidities*</a:t>
            </a:r>
          </a:p>
          <a:p>
            <a:pPr marL="0" marR="0" lvl="0" indent="0" algn="l" defTabSz="914400" rtl="0" eaLnBrk="1" fontAlgn="auto" latinLnBrk="0" hangingPunct="1">
              <a:spcAft>
                <a:spcPts val="40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a:ea typeface="+mn-ea"/>
                <a:cs typeface="+mn-cs"/>
              </a:rPr>
              <a:t>OR</a:t>
            </a:r>
          </a:p>
          <a:p>
            <a:pPr marL="269875" marR="0" lvl="1" indent="-182563" defTabSz="711200" fontAlgn="auto">
              <a:lnSpc>
                <a:spcPct val="90000"/>
              </a:lnSpc>
              <a:spcBef>
                <a:spcPct val="0"/>
              </a:spcBef>
              <a:spcAft>
                <a:spcPts val="600"/>
              </a:spcAft>
              <a:buClrTx/>
              <a:buSzTx/>
              <a:buFont typeface="Arial" panose="020B0604020202020204" pitchFamily="34" charset="0"/>
              <a:buChar char="•"/>
              <a:tabLst/>
              <a:defRPr/>
            </a:pPr>
            <a:r>
              <a:rPr lang="en-US" sz="1400" noProof="0" dirty="0"/>
              <a:t>BMI of 30–34.9 kg/m</a:t>
            </a:r>
            <a:r>
              <a:rPr lang="en-US" sz="1400" baseline="30000" noProof="0" dirty="0"/>
              <a:t>2</a:t>
            </a:r>
            <a:r>
              <a:rPr lang="en-US" sz="1400" noProof="0" dirty="0"/>
              <a:t> for individuals with </a:t>
            </a:r>
            <a:br>
              <a:rPr lang="en-US" sz="1400" noProof="0" dirty="0"/>
            </a:br>
            <a:r>
              <a:rPr lang="en-US" sz="1400" noProof="0" dirty="0"/>
              <a:t>metabolic disease</a:t>
            </a:r>
          </a:p>
          <a:p>
            <a:pPr marL="269875" marR="0" lvl="1" indent="-182563" defTabSz="711200" fontAlgn="auto">
              <a:lnSpc>
                <a:spcPct val="90000"/>
              </a:lnSpc>
              <a:spcBef>
                <a:spcPct val="0"/>
              </a:spcBef>
              <a:spcAft>
                <a:spcPts val="600"/>
              </a:spcAft>
              <a:buClrTx/>
              <a:buSzTx/>
              <a:buFont typeface="Arial" panose="020B0604020202020204" pitchFamily="34" charset="0"/>
              <a:buChar char="•"/>
              <a:tabLst/>
              <a:defRPr/>
            </a:pPr>
            <a:r>
              <a:rPr lang="en-US" sz="1400" noProof="0" dirty="0"/>
              <a:t>BMI ≥27.5 kg/m</a:t>
            </a:r>
            <a:r>
              <a:rPr lang="en-US" sz="1400" baseline="30000" noProof="0" dirty="0"/>
              <a:t>2</a:t>
            </a:r>
            <a:r>
              <a:rPr lang="en-US" sz="1400" noProof="0" dirty="0"/>
              <a:t> in the Asian population</a:t>
            </a:r>
          </a:p>
          <a:p>
            <a:pPr marL="269875" marR="0" lvl="1" indent="-182563" defTabSz="711200" fontAlgn="auto">
              <a:lnSpc>
                <a:spcPct val="90000"/>
              </a:lnSpc>
              <a:spcBef>
                <a:spcPct val="0"/>
              </a:spcBef>
              <a:spcAft>
                <a:spcPts val="600"/>
              </a:spcAft>
              <a:buClrTx/>
              <a:buSzTx/>
              <a:buFont typeface="Arial" panose="020B0604020202020204" pitchFamily="34" charset="0"/>
              <a:buChar char="•"/>
              <a:tabLst/>
              <a:defRPr/>
            </a:pPr>
            <a:r>
              <a:rPr lang="en-US" sz="1400" noProof="0" dirty="0"/>
              <a:t>Appropriately selected children and adolescents with class II or III obesity</a:t>
            </a:r>
          </a:p>
        </p:txBody>
      </p:sp>
      <p:sp>
        <p:nvSpPr>
          <p:cNvPr id="45" name="TextBox 44">
            <a:extLst>
              <a:ext uri="{FF2B5EF4-FFF2-40B4-BE49-F238E27FC236}">
                <a16:creationId xmlns:a16="http://schemas.microsoft.com/office/drawing/2014/main" id="{F071B345-3DEC-4190-6FB9-D56EBD5590BD}"/>
              </a:ext>
            </a:extLst>
          </p:cNvPr>
          <p:cNvSpPr txBox="1"/>
          <p:nvPr/>
        </p:nvSpPr>
        <p:spPr>
          <a:xfrm>
            <a:off x="1363720" y="1923466"/>
            <a:ext cx="4420129" cy="553998"/>
          </a:xfrm>
          <a:prstGeom prst="rect">
            <a:avLst/>
          </a:prstGeom>
          <a:noFill/>
        </p:spPr>
        <p:txBody>
          <a:bodyPr wrap="square" lIns="0" tIns="0" rIns="0" bIns="0">
            <a:spAutoFit/>
          </a:bodyPr>
          <a:lstStyle/>
          <a:p>
            <a:r>
              <a:rPr lang="en-US" b="1" noProof="0" dirty="0">
                <a:solidFill>
                  <a:schemeClr val="accent1"/>
                </a:solidFill>
                <a:cs typeface="Arial"/>
              </a:rPr>
              <a:t>Indications to undergo bariatric surgery</a:t>
            </a:r>
            <a:r>
              <a:rPr lang="en-US" noProof="0" dirty="0">
                <a:solidFill>
                  <a:schemeClr val="accent1"/>
                </a:solidFill>
                <a:cs typeface="Arial"/>
              </a:rPr>
              <a:t>:</a:t>
            </a:r>
            <a:r>
              <a:rPr lang="en-US" baseline="30000" noProof="0" dirty="0">
                <a:solidFill>
                  <a:schemeClr val="accent1"/>
                </a:solidFill>
                <a:cs typeface="Arial"/>
              </a:rPr>
              <a:t>1</a:t>
            </a:r>
          </a:p>
        </p:txBody>
      </p:sp>
      <p:sp>
        <p:nvSpPr>
          <p:cNvPr id="59" name="TextBox 58">
            <a:extLst>
              <a:ext uri="{FF2B5EF4-FFF2-40B4-BE49-F238E27FC236}">
                <a16:creationId xmlns:a16="http://schemas.microsoft.com/office/drawing/2014/main" id="{2D8D971A-D240-FA0C-2CCF-DBB15B0123D7}"/>
              </a:ext>
            </a:extLst>
          </p:cNvPr>
          <p:cNvSpPr txBox="1"/>
          <p:nvPr/>
        </p:nvSpPr>
        <p:spPr>
          <a:xfrm>
            <a:off x="6920069" y="1923466"/>
            <a:ext cx="4708560" cy="553998"/>
          </a:xfrm>
          <a:prstGeom prst="rect">
            <a:avLst/>
          </a:prstGeom>
          <a:noFill/>
        </p:spPr>
        <p:txBody>
          <a:bodyPr wrap="square" lIns="0" tIns="0" rIns="0" bIns="0">
            <a:spAutoFit/>
          </a:bodyPr>
          <a:lstStyle/>
          <a:p>
            <a:r>
              <a:rPr lang="en-US" b="1" noProof="0" dirty="0">
                <a:solidFill>
                  <a:schemeClr val="accent1"/>
                </a:solidFill>
                <a:cs typeface="Arial"/>
              </a:rPr>
              <a:t>Relative contraindications </a:t>
            </a:r>
            <a:br>
              <a:rPr lang="en-US" b="1" noProof="0" dirty="0">
                <a:solidFill>
                  <a:schemeClr val="accent1"/>
                </a:solidFill>
                <a:cs typeface="Arial"/>
              </a:rPr>
            </a:br>
            <a:r>
              <a:rPr lang="en-US" b="1" noProof="0" dirty="0">
                <a:solidFill>
                  <a:schemeClr val="accent1"/>
                </a:solidFill>
                <a:cs typeface="Arial"/>
              </a:rPr>
              <a:t>for bariatric surgery</a:t>
            </a:r>
            <a:r>
              <a:rPr lang="en-US" noProof="0" dirty="0">
                <a:solidFill>
                  <a:schemeClr val="accent1"/>
                </a:solidFill>
                <a:cs typeface="Arial"/>
              </a:rPr>
              <a:t>:</a:t>
            </a:r>
            <a:r>
              <a:rPr lang="en-US" baseline="30000" noProof="0" dirty="0">
                <a:solidFill>
                  <a:schemeClr val="accent1"/>
                </a:solidFill>
                <a:cs typeface="Arial"/>
              </a:rPr>
              <a:t>2,3</a:t>
            </a:r>
          </a:p>
        </p:txBody>
      </p:sp>
      <p:sp>
        <p:nvSpPr>
          <p:cNvPr id="60" name="TextBox 59">
            <a:extLst>
              <a:ext uri="{FF2B5EF4-FFF2-40B4-BE49-F238E27FC236}">
                <a16:creationId xmlns:a16="http://schemas.microsoft.com/office/drawing/2014/main" id="{8CFEAA5E-BBFF-ED0E-7D46-5B343EC0B97E}"/>
              </a:ext>
            </a:extLst>
          </p:cNvPr>
          <p:cNvSpPr txBox="1"/>
          <p:nvPr/>
        </p:nvSpPr>
        <p:spPr>
          <a:xfrm>
            <a:off x="6920069" y="2549359"/>
            <a:ext cx="4537941" cy="1969770"/>
          </a:xfrm>
          <a:prstGeom prst="rect">
            <a:avLst/>
          </a:prstGeom>
          <a:noFill/>
          <a:ln>
            <a:noFill/>
          </a:ln>
        </p:spPr>
        <p:txBody>
          <a:bodyPr wrap="square" lIns="0" tIns="0" rIns="0" bIns="0" rtlCol="0">
            <a:spAutoFit/>
          </a:bodyPr>
          <a:lstStyle/>
          <a:p>
            <a:pPr marL="269875" marR="0" lvl="1" indent="-182563" defTabSz="711200" fontAlgn="auto">
              <a:spcBef>
                <a:spcPts val="600"/>
              </a:spcBef>
              <a:buClrTx/>
              <a:buSzTx/>
              <a:buFont typeface="Arial" panose="020B0604020202020204" pitchFamily="34" charset="0"/>
              <a:buChar char="•"/>
              <a:tabLst/>
              <a:defRPr/>
            </a:pPr>
            <a:r>
              <a:rPr lang="en-US" sz="1400" noProof="0" dirty="0"/>
              <a:t>Severe heart failure</a:t>
            </a:r>
          </a:p>
          <a:p>
            <a:pPr marL="269875" marR="0" lvl="1" indent="-182563" defTabSz="711200" fontAlgn="auto">
              <a:spcBef>
                <a:spcPts val="600"/>
              </a:spcBef>
              <a:buClrTx/>
              <a:buSzTx/>
              <a:buFont typeface="Arial" panose="020B0604020202020204" pitchFamily="34" charset="0"/>
              <a:buChar char="•"/>
              <a:tabLst/>
              <a:defRPr/>
            </a:pPr>
            <a:r>
              <a:rPr lang="en-US" sz="1400" noProof="0" dirty="0"/>
              <a:t>Unstable coronary artery disease</a:t>
            </a:r>
          </a:p>
          <a:p>
            <a:pPr marL="269875" marR="0" lvl="1" indent="-182563" defTabSz="711200" fontAlgn="auto">
              <a:spcBef>
                <a:spcPts val="600"/>
              </a:spcBef>
              <a:buClrTx/>
              <a:buSzTx/>
              <a:buFont typeface="Arial" panose="020B0604020202020204" pitchFamily="34" charset="0"/>
              <a:buChar char="•"/>
              <a:tabLst/>
              <a:defRPr/>
            </a:pPr>
            <a:r>
              <a:rPr lang="en-US" sz="1400" noProof="0" dirty="0"/>
              <a:t>End-stage lung disease</a:t>
            </a:r>
          </a:p>
          <a:p>
            <a:pPr marL="269875" marR="0" lvl="1" indent="-182563" defTabSz="711200" fontAlgn="auto">
              <a:spcBef>
                <a:spcPts val="600"/>
              </a:spcBef>
              <a:buClrTx/>
              <a:buSzTx/>
              <a:buFont typeface="Arial" panose="020B0604020202020204" pitchFamily="34" charset="0"/>
              <a:buChar char="•"/>
              <a:tabLst/>
              <a:defRPr/>
            </a:pPr>
            <a:r>
              <a:rPr lang="en-US" sz="1400" noProof="0" dirty="0"/>
              <a:t>Active cancer treatment</a:t>
            </a:r>
          </a:p>
          <a:p>
            <a:pPr marL="269875" lvl="1" indent="-182563" defTabSz="711200">
              <a:spcBef>
                <a:spcPts val="600"/>
              </a:spcBef>
              <a:buFont typeface="Arial" panose="020B0604020202020204" pitchFamily="34" charset="0"/>
              <a:buChar char="•"/>
              <a:defRPr/>
            </a:pPr>
            <a:r>
              <a:rPr lang="en-US" sz="1400" noProof="0" dirty="0"/>
              <a:t>Portal hypertension</a:t>
            </a:r>
          </a:p>
          <a:p>
            <a:pPr marL="269875" lvl="1" indent="-182563" defTabSz="711200">
              <a:spcBef>
                <a:spcPts val="600"/>
              </a:spcBef>
              <a:buFont typeface="Arial" panose="020B0604020202020204" pitchFamily="34" charset="0"/>
              <a:buChar char="•"/>
              <a:defRPr/>
            </a:pPr>
            <a:r>
              <a:rPr lang="en-US" sz="1400" noProof="0" dirty="0"/>
              <a:t>Drug/alcohol dependency</a:t>
            </a:r>
          </a:p>
          <a:p>
            <a:pPr marL="269875" lvl="1" indent="-182563" defTabSz="711200">
              <a:spcBef>
                <a:spcPts val="600"/>
              </a:spcBef>
              <a:buFont typeface="Arial" panose="020B0604020202020204" pitchFamily="34" charset="0"/>
              <a:buChar char="•"/>
              <a:defRPr/>
            </a:pPr>
            <a:r>
              <a:rPr lang="en-US" sz="1400" noProof="0" dirty="0"/>
              <a:t>Decompensated cirrhosis</a:t>
            </a:r>
          </a:p>
        </p:txBody>
      </p:sp>
    </p:spTree>
    <p:extLst>
      <p:ext uri="{BB962C8B-B14F-4D97-AF65-F5344CB8AC3E}">
        <p14:creationId xmlns:p14="http://schemas.microsoft.com/office/powerpoint/2010/main" val="93341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63653C7C-99B9-6BD3-12C2-095B615336B8}"/>
              </a:ext>
            </a:extLst>
          </p:cNvPr>
          <p:cNvSpPr/>
          <p:nvPr/>
        </p:nvSpPr>
        <p:spPr>
          <a:xfrm>
            <a:off x="6096000" y="4579244"/>
            <a:ext cx="3733800" cy="1244846"/>
          </a:xfrm>
          <a:prstGeom prst="roundRect">
            <a:avLst/>
          </a:prstGeom>
          <a:gradFill>
            <a:gsLst>
              <a:gs pos="0">
                <a:schemeClr val="tx2"/>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3019F804-9233-4148-89F9-2C416EC11363}"/>
              </a:ext>
            </a:extLst>
          </p:cNvPr>
          <p:cNvSpPr>
            <a:spLocks noGrp="1"/>
          </p:cNvSpPr>
          <p:nvPr>
            <p:ph type="title"/>
          </p:nvPr>
        </p:nvSpPr>
        <p:spPr/>
        <p:txBody>
          <a:bodyPr/>
          <a:lstStyle/>
          <a:p>
            <a:r>
              <a:rPr lang="en-US" noProof="0" dirty="0"/>
              <a:t>Pre-operative management </a:t>
            </a:r>
          </a:p>
        </p:txBody>
      </p:sp>
      <p:sp>
        <p:nvSpPr>
          <p:cNvPr id="3" name="Text Placeholder 2">
            <a:extLst>
              <a:ext uri="{FF2B5EF4-FFF2-40B4-BE49-F238E27FC236}">
                <a16:creationId xmlns:a16="http://schemas.microsoft.com/office/drawing/2014/main" id="{B84A28BD-681D-428F-B44F-780D860CEDAE}"/>
              </a:ext>
            </a:extLst>
          </p:cNvPr>
          <p:cNvSpPr>
            <a:spLocks noGrp="1"/>
          </p:cNvSpPr>
          <p:nvPr>
            <p:ph type="body" sz="quarter" idx="13"/>
          </p:nvPr>
        </p:nvSpPr>
        <p:spPr/>
        <p:txBody>
          <a:bodyPr/>
          <a:lstStyle/>
          <a:p>
            <a:r>
              <a:rPr lang="en-US" noProof="0" dirty="0"/>
              <a:t>1. Stenberg E et al. World J Surg 2022;46:729–751; 2. </a:t>
            </a:r>
            <a:r>
              <a:rPr lang="en-US" noProof="0" dirty="0" err="1"/>
              <a:t>Gudzune</a:t>
            </a:r>
            <a:r>
              <a:rPr lang="en-US" noProof="0" dirty="0"/>
              <a:t> KA et al. </a:t>
            </a:r>
            <a:r>
              <a:rPr lang="en-US" noProof="0" dirty="0" err="1"/>
              <a:t>Obes</a:t>
            </a:r>
            <a:r>
              <a:rPr lang="en-US" noProof="0" dirty="0"/>
              <a:t> Surg 2013;23:1581–1589.</a:t>
            </a:r>
          </a:p>
        </p:txBody>
      </p:sp>
      <p:sp>
        <p:nvSpPr>
          <p:cNvPr id="28" name="Rectangle: Rounded Corners 27">
            <a:extLst>
              <a:ext uri="{FF2B5EF4-FFF2-40B4-BE49-F238E27FC236}">
                <a16:creationId xmlns:a16="http://schemas.microsoft.com/office/drawing/2014/main" id="{40F96132-BDE7-5D43-2F3A-4FFB567F9D48}"/>
              </a:ext>
            </a:extLst>
          </p:cNvPr>
          <p:cNvSpPr/>
          <p:nvPr/>
        </p:nvSpPr>
        <p:spPr>
          <a:xfrm>
            <a:off x="5617925" y="719730"/>
            <a:ext cx="4640500" cy="61736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600" b="1" noProof="0" dirty="0">
                <a:solidFill>
                  <a:schemeClr val="bg1"/>
                </a:solidFill>
              </a:rPr>
              <a:t>Screening for active mental illness</a:t>
            </a:r>
            <a:r>
              <a:rPr lang="en-US" sz="1600" baseline="30000" noProof="0" dirty="0">
                <a:solidFill>
                  <a:schemeClr val="bg1"/>
                </a:solidFill>
              </a:rPr>
              <a:t>1</a:t>
            </a:r>
          </a:p>
        </p:txBody>
      </p:sp>
      <p:sp>
        <p:nvSpPr>
          <p:cNvPr id="29" name="Rectangle: Rounded Corners 28">
            <a:extLst>
              <a:ext uri="{FF2B5EF4-FFF2-40B4-BE49-F238E27FC236}">
                <a16:creationId xmlns:a16="http://schemas.microsoft.com/office/drawing/2014/main" id="{8455C604-7B53-E722-CD56-22F13F70D963}"/>
              </a:ext>
            </a:extLst>
          </p:cNvPr>
          <p:cNvSpPr/>
          <p:nvPr/>
        </p:nvSpPr>
        <p:spPr>
          <a:xfrm>
            <a:off x="5617925" y="1631099"/>
            <a:ext cx="4640500" cy="61736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600" b="1" noProof="0" dirty="0">
                <a:solidFill>
                  <a:schemeClr val="bg1"/>
                </a:solidFill>
              </a:rPr>
              <a:t>Screening for obstructive sleep apnea</a:t>
            </a:r>
            <a:r>
              <a:rPr lang="en-US" sz="1600" baseline="30000" noProof="0" dirty="0">
                <a:solidFill>
                  <a:schemeClr val="bg1"/>
                </a:solidFill>
              </a:rPr>
              <a:t>1</a:t>
            </a:r>
            <a:r>
              <a:rPr lang="en-US" sz="1600" b="1" noProof="0" dirty="0">
                <a:solidFill>
                  <a:schemeClr val="bg1"/>
                </a:solidFill>
              </a:rPr>
              <a:t> </a:t>
            </a:r>
          </a:p>
        </p:txBody>
      </p:sp>
      <p:sp>
        <p:nvSpPr>
          <p:cNvPr id="30" name="Rectangle: Rounded Corners 29">
            <a:extLst>
              <a:ext uri="{FF2B5EF4-FFF2-40B4-BE49-F238E27FC236}">
                <a16:creationId xmlns:a16="http://schemas.microsoft.com/office/drawing/2014/main" id="{0AEB2244-45A7-1A28-0447-F7904D4DB96D}"/>
              </a:ext>
            </a:extLst>
          </p:cNvPr>
          <p:cNvSpPr/>
          <p:nvPr/>
        </p:nvSpPr>
        <p:spPr>
          <a:xfrm>
            <a:off x="5617925" y="2542468"/>
            <a:ext cx="4640500" cy="61736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600" b="1" noProof="0" dirty="0">
                <a:solidFill>
                  <a:schemeClr val="bg1"/>
                </a:solidFill>
              </a:rPr>
              <a:t>Evaluation for cardiovascular risks</a:t>
            </a:r>
            <a:r>
              <a:rPr lang="en-US" sz="1600" baseline="30000" noProof="0" dirty="0">
                <a:solidFill>
                  <a:schemeClr val="bg1"/>
                </a:solidFill>
              </a:rPr>
              <a:t>1</a:t>
            </a:r>
          </a:p>
        </p:txBody>
      </p:sp>
      <p:sp>
        <p:nvSpPr>
          <p:cNvPr id="31" name="Rectangle: Rounded Corners 30">
            <a:extLst>
              <a:ext uri="{FF2B5EF4-FFF2-40B4-BE49-F238E27FC236}">
                <a16:creationId xmlns:a16="http://schemas.microsoft.com/office/drawing/2014/main" id="{E470D060-ADAE-F4A2-170A-BC8E7FB76648}"/>
              </a:ext>
            </a:extLst>
          </p:cNvPr>
          <p:cNvSpPr/>
          <p:nvPr/>
        </p:nvSpPr>
        <p:spPr>
          <a:xfrm>
            <a:off x="5617925" y="3453837"/>
            <a:ext cx="4640500" cy="61736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600" b="1" noProof="0" dirty="0">
                <a:solidFill>
                  <a:schemeClr val="bg1"/>
                </a:solidFill>
              </a:rPr>
              <a:t>Consideration of risks for deep vein thrombosis/venous thromboembolism</a:t>
            </a:r>
            <a:r>
              <a:rPr lang="en-US" sz="1600" baseline="30000" noProof="0" dirty="0">
                <a:solidFill>
                  <a:schemeClr val="bg1"/>
                </a:solidFill>
              </a:rPr>
              <a:t>1</a:t>
            </a:r>
            <a:r>
              <a:rPr lang="en-US" sz="1600" b="1" noProof="0" dirty="0">
                <a:solidFill>
                  <a:schemeClr val="bg1"/>
                </a:solidFill>
              </a:rPr>
              <a:t> </a:t>
            </a:r>
          </a:p>
        </p:txBody>
      </p:sp>
      <p:sp>
        <p:nvSpPr>
          <p:cNvPr id="32" name="Rectangle: Rounded Corners 31">
            <a:extLst>
              <a:ext uri="{FF2B5EF4-FFF2-40B4-BE49-F238E27FC236}">
                <a16:creationId xmlns:a16="http://schemas.microsoft.com/office/drawing/2014/main" id="{51E2E96C-5B18-34E2-91AD-9C631E6E3BF4}"/>
              </a:ext>
            </a:extLst>
          </p:cNvPr>
          <p:cNvSpPr/>
          <p:nvPr/>
        </p:nvSpPr>
        <p:spPr>
          <a:xfrm>
            <a:off x="5617925" y="4365207"/>
            <a:ext cx="4640500" cy="61736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600" b="1" noProof="0" dirty="0">
                <a:solidFill>
                  <a:schemeClr val="bg1"/>
                </a:solidFill>
              </a:rPr>
              <a:t>Micronutrient deficiency screening</a:t>
            </a:r>
            <a:r>
              <a:rPr lang="en-US" sz="1600" baseline="30000" noProof="0" dirty="0">
                <a:solidFill>
                  <a:schemeClr val="bg1"/>
                </a:solidFill>
              </a:rPr>
              <a:t>1,2</a:t>
            </a:r>
          </a:p>
        </p:txBody>
      </p:sp>
      <p:sp>
        <p:nvSpPr>
          <p:cNvPr id="33" name="TextBox 32">
            <a:extLst>
              <a:ext uri="{FF2B5EF4-FFF2-40B4-BE49-F238E27FC236}">
                <a16:creationId xmlns:a16="http://schemas.microsoft.com/office/drawing/2014/main" id="{C92E67E1-DE2E-4A6B-9B98-9DDEAF383571}"/>
              </a:ext>
            </a:extLst>
          </p:cNvPr>
          <p:cNvSpPr txBox="1"/>
          <p:nvPr/>
        </p:nvSpPr>
        <p:spPr>
          <a:xfrm>
            <a:off x="5900501" y="5004149"/>
            <a:ext cx="4075350"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mj-lt"/>
                <a:ea typeface="+mn-ea"/>
                <a:cs typeface="+mn-cs"/>
              </a:rPr>
              <a:t>Common micronutrients to monitor</a:t>
            </a:r>
            <a:r>
              <a:rPr kumimoji="0" lang="en-US" sz="1200" i="0" u="none" strike="noStrike" kern="1200" cap="none" spc="0" normalizeH="0" baseline="0" noProof="0" dirty="0">
                <a:ln>
                  <a:noFill/>
                </a:ln>
                <a:effectLst/>
                <a:uLnTx/>
                <a:uFillTx/>
                <a:latin typeface="+mj-lt"/>
                <a:ea typeface="+mn-ea"/>
                <a:cs typeface="+mn-cs"/>
              </a:rPr>
              <a:t>:</a:t>
            </a:r>
            <a:r>
              <a:rPr kumimoji="0" lang="en-US" sz="1200" i="0" u="none" strike="noStrike" kern="1200" cap="none" spc="0" normalizeH="0" baseline="30000" noProof="0" dirty="0">
                <a:ln>
                  <a:noFill/>
                </a:ln>
                <a:effectLst/>
                <a:uLnTx/>
                <a:uFillTx/>
                <a:latin typeface="+mj-lt"/>
                <a:ea typeface="+mn-ea"/>
                <a:cs typeface="+mn-cs"/>
              </a:rPr>
              <a:t>2</a:t>
            </a:r>
            <a:endParaRPr kumimoji="0" lang="en-US" sz="1200" i="0" u="none" strike="noStrike" kern="1200" cap="none" spc="0" normalizeH="0" baseline="0" noProof="0" dirty="0">
              <a:ln>
                <a:noFill/>
              </a:ln>
              <a:effectLst/>
              <a:uLnTx/>
              <a:uFillTx/>
              <a:latin typeface="+mj-lt"/>
              <a:ea typeface="+mn-ea"/>
              <a:cs typeface="+mn-cs"/>
            </a:endParaRPr>
          </a:p>
          <a:p>
            <a:pPr algn="ctr">
              <a:defRPr/>
            </a:pPr>
            <a:r>
              <a:rPr lang="en-US" sz="1200" b="1" noProof="0" dirty="0">
                <a:latin typeface="+mj-lt"/>
              </a:rPr>
              <a:t>Vitamin D</a:t>
            </a:r>
          </a:p>
          <a:p>
            <a:pPr algn="ctr">
              <a:defRPr/>
            </a:pPr>
            <a:r>
              <a:rPr lang="en-US" sz="1200" b="1" noProof="0" dirty="0">
                <a:latin typeface="+mj-lt"/>
              </a:rPr>
              <a:t>Vitamin B12</a:t>
            </a:r>
          </a:p>
          <a:p>
            <a:pPr algn="ctr">
              <a:defRPr/>
            </a:pPr>
            <a:r>
              <a:rPr lang="en-US" sz="1200" b="1" noProof="0" dirty="0">
                <a:latin typeface="+mj-lt"/>
              </a:rPr>
              <a:t>Folate</a:t>
            </a:r>
          </a:p>
          <a:p>
            <a:pPr algn="ctr">
              <a:defRPr/>
            </a:pPr>
            <a:r>
              <a:rPr lang="en-US" sz="1200" b="1" noProof="0" dirty="0">
                <a:latin typeface="+mj-lt"/>
              </a:rPr>
              <a:t>Iron</a:t>
            </a:r>
            <a:endParaRPr lang="en-US" sz="1200" b="1" i="0" u="none" strike="noStrike" kern="1200" cap="none" spc="0" normalizeH="0" baseline="0" noProof="0" dirty="0">
              <a:ln>
                <a:noFill/>
              </a:ln>
              <a:effectLst/>
              <a:uLnTx/>
              <a:uFillTx/>
              <a:latin typeface="+mj-lt"/>
              <a:cs typeface="Arial"/>
            </a:endParaRPr>
          </a:p>
        </p:txBody>
      </p:sp>
      <p:sp>
        <p:nvSpPr>
          <p:cNvPr id="40" name="Oval 39">
            <a:extLst>
              <a:ext uri="{FF2B5EF4-FFF2-40B4-BE49-F238E27FC236}">
                <a16:creationId xmlns:a16="http://schemas.microsoft.com/office/drawing/2014/main" id="{DCB3C23B-0CBA-8D96-49D9-12D085DCAFA1}"/>
              </a:ext>
            </a:extLst>
          </p:cNvPr>
          <p:cNvSpPr/>
          <p:nvPr/>
        </p:nvSpPr>
        <p:spPr>
          <a:xfrm>
            <a:off x="5139694" y="595745"/>
            <a:ext cx="845812" cy="84581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46" name="Graphic 45">
            <a:extLst>
              <a:ext uri="{FF2B5EF4-FFF2-40B4-BE49-F238E27FC236}">
                <a16:creationId xmlns:a16="http://schemas.microsoft.com/office/drawing/2014/main" id="{20E89CA8-53C2-FB99-AA1A-7BC3537AC0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7753" y="722530"/>
            <a:ext cx="620430" cy="620430"/>
          </a:xfrm>
          <a:prstGeom prst="rect">
            <a:avLst/>
          </a:prstGeom>
        </p:spPr>
      </p:pic>
      <p:sp>
        <p:nvSpPr>
          <p:cNvPr id="51" name="Oval 50">
            <a:extLst>
              <a:ext uri="{FF2B5EF4-FFF2-40B4-BE49-F238E27FC236}">
                <a16:creationId xmlns:a16="http://schemas.microsoft.com/office/drawing/2014/main" id="{7BB21782-ED1E-0BF3-AF94-955052A587FC}"/>
              </a:ext>
            </a:extLst>
          </p:cNvPr>
          <p:cNvSpPr/>
          <p:nvPr/>
        </p:nvSpPr>
        <p:spPr>
          <a:xfrm>
            <a:off x="5139694" y="1533992"/>
            <a:ext cx="845812" cy="84581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2" name="Graphic 51">
            <a:extLst>
              <a:ext uri="{FF2B5EF4-FFF2-40B4-BE49-F238E27FC236}">
                <a16:creationId xmlns:a16="http://schemas.microsoft.com/office/drawing/2014/main" id="{61CC9971-7CAA-44D1-B22E-ACC971B28E23}"/>
              </a:ext>
            </a:extLst>
          </p:cNvPr>
          <p:cNvPicPr>
            <a:picLocks noChangeAspect="1"/>
          </p:cNvPicPr>
          <p:nvPr/>
        </p:nvPicPr>
        <p:blipFill>
          <a:blip r:embed="rId5">
            <a:extLst>
              <a:ext uri="{96DAC541-7B7A-43D3-8B79-37D633B846F1}">
                <asvg:svgBlip xmlns:asvg="http://schemas.microsoft.com/office/drawing/2016/SVG/main" r:embed="rId6"/>
              </a:ext>
            </a:extLst>
          </a:blip>
          <a:srcRect l="104" r="104"/>
          <a:stretch/>
        </p:blipFill>
        <p:spPr>
          <a:xfrm>
            <a:off x="5297534" y="1690620"/>
            <a:ext cx="559576" cy="560744"/>
          </a:xfrm>
          <a:prstGeom prst="rect">
            <a:avLst/>
          </a:prstGeom>
        </p:spPr>
      </p:pic>
      <p:sp>
        <p:nvSpPr>
          <p:cNvPr id="53" name="Oval 52">
            <a:extLst>
              <a:ext uri="{FF2B5EF4-FFF2-40B4-BE49-F238E27FC236}">
                <a16:creationId xmlns:a16="http://schemas.microsoft.com/office/drawing/2014/main" id="{147891C1-75D5-ECAB-22C4-FE87ED3EA81E}"/>
              </a:ext>
            </a:extLst>
          </p:cNvPr>
          <p:cNvSpPr/>
          <p:nvPr/>
        </p:nvSpPr>
        <p:spPr>
          <a:xfrm>
            <a:off x="5139694" y="2438061"/>
            <a:ext cx="845812" cy="84581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4" name="Graphic 53">
            <a:extLst>
              <a:ext uri="{FF2B5EF4-FFF2-40B4-BE49-F238E27FC236}">
                <a16:creationId xmlns:a16="http://schemas.microsoft.com/office/drawing/2014/main" id="{570133D6-DA47-64D6-4AFD-A2825C377004}"/>
              </a:ext>
            </a:extLst>
          </p:cNvPr>
          <p:cNvPicPr>
            <a:picLocks noChangeAspect="1"/>
          </p:cNvPicPr>
          <p:nvPr/>
        </p:nvPicPr>
        <p:blipFill>
          <a:blip r:embed="rId7">
            <a:extLst>
              <a:ext uri="{96DAC541-7B7A-43D3-8B79-37D633B846F1}">
                <asvg:svgBlip xmlns:asvg="http://schemas.microsoft.com/office/drawing/2016/SVG/main" r:embed="rId8"/>
              </a:ext>
            </a:extLst>
          </a:blip>
          <a:srcRect l="65" r="65"/>
          <a:stretch/>
        </p:blipFill>
        <p:spPr>
          <a:xfrm>
            <a:off x="5307986" y="2591286"/>
            <a:ext cx="525302" cy="525988"/>
          </a:xfrm>
          <a:prstGeom prst="rect">
            <a:avLst/>
          </a:prstGeom>
        </p:spPr>
      </p:pic>
      <p:sp>
        <p:nvSpPr>
          <p:cNvPr id="55" name="Oval 54">
            <a:extLst>
              <a:ext uri="{FF2B5EF4-FFF2-40B4-BE49-F238E27FC236}">
                <a16:creationId xmlns:a16="http://schemas.microsoft.com/office/drawing/2014/main" id="{83A16A6A-7ED7-D35A-0779-73BD4B9886C9}"/>
              </a:ext>
            </a:extLst>
          </p:cNvPr>
          <p:cNvSpPr/>
          <p:nvPr/>
        </p:nvSpPr>
        <p:spPr>
          <a:xfrm>
            <a:off x="5139694" y="3322498"/>
            <a:ext cx="845812" cy="84581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6" name="Graphic 55">
            <a:extLst>
              <a:ext uri="{FF2B5EF4-FFF2-40B4-BE49-F238E27FC236}">
                <a16:creationId xmlns:a16="http://schemas.microsoft.com/office/drawing/2014/main" id="{2FD02BAE-CB3F-D2B3-146C-08D42E0AC561}"/>
              </a:ext>
            </a:extLst>
          </p:cNvPr>
          <p:cNvPicPr>
            <a:picLocks noChangeAspect="1"/>
          </p:cNvPicPr>
          <p:nvPr/>
        </p:nvPicPr>
        <p:blipFill>
          <a:blip r:embed="rId9">
            <a:extLst>
              <a:ext uri="{96DAC541-7B7A-43D3-8B79-37D633B846F1}">
                <asvg:svgBlip xmlns:asvg="http://schemas.microsoft.com/office/drawing/2016/SVG/main" r:embed="rId10"/>
              </a:ext>
            </a:extLst>
          </a:blip>
          <a:srcRect l="46" r="46"/>
          <a:stretch/>
        </p:blipFill>
        <p:spPr>
          <a:xfrm>
            <a:off x="5278052" y="3445761"/>
            <a:ext cx="585374" cy="585912"/>
          </a:xfrm>
          <a:prstGeom prst="rect">
            <a:avLst/>
          </a:prstGeom>
        </p:spPr>
      </p:pic>
      <p:sp>
        <p:nvSpPr>
          <p:cNvPr id="57" name="Oval 56">
            <a:extLst>
              <a:ext uri="{FF2B5EF4-FFF2-40B4-BE49-F238E27FC236}">
                <a16:creationId xmlns:a16="http://schemas.microsoft.com/office/drawing/2014/main" id="{2F23A9C8-18E4-A552-D7A7-54ED981B8E98}"/>
              </a:ext>
            </a:extLst>
          </p:cNvPr>
          <p:cNvSpPr/>
          <p:nvPr/>
        </p:nvSpPr>
        <p:spPr>
          <a:xfrm>
            <a:off x="5139694" y="4245410"/>
            <a:ext cx="845812" cy="84581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8" name="Graphic 57">
            <a:extLst>
              <a:ext uri="{FF2B5EF4-FFF2-40B4-BE49-F238E27FC236}">
                <a16:creationId xmlns:a16="http://schemas.microsoft.com/office/drawing/2014/main" id="{5C9608F1-8725-7DF2-2B90-E97BD9207E6F}"/>
              </a:ext>
            </a:extLst>
          </p:cNvPr>
          <p:cNvPicPr>
            <a:picLocks noChangeAspect="1"/>
          </p:cNvPicPr>
          <p:nvPr/>
        </p:nvPicPr>
        <p:blipFill>
          <a:blip r:embed="rId11">
            <a:extLst>
              <a:ext uri="{96DAC541-7B7A-43D3-8B79-37D633B846F1}">
                <asvg:svgBlip xmlns:asvg="http://schemas.microsoft.com/office/drawing/2016/SVG/main" r:embed="rId12"/>
              </a:ext>
            </a:extLst>
          </a:blip>
          <a:srcRect l="27" r="27"/>
          <a:stretch/>
        </p:blipFill>
        <p:spPr>
          <a:xfrm>
            <a:off x="5300659" y="4391301"/>
            <a:ext cx="540363" cy="540656"/>
          </a:xfrm>
          <a:prstGeom prst="rect">
            <a:avLst/>
          </a:prstGeom>
        </p:spPr>
      </p:pic>
    </p:spTree>
    <p:extLst>
      <p:ext uri="{BB962C8B-B14F-4D97-AF65-F5344CB8AC3E}">
        <p14:creationId xmlns:p14="http://schemas.microsoft.com/office/powerpoint/2010/main" val="422345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4795-06E5-A206-2FE8-5245F502CC2B}"/>
              </a:ext>
            </a:extLst>
          </p:cNvPr>
          <p:cNvSpPr>
            <a:spLocks noGrp="1"/>
          </p:cNvSpPr>
          <p:nvPr>
            <p:ph type="title"/>
          </p:nvPr>
        </p:nvSpPr>
        <p:spPr>
          <a:xfrm>
            <a:off x="536240" y="414320"/>
            <a:ext cx="10896000" cy="1082209"/>
          </a:xfrm>
        </p:spPr>
        <p:txBody>
          <a:bodyPr/>
          <a:lstStyle/>
          <a:p>
            <a:r>
              <a:rPr lang="en-US" noProof="0" dirty="0"/>
              <a:t>ASMBS position statement on pre-operative weight loss*</a:t>
            </a:r>
          </a:p>
        </p:txBody>
      </p:sp>
      <p:sp>
        <p:nvSpPr>
          <p:cNvPr id="3" name="Text Placeholder 2">
            <a:extLst>
              <a:ext uri="{FF2B5EF4-FFF2-40B4-BE49-F238E27FC236}">
                <a16:creationId xmlns:a16="http://schemas.microsoft.com/office/drawing/2014/main" id="{099400DC-F579-2119-EB77-A96422FB05AA}"/>
              </a:ext>
            </a:extLst>
          </p:cNvPr>
          <p:cNvSpPr>
            <a:spLocks noGrp="1"/>
          </p:cNvSpPr>
          <p:nvPr>
            <p:ph type="body" sz="quarter" idx="13"/>
          </p:nvPr>
        </p:nvSpPr>
        <p:spPr>
          <a:xfrm>
            <a:off x="536240" y="6020060"/>
            <a:ext cx="10896000" cy="324000"/>
          </a:xfrm>
        </p:spPr>
        <p:txBody>
          <a:bodyPr/>
          <a:lstStyle/>
          <a:p>
            <a:r>
              <a:rPr lang="en-US" noProof="0" dirty="0"/>
              <a:t>*This position statement is not intended to provide inflexible rules or requirements of practice and is not intended, nor should it be used, to state or establish a local, regional, or national legal standard of care. </a:t>
            </a:r>
            <a:br>
              <a:rPr lang="en-US" noProof="0" dirty="0"/>
            </a:br>
            <a:r>
              <a:rPr lang="en-US" noProof="0" dirty="0"/>
              <a:t>The ASMBS cautions against the use of this position statement in litigation in which the clinical decisions of a physician have been called into question.</a:t>
            </a:r>
            <a:br>
              <a:rPr lang="en-US" noProof="0" dirty="0"/>
            </a:br>
            <a:r>
              <a:rPr lang="en-US" dirty="0"/>
              <a:t>ASMBS, American Society for Metabolic and Bariatric Surgery; </a:t>
            </a:r>
            <a:r>
              <a:rPr lang="en-US" noProof="0" dirty="0"/>
              <a:t>BMI, body mass index; RCT, randomized controlled trial.</a:t>
            </a:r>
            <a:br>
              <a:rPr lang="en-US" noProof="0" dirty="0"/>
            </a:br>
            <a:r>
              <a:rPr lang="en-US" noProof="0" dirty="0"/>
              <a:t>Kim JJ et al. Surg </a:t>
            </a:r>
            <a:r>
              <a:rPr lang="en-US" noProof="0" dirty="0" err="1"/>
              <a:t>Obes</a:t>
            </a:r>
            <a:r>
              <a:rPr lang="en-US" noProof="0" dirty="0"/>
              <a:t> </a:t>
            </a:r>
            <a:r>
              <a:rPr lang="en-US" noProof="0" dirty="0" err="1"/>
              <a:t>Relat</a:t>
            </a:r>
            <a:r>
              <a:rPr lang="en-US" noProof="0" dirty="0"/>
              <a:t> Dis 2016;12:955–959.</a:t>
            </a:r>
          </a:p>
        </p:txBody>
      </p:sp>
      <p:grpSp>
        <p:nvGrpSpPr>
          <p:cNvPr id="18" name="Group 17">
            <a:extLst>
              <a:ext uri="{FF2B5EF4-FFF2-40B4-BE49-F238E27FC236}">
                <a16:creationId xmlns:a16="http://schemas.microsoft.com/office/drawing/2014/main" id="{16DD1CBA-C6B4-5026-E561-F8AD9C458077}"/>
              </a:ext>
            </a:extLst>
          </p:cNvPr>
          <p:cNvGrpSpPr/>
          <p:nvPr/>
        </p:nvGrpSpPr>
        <p:grpSpPr>
          <a:xfrm>
            <a:off x="845397" y="1527778"/>
            <a:ext cx="4531885" cy="4271012"/>
            <a:chOff x="6548403" y="1719776"/>
            <a:chExt cx="4531885" cy="4271012"/>
          </a:xfrm>
        </p:grpSpPr>
        <p:sp>
          <p:nvSpPr>
            <p:cNvPr id="19" name="Rectangle: Rounded Corners 18">
              <a:extLst>
                <a:ext uri="{FF2B5EF4-FFF2-40B4-BE49-F238E27FC236}">
                  <a16:creationId xmlns:a16="http://schemas.microsoft.com/office/drawing/2014/main" id="{1C43E31C-A13F-5476-3367-861DCDC5577C}"/>
                </a:ext>
              </a:extLst>
            </p:cNvPr>
            <p:cNvSpPr/>
            <p:nvPr/>
          </p:nvSpPr>
          <p:spPr>
            <a:xfrm>
              <a:off x="6613923" y="2103119"/>
              <a:ext cx="4466365" cy="3577999"/>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0" name="TextBox 19">
              <a:extLst>
                <a:ext uri="{FF2B5EF4-FFF2-40B4-BE49-F238E27FC236}">
                  <a16:creationId xmlns:a16="http://schemas.microsoft.com/office/drawing/2014/main" id="{7CB1ADCD-5479-BE71-43F0-32260EC9393B}"/>
                </a:ext>
              </a:extLst>
            </p:cNvPr>
            <p:cNvSpPr txBox="1"/>
            <p:nvPr/>
          </p:nvSpPr>
          <p:spPr>
            <a:xfrm>
              <a:off x="6561853" y="2234101"/>
              <a:ext cx="4514856" cy="3231654"/>
            </a:xfrm>
            <a:prstGeom prst="rect">
              <a:avLst/>
            </a:prstGeom>
            <a:noFill/>
          </p:spPr>
          <p:txBody>
            <a:bodyPr wrap="square" anchor="ctr">
              <a:spAutoFit/>
            </a:bodyPr>
            <a:lstStyle/>
            <a:p>
              <a:pPr algn="ctr"/>
              <a:r>
                <a:rPr lang="en-US" sz="1700" noProof="0" dirty="0"/>
                <a:t>There are no data from any randomized controlled trial, large prospective study, or meta-analysis to support the practice of insurance-mandated preoperative weight loss. The discriminatory, arbitrary, and scientifically unfounded practice of insurance-mandated preoperative </a:t>
              </a:r>
              <a:br>
                <a:rPr lang="en-US" sz="1700" noProof="0" dirty="0"/>
              </a:br>
              <a:r>
                <a:rPr lang="en-US" sz="1700" noProof="0" dirty="0"/>
                <a:t>weight loss contributes to patient attrition, causes unnecessary delay of lifesaving treatment, leads to the progression of </a:t>
              </a:r>
              <a:br>
                <a:rPr lang="en-US" sz="1700" noProof="0" dirty="0"/>
              </a:br>
              <a:r>
                <a:rPr lang="en-US" sz="1700" noProof="0" dirty="0"/>
                <a:t>life-threatening co-morbid conditions, is unethical, and should be abandoned.</a:t>
              </a:r>
            </a:p>
          </p:txBody>
        </p:sp>
        <p:sp>
          <p:nvSpPr>
            <p:cNvPr id="21" name="Rectangle: Rounded Corners 20">
              <a:extLst>
                <a:ext uri="{FF2B5EF4-FFF2-40B4-BE49-F238E27FC236}">
                  <a16:creationId xmlns:a16="http://schemas.microsoft.com/office/drawing/2014/main" id="{43420D42-DE07-1E7F-CD15-69C217C83371}"/>
                </a:ext>
              </a:extLst>
            </p:cNvPr>
            <p:cNvSpPr/>
            <p:nvPr/>
          </p:nvSpPr>
          <p:spPr>
            <a:xfrm>
              <a:off x="6561853" y="2057399"/>
              <a:ext cx="4466365" cy="3577999"/>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2" name="Graphic 21">
              <a:extLst>
                <a:ext uri="{FF2B5EF4-FFF2-40B4-BE49-F238E27FC236}">
                  <a16:creationId xmlns:a16="http://schemas.microsoft.com/office/drawing/2014/main" id="{85DB5245-0361-C7F7-7DCE-097D03D9EA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23" name="Graphic 22">
              <a:extLst>
                <a:ext uri="{FF2B5EF4-FFF2-40B4-BE49-F238E27FC236}">
                  <a16:creationId xmlns:a16="http://schemas.microsoft.com/office/drawing/2014/main" id="{2244FD2A-EE6D-E49B-7E53-08C3FDB931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5327154"/>
              <a:ext cx="663634" cy="663634"/>
            </a:xfrm>
            <a:prstGeom prst="rect">
              <a:avLst/>
            </a:prstGeom>
          </p:spPr>
        </p:pic>
      </p:grpSp>
      <p:grpSp>
        <p:nvGrpSpPr>
          <p:cNvPr id="24" name="Group 23">
            <a:extLst>
              <a:ext uri="{FF2B5EF4-FFF2-40B4-BE49-F238E27FC236}">
                <a16:creationId xmlns:a16="http://schemas.microsoft.com/office/drawing/2014/main" id="{B3DC47A4-476A-F33F-49D3-DFAF529512C4}"/>
              </a:ext>
            </a:extLst>
          </p:cNvPr>
          <p:cNvGrpSpPr/>
          <p:nvPr/>
        </p:nvGrpSpPr>
        <p:grpSpPr>
          <a:xfrm>
            <a:off x="6814720" y="1497013"/>
            <a:ext cx="4531885" cy="2499362"/>
            <a:chOff x="6548403" y="1719776"/>
            <a:chExt cx="4531885" cy="2499362"/>
          </a:xfrm>
        </p:grpSpPr>
        <p:sp>
          <p:nvSpPr>
            <p:cNvPr id="25" name="Rectangle: Rounded Corners 24">
              <a:extLst>
                <a:ext uri="{FF2B5EF4-FFF2-40B4-BE49-F238E27FC236}">
                  <a16:creationId xmlns:a16="http://schemas.microsoft.com/office/drawing/2014/main" id="{0F4B7000-B804-02A1-93D0-9C2C48097AFE}"/>
                </a:ext>
              </a:extLst>
            </p:cNvPr>
            <p:cNvSpPr/>
            <p:nvPr/>
          </p:nvSpPr>
          <p:spPr>
            <a:xfrm>
              <a:off x="6613923" y="2103119"/>
              <a:ext cx="4466365" cy="1796293"/>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6" name="TextBox 25">
              <a:extLst>
                <a:ext uri="{FF2B5EF4-FFF2-40B4-BE49-F238E27FC236}">
                  <a16:creationId xmlns:a16="http://schemas.microsoft.com/office/drawing/2014/main" id="{A95F938B-CE4B-67FC-D816-3324DE46E4B4}"/>
                </a:ext>
              </a:extLst>
            </p:cNvPr>
            <p:cNvSpPr txBox="1"/>
            <p:nvPr/>
          </p:nvSpPr>
          <p:spPr>
            <a:xfrm>
              <a:off x="6561853" y="2276303"/>
              <a:ext cx="4514856" cy="1477328"/>
            </a:xfrm>
            <a:prstGeom prst="rect">
              <a:avLst/>
            </a:prstGeom>
            <a:noFill/>
          </p:spPr>
          <p:txBody>
            <a:bodyPr wrap="square">
              <a:spAutoFit/>
            </a:bodyPr>
            <a:lstStyle/>
            <a:p>
              <a:pPr algn="ctr"/>
              <a:r>
                <a:rPr lang="en-US" sz="1500" noProof="0" dirty="0"/>
                <a:t>There is no Level I data in the surgical literature or consensus in the medical literature (based on over 40 published RCTs) that has clearly identified any 1 dietary regimen, duration, or type of weight loss program that is optimal for patients with clinically severe obesity.</a:t>
              </a:r>
            </a:p>
          </p:txBody>
        </p:sp>
        <p:sp>
          <p:nvSpPr>
            <p:cNvPr id="27" name="Rectangle: Rounded Corners 26">
              <a:extLst>
                <a:ext uri="{FF2B5EF4-FFF2-40B4-BE49-F238E27FC236}">
                  <a16:creationId xmlns:a16="http://schemas.microsoft.com/office/drawing/2014/main" id="{B2943F7B-6EA5-7A5A-02A2-77D4E8C8509D}"/>
                </a:ext>
              </a:extLst>
            </p:cNvPr>
            <p:cNvSpPr/>
            <p:nvPr/>
          </p:nvSpPr>
          <p:spPr>
            <a:xfrm>
              <a:off x="6561853" y="2057399"/>
              <a:ext cx="4466365" cy="1796293"/>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8" name="Graphic 27">
              <a:extLst>
                <a:ext uri="{FF2B5EF4-FFF2-40B4-BE49-F238E27FC236}">
                  <a16:creationId xmlns:a16="http://schemas.microsoft.com/office/drawing/2014/main" id="{24774B46-316E-2A48-B847-08EB5C147D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29" name="Graphic 28">
              <a:extLst>
                <a:ext uri="{FF2B5EF4-FFF2-40B4-BE49-F238E27FC236}">
                  <a16:creationId xmlns:a16="http://schemas.microsoft.com/office/drawing/2014/main" id="{578E0B7F-634D-DAF3-F2EE-EBB0B63E0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3555504"/>
              <a:ext cx="663634" cy="663634"/>
            </a:xfrm>
            <a:prstGeom prst="rect">
              <a:avLst/>
            </a:prstGeom>
          </p:spPr>
        </p:pic>
      </p:grpSp>
      <p:grpSp>
        <p:nvGrpSpPr>
          <p:cNvPr id="30" name="Group 29">
            <a:extLst>
              <a:ext uri="{FF2B5EF4-FFF2-40B4-BE49-F238E27FC236}">
                <a16:creationId xmlns:a16="http://schemas.microsoft.com/office/drawing/2014/main" id="{C2B242AC-F255-9130-000B-7AA5FC7C6477}"/>
              </a:ext>
            </a:extLst>
          </p:cNvPr>
          <p:cNvGrpSpPr/>
          <p:nvPr/>
        </p:nvGrpSpPr>
        <p:grpSpPr>
          <a:xfrm>
            <a:off x="6814720" y="3516313"/>
            <a:ext cx="4531885" cy="2499362"/>
            <a:chOff x="6548403" y="1719776"/>
            <a:chExt cx="4531885" cy="2499362"/>
          </a:xfrm>
        </p:grpSpPr>
        <p:sp>
          <p:nvSpPr>
            <p:cNvPr id="31" name="Rectangle: Rounded Corners 30">
              <a:extLst>
                <a:ext uri="{FF2B5EF4-FFF2-40B4-BE49-F238E27FC236}">
                  <a16:creationId xmlns:a16="http://schemas.microsoft.com/office/drawing/2014/main" id="{BDAF4015-29F2-F52D-2CF7-1D3784769DA9}"/>
                </a:ext>
              </a:extLst>
            </p:cNvPr>
            <p:cNvSpPr/>
            <p:nvPr/>
          </p:nvSpPr>
          <p:spPr>
            <a:xfrm>
              <a:off x="6613923" y="2103119"/>
              <a:ext cx="4466365" cy="1796293"/>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2" name="TextBox 31">
              <a:extLst>
                <a:ext uri="{FF2B5EF4-FFF2-40B4-BE49-F238E27FC236}">
                  <a16:creationId xmlns:a16="http://schemas.microsoft.com/office/drawing/2014/main" id="{356F8FF4-0EEB-20E0-7CBD-64BE03141E67}"/>
                </a:ext>
              </a:extLst>
            </p:cNvPr>
            <p:cNvSpPr txBox="1"/>
            <p:nvPr/>
          </p:nvSpPr>
          <p:spPr>
            <a:xfrm>
              <a:off x="6561853" y="2297404"/>
              <a:ext cx="4514856" cy="1477328"/>
            </a:xfrm>
            <a:prstGeom prst="rect">
              <a:avLst/>
            </a:prstGeom>
            <a:noFill/>
          </p:spPr>
          <p:txBody>
            <a:bodyPr wrap="square">
              <a:spAutoFit/>
            </a:bodyPr>
            <a:lstStyle/>
            <a:p>
              <a:pPr algn="ctr"/>
              <a:r>
                <a:rPr lang="en-US" sz="1500" noProof="0" dirty="0"/>
                <a:t>Patients seeking surgical treatment for clinically severe obesity should be evaluated based on their initial BMI and co-morbid conditions. </a:t>
              </a:r>
              <a:br>
                <a:rPr lang="en-US" sz="1500" noProof="0" dirty="0"/>
              </a:br>
              <a:r>
                <a:rPr lang="en-US" sz="1500" noProof="0" dirty="0"/>
                <a:t>The provider is best able to determine what constitutes failed weight loss efforts for</a:t>
              </a:r>
              <a:br>
                <a:rPr lang="en-US" sz="1500" noProof="0" dirty="0"/>
              </a:br>
              <a:r>
                <a:rPr lang="en-US" sz="1500" noProof="0" dirty="0"/>
                <a:t>their patient.</a:t>
              </a:r>
            </a:p>
          </p:txBody>
        </p:sp>
        <p:sp>
          <p:nvSpPr>
            <p:cNvPr id="33" name="Rectangle: Rounded Corners 32">
              <a:extLst>
                <a:ext uri="{FF2B5EF4-FFF2-40B4-BE49-F238E27FC236}">
                  <a16:creationId xmlns:a16="http://schemas.microsoft.com/office/drawing/2014/main" id="{1B194755-CA1B-CBAE-152D-0475C4BE347A}"/>
                </a:ext>
              </a:extLst>
            </p:cNvPr>
            <p:cNvSpPr/>
            <p:nvPr/>
          </p:nvSpPr>
          <p:spPr>
            <a:xfrm>
              <a:off x="6561853" y="2057399"/>
              <a:ext cx="4466365" cy="1796293"/>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4" name="Graphic 33">
              <a:extLst>
                <a:ext uri="{FF2B5EF4-FFF2-40B4-BE49-F238E27FC236}">
                  <a16:creationId xmlns:a16="http://schemas.microsoft.com/office/drawing/2014/main" id="{10243F22-1F64-6CCD-DBD7-5D6C680DB6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35" name="Graphic 34">
              <a:extLst>
                <a:ext uri="{FF2B5EF4-FFF2-40B4-BE49-F238E27FC236}">
                  <a16:creationId xmlns:a16="http://schemas.microsoft.com/office/drawing/2014/main" id="{FF6251E2-200A-B65F-43F2-D435F61706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3555504"/>
              <a:ext cx="663634" cy="663634"/>
            </a:xfrm>
            <a:prstGeom prst="rect">
              <a:avLst/>
            </a:prstGeom>
          </p:spPr>
        </p:pic>
      </p:grpSp>
      <p:sp>
        <p:nvSpPr>
          <p:cNvPr id="36" name="Oval 35">
            <a:extLst>
              <a:ext uri="{FF2B5EF4-FFF2-40B4-BE49-F238E27FC236}">
                <a16:creationId xmlns:a16="http://schemas.microsoft.com/office/drawing/2014/main" id="{6EE7C24A-E11A-6D13-DF6A-DC8B6F3A10CC}"/>
              </a:ext>
            </a:extLst>
          </p:cNvPr>
          <p:cNvSpPr/>
          <p:nvPr/>
        </p:nvSpPr>
        <p:spPr>
          <a:xfrm>
            <a:off x="5466077" y="2967142"/>
            <a:ext cx="1261958" cy="126195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7" name="Graphic 36">
            <a:extLst>
              <a:ext uri="{FF2B5EF4-FFF2-40B4-BE49-F238E27FC236}">
                <a16:creationId xmlns:a16="http://schemas.microsoft.com/office/drawing/2014/main" id="{EF306E2B-DA83-9750-962A-6EC4220DBD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3667" y="3123185"/>
            <a:ext cx="913128" cy="913128"/>
          </a:xfrm>
          <a:prstGeom prst="rect">
            <a:avLst/>
          </a:prstGeom>
        </p:spPr>
      </p:pic>
    </p:spTree>
    <p:extLst>
      <p:ext uri="{BB962C8B-B14F-4D97-AF65-F5344CB8AC3E}">
        <p14:creationId xmlns:p14="http://schemas.microsoft.com/office/powerpoint/2010/main" val="63440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5DB3-A9FD-4302-96C4-B0B32B8E07EA}"/>
              </a:ext>
            </a:extLst>
          </p:cNvPr>
          <p:cNvSpPr>
            <a:spLocks noGrp="1"/>
          </p:cNvSpPr>
          <p:nvPr>
            <p:ph type="title"/>
          </p:nvPr>
        </p:nvSpPr>
        <p:spPr>
          <a:xfrm>
            <a:off x="536240" y="414320"/>
            <a:ext cx="10896000" cy="1082209"/>
          </a:xfrm>
        </p:spPr>
        <p:txBody>
          <a:bodyPr/>
          <a:lstStyle/>
          <a:p>
            <a:r>
              <a:rPr lang="en-US" noProof="0" dirty="0"/>
              <a:t>Vertical sleeve gastrectomy (VSG)</a:t>
            </a:r>
          </a:p>
        </p:txBody>
      </p:sp>
      <p:sp>
        <p:nvSpPr>
          <p:cNvPr id="3" name="Text Placeholder 2">
            <a:extLst>
              <a:ext uri="{FF2B5EF4-FFF2-40B4-BE49-F238E27FC236}">
                <a16:creationId xmlns:a16="http://schemas.microsoft.com/office/drawing/2014/main" id="{BEC1E2F9-B694-4990-BDA9-2925A9E34CDB}"/>
              </a:ext>
            </a:extLst>
          </p:cNvPr>
          <p:cNvSpPr>
            <a:spLocks noGrp="1"/>
          </p:cNvSpPr>
          <p:nvPr>
            <p:ph type="body" sz="quarter" idx="13"/>
          </p:nvPr>
        </p:nvSpPr>
        <p:spPr>
          <a:xfrm>
            <a:off x="536240" y="6020060"/>
            <a:ext cx="10896000" cy="324000"/>
          </a:xfrm>
        </p:spPr>
        <p:txBody>
          <a:bodyPr/>
          <a:lstStyle/>
          <a:p>
            <a:r>
              <a:rPr lang="en-US" noProof="0" dirty="0"/>
              <a:t>GERD, gastroesophageal reflux disease; RYBG, Roux-en-Y gastric bypass; VSG, vertical sleeve gastrectomy.</a:t>
            </a:r>
            <a:br>
              <a:rPr lang="en-US" noProof="0" dirty="0"/>
            </a:br>
            <a:r>
              <a:rPr lang="en-US" noProof="0" dirty="0"/>
              <a:t>1. </a:t>
            </a:r>
            <a:r>
              <a:rPr lang="en-US" noProof="0" dirty="0" err="1"/>
              <a:t>Piché</a:t>
            </a:r>
            <a:r>
              <a:rPr lang="en-US" noProof="0" dirty="0"/>
              <a:t> MÈ et al. Can J </a:t>
            </a:r>
            <a:r>
              <a:rPr lang="en-US" noProof="0" dirty="0" err="1"/>
              <a:t>Cardiol</a:t>
            </a:r>
            <a:r>
              <a:rPr lang="en-US" noProof="0" dirty="0"/>
              <a:t> 2015;31:153–166; 2. ASMBS. Bariatric surgery procedures (2021). </a:t>
            </a:r>
            <a:r>
              <a:rPr lang="en-US" noProof="0" dirty="0">
                <a:hlinkClick r:id="rId3"/>
              </a:rPr>
              <a:t>http://asmbs.org/patients/bariatric-surgery-procedures</a:t>
            </a:r>
            <a:r>
              <a:rPr lang="en-US" dirty="0"/>
              <a:t>.</a:t>
            </a:r>
            <a:r>
              <a:rPr lang="en-US" noProof="0" dirty="0"/>
              <a:t> Accessed October 2025; 3. Lager CJ et al. </a:t>
            </a:r>
            <a:r>
              <a:rPr lang="en-US" noProof="0" dirty="0" err="1"/>
              <a:t>Obes</a:t>
            </a:r>
            <a:r>
              <a:rPr lang="en-US" noProof="0" dirty="0"/>
              <a:t> Surg 2017;27:154–161.</a:t>
            </a:r>
          </a:p>
        </p:txBody>
      </p:sp>
      <p:graphicFrame>
        <p:nvGraphicFramePr>
          <p:cNvPr id="6" name="Table 7">
            <a:extLst>
              <a:ext uri="{FF2B5EF4-FFF2-40B4-BE49-F238E27FC236}">
                <a16:creationId xmlns:a16="http://schemas.microsoft.com/office/drawing/2014/main" id="{E43D7B43-0D7A-45D9-8730-3571519A2B66}"/>
              </a:ext>
            </a:extLst>
          </p:cNvPr>
          <p:cNvGraphicFramePr>
            <a:graphicFrameLocks noGrp="1"/>
          </p:cNvGraphicFramePr>
          <p:nvPr>
            <p:extLst>
              <p:ext uri="{D42A27DB-BD31-4B8C-83A1-F6EECF244321}">
                <p14:modId xmlns:p14="http://schemas.microsoft.com/office/powerpoint/2010/main" val="1609712248"/>
              </p:ext>
            </p:extLst>
          </p:nvPr>
        </p:nvGraphicFramePr>
        <p:xfrm>
          <a:off x="1082749" y="1919288"/>
          <a:ext cx="10026503" cy="2468880"/>
        </p:xfrm>
        <a:graphic>
          <a:graphicData uri="http://schemas.openxmlformats.org/drawingml/2006/table">
            <a:tbl>
              <a:tblPr firstRow="1" bandRow="1">
                <a:tableStyleId>{9D7B26C5-4107-4FEC-AEDC-1716B250A1EF}</a:tableStyleId>
              </a:tblPr>
              <a:tblGrid>
                <a:gridCol w="10026503">
                  <a:extLst>
                    <a:ext uri="{9D8B030D-6E8A-4147-A177-3AD203B41FA5}">
                      <a16:colId xmlns:a16="http://schemas.microsoft.com/office/drawing/2014/main" val="53527567"/>
                    </a:ext>
                  </a:extLst>
                </a:gridCol>
              </a:tblGrid>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b="1" noProof="0" dirty="0">
                          <a:solidFill>
                            <a:schemeClr val="tx1"/>
                          </a:solidFill>
                        </a:rPr>
                        <a:t>A laparoscopic longitudinal resection of 75−80% of the </a:t>
                      </a:r>
                      <a:br>
                        <a:rPr lang="en-US" sz="1800" b="1" noProof="0" dirty="0">
                          <a:solidFill>
                            <a:schemeClr val="tx1"/>
                          </a:solidFill>
                        </a:rPr>
                      </a:br>
                      <a:r>
                        <a:rPr lang="en-US" sz="1800" b="1" noProof="0" dirty="0">
                          <a:solidFill>
                            <a:schemeClr val="tx1"/>
                          </a:solidFill>
                        </a:rPr>
                        <a:t>stomach to an ideal size of 150 mL (irreversible)</a:t>
                      </a:r>
                      <a:r>
                        <a:rPr lang="en-US" sz="1800" b="0" baseline="30000" noProof="0" dirty="0">
                          <a:solidFill>
                            <a:schemeClr val="tx1"/>
                          </a:solidFill>
                        </a:rPr>
                        <a:t>1</a:t>
                      </a:r>
                      <a:endParaRPr lang="en-US" sz="1800" b="0" noProof="0" dirty="0">
                        <a:solidFill>
                          <a:schemeClr val="tx1"/>
                        </a:solidFill>
                        <a:latin typeface="+mn-lt"/>
                      </a:endParaRPr>
                    </a:p>
                  </a:txBody>
                  <a:tcPr/>
                </a:tc>
                <a:extLst>
                  <a:ext uri="{0D108BD9-81ED-4DB2-BD59-A6C34878D82A}">
                    <a16:rowId xmlns:a16="http://schemas.microsoft.com/office/drawing/2014/main" val="4082937713"/>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Ideal postoperative size preserves the stomach vagal innervation</a:t>
                      </a:r>
                      <a:r>
                        <a:rPr lang="en-US" sz="1800" baseline="30000" noProof="0" dirty="0">
                          <a:solidFill>
                            <a:schemeClr val="tx1"/>
                          </a:solidFill>
                        </a:rPr>
                        <a:t>1</a:t>
                      </a:r>
                      <a:endParaRPr lang="en-US" sz="1800" baseline="30000" noProof="0" dirty="0">
                        <a:solidFill>
                          <a:schemeClr val="tx1"/>
                        </a:solidFill>
                        <a:latin typeface="+mn-lt"/>
                      </a:endParaRPr>
                    </a:p>
                  </a:txBody>
                  <a:tcPr/>
                </a:tc>
                <a:extLst>
                  <a:ext uri="{0D108BD9-81ED-4DB2-BD59-A6C34878D82A}">
                    <a16:rowId xmlns:a16="http://schemas.microsoft.com/office/drawing/2014/main" val="2867366690"/>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Reduces food and calorie intake</a:t>
                      </a:r>
                      <a:r>
                        <a:rPr lang="en-US" sz="1800" baseline="30000" noProof="0" dirty="0">
                          <a:solidFill>
                            <a:schemeClr val="tx1"/>
                          </a:solidFill>
                        </a:rPr>
                        <a:t>1,2</a:t>
                      </a:r>
                      <a:endParaRPr lang="en-US" sz="1800" noProof="0" dirty="0">
                        <a:solidFill>
                          <a:schemeClr val="tx1"/>
                        </a:solidFill>
                        <a:latin typeface="+mn-lt"/>
                      </a:endParaRPr>
                    </a:p>
                  </a:txBody>
                  <a:tcPr/>
                </a:tc>
                <a:extLst>
                  <a:ext uri="{0D108BD9-81ED-4DB2-BD59-A6C34878D82A}">
                    <a16:rowId xmlns:a16="http://schemas.microsoft.com/office/drawing/2014/main" val="2568307768"/>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Favorable changes in gut hormones involved in hunger, satiety, and blood glucose control</a:t>
                      </a:r>
                      <a:r>
                        <a:rPr lang="en-US" sz="1800" baseline="30000" noProof="0" dirty="0">
                          <a:solidFill>
                            <a:schemeClr val="tx1"/>
                          </a:solidFill>
                        </a:rPr>
                        <a:t>2</a:t>
                      </a:r>
                      <a:endParaRPr lang="en-US" sz="1800" noProof="0" dirty="0">
                        <a:solidFill>
                          <a:schemeClr val="tx1"/>
                        </a:solidFill>
                        <a:latin typeface="+mn-lt"/>
                      </a:endParaRPr>
                    </a:p>
                  </a:txBody>
                  <a:tcPr anchor="ctr"/>
                </a:tc>
                <a:extLst>
                  <a:ext uri="{0D108BD9-81ED-4DB2-BD59-A6C34878D82A}">
                    <a16:rowId xmlns:a16="http://schemas.microsoft.com/office/drawing/2014/main" val="198564275"/>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Evidence suggests improvement in type 2 diabetes even independently of weight loss</a:t>
                      </a:r>
                      <a:r>
                        <a:rPr lang="en-US" sz="1800" baseline="30000" noProof="0" dirty="0">
                          <a:solidFill>
                            <a:schemeClr val="tx1"/>
                          </a:solidFill>
                        </a:rPr>
                        <a:t>2</a:t>
                      </a:r>
                      <a:endParaRPr lang="en-US" sz="1800" noProof="0" dirty="0">
                        <a:solidFill>
                          <a:schemeClr val="tx1"/>
                        </a:solidFill>
                        <a:latin typeface="+mn-lt"/>
                      </a:endParaRPr>
                    </a:p>
                  </a:txBody>
                  <a:tcPr anchor="ctr"/>
                </a:tc>
                <a:extLst>
                  <a:ext uri="{0D108BD9-81ED-4DB2-BD59-A6C34878D82A}">
                    <a16:rowId xmlns:a16="http://schemas.microsoft.com/office/drawing/2014/main" val="150590514"/>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Leads to 15–30% weight loss</a:t>
                      </a:r>
                      <a:r>
                        <a:rPr lang="en-US" sz="1800" baseline="30000" noProof="0" dirty="0">
                          <a:solidFill>
                            <a:schemeClr val="tx1"/>
                          </a:solidFill>
                        </a:rPr>
                        <a:t>3</a:t>
                      </a:r>
                      <a:endParaRPr lang="en-US" sz="1800" baseline="30000" noProof="0" dirty="0">
                        <a:solidFill>
                          <a:schemeClr val="tx1"/>
                        </a:solidFill>
                        <a:latin typeface="+mn-lt"/>
                      </a:endParaRPr>
                    </a:p>
                  </a:txBody>
                  <a:tcPr anchor="ctr"/>
                </a:tc>
                <a:extLst>
                  <a:ext uri="{0D108BD9-81ED-4DB2-BD59-A6C34878D82A}">
                    <a16:rowId xmlns:a16="http://schemas.microsoft.com/office/drawing/2014/main" val="1498760417"/>
                  </a:ext>
                </a:extLst>
              </a:tr>
            </a:tbl>
          </a:graphicData>
        </a:graphic>
      </p:graphicFrame>
      <p:graphicFrame>
        <p:nvGraphicFramePr>
          <p:cNvPr id="7" name="Table 7">
            <a:extLst>
              <a:ext uri="{FF2B5EF4-FFF2-40B4-BE49-F238E27FC236}">
                <a16:creationId xmlns:a16="http://schemas.microsoft.com/office/drawing/2014/main" id="{197B098C-D367-99D0-EA53-7F7E1A35F7A2}"/>
              </a:ext>
            </a:extLst>
          </p:cNvPr>
          <p:cNvGraphicFramePr>
            <a:graphicFrameLocks noGrp="1"/>
          </p:cNvGraphicFramePr>
          <p:nvPr>
            <p:extLst>
              <p:ext uri="{D42A27DB-BD31-4B8C-83A1-F6EECF244321}">
                <p14:modId xmlns:p14="http://schemas.microsoft.com/office/powerpoint/2010/main" val="1482378679"/>
              </p:ext>
            </p:extLst>
          </p:nvPr>
        </p:nvGraphicFramePr>
        <p:xfrm>
          <a:off x="1082749" y="4729162"/>
          <a:ext cx="10026503" cy="731520"/>
        </p:xfrm>
        <a:graphic>
          <a:graphicData uri="http://schemas.openxmlformats.org/drawingml/2006/table">
            <a:tbl>
              <a:tblPr bandRow="1">
                <a:tableStyleId>{9D7B26C5-4107-4FEC-AEDC-1716B250A1EF}</a:tableStyleId>
              </a:tblPr>
              <a:tblGrid>
                <a:gridCol w="10026503">
                  <a:extLst>
                    <a:ext uri="{9D8B030D-6E8A-4147-A177-3AD203B41FA5}">
                      <a16:colId xmlns:a16="http://schemas.microsoft.com/office/drawing/2014/main" val="53527567"/>
                    </a:ext>
                  </a:extLst>
                </a:gridCol>
              </a:tblGrid>
              <a:tr h="0">
                <a:tc>
                  <a:txBody>
                    <a:bodyPr/>
                    <a:lstStyle/>
                    <a:p>
                      <a:pPr marL="0" marR="0" lvl="0" indent="0" algn="ctr" rtl="0" eaLnBrk="1" fontAlgn="auto" latinLnBrk="0" hangingPunct="1">
                        <a:lnSpc>
                          <a:spcPct val="100000"/>
                        </a:lnSpc>
                        <a:spcBef>
                          <a:spcPts val="0"/>
                        </a:spcBef>
                        <a:spcAft>
                          <a:spcPts val="0"/>
                        </a:spcAft>
                        <a:buClrTx/>
                        <a:buSzTx/>
                        <a:buFontTx/>
                        <a:buNone/>
                      </a:pPr>
                      <a:r>
                        <a:rPr lang="en-US" sz="1800" b="1" kern="1200" noProof="0" dirty="0">
                          <a:solidFill>
                            <a:schemeClr val="tx1"/>
                          </a:solidFill>
                          <a:latin typeface="+mn-lt"/>
                          <a:ea typeface="+mn-ea"/>
                          <a:cs typeface="+mn-cs"/>
                        </a:rPr>
                        <a:t>Pre-existing GERD is a large factor in determining if VSG or RYGB is best for a patient </a:t>
                      </a:r>
                    </a:p>
                  </a:txBody>
                  <a:tcPr>
                    <a:solidFill>
                      <a:schemeClr val="bg1">
                        <a:alpha val="20000"/>
                      </a:schemeClr>
                    </a:solidFill>
                  </a:tcPr>
                </a:tc>
                <a:extLst>
                  <a:ext uri="{0D108BD9-81ED-4DB2-BD59-A6C34878D82A}">
                    <a16:rowId xmlns:a16="http://schemas.microsoft.com/office/drawing/2014/main" val="4082937713"/>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Patients with GERD are known to be poor candidates</a:t>
                      </a:r>
                      <a:r>
                        <a:rPr lang="en-US" sz="1800" baseline="30000" noProof="0" dirty="0">
                          <a:solidFill>
                            <a:schemeClr val="tx1"/>
                          </a:solidFill>
                        </a:rPr>
                        <a:t>2</a:t>
                      </a:r>
                      <a:endParaRPr lang="en-US" sz="1800" baseline="30000" noProof="0" dirty="0">
                        <a:solidFill>
                          <a:schemeClr val="tx1"/>
                        </a:solidFill>
                        <a:latin typeface="+mn-lt"/>
                      </a:endParaRPr>
                    </a:p>
                  </a:txBody>
                  <a:tcPr>
                    <a:solidFill>
                      <a:srgbClr val="CCD1E0"/>
                    </a:solidFill>
                  </a:tcPr>
                </a:tc>
                <a:extLst>
                  <a:ext uri="{0D108BD9-81ED-4DB2-BD59-A6C34878D82A}">
                    <a16:rowId xmlns:a16="http://schemas.microsoft.com/office/drawing/2014/main" val="2867366690"/>
                  </a:ext>
                </a:extLst>
              </a:tr>
            </a:tbl>
          </a:graphicData>
        </a:graphic>
      </p:graphicFrame>
      <p:sp>
        <p:nvSpPr>
          <p:cNvPr id="4" name="Oval 3">
            <a:extLst>
              <a:ext uri="{FF2B5EF4-FFF2-40B4-BE49-F238E27FC236}">
                <a16:creationId xmlns:a16="http://schemas.microsoft.com/office/drawing/2014/main" id="{59B2168C-271B-7924-6E13-C9801B9E961E}"/>
              </a:ext>
            </a:extLst>
          </p:cNvPr>
          <p:cNvSpPr/>
          <p:nvPr/>
        </p:nvSpPr>
        <p:spPr>
          <a:xfrm>
            <a:off x="533399" y="1733970"/>
            <a:ext cx="1075268" cy="10822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1" name="Graphic 10">
            <a:extLst>
              <a:ext uri="{FF2B5EF4-FFF2-40B4-BE49-F238E27FC236}">
                <a16:creationId xmlns:a16="http://schemas.microsoft.com/office/drawing/2014/main" id="{BF1F51CB-70C8-D98F-CE99-08CC0F64BEB7}"/>
              </a:ext>
            </a:extLst>
          </p:cNvPr>
          <p:cNvPicPr>
            <a:picLocks noChangeAspect="1"/>
          </p:cNvPicPr>
          <p:nvPr/>
        </p:nvPicPr>
        <p:blipFill>
          <a:blip r:embed="rId4">
            <a:extLst>
              <a:ext uri="{96DAC541-7B7A-43D3-8B79-37D633B846F1}">
                <asvg:svgBlip xmlns:asvg="http://schemas.microsoft.com/office/drawing/2016/SVG/main" r:embed="rId5"/>
              </a:ext>
            </a:extLst>
          </a:blip>
          <a:srcRect l="14" r="14"/>
          <a:stretch/>
        </p:blipFill>
        <p:spPr>
          <a:xfrm>
            <a:off x="658914" y="1862838"/>
            <a:ext cx="824239" cy="824472"/>
          </a:xfrm>
          <a:prstGeom prst="rect">
            <a:avLst/>
          </a:prstGeom>
        </p:spPr>
      </p:pic>
    </p:spTree>
    <p:extLst>
      <p:ext uri="{BB962C8B-B14F-4D97-AF65-F5344CB8AC3E}">
        <p14:creationId xmlns:p14="http://schemas.microsoft.com/office/powerpoint/2010/main" val="133351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8758-0A61-4BE1-8709-684B578C3D35}"/>
              </a:ext>
            </a:extLst>
          </p:cNvPr>
          <p:cNvSpPr>
            <a:spLocks noGrp="1"/>
          </p:cNvSpPr>
          <p:nvPr>
            <p:ph type="title"/>
          </p:nvPr>
        </p:nvSpPr>
        <p:spPr>
          <a:xfrm>
            <a:off x="536240" y="414320"/>
            <a:ext cx="10896000" cy="1082209"/>
          </a:xfrm>
        </p:spPr>
        <p:txBody>
          <a:bodyPr/>
          <a:lstStyle/>
          <a:p>
            <a:r>
              <a:rPr lang="en-US" noProof="0" dirty="0"/>
              <a:t>Roux-en-Y gastric bypass (RYGB)</a:t>
            </a:r>
          </a:p>
        </p:txBody>
      </p:sp>
      <p:sp>
        <p:nvSpPr>
          <p:cNvPr id="3" name="Text Placeholder 2">
            <a:extLst>
              <a:ext uri="{FF2B5EF4-FFF2-40B4-BE49-F238E27FC236}">
                <a16:creationId xmlns:a16="http://schemas.microsoft.com/office/drawing/2014/main" id="{B31A24DE-76E0-45DD-A7B5-343F928C25D8}"/>
              </a:ext>
            </a:extLst>
          </p:cNvPr>
          <p:cNvSpPr>
            <a:spLocks noGrp="1"/>
          </p:cNvSpPr>
          <p:nvPr>
            <p:ph type="body" sz="quarter" idx="13"/>
          </p:nvPr>
        </p:nvSpPr>
        <p:spPr>
          <a:xfrm>
            <a:off x="536240" y="6020060"/>
            <a:ext cx="10896000" cy="324000"/>
          </a:xfrm>
        </p:spPr>
        <p:txBody>
          <a:bodyPr/>
          <a:lstStyle/>
          <a:p>
            <a:r>
              <a:rPr lang="en-US" noProof="0" dirty="0"/>
              <a:t>GER, gastroesophageal reflux; RYBG, Roux-en-Y gastric bypass; VSG, vertical sleeve gastrectomy.</a:t>
            </a:r>
            <a:br>
              <a:rPr lang="en-US" noProof="0" dirty="0"/>
            </a:br>
            <a:r>
              <a:rPr lang="en-US" noProof="0" dirty="0"/>
              <a:t>1. ASMBS. Bariatric surgery procedures (2021). </a:t>
            </a:r>
            <a:r>
              <a:rPr lang="en-US" noProof="0" dirty="0">
                <a:hlinkClick r:id="rId3"/>
              </a:rPr>
              <a:t>http://asmbs.org/patients/bariatric-surgery-procedures</a:t>
            </a:r>
            <a:r>
              <a:rPr lang="en-US" dirty="0"/>
              <a:t>.</a:t>
            </a:r>
            <a:r>
              <a:rPr lang="en-US" noProof="0" dirty="0"/>
              <a:t> Accessed </a:t>
            </a:r>
            <a:r>
              <a:rPr lang="en-US" dirty="0"/>
              <a:t>October 2025</a:t>
            </a:r>
            <a:r>
              <a:rPr lang="en-US" noProof="0" dirty="0"/>
              <a:t>; 2. </a:t>
            </a:r>
            <a:r>
              <a:rPr lang="en-US" noProof="0" dirty="0" err="1"/>
              <a:t>Celiker</a:t>
            </a:r>
            <a:r>
              <a:rPr lang="en-US" noProof="0" dirty="0"/>
              <a:t> H. Med Hypotheses 2017;107:81–89; 3. </a:t>
            </a:r>
            <a:r>
              <a:rPr lang="en-US" noProof="0" dirty="0" err="1"/>
              <a:t>Piché</a:t>
            </a:r>
            <a:r>
              <a:rPr lang="en-US" noProof="0" dirty="0"/>
              <a:t> MÈ et al. Can J </a:t>
            </a:r>
            <a:r>
              <a:rPr lang="en-US" noProof="0" dirty="0" err="1"/>
              <a:t>Cardiol</a:t>
            </a:r>
            <a:r>
              <a:rPr lang="en-US" noProof="0" dirty="0"/>
              <a:t> 2015;31:153–166; </a:t>
            </a:r>
            <a:br>
              <a:rPr lang="en-US" noProof="0" dirty="0"/>
            </a:br>
            <a:r>
              <a:rPr lang="en-US" noProof="0" dirty="0"/>
              <a:t>4. Lager CJ et al. </a:t>
            </a:r>
            <a:r>
              <a:rPr lang="en-US" noProof="0" dirty="0" err="1"/>
              <a:t>Obes</a:t>
            </a:r>
            <a:r>
              <a:rPr lang="en-US" noProof="0" dirty="0"/>
              <a:t> Surg 2017;27:154–161.</a:t>
            </a:r>
          </a:p>
        </p:txBody>
      </p:sp>
      <p:graphicFrame>
        <p:nvGraphicFramePr>
          <p:cNvPr id="5" name="Table 7">
            <a:extLst>
              <a:ext uri="{FF2B5EF4-FFF2-40B4-BE49-F238E27FC236}">
                <a16:creationId xmlns:a16="http://schemas.microsoft.com/office/drawing/2014/main" id="{D7BA0549-1FC8-45F9-8BC1-32BAE4898078}"/>
              </a:ext>
            </a:extLst>
          </p:cNvPr>
          <p:cNvGraphicFramePr>
            <a:graphicFrameLocks noGrp="1"/>
          </p:cNvGraphicFramePr>
          <p:nvPr>
            <p:extLst>
              <p:ext uri="{D42A27DB-BD31-4B8C-83A1-F6EECF244321}">
                <p14:modId xmlns:p14="http://schemas.microsoft.com/office/powerpoint/2010/main" val="3985352973"/>
              </p:ext>
            </p:extLst>
          </p:nvPr>
        </p:nvGraphicFramePr>
        <p:xfrm>
          <a:off x="838200" y="1709159"/>
          <a:ext cx="10515600" cy="4041648"/>
        </p:xfrm>
        <a:graphic>
          <a:graphicData uri="http://schemas.openxmlformats.org/drawingml/2006/table">
            <a:tbl>
              <a:tblPr firstRow="1" bandRow="1">
                <a:tableStyleId>{9D7B26C5-4107-4FEC-AEDC-1716B250A1EF}</a:tableStyleId>
              </a:tblPr>
              <a:tblGrid>
                <a:gridCol w="10515600">
                  <a:extLst>
                    <a:ext uri="{9D8B030D-6E8A-4147-A177-3AD203B41FA5}">
                      <a16:colId xmlns:a16="http://schemas.microsoft.com/office/drawing/2014/main" val="53527567"/>
                    </a:ext>
                  </a:extLst>
                </a:gridCol>
              </a:tblGrid>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Favorable changes in gut hormones and neuroendocrine signaling involved in hunger, satiety, and induction of type 2 diabetes</a:t>
                      </a:r>
                      <a:r>
                        <a:rPr lang="en-US" sz="1800" b="0" baseline="30000" noProof="0" dirty="0">
                          <a:solidFill>
                            <a:schemeClr val="tx1"/>
                          </a:solidFill>
                        </a:rPr>
                        <a:t>1</a:t>
                      </a:r>
                      <a:r>
                        <a:rPr lang="en-US" sz="1800" baseline="30000" noProof="0" dirty="0">
                          <a:solidFill>
                            <a:schemeClr val="tx1"/>
                          </a:solidFill>
                        </a:rPr>
                        <a:t> </a:t>
                      </a:r>
                      <a:r>
                        <a:rPr lang="en-US" sz="1800" baseline="0" noProof="0" dirty="0">
                          <a:solidFill>
                            <a:schemeClr val="tx1"/>
                          </a:solidFill>
                        </a:rPr>
                        <a:t>is responsible for the weight reduction</a:t>
                      </a:r>
                      <a:r>
                        <a:rPr lang="en-US" sz="1800" b="0" baseline="30000" noProof="0" dirty="0">
                          <a:solidFill>
                            <a:schemeClr val="tx1"/>
                          </a:solidFill>
                        </a:rPr>
                        <a:t>1,2</a:t>
                      </a:r>
                      <a:r>
                        <a:rPr lang="en-US" sz="1800" b="0" baseline="0" noProof="0" dirty="0">
                          <a:solidFill>
                            <a:schemeClr val="tx1"/>
                          </a:solidFill>
                        </a:rPr>
                        <a:t> </a:t>
                      </a:r>
                      <a:endParaRPr lang="en-US" b="0" baseline="0" noProof="0" dirty="0">
                        <a:solidFill>
                          <a:schemeClr val="tx1"/>
                        </a:solidFill>
                      </a:endParaRPr>
                    </a:p>
                  </a:txBody>
                  <a:tcPr marT="73152" marB="73152" anchor="ctr"/>
                </a:tc>
                <a:extLst>
                  <a:ext uri="{0D108BD9-81ED-4DB2-BD59-A6C34878D82A}">
                    <a16:rowId xmlns:a16="http://schemas.microsoft.com/office/drawing/2014/main" val="4082937713"/>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Reduces the stomach to a small pouch size of ~30 mL and connects it directly to </a:t>
                      </a:r>
                      <a:br>
                        <a:rPr lang="en-US" sz="1800" noProof="0" dirty="0">
                          <a:solidFill>
                            <a:schemeClr val="tx1"/>
                          </a:solidFill>
                        </a:rPr>
                      </a:br>
                      <a:r>
                        <a:rPr lang="en-US" sz="1800" noProof="0" dirty="0">
                          <a:solidFill>
                            <a:schemeClr val="tx1"/>
                          </a:solidFill>
                        </a:rPr>
                        <a:t>a more distal section of the small intestine (permanent)</a:t>
                      </a:r>
                      <a:r>
                        <a:rPr lang="en-US" sz="1800" baseline="30000" noProof="0" dirty="0">
                          <a:solidFill>
                            <a:schemeClr val="tx1"/>
                          </a:solidFill>
                        </a:rPr>
                        <a:t>1</a:t>
                      </a:r>
                    </a:p>
                  </a:txBody>
                  <a:tcPr marT="73152" marB="73152" anchor="ctr"/>
                </a:tc>
                <a:extLst>
                  <a:ext uri="{0D108BD9-81ED-4DB2-BD59-A6C34878D82A}">
                    <a16:rowId xmlns:a16="http://schemas.microsoft.com/office/drawing/2014/main" val="2867366690"/>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Reduces food and calorie intake</a:t>
                      </a:r>
                      <a:r>
                        <a:rPr lang="en-US" sz="1800" baseline="30000" noProof="0" dirty="0">
                          <a:solidFill>
                            <a:schemeClr val="tx1"/>
                          </a:solidFill>
                        </a:rPr>
                        <a:t>1</a:t>
                      </a:r>
                      <a:endParaRPr lang="en-US" noProof="0" dirty="0">
                        <a:solidFill>
                          <a:schemeClr val="tx1"/>
                        </a:solidFill>
                      </a:endParaRPr>
                    </a:p>
                  </a:txBody>
                  <a:tcPr marT="73152" marB="73152" anchor="ctr"/>
                </a:tc>
                <a:extLst>
                  <a:ext uri="{0D108BD9-81ED-4DB2-BD59-A6C34878D82A}">
                    <a16:rowId xmlns:a16="http://schemas.microsoft.com/office/drawing/2014/main" val="407778913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Bypasses a section of the small intestine, inhibiting absorption</a:t>
                      </a:r>
                      <a:r>
                        <a:rPr lang="en-US" sz="1800" baseline="30000" noProof="0" dirty="0">
                          <a:solidFill>
                            <a:schemeClr val="tx1"/>
                          </a:solidFill>
                        </a:rPr>
                        <a:t>1,3</a:t>
                      </a:r>
                    </a:p>
                  </a:txBody>
                  <a:tcPr marT="73152" marB="73152" anchor="ctr"/>
                </a:tc>
                <a:extLst>
                  <a:ext uri="{0D108BD9-81ED-4DB2-BD59-A6C34878D82A}">
                    <a16:rowId xmlns:a16="http://schemas.microsoft.com/office/drawing/2014/main" val="859668071"/>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Requires biochemical surveillance of nutritional status and bariatric surgery follow-up </a:t>
                      </a:r>
                      <a:br>
                        <a:rPr lang="en-US" sz="1800" noProof="0" dirty="0">
                          <a:solidFill>
                            <a:schemeClr val="tx1"/>
                          </a:solidFill>
                        </a:rPr>
                      </a:br>
                      <a:r>
                        <a:rPr lang="en-US" sz="1800" noProof="0" dirty="0">
                          <a:solidFill>
                            <a:schemeClr val="tx1"/>
                          </a:solidFill>
                        </a:rPr>
                        <a:t>every 3 or 6 months (during first 2 years post surgery)</a:t>
                      </a:r>
                      <a:r>
                        <a:rPr lang="en-US" sz="1800" baseline="30000" noProof="0" dirty="0">
                          <a:solidFill>
                            <a:schemeClr val="tx1"/>
                          </a:solidFill>
                        </a:rPr>
                        <a:t>2</a:t>
                      </a:r>
                      <a:endParaRPr lang="en-US" noProof="0" dirty="0">
                        <a:solidFill>
                          <a:schemeClr val="tx1"/>
                        </a:solidFill>
                      </a:endParaRPr>
                    </a:p>
                  </a:txBody>
                  <a:tcPr marT="73152" marB="73152" anchor="ctr"/>
                </a:tc>
                <a:extLst>
                  <a:ext uri="{0D108BD9-81ED-4DB2-BD59-A6C34878D82A}">
                    <a16:rowId xmlns:a16="http://schemas.microsoft.com/office/drawing/2014/main" val="2346290782"/>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rPr>
                        <a:t>RYGB leads to weight loss of 30–35% and </a:t>
                      </a:r>
                      <a:br>
                        <a:rPr lang="en-US" sz="1800" noProof="0" dirty="0">
                          <a:solidFill>
                            <a:schemeClr val="tx1"/>
                          </a:solidFill>
                        </a:rPr>
                      </a:br>
                      <a:r>
                        <a:rPr lang="en-US" sz="1800" noProof="0" dirty="0">
                          <a:solidFill>
                            <a:schemeClr val="tx1"/>
                          </a:solidFill>
                        </a:rPr>
                        <a:t>has been shown to be more effective than VSG</a:t>
                      </a:r>
                      <a:r>
                        <a:rPr lang="en-US" sz="1800" baseline="30000" noProof="0" dirty="0">
                          <a:solidFill>
                            <a:schemeClr val="tx1"/>
                          </a:solidFill>
                        </a:rPr>
                        <a:t>4</a:t>
                      </a:r>
                      <a:endParaRPr lang="en-US" noProof="0" dirty="0">
                        <a:solidFill>
                          <a:schemeClr val="tx1"/>
                        </a:solidFill>
                      </a:endParaRPr>
                    </a:p>
                  </a:txBody>
                  <a:tcPr marT="73152" marB="73152" anchor="ctr"/>
                </a:tc>
                <a:extLst>
                  <a:ext uri="{0D108BD9-81ED-4DB2-BD59-A6C34878D82A}">
                    <a16:rowId xmlns:a16="http://schemas.microsoft.com/office/drawing/2014/main" val="3247277762"/>
                  </a:ext>
                </a:extLst>
              </a:tr>
              <a:tr h="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Roux-en-Y gastric bypass is a better option for patients with pre-existing GER</a:t>
                      </a:r>
                      <a:r>
                        <a:rPr lang="en-US" baseline="30000" noProof="0" dirty="0">
                          <a:solidFill>
                            <a:schemeClr val="tx1"/>
                          </a:solidFill>
                        </a:rPr>
                        <a:t>1</a:t>
                      </a:r>
                    </a:p>
                  </a:txBody>
                  <a:tcPr marT="73152" marB="73152" anchor="ctr"/>
                </a:tc>
                <a:extLst>
                  <a:ext uri="{0D108BD9-81ED-4DB2-BD59-A6C34878D82A}">
                    <a16:rowId xmlns:a16="http://schemas.microsoft.com/office/drawing/2014/main" val="524313613"/>
                  </a:ext>
                </a:extLst>
              </a:tr>
            </a:tbl>
          </a:graphicData>
        </a:graphic>
      </p:graphicFrame>
    </p:spTree>
    <p:extLst>
      <p:ext uri="{BB962C8B-B14F-4D97-AF65-F5344CB8AC3E}">
        <p14:creationId xmlns:p14="http://schemas.microsoft.com/office/powerpoint/2010/main" val="297601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D868-350B-4EF6-8888-69F5BA8EA019}"/>
              </a:ext>
            </a:extLst>
          </p:cNvPr>
          <p:cNvSpPr>
            <a:spLocks noGrp="1"/>
          </p:cNvSpPr>
          <p:nvPr>
            <p:ph type="title"/>
          </p:nvPr>
        </p:nvSpPr>
        <p:spPr/>
        <p:txBody>
          <a:bodyPr/>
          <a:lstStyle/>
          <a:p>
            <a:r>
              <a:rPr lang="en-US" noProof="0" dirty="0"/>
              <a:t>Other bariatric procedures</a:t>
            </a:r>
            <a:br>
              <a:rPr lang="en-US" noProof="0" dirty="0"/>
            </a:br>
            <a:r>
              <a:rPr lang="en-US" b="1" noProof="0" dirty="0"/>
              <a:t>Surgical</a:t>
            </a:r>
            <a:r>
              <a:rPr lang="en-US" baseline="30000" noProof="0" dirty="0"/>
              <a:t>1-3*</a:t>
            </a:r>
            <a:r>
              <a:rPr lang="en-US" noProof="0" dirty="0"/>
              <a:t> </a:t>
            </a:r>
          </a:p>
        </p:txBody>
      </p:sp>
      <p:sp>
        <p:nvSpPr>
          <p:cNvPr id="3" name="Text Placeholder 2">
            <a:extLst>
              <a:ext uri="{FF2B5EF4-FFF2-40B4-BE49-F238E27FC236}">
                <a16:creationId xmlns:a16="http://schemas.microsoft.com/office/drawing/2014/main" id="{CE75668B-E1A3-4F86-AA6F-6D53C47CDEFD}"/>
              </a:ext>
            </a:extLst>
          </p:cNvPr>
          <p:cNvSpPr>
            <a:spLocks noGrp="1"/>
          </p:cNvSpPr>
          <p:nvPr>
            <p:ph type="body" sz="quarter" idx="13"/>
          </p:nvPr>
        </p:nvSpPr>
        <p:spPr>
          <a:xfrm>
            <a:off x="536240" y="5609056"/>
            <a:ext cx="10896000" cy="735004"/>
          </a:xfrm>
        </p:spPr>
        <p:txBody>
          <a:bodyPr/>
          <a:lstStyle/>
          <a:p>
            <a:r>
              <a:rPr lang="en-US" sz="850" i="0" noProof="0" dirty="0"/>
              <a:t>*In individuals with obesity undergoing intragastric balloon therapy, the AGA recommends moderate- to high-intensity concomitant lifestyle modification interventions to maintain and augment weight loss.</a:t>
            </a:r>
            <a:br>
              <a:rPr lang="en-US" sz="850" i="0" noProof="0" dirty="0"/>
            </a:br>
            <a:r>
              <a:rPr lang="en-US" sz="850" i="0" noProof="0" dirty="0"/>
              <a:t>AGA, American Gastroenterology Association; AGB, adjustable gastric band; BPD/DS, biliopancreatic diversion with duodenal switch; SADI-S, single anastomosis </a:t>
            </a:r>
            <a:r>
              <a:rPr lang="en-US" sz="850" i="0" noProof="0" dirty="0" err="1"/>
              <a:t>duodeno</a:t>
            </a:r>
            <a:r>
              <a:rPr lang="en-US" sz="850" i="0" noProof="0" dirty="0"/>
              <a:t>-ileal bypass with sleeve gastrectomy.</a:t>
            </a:r>
            <a:br>
              <a:rPr lang="en-US" sz="850" i="0" noProof="0" dirty="0"/>
            </a:br>
            <a:r>
              <a:rPr lang="en-US" sz="850" i="0" noProof="0" dirty="0"/>
              <a:t>1. ASMBS. Bariatric surgery procedures (2021). </a:t>
            </a:r>
            <a:r>
              <a:rPr lang="en-US" sz="850" i="0" noProof="0" dirty="0">
                <a:hlinkClick r:id="rId3">
                  <a:extLst>
                    <a:ext uri="{A12FA001-AC4F-418D-AE19-62706E023703}">
                      <ahyp:hlinkClr xmlns:ahyp="http://schemas.microsoft.com/office/drawing/2018/hyperlinkcolor" val="tx"/>
                    </a:ext>
                  </a:extLst>
                </a:hlinkClick>
              </a:rPr>
              <a:t>http://asmbs.org/patients/bariatric-surgery-procedures</a:t>
            </a:r>
            <a:r>
              <a:rPr lang="en-US" sz="850" i="0" noProof="0" dirty="0"/>
              <a:t>. Accessed </a:t>
            </a:r>
            <a:r>
              <a:rPr lang="en-US" sz="850" dirty="0"/>
              <a:t>October 2025</a:t>
            </a:r>
            <a:r>
              <a:rPr lang="en-US" sz="850" i="0" noProof="0" dirty="0"/>
              <a:t>; 2. ASMBS. Estimate of bariatric surgery numbers</a:t>
            </a:r>
            <a:r>
              <a:rPr lang="en-US" sz="850" noProof="0" dirty="0"/>
              <a:t> (</a:t>
            </a:r>
            <a:r>
              <a:rPr lang="en-US" sz="850" i="0" noProof="0" dirty="0"/>
              <a:t>2023). </a:t>
            </a:r>
            <a:r>
              <a:rPr lang="en-US" sz="850" i="0" noProof="0" dirty="0">
                <a:hlinkClick r:id="rId4"/>
              </a:rPr>
              <a:t>https://asmbs.org/resources/estimate-of-bariatric-surgery-numbers</a:t>
            </a:r>
            <a:r>
              <a:rPr lang="en-US" sz="850" i="0" noProof="0" dirty="0"/>
              <a:t>. Accessed </a:t>
            </a:r>
            <a:r>
              <a:rPr lang="en-US" sz="850" dirty="0"/>
              <a:t>October 2025;</a:t>
            </a:r>
            <a:r>
              <a:rPr lang="en-US" sz="850" i="0" noProof="0" dirty="0"/>
              <a:t> 3. ASMBS. Endorsed procedures and FDA-approved devices (2025). </a:t>
            </a:r>
            <a:r>
              <a:rPr lang="en-US" sz="850" i="0" noProof="0" dirty="0">
                <a:hlinkClick r:id="rId5">
                  <a:extLst>
                    <a:ext uri="{A12FA001-AC4F-418D-AE19-62706E023703}">
                      <ahyp:hlinkClr xmlns:ahyp="http://schemas.microsoft.com/office/drawing/2018/hyperlinkcolor" val="tx"/>
                    </a:ext>
                  </a:extLst>
                </a:hlinkClick>
              </a:rPr>
              <a:t>https://asmbs.org/resources/endorsed-procedures-and-devices</a:t>
            </a:r>
            <a:r>
              <a:rPr lang="en-US" sz="850" i="0" noProof="0" dirty="0"/>
              <a:t>. Accessed </a:t>
            </a:r>
            <a:r>
              <a:rPr lang="en-US" sz="850" dirty="0"/>
              <a:t>October 2025</a:t>
            </a:r>
            <a:r>
              <a:rPr lang="en-US" sz="850" i="0" noProof="0" dirty="0"/>
              <a:t>.</a:t>
            </a:r>
            <a:endParaRPr lang="en-US" sz="850" noProof="0" dirty="0"/>
          </a:p>
        </p:txBody>
      </p:sp>
      <p:graphicFrame>
        <p:nvGraphicFramePr>
          <p:cNvPr id="4" name="Table 7">
            <a:extLst>
              <a:ext uri="{FF2B5EF4-FFF2-40B4-BE49-F238E27FC236}">
                <a16:creationId xmlns:a16="http://schemas.microsoft.com/office/drawing/2014/main" id="{3C8A195C-E794-4667-B772-AED1079A38E8}"/>
              </a:ext>
            </a:extLst>
          </p:cNvPr>
          <p:cNvGraphicFramePr>
            <a:graphicFrameLocks noGrp="1"/>
          </p:cNvGraphicFramePr>
          <p:nvPr>
            <p:extLst>
              <p:ext uri="{D42A27DB-BD31-4B8C-83A1-F6EECF244321}">
                <p14:modId xmlns:p14="http://schemas.microsoft.com/office/powerpoint/2010/main" val="4059186613"/>
              </p:ext>
            </p:extLst>
          </p:nvPr>
        </p:nvGraphicFramePr>
        <p:xfrm>
          <a:off x="536240" y="2094385"/>
          <a:ext cx="11122360" cy="822960"/>
        </p:xfrm>
        <a:graphic>
          <a:graphicData uri="http://schemas.openxmlformats.org/drawingml/2006/table">
            <a:tbl>
              <a:tblPr bandRow="1">
                <a:tableStyleId>{9D7B26C5-4107-4FEC-AEDC-1716B250A1EF}</a:tableStyleId>
              </a:tblPr>
              <a:tblGrid>
                <a:gridCol w="11122360">
                  <a:extLst>
                    <a:ext uri="{9D8B030D-6E8A-4147-A177-3AD203B41FA5}">
                      <a16:colId xmlns:a16="http://schemas.microsoft.com/office/drawing/2014/main" val="53527567"/>
                    </a:ext>
                  </a:extLst>
                </a:gridCol>
              </a:tblGrid>
              <a:tr h="42625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A two-stage surgical approach that allows patients to lose weight in the months preceding the final intestinal rerouting, as this creation of the gastric sleeve suppressed the appetite-triggering hormone ghrelin</a:t>
                      </a:r>
                      <a:endParaRPr lang="en-US" sz="1400" b="0" noProof="0" dirty="0">
                        <a:solidFill>
                          <a:schemeClr val="tx1"/>
                        </a:solidFill>
                        <a:latin typeface="+mn-lt"/>
                      </a:endParaRPr>
                    </a:p>
                  </a:txBody>
                  <a:tcPr/>
                </a:tc>
                <a:extLst>
                  <a:ext uri="{0D108BD9-81ED-4DB2-BD59-A6C34878D82A}">
                    <a16:rowId xmlns:a16="http://schemas.microsoft.com/office/drawing/2014/main" val="4082937713"/>
                  </a:ext>
                </a:extLst>
              </a:tr>
              <a:tr h="2507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The sleeve gastrectomy is followed by one intestinal bypass resulting in reduced surgical time and reduced risk of intestinal leakage</a:t>
                      </a:r>
                      <a:endParaRPr lang="en-US" sz="1400" b="0" noProof="0" dirty="0">
                        <a:solidFill>
                          <a:schemeClr val="tx1"/>
                        </a:solidFill>
                        <a:latin typeface="+mn-lt"/>
                      </a:endParaRPr>
                    </a:p>
                  </a:txBody>
                  <a:tcPr/>
                </a:tc>
                <a:extLst>
                  <a:ext uri="{0D108BD9-81ED-4DB2-BD59-A6C34878D82A}">
                    <a16:rowId xmlns:a16="http://schemas.microsoft.com/office/drawing/2014/main" val="2568307768"/>
                  </a:ext>
                </a:extLst>
              </a:tr>
            </a:tbl>
          </a:graphicData>
        </a:graphic>
      </p:graphicFrame>
      <p:graphicFrame>
        <p:nvGraphicFramePr>
          <p:cNvPr id="9" name="Table 7">
            <a:extLst>
              <a:ext uri="{FF2B5EF4-FFF2-40B4-BE49-F238E27FC236}">
                <a16:creationId xmlns:a16="http://schemas.microsoft.com/office/drawing/2014/main" id="{DAC7EF49-DF4C-0439-9A66-6DEF56519437}"/>
              </a:ext>
            </a:extLst>
          </p:cNvPr>
          <p:cNvGraphicFramePr>
            <a:graphicFrameLocks noGrp="1"/>
          </p:cNvGraphicFramePr>
          <p:nvPr>
            <p:extLst>
              <p:ext uri="{D42A27DB-BD31-4B8C-83A1-F6EECF244321}">
                <p14:modId xmlns:p14="http://schemas.microsoft.com/office/powerpoint/2010/main" val="2946825729"/>
              </p:ext>
            </p:extLst>
          </p:nvPr>
        </p:nvGraphicFramePr>
        <p:xfrm>
          <a:off x="536240" y="3410319"/>
          <a:ext cx="11122360" cy="822960"/>
        </p:xfrm>
        <a:graphic>
          <a:graphicData uri="http://schemas.openxmlformats.org/drawingml/2006/table">
            <a:tbl>
              <a:tblPr firstRow="1" bandRow="1">
                <a:tableStyleId>{9D7B26C5-4107-4FEC-AEDC-1716B250A1EF}</a:tableStyleId>
              </a:tblPr>
              <a:tblGrid>
                <a:gridCol w="11122360">
                  <a:extLst>
                    <a:ext uri="{9D8B030D-6E8A-4147-A177-3AD203B41FA5}">
                      <a16:colId xmlns:a16="http://schemas.microsoft.com/office/drawing/2014/main" val="53527567"/>
                    </a:ext>
                  </a:extLst>
                </a:gridCol>
              </a:tblGrid>
              <a:tr h="304482">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Device made of silicone that is placed at the top of the stomach to limit the amount of food intake resulting from the smaller opening of the gastric band </a:t>
                      </a:r>
                      <a:endParaRPr lang="en-US" sz="1400" b="0" noProof="0" dirty="0">
                        <a:solidFill>
                          <a:schemeClr val="tx1"/>
                        </a:solidFill>
                        <a:latin typeface="+mn-lt"/>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4082937713"/>
                  </a:ext>
                </a:extLst>
              </a:tr>
              <a:tr h="257261">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Although reversible, use has declined over the years, making up &lt;1% of total bariatric surgery procedures</a:t>
                      </a:r>
                      <a:r>
                        <a:rPr lang="en-US" sz="1400" b="0" baseline="30000" noProof="0" dirty="0">
                          <a:solidFill>
                            <a:schemeClr val="tx1"/>
                          </a:solidFill>
                        </a:rPr>
                        <a:t>2</a:t>
                      </a:r>
                      <a:endParaRPr lang="en-US" sz="1400" b="0" noProof="0" dirty="0">
                        <a:solidFill>
                          <a:schemeClr val="tx1"/>
                        </a:solidFill>
                        <a:latin typeface="+mn-lt"/>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2867366690"/>
                  </a:ext>
                </a:extLst>
              </a:tr>
            </a:tbl>
          </a:graphicData>
        </a:graphic>
      </p:graphicFrame>
      <p:graphicFrame>
        <p:nvGraphicFramePr>
          <p:cNvPr id="11" name="Table 7">
            <a:extLst>
              <a:ext uri="{FF2B5EF4-FFF2-40B4-BE49-F238E27FC236}">
                <a16:creationId xmlns:a16="http://schemas.microsoft.com/office/drawing/2014/main" id="{D51461A6-B47A-8409-3A6A-1A031C7F6FE7}"/>
              </a:ext>
            </a:extLst>
          </p:cNvPr>
          <p:cNvGraphicFramePr>
            <a:graphicFrameLocks noGrp="1"/>
          </p:cNvGraphicFramePr>
          <p:nvPr>
            <p:extLst>
              <p:ext uri="{D42A27DB-BD31-4B8C-83A1-F6EECF244321}">
                <p14:modId xmlns:p14="http://schemas.microsoft.com/office/powerpoint/2010/main" val="1425149471"/>
              </p:ext>
            </p:extLst>
          </p:nvPr>
        </p:nvGraphicFramePr>
        <p:xfrm>
          <a:off x="536240" y="4726252"/>
          <a:ext cx="11122360" cy="822960"/>
        </p:xfrm>
        <a:graphic>
          <a:graphicData uri="http://schemas.openxmlformats.org/drawingml/2006/table">
            <a:tbl>
              <a:tblPr bandRow="1">
                <a:tableStyleId>{9D7B26C5-4107-4FEC-AEDC-1716B250A1EF}</a:tableStyleId>
              </a:tblPr>
              <a:tblGrid>
                <a:gridCol w="11122360">
                  <a:extLst>
                    <a:ext uri="{9D8B030D-6E8A-4147-A177-3AD203B41FA5}">
                      <a16:colId xmlns:a16="http://schemas.microsoft.com/office/drawing/2014/main" val="53527567"/>
                    </a:ext>
                  </a:extLst>
                </a:gridCol>
              </a:tblGrid>
              <a:tr h="34501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Creation of a tube-shaped stomach pouch, similar to the sleeve gastrectomy, that significantly decreases the absorption of calories and nutrients within the small intestines </a:t>
                      </a:r>
                      <a:endParaRPr lang="en-US" sz="1400" b="0" noProof="0" dirty="0">
                        <a:solidFill>
                          <a:schemeClr val="tx1"/>
                        </a:solidFill>
                        <a:latin typeface="+mn-lt"/>
                      </a:endParaRPr>
                    </a:p>
                  </a:txBody>
                  <a:tcPr/>
                </a:tc>
                <a:extLst>
                  <a:ext uri="{0D108BD9-81ED-4DB2-BD59-A6C34878D82A}">
                    <a16:rowId xmlns:a16="http://schemas.microsoft.com/office/drawing/2014/main" val="4082937713"/>
                  </a:ext>
                </a:extLst>
              </a:tr>
              <a:tr h="20295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This is the most effective procedure for treatment of type 2 diabetes</a:t>
                      </a:r>
                      <a:endParaRPr lang="en-US" sz="1400" b="0" noProof="0" dirty="0">
                        <a:solidFill>
                          <a:schemeClr val="tx1"/>
                        </a:solidFill>
                        <a:latin typeface="+mn-lt"/>
                      </a:endParaRPr>
                    </a:p>
                  </a:txBody>
                  <a:tcPr/>
                </a:tc>
                <a:extLst>
                  <a:ext uri="{0D108BD9-81ED-4DB2-BD59-A6C34878D82A}">
                    <a16:rowId xmlns:a16="http://schemas.microsoft.com/office/drawing/2014/main" val="2867366690"/>
                  </a:ext>
                </a:extLst>
              </a:tr>
            </a:tbl>
          </a:graphicData>
        </a:graphic>
      </p:graphicFrame>
      <p:sp>
        <p:nvSpPr>
          <p:cNvPr id="6" name="Rectangle: Rounded Corners 5">
            <a:extLst>
              <a:ext uri="{FF2B5EF4-FFF2-40B4-BE49-F238E27FC236}">
                <a16:creationId xmlns:a16="http://schemas.microsoft.com/office/drawing/2014/main" id="{0BAC6B09-D8C4-F704-A305-EF3D0DA8C8C7}"/>
              </a:ext>
            </a:extLst>
          </p:cNvPr>
          <p:cNvSpPr/>
          <p:nvPr/>
        </p:nvSpPr>
        <p:spPr>
          <a:xfrm>
            <a:off x="536240" y="1722216"/>
            <a:ext cx="8036260" cy="312324"/>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sz="1600" noProof="0" dirty="0">
                <a:solidFill>
                  <a:prstClr val="white"/>
                </a:solidFill>
              </a:rPr>
              <a:t>Single anastomosis </a:t>
            </a:r>
            <a:r>
              <a:rPr lang="en-US" sz="1600" noProof="0" dirty="0" err="1">
                <a:solidFill>
                  <a:prstClr val="white"/>
                </a:solidFill>
              </a:rPr>
              <a:t>duodeno</a:t>
            </a:r>
            <a:r>
              <a:rPr lang="en-US" sz="1600" noProof="0" dirty="0">
                <a:solidFill>
                  <a:prstClr val="white"/>
                </a:solidFill>
              </a:rPr>
              <a:t>-ileal bypass with sleeve gastrectomy (SADI-S)</a:t>
            </a:r>
          </a:p>
        </p:txBody>
      </p:sp>
      <p:sp>
        <p:nvSpPr>
          <p:cNvPr id="14" name="Rectangle: Rounded Corners 13">
            <a:extLst>
              <a:ext uri="{FF2B5EF4-FFF2-40B4-BE49-F238E27FC236}">
                <a16:creationId xmlns:a16="http://schemas.microsoft.com/office/drawing/2014/main" id="{ECDA6B65-DF6C-24D5-94D9-BAF5274357D7}"/>
              </a:ext>
            </a:extLst>
          </p:cNvPr>
          <p:cNvSpPr/>
          <p:nvPr/>
        </p:nvSpPr>
        <p:spPr>
          <a:xfrm>
            <a:off x="536240" y="3038150"/>
            <a:ext cx="3471880" cy="312324"/>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sz="1600" noProof="0" dirty="0">
                <a:solidFill>
                  <a:prstClr val="white"/>
                </a:solidFill>
              </a:rPr>
              <a:t>Adjustable gastric band (AGB)</a:t>
            </a:r>
          </a:p>
        </p:txBody>
      </p:sp>
      <p:sp>
        <p:nvSpPr>
          <p:cNvPr id="16" name="Rectangle: Rounded Corners 15">
            <a:extLst>
              <a:ext uri="{FF2B5EF4-FFF2-40B4-BE49-F238E27FC236}">
                <a16:creationId xmlns:a16="http://schemas.microsoft.com/office/drawing/2014/main" id="{801B64C2-D7F9-ADF5-ACF6-7428B5281972}"/>
              </a:ext>
            </a:extLst>
          </p:cNvPr>
          <p:cNvSpPr/>
          <p:nvPr/>
        </p:nvSpPr>
        <p:spPr>
          <a:xfrm>
            <a:off x="536240" y="4354084"/>
            <a:ext cx="6047440" cy="312324"/>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sz="1600" noProof="0" dirty="0">
                <a:solidFill>
                  <a:prstClr val="white"/>
                </a:solidFill>
              </a:rPr>
              <a:t>Biliopancreatic diversion with duodenal switch (BPD/DS)</a:t>
            </a:r>
          </a:p>
        </p:txBody>
      </p:sp>
    </p:spTree>
    <p:extLst>
      <p:ext uri="{BB962C8B-B14F-4D97-AF65-F5344CB8AC3E}">
        <p14:creationId xmlns:p14="http://schemas.microsoft.com/office/powerpoint/2010/main" val="99683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5F0E7-ED62-E8BB-5078-560D8A663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806EC-3525-807D-143F-2AF949A7BA9C}"/>
              </a:ext>
            </a:extLst>
          </p:cNvPr>
          <p:cNvSpPr>
            <a:spLocks noGrp="1"/>
          </p:cNvSpPr>
          <p:nvPr>
            <p:ph type="title"/>
          </p:nvPr>
        </p:nvSpPr>
        <p:spPr/>
        <p:txBody>
          <a:bodyPr/>
          <a:lstStyle/>
          <a:p>
            <a:r>
              <a:rPr lang="en-US" noProof="0" dirty="0"/>
              <a:t>Other bariatric procedures</a:t>
            </a:r>
            <a:br>
              <a:rPr lang="en-US" noProof="0" dirty="0"/>
            </a:br>
            <a:r>
              <a:rPr lang="en-US" b="1" noProof="0" dirty="0"/>
              <a:t>Non-surgical</a:t>
            </a:r>
            <a:r>
              <a:rPr lang="en-US" baseline="30000" noProof="0" dirty="0"/>
              <a:t>1</a:t>
            </a:r>
            <a:r>
              <a:rPr lang="en-US" baseline="30000" noProof="0" dirty="0">
                <a:latin typeface="Arial" panose="020B0604020202020204" pitchFamily="34" charset="0"/>
                <a:cs typeface="Arial" panose="020B0604020202020204" pitchFamily="34" charset="0"/>
              </a:rPr>
              <a:t>‒</a:t>
            </a:r>
            <a:r>
              <a:rPr lang="en-US" baseline="30000" noProof="0" dirty="0"/>
              <a:t>3</a:t>
            </a:r>
            <a:r>
              <a:rPr lang="en-US" noProof="0" dirty="0"/>
              <a:t> </a:t>
            </a:r>
          </a:p>
        </p:txBody>
      </p:sp>
      <p:sp>
        <p:nvSpPr>
          <p:cNvPr id="3" name="Text Placeholder 2">
            <a:extLst>
              <a:ext uri="{FF2B5EF4-FFF2-40B4-BE49-F238E27FC236}">
                <a16:creationId xmlns:a16="http://schemas.microsoft.com/office/drawing/2014/main" id="{CDF13DCC-C9BA-2FE8-B2A2-35E233EC2D58}"/>
              </a:ext>
            </a:extLst>
          </p:cNvPr>
          <p:cNvSpPr>
            <a:spLocks noGrp="1"/>
          </p:cNvSpPr>
          <p:nvPr>
            <p:ph type="body" sz="quarter" idx="13"/>
          </p:nvPr>
        </p:nvSpPr>
        <p:spPr/>
        <p:txBody>
          <a:bodyPr/>
          <a:lstStyle/>
          <a:p>
            <a:r>
              <a:rPr lang="en-US" sz="850" i="0" noProof="0" dirty="0"/>
              <a:t>EBT, endoscopic bariatric therapies.</a:t>
            </a:r>
            <a:br>
              <a:rPr lang="en-US" sz="850" i="0" noProof="0" dirty="0"/>
            </a:br>
            <a:r>
              <a:rPr lang="en-US" sz="850" i="0" noProof="0" dirty="0"/>
              <a:t>1. </a:t>
            </a:r>
            <a:r>
              <a:rPr lang="en-US" sz="850" i="0" noProof="0" dirty="0" err="1"/>
              <a:t>Muniraj</a:t>
            </a:r>
            <a:r>
              <a:rPr lang="en-US" sz="850" i="0" noProof="0" dirty="0"/>
              <a:t> T et al. Gastroenterology 2021;160:1799–1808; 2. Sarkar A et al. Ther Adv </a:t>
            </a:r>
            <a:r>
              <a:rPr lang="en-US" sz="850" i="0" noProof="0" dirty="0" err="1"/>
              <a:t>Gastrointest</a:t>
            </a:r>
            <a:r>
              <a:rPr lang="en-US" sz="850" i="0" noProof="0" dirty="0"/>
              <a:t> </a:t>
            </a:r>
            <a:r>
              <a:rPr lang="en-US" sz="850" i="0" noProof="0" dirty="0" err="1"/>
              <a:t>Endosc</a:t>
            </a:r>
            <a:r>
              <a:rPr lang="en-US" sz="850" i="0" noProof="0" dirty="0"/>
              <a:t> 2022;15:1–9; 3. </a:t>
            </a:r>
            <a:r>
              <a:rPr lang="en-GB" dirty="0"/>
              <a:t>Abu </a:t>
            </a:r>
            <a:r>
              <a:rPr lang="en-GB" dirty="0" err="1"/>
              <a:t>Dayyeh</a:t>
            </a:r>
            <a:r>
              <a:rPr lang="en-GB" dirty="0"/>
              <a:t> BK et al. Lancet 2022;400:441</a:t>
            </a:r>
            <a:r>
              <a:rPr lang="en-US" dirty="0"/>
              <a:t>–</a:t>
            </a:r>
            <a:r>
              <a:rPr lang="en-GB" dirty="0"/>
              <a:t>451.</a:t>
            </a:r>
            <a:endParaRPr lang="en-US" sz="850" noProof="0" dirty="0"/>
          </a:p>
        </p:txBody>
      </p:sp>
      <p:sp>
        <p:nvSpPr>
          <p:cNvPr id="7" name="Rectangle: Rounded Corners 6">
            <a:extLst>
              <a:ext uri="{FF2B5EF4-FFF2-40B4-BE49-F238E27FC236}">
                <a16:creationId xmlns:a16="http://schemas.microsoft.com/office/drawing/2014/main" id="{B87ED268-2B9B-6710-58FA-E6F97F1B28B0}"/>
              </a:ext>
            </a:extLst>
          </p:cNvPr>
          <p:cNvSpPr/>
          <p:nvPr/>
        </p:nvSpPr>
        <p:spPr>
          <a:xfrm>
            <a:off x="536240" y="1722216"/>
            <a:ext cx="3769060" cy="312324"/>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sz="1600" noProof="0" dirty="0">
                <a:solidFill>
                  <a:prstClr val="white"/>
                </a:solidFill>
              </a:rPr>
              <a:t>Endoscopic bariatric therapies (EBT)</a:t>
            </a:r>
          </a:p>
        </p:txBody>
      </p:sp>
      <p:graphicFrame>
        <p:nvGraphicFramePr>
          <p:cNvPr id="17" name="Table 7">
            <a:extLst>
              <a:ext uri="{FF2B5EF4-FFF2-40B4-BE49-F238E27FC236}">
                <a16:creationId xmlns:a16="http://schemas.microsoft.com/office/drawing/2014/main" id="{1543E07D-312B-6F59-EA11-293D2979A838}"/>
              </a:ext>
            </a:extLst>
          </p:cNvPr>
          <p:cNvGraphicFramePr>
            <a:graphicFrameLocks noGrp="1"/>
          </p:cNvGraphicFramePr>
          <p:nvPr>
            <p:extLst>
              <p:ext uri="{D42A27DB-BD31-4B8C-83A1-F6EECF244321}">
                <p14:modId xmlns:p14="http://schemas.microsoft.com/office/powerpoint/2010/main" val="1630763821"/>
              </p:ext>
            </p:extLst>
          </p:nvPr>
        </p:nvGraphicFramePr>
        <p:xfrm>
          <a:off x="536240" y="2094384"/>
          <a:ext cx="11122360" cy="1036320"/>
        </p:xfrm>
        <a:graphic>
          <a:graphicData uri="http://schemas.openxmlformats.org/drawingml/2006/table">
            <a:tbl>
              <a:tblPr bandRow="1">
                <a:tableStyleId>{9D7B26C5-4107-4FEC-AEDC-1716B250A1EF}</a:tableStyleId>
              </a:tblPr>
              <a:tblGrid>
                <a:gridCol w="11122360">
                  <a:extLst>
                    <a:ext uri="{9D8B030D-6E8A-4147-A177-3AD203B41FA5}">
                      <a16:colId xmlns:a16="http://schemas.microsoft.com/office/drawing/2014/main" val="53527567"/>
                    </a:ext>
                  </a:extLst>
                </a:gridCol>
              </a:tblGrid>
              <a:tr h="42625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Comprises a spectrum of minimally invasive techniques and/or devices, including endoscopic sleeve gastroplasty and intragastric balloons, using a flexible endoscope to access the stomach and small intestine</a:t>
                      </a:r>
                      <a:endParaRPr lang="en-US" sz="1400" b="0" noProof="0" dirty="0">
                        <a:solidFill>
                          <a:schemeClr val="tx1"/>
                        </a:solidFill>
                        <a:latin typeface="+mn-lt"/>
                      </a:endParaRPr>
                    </a:p>
                  </a:txBody>
                  <a:tcPr/>
                </a:tc>
                <a:extLst>
                  <a:ext uri="{0D108BD9-81ED-4DB2-BD59-A6C34878D82A}">
                    <a16:rowId xmlns:a16="http://schemas.microsoft.com/office/drawing/2014/main" val="4082937713"/>
                  </a:ext>
                </a:extLst>
              </a:tr>
              <a:tr h="25073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Promotes significant weight loss, improves metabolic laboratory abnormalities, and ameliorates the trajectory of several obesity-related medical comorbidities</a:t>
                      </a:r>
                      <a:endParaRPr lang="en-US" sz="1400" b="0" noProof="0" dirty="0">
                        <a:solidFill>
                          <a:schemeClr val="tx1"/>
                        </a:solidFill>
                        <a:latin typeface="+mn-lt"/>
                      </a:endParaRPr>
                    </a:p>
                  </a:txBody>
                  <a:tcPr/>
                </a:tc>
                <a:extLst>
                  <a:ext uri="{0D108BD9-81ED-4DB2-BD59-A6C34878D82A}">
                    <a16:rowId xmlns:a16="http://schemas.microsoft.com/office/drawing/2014/main" val="2867366690"/>
                  </a:ext>
                </a:extLst>
              </a:tr>
            </a:tbl>
          </a:graphicData>
        </a:graphic>
      </p:graphicFrame>
    </p:spTree>
    <p:extLst>
      <p:ext uri="{BB962C8B-B14F-4D97-AF65-F5344CB8AC3E}">
        <p14:creationId xmlns:p14="http://schemas.microsoft.com/office/powerpoint/2010/main" val="87272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D063CDD1-E896-836E-6133-948932292DEA}"/>
              </a:ext>
            </a:extLst>
          </p:cNvPr>
          <p:cNvSpPr/>
          <p:nvPr/>
        </p:nvSpPr>
        <p:spPr>
          <a:xfrm>
            <a:off x="0" y="1844430"/>
            <a:ext cx="12192000" cy="3746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cxnSp>
        <p:nvCxnSpPr>
          <p:cNvPr id="65" name="Straight Connector 64">
            <a:extLst>
              <a:ext uri="{FF2B5EF4-FFF2-40B4-BE49-F238E27FC236}">
                <a16:creationId xmlns:a16="http://schemas.microsoft.com/office/drawing/2014/main" id="{E4A054D7-B186-B1C0-34F2-5BDD3CF3FC37}"/>
              </a:ext>
            </a:extLst>
          </p:cNvPr>
          <p:cNvCxnSpPr>
            <a:cxnSpLocks/>
          </p:cNvCxnSpPr>
          <p:nvPr/>
        </p:nvCxnSpPr>
        <p:spPr>
          <a:xfrm>
            <a:off x="6096000" y="2305930"/>
            <a:ext cx="0" cy="2647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AAD3FA1-025C-40C3-871B-F9A7070A0CD4}"/>
              </a:ext>
            </a:extLst>
          </p:cNvPr>
          <p:cNvSpPr>
            <a:spLocks noGrp="1"/>
          </p:cNvSpPr>
          <p:nvPr>
            <p:ph type="title"/>
          </p:nvPr>
        </p:nvSpPr>
        <p:spPr/>
        <p:txBody>
          <a:bodyPr/>
          <a:lstStyle/>
          <a:p>
            <a:r>
              <a:rPr lang="en-US" noProof="0" dirty="0"/>
              <a:t>Monitoring for complications</a:t>
            </a:r>
          </a:p>
        </p:txBody>
      </p:sp>
      <p:sp>
        <p:nvSpPr>
          <p:cNvPr id="3" name="Text Placeholder 2">
            <a:extLst>
              <a:ext uri="{FF2B5EF4-FFF2-40B4-BE49-F238E27FC236}">
                <a16:creationId xmlns:a16="http://schemas.microsoft.com/office/drawing/2014/main" id="{8E01CE51-1DC4-442A-B5AF-C3DDF701D6DC}"/>
              </a:ext>
            </a:extLst>
          </p:cNvPr>
          <p:cNvSpPr>
            <a:spLocks noGrp="1"/>
          </p:cNvSpPr>
          <p:nvPr>
            <p:ph type="body" sz="quarter" idx="13"/>
          </p:nvPr>
        </p:nvSpPr>
        <p:spPr/>
        <p:txBody>
          <a:bodyPr/>
          <a:lstStyle/>
          <a:p>
            <a:r>
              <a:rPr lang="en-US" sz="1000" i="0" noProof="0" dirty="0"/>
              <a:t>HCP, healthcare professional.</a:t>
            </a:r>
            <a:br>
              <a:rPr lang="en-US" sz="1000" i="0" noProof="0" dirty="0"/>
            </a:br>
            <a:r>
              <a:rPr lang="en-US" sz="1000" i="0" noProof="0" dirty="0"/>
              <a:t>1. Lim R et al. Trauma Surg Acute Care Open 2018;3:e000219; 2. Kumar N and Thompson CC. Clin Gastroenterol Hepatol 2013;11:343–353; 3. Salehi M et al. J Clin Endocrinol Metab 2018;8:2815–2826. 4. </a:t>
            </a:r>
            <a:r>
              <a:rPr lang="da-DK" sz="1000" i="0" noProof="0" dirty="0"/>
              <a:t>Chen L et al. Langenbecks Arch Surg 2024;409:226</a:t>
            </a:r>
            <a:r>
              <a:rPr lang="en-US" sz="1000" i="0" noProof="0" dirty="0"/>
              <a:t>; 5. </a:t>
            </a:r>
            <a:r>
              <a:rPr lang="en-GB" sz="1000" dirty="0"/>
              <a:t>Bjerkan KJ et al. </a:t>
            </a:r>
            <a:r>
              <a:rPr lang="en-GB" sz="1000" dirty="0">
                <a:solidFill>
                  <a:schemeClr val="tx1"/>
                </a:solidFill>
                <a:latin typeface="Arial" panose="020B0604020202020204" pitchFamily="34" charset="0"/>
              </a:rPr>
              <a:t>Obes Surg. 2023;33(10):3178–3185.</a:t>
            </a:r>
            <a:endParaRPr lang="en-CA" sz="1000" dirty="0"/>
          </a:p>
        </p:txBody>
      </p:sp>
      <p:sp>
        <p:nvSpPr>
          <p:cNvPr id="5" name="Rectangle 4">
            <a:extLst>
              <a:ext uri="{FF2B5EF4-FFF2-40B4-BE49-F238E27FC236}">
                <a16:creationId xmlns:a16="http://schemas.microsoft.com/office/drawing/2014/main" id="{9BFBB5B5-D61A-49CE-93E0-950FE7239DE7}"/>
              </a:ext>
            </a:extLst>
          </p:cNvPr>
          <p:cNvSpPr/>
          <p:nvPr/>
        </p:nvSpPr>
        <p:spPr>
          <a:xfrm>
            <a:off x="675815" y="2362376"/>
            <a:ext cx="5012048"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Arial" panose="020B0604020202020204"/>
                <a:ea typeface="+mn-ea"/>
                <a:cs typeface="+mn-cs"/>
              </a:rPr>
              <a:t>Early</a:t>
            </a:r>
            <a:r>
              <a:rPr kumimoji="0" lang="en-US" b="1" i="0" u="none" strike="noStrike" kern="1200" cap="none" spc="0" normalizeH="0" baseline="30000" noProof="0" dirty="0">
                <a:ln>
                  <a:noFill/>
                </a:ln>
                <a:solidFill>
                  <a:schemeClr val="tx1"/>
                </a:solidFill>
                <a:effectLst/>
                <a:uLnTx/>
                <a:uFillTx/>
                <a:latin typeface="Arial" panose="020B0604020202020204"/>
                <a:ea typeface="+mn-ea"/>
                <a:cs typeface="+mn-cs"/>
              </a:rPr>
              <a:t>1–3</a:t>
            </a:r>
          </a:p>
        </p:txBody>
      </p:sp>
      <p:grpSp>
        <p:nvGrpSpPr>
          <p:cNvPr id="102" name="Group 101">
            <a:extLst>
              <a:ext uri="{FF2B5EF4-FFF2-40B4-BE49-F238E27FC236}">
                <a16:creationId xmlns:a16="http://schemas.microsoft.com/office/drawing/2014/main" id="{183C7DD7-F971-C499-D911-58E4C6FC41CD}"/>
              </a:ext>
            </a:extLst>
          </p:cNvPr>
          <p:cNvGrpSpPr/>
          <p:nvPr/>
        </p:nvGrpSpPr>
        <p:grpSpPr>
          <a:xfrm>
            <a:off x="951433" y="3911200"/>
            <a:ext cx="4629304" cy="389514"/>
            <a:chOff x="906940" y="3911200"/>
            <a:chExt cx="4629304" cy="389514"/>
          </a:xfrm>
        </p:grpSpPr>
        <p:sp>
          <p:nvSpPr>
            <p:cNvPr id="9" name="TextBox 8">
              <a:extLst>
                <a:ext uri="{FF2B5EF4-FFF2-40B4-BE49-F238E27FC236}">
                  <a16:creationId xmlns:a16="http://schemas.microsoft.com/office/drawing/2014/main" id="{2F603080-9728-66F8-15FE-BE2E023B09F7}"/>
                </a:ext>
              </a:extLst>
            </p:cNvPr>
            <p:cNvSpPr txBox="1"/>
            <p:nvPr/>
          </p:nvSpPr>
          <p:spPr>
            <a:xfrm>
              <a:off x="4302341" y="3911200"/>
              <a:ext cx="1233903" cy="389513"/>
            </a:xfrm>
            <a:prstGeom prst="roundRect">
              <a:avLst>
                <a:gd name="adj" fmla="val 50000"/>
              </a:avLst>
            </a:prstGeom>
            <a:solidFill>
              <a:schemeClr val="tx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Bleeding</a:t>
              </a:r>
            </a:p>
          </p:txBody>
        </p:sp>
        <p:sp>
          <p:nvSpPr>
            <p:cNvPr id="56" name="TextBox 55">
              <a:extLst>
                <a:ext uri="{FF2B5EF4-FFF2-40B4-BE49-F238E27FC236}">
                  <a16:creationId xmlns:a16="http://schemas.microsoft.com/office/drawing/2014/main" id="{FCF70DEF-6388-476B-9524-95271D924FCD}"/>
                </a:ext>
              </a:extLst>
            </p:cNvPr>
            <p:cNvSpPr txBox="1"/>
            <p:nvPr/>
          </p:nvSpPr>
          <p:spPr>
            <a:xfrm>
              <a:off x="906940" y="3911201"/>
              <a:ext cx="3249277" cy="389513"/>
            </a:xfrm>
            <a:prstGeom prst="roundRect">
              <a:avLst>
                <a:gd name="adj" fmla="val 50000"/>
              </a:avLst>
            </a:prstGeom>
            <a:solidFill>
              <a:schemeClr val="tx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Venous thromboembolism</a:t>
              </a:r>
            </a:p>
          </p:txBody>
        </p:sp>
      </p:grpSp>
      <p:grpSp>
        <p:nvGrpSpPr>
          <p:cNvPr id="93" name="Group 92">
            <a:extLst>
              <a:ext uri="{FF2B5EF4-FFF2-40B4-BE49-F238E27FC236}">
                <a16:creationId xmlns:a16="http://schemas.microsoft.com/office/drawing/2014/main" id="{E25C7104-84E5-51A1-00DA-D5ADCDFE528C}"/>
              </a:ext>
            </a:extLst>
          </p:cNvPr>
          <p:cNvGrpSpPr/>
          <p:nvPr/>
        </p:nvGrpSpPr>
        <p:grpSpPr>
          <a:xfrm>
            <a:off x="6679988" y="2759644"/>
            <a:ext cx="4430133" cy="389513"/>
            <a:chOff x="6620532" y="2759644"/>
            <a:chExt cx="4430133" cy="389513"/>
          </a:xfrm>
          <a:solidFill>
            <a:schemeClr val="accent3"/>
          </a:solidFill>
        </p:grpSpPr>
        <p:sp>
          <p:nvSpPr>
            <p:cNvPr id="50" name="TextBox 49">
              <a:extLst>
                <a:ext uri="{FF2B5EF4-FFF2-40B4-BE49-F238E27FC236}">
                  <a16:creationId xmlns:a16="http://schemas.microsoft.com/office/drawing/2014/main" id="{8C44AD2E-937A-45B9-9BAE-9A81DB6870F3}"/>
                </a:ext>
              </a:extLst>
            </p:cNvPr>
            <p:cNvSpPr txBox="1">
              <a:spLocks/>
            </p:cNvSpPr>
            <p:nvPr/>
          </p:nvSpPr>
          <p:spPr>
            <a:xfrm>
              <a:off x="6620532" y="2759644"/>
              <a:ext cx="2487867" cy="389513"/>
            </a:xfrm>
            <a:prstGeom prst="roundRect">
              <a:avLst>
                <a:gd name="adj" fmla="val 47662"/>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Gallstone disease</a:t>
              </a:r>
            </a:p>
          </p:txBody>
        </p:sp>
        <p:sp>
          <p:nvSpPr>
            <p:cNvPr id="52" name="TextBox 51">
              <a:extLst>
                <a:ext uri="{FF2B5EF4-FFF2-40B4-BE49-F238E27FC236}">
                  <a16:creationId xmlns:a16="http://schemas.microsoft.com/office/drawing/2014/main" id="{E6F6B353-76C1-4A6C-8C69-0DE8C94011E3}"/>
                </a:ext>
              </a:extLst>
            </p:cNvPr>
            <p:cNvSpPr txBox="1">
              <a:spLocks/>
            </p:cNvSpPr>
            <p:nvPr/>
          </p:nvSpPr>
          <p:spPr>
            <a:xfrm>
              <a:off x="9250665" y="2759644"/>
              <a:ext cx="1800000" cy="389513"/>
            </a:xfrm>
            <a:prstGeom prst="roundRect">
              <a:avLst>
                <a:gd name="adj" fmla="val 47662"/>
              </a:avLst>
            </a:prstGeom>
            <a:grp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Internal hernia</a:t>
              </a:r>
            </a:p>
          </p:txBody>
        </p:sp>
      </p:grpSp>
      <p:sp>
        <p:nvSpPr>
          <p:cNvPr id="95" name="TextBox 94">
            <a:extLst>
              <a:ext uri="{FF2B5EF4-FFF2-40B4-BE49-F238E27FC236}">
                <a16:creationId xmlns:a16="http://schemas.microsoft.com/office/drawing/2014/main" id="{3BFDBBCD-9CED-4E56-B474-419177BDD823}"/>
              </a:ext>
            </a:extLst>
          </p:cNvPr>
          <p:cNvSpPr txBox="1"/>
          <p:nvPr/>
        </p:nvSpPr>
        <p:spPr>
          <a:xfrm>
            <a:off x="1559186" y="4497998"/>
            <a:ext cx="3413797" cy="389513"/>
          </a:xfrm>
          <a:prstGeom prst="roundRect">
            <a:avLst>
              <a:gd name="adj" fmla="val 50000"/>
            </a:avLst>
          </a:prstGeom>
          <a:solidFill>
            <a:schemeClr val="tx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Foreign body complications</a:t>
            </a:r>
          </a:p>
        </p:txBody>
      </p:sp>
      <p:grpSp>
        <p:nvGrpSpPr>
          <p:cNvPr id="101" name="Group 100">
            <a:extLst>
              <a:ext uri="{FF2B5EF4-FFF2-40B4-BE49-F238E27FC236}">
                <a16:creationId xmlns:a16="http://schemas.microsoft.com/office/drawing/2014/main" id="{998785C8-D7A4-1E2F-41F7-87F5B8BB5219}"/>
              </a:ext>
            </a:extLst>
          </p:cNvPr>
          <p:cNvGrpSpPr/>
          <p:nvPr/>
        </p:nvGrpSpPr>
        <p:grpSpPr>
          <a:xfrm>
            <a:off x="581263" y="3324404"/>
            <a:ext cx="5369644" cy="390214"/>
            <a:chOff x="522288" y="3324404"/>
            <a:chExt cx="5369644" cy="390214"/>
          </a:xfrm>
        </p:grpSpPr>
        <p:sp>
          <p:nvSpPr>
            <p:cNvPr id="8" name="TextBox 7">
              <a:extLst>
                <a:ext uri="{FF2B5EF4-FFF2-40B4-BE49-F238E27FC236}">
                  <a16:creationId xmlns:a16="http://schemas.microsoft.com/office/drawing/2014/main" id="{5D893517-5AB8-EE15-E288-95C954C5D4C7}"/>
                </a:ext>
              </a:extLst>
            </p:cNvPr>
            <p:cNvSpPr txBox="1"/>
            <p:nvPr/>
          </p:nvSpPr>
          <p:spPr>
            <a:xfrm>
              <a:off x="522288" y="3324404"/>
              <a:ext cx="3167017" cy="389513"/>
            </a:xfrm>
            <a:prstGeom prst="roundRect">
              <a:avLst>
                <a:gd name="adj" fmla="val 50000"/>
              </a:avLst>
            </a:prstGeom>
            <a:solidFill>
              <a:schemeClr val="tx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Stenoses, twists, or kinks</a:t>
              </a:r>
            </a:p>
          </p:txBody>
        </p:sp>
        <p:sp>
          <p:nvSpPr>
            <p:cNvPr id="12" name="TextBox 11">
              <a:extLst>
                <a:ext uri="{FF2B5EF4-FFF2-40B4-BE49-F238E27FC236}">
                  <a16:creationId xmlns:a16="http://schemas.microsoft.com/office/drawing/2014/main" id="{DA04E6C8-A1AF-9B9F-D740-15B12AA3D47A}"/>
                </a:ext>
              </a:extLst>
            </p:cNvPr>
            <p:cNvSpPr txBox="1"/>
            <p:nvPr/>
          </p:nvSpPr>
          <p:spPr>
            <a:xfrm>
              <a:off x="3876558" y="3325105"/>
              <a:ext cx="2015374" cy="389513"/>
            </a:xfrm>
            <a:prstGeom prst="roundRect">
              <a:avLst>
                <a:gd name="adj" fmla="val 50000"/>
              </a:avLst>
            </a:prstGeom>
            <a:solidFill>
              <a:schemeClr val="tx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Hypoglycemia</a:t>
              </a:r>
            </a:p>
          </p:txBody>
        </p:sp>
      </p:grpSp>
      <p:grpSp>
        <p:nvGrpSpPr>
          <p:cNvPr id="103" name="Group 102">
            <a:extLst>
              <a:ext uri="{FF2B5EF4-FFF2-40B4-BE49-F238E27FC236}">
                <a16:creationId xmlns:a16="http://schemas.microsoft.com/office/drawing/2014/main" id="{9A15C268-8FAD-6DD4-7A61-65CE5C9E7711}"/>
              </a:ext>
            </a:extLst>
          </p:cNvPr>
          <p:cNvGrpSpPr/>
          <p:nvPr/>
        </p:nvGrpSpPr>
        <p:grpSpPr>
          <a:xfrm>
            <a:off x="994992" y="2759644"/>
            <a:ext cx="4542186" cy="389513"/>
            <a:chOff x="1051036" y="2759644"/>
            <a:chExt cx="4542186" cy="389513"/>
          </a:xfrm>
        </p:grpSpPr>
        <p:sp>
          <p:nvSpPr>
            <p:cNvPr id="10" name="TextBox 9">
              <a:extLst>
                <a:ext uri="{FF2B5EF4-FFF2-40B4-BE49-F238E27FC236}">
                  <a16:creationId xmlns:a16="http://schemas.microsoft.com/office/drawing/2014/main" id="{EABFEE0C-7F61-4E6E-923B-630B975ABAD9}"/>
                </a:ext>
              </a:extLst>
            </p:cNvPr>
            <p:cNvSpPr txBox="1"/>
            <p:nvPr/>
          </p:nvSpPr>
          <p:spPr>
            <a:xfrm>
              <a:off x="1051036" y="2759644"/>
              <a:ext cx="945992" cy="389513"/>
            </a:xfrm>
            <a:prstGeom prst="roundRect">
              <a:avLst>
                <a:gd name="adj" fmla="val 50000"/>
              </a:avLst>
            </a:prstGeom>
            <a:solidFill>
              <a:schemeClr val="tx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Leaks</a:t>
              </a:r>
            </a:p>
          </p:txBody>
        </p:sp>
        <p:sp>
          <p:nvSpPr>
            <p:cNvPr id="34" name="TextBox 33">
              <a:extLst>
                <a:ext uri="{FF2B5EF4-FFF2-40B4-BE49-F238E27FC236}">
                  <a16:creationId xmlns:a16="http://schemas.microsoft.com/office/drawing/2014/main" id="{B726451C-E1BB-79E6-F594-A02D6137217C}"/>
                </a:ext>
              </a:extLst>
            </p:cNvPr>
            <p:cNvSpPr txBox="1"/>
            <p:nvPr/>
          </p:nvSpPr>
          <p:spPr>
            <a:xfrm>
              <a:off x="2138295" y="2759644"/>
              <a:ext cx="3454927" cy="389513"/>
            </a:xfrm>
            <a:prstGeom prst="roundRect">
              <a:avLst>
                <a:gd name="adj" fmla="val 50000"/>
              </a:avLst>
            </a:prstGeom>
            <a:solidFill>
              <a:schemeClr val="tx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Vitamin/mineral deficiencies</a:t>
              </a:r>
            </a:p>
          </p:txBody>
        </p:sp>
      </p:grpSp>
      <p:grpSp>
        <p:nvGrpSpPr>
          <p:cNvPr id="100" name="Group 99">
            <a:extLst>
              <a:ext uri="{FF2B5EF4-FFF2-40B4-BE49-F238E27FC236}">
                <a16:creationId xmlns:a16="http://schemas.microsoft.com/office/drawing/2014/main" id="{BD973470-B10B-24C1-453E-D88EE244C9D4}"/>
              </a:ext>
            </a:extLst>
          </p:cNvPr>
          <p:cNvGrpSpPr/>
          <p:nvPr/>
        </p:nvGrpSpPr>
        <p:grpSpPr>
          <a:xfrm>
            <a:off x="7036181" y="3903012"/>
            <a:ext cx="3717747" cy="398990"/>
            <a:chOff x="6942007" y="3903012"/>
            <a:chExt cx="3717747" cy="398990"/>
          </a:xfrm>
          <a:solidFill>
            <a:schemeClr val="accent3"/>
          </a:solidFill>
        </p:grpSpPr>
        <p:sp>
          <p:nvSpPr>
            <p:cNvPr id="54" name="TextBox 53">
              <a:extLst>
                <a:ext uri="{FF2B5EF4-FFF2-40B4-BE49-F238E27FC236}">
                  <a16:creationId xmlns:a16="http://schemas.microsoft.com/office/drawing/2014/main" id="{7A93242C-FE2E-4B6F-AF42-75F05A66D6B0}"/>
                </a:ext>
              </a:extLst>
            </p:cNvPr>
            <p:cNvSpPr txBox="1">
              <a:spLocks/>
            </p:cNvSpPr>
            <p:nvPr/>
          </p:nvSpPr>
          <p:spPr>
            <a:xfrm>
              <a:off x="6942007" y="3912489"/>
              <a:ext cx="2282285" cy="389513"/>
            </a:xfrm>
            <a:prstGeom prst="roundRect">
              <a:avLst>
                <a:gd name="adj" fmla="val 47662"/>
              </a:avLst>
            </a:prstGeom>
            <a:grp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Intussusception</a:t>
              </a:r>
            </a:p>
          </p:txBody>
        </p:sp>
        <p:sp>
          <p:nvSpPr>
            <p:cNvPr id="110" name="TextBox 109">
              <a:extLst>
                <a:ext uri="{FF2B5EF4-FFF2-40B4-BE49-F238E27FC236}">
                  <a16:creationId xmlns:a16="http://schemas.microsoft.com/office/drawing/2014/main" id="{9566511E-B8C8-C536-5B82-5677FCF88ACC}"/>
                </a:ext>
              </a:extLst>
            </p:cNvPr>
            <p:cNvSpPr txBox="1">
              <a:spLocks/>
            </p:cNvSpPr>
            <p:nvPr/>
          </p:nvSpPr>
          <p:spPr>
            <a:xfrm>
              <a:off x="9368867" y="3903012"/>
              <a:ext cx="1290887" cy="389513"/>
            </a:xfrm>
            <a:prstGeom prst="roundRect">
              <a:avLst>
                <a:gd name="adj" fmla="val 47662"/>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Bleeding</a:t>
              </a:r>
            </a:p>
          </p:txBody>
        </p:sp>
      </p:grpSp>
      <p:grpSp>
        <p:nvGrpSpPr>
          <p:cNvPr id="96" name="Group 95">
            <a:extLst>
              <a:ext uri="{FF2B5EF4-FFF2-40B4-BE49-F238E27FC236}">
                <a16:creationId xmlns:a16="http://schemas.microsoft.com/office/drawing/2014/main" id="{7CD1E35D-0DCB-6798-730E-A6EAF5B22D0A}"/>
              </a:ext>
            </a:extLst>
          </p:cNvPr>
          <p:cNvGrpSpPr/>
          <p:nvPr/>
        </p:nvGrpSpPr>
        <p:grpSpPr>
          <a:xfrm>
            <a:off x="6876012" y="3316449"/>
            <a:ext cx="4038084" cy="401198"/>
            <a:chOff x="6620189" y="3316449"/>
            <a:chExt cx="4038084" cy="401198"/>
          </a:xfrm>
          <a:solidFill>
            <a:schemeClr val="accent3"/>
          </a:solidFill>
        </p:grpSpPr>
        <p:sp>
          <p:nvSpPr>
            <p:cNvPr id="43" name="TextBox 42">
              <a:extLst>
                <a:ext uri="{FF2B5EF4-FFF2-40B4-BE49-F238E27FC236}">
                  <a16:creationId xmlns:a16="http://schemas.microsoft.com/office/drawing/2014/main" id="{F0912F52-0318-BE8E-DE25-3A14BC9D90F1}"/>
                </a:ext>
              </a:extLst>
            </p:cNvPr>
            <p:cNvSpPr txBox="1">
              <a:spLocks/>
            </p:cNvSpPr>
            <p:nvPr/>
          </p:nvSpPr>
          <p:spPr>
            <a:xfrm>
              <a:off x="9077637" y="3316449"/>
              <a:ext cx="1580636" cy="389513"/>
            </a:xfrm>
            <a:prstGeom prst="roundRect">
              <a:avLst>
                <a:gd name="adj" fmla="val 47662"/>
              </a:avLst>
            </a:prstGeom>
            <a:grp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Perforation</a:t>
              </a:r>
            </a:p>
          </p:txBody>
        </p:sp>
        <p:sp>
          <p:nvSpPr>
            <p:cNvPr id="40" name="TextBox 39">
              <a:extLst>
                <a:ext uri="{FF2B5EF4-FFF2-40B4-BE49-F238E27FC236}">
                  <a16:creationId xmlns:a16="http://schemas.microsoft.com/office/drawing/2014/main" id="{32C3769F-E70E-9F5C-C4CE-77639D26CA6E}"/>
                </a:ext>
              </a:extLst>
            </p:cNvPr>
            <p:cNvSpPr txBox="1">
              <a:spLocks/>
            </p:cNvSpPr>
            <p:nvPr/>
          </p:nvSpPr>
          <p:spPr>
            <a:xfrm>
              <a:off x="6620189" y="3328134"/>
              <a:ext cx="2312355" cy="389513"/>
            </a:xfrm>
            <a:prstGeom prst="roundRect">
              <a:avLst>
                <a:gd name="adj" fmla="val 47662"/>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Marginal ulceration</a:t>
              </a:r>
            </a:p>
          </p:txBody>
        </p:sp>
      </p:grpSp>
      <p:sp>
        <p:nvSpPr>
          <p:cNvPr id="38" name="Rectangle: Rounded Corners 37">
            <a:extLst>
              <a:ext uri="{FF2B5EF4-FFF2-40B4-BE49-F238E27FC236}">
                <a16:creationId xmlns:a16="http://schemas.microsoft.com/office/drawing/2014/main" id="{3737E6C9-18FE-CF4C-41CA-3A5E121713C9}"/>
              </a:ext>
            </a:extLst>
          </p:cNvPr>
          <p:cNvSpPr/>
          <p:nvPr/>
        </p:nvSpPr>
        <p:spPr>
          <a:xfrm>
            <a:off x="533400" y="5181814"/>
            <a:ext cx="11125200" cy="633540"/>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b="1" noProof="0" dirty="0">
                <a:solidFill>
                  <a:prstClr val="white"/>
                </a:solidFill>
              </a:rPr>
              <a:t>HCPs should refer patients with post-bariatric surgery complications</a:t>
            </a:r>
            <a:br>
              <a:rPr lang="en-US" sz="1600" b="1" noProof="0" dirty="0">
                <a:solidFill>
                  <a:prstClr val="white"/>
                </a:solidFill>
              </a:rPr>
            </a:br>
            <a:r>
              <a:rPr lang="en-US" sz="1600" b="1" noProof="0" dirty="0">
                <a:solidFill>
                  <a:prstClr val="white"/>
                </a:solidFill>
              </a:rPr>
              <a:t>back to the bariatric surgeon for evaluation and management</a:t>
            </a:r>
          </a:p>
        </p:txBody>
      </p:sp>
      <p:sp>
        <p:nvSpPr>
          <p:cNvPr id="41" name="Rectangle: Rounded Corners 40">
            <a:extLst>
              <a:ext uri="{FF2B5EF4-FFF2-40B4-BE49-F238E27FC236}">
                <a16:creationId xmlns:a16="http://schemas.microsoft.com/office/drawing/2014/main" id="{4E9D861A-1199-4B04-EDBB-A9A30E0BA305}"/>
              </a:ext>
            </a:extLst>
          </p:cNvPr>
          <p:cNvSpPr/>
          <p:nvPr/>
        </p:nvSpPr>
        <p:spPr>
          <a:xfrm>
            <a:off x="2038350" y="1672193"/>
            <a:ext cx="8115300" cy="451882"/>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b="1" noProof="0" dirty="0">
                <a:solidFill>
                  <a:prstClr val="white"/>
                </a:solidFill>
              </a:rPr>
              <a:t>Potential postoperative complications after bariatric surgery are rare</a:t>
            </a:r>
          </a:p>
        </p:txBody>
      </p:sp>
      <p:sp>
        <p:nvSpPr>
          <p:cNvPr id="69" name="Rectangle 68">
            <a:extLst>
              <a:ext uri="{FF2B5EF4-FFF2-40B4-BE49-F238E27FC236}">
                <a16:creationId xmlns:a16="http://schemas.microsoft.com/office/drawing/2014/main" id="{480BCD72-9D6B-3FC6-C042-75733AC3470A}"/>
              </a:ext>
            </a:extLst>
          </p:cNvPr>
          <p:cNvSpPr/>
          <p:nvPr/>
        </p:nvSpPr>
        <p:spPr>
          <a:xfrm>
            <a:off x="6441746" y="2362376"/>
            <a:ext cx="5012048"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3"/>
                </a:solidFill>
                <a:effectLst/>
                <a:uLnTx/>
                <a:uFillTx/>
                <a:latin typeface="Arial" panose="020B0604020202020204"/>
                <a:ea typeface="+mn-ea"/>
                <a:cs typeface="+mn-cs"/>
              </a:rPr>
              <a:t>Late</a:t>
            </a:r>
            <a:r>
              <a:rPr kumimoji="0" lang="en-US" b="1" i="0" u="none" strike="noStrike" kern="1200" cap="none" spc="0" normalizeH="0" baseline="30000" noProof="0" dirty="0">
                <a:ln>
                  <a:noFill/>
                </a:ln>
                <a:solidFill>
                  <a:schemeClr val="accent3"/>
                </a:solidFill>
                <a:effectLst/>
                <a:uLnTx/>
                <a:uFillTx/>
                <a:latin typeface="Arial" panose="020B0604020202020204"/>
                <a:ea typeface="+mn-ea"/>
                <a:cs typeface="+mn-cs"/>
              </a:rPr>
              <a:t>1–5</a:t>
            </a:r>
          </a:p>
        </p:txBody>
      </p:sp>
      <p:sp>
        <p:nvSpPr>
          <p:cNvPr id="11" name="TextBox 10">
            <a:extLst>
              <a:ext uri="{FF2B5EF4-FFF2-40B4-BE49-F238E27FC236}">
                <a16:creationId xmlns:a16="http://schemas.microsoft.com/office/drawing/2014/main" id="{0BD282B1-8FDD-4ADF-95A9-364460494EC3}"/>
              </a:ext>
            </a:extLst>
          </p:cNvPr>
          <p:cNvSpPr txBox="1"/>
          <p:nvPr/>
        </p:nvSpPr>
        <p:spPr>
          <a:xfrm>
            <a:off x="7238451" y="4442394"/>
            <a:ext cx="3454927" cy="389513"/>
          </a:xfrm>
          <a:prstGeom prst="roundRect">
            <a:avLst>
              <a:gd name="adj" fmla="val 50000"/>
            </a:avLst>
          </a:prstGeom>
          <a:solidFill>
            <a:schemeClr val="accent3"/>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Vitamin/mineral deficiencies</a:t>
            </a:r>
          </a:p>
        </p:txBody>
      </p:sp>
    </p:spTree>
    <p:extLst>
      <p:ext uri="{BB962C8B-B14F-4D97-AF65-F5344CB8AC3E}">
        <p14:creationId xmlns:p14="http://schemas.microsoft.com/office/powerpoint/2010/main" val="40660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8CBA4920-219B-4A59-A935-27AD75590106}"/>
              </a:ext>
            </a:extLst>
          </p:cNvPr>
          <p:cNvSpPr/>
          <p:nvPr/>
        </p:nvSpPr>
        <p:spPr>
          <a:xfrm>
            <a:off x="5934076" y="604953"/>
            <a:ext cx="5221590" cy="132862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p>
            <a:pPr marL="198438" marR="0" lvl="0" indent="-198438" algn="l" defTabSz="914400" rtl="0" eaLnBrk="1" fontAlgn="auto" latinLnBrk="0" hangingPunct="1">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solidFill>
                <a:effectLst/>
                <a:uLnTx/>
                <a:uFillTx/>
                <a:latin typeface="Arial" panose="020B0604020202020204"/>
                <a:ea typeface="+mn-ea"/>
                <a:cs typeface="+mn-cs"/>
              </a:rPr>
              <a:t>More frequent bowel movements</a:t>
            </a:r>
          </a:p>
          <a:p>
            <a:pPr marL="198438" marR="0" lvl="0" indent="-198438" algn="l" defTabSz="914400" rtl="0" eaLnBrk="1" fontAlgn="auto" latinLnBrk="0" hangingPunct="1">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solidFill>
                <a:effectLst/>
                <a:uLnTx/>
                <a:uFillTx/>
                <a:latin typeface="Arial" panose="020B0604020202020204"/>
                <a:ea typeface="+mn-ea"/>
                <a:cs typeface="+mn-cs"/>
              </a:rPr>
              <a:t>Reflux and heartburn</a:t>
            </a:r>
            <a:endParaRPr lang="en-US" sz="1600" b="0" i="0" u="none" strike="noStrike" kern="1200" cap="none" spc="0" normalizeH="0" baseline="0" noProof="0" dirty="0">
              <a:ln>
                <a:noFill/>
              </a:ln>
              <a:solidFill>
                <a:schemeClr val="tx2"/>
              </a:solidFill>
              <a:effectLst/>
              <a:uLnTx/>
              <a:uFillTx/>
              <a:latin typeface="Arial" panose="020B0604020202020204"/>
              <a:cs typeface="Arial"/>
            </a:endParaRPr>
          </a:p>
          <a:p>
            <a:pPr marL="198438" indent="-198438">
              <a:spcAft>
                <a:spcPts val="600"/>
              </a:spcAft>
              <a:buFont typeface="Arial" panose="020B0604020202020204" pitchFamily="34" charset="0"/>
              <a:buChar char="•"/>
              <a:defRPr/>
            </a:pPr>
            <a:r>
              <a:rPr kumimoji="0" lang="en-US" sz="1600" b="0" i="0" u="none" strike="noStrike" kern="1200" cap="none" spc="0" normalizeH="0" baseline="0" noProof="0" dirty="0">
                <a:ln>
                  <a:noFill/>
                </a:ln>
                <a:solidFill>
                  <a:schemeClr val="tx2"/>
                </a:solidFill>
                <a:effectLst/>
                <a:uLnTx/>
                <a:uFillTx/>
                <a:latin typeface="Arial" panose="020B0604020202020204"/>
                <a:ea typeface="+mn-ea"/>
                <a:cs typeface="+mn-cs"/>
              </a:rPr>
              <a:t>Has the highest malabsorption and possibility of </a:t>
            </a:r>
            <a:r>
              <a:rPr lang="en-US" sz="1600" noProof="0" dirty="0">
                <a:solidFill>
                  <a:schemeClr val="tx2"/>
                </a:solidFill>
                <a:latin typeface="Arial" panose="020B0604020202020204"/>
              </a:rPr>
              <a:t>macro/micro-nutrient</a:t>
            </a:r>
            <a:r>
              <a:rPr kumimoji="0" lang="en-US" sz="1600" b="0" i="0" u="none" strike="noStrike" kern="1200" cap="none" spc="0" normalizeH="0" baseline="0" noProof="0" dirty="0">
                <a:ln>
                  <a:noFill/>
                </a:ln>
                <a:solidFill>
                  <a:schemeClr val="tx2"/>
                </a:solidFill>
                <a:effectLst/>
                <a:uLnTx/>
                <a:uFillTx/>
                <a:latin typeface="Arial" panose="020B0604020202020204"/>
                <a:ea typeface="+mn-ea"/>
                <a:cs typeface="+mn-cs"/>
              </a:rPr>
              <a:t> deficiencies </a:t>
            </a:r>
            <a:endParaRPr lang="en-US" sz="1600" b="0" i="0" u="none" strike="noStrike" kern="1200" cap="none" spc="0" normalizeH="0" baseline="0" noProof="0" dirty="0">
              <a:ln>
                <a:noFill/>
              </a:ln>
              <a:solidFill>
                <a:schemeClr val="tx2"/>
              </a:solidFill>
              <a:effectLst/>
              <a:uLnTx/>
              <a:uFillTx/>
              <a:latin typeface="Arial" panose="020B0604020202020204"/>
              <a:cs typeface="Arial"/>
            </a:endParaRPr>
          </a:p>
        </p:txBody>
      </p:sp>
      <p:sp>
        <p:nvSpPr>
          <p:cNvPr id="10" name="Rectangle: Rounded Corners 9">
            <a:extLst>
              <a:ext uri="{FF2B5EF4-FFF2-40B4-BE49-F238E27FC236}">
                <a16:creationId xmlns:a16="http://schemas.microsoft.com/office/drawing/2014/main" id="{E1F00344-317C-8086-1E7A-596F72D6F5AB}"/>
              </a:ext>
            </a:extLst>
          </p:cNvPr>
          <p:cNvSpPr/>
          <p:nvPr/>
        </p:nvSpPr>
        <p:spPr>
          <a:xfrm>
            <a:off x="5934076" y="1999749"/>
            <a:ext cx="5221590" cy="132862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p>
            <a:pPr marL="198438" indent="-198438">
              <a:spcAft>
                <a:spcPts val="600"/>
              </a:spcAft>
              <a:buFont typeface="Arial" panose="020B0604020202020204" pitchFamily="34" charset="0"/>
              <a:buChar char="•"/>
              <a:defRPr/>
            </a:pPr>
            <a:r>
              <a:rPr lang="en-US" sz="1600" dirty="0">
                <a:solidFill>
                  <a:schemeClr val="tx2"/>
                </a:solidFill>
                <a:latin typeface="Arial" panose="020B0604020202020204"/>
              </a:rPr>
              <a:t>Worsening of and new-onset reflux and heartburn</a:t>
            </a:r>
          </a:p>
          <a:p>
            <a:pPr marL="198438" indent="-198438">
              <a:spcAft>
                <a:spcPts val="600"/>
              </a:spcAft>
              <a:buFont typeface="Arial" panose="020B0604020202020204" pitchFamily="34" charset="0"/>
              <a:buChar char="•"/>
              <a:defRPr/>
            </a:pPr>
            <a:r>
              <a:rPr lang="en-US" sz="1600" dirty="0">
                <a:solidFill>
                  <a:schemeClr val="tx2"/>
                </a:solidFill>
                <a:latin typeface="Arial" panose="020B0604020202020204"/>
              </a:rPr>
              <a:t>Leakage and bleeding in the staple line and hemorrhaging or gastric stenosis</a:t>
            </a:r>
          </a:p>
        </p:txBody>
      </p:sp>
      <p:sp>
        <p:nvSpPr>
          <p:cNvPr id="12" name="Rectangle: Rounded Corners 11">
            <a:extLst>
              <a:ext uri="{FF2B5EF4-FFF2-40B4-BE49-F238E27FC236}">
                <a16:creationId xmlns:a16="http://schemas.microsoft.com/office/drawing/2014/main" id="{DA4920C3-B2A7-CBCD-3CEF-A9C73EF3FD41}"/>
              </a:ext>
            </a:extLst>
          </p:cNvPr>
          <p:cNvSpPr/>
          <p:nvPr/>
        </p:nvSpPr>
        <p:spPr>
          <a:xfrm>
            <a:off x="5934076" y="4789342"/>
            <a:ext cx="5221590" cy="132862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p>
            <a:pPr marL="198438" indent="-198438">
              <a:spcAft>
                <a:spcPts val="600"/>
              </a:spcAft>
              <a:buFont typeface="Arial" panose="020B0604020202020204" pitchFamily="34" charset="0"/>
              <a:buChar char="•"/>
              <a:defRPr/>
            </a:pPr>
            <a:r>
              <a:rPr lang="en-US" sz="1600" dirty="0">
                <a:solidFill>
                  <a:schemeClr val="tx2"/>
                </a:solidFill>
                <a:latin typeface="Arial" panose="020B0604020202020204"/>
              </a:rPr>
              <a:t>Swallowing problems and enlargement of the esophagus</a:t>
            </a:r>
          </a:p>
          <a:p>
            <a:pPr marL="198438" indent="-198438">
              <a:spcAft>
                <a:spcPts val="600"/>
              </a:spcAft>
              <a:buFont typeface="Arial" panose="020B0604020202020204" pitchFamily="34" charset="0"/>
              <a:buChar char="•"/>
              <a:defRPr/>
            </a:pPr>
            <a:r>
              <a:rPr lang="en-US" sz="1600" dirty="0">
                <a:solidFill>
                  <a:schemeClr val="tx2"/>
                </a:solidFill>
                <a:latin typeface="Arial" panose="020B0604020202020204"/>
              </a:rPr>
              <a:t>Risk in band movement (slippage) or damage to the stomach over time (band erosion</a:t>
            </a:r>
            <a:r>
              <a:rPr kumimoji="0" lang="en-US" sz="1600" b="0" i="0" u="none" strike="noStrike" kern="1200" cap="none" spc="0" normalizeH="0" baseline="0" noProof="0" dirty="0">
                <a:ln>
                  <a:noFill/>
                </a:ln>
                <a:solidFill>
                  <a:schemeClr val="tx2"/>
                </a:solidFill>
                <a:effectLst/>
                <a:uLnTx/>
                <a:uFillTx/>
                <a:latin typeface="Arial" panose="020B0604020202020204"/>
                <a:ea typeface="+mn-ea"/>
                <a:cs typeface="+mn-cs"/>
              </a:rPr>
              <a:t>)</a:t>
            </a:r>
          </a:p>
        </p:txBody>
      </p:sp>
      <p:sp>
        <p:nvSpPr>
          <p:cNvPr id="14" name="Rectangle: Rounded Corners 13">
            <a:extLst>
              <a:ext uri="{FF2B5EF4-FFF2-40B4-BE49-F238E27FC236}">
                <a16:creationId xmlns:a16="http://schemas.microsoft.com/office/drawing/2014/main" id="{0D4F7115-F8E8-5CDA-7F93-A9D9FD0E4DDC}"/>
              </a:ext>
            </a:extLst>
          </p:cNvPr>
          <p:cNvSpPr/>
          <p:nvPr/>
        </p:nvSpPr>
        <p:spPr>
          <a:xfrm>
            <a:off x="5934076" y="3394543"/>
            <a:ext cx="5221590" cy="132862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p>
            <a:pPr marL="198438" indent="-198438">
              <a:spcAft>
                <a:spcPts val="600"/>
              </a:spcAft>
              <a:buFont typeface="Arial" panose="020B0604020202020204" pitchFamily="34" charset="0"/>
              <a:buChar char="•"/>
              <a:defRPr/>
            </a:pPr>
            <a:r>
              <a:rPr lang="en-US" sz="1600" dirty="0">
                <a:solidFill>
                  <a:schemeClr val="tx2"/>
                </a:solidFill>
                <a:latin typeface="Arial" panose="020B0604020202020204"/>
              </a:rPr>
              <a:t>Small bowel complications and obstruction </a:t>
            </a:r>
          </a:p>
          <a:p>
            <a:pPr marL="198438" indent="-198438">
              <a:spcAft>
                <a:spcPts val="600"/>
              </a:spcAft>
              <a:buFont typeface="Arial" panose="020B0604020202020204" pitchFamily="34" charset="0"/>
              <a:buChar char="•"/>
              <a:defRPr/>
            </a:pPr>
            <a:r>
              <a:rPr lang="en-US" sz="1600" dirty="0">
                <a:solidFill>
                  <a:schemeClr val="tx2"/>
                </a:solidFill>
                <a:latin typeface="Arial" panose="020B0604020202020204"/>
              </a:rPr>
              <a:t>Ulcers</a:t>
            </a:r>
          </a:p>
          <a:p>
            <a:pPr marL="198438" indent="-198438">
              <a:spcAft>
                <a:spcPts val="600"/>
              </a:spcAft>
              <a:buFont typeface="Arial" panose="020B0604020202020204" pitchFamily="34" charset="0"/>
              <a:buChar char="•"/>
              <a:defRPr/>
            </a:pPr>
            <a:r>
              <a:rPr lang="en-US" sz="1600" dirty="0">
                <a:solidFill>
                  <a:schemeClr val="tx2"/>
                </a:solidFill>
                <a:latin typeface="Arial" panose="020B0604020202020204"/>
              </a:rPr>
              <a:t>Bleeding </a:t>
            </a:r>
          </a:p>
          <a:p>
            <a:pPr marL="198438" indent="-198438">
              <a:spcAft>
                <a:spcPts val="600"/>
              </a:spcAft>
              <a:buFont typeface="Arial" panose="020B0604020202020204" pitchFamily="34" charset="0"/>
              <a:buChar char="•"/>
              <a:defRPr/>
            </a:pPr>
            <a:r>
              <a:rPr lang="en-US" sz="1600" dirty="0">
                <a:solidFill>
                  <a:schemeClr val="tx2"/>
                </a:solidFill>
                <a:latin typeface="Arial" panose="020B0604020202020204"/>
              </a:rPr>
              <a:t>Micronutrient deficienc</a:t>
            </a:r>
            <a:r>
              <a:rPr kumimoji="0" lang="en-US" sz="1600" b="0" i="0" u="none" strike="noStrike" kern="1200" cap="none" spc="0" normalizeH="0" baseline="0" noProof="0" dirty="0">
                <a:ln>
                  <a:noFill/>
                </a:ln>
                <a:solidFill>
                  <a:schemeClr val="tx2"/>
                </a:solidFill>
                <a:effectLst/>
                <a:uLnTx/>
                <a:uFillTx/>
                <a:latin typeface="Arial" panose="020B0604020202020204"/>
                <a:ea typeface="+mn-ea"/>
                <a:cs typeface="+mn-cs"/>
              </a:rPr>
              <a:t>y </a:t>
            </a:r>
          </a:p>
        </p:txBody>
      </p:sp>
      <p:sp>
        <p:nvSpPr>
          <p:cNvPr id="2" name="Title 1">
            <a:extLst>
              <a:ext uri="{FF2B5EF4-FFF2-40B4-BE49-F238E27FC236}">
                <a16:creationId xmlns:a16="http://schemas.microsoft.com/office/drawing/2014/main" id="{864A6EF8-01AE-4AF5-A3F8-9C0369D1B4D6}"/>
              </a:ext>
            </a:extLst>
          </p:cNvPr>
          <p:cNvSpPr>
            <a:spLocks noGrp="1"/>
          </p:cNvSpPr>
          <p:nvPr>
            <p:ph type="title"/>
          </p:nvPr>
        </p:nvSpPr>
        <p:spPr/>
        <p:txBody>
          <a:bodyPr/>
          <a:lstStyle/>
          <a:p>
            <a:r>
              <a:rPr lang="en-US" noProof="0" dirty="0"/>
              <a:t>Postoperative complications associated with each type of bariatric surgery</a:t>
            </a:r>
          </a:p>
        </p:txBody>
      </p:sp>
      <p:sp>
        <p:nvSpPr>
          <p:cNvPr id="8" name="Text Placeholder 7">
            <a:extLst>
              <a:ext uri="{FF2B5EF4-FFF2-40B4-BE49-F238E27FC236}">
                <a16:creationId xmlns:a16="http://schemas.microsoft.com/office/drawing/2014/main" id="{9EF84AB8-9381-CB0A-0474-1CEB0FE12C1E}"/>
              </a:ext>
            </a:extLst>
          </p:cNvPr>
          <p:cNvSpPr>
            <a:spLocks noGrp="1"/>
          </p:cNvSpPr>
          <p:nvPr>
            <p:ph type="body" sz="quarter" idx="13"/>
          </p:nvPr>
        </p:nvSpPr>
        <p:spPr/>
        <p:txBody>
          <a:bodyPr/>
          <a:lstStyle/>
          <a:p>
            <a:r>
              <a:rPr lang="en-US" sz="1000" i="0" noProof="0" dirty="0"/>
              <a:t>1. ASMBS. Bariatric surgery procedures (2021). </a:t>
            </a:r>
            <a:r>
              <a:rPr lang="en-US" sz="1000" dirty="0">
                <a:hlinkClick r:id="rId3"/>
              </a:rPr>
              <a:t>http://asmbs.org/patients/bariatric-surgery-procedures</a:t>
            </a:r>
            <a:r>
              <a:rPr lang="en-US" sz="1000" i="0" noProof="0" dirty="0"/>
              <a:t>. Accessed </a:t>
            </a:r>
            <a:r>
              <a:rPr lang="en-US" sz="1000" dirty="0"/>
              <a:t>October 2025</a:t>
            </a:r>
            <a:r>
              <a:rPr lang="en-US" sz="1000" i="0" noProof="0" dirty="0"/>
              <a:t>; </a:t>
            </a:r>
            <a:br>
              <a:rPr lang="en-US" sz="1000" i="0" noProof="0" dirty="0"/>
            </a:br>
            <a:r>
              <a:rPr lang="en-US" sz="1000" i="0" noProof="0" dirty="0"/>
              <a:t>2. </a:t>
            </a:r>
            <a:r>
              <a:rPr lang="en-US" sz="1000" b="0" i="0" noProof="0" dirty="0" err="1">
                <a:effectLst/>
              </a:rPr>
              <a:t>Woźniewska</a:t>
            </a:r>
            <a:r>
              <a:rPr lang="en-US" sz="1000" i="0" noProof="0" dirty="0"/>
              <a:t> P et al. </a:t>
            </a:r>
            <a:r>
              <a:rPr lang="en-US" sz="1000" i="0" noProof="0" dirty="0" err="1"/>
              <a:t>Prz</a:t>
            </a:r>
            <a:r>
              <a:rPr lang="en-US" sz="1000" i="0" noProof="0" dirty="0"/>
              <a:t> Gastroenterol 2021;16:5–9; 3. Goel R et al. J Minim Access Surg 2021;17:213–220; 4. Monkhouse SJW et al. Ann R Coll Surg Engl 2009;91:280–286.</a:t>
            </a:r>
            <a:endParaRPr lang="en-US" sz="1000" noProof="0" dirty="0"/>
          </a:p>
        </p:txBody>
      </p:sp>
      <p:sp>
        <p:nvSpPr>
          <p:cNvPr id="20" name="Rectangle 19">
            <a:extLst>
              <a:ext uri="{FF2B5EF4-FFF2-40B4-BE49-F238E27FC236}">
                <a16:creationId xmlns:a16="http://schemas.microsoft.com/office/drawing/2014/main" id="{547BBDDA-3E32-4791-9BA2-18FCB56ACDA1}"/>
              </a:ext>
            </a:extLst>
          </p:cNvPr>
          <p:cNvSpPr/>
          <p:nvPr/>
        </p:nvSpPr>
        <p:spPr>
          <a:xfrm>
            <a:off x="4530726" y="604953"/>
            <a:ext cx="1821096" cy="1328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white"/>
                </a:solidFill>
                <a:effectLst/>
                <a:uLnTx/>
                <a:uFillTx/>
                <a:latin typeface="Arial" panose="020B0604020202020204"/>
                <a:ea typeface="+mn-ea"/>
                <a:cs typeface="+mn-cs"/>
              </a:rPr>
              <a:t>Biliopancreatic diversion</a:t>
            </a:r>
            <a:r>
              <a:rPr kumimoji="0" lang="en-US" sz="1800" i="0" u="none" strike="noStrike" kern="1200" cap="none" spc="0" normalizeH="0" baseline="30000" noProof="0" dirty="0">
                <a:ln>
                  <a:noFill/>
                </a:ln>
                <a:solidFill>
                  <a:prstClr val="white"/>
                </a:solidFill>
                <a:effectLst/>
                <a:uLnTx/>
                <a:uFillTx/>
                <a:latin typeface="Arial" panose="020B0604020202020204"/>
                <a:ea typeface="+mn-ea"/>
                <a:cs typeface="+mn-cs"/>
              </a:rPr>
              <a:t>1,2</a:t>
            </a:r>
          </a:p>
        </p:txBody>
      </p:sp>
      <p:sp>
        <p:nvSpPr>
          <p:cNvPr id="9" name="Rectangle 8">
            <a:extLst>
              <a:ext uri="{FF2B5EF4-FFF2-40B4-BE49-F238E27FC236}">
                <a16:creationId xmlns:a16="http://schemas.microsoft.com/office/drawing/2014/main" id="{6EA29B25-4A9C-4C54-1C7A-005D353AE024}"/>
              </a:ext>
            </a:extLst>
          </p:cNvPr>
          <p:cNvSpPr/>
          <p:nvPr/>
        </p:nvSpPr>
        <p:spPr>
          <a:xfrm>
            <a:off x="4521201" y="1999749"/>
            <a:ext cx="1821096" cy="1328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white"/>
                </a:solidFill>
                <a:effectLst/>
                <a:uLnTx/>
                <a:uFillTx/>
                <a:latin typeface="Arial" panose="020B0604020202020204"/>
                <a:ea typeface="+mn-ea"/>
                <a:cs typeface="+mn-cs"/>
              </a:rPr>
              <a:t>Gastric sleeve</a:t>
            </a:r>
            <a:r>
              <a:rPr kumimoji="0" lang="en-US" sz="1800" i="0" u="none" strike="noStrike" kern="1200" cap="none" spc="0" normalizeH="0" baseline="30000" noProof="0" dirty="0">
                <a:ln>
                  <a:noFill/>
                </a:ln>
                <a:solidFill>
                  <a:prstClr val="white"/>
                </a:solidFill>
                <a:effectLst/>
                <a:uLnTx/>
                <a:uFillTx/>
                <a:latin typeface="Arial" panose="020B0604020202020204"/>
                <a:ea typeface="+mn-ea"/>
                <a:cs typeface="+mn-cs"/>
              </a:rPr>
              <a:t>1,2</a:t>
            </a:r>
          </a:p>
        </p:txBody>
      </p:sp>
      <p:sp>
        <p:nvSpPr>
          <p:cNvPr id="11" name="Rectangle 10">
            <a:extLst>
              <a:ext uri="{FF2B5EF4-FFF2-40B4-BE49-F238E27FC236}">
                <a16:creationId xmlns:a16="http://schemas.microsoft.com/office/drawing/2014/main" id="{158EA851-7F78-B2FB-78F6-6BCF6991CCC8}"/>
              </a:ext>
            </a:extLst>
          </p:cNvPr>
          <p:cNvSpPr/>
          <p:nvPr/>
        </p:nvSpPr>
        <p:spPr>
          <a:xfrm>
            <a:off x="4530726" y="4789342"/>
            <a:ext cx="1821096" cy="1328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defRPr/>
            </a:pPr>
            <a:r>
              <a:rPr lang="en-US" noProof="0" dirty="0">
                <a:solidFill>
                  <a:prstClr val="white"/>
                </a:solidFill>
              </a:rPr>
              <a:t>Gastric </a:t>
            </a:r>
            <a:br>
              <a:rPr lang="en-US" noProof="0" dirty="0">
                <a:solidFill>
                  <a:prstClr val="white"/>
                </a:solidFill>
              </a:rPr>
            </a:br>
            <a:r>
              <a:rPr lang="en-US" noProof="0" dirty="0">
                <a:solidFill>
                  <a:prstClr val="white"/>
                </a:solidFill>
              </a:rPr>
              <a:t>band</a:t>
            </a:r>
            <a:r>
              <a:rPr lang="en-US" baseline="30000" noProof="0" dirty="0">
                <a:solidFill>
                  <a:prstClr val="white"/>
                </a:solidFill>
              </a:rPr>
              <a:t>1,4</a:t>
            </a:r>
          </a:p>
        </p:txBody>
      </p:sp>
      <p:sp>
        <p:nvSpPr>
          <p:cNvPr id="13" name="Rectangle 12">
            <a:extLst>
              <a:ext uri="{FF2B5EF4-FFF2-40B4-BE49-F238E27FC236}">
                <a16:creationId xmlns:a16="http://schemas.microsoft.com/office/drawing/2014/main" id="{B340D10B-9F6B-EF04-F520-D976F50F70B0}"/>
              </a:ext>
            </a:extLst>
          </p:cNvPr>
          <p:cNvSpPr/>
          <p:nvPr/>
        </p:nvSpPr>
        <p:spPr>
          <a:xfrm>
            <a:off x="4530726" y="3394543"/>
            <a:ext cx="1821096" cy="1328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defRPr/>
            </a:pPr>
            <a:r>
              <a:rPr lang="en-US" noProof="0" dirty="0">
                <a:solidFill>
                  <a:prstClr val="white"/>
                </a:solidFill>
              </a:rPr>
              <a:t>Roux-en-Y gastric bypass</a:t>
            </a:r>
            <a:r>
              <a:rPr lang="en-US" baseline="30000" noProof="0" dirty="0">
                <a:solidFill>
                  <a:prstClr val="white"/>
                </a:solidFill>
              </a:rPr>
              <a:t>1,3</a:t>
            </a:r>
          </a:p>
        </p:txBody>
      </p:sp>
    </p:spTree>
    <p:extLst>
      <p:ext uri="{BB962C8B-B14F-4D97-AF65-F5344CB8AC3E}">
        <p14:creationId xmlns:p14="http://schemas.microsoft.com/office/powerpoint/2010/main" val="14430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FB4F7A8-658B-A63A-C96B-83B85DBF8C42}"/>
              </a:ext>
            </a:extLst>
          </p:cNvPr>
          <p:cNvSpPr/>
          <p:nvPr/>
        </p:nvSpPr>
        <p:spPr>
          <a:xfrm>
            <a:off x="0" y="2146168"/>
            <a:ext cx="12192000" cy="35284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2" name="Oval 91">
            <a:extLst>
              <a:ext uri="{FF2B5EF4-FFF2-40B4-BE49-F238E27FC236}">
                <a16:creationId xmlns:a16="http://schemas.microsoft.com/office/drawing/2014/main" id="{ED945A66-7BF4-5AF1-E371-0509798EA5D6}"/>
              </a:ext>
            </a:extLst>
          </p:cNvPr>
          <p:cNvSpPr/>
          <p:nvPr/>
        </p:nvSpPr>
        <p:spPr>
          <a:xfrm>
            <a:off x="9889958" y="3042057"/>
            <a:ext cx="1505406" cy="15054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864A6EF8-01AE-4AF5-A3F8-9C0369D1B4D6}"/>
              </a:ext>
            </a:extLst>
          </p:cNvPr>
          <p:cNvSpPr>
            <a:spLocks noGrp="1"/>
          </p:cNvSpPr>
          <p:nvPr>
            <p:ph type="title"/>
          </p:nvPr>
        </p:nvSpPr>
        <p:spPr>
          <a:xfrm>
            <a:off x="536240" y="414320"/>
            <a:ext cx="10896000" cy="1082209"/>
          </a:xfrm>
        </p:spPr>
        <p:txBody>
          <a:bodyPr/>
          <a:lstStyle/>
          <a:p>
            <a:r>
              <a:rPr lang="en-US" noProof="0" dirty="0"/>
              <a:t>Proactive management of micronutrient deficiency </a:t>
            </a:r>
            <a:br>
              <a:rPr lang="en-US" noProof="0" dirty="0"/>
            </a:br>
            <a:r>
              <a:rPr lang="en-US" noProof="0" dirty="0"/>
              <a:t>is crucial after bariatric surgery</a:t>
            </a:r>
          </a:p>
        </p:txBody>
      </p:sp>
      <p:sp>
        <p:nvSpPr>
          <p:cNvPr id="3" name="Text Placeholder 2">
            <a:extLst>
              <a:ext uri="{FF2B5EF4-FFF2-40B4-BE49-F238E27FC236}">
                <a16:creationId xmlns:a16="http://schemas.microsoft.com/office/drawing/2014/main" id="{412C77FF-1CA1-41D2-9AB6-3802B217F7F9}"/>
              </a:ext>
            </a:extLst>
          </p:cNvPr>
          <p:cNvSpPr>
            <a:spLocks noGrp="1"/>
          </p:cNvSpPr>
          <p:nvPr>
            <p:ph type="body" sz="quarter" idx="13"/>
          </p:nvPr>
        </p:nvSpPr>
        <p:spPr>
          <a:xfrm>
            <a:off x="536240" y="6020060"/>
            <a:ext cx="10896000" cy="324000"/>
          </a:xfrm>
        </p:spPr>
        <p:txBody>
          <a:bodyPr/>
          <a:lstStyle/>
          <a:p>
            <a:r>
              <a:rPr lang="en-US" noProof="0" dirty="0"/>
              <a:t>1. Osland E et al. Ann </a:t>
            </a:r>
            <a:r>
              <a:rPr lang="en-US" noProof="0" dirty="0" err="1"/>
              <a:t>Transl</a:t>
            </a:r>
            <a:r>
              <a:rPr lang="en-US" noProof="0" dirty="0"/>
              <a:t> Med 2020;8(suppl 1):S9; 2. Stein J et al. Aliment </a:t>
            </a:r>
            <a:r>
              <a:rPr lang="en-US" noProof="0" dirty="0" err="1"/>
              <a:t>Pharmacol</a:t>
            </a:r>
            <a:r>
              <a:rPr lang="en-US" noProof="0" dirty="0"/>
              <a:t> Ther 2014;40:582–609; 3. Nicoletti CF et al. Surg </a:t>
            </a:r>
            <a:r>
              <a:rPr lang="en-US" noProof="0" dirty="0" err="1"/>
              <a:t>Obes</a:t>
            </a:r>
            <a:r>
              <a:rPr lang="en-US" noProof="0" dirty="0"/>
              <a:t> </a:t>
            </a:r>
            <a:r>
              <a:rPr lang="en-US" noProof="0" dirty="0" err="1"/>
              <a:t>Relat</a:t>
            </a:r>
            <a:r>
              <a:rPr lang="en-US" noProof="0" dirty="0"/>
              <a:t> Dis 2013;9:520–525.</a:t>
            </a:r>
          </a:p>
        </p:txBody>
      </p:sp>
      <p:cxnSp>
        <p:nvCxnSpPr>
          <p:cNvPr id="17" name="Straight Connector 16">
            <a:extLst>
              <a:ext uri="{FF2B5EF4-FFF2-40B4-BE49-F238E27FC236}">
                <a16:creationId xmlns:a16="http://schemas.microsoft.com/office/drawing/2014/main" id="{21EAB368-4F95-B64A-7393-86342F0E07BD}"/>
              </a:ext>
            </a:extLst>
          </p:cNvPr>
          <p:cNvCxnSpPr>
            <a:cxnSpLocks/>
          </p:cNvCxnSpPr>
          <p:nvPr/>
        </p:nvCxnSpPr>
        <p:spPr>
          <a:xfrm>
            <a:off x="5830277" y="2282581"/>
            <a:ext cx="0" cy="32902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EDFAC0-8243-336A-A232-B0E36F6532AA}"/>
              </a:ext>
            </a:extLst>
          </p:cNvPr>
          <p:cNvSpPr/>
          <p:nvPr/>
        </p:nvSpPr>
        <p:spPr>
          <a:xfrm>
            <a:off x="1226325" y="3237664"/>
            <a:ext cx="508680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AD794844-0E68-1CDA-6B33-4CFD5EB83BD8}"/>
              </a:ext>
            </a:extLst>
          </p:cNvPr>
          <p:cNvGrpSpPr/>
          <p:nvPr/>
        </p:nvGrpSpPr>
        <p:grpSpPr>
          <a:xfrm>
            <a:off x="1214602" y="3588246"/>
            <a:ext cx="5086800" cy="531558"/>
            <a:chOff x="909801" y="2086051"/>
            <a:chExt cx="5086800" cy="531558"/>
          </a:xfrm>
          <a:noFill/>
        </p:grpSpPr>
        <p:sp>
          <p:nvSpPr>
            <p:cNvPr id="20" name="Rectangle 19">
              <a:extLst>
                <a:ext uri="{FF2B5EF4-FFF2-40B4-BE49-F238E27FC236}">
                  <a16:creationId xmlns:a16="http://schemas.microsoft.com/office/drawing/2014/main" id="{EFBC6B1C-15CA-33FC-6BB3-650ACA0E7FAD}"/>
                </a:ext>
              </a:extLst>
            </p:cNvPr>
            <p:cNvSpPr/>
            <p:nvPr/>
          </p:nvSpPr>
          <p:spPr>
            <a:xfrm>
              <a:off x="909801" y="2086051"/>
              <a:ext cx="5086800" cy="5315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248C8A11-617D-E75C-605A-9F7F217CD6D0}"/>
                </a:ext>
              </a:extLst>
            </p:cNvPr>
            <p:cNvSpPr txBox="1"/>
            <p:nvPr/>
          </p:nvSpPr>
          <p:spPr>
            <a:xfrm>
              <a:off x="909801" y="2090220"/>
              <a:ext cx="4182466" cy="307777"/>
            </a:xfrm>
            <a:prstGeom prst="rect">
              <a:avLst/>
            </a:prstGeom>
            <a:grpFill/>
            <a:ln>
              <a:noFill/>
            </a:ln>
          </p:spPr>
          <p:txBody>
            <a:bodyPr wrap="square" rtlCol="0">
              <a:spAutoFit/>
            </a:bodyPr>
            <a:lstStyle/>
            <a:p>
              <a:pPr>
                <a:defRPr/>
              </a:pPr>
              <a:endParaRPr kumimoji="0" lang="en-US" sz="1400" b="0" i="0" u="none" strike="noStrike" kern="1200" cap="none" spc="0" normalizeH="0" baseline="0" noProof="0" dirty="0">
                <a:ln>
                  <a:noFill/>
                </a:ln>
                <a:effectLst/>
                <a:uLnTx/>
                <a:uFillTx/>
                <a:latin typeface="Arial" panose="020B0604020202020204"/>
                <a:ea typeface="+mn-ea"/>
                <a:cs typeface="+mn-cs"/>
              </a:endParaRPr>
            </a:p>
          </p:txBody>
        </p:sp>
      </p:grpSp>
      <p:sp>
        <p:nvSpPr>
          <p:cNvPr id="23" name="Oval 22">
            <a:extLst>
              <a:ext uri="{FF2B5EF4-FFF2-40B4-BE49-F238E27FC236}">
                <a16:creationId xmlns:a16="http://schemas.microsoft.com/office/drawing/2014/main" id="{0D8F79F4-5BE2-30F2-2CC4-31C896DAE09F}"/>
              </a:ext>
            </a:extLst>
          </p:cNvPr>
          <p:cNvSpPr/>
          <p:nvPr/>
        </p:nvSpPr>
        <p:spPr>
          <a:xfrm>
            <a:off x="533400" y="2282190"/>
            <a:ext cx="712850" cy="712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5" name="Graphic 24">
            <a:extLst>
              <a:ext uri="{FF2B5EF4-FFF2-40B4-BE49-F238E27FC236}">
                <a16:creationId xmlns:a16="http://schemas.microsoft.com/office/drawing/2014/main" id="{9A1E9E97-9354-C58F-C151-A34EEED5A1DE}"/>
              </a:ext>
            </a:extLst>
          </p:cNvPr>
          <p:cNvPicPr>
            <a:picLocks noChangeAspect="1"/>
          </p:cNvPicPr>
          <p:nvPr/>
        </p:nvPicPr>
        <p:blipFill>
          <a:blip r:embed="rId3">
            <a:extLst>
              <a:ext uri="{96DAC541-7B7A-43D3-8B79-37D633B846F1}">
                <asvg:svgBlip xmlns:asvg="http://schemas.microsoft.com/office/drawing/2016/SVG/main" r:embed="rId4"/>
              </a:ext>
            </a:extLst>
          </a:blip>
          <a:srcRect l="11" r="11"/>
          <a:stretch/>
        </p:blipFill>
        <p:spPr>
          <a:xfrm>
            <a:off x="662431" y="2403540"/>
            <a:ext cx="470044" cy="470151"/>
          </a:xfrm>
          <a:prstGeom prst="rect">
            <a:avLst/>
          </a:prstGeom>
        </p:spPr>
      </p:pic>
      <p:sp>
        <p:nvSpPr>
          <p:cNvPr id="27" name="Oval 26">
            <a:extLst>
              <a:ext uri="{FF2B5EF4-FFF2-40B4-BE49-F238E27FC236}">
                <a16:creationId xmlns:a16="http://schemas.microsoft.com/office/drawing/2014/main" id="{881B282C-39B9-08AC-B980-D7062B5AD304}"/>
              </a:ext>
            </a:extLst>
          </p:cNvPr>
          <p:cNvSpPr/>
          <p:nvPr/>
        </p:nvSpPr>
        <p:spPr>
          <a:xfrm>
            <a:off x="6074508" y="2282190"/>
            <a:ext cx="712850" cy="712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8" name="Graphic 27">
            <a:extLst>
              <a:ext uri="{FF2B5EF4-FFF2-40B4-BE49-F238E27FC236}">
                <a16:creationId xmlns:a16="http://schemas.microsoft.com/office/drawing/2014/main" id="{3DC0D0F5-BEB7-6460-CAB2-60710B656BE6}"/>
              </a:ext>
            </a:extLst>
          </p:cNvPr>
          <p:cNvPicPr>
            <a:picLocks noChangeAspect="1"/>
          </p:cNvPicPr>
          <p:nvPr/>
        </p:nvPicPr>
        <p:blipFill>
          <a:blip r:embed="rId5">
            <a:extLst>
              <a:ext uri="{96DAC541-7B7A-43D3-8B79-37D633B846F1}">
                <asvg:svgBlip xmlns:asvg="http://schemas.microsoft.com/office/drawing/2016/SVG/main" r:embed="rId6"/>
              </a:ext>
            </a:extLst>
          </a:blip>
          <a:srcRect l="11" r="11"/>
          <a:stretch/>
        </p:blipFill>
        <p:spPr>
          <a:xfrm>
            <a:off x="6195924" y="2403540"/>
            <a:ext cx="470044" cy="470151"/>
          </a:xfrm>
          <a:prstGeom prst="rect">
            <a:avLst/>
          </a:prstGeom>
        </p:spPr>
      </p:pic>
      <p:sp>
        <p:nvSpPr>
          <p:cNvPr id="30" name="TextBox 29">
            <a:extLst>
              <a:ext uri="{FF2B5EF4-FFF2-40B4-BE49-F238E27FC236}">
                <a16:creationId xmlns:a16="http://schemas.microsoft.com/office/drawing/2014/main" id="{218D237A-8D03-A922-13F2-263B4CC6F2D5}"/>
              </a:ext>
            </a:extLst>
          </p:cNvPr>
          <p:cNvSpPr txBox="1"/>
          <p:nvPr/>
        </p:nvSpPr>
        <p:spPr>
          <a:xfrm>
            <a:off x="1358329" y="2938525"/>
            <a:ext cx="4537941" cy="430887"/>
          </a:xfrm>
          <a:prstGeom prst="rect">
            <a:avLst/>
          </a:prstGeom>
          <a:noFill/>
          <a:ln>
            <a:noFill/>
          </a:ln>
        </p:spPr>
        <p:txBody>
          <a:bodyPr wrap="square" lIns="0" tIns="0" rIns="0" bIns="0" rtlCol="0">
            <a:spAutoFit/>
          </a:bodyPr>
          <a:lstStyle/>
          <a:p>
            <a:pPr marL="0" marR="0" lvl="0" indent="0" algn="l" defTabSz="914400" rtl="0" eaLnBrk="1" fontAlgn="auto" latinLnBrk="0" hangingPunct="1">
              <a:spcAft>
                <a:spcPts val="400"/>
              </a:spcAft>
              <a:buClrTx/>
              <a:buSzTx/>
              <a:buFontTx/>
              <a:buNone/>
              <a:tabLst/>
              <a:defRPr/>
            </a:pPr>
            <a:r>
              <a:rPr kumimoji="0" lang="en-US" sz="1400" b="1" i="0" u="none" strike="noStrike" kern="1200" cap="none" spc="0" normalizeH="0" baseline="0" noProof="0" dirty="0">
                <a:ln>
                  <a:noFill/>
                </a:ln>
                <a:effectLst/>
                <a:uLnTx/>
                <a:uFillTx/>
                <a:latin typeface="Arial" panose="020B0604020202020204"/>
                <a:ea typeface="+mn-ea"/>
                <a:cs typeface="+mn-cs"/>
              </a:rPr>
              <a:t>Due to restrictive and malabsorptive</a:t>
            </a:r>
            <a:br>
              <a:rPr kumimoji="0" lang="en-US" sz="1400" b="1" i="0" u="none" strike="noStrike" kern="1200" cap="none" spc="0" normalizeH="0" baseline="0" noProof="0" dirty="0">
                <a:ln>
                  <a:noFill/>
                </a:ln>
                <a:effectLst/>
                <a:uLnTx/>
                <a:uFillTx/>
                <a:latin typeface="Arial" panose="020B0604020202020204"/>
                <a:ea typeface="+mn-ea"/>
                <a:cs typeface="+mn-cs"/>
              </a:rPr>
            </a:br>
            <a:r>
              <a:rPr kumimoji="0" lang="en-US" sz="1400" b="1" i="0" u="none" strike="noStrike" kern="1200" cap="none" spc="0" normalizeH="0" baseline="0" noProof="0" dirty="0">
                <a:ln>
                  <a:noFill/>
                </a:ln>
                <a:effectLst/>
                <a:uLnTx/>
                <a:uFillTx/>
                <a:latin typeface="Arial" panose="020B0604020202020204"/>
                <a:ea typeface="+mn-ea"/>
                <a:cs typeface="+mn-cs"/>
              </a:rPr>
              <a:t>effect of bariatric surgery </a:t>
            </a:r>
          </a:p>
        </p:txBody>
      </p:sp>
      <p:sp>
        <p:nvSpPr>
          <p:cNvPr id="31" name="TextBox 30">
            <a:extLst>
              <a:ext uri="{FF2B5EF4-FFF2-40B4-BE49-F238E27FC236}">
                <a16:creationId xmlns:a16="http://schemas.microsoft.com/office/drawing/2014/main" id="{DDF7E7A1-06AB-B534-2457-0BA83A113E5B}"/>
              </a:ext>
            </a:extLst>
          </p:cNvPr>
          <p:cNvSpPr txBox="1"/>
          <p:nvPr/>
        </p:nvSpPr>
        <p:spPr>
          <a:xfrm>
            <a:off x="1363720" y="2361616"/>
            <a:ext cx="4420129" cy="553998"/>
          </a:xfrm>
          <a:prstGeom prst="rect">
            <a:avLst/>
          </a:prstGeom>
          <a:noFill/>
        </p:spPr>
        <p:txBody>
          <a:bodyPr wrap="square" lIns="0" tIns="0" rIns="0" bIns="0">
            <a:spAutoFit/>
          </a:bodyPr>
          <a:lstStyle/>
          <a:p>
            <a:r>
              <a:rPr lang="en-US" b="1" noProof="0" dirty="0">
                <a:solidFill>
                  <a:schemeClr val="accent1"/>
                </a:solidFill>
                <a:cs typeface="Arial"/>
              </a:rPr>
              <a:t>Micronutrient </a:t>
            </a:r>
            <a:br>
              <a:rPr lang="en-US" b="1" noProof="0" dirty="0">
                <a:solidFill>
                  <a:schemeClr val="accent1"/>
                </a:solidFill>
                <a:cs typeface="Arial"/>
              </a:rPr>
            </a:br>
            <a:r>
              <a:rPr lang="en-US" b="1" noProof="0" dirty="0">
                <a:solidFill>
                  <a:schemeClr val="accent1"/>
                </a:solidFill>
                <a:cs typeface="Arial"/>
              </a:rPr>
              <a:t>deficiencies</a:t>
            </a:r>
            <a:r>
              <a:rPr lang="en-US" baseline="30000" noProof="0" dirty="0">
                <a:solidFill>
                  <a:schemeClr val="accent1"/>
                </a:solidFill>
                <a:cs typeface="Arial"/>
              </a:rPr>
              <a:t>1</a:t>
            </a:r>
            <a:r>
              <a:rPr lang="en-US" b="1" noProof="0" dirty="0">
                <a:solidFill>
                  <a:schemeClr val="accent1"/>
                </a:solidFill>
                <a:cs typeface="Arial"/>
              </a:rPr>
              <a:t> </a:t>
            </a:r>
          </a:p>
        </p:txBody>
      </p:sp>
      <p:sp>
        <p:nvSpPr>
          <p:cNvPr id="32" name="TextBox 31">
            <a:extLst>
              <a:ext uri="{FF2B5EF4-FFF2-40B4-BE49-F238E27FC236}">
                <a16:creationId xmlns:a16="http://schemas.microsoft.com/office/drawing/2014/main" id="{254AC9FE-04CE-827B-7D58-6C6414DC8754}"/>
              </a:ext>
            </a:extLst>
          </p:cNvPr>
          <p:cNvSpPr txBox="1"/>
          <p:nvPr/>
        </p:nvSpPr>
        <p:spPr>
          <a:xfrm>
            <a:off x="6920069" y="2361616"/>
            <a:ext cx="4708560" cy="553998"/>
          </a:xfrm>
          <a:prstGeom prst="rect">
            <a:avLst/>
          </a:prstGeom>
          <a:noFill/>
        </p:spPr>
        <p:txBody>
          <a:bodyPr wrap="square" lIns="0" tIns="0" rIns="0" bIns="0">
            <a:spAutoFit/>
          </a:bodyPr>
          <a:lstStyle/>
          <a:p>
            <a:r>
              <a:rPr lang="en-US" b="1" noProof="0" dirty="0">
                <a:solidFill>
                  <a:schemeClr val="accent1"/>
                </a:solidFill>
                <a:cs typeface="Arial"/>
              </a:rPr>
              <a:t>Management of </a:t>
            </a:r>
            <a:br>
              <a:rPr lang="en-US" b="1" noProof="0" dirty="0">
                <a:solidFill>
                  <a:schemeClr val="accent1"/>
                </a:solidFill>
                <a:cs typeface="Arial"/>
              </a:rPr>
            </a:br>
            <a:r>
              <a:rPr lang="en-US" b="1" noProof="0" dirty="0">
                <a:solidFill>
                  <a:schemeClr val="accent1"/>
                </a:solidFill>
                <a:cs typeface="Arial"/>
              </a:rPr>
              <a:t>post-bariatric patients</a:t>
            </a:r>
            <a:r>
              <a:rPr lang="en-US" baseline="30000" noProof="0" dirty="0">
                <a:solidFill>
                  <a:schemeClr val="accent1"/>
                </a:solidFill>
                <a:cs typeface="Arial"/>
              </a:rPr>
              <a:t>1–3</a:t>
            </a:r>
          </a:p>
        </p:txBody>
      </p:sp>
      <p:sp>
        <p:nvSpPr>
          <p:cNvPr id="33" name="TextBox 32">
            <a:extLst>
              <a:ext uri="{FF2B5EF4-FFF2-40B4-BE49-F238E27FC236}">
                <a16:creationId xmlns:a16="http://schemas.microsoft.com/office/drawing/2014/main" id="{3F2BEADC-B6D9-D3B1-0BD5-72B80EF69124}"/>
              </a:ext>
            </a:extLst>
          </p:cNvPr>
          <p:cNvSpPr txBox="1"/>
          <p:nvPr/>
        </p:nvSpPr>
        <p:spPr>
          <a:xfrm>
            <a:off x="6920070" y="2986231"/>
            <a:ext cx="2580026" cy="2385268"/>
          </a:xfrm>
          <a:prstGeom prst="rect">
            <a:avLst/>
          </a:prstGeom>
          <a:noFill/>
          <a:ln>
            <a:noFill/>
          </a:ln>
        </p:spPr>
        <p:txBody>
          <a:bodyPr wrap="square" lIns="0" tIns="0" rIns="0" bIns="0" rtlCol="0">
            <a:spAutoFit/>
          </a:bodyPr>
          <a:lstStyle/>
          <a:p>
            <a:pPr marL="285750" indent="-198438">
              <a:spcBef>
                <a:spcPts val="600"/>
              </a:spcBef>
              <a:buFont typeface="Arial" panose="020B0604020202020204" pitchFamily="34" charset="0"/>
              <a:buChar char="•"/>
              <a:defRPr/>
            </a:pPr>
            <a:r>
              <a:rPr lang="en-US" sz="1400" dirty="0">
                <a:latin typeface="Arial" panose="020B0604020202020204"/>
              </a:rPr>
              <a:t>Regular micronutrient monitoring </a:t>
            </a:r>
          </a:p>
          <a:p>
            <a:pPr marL="285750" indent="-198438">
              <a:spcBef>
                <a:spcPts val="600"/>
              </a:spcBef>
              <a:buFont typeface="Arial" panose="020B0604020202020204" pitchFamily="34" charset="0"/>
              <a:buChar char="•"/>
              <a:defRPr/>
            </a:pPr>
            <a:r>
              <a:rPr lang="en-US" sz="1400" dirty="0">
                <a:latin typeface="Arial" panose="020B0604020202020204"/>
              </a:rPr>
              <a:t>Diet review to ensure dietary sources are optimized</a:t>
            </a:r>
          </a:p>
          <a:p>
            <a:pPr marL="285750" indent="-198438">
              <a:spcBef>
                <a:spcPts val="600"/>
              </a:spcBef>
              <a:buFont typeface="Arial" panose="020B0604020202020204" pitchFamily="34" charset="0"/>
              <a:buChar char="•"/>
              <a:defRPr/>
            </a:pPr>
            <a:r>
              <a:rPr lang="en-US" sz="1400" dirty="0">
                <a:latin typeface="Arial" panose="020B0604020202020204"/>
              </a:rPr>
              <a:t>Daily multivitamin and multimineral supplementation</a:t>
            </a:r>
          </a:p>
          <a:p>
            <a:pPr marL="285750" indent="-198438">
              <a:spcBef>
                <a:spcPts val="600"/>
              </a:spcBef>
              <a:buFont typeface="Arial" panose="020B0604020202020204" pitchFamily="34" charset="0"/>
              <a:buChar char="•"/>
              <a:defRPr/>
            </a:pPr>
            <a:r>
              <a:rPr lang="en-US" sz="1400" dirty="0">
                <a:latin typeface="Arial" panose="020B0604020202020204"/>
              </a:rPr>
              <a:t>Identify any previously undetected causes for the deficiencies</a:t>
            </a:r>
          </a:p>
        </p:txBody>
      </p:sp>
      <p:sp>
        <p:nvSpPr>
          <p:cNvPr id="6" name="TextBox 5">
            <a:extLst>
              <a:ext uri="{FF2B5EF4-FFF2-40B4-BE49-F238E27FC236}">
                <a16:creationId xmlns:a16="http://schemas.microsoft.com/office/drawing/2014/main" id="{5709B464-8F46-4888-A9FC-A8A9E494A60E}"/>
              </a:ext>
            </a:extLst>
          </p:cNvPr>
          <p:cNvSpPr txBox="1"/>
          <p:nvPr/>
        </p:nvSpPr>
        <p:spPr>
          <a:xfrm>
            <a:off x="1377017" y="3513461"/>
            <a:ext cx="1587163" cy="1677382"/>
          </a:xfrm>
          <a:prstGeom prst="rect">
            <a:avLst/>
          </a:prstGeom>
          <a:noFill/>
          <a:ln>
            <a:noFill/>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a:ea typeface="+mn-ea"/>
                <a:cs typeface="+mn-cs"/>
              </a:rPr>
              <a:t>Most common</a:t>
            </a:r>
          </a:p>
          <a:p>
            <a:pPr marL="285750" marR="0" lvl="0" indent="-198438"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Calcium</a:t>
            </a:r>
          </a:p>
          <a:p>
            <a:pPr marL="285750" marR="0" lvl="0" indent="-198438"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Vitamin D</a:t>
            </a:r>
          </a:p>
          <a:p>
            <a:pPr marL="285750" marR="0" lvl="0" indent="-198438"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Iron</a:t>
            </a:r>
          </a:p>
          <a:p>
            <a:pPr marL="285750" marR="0" lvl="0" indent="-198438"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Vitamin B12</a:t>
            </a:r>
          </a:p>
          <a:p>
            <a:pPr marL="285750" marR="0" lvl="0" indent="-198438"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Thiamin</a:t>
            </a:r>
          </a:p>
        </p:txBody>
      </p:sp>
      <p:sp>
        <p:nvSpPr>
          <p:cNvPr id="35" name="TextBox 34">
            <a:extLst>
              <a:ext uri="{FF2B5EF4-FFF2-40B4-BE49-F238E27FC236}">
                <a16:creationId xmlns:a16="http://schemas.microsoft.com/office/drawing/2014/main" id="{C462349E-78D2-1F31-9C21-6F5D473348F9}"/>
              </a:ext>
            </a:extLst>
          </p:cNvPr>
          <p:cNvSpPr txBox="1"/>
          <p:nvPr/>
        </p:nvSpPr>
        <p:spPr>
          <a:xfrm>
            <a:off x="3106006" y="3519286"/>
            <a:ext cx="1922142" cy="1677382"/>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a:ea typeface="+mn-ea"/>
                <a:cs typeface="+mn-cs"/>
              </a:rPr>
              <a:t>Less common </a:t>
            </a:r>
          </a:p>
          <a:p>
            <a:pPr marL="285750" indent="-198438">
              <a:spcBef>
                <a:spcPts val="600"/>
              </a:spcBef>
              <a:buFont typeface="Arial" panose="020B0604020202020204" pitchFamily="34" charset="0"/>
              <a:buChar char="•"/>
              <a:defRPr/>
            </a:pPr>
            <a:r>
              <a:rPr lang="en-US" sz="1400" dirty="0">
                <a:latin typeface="Arial" panose="020B0604020202020204"/>
              </a:rPr>
              <a:t>Zinc</a:t>
            </a:r>
          </a:p>
          <a:p>
            <a:pPr marL="285750" indent="-198438">
              <a:spcBef>
                <a:spcPts val="600"/>
              </a:spcBef>
              <a:buFont typeface="Arial" panose="020B0604020202020204" pitchFamily="34" charset="0"/>
              <a:buChar char="•"/>
              <a:defRPr/>
            </a:pPr>
            <a:r>
              <a:rPr lang="en-US" sz="1400" dirty="0">
                <a:latin typeface="Arial" panose="020B0604020202020204"/>
              </a:rPr>
              <a:t>Copper</a:t>
            </a:r>
          </a:p>
          <a:p>
            <a:pPr marL="285750" indent="-198438">
              <a:spcBef>
                <a:spcPts val="600"/>
              </a:spcBef>
              <a:buFont typeface="Arial" panose="020B0604020202020204" pitchFamily="34" charset="0"/>
              <a:buChar char="•"/>
              <a:defRPr/>
            </a:pPr>
            <a:r>
              <a:rPr lang="en-US" sz="1400" dirty="0">
                <a:latin typeface="Arial" panose="020B0604020202020204"/>
              </a:rPr>
              <a:t>Vitamin A</a:t>
            </a:r>
          </a:p>
          <a:p>
            <a:pPr marL="285750" indent="-198438">
              <a:spcBef>
                <a:spcPts val="600"/>
              </a:spcBef>
              <a:buFont typeface="Arial" panose="020B0604020202020204" pitchFamily="34" charset="0"/>
              <a:buChar char="•"/>
              <a:defRPr/>
            </a:pPr>
            <a:r>
              <a:rPr lang="en-US" sz="1400" dirty="0">
                <a:latin typeface="Arial" panose="020B0604020202020204"/>
              </a:rPr>
              <a:t>Vitamin E</a:t>
            </a:r>
          </a:p>
          <a:p>
            <a:pPr marL="285750" indent="-198438">
              <a:spcBef>
                <a:spcPts val="600"/>
              </a:spcBef>
              <a:buFont typeface="Arial" panose="020B0604020202020204" pitchFamily="34" charset="0"/>
              <a:buChar char="•"/>
              <a:defRPr/>
            </a:pPr>
            <a:r>
              <a:rPr lang="en-US" sz="1400" dirty="0">
                <a:latin typeface="Arial" panose="020B0604020202020204"/>
              </a:rPr>
              <a:t>Vitamin K</a:t>
            </a:r>
          </a:p>
        </p:txBody>
      </p:sp>
      <p:sp>
        <p:nvSpPr>
          <p:cNvPr id="86" name="TextBox 85">
            <a:extLst>
              <a:ext uri="{FF2B5EF4-FFF2-40B4-BE49-F238E27FC236}">
                <a16:creationId xmlns:a16="http://schemas.microsoft.com/office/drawing/2014/main" id="{60BEDBF9-861C-D46F-8BE0-6F900974A4E5}"/>
              </a:ext>
            </a:extLst>
          </p:cNvPr>
          <p:cNvSpPr txBox="1"/>
          <p:nvPr/>
        </p:nvSpPr>
        <p:spPr>
          <a:xfrm>
            <a:off x="10027474" y="3798918"/>
            <a:ext cx="123037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solidFill>
                <a:effectLst/>
                <a:uLnTx/>
                <a:uFillTx/>
                <a:latin typeface="Arial" panose="020B0604020202020204"/>
                <a:ea typeface="+mn-ea"/>
                <a:cs typeface="+mn-cs"/>
              </a:rPr>
              <a:t>Vitamin deficiency</a:t>
            </a:r>
          </a:p>
        </p:txBody>
      </p:sp>
      <p:pic>
        <p:nvPicPr>
          <p:cNvPr id="89" name="Graphic 88">
            <a:extLst>
              <a:ext uri="{FF2B5EF4-FFF2-40B4-BE49-F238E27FC236}">
                <a16:creationId xmlns:a16="http://schemas.microsoft.com/office/drawing/2014/main" id="{DE3CE870-D7BC-1C37-201E-24F318DC55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64031" y="3150320"/>
            <a:ext cx="757260" cy="757260"/>
          </a:xfrm>
          <a:prstGeom prst="rect">
            <a:avLst/>
          </a:prstGeom>
        </p:spPr>
      </p:pic>
    </p:spTree>
    <p:extLst>
      <p:ext uri="{BB962C8B-B14F-4D97-AF65-F5344CB8AC3E}">
        <p14:creationId xmlns:p14="http://schemas.microsoft.com/office/powerpoint/2010/main" val="10857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Thank you for using the FORWARD: Focus on Obesity Education curriculum.</a:t>
            </a: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 </a:t>
            </a:r>
            <a:endParaRPr kumimoji="0" lang="en-US"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a:t>
            </a:r>
            <a:br>
              <a:rPr kumimoji="0" lang="en-US" sz="1400" b="0" i="0" u="none" strike="noStrike" kern="1200" cap="none" spc="0" normalizeH="0" baseline="0" noProof="0" dirty="0">
                <a:ln>
                  <a:noFill/>
                </a:ln>
                <a:solidFill>
                  <a:schemeClr val="tx2"/>
                </a:solidFill>
                <a:effectLst/>
                <a:uLnTx/>
                <a:uFillTx/>
                <a:latin typeface="Arial"/>
                <a:ea typeface="+mn-ea"/>
                <a:cs typeface="Arial"/>
              </a:rPr>
            </a:br>
            <a:r>
              <a:rPr kumimoji="0" lang="en-US" sz="1400" b="0" i="0" u="none" strike="noStrike" kern="1200" cap="none" spc="0" normalizeH="0" baseline="0" noProof="0" dirty="0">
                <a:ln>
                  <a:noFill/>
                </a:ln>
                <a:solidFill>
                  <a:schemeClr val="tx2"/>
                </a:solidFill>
                <a:effectLst/>
                <a:uLnTx/>
                <a:uFillTx/>
                <a:latin typeface="Arial"/>
                <a:ea typeface="+mn-ea"/>
                <a:cs typeface="Arial"/>
              </a:rPr>
              <a:t>FORWARD relies exclusively on open-source materials available to the general public</a:t>
            </a:r>
            <a:r>
              <a:rPr lang="en-US" sz="1400" noProof="0" dirty="0">
                <a:solidFill>
                  <a:schemeClr val="tx2"/>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mn-cs"/>
              </a:rPr>
            </a:br>
            <a:endParaRPr kumimoji="0" lang="en-US" sz="1800" b="1" i="0" u="none" strike="noStrike" kern="1200" cap="none" spc="0" normalizeH="0" baseline="0" noProof="0" dirty="0">
              <a:ln>
                <a:noFill/>
              </a:ln>
              <a:solidFill>
                <a:schemeClr val="tx2"/>
              </a:solidFill>
              <a:effectLst/>
              <a:uLnTx/>
              <a:uFillTx/>
              <a:latin typeface="Arial"/>
              <a:ea typeface="+mn-ea"/>
              <a:cs typeface="Arial"/>
            </a:endParaRP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noProof="0" dirty="0">
                <a:latin typeface="Arial" panose="020B0604020202020204" pitchFamily="34" charset="0"/>
                <a:cs typeface="Arial" panose="020B0604020202020204" pitchFamily="34" charset="0"/>
              </a:rPr>
              <a:t>Content current as of January 2025</a:t>
            </a:r>
          </a:p>
        </p:txBody>
      </p:sp>
      <p:sp>
        <p:nvSpPr>
          <p:cNvPr id="9" name="TextBox 8">
            <a:extLst>
              <a:ext uri="{FF2B5EF4-FFF2-40B4-BE49-F238E27FC236}">
                <a16:creationId xmlns:a16="http://schemas.microsoft.com/office/drawing/2014/main" id="{434350DE-FEC3-4F88-160F-492935CED102}"/>
              </a:ext>
            </a:extLst>
          </p:cNvPr>
          <p:cNvSpPr txBox="1"/>
          <p:nvPr/>
        </p:nvSpPr>
        <p:spPr>
          <a:xfrm>
            <a:off x="3788485" y="6422315"/>
            <a:ext cx="4615031" cy="276999"/>
          </a:xfrm>
          <a:prstGeom prst="rect">
            <a:avLst/>
          </a:prstGeom>
          <a:noFill/>
        </p:spPr>
        <p:txBody>
          <a:bodyPr wrap="square" rtlCol="0">
            <a:spAutoFit/>
          </a:bodyPr>
          <a:lstStyle/>
          <a:p>
            <a:pPr algn="ctr"/>
            <a:r>
              <a:rPr lang="en-US" sz="1200" noProof="0" dirty="0">
                <a:latin typeface="Arial" panose="020B0604020202020204" pitchFamily="34" charset="0"/>
                <a:cs typeface="Arial" panose="020B0604020202020204" pitchFamily="34" charset="0"/>
              </a:rPr>
              <a:t>Content current as of January 2025</a:t>
            </a:r>
          </a:p>
        </p:txBody>
      </p:sp>
      <p:sp>
        <p:nvSpPr>
          <p:cNvPr id="11" name="TextBox 10">
            <a:extLst>
              <a:ext uri="{FF2B5EF4-FFF2-40B4-BE49-F238E27FC236}">
                <a16:creationId xmlns:a16="http://schemas.microsoft.com/office/drawing/2014/main" id="{204AA451-5C49-D2D1-F9B7-F920E3854CC7}"/>
              </a:ext>
            </a:extLst>
          </p:cNvPr>
          <p:cNvSpPr txBox="1"/>
          <p:nvPr/>
        </p:nvSpPr>
        <p:spPr>
          <a:xfrm>
            <a:off x="3788485" y="6145316"/>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October 2025</a:t>
            </a:r>
          </a:p>
        </p:txBody>
      </p:sp>
      <p:grpSp>
        <p:nvGrpSpPr>
          <p:cNvPr id="6" name="Group 5">
            <a:extLst>
              <a:ext uri="{FF2B5EF4-FFF2-40B4-BE49-F238E27FC236}">
                <a16:creationId xmlns:a16="http://schemas.microsoft.com/office/drawing/2014/main" id="{0C360FFB-161C-B46E-C4F3-F79DC48C8177}"/>
              </a:ext>
            </a:extLst>
          </p:cNvPr>
          <p:cNvGrpSpPr/>
          <p:nvPr/>
        </p:nvGrpSpPr>
        <p:grpSpPr>
          <a:xfrm>
            <a:off x="4523650" y="4602787"/>
            <a:ext cx="3144701" cy="873068"/>
            <a:chOff x="4523650" y="4602787"/>
            <a:chExt cx="3144701" cy="873068"/>
          </a:xfrm>
        </p:grpSpPr>
        <p:grpSp>
          <p:nvGrpSpPr>
            <p:cNvPr id="13" name="Group 12">
              <a:extLst>
                <a:ext uri="{FF2B5EF4-FFF2-40B4-BE49-F238E27FC236}">
                  <a16:creationId xmlns:a16="http://schemas.microsoft.com/office/drawing/2014/main" id="{C87B1555-D505-B5D8-2B11-14F839A05FDA}"/>
                </a:ext>
              </a:extLst>
            </p:cNvPr>
            <p:cNvGrpSpPr/>
            <p:nvPr/>
          </p:nvGrpSpPr>
          <p:grpSpPr>
            <a:xfrm>
              <a:off x="4523650" y="4602787"/>
              <a:ext cx="3144701" cy="853112"/>
              <a:chOff x="4712365" y="4738255"/>
              <a:chExt cx="3144701" cy="853112"/>
            </a:xfrm>
          </p:grpSpPr>
          <p:sp>
            <p:nvSpPr>
              <p:cNvPr id="15" name="TextBox 14">
                <a:extLst>
                  <a:ext uri="{FF2B5EF4-FFF2-40B4-BE49-F238E27FC236}">
                    <a16:creationId xmlns:a16="http://schemas.microsoft.com/office/drawing/2014/main" id="{949E9A39-344F-0B96-491B-48D4ACE6999E}"/>
                  </a:ext>
                </a:extLst>
              </p:cNvPr>
              <p:cNvSpPr txBox="1"/>
              <p:nvPr/>
            </p:nvSpPr>
            <p:spPr>
              <a:xfrm>
                <a:off x="4752976" y="5010923"/>
                <a:ext cx="197802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Double click </a:t>
                </a:r>
                <a:r>
                  <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to view: </a:t>
                </a:r>
              </a:p>
            </p:txBody>
          </p:sp>
          <p:sp>
            <p:nvSpPr>
              <p:cNvPr id="16" name="Rectangle: Rounded Corners 15">
                <a:extLst>
                  <a:ext uri="{FF2B5EF4-FFF2-40B4-BE49-F238E27FC236}">
                    <a16:creationId xmlns:a16="http://schemas.microsoft.com/office/drawing/2014/main" id="{0BC8213F-505A-B16F-FB59-9F8E5E3E57CD}"/>
                  </a:ext>
                </a:extLst>
              </p:cNvPr>
              <p:cNvSpPr/>
              <p:nvPr/>
            </p:nvSpPr>
            <p:spPr>
              <a:xfrm>
                <a:off x="4712365" y="4738255"/>
                <a:ext cx="3144701" cy="853112"/>
              </a:xfrm>
              <a:prstGeom prst="roundRect">
                <a:avLst>
                  <a:gd name="adj" fmla="val 50000"/>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aphicFrame>
          <p:nvGraphicFramePr>
            <p:cNvPr id="5" name="Object 4">
              <a:extLst>
                <a:ext uri="{FF2B5EF4-FFF2-40B4-BE49-F238E27FC236}">
                  <a16:creationId xmlns:a16="http://schemas.microsoft.com/office/drawing/2014/main" id="{58837DE8-4A33-912D-CE40-9C4DF8A3C364}"/>
                </a:ext>
              </a:extLst>
            </p:cNvPr>
            <p:cNvGraphicFramePr>
              <a:graphicFrameLocks noChangeAspect="1"/>
            </p:cNvGraphicFramePr>
            <p:nvPr>
              <p:extLst>
                <p:ext uri="{D42A27DB-BD31-4B8C-83A1-F6EECF244321}">
                  <p14:modId xmlns:p14="http://schemas.microsoft.com/office/powerpoint/2010/main" val="1581561523"/>
                </p:ext>
              </p:extLst>
            </p:nvPr>
          </p:nvGraphicFramePr>
          <p:xfrm>
            <a:off x="6542285" y="4685280"/>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bat.Document.DC">
                    <p:embed/>
                  </p:oleObj>
                </mc:Choice>
                <mc:Fallback>
                  <p:oleObj name="Acrobat Document" showAsIcon="1" r:id="rId3" imgW="937800" imgH="791280" progId="Acrobat.Document.DC">
                    <p:embed/>
                    <p:pic>
                      <p:nvPicPr>
                        <p:cNvPr id="5" name="Object 4">
                          <a:extLst>
                            <a:ext uri="{FF2B5EF4-FFF2-40B4-BE49-F238E27FC236}">
                              <a16:creationId xmlns:a16="http://schemas.microsoft.com/office/drawing/2014/main" id="{58837DE8-4A33-912D-CE40-9C4DF8A3C364}"/>
                            </a:ext>
                          </a:extLst>
                        </p:cNvPr>
                        <p:cNvPicPr/>
                        <p:nvPr/>
                      </p:nvPicPr>
                      <p:blipFill>
                        <a:blip r:embed="rId4"/>
                        <a:stretch>
                          <a:fillRect/>
                        </a:stretch>
                      </p:blipFill>
                      <p:spPr>
                        <a:xfrm>
                          <a:off x="6542285" y="4685280"/>
                          <a:ext cx="938212" cy="790575"/>
                        </a:xfrm>
                        <a:prstGeom prst="rect">
                          <a:avLst/>
                        </a:prstGeom>
                      </p:spPr>
                    </p:pic>
                  </p:oleObj>
                </mc:Fallback>
              </mc:AlternateContent>
            </a:graphicData>
          </a:graphic>
        </p:graphicFrame>
      </p:grpSp>
    </p:spTree>
    <p:extLst>
      <p:ext uri="{BB962C8B-B14F-4D97-AF65-F5344CB8AC3E}">
        <p14:creationId xmlns:p14="http://schemas.microsoft.com/office/powerpoint/2010/main" val="27969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0A264-56CF-2F39-4B45-1B82F5B55EC5}"/>
              </a:ext>
            </a:extLst>
          </p:cNvPr>
          <p:cNvSpPr/>
          <p:nvPr/>
        </p:nvSpPr>
        <p:spPr>
          <a:xfrm>
            <a:off x="0" y="2463800"/>
            <a:ext cx="12192000" cy="2772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BE0C05D6-F8EB-9D92-4201-26F458C7F7CD}"/>
              </a:ext>
            </a:extLst>
          </p:cNvPr>
          <p:cNvSpPr>
            <a:spLocks noGrp="1"/>
          </p:cNvSpPr>
          <p:nvPr>
            <p:ph type="title"/>
          </p:nvPr>
        </p:nvSpPr>
        <p:spPr>
          <a:xfrm>
            <a:off x="536240" y="414320"/>
            <a:ext cx="10896000" cy="1082209"/>
          </a:xfrm>
        </p:spPr>
        <p:txBody>
          <a:bodyPr>
            <a:noAutofit/>
          </a:bodyPr>
          <a:lstStyle/>
          <a:p>
            <a:r>
              <a:rPr lang="en-US" sz="2800" noProof="0" dirty="0"/>
              <a:t>Understanding the positive outcomes of bariatric surgery </a:t>
            </a:r>
            <a:br>
              <a:rPr lang="en-US" sz="2800" noProof="0" dirty="0"/>
            </a:br>
            <a:r>
              <a:rPr lang="en-US" sz="2800" noProof="0" dirty="0"/>
              <a:t>may contribute to increased acceptance of the procedure and increased referrals from physicians</a:t>
            </a:r>
            <a:r>
              <a:rPr lang="en-US" sz="2800" baseline="30000" noProof="0" dirty="0"/>
              <a:t>1</a:t>
            </a:r>
          </a:p>
        </p:txBody>
      </p:sp>
      <p:sp>
        <p:nvSpPr>
          <p:cNvPr id="3" name="Text Placeholder 2">
            <a:extLst>
              <a:ext uri="{FF2B5EF4-FFF2-40B4-BE49-F238E27FC236}">
                <a16:creationId xmlns:a16="http://schemas.microsoft.com/office/drawing/2014/main" id="{C9342DE3-0B36-FE0E-7F0E-EF6AFA4BB098}"/>
              </a:ext>
            </a:extLst>
          </p:cNvPr>
          <p:cNvSpPr>
            <a:spLocks noGrp="1"/>
          </p:cNvSpPr>
          <p:nvPr>
            <p:ph type="body" sz="quarter" idx="13"/>
          </p:nvPr>
        </p:nvSpPr>
        <p:spPr>
          <a:xfrm>
            <a:off x="536240" y="6020060"/>
            <a:ext cx="10896000" cy="324000"/>
          </a:xfrm>
        </p:spPr>
        <p:txBody>
          <a:bodyPr/>
          <a:lstStyle/>
          <a:p>
            <a:r>
              <a:rPr lang="en-US" noProof="0" dirty="0"/>
              <a:t>*The composite complication rate of 3.4% after laparoscopic Roux-en-Y gastric bypass was comparable to those of laparoscopic cholecystectomy and hysterectomy.</a:t>
            </a:r>
            <a:br>
              <a:rPr lang="en-US" noProof="0" dirty="0"/>
            </a:br>
            <a:r>
              <a:rPr lang="en-US" baseline="30000" noProof="0" dirty="0"/>
              <a:t>†</a:t>
            </a:r>
            <a:r>
              <a:rPr lang="en-US" noProof="0" dirty="0"/>
              <a:t>Gastric bypass surgery is associated with 40% reductions (P&lt;0.001) in risk of premature death over a 7.1-year period versus not having surgery.</a:t>
            </a:r>
            <a:br>
              <a:rPr lang="en-US" noProof="0" dirty="0"/>
            </a:br>
            <a:r>
              <a:rPr lang="en-US" noProof="0" dirty="0"/>
              <a:t>1. Aminian A et al. Diabetes </a:t>
            </a:r>
            <a:r>
              <a:rPr lang="en-US" noProof="0" dirty="0" err="1"/>
              <a:t>Obes</a:t>
            </a:r>
            <a:r>
              <a:rPr lang="en-US" noProof="0" dirty="0"/>
              <a:t> </a:t>
            </a:r>
            <a:r>
              <a:rPr lang="en-US" noProof="0" dirty="0" err="1"/>
              <a:t>Metab</a:t>
            </a:r>
            <a:r>
              <a:rPr lang="en-US" noProof="0" dirty="0"/>
              <a:t> 2015;17:198–201; 2. Kim Y and Crookes PF. </a:t>
            </a:r>
            <a:r>
              <a:rPr lang="en-US" noProof="0" dirty="0" err="1"/>
              <a:t>IntechOpen</a:t>
            </a:r>
            <a:r>
              <a:rPr lang="en-US" noProof="0" dirty="0"/>
              <a:t> 2014. </a:t>
            </a:r>
            <a:r>
              <a:rPr lang="en-US" noProof="0" dirty="0">
                <a:hlinkClick r:id="rId3"/>
              </a:rPr>
              <a:t>https://doi.org/10.5772/58920</a:t>
            </a:r>
            <a:r>
              <a:rPr lang="en-US" noProof="0" dirty="0"/>
              <a:t>. Accessed October 2025; 3. Adams TD et al. N Engl J Med 2007;357:753–761.</a:t>
            </a:r>
          </a:p>
        </p:txBody>
      </p:sp>
      <p:sp>
        <p:nvSpPr>
          <p:cNvPr id="16" name="TextBox 15">
            <a:extLst>
              <a:ext uri="{FF2B5EF4-FFF2-40B4-BE49-F238E27FC236}">
                <a16:creationId xmlns:a16="http://schemas.microsoft.com/office/drawing/2014/main" id="{C0EC73B3-F622-988A-EF2F-802F7060AEDB}"/>
              </a:ext>
            </a:extLst>
          </p:cNvPr>
          <p:cNvSpPr txBox="1"/>
          <p:nvPr/>
        </p:nvSpPr>
        <p:spPr>
          <a:xfrm>
            <a:off x="7775205" y="3570538"/>
            <a:ext cx="3329540" cy="1077218"/>
          </a:xfrm>
          <a:prstGeom prst="rect">
            <a:avLst/>
          </a:prstGeom>
          <a:noFill/>
        </p:spPr>
        <p:txBody>
          <a:bodyPr wrap="square" lIns="91440" tIns="45720" rIns="91440" bIns="45720" rtlCol="0" anchor="t">
            <a:spAutoFit/>
          </a:bodyPr>
          <a:lstStyle/>
          <a:p>
            <a:pPr>
              <a:defRPr/>
            </a:pPr>
            <a:r>
              <a:rPr kumimoji="0" lang="en-US" sz="1600" b="0" i="0" u="none" strike="noStrike" kern="1200" cap="none" spc="0" normalizeH="0" baseline="0" noProof="0" dirty="0">
                <a:ln>
                  <a:noFill/>
                </a:ln>
                <a:effectLst/>
                <a:uLnTx/>
                <a:uFillTx/>
                <a:latin typeface="Arial" panose="020B0604020202020204"/>
                <a:ea typeface="+mn-ea"/>
                <a:cs typeface="+mn-cs"/>
              </a:rPr>
              <a:t>Relative to </a:t>
            </a:r>
            <a:r>
              <a:rPr lang="en-US" sz="1600" b="1" noProof="0" dirty="0">
                <a:latin typeface="Arial" panose="020B0604020202020204"/>
              </a:rPr>
              <a:t>obesity-related complications</a:t>
            </a:r>
            <a:r>
              <a:rPr kumimoji="0" lang="en-US" sz="1600" b="0" i="0" u="none" strike="noStrike" kern="1200" cap="none" spc="0" normalizeH="0" baseline="0" noProof="0" dirty="0">
                <a:ln>
                  <a:noFill/>
                </a:ln>
                <a:effectLst/>
                <a:uLnTx/>
                <a:uFillTx/>
                <a:latin typeface="Arial" panose="020B0604020202020204"/>
                <a:ea typeface="+mn-ea"/>
                <a:cs typeface="+mn-cs"/>
              </a:rPr>
              <a:t>, the risks of bariatric surgery are </a:t>
            </a:r>
            <a:br>
              <a:rPr kumimoji="0" lang="en-US" sz="1600" b="0" i="0" u="none" strike="noStrike" kern="1200" cap="none" spc="0" normalizeH="0" baseline="0" noProof="0" dirty="0">
                <a:ln>
                  <a:noFill/>
                </a:ln>
                <a:effectLst/>
                <a:uLnTx/>
                <a:uFillTx/>
                <a:latin typeface="Arial" panose="020B0604020202020204"/>
                <a:ea typeface="+mn-ea"/>
                <a:cs typeface="+mn-cs"/>
              </a:rPr>
            </a:br>
            <a:r>
              <a:rPr kumimoji="0" lang="en-US" sz="1600" b="1" i="0" u="none" strike="noStrike" kern="1200" cap="none" spc="0" normalizeH="0" baseline="0" noProof="0" dirty="0">
                <a:ln>
                  <a:noFill/>
                </a:ln>
                <a:effectLst/>
                <a:uLnTx/>
                <a:uFillTx/>
                <a:latin typeface="Arial" panose="020B0604020202020204"/>
                <a:ea typeface="+mn-ea"/>
                <a:cs typeface="+mn-cs"/>
              </a:rPr>
              <a:t>significantly reduced</a:t>
            </a:r>
            <a:r>
              <a:rPr lang="en-US" sz="1600" baseline="30000" dirty="0"/>
              <a:t>†,</a:t>
            </a:r>
            <a:r>
              <a:rPr lang="en-US" sz="1600" baseline="30000" noProof="0" dirty="0">
                <a:latin typeface="Arial" panose="020B0604020202020204"/>
              </a:rPr>
              <a:t>1</a:t>
            </a:r>
            <a:r>
              <a:rPr kumimoji="0" lang="en-US" sz="1600" b="0" i="0" u="none" strike="noStrike" kern="1200" cap="none" spc="0" normalizeH="0" baseline="30000" noProof="0" dirty="0">
                <a:ln>
                  <a:noFill/>
                </a:ln>
                <a:effectLst/>
                <a:uLnTx/>
                <a:uFillTx/>
                <a:latin typeface="Arial" panose="020B0604020202020204"/>
                <a:ea typeface="+mn-ea"/>
                <a:cs typeface="+mn-cs"/>
              </a:rPr>
              <a:t>,3</a:t>
            </a:r>
            <a:endParaRPr kumimoji="0" lang="en-US" sz="1600" b="0" i="0" u="none" strike="noStrike" kern="1200" cap="none" spc="0" normalizeH="0" baseline="0" noProof="0" dirty="0">
              <a:ln>
                <a:noFill/>
              </a:ln>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35382A6B-F73B-242C-D3F0-5D8B611452FF}"/>
              </a:ext>
            </a:extLst>
          </p:cNvPr>
          <p:cNvSpPr txBox="1"/>
          <p:nvPr/>
        </p:nvSpPr>
        <p:spPr>
          <a:xfrm>
            <a:off x="2766008" y="3737191"/>
            <a:ext cx="3222508" cy="830997"/>
          </a:xfrm>
          <a:prstGeom prst="rect">
            <a:avLst/>
          </a:prstGeom>
          <a:noFill/>
        </p:spPr>
        <p:txBody>
          <a:bodyPr wrap="square" rtlCol="0">
            <a:spAutoFit/>
          </a:bodyPr>
          <a:lstStyle/>
          <a:p>
            <a:pPr lvl="0">
              <a:defRPr/>
            </a:pPr>
            <a:r>
              <a:rPr kumimoji="0" lang="en-US" sz="1600" b="0" i="0" u="none" strike="noStrike" kern="1200" cap="none" spc="0" normalizeH="0" baseline="0" noProof="0" dirty="0">
                <a:ln>
                  <a:noFill/>
                </a:ln>
                <a:effectLst/>
                <a:uLnTx/>
                <a:uFillTx/>
                <a:latin typeface="Arial" panose="020B0604020202020204"/>
                <a:ea typeface="+mn-ea"/>
                <a:cs typeface="+mn-cs"/>
              </a:rPr>
              <a:t>As </a:t>
            </a:r>
            <a:r>
              <a:rPr kumimoji="0" lang="en-US" sz="1600" b="1" i="0" u="none" strike="noStrike" kern="1200" cap="none" spc="0" normalizeH="0" baseline="0" noProof="0" dirty="0">
                <a:ln>
                  <a:noFill/>
                </a:ln>
                <a:effectLst/>
                <a:uLnTx/>
                <a:uFillTx/>
                <a:latin typeface="Arial" panose="020B0604020202020204"/>
                <a:ea typeface="+mn-ea"/>
                <a:cs typeface="+mn-cs"/>
              </a:rPr>
              <a:t>safe</a:t>
            </a:r>
            <a:r>
              <a:rPr kumimoji="0" lang="en-US" sz="1600" b="0" i="0" u="none" strike="noStrike" kern="1200" cap="none" spc="0" normalizeH="0" baseline="0" noProof="0" dirty="0">
                <a:ln>
                  <a:noFill/>
                </a:ln>
                <a:effectLst/>
                <a:uLnTx/>
                <a:uFillTx/>
                <a:latin typeface="Arial" panose="020B0604020202020204"/>
                <a:ea typeface="+mn-ea"/>
                <a:cs typeface="+mn-cs"/>
              </a:rPr>
              <a:t> or </a:t>
            </a:r>
            <a:r>
              <a:rPr kumimoji="0" lang="en-US" sz="1600" b="1" i="0" u="none" strike="noStrike" kern="1200" cap="none" spc="0" normalizeH="0" baseline="0" noProof="0" dirty="0">
                <a:ln>
                  <a:noFill/>
                </a:ln>
                <a:effectLst/>
                <a:uLnTx/>
                <a:uFillTx/>
                <a:latin typeface="Arial" panose="020B0604020202020204"/>
                <a:ea typeface="+mn-ea"/>
                <a:cs typeface="+mn-cs"/>
              </a:rPr>
              <a:t>safer</a:t>
            </a:r>
            <a:r>
              <a:rPr kumimoji="0" lang="en-US" sz="1600" b="0" i="0" u="none" strike="noStrike" kern="1200" cap="none" spc="0" normalizeH="0" baseline="0" noProof="0" dirty="0">
                <a:ln>
                  <a:noFill/>
                </a:ln>
                <a:effectLst/>
                <a:uLnTx/>
                <a:uFillTx/>
                <a:latin typeface="Arial" panose="020B0604020202020204"/>
                <a:ea typeface="+mn-ea"/>
                <a:cs typeface="+mn-cs"/>
              </a:rPr>
              <a:t> when </a:t>
            </a:r>
            <a:r>
              <a:rPr kumimoji="0" lang="en-US" sz="1600" b="1" i="0" u="none" strike="noStrike" kern="1200" cap="none" spc="0" normalizeH="0" baseline="0" noProof="0" dirty="0">
                <a:ln>
                  <a:noFill/>
                </a:ln>
                <a:effectLst/>
                <a:uLnTx/>
                <a:uFillTx/>
                <a:latin typeface="Arial" panose="020B0604020202020204"/>
                <a:ea typeface="+mn-ea"/>
                <a:cs typeface="+mn-cs"/>
              </a:rPr>
              <a:t>compared </a:t>
            </a:r>
            <a:r>
              <a:rPr kumimoji="0" lang="en-US" sz="1600" b="0" i="0" u="none" strike="noStrike" kern="1200" cap="none" spc="0" normalizeH="0" baseline="0" noProof="0" dirty="0">
                <a:ln>
                  <a:noFill/>
                </a:ln>
                <a:effectLst/>
                <a:uLnTx/>
                <a:uFillTx/>
                <a:latin typeface="Arial" panose="020B0604020202020204"/>
                <a:ea typeface="+mn-ea"/>
                <a:cs typeface="+mn-cs"/>
              </a:rPr>
              <a:t>with other surgeries of the </a:t>
            </a:r>
            <a:r>
              <a:rPr kumimoji="0" lang="en-US" sz="1600" b="1" i="0" u="none" strike="noStrike" kern="1200" cap="none" spc="0" normalizeH="0" baseline="0" noProof="0" dirty="0">
                <a:ln>
                  <a:noFill/>
                </a:ln>
                <a:effectLst/>
                <a:uLnTx/>
                <a:uFillTx/>
                <a:latin typeface="Arial" panose="020B0604020202020204"/>
                <a:ea typeface="+mn-ea"/>
                <a:cs typeface="+mn-cs"/>
              </a:rPr>
              <a:t>same invasiveness</a:t>
            </a:r>
            <a:r>
              <a:rPr lang="en-US" sz="1600" baseline="30000" dirty="0"/>
              <a:t>*,</a:t>
            </a:r>
            <a:r>
              <a:rPr lang="en-US" sz="1600" baseline="30000" noProof="0" dirty="0">
                <a:latin typeface="Arial" panose="020B0604020202020204"/>
              </a:rPr>
              <a:t>1</a:t>
            </a:r>
            <a:endParaRPr kumimoji="0" lang="en-US" sz="1600" b="0" i="0" u="none" strike="noStrike" kern="1200" cap="none" spc="0" normalizeH="0" baseline="0" noProof="0" dirty="0">
              <a:ln>
                <a:noFill/>
              </a:ln>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2800F6B1-3477-81DB-4A72-7865F8E59DBB}"/>
              </a:ext>
            </a:extLst>
          </p:cNvPr>
          <p:cNvSpPr/>
          <p:nvPr/>
        </p:nvSpPr>
        <p:spPr>
          <a:xfrm>
            <a:off x="1297938" y="2034806"/>
            <a:ext cx="9575802" cy="868413"/>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2000" b="1" noProof="0" dirty="0">
                <a:solidFill>
                  <a:prstClr val="white"/>
                </a:solidFill>
              </a:rPr>
              <a:t>The serious potential complications of </a:t>
            </a:r>
            <a:br>
              <a:rPr lang="en-US" sz="2000" b="1" noProof="0" dirty="0">
                <a:solidFill>
                  <a:prstClr val="white"/>
                </a:solidFill>
              </a:rPr>
            </a:br>
            <a:r>
              <a:rPr lang="en-US" sz="2000" b="1" noProof="0" dirty="0">
                <a:solidFill>
                  <a:prstClr val="white"/>
                </a:solidFill>
              </a:rPr>
              <a:t>metabolic and bariatric surgery are extremely rare</a:t>
            </a:r>
            <a:r>
              <a:rPr lang="en-US" sz="2000" baseline="30000" noProof="0" dirty="0">
                <a:solidFill>
                  <a:prstClr val="white"/>
                </a:solidFill>
              </a:rPr>
              <a:t>2</a:t>
            </a:r>
          </a:p>
        </p:txBody>
      </p:sp>
      <p:sp>
        <p:nvSpPr>
          <p:cNvPr id="25" name="Oval 24">
            <a:extLst>
              <a:ext uri="{FF2B5EF4-FFF2-40B4-BE49-F238E27FC236}">
                <a16:creationId xmlns:a16="http://schemas.microsoft.com/office/drawing/2014/main" id="{E5BF6403-2D91-520E-6560-FDB248F16D5D}"/>
              </a:ext>
            </a:extLst>
          </p:cNvPr>
          <p:cNvSpPr/>
          <p:nvPr/>
        </p:nvSpPr>
        <p:spPr>
          <a:xfrm>
            <a:off x="1503626" y="3491927"/>
            <a:ext cx="1234440" cy="1234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6" name="Oval 25">
            <a:extLst>
              <a:ext uri="{FF2B5EF4-FFF2-40B4-BE49-F238E27FC236}">
                <a16:creationId xmlns:a16="http://schemas.microsoft.com/office/drawing/2014/main" id="{0624BAF1-47E9-DDFD-69AB-DFB271B12280}"/>
              </a:ext>
            </a:extLst>
          </p:cNvPr>
          <p:cNvSpPr/>
          <p:nvPr/>
        </p:nvSpPr>
        <p:spPr>
          <a:xfrm>
            <a:off x="6509966" y="3491927"/>
            <a:ext cx="1234440" cy="1234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8" name="Graphic 27">
            <a:extLst>
              <a:ext uri="{FF2B5EF4-FFF2-40B4-BE49-F238E27FC236}">
                <a16:creationId xmlns:a16="http://schemas.microsoft.com/office/drawing/2014/main" id="{76EBFB06-FFBD-B31F-9465-0F2247675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25806" y="3698100"/>
            <a:ext cx="790080" cy="790080"/>
          </a:xfrm>
          <a:prstGeom prst="rect">
            <a:avLst/>
          </a:prstGeom>
        </p:spPr>
      </p:pic>
      <p:pic>
        <p:nvPicPr>
          <p:cNvPr id="31" name="Graphic 30">
            <a:extLst>
              <a:ext uri="{FF2B5EF4-FFF2-40B4-BE49-F238E27FC236}">
                <a16:creationId xmlns:a16="http://schemas.microsoft.com/office/drawing/2014/main" id="{0A4E3EA1-D73C-E259-87A8-33A9B8C38B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4026" y="3632340"/>
            <a:ext cx="886320" cy="886320"/>
          </a:xfrm>
          <a:prstGeom prst="rect">
            <a:avLst/>
          </a:prstGeom>
        </p:spPr>
      </p:pic>
    </p:spTree>
    <p:extLst>
      <p:ext uri="{BB962C8B-B14F-4D97-AF65-F5344CB8AC3E}">
        <p14:creationId xmlns:p14="http://schemas.microsoft.com/office/powerpoint/2010/main" val="249712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7426A8-C438-9BD6-CA17-694CE592674C}"/>
              </a:ext>
            </a:extLst>
          </p:cNvPr>
          <p:cNvSpPr/>
          <p:nvPr/>
        </p:nvSpPr>
        <p:spPr>
          <a:xfrm>
            <a:off x="0" y="1708017"/>
            <a:ext cx="12192000" cy="38037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5CBDA878-66B6-4B18-B37B-3151EDBFFF69}"/>
              </a:ext>
            </a:extLst>
          </p:cNvPr>
          <p:cNvSpPr/>
          <p:nvPr/>
        </p:nvSpPr>
        <p:spPr>
          <a:xfrm>
            <a:off x="2713652" y="2045410"/>
            <a:ext cx="8015308" cy="12184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Arial" panose="020B0604020202020204"/>
                <a:ea typeface="Apis For Office" panose="020B0504010101010104" pitchFamily="34" charset="0"/>
                <a:cs typeface="Apis For Office" panose="020B0504010101010104" pitchFamily="34" charset="0"/>
              </a:rPr>
              <a:t>SG patients given phentermine/topiramate 3 months preoperatively and 2 years postoperatively had greater weight loss at 2 years than SG patients given no weight loss medications</a:t>
            </a:r>
            <a:r>
              <a:rPr kumimoji="0" lang="en-US" sz="2000" b="0" i="0" u="none" strike="noStrike" kern="1200" cap="none" spc="0" normalizeH="0" baseline="30000" noProof="0" dirty="0">
                <a:ln>
                  <a:noFill/>
                </a:ln>
                <a:solidFill>
                  <a:schemeClr val="accent1"/>
                </a:solidFill>
                <a:effectLst/>
                <a:uLnTx/>
                <a:uFillTx/>
                <a:latin typeface="Arial" panose="020B0604020202020204"/>
                <a:ea typeface="Apis For Office" panose="020B0504010101010104" pitchFamily="34" charset="0"/>
                <a:cs typeface="Apis For Office" panose="020B0504010101010104" pitchFamily="34" charset="0"/>
              </a:rPr>
              <a:t>1,2</a:t>
            </a:r>
          </a:p>
        </p:txBody>
      </p:sp>
      <p:sp>
        <p:nvSpPr>
          <p:cNvPr id="2" name="Title 1">
            <a:extLst>
              <a:ext uri="{FF2B5EF4-FFF2-40B4-BE49-F238E27FC236}">
                <a16:creationId xmlns:a16="http://schemas.microsoft.com/office/drawing/2014/main" id="{A5A98314-F29C-4B3D-8355-16F3F20E2978}"/>
              </a:ext>
            </a:extLst>
          </p:cNvPr>
          <p:cNvSpPr>
            <a:spLocks noGrp="1"/>
          </p:cNvSpPr>
          <p:nvPr>
            <p:ph type="title"/>
          </p:nvPr>
        </p:nvSpPr>
        <p:spPr>
          <a:xfrm>
            <a:off x="536240" y="414320"/>
            <a:ext cx="10896000" cy="1082209"/>
          </a:xfrm>
        </p:spPr>
        <p:txBody>
          <a:bodyPr/>
          <a:lstStyle/>
          <a:p>
            <a:r>
              <a:rPr lang="en-US" noProof="0" dirty="0"/>
              <a:t>Pharmacotherapy for obesity as an adjunct to </a:t>
            </a:r>
            <a:br>
              <a:rPr lang="en-US" noProof="0" dirty="0"/>
            </a:br>
            <a:r>
              <a:rPr lang="en-US" noProof="0" dirty="0"/>
              <a:t>bariatric surgery</a:t>
            </a:r>
          </a:p>
        </p:txBody>
      </p:sp>
      <p:sp>
        <p:nvSpPr>
          <p:cNvPr id="3" name="Text Placeholder 2">
            <a:extLst>
              <a:ext uri="{FF2B5EF4-FFF2-40B4-BE49-F238E27FC236}">
                <a16:creationId xmlns:a16="http://schemas.microsoft.com/office/drawing/2014/main" id="{A0CE0394-7308-4F6E-AFE2-9F7FA1A9A2DE}"/>
              </a:ext>
            </a:extLst>
          </p:cNvPr>
          <p:cNvSpPr>
            <a:spLocks noGrp="1"/>
          </p:cNvSpPr>
          <p:nvPr>
            <p:ph type="body" sz="quarter" idx="13"/>
          </p:nvPr>
        </p:nvSpPr>
        <p:spPr>
          <a:xfrm>
            <a:off x="536240" y="6020060"/>
            <a:ext cx="10896000" cy="324000"/>
          </a:xfrm>
        </p:spPr>
        <p:txBody>
          <a:bodyPr/>
          <a:lstStyle/>
          <a:p>
            <a:r>
              <a:rPr lang="en-US" noProof="0" dirty="0"/>
              <a:t>GIP, glucose-dependent insulinotropic polypeptide; GLP-1, glucagon-like peptide 1; RA, receptor agonist; SG, sleeve gastrectomy. </a:t>
            </a:r>
            <a:br>
              <a:rPr lang="en-US" noProof="0" dirty="0"/>
            </a:br>
            <a:r>
              <a:rPr lang="en-US" noProof="0" dirty="0"/>
              <a:t>1. Vivus, Inc. </a:t>
            </a:r>
            <a:r>
              <a:rPr lang="en-US" dirty="0">
                <a:hlinkClick r:id="rId3"/>
              </a:rPr>
              <a:t>https://www.globenewswire.com/news-release/2019/08/20/1904048/0/en/New-Pilot-Clinical-Study-Results-Demonstrate-that-Addition-of-VIVUS-Qsymia-to-Gastric-Sleeve-Surgery-Significantly-Improves-Weight-Loss-Compared-with-Surgery-Alone.html</a:t>
            </a:r>
            <a:r>
              <a:rPr lang="en-US" noProof="0" dirty="0"/>
              <a:t>. Accessed </a:t>
            </a:r>
            <a:r>
              <a:rPr lang="en-US" dirty="0"/>
              <a:t>October 2025</a:t>
            </a:r>
            <a:r>
              <a:rPr lang="en-US" noProof="0" dirty="0"/>
              <a:t>; 2. ClinicalTrials.gov. </a:t>
            </a:r>
            <a:r>
              <a:rPr lang="en-US" noProof="0" dirty="0">
                <a:hlinkClick r:id="rId4"/>
              </a:rPr>
              <a:t>NCT02301416</a:t>
            </a:r>
            <a:r>
              <a:rPr lang="en-US" noProof="0" dirty="0"/>
              <a:t>; 3. Llewellyn DC et al. Obesity 2023; 31:20–30; </a:t>
            </a:r>
            <a:r>
              <a:rPr lang="en-US" dirty="0"/>
              <a:t>4. </a:t>
            </a:r>
            <a:r>
              <a:rPr lang="en-GB" dirty="0">
                <a:solidFill>
                  <a:schemeClr val="tx1"/>
                </a:solidFill>
                <a:latin typeface="Arial" panose="020B0604020202020204" pitchFamily="34" charset="0"/>
              </a:rPr>
              <a:t>Stortz E, Lawler H. JCEM Case Rep 2024;2:luae194; </a:t>
            </a:r>
            <a:r>
              <a:rPr lang="en-US" noProof="0" dirty="0"/>
              <a:t>5. Jensen AB et al. </a:t>
            </a:r>
            <a:r>
              <a:rPr lang="en-US" noProof="0" dirty="0" err="1"/>
              <a:t>Obes</a:t>
            </a:r>
            <a:r>
              <a:rPr lang="en-US" noProof="0" dirty="0"/>
              <a:t> Surg 2023;33:1017–1025; 6. Jamal M et al. </a:t>
            </a:r>
            <a:r>
              <a:rPr lang="pt-BR" dirty="0">
                <a:solidFill>
                  <a:schemeClr val="tx1"/>
                </a:solidFill>
                <a:latin typeface="Arial" panose="020B0604020202020204" pitchFamily="34" charset="0"/>
              </a:rPr>
              <a:t>Obes Surg 2024;34:1324</a:t>
            </a:r>
            <a:r>
              <a:rPr lang="pt-BR" dirty="0">
                <a:solidFill>
                  <a:schemeClr val="tx1"/>
                </a:solidFill>
                <a:latin typeface="Arial" panose="020B0604020202020204" pitchFamily="34" charset="0"/>
                <a:cs typeface="Arial" panose="020B0604020202020204" pitchFamily="34" charset="0"/>
              </a:rPr>
              <a:t>‒</a:t>
            </a:r>
            <a:r>
              <a:rPr lang="pt-BR" dirty="0">
                <a:solidFill>
                  <a:schemeClr val="tx1"/>
                </a:solidFill>
                <a:latin typeface="Arial" panose="020B0604020202020204" pitchFamily="34" charset="0"/>
              </a:rPr>
              <a:t>1332.</a:t>
            </a:r>
            <a:endParaRPr lang="en-US" noProof="0" dirty="0"/>
          </a:p>
        </p:txBody>
      </p:sp>
      <p:sp>
        <p:nvSpPr>
          <p:cNvPr id="8" name="Rectangle 7">
            <a:extLst>
              <a:ext uri="{FF2B5EF4-FFF2-40B4-BE49-F238E27FC236}">
                <a16:creationId xmlns:a16="http://schemas.microsoft.com/office/drawing/2014/main" id="{9444626E-9247-B4D2-AC2A-848F37A6BCE0}"/>
              </a:ext>
            </a:extLst>
          </p:cNvPr>
          <p:cNvSpPr/>
          <p:nvPr/>
        </p:nvSpPr>
        <p:spPr>
          <a:xfrm>
            <a:off x="522288" y="3732575"/>
            <a:ext cx="8855008" cy="15691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lvl="0" algn="r">
              <a:defRPr/>
            </a:pPr>
            <a:r>
              <a:rPr kumimoji="0" lang="en-US" sz="2000" b="0" i="0" u="none" strike="noStrike" kern="1200" cap="none" spc="0" normalizeH="0" baseline="0" noProof="0" dirty="0">
                <a:ln>
                  <a:noFill/>
                </a:ln>
                <a:solidFill>
                  <a:schemeClr val="tx1"/>
                </a:solidFill>
                <a:effectLst/>
                <a:uLnTx/>
                <a:uFillTx/>
                <a:latin typeface="Arial" panose="020B0604020202020204"/>
                <a:ea typeface="Apis For Office" panose="020B0504010101010104" pitchFamily="34" charset="0"/>
                <a:cs typeface="Apis For Office" panose="020B0504010101010104" pitchFamily="34" charset="0"/>
              </a:rPr>
              <a:t>Initial reports indicate that GLP-1 R</a:t>
            </a:r>
            <a:r>
              <a:rPr lang="en-US" sz="2000" dirty="0">
                <a:solidFill>
                  <a:schemeClr val="tx1"/>
                </a:solidFill>
                <a:latin typeface="Arial" panose="020B0604020202020204"/>
                <a:ea typeface="Apis For Office" panose="020B0504010101010104" pitchFamily="34" charset="0"/>
                <a:cs typeface="Apis For Office" panose="020B0504010101010104" pitchFamily="34" charset="0"/>
              </a:rPr>
              <a:t>As and dual GLP-1/GIP</a:t>
            </a:r>
            <a:r>
              <a:rPr kumimoji="0" lang="en-US" sz="2000" b="0" i="0" u="none" strike="noStrike" kern="1200" cap="none" spc="0" normalizeH="0" baseline="0" noProof="0" dirty="0">
                <a:ln>
                  <a:noFill/>
                </a:ln>
                <a:solidFill>
                  <a:schemeClr val="tx1"/>
                </a:solidFill>
                <a:effectLst/>
                <a:uLnTx/>
                <a:uFillTx/>
                <a:latin typeface="Arial" panose="020B0604020202020204"/>
                <a:ea typeface="Apis For Office" panose="020B0504010101010104" pitchFamily="34" charset="0"/>
                <a:cs typeface="Apis For Office" panose="020B0504010101010104" pitchFamily="34" charset="0"/>
              </a:rPr>
              <a:t> RAs can reduce postprandial hypoglycemic episodes and improve glycemic variability</a:t>
            </a:r>
            <a:r>
              <a:rPr lang="en-US" sz="2000" dirty="0">
                <a:solidFill>
                  <a:schemeClr val="tx1"/>
                </a:solidFill>
                <a:ea typeface="Apis For Office" panose="020B0504010101010104" pitchFamily="34" charset="0"/>
                <a:cs typeface="Apis For Office" panose="020B0504010101010104" pitchFamily="34" charset="0"/>
              </a:rPr>
              <a:t> in postoperative bariatric surgery patients</a:t>
            </a:r>
            <a:r>
              <a:rPr kumimoji="0" lang="en-US" sz="2000" b="0" i="0" u="none" strike="noStrike" kern="1200" cap="none" spc="0" normalizeH="0" baseline="0" noProof="0" dirty="0">
                <a:ln>
                  <a:noFill/>
                </a:ln>
                <a:solidFill>
                  <a:schemeClr val="tx1"/>
                </a:solidFill>
                <a:effectLst/>
                <a:uLnTx/>
                <a:uFillTx/>
                <a:latin typeface="Arial" panose="020B0604020202020204"/>
                <a:ea typeface="Apis For Office" panose="020B0504010101010104" pitchFamily="34" charset="0"/>
                <a:cs typeface="Apis For Office" panose="020B0504010101010104" pitchFamily="34" charset="0"/>
              </a:rPr>
              <a:t>.</a:t>
            </a:r>
            <a:r>
              <a:rPr kumimoji="0" lang="en-US" sz="2000" b="0" i="0" u="none" strike="noStrike" kern="1200" cap="none" spc="0" normalizeH="0" baseline="30000" noProof="0" dirty="0">
                <a:ln>
                  <a:noFill/>
                </a:ln>
                <a:solidFill>
                  <a:schemeClr val="tx1"/>
                </a:solidFill>
                <a:effectLst/>
                <a:uLnTx/>
                <a:uFillTx/>
                <a:latin typeface="Arial" panose="020B0604020202020204"/>
                <a:ea typeface="Apis For Office" panose="020B0504010101010104" pitchFamily="34" charset="0"/>
                <a:cs typeface="Apis For Office" panose="020B0504010101010104" pitchFamily="34" charset="0"/>
              </a:rPr>
              <a:t>3,4</a:t>
            </a:r>
            <a:r>
              <a:rPr kumimoji="0" lang="en-US" sz="2000" b="0" i="0" u="none" strike="noStrike" kern="1200" cap="none" spc="0" normalizeH="0" baseline="0" noProof="0" dirty="0">
                <a:ln>
                  <a:noFill/>
                </a:ln>
                <a:solidFill>
                  <a:schemeClr val="tx1"/>
                </a:solidFill>
                <a:effectLst/>
                <a:uLnTx/>
                <a:uFillTx/>
                <a:latin typeface="Arial" panose="020B0604020202020204"/>
                <a:ea typeface="Apis For Office" panose="020B0504010101010104" pitchFamily="34" charset="0"/>
                <a:cs typeface="Apis For Office" panose="020B0504010101010104" pitchFamily="34" charset="0"/>
              </a:rPr>
              <a:t> They also facilitate substantial reversal of post-bariatric surgery weight regain</a:t>
            </a:r>
            <a:r>
              <a:rPr lang="en-US" sz="2000" baseline="30000" dirty="0">
                <a:solidFill>
                  <a:schemeClr val="tx1"/>
                </a:solidFill>
                <a:latin typeface="Arial" panose="020B0604020202020204"/>
                <a:ea typeface="Apis For Office" panose="020B0504010101010104" pitchFamily="34" charset="0"/>
                <a:cs typeface="Apis For Office" panose="020B0504010101010104" pitchFamily="34" charset="0"/>
              </a:rPr>
              <a:t>5,6</a:t>
            </a:r>
            <a:endParaRPr kumimoji="0" lang="en-US" sz="2000" b="0" i="0" u="none" strike="noStrike" kern="1200" cap="none" spc="0" normalizeH="0" baseline="30000" noProof="0" dirty="0">
              <a:ln>
                <a:noFill/>
              </a:ln>
              <a:solidFill>
                <a:schemeClr val="tx1"/>
              </a:solidFill>
              <a:effectLst/>
              <a:uLnTx/>
              <a:uFillTx/>
              <a:latin typeface="Arial" panose="020B0604020202020204"/>
              <a:ea typeface="Apis For Office" panose="020B0504010101010104" pitchFamily="34" charset="0"/>
              <a:cs typeface="Apis For Office" panose="020B0504010101010104" pitchFamily="34" charset="0"/>
            </a:endParaRPr>
          </a:p>
        </p:txBody>
      </p:sp>
      <p:grpSp>
        <p:nvGrpSpPr>
          <p:cNvPr id="37" name="Group 36">
            <a:extLst>
              <a:ext uri="{FF2B5EF4-FFF2-40B4-BE49-F238E27FC236}">
                <a16:creationId xmlns:a16="http://schemas.microsoft.com/office/drawing/2014/main" id="{7DF93DB0-DE07-0524-00D1-618D11535299}"/>
              </a:ext>
            </a:extLst>
          </p:cNvPr>
          <p:cNvGrpSpPr/>
          <p:nvPr/>
        </p:nvGrpSpPr>
        <p:grpSpPr>
          <a:xfrm>
            <a:off x="1216432" y="1955289"/>
            <a:ext cx="1487632" cy="1487632"/>
            <a:chOff x="6700924" y="2918378"/>
            <a:chExt cx="609600" cy="609600"/>
          </a:xfrm>
        </p:grpSpPr>
        <p:sp>
          <p:nvSpPr>
            <p:cNvPr id="38" name="Oval 37">
              <a:extLst>
                <a:ext uri="{FF2B5EF4-FFF2-40B4-BE49-F238E27FC236}">
                  <a16:creationId xmlns:a16="http://schemas.microsoft.com/office/drawing/2014/main" id="{3267BA80-93D1-6C6C-D00F-C3CBA4C8E99A}"/>
                </a:ext>
              </a:extLst>
            </p:cNvPr>
            <p:cNvSpPr/>
            <p:nvPr/>
          </p:nvSpPr>
          <p:spPr>
            <a:xfrm>
              <a:off x="6700924" y="2918378"/>
              <a:ext cx="609600" cy="609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9" name="Graphic 38">
              <a:extLst>
                <a:ext uri="{FF2B5EF4-FFF2-40B4-BE49-F238E27FC236}">
                  <a16:creationId xmlns:a16="http://schemas.microsoft.com/office/drawing/2014/main" id="{EED46C50-BE6D-1BCF-8146-F65FF16A4190}"/>
                </a:ext>
              </a:extLst>
            </p:cNvPr>
            <p:cNvPicPr>
              <a:picLocks noChangeAspect="1"/>
            </p:cNvPicPr>
            <p:nvPr/>
          </p:nvPicPr>
          <p:blipFill>
            <a:blip r:embed="rId5">
              <a:extLst>
                <a:ext uri="{96DAC541-7B7A-43D3-8B79-37D633B846F1}">
                  <asvg:svgBlip xmlns:asvg="http://schemas.microsoft.com/office/drawing/2016/SVG/main" r:embed="rId6"/>
                </a:ext>
              </a:extLst>
            </a:blip>
            <a:srcRect l="13" r="13"/>
            <a:stretch/>
          </p:blipFill>
          <p:spPr>
            <a:xfrm>
              <a:off x="6808452" y="3000375"/>
              <a:ext cx="431106" cy="431218"/>
            </a:xfrm>
            <a:prstGeom prst="rect">
              <a:avLst/>
            </a:prstGeom>
          </p:spPr>
        </p:pic>
      </p:grpSp>
      <p:sp>
        <p:nvSpPr>
          <p:cNvPr id="50" name="Oval 49">
            <a:extLst>
              <a:ext uri="{FF2B5EF4-FFF2-40B4-BE49-F238E27FC236}">
                <a16:creationId xmlns:a16="http://schemas.microsoft.com/office/drawing/2014/main" id="{801EB165-10C3-B238-F8E4-8B139ED743C9}"/>
              </a:ext>
            </a:extLst>
          </p:cNvPr>
          <p:cNvSpPr/>
          <p:nvPr/>
        </p:nvSpPr>
        <p:spPr>
          <a:xfrm>
            <a:off x="9430152" y="3771956"/>
            <a:ext cx="1493992" cy="14939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69" name="Graphic 68">
            <a:extLst>
              <a:ext uri="{FF2B5EF4-FFF2-40B4-BE49-F238E27FC236}">
                <a16:creationId xmlns:a16="http://schemas.microsoft.com/office/drawing/2014/main" id="{66544044-80A2-D8C9-00F9-F2D51A239E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86402" y="4028209"/>
            <a:ext cx="981492" cy="981486"/>
          </a:xfrm>
          <a:prstGeom prst="rect">
            <a:avLst/>
          </a:prstGeom>
        </p:spPr>
      </p:pic>
    </p:spTree>
    <p:extLst>
      <p:ext uri="{BB962C8B-B14F-4D97-AF65-F5344CB8AC3E}">
        <p14:creationId xmlns:p14="http://schemas.microsoft.com/office/powerpoint/2010/main" val="29295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7751-2A89-4F10-B086-EC2DCB5E149F}"/>
              </a:ext>
            </a:extLst>
          </p:cNvPr>
          <p:cNvSpPr>
            <a:spLocks noGrp="1"/>
          </p:cNvSpPr>
          <p:nvPr>
            <p:ph type="title"/>
          </p:nvPr>
        </p:nvSpPr>
        <p:spPr>
          <a:xfrm>
            <a:off x="536240" y="414320"/>
            <a:ext cx="10896000" cy="1082209"/>
          </a:xfrm>
        </p:spPr>
        <p:txBody>
          <a:bodyPr>
            <a:normAutofit/>
          </a:bodyPr>
          <a:lstStyle/>
          <a:p>
            <a:r>
              <a:rPr lang="en-US" noProof="0" dirty="0"/>
              <a:t>Clinical impact of weight regain after surgery</a:t>
            </a:r>
            <a:br>
              <a:rPr lang="en-US" noProof="0" dirty="0"/>
            </a:br>
            <a:r>
              <a:rPr lang="en-US" sz="2400" i="1" noProof="0" dirty="0"/>
              <a:t>Longitudinal Assessment of Bariatric Surgery (LABS) cohort</a:t>
            </a:r>
            <a:endParaRPr lang="en-US" i="1" noProof="0" dirty="0"/>
          </a:p>
        </p:txBody>
      </p:sp>
      <p:sp>
        <p:nvSpPr>
          <p:cNvPr id="3" name="Text Placeholder 2">
            <a:extLst>
              <a:ext uri="{FF2B5EF4-FFF2-40B4-BE49-F238E27FC236}">
                <a16:creationId xmlns:a16="http://schemas.microsoft.com/office/drawing/2014/main" id="{09283CAB-380A-4946-94BD-E46A75322ACA}"/>
              </a:ext>
            </a:extLst>
          </p:cNvPr>
          <p:cNvSpPr>
            <a:spLocks noGrp="1"/>
          </p:cNvSpPr>
          <p:nvPr>
            <p:ph type="body" sz="quarter" idx="13"/>
          </p:nvPr>
        </p:nvSpPr>
        <p:spPr>
          <a:xfrm>
            <a:off x="536240" y="6020060"/>
            <a:ext cx="10896000" cy="324000"/>
          </a:xfrm>
        </p:spPr>
        <p:txBody>
          <a:bodyPr/>
          <a:lstStyle/>
          <a:p>
            <a:r>
              <a:rPr lang="en-US" noProof="0" dirty="0"/>
              <a:t>HRQoL, health-related quality of life; LABS, longitudinal assessment of bariatric surgery.</a:t>
            </a:r>
            <a:br>
              <a:rPr lang="en-US" noProof="0" dirty="0"/>
            </a:br>
            <a:r>
              <a:rPr lang="en-US" noProof="0" dirty="0"/>
              <a:t>King WC et al. JAMA 2018;320:1560–1569.</a:t>
            </a:r>
          </a:p>
        </p:txBody>
      </p:sp>
      <p:graphicFrame>
        <p:nvGraphicFramePr>
          <p:cNvPr id="14" name="Content Placeholder 8">
            <a:extLst>
              <a:ext uri="{FF2B5EF4-FFF2-40B4-BE49-F238E27FC236}">
                <a16:creationId xmlns:a16="http://schemas.microsoft.com/office/drawing/2014/main" id="{D7B8C991-2317-4924-B52C-89CE09894555}"/>
              </a:ext>
            </a:extLst>
          </p:cNvPr>
          <p:cNvGraphicFramePr>
            <a:graphicFrameLocks/>
          </p:cNvGraphicFramePr>
          <p:nvPr>
            <p:extLst>
              <p:ext uri="{D42A27DB-BD31-4B8C-83A1-F6EECF244321}">
                <p14:modId xmlns:p14="http://schemas.microsoft.com/office/powerpoint/2010/main" val="4030071196"/>
              </p:ext>
            </p:extLst>
          </p:nvPr>
        </p:nvGraphicFramePr>
        <p:xfrm>
          <a:off x="424543" y="2368550"/>
          <a:ext cx="11582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7BB501A-E068-4A55-137C-D219408C4065}"/>
              </a:ext>
            </a:extLst>
          </p:cNvPr>
          <p:cNvSpPr txBox="1"/>
          <p:nvPr/>
        </p:nvSpPr>
        <p:spPr>
          <a:xfrm>
            <a:off x="3133725" y="1721535"/>
            <a:ext cx="6102350" cy="646331"/>
          </a:xfrm>
          <a:prstGeom prst="rect">
            <a:avLst/>
          </a:prstGeom>
          <a:noFill/>
        </p:spPr>
        <p:txBody>
          <a:bodyPr wrap="square">
            <a:spAutoFit/>
          </a:bodyPr>
          <a:lstStyle/>
          <a:p>
            <a:pPr lvl="0" algn="ctr">
              <a:defRPr/>
            </a:pPr>
            <a:r>
              <a:rPr lang="en-GB" b="1" dirty="0"/>
              <a:t>Progression of comorbidities and declines in </a:t>
            </a:r>
            <a:r>
              <a:rPr lang="en-GB" b="1" dirty="0" err="1"/>
              <a:t>HRQoL</a:t>
            </a:r>
            <a:r>
              <a:rPr lang="en-GB" b="1" dirty="0"/>
              <a:t>, and satisfaction with surgery</a:t>
            </a:r>
            <a:endParaRPr lang="en-US" sz="2000" baseline="30000" noProof="0" dirty="0">
              <a:solidFill>
                <a:prstClr val="white"/>
              </a:solidFill>
            </a:endParaRPr>
          </a:p>
        </p:txBody>
      </p:sp>
    </p:spTree>
    <p:extLst>
      <p:ext uri="{BB962C8B-B14F-4D97-AF65-F5344CB8AC3E}">
        <p14:creationId xmlns:p14="http://schemas.microsoft.com/office/powerpoint/2010/main" val="286458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a:xfrm>
            <a:off x="536240" y="414320"/>
            <a:ext cx="4630120" cy="5562000"/>
          </a:xfrm>
        </p:spPr>
        <p:txBody>
          <a:bodyPr/>
          <a:lstStyle/>
          <a:p>
            <a:r>
              <a:rPr lang="en-US" noProof="0" dirty="0"/>
              <a:t>Key </a:t>
            </a:r>
            <a:br>
              <a:rPr lang="en-US" noProof="0" dirty="0"/>
            </a:br>
            <a:r>
              <a:rPr lang="en-US" noProof="0" dirty="0"/>
              <a:t>takeaways</a:t>
            </a:r>
          </a:p>
        </p:txBody>
      </p:sp>
      <p:grpSp>
        <p:nvGrpSpPr>
          <p:cNvPr id="8" name="Group 7">
            <a:extLst>
              <a:ext uri="{FF2B5EF4-FFF2-40B4-BE49-F238E27FC236}">
                <a16:creationId xmlns:a16="http://schemas.microsoft.com/office/drawing/2014/main" id="{A4ED853D-DE4C-D27E-0FCA-4BDF75BB361C}"/>
              </a:ext>
            </a:extLst>
          </p:cNvPr>
          <p:cNvGrpSpPr/>
          <p:nvPr/>
        </p:nvGrpSpPr>
        <p:grpSpPr>
          <a:xfrm>
            <a:off x="5754924" y="947709"/>
            <a:ext cx="4528328" cy="1341521"/>
            <a:chOff x="6045868" y="351790"/>
            <a:chExt cx="3937714" cy="1341521"/>
          </a:xfrm>
        </p:grpSpPr>
        <p:sp>
          <p:nvSpPr>
            <p:cNvPr id="27" name="TextBox 26">
              <a:extLst>
                <a:ext uri="{FF2B5EF4-FFF2-40B4-BE49-F238E27FC236}">
                  <a16:creationId xmlns:a16="http://schemas.microsoft.com/office/drawing/2014/main" id="{6CC146A2-1795-7DA0-FBF4-8788E3307765}"/>
                </a:ext>
              </a:extLst>
            </p:cNvPr>
            <p:cNvSpPr txBox="1"/>
            <p:nvPr/>
          </p:nvSpPr>
          <p:spPr>
            <a:xfrm>
              <a:off x="6045868" y="351790"/>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sp>
          <p:nvSpPr>
            <p:cNvPr id="31" name="TextBox 30">
              <a:extLst>
                <a:ext uri="{FF2B5EF4-FFF2-40B4-BE49-F238E27FC236}">
                  <a16:creationId xmlns:a16="http://schemas.microsoft.com/office/drawing/2014/main" id="{1BCE273C-16B5-F91D-3DE6-05DBA9E8BAE1}"/>
                </a:ext>
              </a:extLst>
            </p:cNvPr>
            <p:cNvSpPr txBox="1"/>
            <p:nvPr/>
          </p:nvSpPr>
          <p:spPr>
            <a:xfrm>
              <a:off x="6696074" y="622243"/>
              <a:ext cx="3287508" cy="923330"/>
            </a:xfrm>
            <a:prstGeom prst="rect">
              <a:avLst/>
            </a:prstGeom>
            <a:noFill/>
          </p:spPr>
          <p:txBody>
            <a:bodyPr wrap="square" anchor="ctr">
              <a:spAutoFit/>
            </a:bodyPr>
            <a:lstStyle/>
            <a:p>
              <a:r>
                <a:rPr lang="en-US" noProof="0" dirty="0"/>
                <a:t>Bariatric surgery is the </a:t>
              </a:r>
              <a:br>
                <a:rPr lang="en-US" noProof="0" dirty="0"/>
              </a:br>
              <a:r>
                <a:rPr lang="en-US" b="1" noProof="0" dirty="0"/>
                <a:t>most effective intervention</a:t>
              </a:r>
              <a:r>
                <a:rPr lang="en-US" noProof="0" dirty="0"/>
                <a:t> for obesity </a:t>
              </a:r>
            </a:p>
          </p:txBody>
        </p:sp>
        <p:cxnSp>
          <p:nvCxnSpPr>
            <p:cNvPr id="48" name="Straight Connector 47">
              <a:extLst>
                <a:ext uri="{FF2B5EF4-FFF2-40B4-BE49-F238E27FC236}">
                  <a16:creationId xmlns:a16="http://schemas.microsoft.com/office/drawing/2014/main" id="{F47E75C6-679E-FAF5-70D8-DEE7C61E2CAF}"/>
                </a:ext>
              </a:extLst>
            </p:cNvPr>
            <p:cNvCxnSpPr>
              <a:cxnSpLocks/>
            </p:cNvCxnSpPr>
            <p:nvPr/>
          </p:nvCxnSpPr>
          <p:spPr>
            <a:xfrm>
              <a:off x="6671129" y="70167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6922DD5-B80D-F4E7-32B1-DE8BE1673812}"/>
              </a:ext>
            </a:extLst>
          </p:cNvPr>
          <p:cNvGrpSpPr/>
          <p:nvPr/>
        </p:nvGrpSpPr>
        <p:grpSpPr>
          <a:xfrm>
            <a:off x="5754924" y="2150934"/>
            <a:ext cx="4273495" cy="1341521"/>
            <a:chOff x="6045868" y="1358262"/>
            <a:chExt cx="4273495" cy="1341521"/>
          </a:xfrm>
        </p:grpSpPr>
        <p:sp>
          <p:nvSpPr>
            <p:cNvPr id="32" name="TextBox 31">
              <a:extLst>
                <a:ext uri="{FF2B5EF4-FFF2-40B4-BE49-F238E27FC236}">
                  <a16:creationId xmlns:a16="http://schemas.microsoft.com/office/drawing/2014/main" id="{3FE40534-E142-C5D7-03D3-3D17CBE59E2A}"/>
                </a:ext>
              </a:extLst>
            </p:cNvPr>
            <p:cNvSpPr txBox="1"/>
            <p:nvPr/>
          </p:nvSpPr>
          <p:spPr>
            <a:xfrm>
              <a:off x="6045868" y="1358262"/>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sp>
          <p:nvSpPr>
            <p:cNvPr id="33" name="TextBox 32">
              <a:extLst>
                <a:ext uri="{FF2B5EF4-FFF2-40B4-BE49-F238E27FC236}">
                  <a16:creationId xmlns:a16="http://schemas.microsoft.com/office/drawing/2014/main" id="{2FD20888-AFC5-0D13-1ED4-C91224BC2B14}"/>
                </a:ext>
              </a:extLst>
            </p:cNvPr>
            <p:cNvSpPr txBox="1"/>
            <p:nvPr/>
          </p:nvSpPr>
          <p:spPr>
            <a:xfrm>
              <a:off x="6696075" y="1764847"/>
              <a:ext cx="3623288" cy="646331"/>
            </a:xfrm>
            <a:prstGeom prst="rect">
              <a:avLst/>
            </a:prstGeom>
            <a:noFill/>
          </p:spPr>
          <p:txBody>
            <a:bodyPr wrap="square" anchor="ctr">
              <a:spAutoFit/>
            </a:bodyPr>
            <a:lstStyle/>
            <a:p>
              <a:r>
                <a:rPr lang="en-US" noProof="0" dirty="0"/>
                <a:t>Bariatric surgery is only utilized in </a:t>
              </a:r>
              <a:r>
                <a:rPr lang="en-US" b="1" noProof="0" dirty="0"/>
                <a:t>1% of those who qualify </a:t>
              </a:r>
            </a:p>
          </p:txBody>
        </p:sp>
        <p:cxnSp>
          <p:nvCxnSpPr>
            <p:cNvPr id="50" name="Straight Connector 49">
              <a:extLst>
                <a:ext uri="{FF2B5EF4-FFF2-40B4-BE49-F238E27FC236}">
                  <a16:creationId xmlns:a16="http://schemas.microsoft.com/office/drawing/2014/main" id="{90ECF2F2-353A-306F-8A80-FFBDFB6A713D}"/>
                </a:ext>
              </a:extLst>
            </p:cNvPr>
            <p:cNvCxnSpPr>
              <a:cxnSpLocks/>
            </p:cNvCxnSpPr>
            <p:nvPr/>
          </p:nvCxnSpPr>
          <p:spPr>
            <a:xfrm>
              <a:off x="6671129" y="1705780"/>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0F1843E-6E6C-D36C-8FA8-BE3A33A40ED6}"/>
              </a:ext>
            </a:extLst>
          </p:cNvPr>
          <p:cNvGrpSpPr/>
          <p:nvPr/>
        </p:nvGrpSpPr>
        <p:grpSpPr>
          <a:xfrm>
            <a:off x="5754924" y="3346539"/>
            <a:ext cx="5736557" cy="1448878"/>
            <a:chOff x="6045868" y="2698109"/>
            <a:chExt cx="5736557" cy="1448878"/>
          </a:xfrm>
        </p:grpSpPr>
        <p:sp>
          <p:nvSpPr>
            <p:cNvPr id="34" name="TextBox 33">
              <a:extLst>
                <a:ext uri="{FF2B5EF4-FFF2-40B4-BE49-F238E27FC236}">
                  <a16:creationId xmlns:a16="http://schemas.microsoft.com/office/drawing/2014/main" id="{6BBED6FF-46DF-FED9-1BD8-98FF471E6053}"/>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sp>
          <p:nvSpPr>
            <p:cNvPr id="35" name="TextBox 34">
              <a:extLst>
                <a:ext uri="{FF2B5EF4-FFF2-40B4-BE49-F238E27FC236}">
                  <a16:creationId xmlns:a16="http://schemas.microsoft.com/office/drawing/2014/main" id="{D4407CA0-0148-BA29-D883-3DAB054194FB}"/>
                </a:ext>
              </a:extLst>
            </p:cNvPr>
            <p:cNvSpPr txBox="1"/>
            <p:nvPr/>
          </p:nvSpPr>
          <p:spPr>
            <a:xfrm>
              <a:off x="6696075" y="2946658"/>
              <a:ext cx="5086350" cy="1200329"/>
            </a:xfrm>
            <a:prstGeom prst="rect">
              <a:avLst/>
            </a:prstGeom>
            <a:noFill/>
          </p:spPr>
          <p:txBody>
            <a:bodyPr wrap="square">
              <a:spAutoFit/>
            </a:bodyPr>
            <a:lstStyle/>
            <a:p>
              <a:r>
                <a:rPr lang="en-US" noProof="0" dirty="0"/>
                <a:t>Bariatric surgery appears to cause </a:t>
              </a:r>
              <a:r>
                <a:rPr lang="en-US" b="1" noProof="0" dirty="0"/>
                <a:t>physiological changes</a:t>
              </a:r>
              <a:r>
                <a:rPr lang="en-US" noProof="0" dirty="0"/>
                <a:t> that are in part responsible for the </a:t>
              </a:r>
              <a:r>
                <a:rPr lang="en-US" b="1" noProof="0" dirty="0"/>
                <a:t>improvement</a:t>
              </a:r>
              <a:r>
                <a:rPr lang="en-US" noProof="0" dirty="0"/>
                <a:t> and </a:t>
              </a:r>
              <a:r>
                <a:rPr lang="en-US" b="1" noProof="0" dirty="0"/>
                <a:t>resolution</a:t>
              </a:r>
              <a:r>
                <a:rPr lang="en-US" noProof="0" dirty="0"/>
                <a:t> of many complications of obesity </a:t>
              </a:r>
            </a:p>
          </p:txBody>
        </p:sp>
        <p:cxnSp>
          <p:nvCxnSpPr>
            <p:cNvPr id="51" name="Straight Connector 50">
              <a:extLst>
                <a:ext uri="{FF2B5EF4-FFF2-40B4-BE49-F238E27FC236}">
                  <a16:creationId xmlns:a16="http://schemas.microsoft.com/office/drawing/2014/main" id="{85CCCBF1-BAFD-36D4-610C-D08A23DF77A2}"/>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2307A2D-9BAC-EF7F-2089-AF8D3BDF628A}"/>
              </a:ext>
            </a:extLst>
          </p:cNvPr>
          <p:cNvGrpSpPr/>
          <p:nvPr/>
        </p:nvGrpSpPr>
        <p:grpSpPr>
          <a:xfrm>
            <a:off x="5754924" y="4726439"/>
            <a:ext cx="5736557" cy="1471738"/>
            <a:chOff x="6045868" y="2698109"/>
            <a:chExt cx="5736557" cy="1471738"/>
          </a:xfrm>
        </p:grpSpPr>
        <p:sp>
          <p:nvSpPr>
            <p:cNvPr id="4" name="TextBox 3">
              <a:extLst>
                <a:ext uri="{FF2B5EF4-FFF2-40B4-BE49-F238E27FC236}">
                  <a16:creationId xmlns:a16="http://schemas.microsoft.com/office/drawing/2014/main" id="{704B12B6-EEED-1FE8-FC0C-7073CC204445}"/>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sp>
          <p:nvSpPr>
            <p:cNvPr id="6" name="TextBox 5">
              <a:extLst>
                <a:ext uri="{FF2B5EF4-FFF2-40B4-BE49-F238E27FC236}">
                  <a16:creationId xmlns:a16="http://schemas.microsoft.com/office/drawing/2014/main" id="{E0E4C755-4648-20A9-E1E5-38781634C3E4}"/>
                </a:ext>
              </a:extLst>
            </p:cNvPr>
            <p:cNvSpPr txBox="1"/>
            <p:nvPr/>
          </p:nvSpPr>
          <p:spPr>
            <a:xfrm>
              <a:off x="6696075" y="2969518"/>
              <a:ext cx="5086350" cy="1200329"/>
            </a:xfrm>
            <a:prstGeom prst="rect">
              <a:avLst/>
            </a:prstGeom>
            <a:noFill/>
          </p:spPr>
          <p:txBody>
            <a:bodyPr wrap="square">
              <a:spAutoFit/>
            </a:bodyPr>
            <a:lstStyle/>
            <a:p>
              <a:r>
                <a:rPr lang="en-US" noProof="0" dirty="0"/>
                <a:t>Adding pharmacotherapy to lifestyle interventions appears to be associated with </a:t>
              </a:r>
              <a:r>
                <a:rPr lang="en-US" b="1" noProof="0" dirty="0"/>
                <a:t>enhanced weight loss </a:t>
              </a:r>
              <a:r>
                <a:rPr lang="en-US" noProof="0" dirty="0"/>
                <a:t>in postoperative patients </a:t>
              </a:r>
            </a:p>
          </p:txBody>
        </p:sp>
        <p:cxnSp>
          <p:nvCxnSpPr>
            <p:cNvPr id="9" name="Straight Connector 8">
              <a:extLst>
                <a:ext uri="{FF2B5EF4-FFF2-40B4-BE49-F238E27FC236}">
                  <a16:creationId xmlns:a16="http://schemas.microsoft.com/office/drawing/2014/main" id="{A2C6C7BE-B261-25E1-360C-14E540195D23}"/>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10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8"/>
                                        </p:tgtEl>
                                        <p:attrNameLst>
                                          <p:attrName>ppt_x</p:attrName>
                                          <p:attrName>ppt_y</p:attrName>
                                        </p:attrNameLst>
                                      </p:cBhvr>
                                      <p:rCtr x="0" y="173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nodeType="withEffect">
                                  <p:stCondLst>
                                    <p:cond delay="0"/>
                                  </p:stCondLst>
                                  <p:childTnLst>
                                    <p:animMotion origin="layout" path="M -3.75E-6 -0.03472 L -3.75E-6 1.85185E-6 " pathEditMode="relative" rAng="0" ptsTypes="AA">
                                      <p:cBhvr>
                                        <p:cTn id="16" dur="500" fill="hold"/>
                                        <p:tgtEl>
                                          <p:spTgt spid="7"/>
                                        </p:tgtEl>
                                        <p:attrNameLst>
                                          <p:attrName>ppt_x</p:attrName>
                                          <p:attrName>ppt_y</p:attrName>
                                        </p:attrNameLst>
                                      </p:cBhvr>
                                      <p:rCtr x="0" y="173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42" presetClass="path" presetSubtype="0" decel="100000" fill="hold" nodeType="withEffect">
                                  <p:stCondLst>
                                    <p:cond delay="0"/>
                                  </p:stCondLst>
                                  <p:childTnLst>
                                    <p:animMotion origin="layout" path="M -3.75E-6 -0.03472 L -3.75E-6 1.85185E-6 " pathEditMode="relative" rAng="0" ptsTypes="AA">
                                      <p:cBhvr>
                                        <p:cTn id="23" dur="500" fill="hold"/>
                                        <p:tgtEl>
                                          <p:spTgt spid="5"/>
                                        </p:tgtEl>
                                        <p:attrNameLst>
                                          <p:attrName>ppt_x</p:attrName>
                                          <p:attrName>ppt_y</p:attrName>
                                        </p:attrNameLst>
                                      </p:cBhvr>
                                      <p:rCtr x="0" y="1736"/>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childTnLst>
                                </p:cTn>
                              </p:par>
                              <p:par>
                                <p:cTn id="29" presetID="42" presetClass="path" presetSubtype="0" decel="100000" fill="hold" nodeType="withEffect">
                                  <p:stCondLst>
                                    <p:cond delay="0"/>
                                  </p:stCondLst>
                                  <p:childTnLst>
                                    <p:animMotion origin="layout" path="M -3.75E-6 -0.03472 L -3.75E-6 1.85185E-6 " pathEditMode="relative" rAng="0" ptsTypes="AA">
                                      <p:cBhvr>
                                        <p:cTn id="30" dur="500" fill="hold"/>
                                        <p:tgtEl>
                                          <p:spTgt spid="3"/>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0E194EE3-217F-F307-10AD-5499AA096C50}"/>
              </a:ext>
            </a:extLst>
          </p:cNvPr>
          <p:cNvSpPr/>
          <p:nvPr/>
        </p:nvSpPr>
        <p:spPr>
          <a:xfrm>
            <a:off x="6443145" y="6197182"/>
            <a:ext cx="2011680" cy="220213"/>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0" name="Rectangle: Rounded Corners 29">
            <a:extLst>
              <a:ext uri="{FF2B5EF4-FFF2-40B4-BE49-F238E27FC236}">
                <a16:creationId xmlns:a16="http://schemas.microsoft.com/office/drawing/2014/main" id="{4D76A277-6B02-7570-87FE-1BB1027271E4}"/>
              </a:ext>
            </a:extLst>
          </p:cNvPr>
          <p:cNvSpPr/>
          <p:nvPr/>
        </p:nvSpPr>
        <p:spPr>
          <a:xfrm>
            <a:off x="6443145" y="4452894"/>
            <a:ext cx="2011680" cy="220213"/>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6" name="Rectangle: Rounded Corners 25">
            <a:extLst>
              <a:ext uri="{FF2B5EF4-FFF2-40B4-BE49-F238E27FC236}">
                <a16:creationId xmlns:a16="http://schemas.microsoft.com/office/drawing/2014/main" id="{27720A0A-4C82-6347-A586-D81A14840B32}"/>
              </a:ext>
            </a:extLst>
          </p:cNvPr>
          <p:cNvSpPr/>
          <p:nvPr/>
        </p:nvSpPr>
        <p:spPr>
          <a:xfrm>
            <a:off x="6443145" y="3793331"/>
            <a:ext cx="1280160" cy="220213"/>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ctangle: Rounded Corners 18">
            <a:extLst>
              <a:ext uri="{FF2B5EF4-FFF2-40B4-BE49-F238E27FC236}">
                <a16:creationId xmlns:a16="http://schemas.microsoft.com/office/drawing/2014/main" id="{35DD61B5-B8DD-CA57-671B-60458C04868B}"/>
              </a:ext>
            </a:extLst>
          </p:cNvPr>
          <p:cNvSpPr/>
          <p:nvPr/>
        </p:nvSpPr>
        <p:spPr>
          <a:xfrm>
            <a:off x="6443145" y="2005640"/>
            <a:ext cx="2011680" cy="220213"/>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ctangle: Rounded Corners 17">
            <a:extLst>
              <a:ext uri="{FF2B5EF4-FFF2-40B4-BE49-F238E27FC236}">
                <a16:creationId xmlns:a16="http://schemas.microsoft.com/office/drawing/2014/main" id="{09E6D49E-1DE0-1658-AC48-64B0142F68BF}"/>
              </a:ext>
            </a:extLst>
          </p:cNvPr>
          <p:cNvSpPr/>
          <p:nvPr/>
        </p:nvSpPr>
        <p:spPr>
          <a:xfrm>
            <a:off x="6443146" y="1007008"/>
            <a:ext cx="1280160" cy="220213"/>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5" name="Group 4">
            <a:extLst>
              <a:ext uri="{FF2B5EF4-FFF2-40B4-BE49-F238E27FC236}">
                <a16:creationId xmlns:a16="http://schemas.microsoft.com/office/drawing/2014/main" id="{DF3C0623-F141-C054-2275-A4F5CE4368B5}"/>
              </a:ext>
            </a:extLst>
          </p:cNvPr>
          <p:cNvGrpSpPr/>
          <p:nvPr/>
        </p:nvGrpSpPr>
        <p:grpSpPr>
          <a:xfrm>
            <a:off x="5779167" y="3974087"/>
            <a:ext cx="5838636" cy="1341521"/>
            <a:chOff x="5779167" y="5064907"/>
            <a:chExt cx="5838636" cy="1341521"/>
          </a:xfrm>
        </p:grpSpPr>
        <p:sp>
          <p:nvSpPr>
            <p:cNvPr id="7" name="Content Placeholder 2">
              <a:extLst>
                <a:ext uri="{FF2B5EF4-FFF2-40B4-BE49-F238E27FC236}">
                  <a16:creationId xmlns:a16="http://schemas.microsoft.com/office/drawing/2014/main" id="{3CEE250D-4B64-DCAC-7136-BFCB732B50C5}"/>
                </a:ext>
              </a:extLst>
            </p:cNvPr>
            <p:cNvSpPr txBox="1">
              <a:spLocks/>
            </p:cNvSpPr>
            <p:nvPr/>
          </p:nvSpPr>
          <p:spPr>
            <a:xfrm>
              <a:off x="6479144" y="5385856"/>
              <a:ext cx="5138659" cy="938744"/>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effectLst/>
                  <a:latin typeface="Arial" panose="020B0604020202020204" pitchFamily="34" charset="0"/>
                  <a:ea typeface="Calibri" panose="020F0502020204030204" pitchFamily="34" charset="0"/>
                  <a:cs typeface="Times New Roman" panose="02020603050405020304" pitchFamily="18" charset="0"/>
                </a:rPr>
                <a:t>What is a contraindication for bariatric surgery?</a:t>
              </a:r>
            </a:p>
            <a:p>
              <a:pPr>
                <a:lnSpc>
                  <a:spcPct val="100000"/>
                </a:lnSpc>
                <a:spcBef>
                  <a:spcPts val="0"/>
                </a:spcBef>
                <a:spcAft>
                  <a:spcPts val="200"/>
                </a:spcAft>
                <a:buFont typeface="+mj-lt"/>
                <a:buAutoNum type="alphaLcPeriod"/>
              </a:pPr>
              <a:r>
                <a:rPr lang="en-US" sz="1050" noProof="0" dirty="0">
                  <a:effectLst/>
                  <a:latin typeface="Arial" panose="020B0604020202020204" pitchFamily="34" charset="0"/>
                  <a:ea typeface="Calibri" panose="020F0502020204030204" pitchFamily="34" charset="0"/>
                  <a:cs typeface="Times New Roman" panose="02020603050405020304" pitchFamily="18" charset="0"/>
                </a:rPr>
                <a:t>End-stage lung disease</a:t>
              </a:r>
            </a:p>
            <a:p>
              <a:pPr>
                <a:lnSpc>
                  <a:spcPct val="100000"/>
                </a:lnSpc>
                <a:spcBef>
                  <a:spcPts val="0"/>
                </a:spcBef>
                <a:spcAft>
                  <a:spcPts val="200"/>
                </a:spcAft>
                <a:buFont typeface="+mj-lt"/>
                <a:buAutoNum type="alphaLcPeriod"/>
              </a:pPr>
              <a:r>
                <a:rPr lang="en-US" sz="1050" noProof="0" dirty="0">
                  <a:effectLst/>
                  <a:latin typeface="Arial" panose="020B0604020202020204" pitchFamily="34" charset="0"/>
                  <a:ea typeface="Calibri" panose="020F0502020204030204" pitchFamily="34" charset="0"/>
                  <a:cs typeface="Times New Roman" panose="02020603050405020304" pitchFamily="18" charset="0"/>
                </a:rPr>
                <a:t>Sleep apnea</a:t>
              </a:r>
            </a:p>
            <a:p>
              <a:pPr>
                <a:lnSpc>
                  <a:spcPct val="100000"/>
                </a:lnSpc>
                <a:spcBef>
                  <a:spcPts val="0"/>
                </a:spcBef>
                <a:spcAft>
                  <a:spcPts val="200"/>
                </a:spcAft>
                <a:buFont typeface="+mj-lt"/>
                <a:buAutoNum type="alphaLcPeriod"/>
              </a:pPr>
              <a:r>
                <a:rPr lang="en-US" sz="1050" noProof="0" dirty="0">
                  <a:effectLst/>
                  <a:latin typeface="Arial" panose="020B0604020202020204" pitchFamily="34" charset="0"/>
                  <a:ea typeface="Calibri" panose="020F0502020204030204" pitchFamily="34" charset="0"/>
                  <a:cs typeface="Times New Roman" panose="02020603050405020304" pitchFamily="18" charset="0"/>
                </a:rPr>
                <a:t>Hypertension</a:t>
              </a:r>
            </a:p>
            <a:p>
              <a:pPr>
                <a:lnSpc>
                  <a:spcPct val="100000"/>
                </a:lnSpc>
                <a:spcBef>
                  <a:spcPts val="0"/>
                </a:spcBef>
                <a:spcAft>
                  <a:spcPts val="200"/>
                </a:spcAft>
                <a:buFont typeface="+mj-lt"/>
                <a:buAutoNum type="alphaLcPeriod"/>
              </a:pPr>
              <a:r>
                <a:rPr lang="en-US" sz="1050" noProof="0" dirty="0">
                  <a:effectLst/>
                  <a:latin typeface="Arial" panose="020B0604020202020204" pitchFamily="34" charset="0"/>
                  <a:ea typeface="Calibri" panose="020F0502020204030204" pitchFamily="34" charset="0"/>
                  <a:cs typeface="Times New Roman" panose="02020603050405020304" pitchFamily="18" charset="0"/>
                </a:rPr>
                <a:t>GERD</a:t>
              </a:r>
            </a:p>
          </p:txBody>
        </p:sp>
        <p:grpSp>
          <p:nvGrpSpPr>
            <p:cNvPr id="25" name="Group 24">
              <a:extLst>
                <a:ext uri="{FF2B5EF4-FFF2-40B4-BE49-F238E27FC236}">
                  <a16:creationId xmlns:a16="http://schemas.microsoft.com/office/drawing/2014/main" id="{BC56C756-3340-FAC6-18F0-6BAAFC2D6B1E}"/>
                </a:ext>
              </a:extLst>
            </p:cNvPr>
            <p:cNvGrpSpPr/>
            <p:nvPr/>
          </p:nvGrpSpPr>
          <p:grpSpPr>
            <a:xfrm>
              <a:off x="5779167" y="5064907"/>
              <a:ext cx="606666" cy="1341521"/>
              <a:chOff x="5779167" y="5369706"/>
              <a:chExt cx="606666" cy="1341521"/>
            </a:xfrm>
          </p:grpSpPr>
          <p:sp>
            <p:nvSpPr>
              <p:cNvPr id="20" name="TextBox 19">
                <a:extLst>
                  <a:ext uri="{FF2B5EF4-FFF2-40B4-BE49-F238E27FC236}">
                    <a16:creationId xmlns:a16="http://schemas.microsoft.com/office/drawing/2014/main" id="{CCB14B99-1E51-7202-716D-736DCA5947C5}"/>
                  </a:ext>
                </a:extLst>
              </p:cNvPr>
              <p:cNvSpPr txBox="1"/>
              <p:nvPr/>
            </p:nvSpPr>
            <p:spPr>
              <a:xfrm>
                <a:off x="5779167" y="536970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cxnSp>
            <p:nvCxnSpPr>
              <p:cNvPr id="21" name="Straight Connector 20">
                <a:extLst>
                  <a:ext uri="{FF2B5EF4-FFF2-40B4-BE49-F238E27FC236}">
                    <a16:creationId xmlns:a16="http://schemas.microsoft.com/office/drawing/2014/main" id="{E7CF56B1-B933-052F-ECA7-9638BC1B9FCC}"/>
                  </a:ext>
                </a:extLst>
              </p:cNvPr>
              <p:cNvCxnSpPr>
                <a:cxnSpLocks/>
              </p:cNvCxnSpPr>
              <p:nvPr/>
            </p:nvCxnSpPr>
            <p:spPr>
              <a:xfrm>
                <a:off x="6385833" y="571836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9C54DAAE-CBCC-E60D-F3AD-3B86C6F14671}"/>
              </a:ext>
            </a:extLst>
          </p:cNvPr>
          <p:cNvGrpSpPr/>
          <p:nvPr/>
        </p:nvGrpSpPr>
        <p:grpSpPr>
          <a:xfrm>
            <a:off x="5779167" y="326546"/>
            <a:ext cx="5972743" cy="1341521"/>
            <a:chOff x="5779167" y="364646"/>
            <a:chExt cx="5972743" cy="1341521"/>
          </a:xfrm>
        </p:grpSpPr>
        <p:grpSp>
          <p:nvGrpSpPr>
            <p:cNvPr id="22" name="Group 21">
              <a:extLst>
                <a:ext uri="{FF2B5EF4-FFF2-40B4-BE49-F238E27FC236}">
                  <a16:creationId xmlns:a16="http://schemas.microsoft.com/office/drawing/2014/main" id="{7BF0F7DD-E578-1A48-2B45-0ECC9DE137C1}"/>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BBD95334-8438-6FA1-F9A1-6AD7DFD1B18F}"/>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2B36AEC2-CAC3-5A12-CDD4-FEC8F7FD1CFE}"/>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7E759039-A035-6CA2-018B-C9E48392D9E7}"/>
                </a:ext>
              </a:extLst>
            </p:cNvPr>
            <p:cNvSpPr txBox="1"/>
            <p:nvPr/>
          </p:nvSpPr>
          <p:spPr>
            <a:xfrm>
              <a:off x="6479144" y="701722"/>
              <a:ext cx="5272766" cy="910506"/>
            </a:xfrm>
            <a:prstGeom prst="rect">
              <a:avLst/>
            </a:prstGeom>
            <a:noFill/>
          </p:spPr>
          <p:txBody>
            <a:bodyPr wrap="square" lIns="0" tIns="0" rIns="0" bIns="0">
              <a:spAutoFit/>
            </a:bodyPr>
            <a:lstStyle/>
            <a:p>
              <a:pPr>
                <a:spcAft>
                  <a:spcPts val="200"/>
                </a:spcAft>
              </a:pPr>
              <a:r>
                <a:rPr lang="en-US" sz="1050" b="1" noProof="0" dirty="0">
                  <a:effectLst/>
                  <a:latin typeface="Arial"/>
                  <a:ea typeface="Calibri" panose="020F0502020204030204" pitchFamily="34" charset="0"/>
                  <a:cs typeface="Times New Roman"/>
                </a:rPr>
                <a:t>Which of the following conditions improves after bariatric surgery?</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Micronutrient deficiency</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Type 2 diabetes</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Drug/alcohol dependency</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Gallstones</a:t>
              </a:r>
            </a:p>
          </p:txBody>
        </p:sp>
      </p:grpSp>
      <p:grpSp>
        <p:nvGrpSpPr>
          <p:cNvPr id="2" name="Group 1">
            <a:extLst>
              <a:ext uri="{FF2B5EF4-FFF2-40B4-BE49-F238E27FC236}">
                <a16:creationId xmlns:a16="http://schemas.microsoft.com/office/drawing/2014/main" id="{47F1D158-B560-F191-FBAD-32C63BC97168}"/>
              </a:ext>
            </a:extLst>
          </p:cNvPr>
          <p:cNvGrpSpPr/>
          <p:nvPr/>
        </p:nvGrpSpPr>
        <p:grpSpPr>
          <a:xfrm>
            <a:off x="5779167" y="1542393"/>
            <a:ext cx="5879434" cy="1341522"/>
            <a:chOff x="5779167" y="1568873"/>
            <a:chExt cx="5879434" cy="1341522"/>
          </a:xfrm>
        </p:grpSpPr>
        <p:grpSp>
          <p:nvGrpSpPr>
            <p:cNvPr id="23" name="Group 22">
              <a:extLst>
                <a:ext uri="{FF2B5EF4-FFF2-40B4-BE49-F238E27FC236}">
                  <a16:creationId xmlns:a16="http://schemas.microsoft.com/office/drawing/2014/main" id="{38851059-E87F-AA25-7ED9-12BE250600BD}"/>
                </a:ext>
              </a:extLst>
            </p:cNvPr>
            <p:cNvGrpSpPr/>
            <p:nvPr/>
          </p:nvGrpSpPr>
          <p:grpSpPr>
            <a:xfrm>
              <a:off x="5779167" y="1568873"/>
              <a:ext cx="606666" cy="1341521"/>
              <a:chOff x="5779167" y="2402451"/>
              <a:chExt cx="606666" cy="1341521"/>
            </a:xfrm>
          </p:grpSpPr>
          <p:sp>
            <p:nvSpPr>
              <p:cNvPr id="10" name="TextBox 9">
                <a:extLst>
                  <a:ext uri="{FF2B5EF4-FFF2-40B4-BE49-F238E27FC236}">
                    <a16:creationId xmlns:a16="http://schemas.microsoft.com/office/drawing/2014/main" id="{9C794B74-59AF-76B2-9160-47FB54643C78}"/>
                  </a:ext>
                </a:extLst>
              </p:cNvPr>
              <p:cNvSpPr txBox="1"/>
              <p:nvPr/>
            </p:nvSpPr>
            <p:spPr>
              <a:xfrm>
                <a:off x="5779167" y="2402451"/>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cxnSp>
            <p:nvCxnSpPr>
              <p:cNvPr id="11" name="Straight Connector 10">
                <a:extLst>
                  <a:ext uri="{FF2B5EF4-FFF2-40B4-BE49-F238E27FC236}">
                    <a16:creationId xmlns:a16="http://schemas.microsoft.com/office/drawing/2014/main" id="{771A299B-32EF-479B-4529-E77083692680}"/>
                  </a:ext>
                </a:extLst>
              </p:cNvPr>
              <p:cNvCxnSpPr>
                <a:cxnSpLocks/>
              </p:cNvCxnSpPr>
              <p:nvPr/>
            </p:nvCxnSpPr>
            <p:spPr>
              <a:xfrm>
                <a:off x="6385833" y="2749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7BA8C3F1-4540-04C7-723E-967BD39AC3CF}"/>
                </a:ext>
              </a:extLst>
            </p:cNvPr>
            <p:cNvSpPr txBox="1">
              <a:spLocks/>
            </p:cNvSpPr>
            <p:nvPr/>
          </p:nvSpPr>
          <p:spPr>
            <a:xfrm>
              <a:off x="6479145" y="1877015"/>
              <a:ext cx="5179456" cy="1033380"/>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panose="020B0604020202020204" pitchFamily="34" charset="0"/>
                  <a:cs typeface="Times New Roman" panose="02020603050405020304" pitchFamily="18" charset="0"/>
                </a:rPr>
                <a:t>What is the most common bariatric surgical procedure?</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Vertical sleeve gastrectomy</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Single anastomosis </a:t>
              </a:r>
              <a:r>
                <a:rPr lang="en-US" sz="1050" noProof="0" dirty="0" err="1">
                  <a:latin typeface="Arial" panose="020B0604020202020204" pitchFamily="34" charset="0"/>
                  <a:cs typeface="Times New Roman" panose="02020603050405020304" pitchFamily="18" charset="0"/>
                </a:rPr>
                <a:t>duodeno</a:t>
              </a:r>
              <a:r>
                <a:rPr lang="en-US" sz="1050" noProof="0" dirty="0">
                  <a:latin typeface="Arial" panose="020B0604020202020204" pitchFamily="34" charset="0"/>
                  <a:cs typeface="Times New Roman" panose="02020603050405020304" pitchFamily="18" charset="0"/>
                </a:rPr>
                <a:t>-ileal bypass with sleeve gastrectomy</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Roux-en-Y gastric bypass</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Adjustable gastric band</a:t>
              </a:r>
            </a:p>
          </p:txBody>
        </p:sp>
      </p:grpSp>
      <p:grpSp>
        <p:nvGrpSpPr>
          <p:cNvPr id="4" name="Group 3">
            <a:extLst>
              <a:ext uri="{FF2B5EF4-FFF2-40B4-BE49-F238E27FC236}">
                <a16:creationId xmlns:a16="http://schemas.microsoft.com/office/drawing/2014/main" id="{A0AD7006-4EB4-4019-70C9-6F82314E9F71}"/>
              </a:ext>
            </a:extLst>
          </p:cNvPr>
          <p:cNvGrpSpPr/>
          <p:nvPr/>
        </p:nvGrpSpPr>
        <p:grpSpPr>
          <a:xfrm>
            <a:off x="5779167" y="2758240"/>
            <a:ext cx="5983342" cy="1341521"/>
            <a:chOff x="5779167" y="3403479"/>
            <a:chExt cx="5983342" cy="1341521"/>
          </a:xfrm>
        </p:grpSpPr>
        <p:grpSp>
          <p:nvGrpSpPr>
            <p:cNvPr id="24" name="Group 23">
              <a:extLst>
                <a:ext uri="{FF2B5EF4-FFF2-40B4-BE49-F238E27FC236}">
                  <a16:creationId xmlns:a16="http://schemas.microsoft.com/office/drawing/2014/main" id="{B8ACE899-4147-C552-F7D2-67B121A21A64}"/>
                </a:ext>
              </a:extLst>
            </p:cNvPr>
            <p:cNvGrpSpPr/>
            <p:nvPr/>
          </p:nvGrpSpPr>
          <p:grpSpPr>
            <a:xfrm>
              <a:off x="5779167" y="3403479"/>
              <a:ext cx="606666" cy="1341521"/>
              <a:chOff x="5779167" y="4120026"/>
              <a:chExt cx="606666" cy="1341521"/>
            </a:xfrm>
          </p:grpSpPr>
          <p:sp>
            <p:nvSpPr>
              <p:cNvPr id="12" name="TextBox 11">
                <a:extLst>
                  <a:ext uri="{FF2B5EF4-FFF2-40B4-BE49-F238E27FC236}">
                    <a16:creationId xmlns:a16="http://schemas.microsoft.com/office/drawing/2014/main" id="{16A74344-F494-25FE-CC10-E57453820390}"/>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cxnSp>
            <p:nvCxnSpPr>
              <p:cNvPr id="13" name="Straight Connector 12">
                <a:extLst>
                  <a:ext uri="{FF2B5EF4-FFF2-40B4-BE49-F238E27FC236}">
                    <a16:creationId xmlns:a16="http://schemas.microsoft.com/office/drawing/2014/main" id="{2C737F9A-B32B-6CB7-BABB-67405B13EFDF}"/>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2E5DBBE0-F5A0-BC1C-52F0-E852857F76C1}"/>
                </a:ext>
              </a:extLst>
            </p:cNvPr>
            <p:cNvSpPr txBox="1">
              <a:spLocks/>
            </p:cNvSpPr>
            <p:nvPr/>
          </p:nvSpPr>
          <p:spPr>
            <a:xfrm>
              <a:off x="6479144" y="3726642"/>
              <a:ext cx="5283365"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Which of the following is a potential mechanism of bariatric surgery?</a:t>
              </a:r>
            </a:p>
            <a:p>
              <a:pPr>
                <a:lnSpc>
                  <a:spcPct val="100000"/>
                </a:lnSpc>
                <a:spcBef>
                  <a:spcPts val="0"/>
                </a:spcBef>
                <a:spcAft>
                  <a:spcPts val="200"/>
                </a:spcAft>
                <a:buFont typeface="+mj-lt"/>
                <a:buAutoNum type="alphaLcPeriod"/>
              </a:pPr>
              <a:r>
                <a:rPr lang="en-US" sz="1050" noProof="0" dirty="0">
                  <a:latin typeface="Arial"/>
                  <a:cs typeface="Times New Roman"/>
                </a:rPr>
                <a:t>Delayed gastric emptying</a:t>
              </a:r>
            </a:p>
            <a:p>
              <a:pPr>
                <a:lnSpc>
                  <a:spcPct val="100000"/>
                </a:lnSpc>
                <a:spcBef>
                  <a:spcPts val="0"/>
                </a:spcBef>
                <a:spcAft>
                  <a:spcPts val="200"/>
                </a:spcAft>
                <a:buFont typeface="+mj-lt"/>
                <a:buAutoNum type="alphaLcPeriod"/>
              </a:pPr>
              <a:r>
                <a:rPr lang="en-US" sz="1050" noProof="0" dirty="0">
                  <a:latin typeface="Arial"/>
                  <a:cs typeface="Times New Roman"/>
                </a:rPr>
                <a:t>Late satiety</a:t>
              </a:r>
            </a:p>
            <a:p>
              <a:pPr>
                <a:lnSpc>
                  <a:spcPct val="100000"/>
                </a:lnSpc>
                <a:spcBef>
                  <a:spcPts val="0"/>
                </a:spcBef>
                <a:spcAft>
                  <a:spcPts val="200"/>
                </a:spcAft>
                <a:buFont typeface="+mj-lt"/>
                <a:buAutoNum type="alphaLcPeriod"/>
              </a:pPr>
              <a:r>
                <a:rPr lang="en-US" sz="1050" noProof="0" dirty="0">
                  <a:latin typeface="Arial"/>
                  <a:cs typeface="Times New Roman"/>
                </a:rPr>
                <a:t>Reduction of small bowel length </a:t>
              </a:r>
            </a:p>
            <a:p>
              <a:pPr>
                <a:lnSpc>
                  <a:spcPct val="100000"/>
                </a:lnSpc>
                <a:spcBef>
                  <a:spcPts val="0"/>
                </a:spcBef>
                <a:spcAft>
                  <a:spcPts val="200"/>
                </a:spcAft>
                <a:buFont typeface="+mj-lt"/>
                <a:buAutoNum type="alphaLcPeriod"/>
              </a:pPr>
              <a:r>
                <a:rPr lang="en-US" sz="1050" noProof="0" dirty="0">
                  <a:latin typeface="Arial"/>
                  <a:cs typeface="Times New Roman"/>
                </a:rPr>
                <a:t>Both </a:t>
              </a:r>
              <a:r>
                <a:rPr lang="en-US" sz="1050" b="1" noProof="0" dirty="0">
                  <a:latin typeface="Arial"/>
                  <a:cs typeface="Times New Roman"/>
                </a:rPr>
                <a:t>a</a:t>
              </a:r>
              <a:r>
                <a:rPr lang="en-US" sz="1050" noProof="0" dirty="0">
                  <a:latin typeface="Arial"/>
                  <a:cs typeface="Times New Roman"/>
                </a:rPr>
                <a:t> and </a:t>
              </a:r>
              <a:r>
                <a:rPr lang="en-US" sz="1050" b="1" noProof="0" dirty="0">
                  <a:latin typeface="Arial"/>
                  <a:cs typeface="Times New Roman"/>
                </a:rPr>
                <a:t>c</a:t>
              </a:r>
            </a:p>
            <a:p>
              <a:pPr marL="179388" lvl="1" indent="-173038">
                <a:lnSpc>
                  <a:spcPct val="100000"/>
                </a:lnSpc>
                <a:spcBef>
                  <a:spcPts val="0"/>
                </a:spcBef>
                <a:buFont typeface="+mj-lt"/>
                <a:buAutoNum type="alphaLcPeriod"/>
              </a:pPr>
              <a:endParaRPr lang="en-US" sz="1050" noProof="0" dirty="0">
                <a:latin typeface="Arial" panose="020B0604020202020204" pitchFamily="34" charset="0"/>
                <a:cs typeface="Times New Roman" panose="02020603050405020304" pitchFamily="18" charset="0"/>
              </a:endParaRPr>
            </a:p>
          </p:txBody>
        </p:sp>
      </p:grpSp>
      <p:sp>
        <p:nvSpPr>
          <p:cNvPr id="33" name="Oval 32">
            <a:extLst>
              <a:ext uri="{FF2B5EF4-FFF2-40B4-BE49-F238E27FC236}">
                <a16:creationId xmlns:a16="http://schemas.microsoft.com/office/drawing/2014/main" id="{4501CF8F-B996-C39F-D706-30AA55129E7C}"/>
              </a:ext>
            </a:extLst>
          </p:cNvPr>
          <p:cNvSpPr/>
          <p:nvPr/>
        </p:nvSpPr>
        <p:spPr>
          <a:xfrm>
            <a:off x="609144" y="2380146"/>
            <a:ext cx="1630348" cy="1630348"/>
          </a:xfrm>
          <a:prstGeom prst="ellipse">
            <a:avLst/>
          </a:prstGeom>
          <a:solidFill>
            <a:schemeClr val="tx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4" name="Graphic 33">
            <a:extLst>
              <a:ext uri="{FF2B5EF4-FFF2-40B4-BE49-F238E27FC236}">
                <a16:creationId xmlns:a16="http://schemas.microsoft.com/office/drawing/2014/main" id="{E1E8B09B-D4B7-6DE8-789B-E13B77E96B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110" y="2684549"/>
            <a:ext cx="1021542" cy="1021542"/>
          </a:xfrm>
          <a:prstGeom prst="rect">
            <a:avLst/>
          </a:prstGeom>
        </p:spPr>
      </p:pic>
      <p:sp>
        <p:nvSpPr>
          <p:cNvPr id="35" name="Title 1">
            <a:extLst>
              <a:ext uri="{FF2B5EF4-FFF2-40B4-BE49-F238E27FC236}">
                <a16:creationId xmlns:a16="http://schemas.microsoft.com/office/drawing/2014/main" id="{95142EA9-EC49-A3A6-DA1F-FDC6DFB3D871}"/>
              </a:ext>
            </a:extLst>
          </p:cNvPr>
          <p:cNvSpPr>
            <a:spLocks noGrp="1"/>
          </p:cNvSpPr>
          <p:nvPr>
            <p:ph type="title"/>
          </p:nvPr>
        </p:nvSpPr>
        <p:spPr>
          <a:xfrm>
            <a:off x="2466108" y="414320"/>
            <a:ext cx="2700251" cy="5562000"/>
          </a:xfrm>
        </p:spPr>
        <p:txBody>
          <a:bodyPr/>
          <a:lstStyle/>
          <a:p>
            <a:r>
              <a:rPr lang="en-US" noProof="0" dirty="0">
                <a:latin typeface="Arial"/>
                <a:cs typeface="Arial"/>
              </a:rPr>
              <a:t>Assessments</a:t>
            </a:r>
          </a:p>
        </p:txBody>
      </p:sp>
      <p:grpSp>
        <p:nvGrpSpPr>
          <p:cNvPr id="6" name="Group 5">
            <a:extLst>
              <a:ext uri="{FF2B5EF4-FFF2-40B4-BE49-F238E27FC236}">
                <a16:creationId xmlns:a16="http://schemas.microsoft.com/office/drawing/2014/main" id="{2875BA40-767A-6A30-D5DE-665613BFA2DE}"/>
              </a:ext>
            </a:extLst>
          </p:cNvPr>
          <p:cNvGrpSpPr/>
          <p:nvPr/>
        </p:nvGrpSpPr>
        <p:grpSpPr>
          <a:xfrm>
            <a:off x="5779167" y="5189933"/>
            <a:ext cx="5838636" cy="1341521"/>
            <a:chOff x="5779167" y="5064907"/>
            <a:chExt cx="5838636" cy="1341521"/>
          </a:xfrm>
        </p:grpSpPr>
        <p:sp>
          <p:nvSpPr>
            <p:cNvPr id="8" name="Content Placeholder 2">
              <a:extLst>
                <a:ext uri="{FF2B5EF4-FFF2-40B4-BE49-F238E27FC236}">
                  <a16:creationId xmlns:a16="http://schemas.microsoft.com/office/drawing/2014/main" id="{FCAFD23C-C7F9-B530-32B5-DEF30B74BA63}"/>
                </a:ext>
              </a:extLst>
            </p:cNvPr>
            <p:cNvSpPr txBox="1">
              <a:spLocks/>
            </p:cNvSpPr>
            <p:nvPr/>
          </p:nvSpPr>
          <p:spPr>
            <a:xfrm>
              <a:off x="6479144" y="5385856"/>
              <a:ext cx="5138659" cy="938744"/>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effectLst/>
                  <a:latin typeface="Arial" panose="020B0604020202020204" pitchFamily="34" charset="0"/>
                  <a:ea typeface="Calibri" panose="020F0502020204030204" pitchFamily="34" charset="0"/>
                  <a:cs typeface="Times New Roman" panose="02020603050405020304" pitchFamily="18" charset="0"/>
                </a:rPr>
                <a:t>Which of the following is NOT true in pre-operative management</a:t>
              </a:r>
              <a:br>
                <a:rPr lang="en-US" sz="1050" b="1" noProof="0" dirty="0">
                  <a:effectLst/>
                  <a:latin typeface="Arial" panose="020B0604020202020204" pitchFamily="34" charset="0"/>
                  <a:ea typeface="Calibri" panose="020F0502020204030204" pitchFamily="34" charset="0"/>
                  <a:cs typeface="Times New Roman" panose="02020603050405020304" pitchFamily="18" charset="0"/>
                </a:rPr>
              </a:br>
              <a:r>
                <a:rPr lang="en-US" sz="1050" b="1" noProof="0" dirty="0">
                  <a:effectLst/>
                  <a:latin typeface="Arial" panose="020B0604020202020204" pitchFamily="34" charset="0"/>
                  <a:ea typeface="Calibri" panose="020F0502020204030204" pitchFamily="34" charset="0"/>
                  <a:cs typeface="Times New Roman" panose="02020603050405020304" pitchFamily="18" charset="0"/>
                </a:rPr>
                <a:t>of a bariatric surgery candidate?</a:t>
              </a:r>
            </a:p>
            <a:p>
              <a:pPr>
                <a:lnSpc>
                  <a:spcPct val="100000"/>
                </a:lnSpc>
                <a:spcBef>
                  <a:spcPts val="0"/>
                </a:spcBef>
                <a:spcAft>
                  <a:spcPts val="200"/>
                </a:spcAft>
                <a:buFont typeface="+mj-lt"/>
                <a:buAutoNum type="alphaLcPeriod"/>
              </a:pPr>
              <a:r>
                <a:rPr lang="en-US" sz="1050" noProof="0" dirty="0">
                  <a:effectLst/>
                  <a:latin typeface="Arial" panose="020B0604020202020204" pitchFamily="34" charset="0"/>
                  <a:ea typeface="Calibri" panose="020F0502020204030204" pitchFamily="34" charset="0"/>
                  <a:cs typeface="Times New Roman" panose="02020603050405020304" pitchFamily="18" charset="0"/>
                </a:rPr>
                <a:t>Evaluation for cardiovascular risks</a:t>
              </a:r>
            </a:p>
            <a:p>
              <a:pPr>
                <a:lnSpc>
                  <a:spcPct val="100000"/>
                </a:lnSpc>
                <a:spcBef>
                  <a:spcPts val="0"/>
                </a:spcBef>
                <a:spcAft>
                  <a:spcPts val="200"/>
                </a:spcAft>
                <a:buFont typeface="+mj-lt"/>
                <a:buAutoNum type="alphaLcPeriod"/>
              </a:pPr>
              <a:r>
                <a:rPr lang="en-US" sz="1050" noProof="0" dirty="0">
                  <a:effectLst/>
                  <a:latin typeface="Arial" panose="020B0604020202020204" pitchFamily="34" charset="0"/>
                  <a:ea typeface="Calibri" panose="020F0502020204030204" pitchFamily="34" charset="0"/>
                  <a:cs typeface="Times New Roman" panose="02020603050405020304" pitchFamily="18" charset="0"/>
                </a:rPr>
                <a:t>Screening for active mental illness</a:t>
              </a:r>
            </a:p>
            <a:p>
              <a:pPr>
                <a:lnSpc>
                  <a:spcPct val="100000"/>
                </a:lnSpc>
                <a:spcBef>
                  <a:spcPts val="0"/>
                </a:spcBef>
                <a:spcAft>
                  <a:spcPts val="200"/>
                </a:spcAft>
                <a:buFont typeface="+mj-lt"/>
                <a:buAutoNum type="alphaLcPeriod"/>
              </a:pPr>
              <a:r>
                <a:rPr lang="en-US" sz="1050" noProof="0" dirty="0">
                  <a:effectLst/>
                  <a:latin typeface="Arial" panose="020B0604020202020204" pitchFamily="34" charset="0"/>
                  <a:ea typeface="Calibri" panose="020F0502020204030204" pitchFamily="34" charset="0"/>
                  <a:cs typeface="Times New Roman" panose="02020603050405020304" pitchFamily="18" charset="0"/>
                </a:rPr>
                <a:t>Intussusception monitoring</a:t>
              </a:r>
            </a:p>
            <a:p>
              <a:pPr>
                <a:lnSpc>
                  <a:spcPct val="100000"/>
                </a:lnSpc>
                <a:spcBef>
                  <a:spcPts val="0"/>
                </a:spcBef>
                <a:spcAft>
                  <a:spcPts val="200"/>
                </a:spcAft>
                <a:buFont typeface="+mj-lt"/>
                <a:buAutoNum type="alphaLcPeriod"/>
              </a:pPr>
              <a:r>
                <a:rPr lang="en-US" sz="1050" noProof="0" dirty="0">
                  <a:effectLst/>
                  <a:latin typeface="Arial" panose="020B0604020202020204" pitchFamily="34" charset="0"/>
                  <a:ea typeface="Calibri" panose="020F0502020204030204" pitchFamily="34" charset="0"/>
                  <a:cs typeface="Times New Roman" panose="02020603050405020304" pitchFamily="18" charset="0"/>
                </a:rPr>
                <a:t>Risk assessment for deep vein thrombosis/venous thromboembolism</a:t>
              </a:r>
            </a:p>
            <a:p>
              <a:pPr>
                <a:lnSpc>
                  <a:spcPct val="100000"/>
                </a:lnSpc>
                <a:spcBef>
                  <a:spcPts val="0"/>
                </a:spcBef>
                <a:spcAft>
                  <a:spcPts val="200"/>
                </a:spcAft>
                <a:buFont typeface="+mj-lt"/>
                <a:buAutoNum type="alphaLcPeriod"/>
              </a:pPr>
              <a:endParaRPr lang="en-US" sz="1050" noProof="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70580370-9001-1BFE-47B3-0CD40A22B7C0}"/>
                </a:ext>
              </a:extLst>
            </p:cNvPr>
            <p:cNvGrpSpPr/>
            <p:nvPr/>
          </p:nvGrpSpPr>
          <p:grpSpPr>
            <a:xfrm>
              <a:off x="5779167" y="5064907"/>
              <a:ext cx="606666" cy="1341521"/>
              <a:chOff x="5779167" y="5369706"/>
              <a:chExt cx="606666" cy="1341521"/>
            </a:xfrm>
          </p:grpSpPr>
          <p:sp>
            <p:nvSpPr>
              <p:cNvPr id="16" name="TextBox 15">
                <a:extLst>
                  <a:ext uri="{FF2B5EF4-FFF2-40B4-BE49-F238E27FC236}">
                    <a16:creationId xmlns:a16="http://schemas.microsoft.com/office/drawing/2014/main" id="{AA14F96D-35C7-5E53-4692-41A827F5DE8D}"/>
                  </a:ext>
                </a:extLst>
              </p:cNvPr>
              <p:cNvSpPr txBox="1"/>
              <p:nvPr/>
            </p:nvSpPr>
            <p:spPr>
              <a:xfrm>
                <a:off x="5779167" y="536970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5</a:t>
                </a:r>
              </a:p>
            </p:txBody>
          </p:sp>
          <p:cxnSp>
            <p:nvCxnSpPr>
              <p:cNvPr id="17" name="Straight Connector 16">
                <a:extLst>
                  <a:ext uri="{FF2B5EF4-FFF2-40B4-BE49-F238E27FC236}">
                    <a16:creationId xmlns:a16="http://schemas.microsoft.com/office/drawing/2014/main" id="{B05CA2B1-534C-239C-8163-7771DB783A2A}"/>
                  </a:ext>
                </a:extLst>
              </p:cNvPr>
              <p:cNvCxnSpPr>
                <a:cxnSpLocks/>
              </p:cNvCxnSpPr>
              <p:nvPr/>
            </p:nvCxnSpPr>
            <p:spPr>
              <a:xfrm>
                <a:off x="6385833" y="571836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3860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6" grpId="0" animBg="1"/>
      <p:bldP spid="19"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a:xfrm>
            <a:off x="536575" y="414338"/>
            <a:ext cx="4629150" cy="5562600"/>
          </a:xfrm>
        </p:spPr>
        <p:txBody>
          <a:bodyPr/>
          <a:lstStyle/>
          <a:p>
            <a:r>
              <a:rPr lang="en-US" noProof="0" dirty="0"/>
              <a:t>Learning </a:t>
            </a:r>
            <a:br>
              <a:rPr lang="en-US" noProof="0" dirty="0"/>
            </a:br>
            <a:r>
              <a:rPr lang="en-US" noProof="0" dirty="0"/>
              <a:t>outcomes</a:t>
            </a:r>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a:xfrm>
            <a:off x="6096000" y="414320"/>
            <a:ext cx="5577840" cy="5562000"/>
          </a:xfrm>
        </p:spPr>
        <p:txBody>
          <a:bodyPr/>
          <a:lstStyle/>
          <a:p>
            <a:pPr marL="0" indent="0">
              <a:spcAft>
                <a:spcPts val="1800"/>
              </a:spcAft>
              <a:buNone/>
            </a:pPr>
            <a:r>
              <a:rPr lang="en-US" noProof="0" dirty="0"/>
              <a:t>After completing this module, </a:t>
            </a:r>
            <a:br>
              <a:rPr lang="en-US" noProof="0" dirty="0"/>
            </a:br>
            <a:r>
              <a:rPr lang="en-US" noProof="0" dirty="0"/>
              <a:t>the learner will be able to:</a:t>
            </a:r>
          </a:p>
          <a:p>
            <a:pPr marL="746125" lvl="1" indent="-6350">
              <a:spcAft>
                <a:spcPts val="800"/>
              </a:spcAft>
              <a:buNone/>
            </a:pPr>
            <a:r>
              <a:rPr lang="en-US" noProof="0" dirty="0"/>
              <a:t>Compare the commonly used metabolic/</a:t>
            </a:r>
            <a:br>
              <a:rPr lang="en-US" noProof="0" dirty="0"/>
            </a:br>
            <a:r>
              <a:rPr lang="en-US" noProof="0" dirty="0"/>
              <a:t>bariatric operations available for the treatment of obesity</a:t>
            </a:r>
          </a:p>
          <a:p>
            <a:pPr marL="746125" lvl="1" indent="-6350">
              <a:spcAft>
                <a:spcPts val="800"/>
              </a:spcAft>
              <a:buNone/>
            </a:pPr>
            <a:r>
              <a:rPr lang="en-US" noProof="0" dirty="0"/>
              <a:t>Apply knowledge of metabolic/bariatric operations to develop a comprehensive, personalized care plan for patients with obesity</a:t>
            </a:r>
          </a:p>
          <a:p>
            <a:pPr marL="746125" lvl="1" indent="-6350">
              <a:spcAft>
                <a:spcPts val="800"/>
              </a:spcAft>
              <a:buNone/>
            </a:pPr>
            <a:r>
              <a:rPr lang="en-US" noProof="0" dirty="0"/>
              <a:t>Identify the clinical benefits of bariatric procedures for weight loss and obesity-related comorbidities</a:t>
            </a:r>
          </a:p>
          <a:p>
            <a:pPr marL="746125" lvl="1" indent="-6350">
              <a:spcAft>
                <a:spcPts val="800"/>
              </a:spcAft>
              <a:buNone/>
            </a:pPr>
            <a:r>
              <a:rPr lang="en-GB" noProof="0" dirty="0"/>
              <a:t>Develop an appropriate care plan for the pre- and postoperative management of patients</a:t>
            </a:r>
            <a:endParaRPr lang="en-US" noProof="0" dirty="0"/>
          </a:p>
          <a:p>
            <a:endParaRPr lang="en-US" noProof="0" dirty="0"/>
          </a:p>
        </p:txBody>
      </p:sp>
      <p:pic>
        <p:nvPicPr>
          <p:cNvPr id="21" name="Graphic 20">
            <a:extLst>
              <a:ext uri="{FF2B5EF4-FFF2-40B4-BE49-F238E27FC236}">
                <a16:creationId xmlns:a16="http://schemas.microsoft.com/office/drawing/2014/main" id="{C777F1D0-303A-1714-5227-F7C516DE48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1540" y="5608294"/>
            <a:ext cx="271325" cy="274759"/>
          </a:xfrm>
          <a:prstGeom prst="rect">
            <a:avLst/>
          </a:prstGeom>
        </p:spPr>
      </p:pic>
      <p:sp>
        <p:nvSpPr>
          <p:cNvPr id="22" name="TextBox 21">
            <a:extLst>
              <a:ext uri="{FF2B5EF4-FFF2-40B4-BE49-F238E27FC236}">
                <a16:creationId xmlns:a16="http://schemas.microsoft.com/office/drawing/2014/main" id="{E6F782F0-7BCA-E947-990A-3ED3582BD391}"/>
              </a:ext>
            </a:extLst>
          </p:cNvPr>
          <p:cNvSpPr txBox="1"/>
          <p:nvPr/>
        </p:nvSpPr>
        <p:spPr>
          <a:xfrm>
            <a:off x="6460790" y="5585091"/>
            <a:ext cx="3884930" cy="288147"/>
          </a:xfrm>
          <a:prstGeom prst="rect">
            <a:avLst/>
          </a:prstGeom>
          <a:no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anchor="ctr" anchorCtr="0">
            <a:spAutoFit/>
          </a:bodyPr>
          <a:lstStyle/>
          <a:p>
            <a:pPr lvl="0"/>
            <a:r>
              <a:rPr lang="en-US" sz="1400" noProof="0" dirty="0"/>
              <a:t>Estimated time to complete: </a:t>
            </a:r>
            <a:r>
              <a:rPr lang="en-US" sz="1400" b="1" noProof="0" dirty="0"/>
              <a:t>15</a:t>
            </a:r>
            <a:r>
              <a:rPr lang="en-US" sz="1400" noProof="0" dirty="0"/>
              <a:t> min</a:t>
            </a:r>
          </a:p>
        </p:txBody>
      </p:sp>
      <p:cxnSp>
        <p:nvCxnSpPr>
          <p:cNvPr id="24" name="Straight Connector 23">
            <a:extLst>
              <a:ext uri="{FF2B5EF4-FFF2-40B4-BE49-F238E27FC236}">
                <a16:creationId xmlns:a16="http://schemas.microsoft.com/office/drawing/2014/main" id="{AB8AA1BB-710B-C3C6-78F2-2150D7961511}"/>
              </a:ext>
            </a:extLst>
          </p:cNvPr>
          <p:cNvCxnSpPr/>
          <p:nvPr/>
        </p:nvCxnSpPr>
        <p:spPr>
          <a:xfrm>
            <a:off x="6103920" y="54178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03D86D-1DAA-E76D-2509-2200952F7307}"/>
              </a:ext>
            </a:extLst>
          </p:cNvPr>
          <p:cNvCxnSpPr/>
          <p:nvPr/>
        </p:nvCxnSpPr>
        <p:spPr>
          <a:xfrm>
            <a:off x="6103920" y="60274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942F8F75-8D24-B7A0-4D81-7F4435FC2BF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1871392"/>
            <a:ext cx="683952" cy="683952"/>
          </a:xfrm>
          <a:prstGeom prst="rect">
            <a:avLst/>
          </a:prstGeom>
        </p:spPr>
      </p:pic>
      <p:pic>
        <p:nvPicPr>
          <p:cNvPr id="5" name="Graphic 4">
            <a:extLst>
              <a:ext uri="{FF2B5EF4-FFF2-40B4-BE49-F238E27FC236}">
                <a16:creationId xmlns:a16="http://schemas.microsoft.com/office/drawing/2014/main" id="{898D7D9B-5D59-0E6E-B098-1B7AA38EE3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2801734"/>
            <a:ext cx="683952" cy="683952"/>
          </a:xfrm>
          <a:prstGeom prst="rect">
            <a:avLst/>
          </a:prstGeom>
        </p:spPr>
      </p:pic>
      <p:pic>
        <p:nvPicPr>
          <p:cNvPr id="6" name="Graphic 5">
            <a:extLst>
              <a:ext uri="{FF2B5EF4-FFF2-40B4-BE49-F238E27FC236}">
                <a16:creationId xmlns:a16="http://schemas.microsoft.com/office/drawing/2014/main" id="{DA9BCA09-F3FE-B615-5948-55DA9E330AC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3698356"/>
            <a:ext cx="683952" cy="683952"/>
          </a:xfrm>
          <a:prstGeom prst="rect">
            <a:avLst/>
          </a:prstGeom>
        </p:spPr>
      </p:pic>
      <p:pic>
        <p:nvPicPr>
          <p:cNvPr id="7" name="Graphic 6">
            <a:extLst>
              <a:ext uri="{FF2B5EF4-FFF2-40B4-BE49-F238E27FC236}">
                <a16:creationId xmlns:a16="http://schemas.microsoft.com/office/drawing/2014/main" id="{A0649F4C-CBF2-1D91-CFC7-5472523BF58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4494991"/>
            <a:ext cx="683952" cy="683952"/>
          </a:xfrm>
          <a:prstGeom prst="rect">
            <a:avLst/>
          </a:prstGeom>
        </p:spPr>
      </p:pic>
    </p:spTree>
    <p:extLst>
      <p:ext uri="{BB962C8B-B14F-4D97-AF65-F5344CB8AC3E}">
        <p14:creationId xmlns:p14="http://schemas.microsoft.com/office/powerpoint/2010/main" val="9648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40" y="414320"/>
            <a:ext cx="10896000" cy="1082209"/>
          </a:xfrm>
        </p:spPr>
        <p:txBody>
          <a:bodyPr>
            <a:noAutofit/>
          </a:bodyPr>
          <a:lstStyle/>
          <a:p>
            <a:r>
              <a:rPr lang="en-US" sz="2400" b="1" dirty="0"/>
              <a:t>Bariatric surgery </a:t>
            </a:r>
            <a:r>
              <a:rPr lang="en-US" sz="2400" dirty="0"/>
              <a:t>is part of the treatment continuum and can be </a:t>
            </a:r>
            <a:br>
              <a:rPr lang="en-US" sz="2400" dirty="0"/>
            </a:br>
            <a:r>
              <a:rPr lang="en-US" sz="2400" dirty="0"/>
              <a:t>used </a:t>
            </a:r>
            <a:r>
              <a:rPr lang="en-US" sz="2400" b="1" dirty="0"/>
              <a:t>in-combination with other interventions </a:t>
            </a:r>
            <a:r>
              <a:rPr lang="en-US" sz="2400" dirty="0"/>
              <a:t>via a </a:t>
            </a:r>
            <a:r>
              <a:rPr lang="en-US" sz="2400" b="1" dirty="0"/>
              <a:t>multidisciplinary</a:t>
            </a:r>
            <a:r>
              <a:rPr lang="en-US" sz="2400" dirty="0"/>
              <a:t>, </a:t>
            </a:r>
            <a:r>
              <a:rPr lang="en-US" sz="2400" b="1" dirty="0"/>
              <a:t>collaborative</a:t>
            </a:r>
            <a:r>
              <a:rPr lang="en-US" sz="2400" dirty="0"/>
              <a:t> approach</a:t>
            </a:r>
            <a:r>
              <a:rPr lang="en-US" sz="2400" baseline="30000" dirty="0"/>
              <a:t>1</a:t>
            </a:r>
            <a:endParaRPr lang="en-US" sz="2400" dirty="0"/>
          </a:p>
        </p:txBody>
      </p:sp>
      <p:sp>
        <p:nvSpPr>
          <p:cNvPr id="61" name="Text Placeholder 60">
            <a:extLst>
              <a:ext uri="{FF2B5EF4-FFF2-40B4-BE49-F238E27FC236}">
                <a16:creationId xmlns:a16="http://schemas.microsoft.com/office/drawing/2014/main" id="{1B41C069-A933-4D01-8DD7-4D903A020DEE}"/>
              </a:ext>
            </a:extLst>
          </p:cNvPr>
          <p:cNvSpPr>
            <a:spLocks noGrp="1"/>
          </p:cNvSpPr>
          <p:nvPr>
            <p:ph type="body" sz="quarter" idx="13"/>
          </p:nvPr>
        </p:nvSpPr>
        <p:spPr>
          <a:xfrm>
            <a:off x="536240" y="5655814"/>
            <a:ext cx="11457636" cy="682109"/>
          </a:xfrm>
        </p:spPr>
        <p:txBody>
          <a:bodyPr/>
          <a:lstStyle/>
          <a:p>
            <a:pPr>
              <a:tabLst>
                <a:tab pos="3768725" algn="l"/>
              </a:tabLst>
            </a:pPr>
            <a:r>
              <a:rPr lang="en-US" noProof="0" dirty="0"/>
              <a:t>AOM, anti-obesity medication; IBT, intensive behavioral therapy.</a:t>
            </a:r>
            <a:br>
              <a:rPr lang="en-US" noProof="0" dirty="0"/>
            </a:br>
            <a:r>
              <a:rPr lang="en-US" noProof="0" dirty="0"/>
              <a:t>*Based on mean weight loss achieved by the completer populations in the largest phase 3 clinical trial of each respective product’s clinical development program.</a:t>
            </a:r>
            <a:br>
              <a:rPr lang="en-US" noProof="0" dirty="0"/>
            </a:br>
            <a:r>
              <a:rPr lang="en-US" noProof="0" dirty="0"/>
              <a:t>1. </a:t>
            </a:r>
            <a:r>
              <a:rPr lang="en-US" dirty="0">
                <a:latin typeface="Arial" panose="020B0604020202020204" pitchFamily="34" charset="0"/>
              </a:rPr>
              <a:t>Obesity Care Advocacy Network. Obesity Facts. </a:t>
            </a:r>
            <a:r>
              <a:rPr lang="en-US" dirty="0">
                <a:latin typeface="Arial" panose="020B0604020202020204" pitchFamily="34" charset="0"/>
                <a:hlinkClick r:id="rId4">
                  <a:extLst>
                    <a:ext uri="{A12FA001-AC4F-418D-AE19-62706E023703}">
                      <ahyp:hlinkClr xmlns:ahyp="http://schemas.microsoft.com/office/drawing/2018/hyperlinkcolor" val="tx"/>
                    </a:ext>
                  </a:extLst>
                </a:hlinkClick>
              </a:rPr>
              <a:t>https://obesitycareadvocacynetwork.com/obesity-facts</a:t>
            </a:r>
            <a:r>
              <a:rPr lang="en-US" dirty="0">
                <a:latin typeface="Arial" panose="020B0604020202020204" pitchFamily="34" charset="0"/>
              </a:rPr>
              <a:t>. Accessed October 2025; 2. </a:t>
            </a:r>
            <a:r>
              <a:rPr lang="en-US" noProof="0" dirty="0"/>
              <a:t>le Roux CW et al. Lancet 2017;389:1399–1409; 3. Lean ME et al. Lancet 2018;391:541–551; 4. Tsai AG et al. Obesity 2006;14:1283–1293; 5. Wadden TA et al. Obesity 2011;19:1987–1998; 6. Wadden TA et al. Obesity 2019;27:75–86; 7. Garvey WT et al. Endocr Pract 2016;22:1–203; 8. Coutinho W and Halpern B. </a:t>
            </a:r>
            <a:r>
              <a:rPr lang="en-US" noProof="0" dirty="0" err="1"/>
              <a:t>Diabetol</a:t>
            </a:r>
            <a:r>
              <a:rPr lang="en-US" noProof="0" dirty="0"/>
              <a:t> Metab Syndr 2024;16:6; 9. </a:t>
            </a:r>
            <a:r>
              <a:rPr lang="en-US" noProof="0" dirty="0" err="1"/>
              <a:t>Courcoulas</a:t>
            </a:r>
            <a:r>
              <a:rPr lang="en-US" noProof="0" dirty="0"/>
              <a:t> AP et al. JAMA 2013;310:2416–2425; 10. IFSO Sleeve gastrectomy. </a:t>
            </a:r>
            <a:r>
              <a:rPr lang="en-US" noProof="0" dirty="0">
                <a:hlinkClick r:id="rId5">
                  <a:extLst>
                    <a:ext uri="{A12FA001-AC4F-418D-AE19-62706E023703}">
                      <ahyp:hlinkClr xmlns:ahyp="http://schemas.microsoft.com/office/drawing/2018/hyperlinkcolor" val="tx"/>
                    </a:ext>
                  </a:extLst>
                </a:hlinkClick>
              </a:rPr>
              <a:t>https://ifso.com/patient-sleeve-gastrectomy/</a:t>
            </a:r>
            <a:r>
              <a:rPr lang="en-US" noProof="0" dirty="0"/>
              <a:t>. Accessed October 2025; 11. Calderon G et al. Int J Obes (Lond) 2021;46:555–563; 12. </a:t>
            </a:r>
            <a:r>
              <a:rPr lang="it-IT" dirty="0">
                <a:latin typeface="Arial" panose="020B0604020202020204" pitchFamily="34" charset="0"/>
              </a:rPr>
              <a:t>Wharton et al. CMAJ 2020;192:E875–91.</a:t>
            </a:r>
            <a:r>
              <a:rPr lang="en-US" dirty="0">
                <a:latin typeface="Arial" panose="020B0604020202020204" pitchFamily="34" charset="0"/>
              </a:rPr>
              <a:t> </a:t>
            </a:r>
            <a:endParaRPr lang="en-US" noProof="0" dirty="0"/>
          </a:p>
        </p:txBody>
      </p:sp>
      <p:grpSp>
        <p:nvGrpSpPr>
          <p:cNvPr id="5" name="Group 4">
            <a:extLst>
              <a:ext uri="{FF2B5EF4-FFF2-40B4-BE49-F238E27FC236}">
                <a16:creationId xmlns:a16="http://schemas.microsoft.com/office/drawing/2014/main" id="{A87F9E96-2745-40D9-0F6F-14EEE9935B35}"/>
              </a:ext>
            </a:extLst>
          </p:cNvPr>
          <p:cNvGrpSpPr/>
          <p:nvPr/>
        </p:nvGrpSpPr>
        <p:grpSpPr>
          <a:xfrm>
            <a:off x="-4740" y="1668826"/>
            <a:ext cx="12196740" cy="3533556"/>
            <a:chOff x="-4740" y="1668826"/>
            <a:chExt cx="12196740" cy="3911670"/>
          </a:xfrm>
        </p:grpSpPr>
        <p:sp>
          <p:nvSpPr>
            <p:cNvPr id="56" name="Rectangle 55">
              <a:extLst>
                <a:ext uri="{FF2B5EF4-FFF2-40B4-BE49-F238E27FC236}">
                  <a16:creationId xmlns:a16="http://schemas.microsoft.com/office/drawing/2014/main" id="{19F3A334-DC8E-B15E-8AA8-C01DDA6BA20D}"/>
                </a:ext>
              </a:extLst>
            </p:cNvPr>
            <p:cNvSpPr/>
            <p:nvPr/>
          </p:nvSpPr>
          <p:spPr>
            <a:xfrm>
              <a:off x="0" y="3595256"/>
              <a:ext cx="12192000" cy="1488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noProof="0" dirty="0"/>
            </a:p>
          </p:txBody>
        </p:sp>
        <p:sp>
          <p:nvSpPr>
            <p:cNvPr id="57" name="Rectangle 56">
              <a:extLst>
                <a:ext uri="{FF2B5EF4-FFF2-40B4-BE49-F238E27FC236}">
                  <a16:creationId xmlns:a16="http://schemas.microsoft.com/office/drawing/2014/main" id="{55343AFC-8E46-391D-A275-3CC8FA409864}"/>
                </a:ext>
              </a:extLst>
            </p:cNvPr>
            <p:cNvSpPr/>
            <p:nvPr/>
          </p:nvSpPr>
          <p:spPr>
            <a:xfrm>
              <a:off x="0" y="3144769"/>
              <a:ext cx="12192000" cy="4639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noProof="0" dirty="0"/>
            </a:p>
          </p:txBody>
        </p:sp>
        <p:sp>
          <p:nvSpPr>
            <p:cNvPr id="58" name="Rectangle 57">
              <a:extLst>
                <a:ext uri="{FF2B5EF4-FFF2-40B4-BE49-F238E27FC236}">
                  <a16:creationId xmlns:a16="http://schemas.microsoft.com/office/drawing/2014/main" id="{65BE4BC0-6CD7-4040-FB04-2D6CDDDCE141}"/>
                </a:ext>
              </a:extLst>
            </p:cNvPr>
            <p:cNvSpPr/>
            <p:nvPr/>
          </p:nvSpPr>
          <p:spPr>
            <a:xfrm>
              <a:off x="0" y="1668826"/>
              <a:ext cx="12192000" cy="14826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noProof="0" dirty="0"/>
            </a:p>
          </p:txBody>
        </p:sp>
        <p:sp>
          <p:nvSpPr>
            <p:cNvPr id="20" name="TextBox 19"/>
            <p:cNvSpPr txBox="1"/>
            <p:nvPr/>
          </p:nvSpPr>
          <p:spPr>
            <a:xfrm>
              <a:off x="2138916" y="5057970"/>
              <a:ext cx="411513" cy="295593"/>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0</a:t>
              </a:r>
            </a:p>
          </p:txBody>
        </p:sp>
        <p:sp>
          <p:nvSpPr>
            <p:cNvPr id="21" name="TextBox 20"/>
            <p:cNvSpPr txBox="1"/>
            <p:nvPr/>
          </p:nvSpPr>
          <p:spPr>
            <a:xfrm>
              <a:off x="3525427" y="5057970"/>
              <a:ext cx="411513" cy="295593"/>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5</a:t>
              </a:r>
            </a:p>
          </p:txBody>
        </p:sp>
        <p:sp>
          <p:nvSpPr>
            <p:cNvPr id="22" name="TextBox 21"/>
            <p:cNvSpPr txBox="1"/>
            <p:nvPr/>
          </p:nvSpPr>
          <p:spPr>
            <a:xfrm>
              <a:off x="4826241" y="5057970"/>
              <a:ext cx="632194" cy="295593"/>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10</a:t>
              </a:r>
            </a:p>
          </p:txBody>
        </p:sp>
        <p:sp>
          <p:nvSpPr>
            <p:cNvPr id="23" name="TextBox 22"/>
            <p:cNvSpPr txBox="1"/>
            <p:nvPr/>
          </p:nvSpPr>
          <p:spPr>
            <a:xfrm>
              <a:off x="6285842" y="5057971"/>
              <a:ext cx="502983" cy="295593"/>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15</a:t>
              </a:r>
            </a:p>
          </p:txBody>
        </p:sp>
        <p:sp>
          <p:nvSpPr>
            <p:cNvPr id="24" name="TextBox 23"/>
            <p:cNvSpPr txBox="1"/>
            <p:nvPr/>
          </p:nvSpPr>
          <p:spPr>
            <a:xfrm>
              <a:off x="7662651" y="5057970"/>
              <a:ext cx="580520" cy="295593"/>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20</a:t>
              </a:r>
            </a:p>
          </p:txBody>
        </p:sp>
        <p:sp>
          <p:nvSpPr>
            <p:cNvPr id="25" name="TextBox 24"/>
            <p:cNvSpPr txBox="1"/>
            <p:nvPr/>
          </p:nvSpPr>
          <p:spPr>
            <a:xfrm>
              <a:off x="9117000" y="5057971"/>
              <a:ext cx="506972" cy="295593"/>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25</a:t>
              </a:r>
            </a:p>
          </p:txBody>
        </p:sp>
        <p:sp>
          <p:nvSpPr>
            <p:cNvPr id="26" name="TextBox 25"/>
            <p:cNvSpPr txBox="1"/>
            <p:nvPr/>
          </p:nvSpPr>
          <p:spPr>
            <a:xfrm>
              <a:off x="10482326" y="5057970"/>
              <a:ext cx="560654" cy="295593"/>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30</a:t>
              </a:r>
            </a:p>
          </p:txBody>
        </p:sp>
        <p:sp>
          <p:nvSpPr>
            <p:cNvPr id="39" name="TextBox 38"/>
            <p:cNvSpPr txBox="1"/>
            <p:nvPr/>
          </p:nvSpPr>
          <p:spPr>
            <a:xfrm>
              <a:off x="1060188" y="1726651"/>
              <a:ext cx="1277478" cy="521635"/>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Lifestyle </a:t>
              </a:r>
              <a:b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b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intervention</a:t>
              </a:r>
              <a:r>
                <a:rPr kumimoji="0" lang="en-US" sz="1200" i="0" u="none" strike="noStrike" kern="1200" cap="none" spc="0" normalizeH="0" baseline="30000" noProof="0" dirty="0">
                  <a:ln>
                    <a:noFill/>
                  </a:ln>
                  <a:solidFill>
                    <a:schemeClr val="accent2">
                      <a:lumMod val="50000"/>
                    </a:schemeClr>
                  </a:solidFill>
                  <a:effectLst/>
                  <a:uLnTx/>
                  <a:uFillTx/>
                  <a:latin typeface="Arial" panose="020B0604020202020204" pitchFamily="34" charset="0"/>
                  <a:cs typeface="Arial" panose="020B0604020202020204" pitchFamily="34" charset="0"/>
                </a:rPr>
                <a:t>2</a:t>
              </a:r>
              <a:endPar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endParaRPr>
            </a:p>
          </p:txBody>
        </p:sp>
        <p:sp>
          <p:nvSpPr>
            <p:cNvPr id="40" name="TextBox 39"/>
            <p:cNvSpPr txBox="1"/>
            <p:nvPr/>
          </p:nvSpPr>
          <p:spPr>
            <a:xfrm>
              <a:off x="972649" y="2210266"/>
              <a:ext cx="1365017" cy="521635"/>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Very low </a:t>
              </a:r>
              <a:b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b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calorie diet</a:t>
              </a:r>
              <a:r>
                <a:rPr kumimoji="0" lang="en-US" sz="1200" i="0" u="none" strike="noStrike" kern="1200" cap="none" spc="0" normalizeH="0" baseline="30000" noProof="0" dirty="0">
                  <a:ln>
                    <a:noFill/>
                  </a:ln>
                  <a:solidFill>
                    <a:schemeClr val="accent2">
                      <a:lumMod val="50000"/>
                    </a:schemeClr>
                  </a:solidFill>
                  <a:effectLst/>
                  <a:uLnTx/>
                  <a:uFillTx/>
                  <a:latin typeface="Arial" panose="020B0604020202020204" pitchFamily="34" charset="0"/>
                  <a:cs typeface="Arial" panose="020B0604020202020204" pitchFamily="34" charset="0"/>
                </a:rPr>
                <a:t>3,4</a:t>
              </a:r>
              <a:endPar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1060188" y="2799895"/>
              <a:ext cx="1277478" cy="312981"/>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IBT</a:t>
              </a:r>
              <a:r>
                <a:rPr kumimoji="0" lang="en-US" sz="1200" i="0" u="none" strike="noStrike" kern="1200" cap="none" spc="0" normalizeH="0" baseline="30000" noProof="0" dirty="0">
                  <a:ln>
                    <a:noFill/>
                  </a:ln>
                  <a:solidFill>
                    <a:schemeClr val="accent2">
                      <a:lumMod val="50000"/>
                    </a:schemeClr>
                  </a:solidFill>
                  <a:effectLst/>
                  <a:uLnTx/>
                  <a:uFillTx/>
                  <a:latin typeface="Arial" panose="020B0604020202020204" pitchFamily="34" charset="0"/>
                  <a:cs typeface="Arial" panose="020B0604020202020204" pitchFamily="34" charset="0"/>
                </a:rPr>
                <a:t>5,6</a:t>
              </a:r>
              <a:endPar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endParaRPr>
            </a:p>
          </p:txBody>
        </p:sp>
        <p:sp>
          <p:nvSpPr>
            <p:cNvPr id="42" name="TextBox 41"/>
            <p:cNvSpPr txBox="1"/>
            <p:nvPr/>
          </p:nvSpPr>
          <p:spPr>
            <a:xfrm>
              <a:off x="1060188" y="3232221"/>
              <a:ext cx="1277478" cy="312981"/>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AOM</a:t>
              </a:r>
              <a:r>
                <a:rPr kumimoji="0" lang="en-US" sz="1200" i="0" u="none" strike="noStrike" kern="1200" cap="none" spc="0" normalizeH="0" baseline="30000" noProof="0" dirty="0">
                  <a:ln>
                    <a:noFill/>
                  </a:ln>
                  <a:solidFill>
                    <a:schemeClr val="accent2">
                      <a:lumMod val="50000"/>
                    </a:schemeClr>
                  </a:solidFill>
                  <a:effectLst/>
                  <a:uLnTx/>
                  <a:uFillTx/>
                  <a:latin typeface="Arial" panose="020B0604020202020204" pitchFamily="34" charset="0"/>
                  <a:cs typeface="Arial" panose="020B0604020202020204" pitchFamily="34" charset="0"/>
                </a:rPr>
                <a:t>7,8</a:t>
              </a:r>
              <a:endPar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endParaRPr>
            </a:p>
          </p:txBody>
        </p:sp>
        <p:sp>
          <p:nvSpPr>
            <p:cNvPr id="43" name="TextBox 42"/>
            <p:cNvSpPr txBox="1"/>
            <p:nvPr/>
          </p:nvSpPr>
          <p:spPr>
            <a:xfrm>
              <a:off x="1060188" y="3591833"/>
              <a:ext cx="1277478" cy="521635"/>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Gastric </a:t>
              </a:r>
              <a:b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b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band</a:t>
              </a:r>
              <a:r>
                <a:rPr kumimoji="0" lang="en-US" sz="1200" i="0" u="none" strike="noStrike" kern="1200" cap="none" spc="0" normalizeH="0" baseline="30000" noProof="0" dirty="0">
                  <a:ln>
                    <a:noFill/>
                  </a:ln>
                  <a:solidFill>
                    <a:schemeClr val="accent2">
                      <a:lumMod val="50000"/>
                    </a:schemeClr>
                  </a:solidFill>
                  <a:effectLst/>
                  <a:uLnTx/>
                  <a:uFillTx/>
                  <a:latin typeface="Arial" panose="020B0604020202020204" pitchFamily="34" charset="0"/>
                  <a:cs typeface="Arial" panose="020B0604020202020204" pitchFamily="34" charset="0"/>
                </a:rPr>
                <a:t>9</a:t>
              </a:r>
              <a:endPar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endParaRPr>
            </a:p>
          </p:txBody>
        </p:sp>
        <p:sp>
          <p:nvSpPr>
            <p:cNvPr id="44" name="TextBox 43"/>
            <p:cNvSpPr txBox="1"/>
            <p:nvPr/>
          </p:nvSpPr>
          <p:spPr>
            <a:xfrm>
              <a:off x="1060188" y="4075448"/>
              <a:ext cx="1277478" cy="521635"/>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Gastric </a:t>
              </a:r>
              <a:b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b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sleeve</a:t>
              </a:r>
              <a:r>
                <a:rPr kumimoji="0" lang="en-US" sz="1200" i="0" u="none" strike="noStrike" kern="1200" cap="none" spc="0" normalizeH="0" baseline="30000" noProof="0" dirty="0">
                  <a:ln>
                    <a:noFill/>
                  </a:ln>
                  <a:solidFill>
                    <a:schemeClr val="accent2">
                      <a:lumMod val="50000"/>
                    </a:schemeClr>
                  </a:solidFill>
                  <a:effectLst/>
                  <a:uLnTx/>
                  <a:uFillTx/>
                  <a:latin typeface="Arial" panose="020B0604020202020204" pitchFamily="34" charset="0"/>
                  <a:cs typeface="Arial" panose="020B0604020202020204" pitchFamily="34" charset="0"/>
                </a:rPr>
                <a:t>10</a:t>
              </a:r>
            </a:p>
          </p:txBody>
        </p:sp>
        <p:sp>
          <p:nvSpPr>
            <p:cNvPr id="45" name="TextBox 44"/>
            <p:cNvSpPr txBox="1"/>
            <p:nvPr/>
          </p:nvSpPr>
          <p:spPr>
            <a:xfrm>
              <a:off x="1060188" y="4559059"/>
              <a:ext cx="1277478" cy="521635"/>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Gastric </a:t>
              </a:r>
              <a:b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br>
              <a:r>
                <a:rPr kumimoji="0" lang="en-US" sz="120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bypass</a:t>
              </a:r>
              <a:r>
                <a:rPr kumimoji="0" lang="en-US" sz="1200" i="0" u="none" strike="noStrike" kern="1200" cap="none" spc="0" normalizeH="0" baseline="30000" noProof="0" dirty="0">
                  <a:ln>
                    <a:noFill/>
                  </a:ln>
                  <a:solidFill>
                    <a:schemeClr val="accent2">
                      <a:lumMod val="50000"/>
                    </a:schemeClr>
                  </a:solidFill>
                  <a:effectLst/>
                  <a:uLnTx/>
                  <a:uFillTx/>
                  <a:latin typeface="Arial" panose="020B0604020202020204" pitchFamily="34" charset="0"/>
                  <a:cs typeface="Arial" panose="020B0604020202020204" pitchFamily="34" charset="0"/>
                </a:rPr>
                <a:t>9</a:t>
              </a:r>
            </a:p>
          </p:txBody>
        </p:sp>
        <p:cxnSp>
          <p:nvCxnSpPr>
            <p:cNvPr id="4" name="Straight Connector 3"/>
            <p:cNvCxnSpPr/>
            <p:nvPr/>
          </p:nvCxnSpPr>
          <p:spPr>
            <a:xfrm>
              <a:off x="2348133" y="1668826"/>
              <a:ext cx="0" cy="34066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06571" y="5267515"/>
              <a:ext cx="9771130" cy="312981"/>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Weight loss (%)</a:t>
              </a:r>
            </a:p>
          </p:txBody>
        </p:sp>
        <p:sp>
          <p:nvSpPr>
            <p:cNvPr id="47" name="Rectangle: Rounded Corners 46"/>
            <p:cNvSpPr/>
            <p:nvPr/>
          </p:nvSpPr>
          <p:spPr>
            <a:xfrm>
              <a:off x="3009353" y="1795290"/>
              <a:ext cx="714808" cy="275647"/>
            </a:xfrm>
            <a:prstGeom prst="roundRect">
              <a:avLst>
                <a:gd name="adj" fmla="val 50000"/>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8" name="Rectangle: Rounded Corners 47"/>
            <p:cNvSpPr/>
            <p:nvPr/>
          </p:nvSpPr>
          <p:spPr>
            <a:xfrm>
              <a:off x="3009353" y="3236198"/>
              <a:ext cx="5072927" cy="275647"/>
            </a:xfrm>
            <a:prstGeom prst="roundRect">
              <a:avLst>
                <a:gd name="adj" fmla="val 50000"/>
              </a:avLst>
            </a:prstGeom>
            <a:solidFill>
              <a:schemeClr val="accent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3–21</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9" name="Rectangle: Rounded Corners 48"/>
            <p:cNvSpPr/>
            <p:nvPr/>
          </p:nvSpPr>
          <p:spPr>
            <a:xfrm>
              <a:off x="3305175" y="2801084"/>
              <a:ext cx="695757" cy="275647"/>
            </a:xfrm>
            <a:prstGeom prst="roundRect">
              <a:avLst>
                <a:gd name="adj" fmla="val 50000"/>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4–6</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50" name="Rectangle: Rounded Corners 49"/>
            <p:cNvSpPr/>
            <p:nvPr/>
          </p:nvSpPr>
          <p:spPr>
            <a:xfrm>
              <a:off x="4000934" y="2277404"/>
              <a:ext cx="1123123" cy="275647"/>
            </a:xfrm>
            <a:prstGeom prst="roundRect">
              <a:avLst>
                <a:gd name="adj" fmla="val 50000"/>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6–10</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52" name="Rectangle: Rounded Corners 51"/>
            <p:cNvSpPr/>
            <p:nvPr/>
          </p:nvSpPr>
          <p:spPr>
            <a:xfrm>
              <a:off x="9069681" y="4687974"/>
              <a:ext cx="2924195" cy="275647"/>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24–38</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53" name="Rectangle: Rounded Corners 52"/>
            <p:cNvSpPr/>
            <p:nvPr/>
          </p:nvSpPr>
          <p:spPr>
            <a:xfrm>
              <a:off x="4438650" y="3723749"/>
              <a:ext cx="4436618" cy="275647"/>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7–23</a:t>
              </a:r>
              <a:r>
                <a:rPr kumimoji="0" lang="en-US"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54" name="Rectangle: Rounded Corners 53"/>
            <p:cNvSpPr/>
            <p:nvPr/>
          </p:nvSpPr>
          <p:spPr>
            <a:xfrm>
              <a:off x="9334918" y="4205862"/>
              <a:ext cx="2252561" cy="275647"/>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200" b="1" noProof="0" dirty="0">
                  <a:solidFill>
                    <a:srgbClr val="FFFFFF"/>
                  </a:solidFill>
                  <a:latin typeface="Arial"/>
                  <a:cs typeface="Arial"/>
                </a:rPr>
                <a:t>25–35</a:t>
              </a:r>
              <a:r>
                <a:rPr kumimoji="0" lang="en-US" sz="1200" i="0" u="none" strike="noStrike" kern="1200" cap="none" spc="0" normalizeH="0" baseline="0" noProof="0" dirty="0">
                  <a:ln>
                    <a:noFill/>
                  </a:ln>
                  <a:solidFill>
                    <a:srgbClr val="FFFFFF"/>
                  </a:solidFill>
                  <a:effectLst/>
                  <a:uLnTx/>
                  <a:uFillTx/>
                  <a:latin typeface="Arial"/>
                  <a:cs typeface="Arial"/>
                </a:rPr>
                <a:t>%</a:t>
              </a:r>
              <a:endParaRPr lang="en-US" sz="1200" i="0" u="none" strike="noStrike" kern="1200" cap="none" spc="0" normalizeH="0" baseline="0" noProof="0" dirty="0">
                <a:ln>
                  <a:noFill/>
                </a:ln>
                <a:solidFill>
                  <a:srgbClr val="FFFFFF"/>
                </a:solidFill>
                <a:effectLst/>
                <a:uLnTx/>
                <a:uFillTx/>
                <a:latin typeface="Arial"/>
                <a:cs typeface="Arial"/>
              </a:endParaRPr>
            </a:p>
          </p:txBody>
        </p:sp>
        <p:sp>
          <p:nvSpPr>
            <p:cNvPr id="7" name="TextBox 6"/>
            <p:cNvSpPr txBox="1"/>
            <p:nvPr/>
          </p:nvSpPr>
          <p:spPr>
            <a:xfrm>
              <a:off x="-4740" y="2186915"/>
              <a:ext cx="1390193" cy="523220"/>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accent3">
                      <a:lumMod val="75000"/>
                    </a:schemeClr>
                  </a:solidFill>
                  <a:effectLst/>
                  <a:uLnTx/>
                  <a:uFillTx/>
                  <a:latin typeface="Arial" panose="020B0604020202020204" pitchFamily="34" charset="0"/>
                  <a:cs typeface="Arial" panose="020B0604020202020204" pitchFamily="34" charset="0"/>
                </a:rPr>
                <a:t>Lifestyle intervention</a:t>
              </a:r>
            </a:p>
          </p:txBody>
        </p:sp>
        <p:sp>
          <p:nvSpPr>
            <p:cNvPr id="75" name="TextBox 74"/>
            <p:cNvSpPr txBox="1"/>
            <p:nvPr/>
          </p:nvSpPr>
          <p:spPr>
            <a:xfrm>
              <a:off x="9115" y="3234317"/>
              <a:ext cx="752884" cy="312981"/>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AOM</a:t>
              </a:r>
            </a:p>
          </p:txBody>
        </p:sp>
        <p:sp>
          <p:nvSpPr>
            <p:cNvPr id="18" name="TextBox 17">
              <a:extLst>
                <a:ext uri="{FF2B5EF4-FFF2-40B4-BE49-F238E27FC236}">
                  <a16:creationId xmlns:a16="http://schemas.microsoft.com/office/drawing/2014/main" id="{DAE01293-DAAA-6684-6155-98C12115AC30}"/>
                </a:ext>
              </a:extLst>
            </p:cNvPr>
            <p:cNvSpPr txBox="1"/>
            <p:nvPr/>
          </p:nvSpPr>
          <p:spPr>
            <a:xfrm>
              <a:off x="8134895" y="3166272"/>
              <a:ext cx="2400046" cy="452084"/>
            </a:xfrm>
            <a:prstGeom prst="rect">
              <a:avLst/>
            </a:prstGeom>
            <a:noFill/>
          </p:spPr>
          <p:txBody>
            <a:bodyPr wrap="square" rtlCol="0">
              <a:spAutoFit/>
            </a:bodyPr>
            <a:lstStyle/>
            <a:p>
              <a:r>
                <a:rPr lang="en-US" sz="1000" i="1" noProof="0" dirty="0">
                  <a:solidFill>
                    <a:schemeClr val="accent6">
                      <a:lumMod val="75000"/>
                    </a:schemeClr>
                  </a:solidFill>
                  <a:latin typeface="Arial" panose="020B0604020202020204" pitchFamily="34" charset="0"/>
                  <a:cs typeface="Arial" panose="020B0604020202020204" pitchFamily="34" charset="0"/>
                </a:rPr>
                <a:t>Once treatment discontinued, </a:t>
              </a:r>
              <a:r>
                <a:rPr lang="en-US" sz="1000" b="1" i="1" noProof="0" dirty="0">
                  <a:solidFill>
                    <a:schemeClr val="accent6">
                      <a:lumMod val="75000"/>
                    </a:schemeClr>
                  </a:solidFill>
                  <a:latin typeface="Arial" panose="020B0604020202020204" pitchFamily="34" charset="0"/>
                  <a:cs typeface="Arial" panose="020B0604020202020204" pitchFamily="34" charset="0"/>
                </a:rPr>
                <a:t>96.3% </a:t>
              </a:r>
              <a:r>
                <a:rPr lang="en-US" sz="1000" i="1" noProof="0" dirty="0">
                  <a:solidFill>
                    <a:schemeClr val="accent6">
                      <a:lumMod val="75000"/>
                    </a:schemeClr>
                  </a:solidFill>
                  <a:latin typeface="Arial" panose="020B0604020202020204" pitchFamily="34" charset="0"/>
                  <a:cs typeface="Arial" panose="020B0604020202020204" pitchFamily="34" charset="0"/>
                </a:rPr>
                <a:t>saw weight regain after 12 months</a:t>
              </a:r>
              <a:r>
                <a:rPr lang="en-US" sz="1000" i="1" baseline="30000" noProof="0" dirty="0">
                  <a:solidFill>
                    <a:schemeClr val="accent6">
                      <a:lumMod val="75000"/>
                    </a:schemeClr>
                  </a:solidFill>
                  <a:latin typeface="Arial" panose="020B0604020202020204" pitchFamily="34" charset="0"/>
                  <a:cs typeface="Arial" panose="020B0604020202020204" pitchFamily="34" charset="0"/>
                </a:rPr>
                <a:t>11</a:t>
              </a:r>
              <a:endParaRPr lang="en-US" sz="1000" i="1" noProof="0" dirty="0">
                <a:solidFill>
                  <a:schemeClr val="accent6">
                    <a:lumMod val="7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E4B3559-B333-6E19-D8E8-1B2E007346E6}"/>
                </a:ext>
              </a:extLst>
            </p:cNvPr>
            <p:cNvSpPr txBox="1"/>
            <p:nvPr/>
          </p:nvSpPr>
          <p:spPr>
            <a:xfrm>
              <a:off x="2344102" y="4607183"/>
              <a:ext cx="2983591" cy="469470"/>
            </a:xfrm>
            <a:prstGeom prst="rect">
              <a:avLst/>
            </a:prstGeom>
            <a:noFill/>
          </p:spPr>
          <p:txBody>
            <a:bodyPr wrap="square" rtlCol="0">
              <a:spAutoFit/>
            </a:bodyPr>
            <a:lstStyle/>
            <a:p>
              <a:r>
                <a:rPr lang="en-US" sz="1050" i="1" noProof="0" dirty="0">
                  <a:solidFill>
                    <a:schemeClr val="accent2">
                      <a:lumMod val="50000"/>
                    </a:schemeClr>
                  </a:solidFill>
                  <a:latin typeface="Arial" panose="020B0604020202020204" pitchFamily="34" charset="0"/>
                  <a:cs typeface="Arial" panose="020B0604020202020204" pitchFamily="34" charset="0"/>
                </a:rPr>
                <a:t>Weight regain can be seen with all interventions if there are changes in lifestyle</a:t>
              </a:r>
            </a:p>
          </p:txBody>
        </p:sp>
        <p:sp>
          <p:nvSpPr>
            <p:cNvPr id="59" name="TextBox 58">
              <a:extLst>
                <a:ext uri="{FF2B5EF4-FFF2-40B4-BE49-F238E27FC236}">
                  <a16:creationId xmlns:a16="http://schemas.microsoft.com/office/drawing/2014/main" id="{9F0AEAB0-3303-70FF-FFE3-A2B7455753E5}"/>
                </a:ext>
              </a:extLst>
            </p:cNvPr>
            <p:cNvSpPr txBox="1"/>
            <p:nvPr/>
          </p:nvSpPr>
          <p:spPr>
            <a:xfrm>
              <a:off x="9115" y="4145465"/>
              <a:ext cx="2391184" cy="312981"/>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Surgery</a:t>
              </a:r>
            </a:p>
          </p:txBody>
        </p:sp>
      </p:grpSp>
      <p:sp>
        <p:nvSpPr>
          <p:cNvPr id="3" name="Rectangle: Rounded Corners 2">
            <a:extLst>
              <a:ext uri="{FF2B5EF4-FFF2-40B4-BE49-F238E27FC236}">
                <a16:creationId xmlns:a16="http://schemas.microsoft.com/office/drawing/2014/main" id="{F3297A78-DD95-C6F5-FD83-E8EB9168EDBD}"/>
              </a:ext>
            </a:extLst>
          </p:cNvPr>
          <p:cNvSpPr/>
          <p:nvPr/>
        </p:nvSpPr>
        <p:spPr>
          <a:xfrm>
            <a:off x="2587673" y="5205420"/>
            <a:ext cx="7016654" cy="468016"/>
          </a:xfrm>
          <a:prstGeom prst="roundRect">
            <a:avLst>
              <a:gd name="adj" fmla="val 5000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200" b="1" noProof="0" dirty="0">
                <a:solidFill>
                  <a:prstClr val="white"/>
                </a:solidFill>
                <a:ea typeface="Verdana" panose="020B0604030504040204" pitchFamily="34" charset="0"/>
                <a:cs typeface="Arial" panose="020B0604020202020204" pitchFamily="34" charset="0"/>
              </a:rPr>
              <a:t>The modern approach to obesity treatment is based on a step-up</a:t>
            </a:r>
            <a:br>
              <a:rPr lang="en-US" sz="1200" b="1" noProof="0" dirty="0">
                <a:solidFill>
                  <a:prstClr val="white"/>
                </a:solidFill>
                <a:ea typeface="Verdana" panose="020B0604030504040204" pitchFamily="34" charset="0"/>
                <a:cs typeface="Arial" panose="020B0604020202020204" pitchFamily="34" charset="0"/>
              </a:rPr>
            </a:br>
            <a:r>
              <a:rPr lang="en-US" sz="1200" b="1" noProof="0" dirty="0">
                <a:solidFill>
                  <a:prstClr val="white"/>
                </a:solidFill>
                <a:ea typeface="Verdana" panose="020B0604030504040204" pitchFamily="34" charset="0"/>
                <a:cs typeface="Arial" panose="020B0604020202020204" pitchFamily="34" charset="0"/>
              </a:rPr>
              <a:t>principle consisting of lifestyle modifications, AOMs, and bariatric surgery</a:t>
            </a:r>
            <a:r>
              <a:rPr lang="en-US" sz="1200" baseline="30000" noProof="0" dirty="0">
                <a:solidFill>
                  <a:prstClr val="white"/>
                </a:solidFill>
                <a:ea typeface="Verdana" panose="020B0604030504040204" pitchFamily="34" charset="0"/>
                <a:cs typeface="Arial" panose="020B0604020202020204" pitchFamily="34" charset="0"/>
              </a:rPr>
              <a:t>12</a:t>
            </a:r>
            <a:endParaRPr lang="en-US" sz="1200" noProof="0" dirty="0">
              <a:solidFill>
                <a:prstClr val="white"/>
              </a:solidFill>
              <a:ea typeface="Verdan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5973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CACB-B90B-4DD1-A838-61186085FB2E}"/>
              </a:ext>
            </a:extLst>
          </p:cNvPr>
          <p:cNvSpPr>
            <a:spLocks noGrp="1"/>
          </p:cNvSpPr>
          <p:nvPr>
            <p:ph type="title"/>
          </p:nvPr>
        </p:nvSpPr>
        <p:spPr>
          <a:xfrm>
            <a:off x="536240" y="414320"/>
            <a:ext cx="10896000" cy="1082209"/>
          </a:xfrm>
        </p:spPr>
        <p:txBody>
          <a:bodyPr/>
          <a:lstStyle/>
          <a:p>
            <a:r>
              <a:rPr lang="en-US" noProof="0" dirty="0"/>
              <a:t>Prevalence of metabolic and bariatric surgery in the US</a:t>
            </a:r>
          </a:p>
        </p:txBody>
      </p:sp>
      <p:sp>
        <p:nvSpPr>
          <p:cNvPr id="3" name="Text Placeholder 2">
            <a:extLst>
              <a:ext uri="{FF2B5EF4-FFF2-40B4-BE49-F238E27FC236}">
                <a16:creationId xmlns:a16="http://schemas.microsoft.com/office/drawing/2014/main" id="{6F2BD9E2-1AF7-4135-A7A3-40E5C2FADF07}"/>
              </a:ext>
            </a:extLst>
          </p:cNvPr>
          <p:cNvSpPr>
            <a:spLocks noGrp="1"/>
          </p:cNvSpPr>
          <p:nvPr>
            <p:ph type="body" sz="quarter" idx="13"/>
          </p:nvPr>
        </p:nvSpPr>
        <p:spPr>
          <a:xfrm>
            <a:off x="536240" y="6020060"/>
            <a:ext cx="10896000" cy="324000"/>
          </a:xfrm>
        </p:spPr>
        <p:txBody>
          <a:bodyPr/>
          <a:lstStyle/>
          <a:p>
            <a:r>
              <a:rPr lang="en-US" noProof="0" dirty="0"/>
              <a:t>LAGB, laparoscopic adjustable gastric banding; RYGB, Roux-en-Y gastric bypass; VSG, vertical sleeve gastrectomy. </a:t>
            </a:r>
            <a:br>
              <a:rPr lang="en-US" noProof="0" dirty="0"/>
            </a:br>
            <a:r>
              <a:rPr lang="en-US" noProof="0" dirty="0"/>
              <a:t>1. American Society for Metabolic and Bariatric Surgery (ASMBS). 2025 Fact Sheet – Metabolic And Bariatric surgery. </a:t>
            </a:r>
            <a:r>
              <a:rPr lang="en-US" dirty="0">
                <a:hlinkClick r:id="rId3"/>
              </a:rPr>
              <a:t>https://asmbs.org/wp-content/uploads/2025/06/MBSFactSheet2025.pdf</a:t>
            </a:r>
            <a:r>
              <a:rPr lang="en-US" noProof="0" dirty="0"/>
              <a:t>. Accessed </a:t>
            </a:r>
            <a:r>
              <a:rPr lang="en-US" dirty="0"/>
              <a:t>October 2025</a:t>
            </a:r>
            <a:r>
              <a:rPr lang="en-US" noProof="0" dirty="0"/>
              <a:t>; 2. Wisniowski P and </a:t>
            </a:r>
            <a:r>
              <a:rPr lang="en-US" noProof="0" dirty="0" err="1"/>
              <a:t>Samakar</a:t>
            </a:r>
            <a:r>
              <a:rPr lang="en-US" noProof="0" dirty="0"/>
              <a:t> K. </a:t>
            </a:r>
            <a:r>
              <a:rPr lang="en-US" noProof="0" dirty="0" err="1"/>
              <a:t>Bariatr</a:t>
            </a:r>
            <a:r>
              <a:rPr lang="en-US" noProof="0" dirty="0"/>
              <a:t> Surg 2023;11:270–276.</a:t>
            </a:r>
          </a:p>
        </p:txBody>
      </p:sp>
      <p:graphicFrame>
        <p:nvGraphicFramePr>
          <p:cNvPr id="4" name="Table 4">
            <a:extLst>
              <a:ext uri="{FF2B5EF4-FFF2-40B4-BE49-F238E27FC236}">
                <a16:creationId xmlns:a16="http://schemas.microsoft.com/office/drawing/2014/main" id="{E55736BF-D1AB-4F37-917F-97D381B06883}"/>
              </a:ext>
            </a:extLst>
          </p:cNvPr>
          <p:cNvGraphicFramePr>
            <a:graphicFrameLocks noGrp="1"/>
          </p:cNvGraphicFramePr>
          <p:nvPr>
            <p:extLst>
              <p:ext uri="{D42A27DB-BD31-4B8C-83A1-F6EECF244321}">
                <p14:modId xmlns:p14="http://schemas.microsoft.com/office/powerpoint/2010/main" val="3437946845"/>
              </p:ext>
            </p:extLst>
          </p:nvPr>
        </p:nvGraphicFramePr>
        <p:xfrm>
          <a:off x="1150620" y="1876577"/>
          <a:ext cx="9890759" cy="2042160"/>
        </p:xfrm>
        <a:graphic>
          <a:graphicData uri="http://schemas.openxmlformats.org/drawingml/2006/table">
            <a:tbl>
              <a:tblPr firstRow="1" bandRow="1">
                <a:tableStyleId>{5C22544A-7EE6-4342-B048-85BDC9FD1C3A}</a:tableStyleId>
              </a:tblPr>
              <a:tblGrid>
                <a:gridCol w="2181398">
                  <a:extLst>
                    <a:ext uri="{9D8B030D-6E8A-4147-A177-3AD203B41FA5}">
                      <a16:colId xmlns:a16="http://schemas.microsoft.com/office/drawing/2014/main" val="2710188728"/>
                    </a:ext>
                  </a:extLst>
                </a:gridCol>
                <a:gridCol w="3740727">
                  <a:extLst>
                    <a:ext uri="{9D8B030D-6E8A-4147-A177-3AD203B41FA5}">
                      <a16:colId xmlns:a16="http://schemas.microsoft.com/office/drawing/2014/main" val="57948418"/>
                    </a:ext>
                  </a:extLst>
                </a:gridCol>
                <a:gridCol w="3968634">
                  <a:extLst>
                    <a:ext uri="{9D8B030D-6E8A-4147-A177-3AD203B41FA5}">
                      <a16:colId xmlns:a16="http://schemas.microsoft.com/office/drawing/2014/main" val="3396758958"/>
                    </a:ext>
                  </a:extLst>
                </a:gridCol>
              </a:tblGrid>
              <a:tr h="0">
                <a:tc>
                  <a:txBody>
                    <a:bodyPr/>
                    <a:lstStyle/>
                    <a:p>
                      <a:pPr algn="l"/>
                      <a:r>
                        <a:rPr lang="en-US" sz="1800" noProof="0" dirty="0">
                          <a:solidFill>
                            <a:schemeClr val="bg1"/>
                          </a:solidFill>
                        </a:rPr>
                        <a:t>Reversibility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noProof="0" dirty="0">
                          <a:solidFill>
                            <a:schemeClr val="bg1"/>
                          </a:solidFill>
                        </a:rPr>
                        <a:t>Type of bariatric surgery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noProof="0" dirty="0">
                          <a:solidFill>
                            <a:schemeClr val="bg1"/>
                          </a:solidFill>
                        </a:rPr>
                        <a:t> Procedure numbers in 2023</a:t>
                      </a:r>
                      <a:r>
                        <a:rPr lang="en-US" sz="1800" baseline="30000" noProof="0" dirty="0">
                          <a:solidFill>
                            <a:schemeClr val="bg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95415218"/>
                  </a:ext>
                </a:extLst>
              </a:tr>
              <a:tr h="0">
                <a:tc rowSpan="2">
                  <a:txBody>
                    <a:bodyPr/>
                    <a:lstStyle/>
                    <a:p>
                      <a:pPr algn="l"/>
                      <a:r>
                        <a:rPr lang="en-US" sz="1600" b="0" noProof="0" dirty="0">
                          <a:solidFill>
                            <a:schemeClr val="tx1"/>
                          </a:solidFill>
                        </a:rPr>
                        <a:t>Non-reversible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600" b="1" noProof="0" dirty="0">
                          <a:solidFill>
                            <a:schemeClr val="tx1"/>
                          </a:solidFill>
                        </a:rPr>
                        <a:t>VSG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600" noProof="0" dirty="0">
                          <a:solidFill>
                            <a:schemeClr val="tx1"/>
                          </a:solidFill>
                        </a:rPr>
                        <a:t>157,254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203816132"/>
                  </a:ext>
                </a:extLst>
              </a:tr>
              <a:tr h="0">
                <a:tc vMerge="1">
                  <a:txBody>
                    <a:bodyPr/>
                    <a:lstStyle/>
                    <a:p>
                      <a:endParaRPr lang="en-CA" sz="1600" b="1"/>
                    </a:p>
                  </a:txBody>
                  <a:tcPr/>
                </a:tc>
                <a:tc>
                  <a:txBody>
                    <a:bodyPr/>
                    <a:lstStyle/>
                    <a:p>
                      <a:pPr algn="ctr"/>
                      <a:r>
                        <a:rPr lang="en-US" sz="1600" b="0" noProof="0" dirty="0">
                          <a:solidFill>
                            <a:schemeClr val="tx1"/>
                          </a:solidFill>
                        </a:rPr>
                        <a:t>RYGB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600" noProof="0" dirty="0">
                          <a:solidFill>
                            <a:schemeClr val="tx1"/>
                          </a:solidFill>
                        </a:rPr>
                        <a:t>63,132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526865189"/>
                  </a:ext>
                </a:extLst>
              </a:tr>
              <a:tr h="0">
                <a:tc>
                  <a:txBody>
                    <a:bodyPr/>
                    <a:lstStyle/>
                    <a:p>
                      <a:pPr algn="l"/>
                      <a:r>
                        <a:rPr lang="en-US" sz="1600" b="0" noProof="0" dirty="0">
                          <a:solidFill>
                            <a:schemeClr val="tx1"/>
                          </a:solidFill>
                        </a:rPr>
                        <a:t>Reversible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600" b="0" noProof="0" dirty="0">
                          <a:solidFill>
                            <a:schemeClr val="tx1"/>
                          </a:solidFill>
                        </a:rPr>
                        <a:t>LAGB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600" noProof="0" dirty="0">
                          <a:solidFill>
                            <a:schemeClr val="tx1"/>
                          </a:solidFill>
                        </a:rPr>
                        <a:t>773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41513487"/>
                  </a:ext>
                </a:extLst>
              </a:tr>
              <a:tr h="0">
                <a:tc gridSpan="2">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rPr>
                        <a:t>All others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a:p>
                  </a:txBody>
                  <a:tcPr/>
                </a:tc>
                <a:tc>
                  <a:txBody>
                    <a:bodyPr/>
                    <a:lstStyle/>
                    <a:p>
                      <a:pPr algn="ctr"/>
                      <a:r>
                        <a:rPr lang="en-US" sz="1600" noProof="0" dirty="0">
                          <a:solidFill>
                            <a:schemeClr val="tx1"/>
                          </a:solidFill>
                        </a:rPr>
                        <a:t>48,930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20548552"/>
                  </a:ext>
                </a:extLst>
              </a:tr>
              <a:tr h="0">
                <a:tc gridSpan="2">
                  <a:txBody>
                    <a:bodyPr/>
                    <a:lstStyle/>
                    <a:p>
                      <a:pPr algn="l"/>
                      <a:r>
                        <a:rPr lang="en-US" sz="1600" b="1" noProof="0" dirty="0">
                          <a:solidFill>
                            <a:schemeClr val="bg1"/>
                          </a:solidFill>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a:p>
                  </a:txBody>
                  <a:tcPr>
                    <a:solidFill>
                      <a:schemeClr val="accent1"/>
                    </a:solidFill>
                  </a:tcPr>
                </a:tc>
                <a:tc>
                  <a:txBody>
                    <a:bodyPr/>
                    <a:lstStyle/>
                    <a:p>
                      <a:pPr algn="ctr"/>
                      <a:r>
                        <a:rPr lang="en-US" sz="1600" noProof="0" dirty="0">
                          <a:solidFill>
                            <a:schemeClr val="bg1"/>
                          </a:solidFill>
                        </a:rPr>
                        <a:t>270,089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56707365"/>
                  </a:ext>
                </a:extLst>
              </a:tr>
            </a:tbl>
          </a:graphicData>
        </a:graphic>
      </p:graphicFrame>
      <p:sp>
        <p:nvSpPr>
          <p:cNvPr id="7" name="Rectangle: Rounded Corners 6">
            <a:extLst>
              <a:ext uri="{FF2B5EF4-FFF2-40B4-BE49-F238E27FC236}">
                <a16:creationId xmlns:a16="http://schemas.microsoft.com/office/drawing/2014/main" id="{6E3E43E2-7B4A-74D4-F6D2-976F9CCB5140}"/>
              </a:ext>
            </a:extLst>
          </p:cNvPr>
          <p:cNvSpPr/>
          <p:nvPr/>
        </p:nvSpPr>
        <p:spPr>
          <a:xfrm>
            <a:off x="1297938" y="4229367"/>
            <a:ext cx="9575802" cy="616260"/>
          </a:xfrm>
          <a:prstGeom prst="roundRect">
            <a:avLst>
              <a:gd name="adj" fmla="val 50000"/>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500" b="1" noProof="0" dirty="0">
                <a:solidFill>
                  <a:prstClr val="white"/>
                </a:solidFill>
                <a:ea typeface="Verdana" panose="020B0604030504040204" pitchFamily="34" charset="0"/>
                <a:cs typeface="Arial" panose="020B0604020202020204" pitchFamily="34" charset="0"/>
              </a:rPr>
              <a:t>Despite bariatric surgery being the most effective weight loss intervention, in 2023, bariatric procedures were performed in only about 1% of the population eligible for surgery in the US</a:t>
            </a:r>
            <a:r>
              <a:rPr lang="en-US" sz="1500" b="1" baseline="30000" dirty="0">
                <a:solidFill>
                  <a:prstClr val="white"/>
                </a:solidFill>
                <a:ea typeface="Verdana" panose="020B0604030504040204" pitchFamily="34" charset="0"/>
                <a:cs typeface="Arial" panose="020B0604020202020204" pitchFamily="34" charset="0"/>
              </a:rPr>
              <a:t>1</a:t>
            </a:r>
            <a:endParaRPr lang="en-US" sz="1500" b="1" noProof="0" dirty="0">
              <a:solidFill>
                <a:prstClr val="white"/>
              </a:solidFill>
              <a:ea typeface="Verdana" panose="020B060403050404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8CB9397-7D99-518F-279F-1B8612FADED5}"/>
              </a:ext>
            </a:extLst>
          </p:cNvPr>
          <p:cNvSpPr/>
          <p:nvPr/>
        </p:nvSpPr>
        <p:spPr>
          <a:xfrm>
            <a:off x="1297938" y="4945647"/>
            <a:ext cx="9575802" cy="616260"/>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500" b="1" noProof="0" dirty="0">
                <a:solidFill>
                  <a:schemeClr val="bg1"/>
                </a:solidFill>
              </a:rPr>
              <a:t>It is important to highlight the racial disparities that have been observed in bariatric surgery patients, </a:t>
            </a:r>
            <a:br>
              <a:rPr lang="en-US" sz="1500" b="1" noProof="0" dirty="0">
                <a:solidFill>
                  <a:schemeClr val="bg1"/>
                </a:solidFill>
              </a:rPr>
            </a:br>
            <a:r>
              <a:rPr lang="en-US" sz="1500" b="1" noProof="0" dirty="0">
                <a:solidFill>
                  <a:schemeClr val="bg1"/>
                </a:solidFill>
              </a:rPr>
              <a:t>on outcomes including postoperative complications, length of stay, and re-admissions</a:t>
            </a:r>
            <a:r>
              <a:rPr lang="en-US" sz="1500" b="1" baseline="30000" dirty="0">
                <a:solidFill>
                  <a:schemeClr val="bg1"/>
                </a:solidFill>
              </a:rPr>
              <a:t>2</a:t>
            </a:r>
            <a:endParaRPr lang="en-US" sz="1500" noProof="0" dirty="0">
              <a:solidFill>
                <a:schemeClr val="bg1"/>
              </a:solidFill>
            </a:endParaRPr>
          </a:p>
        </p:txBody>
      </p:sp>
    </p:spTree>
    <p:extLst>
      <p:ext uri="{BB962C8B-B14F-4D97-AF65-F5344CB8AC3E}">
        <p14:creationId xmlns:p14="http://schemas.microsoft.com/office/powerpoint/2010/main" val="368818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F16D2D4A-7281-77FA-7EAA-C9FDC4473795}"/>
              </a:ext>
            </a:extLst>
          </p:cNvPr>
          <p:cNvSpPr/>
          <p:nvPr/>
        </p:nvSpPr>
        <p:spPr>
          <a:xfrm>
            <a:off x="3101423" y="4670804"/>
            <a:ext cx="5752691" cy="1194368"/>
          </a:xfrm>
          <a:prstGeom prst="roundRect">
            <a:avLst/>
          </a:prstGeom>
          <a:gradFill>
            <a:gsLst>
              <a:gs pos="34000">
                <a:schemeClr val="accent1">
                  <a:lumMod val="20000"/>
                  <a:lumOff val="80000"/>
                </a:schemeClr>
              </a:gs>
              <a:gs pos="0">
                <a:schemeClr val="accent1">
                  <a:lumMod val="5000"/>
                  <a:lumOff val="95000"/>
                </a:schemeClr>
              </a:gs>
              <a:gs pos="87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411C9871-CE3B-4FB2-B5ED-08F5551FE94E}"/>
              </a:ext>
            </a:extLst>
          </p:cNvPr>
          <p:cNvSpPr>
            <a:spLocks noGrp="1"/>
          </p:cNvSpPr>
          <p:nvPr>
            <p:ph type="title"/>
          </p:nvPr>
        </p:nvSpPr>
        <p:spPr>
          <a:xfrm>
            <a:off x="536240" y="414320"/>
            <a:ext cx="10896000" cy="1082209"/>
          </a:xfrm>
        </p:spPr>
        <p:txBody>
          <a:bodyPr>
            <a:normAutofit/>
          </a:bodyPr>
          <a:lstStyle/>
          <a:p>
            <a:r>
              <a:rPr lang="en-US" noProof="0" dirty="0"/>
              <a:t>Potential metabolic mechanisms of bariatric surgery</a:t>
            </a:r>
          </a:p>
        </p:txBody>
      </p:sp>
      <p:sp>
        <p:nvSpPr>
          <p:cNvPr id="3" name="Text Placeholder 2">
            <a:extLst>
              <a:ext uri="{FF2B5EF4-FFF2-40B4-BE49-F238E27FC236}">
                <a16:creationId xmlns:a16="http://schemas.microsoft.com/office/drawing/2014/main" id="{D4D65144-1A0B-4B09-BDCD-662DE3C7B05A}"/>
              </a:ext>
            </a:extLst>
          </p:cNvPr>
          <p:cNvSpPr>
            <a:spLocks noGrp="1"/>
          </p:cNvSpPr>
          <p:nvPr>
            <p:ph type="body" sz="quarter" idx="13"/>
          </p:nvPr>
        </p:nvSpPr>
        <p:spPr>
          <a:xfrm>
            <a:off x="536240" y="6020060"/>
            <a:ext cx="10896000" cy="324000"/>
          </a:xfrm>
        </p:spPr>
        <p:txBody>
          <a:bodyPr/>
          <a:lstStyle/>
          <a:p>
            <a:br>
              <a:rPr lang="en-US" noProof="0" dirty="0"/>
            </a:br>
            <a:r>
              <a:rPr lang="en-US" noProof="0" dirty="0"/>
              <a:t>1. Habib S et al. Surgery Curr Res 2013;3:1000135; 2. Arakawa R et al. </a:t>
            </a:r>
            <a:r>
              <a:rPr lang="en-US" noProof="0" dirty="0" err="1"/>
              <a:t>PLoS</a:t>
            </a:r>
            <a:r>
              <a:rPr lang="en-US" noProof="0" dirty="0"/>
              <a:t> One 2020;15:e0236133; 3. </a:t>
            </a:r>
            <a:r>
              <a:rPr lang="en-US" noProof="0" dirty="0" err="1"/>
              <a:t>Papamargaritis</a:t>
            </a:r>
            <a:r>
              <a:rPr lang="en-US" noProof="0" dirty="0"/>
              <a:t> D and Le Roux CW. Nutrients 2021;13:762.</a:t>
            </a:r>
          </a:p>
        </p:txBody>
      </p:sp>
      <p:sp>
        <p:nvSpPr>
          <p:cNvPr id="17" name="Rectangle: Rounded Corners 16">
            <a:extLst>
              <a:ext uri="{FF2B5EF4-FFF2-40B4-BE49-F238E27FC236}">
                <a16:creationId xmlns:a16="http://schemas.microsoft.com/office/drawing/2014/main" id="{5734C096-0BDF-C750-ADF7-77C791A5CADB}"/>
              </a:ext>
            </a:extLst>
          </p:cNvPr>
          <p:cNvSpPr/>
          <p:nvPr/>
        </p:nvSpPr>
        <p:spPr>
          <a:xfrm>
            <a:off x="4526280" y="1815856"/>
            <a:ext cx="3139440" cy="3651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noProof="0" dirty="0"/>
              <a:t>Bariatric surgery</a:t>
            </a:r>
          </a:p>
        </p:txBody>
      </p:sp>
      <p:sp>
        <p:nvSpPr>
          <p:cNvPr id="50" name="Rectangle: Rounded Corners 49">
            <a:extLst>
              <a:ext uri="{FF2B5EF4-FFF2-40B4-BE49-F238E27FC236}">
                <a16:creationId xmlns:a16="http://schemas.microsoft.com/office/drawing/2014/main" id="{D3C983C6-ABC0-5853-D427-45A3EBC06DCA}"/>
              </a:ext>
            </a:extLst>
          </p:cNvPr>
          <p:cNvSpPr/>
          <p:nvPr/>
        </p:nvSpPr>
        <p:spPr>
          <a:xfrm>
            <a:off x="1631235" y="2586276"/>
            <a:ext cx="3064101" cy="525181"/>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noProof="0" dirty="0"/>
              <a:t>Malabsorptive</a:t>
            </a:r>
            <a:r>
              <a:rPr lang="en-US" sz="1400" noProof="0" dirty="0"/>
              <a:t> (e.g., intestinal bypass &amp; duodenal switch)</a:t>
            </a:r>
            <a:r>
              <a:rPr lang="en-US" sz="1400" baseline="30000" noProof="0" dirty="0"/>
              <a:t>1</a:t>
            </a:r>
            <a:endParaRPr lang="en-US" sz="1400" noProof="0" dirty="0"/>
          </a:p>
        </p:txBody>
      </p:sp>
      <p:sp>
        <p:nvSpPr>
          <p:cNvPr id="49" name="Rectangle: Rounded Corners 48">
            <a:extLst>
              <a:ext uri="{FF2B5EF4-FFF2-40B4-BE49-F238E27FC236}">
                <a16:creationId xmlns:a16="http://schemas.microsoft.com/office/drawing/2014/main" id="{9AE3383F-26CD-46F4-67E6-47949AEF54C9}"/>
              </a:ext>
            </a:extLst>
          </p:cNvPr>
          <p:cNvSpPr/>
          <p:nvPr/>
        </p:nvSpPr>
        <p:spPr>
          <a:xfrm>
            <a:off x="7427537" y="2596099"/>
            <a:ext cx="3202359" cy="515997"/>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noProof="0" dirty="0"/>
              <a:t>Restrictive</a:t>
            </a:r>
            <a:r>
              <a:rPr lang="en-US" sz="1400" noProof="0" dirty="0"/>
              <a:t> (e.g., adjustable gastric band &amp; sleeve gastrectomy)</a:t>
            </a:r>
            <a:r>
              <a:rPr lang="en-US" sz="1400" baseline="30000" noProof="0" dirty="0"/>
              <a:t>1</a:t>
            </a:r>
            <a:endParaRPr lang="en-US" sz="1400" noProof="0" dirty="0"/>
          </a:p>
        </p:txBody>
      </p:sp>
      <p:sp>
        <p:nvSpPr>
          <p:cNvPr id="72" name="Rectangle: Rounded Corners 71">
            <a:extLst>
              <a:ext uri="{FF2B5EF4-FFF2-40B4-BE49-F238E27FC236}">
                <a16:creationId xmlns:a16="http://schemas.microsoft.com/office/drawing/2014/main" id="{F7257E30-B30B-06B5-C497-46FCF5C11994}"/>
              </a:ext>
            </a:extLst>
          </p:cNvPr>
          <p:cNvSpPr>
            <a:spLocks/>
          </p:cNvSpPr>
          <p:nvPr/>
        </p:nvSpPr>
        <p:spPr>
          <a:xfrm>
            <a:off x="6244868" y="3597422"/>
            <a:ext cx="2609248" cy="515997"/>
          </a:xfrm>
          <a:prstGeom prst="roundRect">
            <a:avLst>
              <a:gd name="adj" fmla="val 50000"/>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noProof="0" dirty="0">
                <a:solidFill>
                  <a:schemeClr val="tx1"/>
                </a:solidFill>
              </a:rPr>
              <a:t>Creation of a small gastric pouch</a:t>
            </a:r>
          </a:p>
        </p:txBody>
      </p:sp>
      <p:sp>
        <p:nvSpPr>
          <p:cNvPr id="74" name="Rectangle: Rounded Corners 73">
            <a:extLst>
              <a:ext uri="{FF2B5EF4-FFF2-40B4-BE49-F238E27FC236}">
                <a16:creationId xmlns:a16="http://schemas.microsoft.com/office/drawing/2014/main" id="{7F9E3B94-B825-4068-1C12-B7F7422ED399}"/>
              </a:ext>
            </a:extLst>
          </p:cNvPr>
          <p:cNvSpPr>
            <a:spLocks/>
          </p:cNvSpPr>
          <p:nvPr/>
        </p:nvSpPr>
        <p:spPr>
          <a:xfrm>
            <a:off x="9250998" y="3597422"/>
            <a:ext cx="2609248" cy="515997"/>
          </a:xfrm>
          <a:prstGeom prst="roundRect">
            <a:avLst>
              <a:gd name="adj" fmla="val 50000"/>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noProof="0" dirty="0">
                <a:solidFill>
                  <a:schemeClr val="tx1"/>
                </a:solidFill>
              </a:rPr>
              <a:t>Relative gastric outlet obstruction</a:t>
            </a:r>
          </a:p>
        </p:txBody>
      </p:sp>
      <p:sp>
        <p:nvSpPr>
          <p:cNvPr id="75" name="Rectangle: Rounded Corners 74">
            <a:extLst>
              <a:ext uri="{FF2B5EF4-FFF2-40B4-BE49-F238E27FC236}">
                <a16:creationId xmlns:a16="http://schemas.microsoft.com/office/drawing/2014/main" id="{5BCB640D-BE17-A890-866E-36C716013A0C}"/>
              </a:ext>
            </a:extLst>
          </p:cNvPr>
          <p:cNvSpPr>
            <a:spLocks/>
          </p:cNvSpPr>
          <p:nvPr/>
        </p:nvSpPr>
        <p:spPr>
          <a:xfrm>
            <a:off x="6244868" y="4303367"/>
            <a:ext cx="2609248" cy="515997"/>
          </a:xfrm>
          <a:prstGeom prst="roundRect">
            <a:avLst>
              <a:gd name="adj" fmla="val 50000"/>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noProof="0" dirty="0">
                <a:solidFill>
                  <a:schemeClr val="tx1"/>
                </a:solidFill>
              </a:rPr>
              <a:t>Early satiety</a:t>
            </a:r>
          </a:p>
        </p:txBody>
      </p:sp>
      <p:sp>
        <p:nvSpPr>
          <p:cNvPr id="76" name="Rectangle: Rounded Corners 75">
            <a:extLst>
              <a:ext uri="{FF2B5EF4-FFF2-40B4-BE49-F238E27FC236}">
                <a16:creationId xmlns:a16="http://schemas.microsoft.com/office/drawing/2014/main" id="{C69E070E-7134-F53C-609B-3554493C06CE}"/>
              </a:ext>
            </a:extLst>
          </p:cNvPr>
          <p:cNvSpPr>
            <a:spLocks/>
          </p:cNvSpPr>
          <p:nvPr/>
        </p:nvSpPr>
        <p:spPr>
          <a:xfrm>
            <a:off x="9250998" y="4303367"/>
            <a:ext cx="2609248" cy="515997"/>
          </a:xfrm>
          <a:prstGeom prst="roundRect">
            <a:avLst>
              <a:gd name="adj" fmla="val 50000"/>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noProof="0" dirty="0">
                <a:solidFill>
                  <a:schemeClr val="tx1"/>
                </a:solidFill>
              </a:rPr>
              <a:t>Delayed gastric emptying</a:t>
            </a:r>
          </a:p>
        </p:txBody>
      </p:sp>
      <p:sp>
        <p:nvSpPr>
          <p:cNvPr id="77" name="Rectangle: Rounded Corners 76">
            <a:extLst>
              <a:ext uri="{FF2B5EF4-FFF2-40B4-BE49-F238E27FC236}">
                <a16:creationId xmlns:a16="http://schemas.microsoft.com/office/drawing/2014/main" id="{0E611DE2-FB4A-1E9E-66E6-2314D4810464}"/>
              </a:ext>
            </a:extLst>
          </p:cNvPr>
          <p:cNvSpPr>
            <a:spLocks/>
          </p:cNvSpPr>
          <p:nvPr/>
        </p:nvSpPr>
        <p:spPr>
          <a:xfrm>
            <a:off x="9250998" y="4985672"/>
            <a:ext cx="2609248" cy="515997"/>
          </a:xfrm>
          <a:prstGeom prst="roundRect">
            <a:avLst>
              <a:gd name="adj" fmla="val 50000"/>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noProof="0" dirty="0">
                <a:solidFill>
                  <a:schemeClr val="tx1"/>
                </a:solidFill>
              </a:rPr>
              <a:t>Prolonged satiety</a:t>
            </a:r>
          </a:p>
        </p:txBody>
      </p:sp>
      <p:sp>
        <p:nvSpPr>
          <p:cNvPr id="81" name="Rectangle: Rounded Corners 80">
            <a:extLst>
              <a:ext uri="{FF2B5EF4-FFF2-40B4-BE49-F238E27FC236}">
                <a16:creationId xmlns:a16="http://schemas.microsoft.com/office/drawing/2014/main" id="{1168ED90-7FC8-1557-6848-9CA074EAEA05}"/>
              </a:ext>
            </a:extLst>
          </p:cNvPr>
          <p:cNvSpPr>
            <a:spLocks/>
          </p:cNvSpPr>
          <p:nvPr/>
        </p:nvSpPr>
        <p:spPr>
          <a:xfrm>
            <a:off x="328179" y="3597422"/>
            <a:ext cx="2609248" cy="515997"/>
          </a:xfrm>
          <a:prstGeom prst="roundRect">
            <a:avLst>
              <a:gd name="adj" fmla="val 5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noProof="0" dirty="0">
                <a:solidFill>
                  <a:schemeClr val="tx1"/>
                </a:solidFill>
              </a:rPr>
              <a:t>Reduction of small bowel length</a:t>
            </a:r>
          </a:p>
        </p:txBody>
      </p:sp>
      <p:sp>
        <p:nvSpPr>
          <p:cNvPr id="82" name="Rectangle: Rounded Corners 81">
            <a:extLst>
              <a:ext uri="{FF2B5EF4-FFF2-40B4-BE49-F238E27FC236}">
                <a16:creationId xmlns:a16="http://schemas.microsoft.com/office/drawing/2014/main" id="{9F3FCD3D-2CC2-9F40-45FF-92E894A0D969}"/>
              </a:ext>
            </a:extLst>
          </p:cNvPr>
          <p:cNvSpPr>
            <a:spLocks/>
          </p:cNvSpPr>
          <p:nvPr/>
        </p:nvSpPr>
        <p:spPr>
          <a:xfrm>
            <a:off x="3177834" y="3597422"/>
            <a:ext cx="2721773" cy="515997"/>
          </a:xfrm>
          <a:prstGeom prst="roundRect">
            <a:avLst>
              <a:gd name="adj" fmla="val 5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noProof="0" dirty="0">
                <a:solidFill>
                  <a:schemeClr val="tx1"/>
                </a:solidFill>
              </a:rPr>
              <a:t>Distal mixing of bile and pancreatic juice with nutrients</a:t>
            </a:r>
          </a:p>
        </p:txBody>
      </p:sp>
      <p:sp>
        <p:nvSpPr>
          <p:cNvPr id="83" name="Rectangle: Rounded Corners 82">
            <a:extLst>
              <a:ext uri="{FF2B5EF4-FFF2-40B4-BE49-F238E27FC236}">
                <a16:creationId xmlns:a16="http://schemas.microsoft.com/office/drawing/2014/main" id="{F18FFE22-31B0-DB7F-C9AB-550D92825AEE}"/>
              </a:ext>
            </a:extLst>
          </p:cNvPr>
          <p:cNvSpPr>
            <a:spLocks/>
          </p:cNvSpPr>
          <p:nvPr/>
        </p:nvSpPr>
        <p:spPr>
          <a:xfrm>
            <a:off x="328179" y="4303367"/>
            <a:ext cx="2609248" cy="515997"/>
          </a:xfrm>
          <a:prstGeom prst="roundRect">
            <a:avLst>
              <a:gd name="adj" fmla="val 5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noProof="0" dirty="0">
                <a:solidFill>
                  <a:schemeClr val="tx1"/>
                </a:solidFill>
              </a:rPr>
              <a:t>Reduced intestinal surface area for absorption</a:t>
            </a:r>
          </a:p>
        </p:txBody>
      </p:sp>
      <p:sp>
        <p:nvSpPr>
          <p:cNvPr id="98" name="TextBox 97">
            <a:extLst>
              <a:ext uri="{FF2B5EF4-FFF2-40B4-BE49-F238E27FC236}">
                <a16:creationId xmlns:a16="http://schemas.microsoft.com/office/drawing/2014/main" id="{9E440691-34CF-16FC-0976-7B85737E4763}"/>
              </a:ext>
            </a:extLst>
          </p:cNvPr>
          <p:cNvSpPr txBox="1"/>
          <p:nvPr/>
        </p:nvSpPr>
        <p:spPr>
          <a:xfrm>
            <a:off x="3163287" y="5506595"/>
            <a:ext cx="5638212" cy="307777"/>
          </a:xfrm>
          <a:prstGeom prst="rect">
            <a:avLst/>
          </a:prstGeom>
          <a:noFill/>
        </p:spPr>
        <p:txBody>
          <a:bodyPr wrap="square" rtlCol="0">
            <a:spAutoFit/>
          </a:bodyPr>
          <a:lstStyle/>
          <a:p>
            <a:pPr algn="ctr"/>
            <a:r>
              <a:rPr lang="en-US" sz="1400" noProof="0" dirty="0">
                <a:solidFill>
                  <a:schemeClr val="bg1"/>
                </a:solidFill>
              </a:rPr>
              <a:t>Gastric bypass is both a </a:t>
            </a:r>
            <a:r>
              <a:rPr lang="en-US" sz="1400" b="1" noProof="0" dirty="0">
                <a:solidFill>
                  <a:schemeClr val="bg1"/>
                </a:solidFill>
              </a:rPr>
              <a:t>malabsorptive</a:t>
            </a:r>
            <a:r>
              <a:rPr lang="en-US" sz="1400" noProof="0" dirty="0">
                <a:solidFill>
                  <a:schemeClr val="bg1"/>
                </a:solidFill>
              </a:rPr>
              <a:t> and </a:t>
            </a:r>
            <a:r>
              <a:rPr lang="en-US" sz="1400" b="1" noProof="0" dirty="0">
                <a:solidFill>
                  <a:schemeClr val="bg1"/>
                </a:solidFill>
              </a:rPr>
              <a:t>restrictive</a:t>
            </a:r>
            <a:r>
              <a:rPr lang="en-US" sz="1400" noProof="0" dirty="0">
                <a:solidFill>
                  <a:schemeClr val="bg1"/>
                </a:solidFill>
              </a:rPr>
              <a:t> procedure </a:t>
            </a:r>
          </a:p>
        </p:txBody>
      </p:sp>
      <p:sp>
        <p:nvSpPr>
          <p:cNvPr id="6" name="Rectangle: Rounded Corners 5">
            <a:extLst>
              <a:ext uri="{FF2B5EF4-FFF2-40B4-BE49-F238E27FC236}">
                <a16:creationId xmlns:a16="http://schemas.microsoft.com/office/drawing/2014/main" id="{9E29BBBE-6C86-B440-355C-E7EC093838AC}"/>
              </a:ext>
            </a:extLst>
          </p:cNvPr>
          <p:cNvSpPr>
            <a:spLocks/>
          </p:cNvSpPr>
          <p:nvPr/>
        </p:nvSpPr>
        <p:spPr>
          <a:xfrm>
            <a:off x="3101423" y="4303367"/>
            <a:ext cx="2721773" cy="515997"/>
          </a:xfrm>
          <a:prstGeom prst="roundRect">
            <a:avLst>
              <a:gd name="adj" fmla="val 5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noProof="0" dirty="0">
                <a:solidFill>
                  <a:schemeClr val="tx1"/>
                </a:solidFill>
              </a:rPr>
              <a:t>Reduction in </a:t>
            </a:r>
            <a:br>
              <a:rPr lang="en-US" sz="1400" noProof="0" dirty="0">
                <a:solidFill>
                  <a:schemeClr val="tx1"/>
                </a:solidFill>
              </a:rPr>
            </a:br>
            <a:r>
              <a:rPr lang="en-US" sz="1400" noProof="0" dirty="0">
                <a:solidFill>
                  <a:schemeClr val="tx1"/>
                </a:solidFill>
              </a:rPr>
              <a:t>luminal digestion</a:t>
            </a:r>
          </a:p>
        </p:txBody>
      </p:sp>
      <p:sp>
        <p:nvSpPr>
          <p:cNvPr id="10" name="Rectangle: Rounded Corners 9">
            <a:extLst>
              <a:ext uri="{FF2B5EF4-FFF2-40B4-BE49-F238E27FC236}">
                <a16:creationId xmlns:a16="http://schemas.microsoft.com/office/drawing/2014/main" id="{809CA289-58FA-410D-04F3-56A4356DC65B}"/>
              </a:ext>
            </a:extLst>
          </p:cNvPr>
          <p:cNvSpPr/>
          <p:nvPr/>
        </p:nvSpPr>
        <p:spPr>
          <a:xfrm>
            <a:off x="5028271" y="2618648"/>
            <a:ext cx="2135458" cy="515997"/>
          </a:xfrm>
          <a:prstGeom prst="roundRect">
            <a:avLst>
              <a:gd name="adj"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noProof="0" dirty="0"/>
              <a:t>Altered gut incretins</a:t>
            </a:r>
            <a:r>
              <a:rPr lang="en-US" sz="1400" baseline="30000" noProof="0" dirty="0"/>
              <a:t>2,3</a:t>
            </a:r>
            <a:endParaRPr lang="en-US" sz="1400" noProof="0" dirty="0"/>
          </a:p>
        </p:txBody>
      </p:sp>
      <p:cxnSp>
        <p:nvCxnSpPr>
          <p:cNvPr id="16" name="Straight Arrow Connector 15">
            <a:extLst>
              <a:ext uri="{FF2B5EF4-FFF2-40B4-BE49-F238E27FC236}">
                <a16:creationId xmlns:a16="http://schemas.microsoft.com/office/drawing/2014/main" id="{14A47C00-3B51-3D19-75E3-74486A0C3E21}"/>
              </a:ext>
            </a:extLst>
          </p:cNvPr>
          <p:cNvCxnSpPr>
            <a:stCxn id="17" idx="2"/>
            <a:endCxn id="10" idx="0"/>
          </p:cNvCxnSpPr>
          <p:nvPr/>
        </p:nvCxnSpPr>
        <p:spPr>
          <a:xfrm>
            <a:off x="6096000" y="2180981"/>
            <a:ext cx="0" cy="437667"/>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AD0CD9BE-F1EB-8AF2-F012-2D08FC1A5A6E}"/>
              </a:ext>
            </a:extLst>
          </p:cNvPr>
          <p:cNvCxnSpPr>
            <a:stCxn id="17" idx="2"/>
            <a:endCxn id="50" idx="0"/>
          </p:cNvCxnSpPr>
          <p:nvPr/>
        </p:nvCxnSpPr>
        <p:spPr>
          <a:xfrm rot="5400000">
            <a:off x="4426996" y="917271"/>
            <a:ext cx="405295" cy="2932714"/>
          </a:xfrm>
          <a:prstGeom prst="bentConnector3">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41E8C78B-AF28-EA3F-5B66-B73272B53513}"/>
              </a:ext>
            </a:extLst>
          </p:cNvPr>
          <p:cNvCxnSpPr>
            <a:cxnSpLocks/>
            <a:stCxn id="17" idx="2"/>
            <a:endCxn id="49" idx="0"/>
          </p:cNvCxnSpPr>
          <p:nvPr/>
        </p:nvCxnSpPr>
        <p:spPr>
          <a:xfrm rot="16200000" flipH="1">
            <a:off x="7354799" y="922181"/>
            <a:ext cx="415118" cy="2932717"/>
          </a:xfrm>
          <a:prstGeom prst="bentConnector3">
            <a:avLst>
              <a:gd name="adj1" fmla="val 50000"/>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CA50133E-1A1C-B522-BF5B-63E0920592B8}"/>
              </a:ext>
            </a:extLst>
          </p:cNvPr>
          <p:cNvCxnSpPr>
            <a:cxnSpLocks/>
            <a:stCxn id="50" idx="2"/>
            <a:endCxn id="81" idx="0"/>
          </p:cNvCxnSpPr>
          <p:nvPr/>
        </p:nvCxnSpPr>
        <p:spPr>
          <a:xfrm rot="5400000">
            <a:off x="2155063" y="2589198"/>
            <a:ext cx="485965" cy="1530483"/>
          </a:xfrm>
          <a:prstGeom prst="bentConnector3">
            <a:avLst>
              <a:gd name="adj1" fmla="val 50000"/>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AD46AAF6-ACE9-EEE0-830D-D7991EBA77B8}"/>
              </a:ext>
            </a:extLst>
          </p:cNvPr>
          <p:cNvCxnSpPr>
            <a:cxnSpLocks/>
            <a:stCxn id="50" idx="2"/>
            <a:endCxn id="82" idx="0"/>
          </p:cNvCxnSpPr>
          <p:nvPr/>
        </p:nvCxnSpPr>
        <p:spPr>
          <a:xfrm rot="16200000" flipH="1">
            <a:off x="3608021" y="2666721"/>
            <a:ext cx="485965" cy="1375435"/>
          </a:xfrm>
          <a:prstGeom prst="bentConnector3">
            <a:avLst>
              <a:gd name="adj1" fmla="val 50000"/>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7FEDBD2-A90E-48F3-6113-6C7CB2831527}"/>
              </a:ext>
            </a:extLst>
          </p:cNvPr>
          <p:cNvCxnSpPr>
            <a:cxnSpLocks/>
            <a:stCxn id="49" idx="2"/>
            <a:endCxn id="72" idx="0"/>
          </p:cNvCxnSpPr>
          <p:nvPr/>
        </p:nvCxnSpPr>
        <p:spPr>
          <a:xfrm rot="5400000">
            <a:off x="8046442" y="2615147"/>
            <a:ext cx="485326" cy="1479225"/>
          </a:xfrm>
          <a:prstGeom prst="bentConnector3">
            <a:avLst>
              <a:gd name="adj1" fmla="val 50000"/>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5F1F5045-8D6A-8961-309D-12BAD77DF0F5}"/>
              </a:ext>
            </a:extLst>
          </p:cNvPr>
          <p:cNvCxnSpPr>
            <a:cxnSpLocks/>
            <a:stCxn id="49" idx="2"/>
            <a:endCxn id="74" idx="0"/>
          </p:cNvCxnSpPr>
          <p:nvPr/>
        </p:nvCxnSpPr>
        <p:spPr>
          <a:xfrm rot="16200000" flipH="1">
            <a:off x="9549506" y="2591306"/>
            <a:ext cx="485326" cy="1526905"/>
          </a:xfrm>
          <a:prstGeom prst="bentConnector3">
            <a:avLst>
              <a:gd name="adj1" fmla="val 50000"/>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969D41B-3E6C-2F0E-79A9-57FDBC237435}"/>
              </a:ext>
            </a:extLst>
          </p:cNvPr>
          <p:cNvCxnSpPr>
            <a:cxnSpLocks/>
            <a:stCxn id="81" idx="2"/>
            <a:endCxn id="83" idx="0"/>
          </p:cNvCxnSpPr>
          <p:nvPr/>
        </p:nvCxnSpPr>
        <p:spPr>
          <a:xfrm>
            <a:off x="1632803" y="4113419"/>
            <a:ext cx="0" cy="189948"/>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27CF41F-B709-9FDC-60D9-88BE0296208D}"/>
              </a:ext>
            </a:extLst>
          </p:cNvPr>
          <p:cNvCxnSpPr>
            <a:cxnSpLocks/>
          </p:cNvCxnSpPr>
          <p:nvPr/>
        </p:nvCxnSpPr>
        <p:spPr>
          <a:xfrm>
            <a:off x="4546183" y="4113419"/>
            <a:ext cx="0" cy="189948"/>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38E540E-B1C5-BD55-49DA-75A45551E4A1}"/>
              </a:ext>
            </a:extLst>
          </p:cNvPr>
          <p:cNvCxnSpPr>
            <a:cxnSpLocks/>
          </p:cNvCxnSpPr>
          <p:nvPr/>
        </p:nvCxnSpPr>
        <p:spPr>
          <a:xfrm>
            <a:off x="7549075" y="4113419"/>
            <a:ext cx="0" cy="189948"/>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924A8A0-1552-1C9F-89C5-E07BE65238D6}"/>
              </a:ext>
            </a:extLst>
          </p:cNvPr>
          <p:cNvCxnSpPr>
            <a:cxnSpLocks/>
            <a:stCxn id="74" idx="2"/>
            <a:endCxn id="76" idx="0"/>
          </p:cNvCxnSpPr>
          <p:nvPr/>
        </p:nvCxnSpPr>
        <p:spPr>
          <a:xfrm>
            <a:off x="10555622" y="4113419"/>
            <a:ext cx="0" cy="189948"/>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6E017A8-60D6-2306-7931-93077CD0E5B7}"/>
              </a:ext>
            </a:extLst>
          </p:cNvPr>
          <p:cNvCxnSpPr>
            <a:cxnSpLocks/>
            <a:stCxn id="76" idx="2"/>
            <a:endCxn id="77" idx="0"/>
          </p:cNvCxnSpPr>
          <p:nvPr/>
        </p:nvCxnSpPr>
        <p:spPr>
          <a:xfrm>
            <a:off x="10555622" y="4819364"/>
            <a:ext cx="0" cy="166308"/>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pic>
        <p:nvPicPr>
          <p:cNvPr id="63" name="Graphic 62">
            <a:extLst>
              <a:ext uri="{FF2B5EF4-FFF2-40B4-BE49-F238E27FC236}">
                <a16:creationId xmlns:a16="http://schemas.microsoft.com/office/drawing/2014/main" id="{164A4C41-477F-D837-3335-519DCE7609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9300" y="5015625"/>
            <a:ext cx="533400" cy="533400"/>
          </a:xfrm>
          <a:prstGeom prst="rect">
            <a:avLst/>
          </a:prstGeom>
        </p:spPr>
      </p:pic>
    </p:spTree>
    <p:extLst>
      <p:ext uri="{BB962C8B-B14F-4D97-AF65-F5344CB8AC3E}">
        <p14:creationId xmlns:p14="http://schemas.microsoft.com/office/powerpoint/2010/main" val="64455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D075C8-955F-82C4-B368-7A1CDBE0DA8D}"/>
              </a:ext>
            </a:extLst>
          </p:cNvPr>
          <p:cNvSpPr/>
          <p:nvPr/>
        </p:nvSpPr>
        <p:spPr>
          <a:xfrm>
            <a:off x="0" y="2266634"/>
            <a:ext cx="12192000" cy="33298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8B32DA5A-5B62-E16E-8E87-33FDFC15E397}"/>
              </a:ext>
            </a:extLst>
          </p:cNvPr>
          <p:cNvSpPr>
            <a:spLocks noGrp="1"/>
          </p:cNvSpPr>
          <p:nvPr>
            <p:ph type="title"/>
          </p:nvPr>
        </p:nvSpPr>
        <p:spPr>
          <a:xfrm>
            <a:off x="536240" y="414320"/>
            <a:ext cx="10896000" cy="1082209"/>
          </a:xfrm>
        </p:spPr>
        <p:txBody>
          <a:bodyPr>
            <a:normAutofit/>
          </a:bodyPr>
          <a:lstStyle/>
          <a:p>
            <a:r>
              <a:rPr lang="en-US" noProof="0" dirty="0"/>
              <a:t>Changes in the gut microbiota with surgery contribute </a:t>
            </a:r>
            <a:br>
              <a:rPr lang="en-US" noProof="0" dirty="0"/>
            </a:br>
            <a:r>
              <a:rPr lang="en-US" noProof="0" dirty="0"/>
              <a:t>to reduced weight</a:t>
            </a:r>
            <a:r>
              <a:rPr lang="en-US" baseline="30000" noProof="0" dirty="0"/>
              <a:t>1,2</a:t>
            </a:r>
            <a:r>
              <a:rPr lang="en-US" noProof="0" dirty="0"/>
              <a:t> </a:t>
            </a:r>
          </a:p>
        </p:txBody>
      </p:sp>
      <p:sp>
        <p:nvSpPr>
          <p:cNvPr id="10" name="Text Placeholder 2">
            <a:extLst>
              <a:ext uri="{FF2B5EF4-FFF2-40B4-BE49-F238E27FC236}">
                <a16:creationId xmlns:a16="http://schemas.microsoft.com/office/drawing/2014/main" id="{A283E331-783F-565F-8DA0-2639C312C983}"/>
              </a:ext>
            </a:extLst>
          </p:cNvPr>
          <p:cNvSpPr>
            <a:spLocks noGrp="1"/>
          </p:cNvSpPr>
          <p:nvPr>
            <p:ph type="body" sz="quarter" idx="13"/>
          </p:nvPr>
        </p:nvSpPr>
        <p:spPr>
          <a:xfrm>
            <a:off x="536575" y="6019800"/>
            <a:ext cx="10895013" cy="323850"/>
          </a:xfrm>
        </p:spPr>
        <p:txBody>
          <a:bodyPr/>
          <a:lstStyle/>
          <a:p>
            <a:r>
              <a:rPr lang="en-US" noProof="0" dirty="0"/>
              <a:t>1. Liou AP et al. Sci </a:t>
            </a:r>
            <a:r>
              <a:rPr lang="en-US" noProof="0" dirty="0" err="1"/>
              <a:t>Transl</a:t>
            </a:r>
            <a:r>
              <a:rPr lang="en-US" noProof="0" dirty="0"/>
              <a:t> Med 2013;5:178ra41; 2. Hamamah S et al. Nutrients 2024;16:1071. </a:t>
            </a:r>
          </a:p>
        </p:txBody>
      </p:sp>
      <p:sp>
        <p:nvSpPr>
          <p:cNvPr id="3" name="Rectangle 2">
            <a:extLst>
              <a:ext uri="{FF2B5EF4-FFF2-40B4-BE49-F238E27FC236}">
                <a16:creationId xmlns:a16="http://schemas.microsoft.com/office/drawing/2014/main" id="{A5F636AC-28AD-457A-BCC0-51B3196A9B75}"/>
              </a:ext>
            </a:extLst>
          </p:cNvPr>
          <p:cNvSpPr/>
          <p:nvPr/>
        </p:nvSpPr>
        <p:spPr>
          <a:xfrm>
            <a:off x="2674620" y="2840478"/>
            <a:ext cx="8389620" cy="1050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Studies show that Roux-en-Y gastric bypass (RYGB) surgery changes the </a:t>
            </a:r>
            <a:b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gut microbiota and increases the abundance of </a:t>
            </a:r>
            <a:r>
              <a:rPr kumimoji="0" lang="en-US" sz="1800" b="0" i="1" u="none" strike="noStrike" kern="1200" cap="none" spc="0" normalizeH="0" baseline="0" noProof="0" dirty="0">
                <a:ln>
                  <a:noFill/>
                </a:ln>
                <a:solidFill>
                  <a:schemeClr val="tx1"/>
                </a:solidFill>
                <a:effectLst/>
                <a:uLnTx/>
                <a:uFillTx/>
                <a:latin typeface="Arial" panose="020B0604020202020204"/>
                <a:ea typeface="+mn-ea"/>
                <a:cs typeface="+mn-cs"/>
              </a:rPr>
              <a:t>Escherichia</a:t>
            </a: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 and </a:t>
            </a:r>
            <a:r>
              <a:rPr kumimoji="0" lang="en-US" sz="1800" b="0" i="1" u="none" strike="noStrike" kern="1200" cap="none" spc="0" normalizeH="0" baseline="0" noProof="0" dirty="0">
                <a:ln>
                  <a:noFill/>
                </a:ln>
                <a:solidFill>
                  <a:schemeClr val="tx1"/>
                </a:solidFill>
                <a:effectLst/>
                <a:uLnTx/>
                <a:uFillTx/>
                <a:latin typeface="Arial" panose="020B0604020202020204"/>
                <a:ea typeface="+mn-ea"/>
                <a:cs typeface="+mn-cs"/>
              </a:rPr>
              <a:t>Akkermansia</a:t>
            </a: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 bacteria </a:t>
            </a:r>
            <a:r>
              <a:rPr kumimoji="0" lang="en-US" sz="1800" b="1" i="0" u="none" strike="noStrike" kern="1200" cap="none" spc="0" normalizeH="0" baseline="0" noProof="0" dirty="0">
                <a:ln>
                  <a:noFill/>
                </a:ln>
                <a:solidFill>
                  <a:schemeClr val="tx1"/>
                </a:solidFill>
                <a:effectLst/>
                <a:uLnTx/>
                <a:uFillTx/>
                <a:latin typeface="Arial" panose="020B0604020202020204"/>
                <a:ea typeface="+mn-ea"/>
                <a:cs typeface="+mn-cs"/>
              </a:rPr>
              <a:t>regardless of weight change and caloric restriction </a:t>
            </a:r>
          </a:p>
        </p:txBody>
      </p:sp>
      <p:sp>
        <p:nvSpPr>
          <p:cNvPr id="7" name="Rectangle 6">
            <a:extLst>
              <a:ext uri="{FF2B5EF4-FFF2-40B4-BE49-F238E27FC236}">
                <a16:creationId xmlns:a16="http://schemas.microsoft.com/office/drawing/2014/main" id="{BCFD5AFB-5AAE-4122-9A48-5FFFBF31B864}"/>
              </a:ext>
            </a:extLst>
          </p:cNvPr>
          <p:cNvSpPr/>
          <p:nvPr/>
        </p:nvSpPr>
        <p:spPr>
          <a:xfrm>
            <a:off x="3726180" y="4199107"/>
            <a:ext cx="6568440" cy="1050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Abundance of these bacteria results in </a:t>
            </a:r>
            <a:r>
              <a:rPr kumimoji="0" lang="en-US" sz="1800" b="1" i="0" u="none" strike="noStrike" kern="1200" cap="none" spc="0" normalizeH="0" baseline="0" noProof="0" dirty="0">
                <a:ln>
                  <a:noFill/>
                </a:ln>
                <a:solidFill>
                  <a:schemeClr val="tx1"/>
                </a:solidFill>
                <a:effectLst/>
                <a:uLnTx/>
                <a:uFillTx/>
                <a:latin typeface="Arial" panose="020B0604020202020204"/>
                <a:ea typeface="+mn-ea"/>
                <a:cs typeface="+mn-cs"/>
              </a:rPr>
              <a:t>weight loss </a:t>
            </a: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and </a:t>
            </a:r>
            <a:r>
              <a:rPr kumimoji="0" lang="en-US" sz="1800" b="1" i="0" u="none" strike="noStrike" kern="1200" cap="none" spc="0" normalizeH="0" baseline="0" noProof="0" dirty="0">
                <a:ln>
                  <a:noFill/>
                </a:ln>
                <a:solidFill>
                  <a:schemeClr val="tx1"/>
                </a:solidFill>
                <a:effectLst/>
                <a:uLnTx/>
                <a:uFillTx/>
                <a:latin typeface="Arial" panose="020B0604020202020204"/>
                <a:ea typeface="+mn-ea"/>
                <a:cs typeface="+mn-cs"/>
              </a:rPr>
              <a:t>decreased fat mass</a:t>
            </a:r>
            <a:r>
              <a:rPr lang="en-US" dirty="0">
                <a:solidFill>
                  <a:schemeClr val="tx1"/>
                </a:solidFill>
                <a:latin typeface="Arial" panose="020B0604020202020204"/>
              </a:rPr>
              <a:t>, potentially</a:t>
            </a: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 due to altered microbial production of short-chain fatty acids </a:t>
            </a:r>
          </a:p>
        </p:txBody>
      </p:sp>
      <p:sp>
        <p:nvSpPr>
          <p:cNvPr id="19" name="Rectangle: Rounded Corners 18">
            <a:extLst>
              <a:ext uri="{FF2B5EF4-FFF2-40B4-BE49-F238E27FC236}">
                <a16:creationId xmlns:a16="http://schemas.microsoft.com/office/drawing/2014/main" id="{024B545D-22A0-D981-4915-D13E0FAD0965}"/>
              </a:ext>
            </a:extLst>
          </p:cNvPr>
          <p:cNvSpPr/>
          <p:nvPr/>
        </p:nvSpPr>
        <p:spPr>
          <a:xfrm>
            <a:off x="2004060" y="2135896"/>
            <a:ext cx="8183880" cy="3651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b="1" noProof="0" dirty="0">
                <a:solidFill>
                  <a:prstClr val="white"/>
                </a:solidFill>
                <a:ea typeface="Verdana" panose="020B0604030504040204" pitchFamily="34" charset="0"/>
                <a:cs typeface="Arial" panose="020B0604020202020204" pitchFamily="34" charset="0"/>
              </a:rPr>
              <a:t>Microbiota diversity changes after gastric bypass surgery </a:t>
            </a:r>
          </a:p>
        </p:txBody>
      </p:sp>
      <p:sp>
        <p:nvSpPr>
          <p:cNvPr id="45" name="Oval 44">
            <a:extLst>
              <a:ext uri="{FF2B5EF4-FFF2-40B4-BE49-F238E27FC236}">
                <a16:creationId xmlns:a16="http://schemas.microsoft.com/office/drawing/2014/main" id="{C917543F-19C4-7C31-8EA8-A460D0BD9E17}"/>
              </a:ext>
            </a:extLst>
          </p:cNvPr>
          <p:cNvSpPr/>
          <p:nvPr/>
        </p:nvSpPr>
        <p:spPr>
          <a:xfrm>
            <a:off x="1409700" y="2766547"/>
            <a:ext cx="1234440" cy="1234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7" name="Oval 46">
            <a:extLst>
              <a:ext uri="{FF2B5EF4-FFF2-40B4-BE49-F238E27FC236}">
                <a16:creationId xmlns:a16="http://schemas.microsoft.com/office/drawing/2014/main" id="{62D52EA2-6315-D678-A54B-0BE904C2989C}"/>
              </a:ext>
            </a:extLst>
          </p:cNvPr>
          <p:cNvSpPr/>
          <p:nvPr/>
        </p:nvSpPr>
        <p:spPr>
          <a:xfrm>
            <a:off x="2461260" y="4089186"/>
            <a:ext cx="1234440" cy="1234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44" name="Group 43">
            <a:extLst>
              <a:ext uri="{FF2B5EF4-FFF2-40B4-BE49-F238E27FC236}">
                <a16:creationId xmlns:a16="http://schemas.microsoft.com/office/drawing/2014/main" id="{F61ECDFC-C765-BA10-FE93-20C09986DF75}"/>
              </a:ext>
            </a:extLst>
          </p:cNvPr>
          <p:cNvGrpSpPr/>
          <p:nvPr/>
        </p:nvGrpSpPr>
        <p:grpSpPr>
          <a:xfrm>
            <a:off x="1560727" y="2917574"/>
            <a:ext cx="932386" cy="932386"/>
            <a:chOff x="10508790" y="4738669"/>
            <a:chExt cx="1133596" cy="1133596"/>
          </a:xfrm>
          <a:solidFill>
            <a:schemeClr val="bg1"/>
          </a:solidFill>
        </p:grpSpPr>
        <p:sp>
          <p:nvSpPr>
            <p:cNvPr id="21" name="Freeform: Shape 20">
              <a:extLst>
                <a:ext uri="{FF2B5EF4-FFF2-40B4-BE49-F238E27FC236}">
                  <a16:creationId xmlns:a16="http://schemas.microsoft.com/office/drawing/2014/main" id="{FA5E83E0-4E63-D04F-6DC8-5921EC9D29D0}"/>
                </a:ext>
              </a:extLst>
            </p:cNvPr>
            <p:cNvSpPr/>
            <p:nvPr/>
          </p:nvSpPr>
          <p:spPr>
            <a:xfrm>
              <a:off x="10994936" y="4917656"/>
              <a:ext cx="158822" cy="158822"/>
            </a:xfrm>
            <a:custGeom>
              <a:avLst/>
              <a:gdLst>
                <a:gd name="connsiteX0" fmla="*/ 79414 w 158822"/>
                <a:gd name="connsiteY0" fmla="*/ 158823 h 158822"/>
                <a:gd name="connsiteX1" fmla="*/ 158823 w 158822"/>
                <a:gd name="connsiteY1" fmla="*/ 79408 h 158822"/>
                <a:gd name="connsiteX2" fmla="*/ 79408 w 158822"/>
                <a:gd name="connsiteY2" fmla="*/ 0 h 158822"/>
                <a:gd name="connsiteX3" fmla="*/ 0 w 158822"/>
                <a:gd name="connsiteY3" fmla="*/ 79408 h 158822"/>
                <a:gd name="connsiteX4" fmla="*/ 79414 w 158822"/>
                <a:gd name="connsiteY4" fmla="*/ 158823 h 158822"/>
                <a:gd name="connsiteX5" fmla="*/ 79414 w 158822"/>
                <a:gd name="connsiteY5" fmla="*/ 29833 h 158822"/>
                <a:gd name="connsiteX6" fmla="*/ 128991 w 158822"/>
                <a:gd name="connsiteY6" fmla="*/ 79416 h 158822"/>
                <a:gd name="connsiteX7" fmla="*/ 79408 w 158822"/>
                <a:gd name="connsiteY7" fmla="*/ 128993 h 158822"/>
                <a:gd name="connsiteX8" fmla="*/ 29831 w 158822"/>
                <a:gd name="connsiteY8" fmla="*/ 79410 h 158822"/>
                <a:gd name="connsiteX9" fmla="*/ 29831 w 158822"/>
                <a:gd name="connsiteY9" fmla="*/ 79408 h 158822"/>
                <a:gd name="connsiteX10" fmla="*/ 79414 w 158822"/>
                <a:gd name="connsiteY10" fmla="*/ 29833 h 15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822" h="158822">
                  <a:moveTo>
                    <a:pt x="79414" y="158823"/>
                  </a:moveTo>
                  <a:cubicBezTo>
                    <a:pt x="123273" y="158821"/>
                    <a:pt x="158824" y="123267"/>
                    <a:pt x="158823" y="79408"/>
                  </a:cubicBezTo>
                  <a:cubicBezTo>
                    <a:pt x="158821" y="35550"/>
                    <a:pt x="123267" y="-2"/>
                    <a:pt x="79408" y="0"/>
                  </a:cubicBezTo>
                  <a:cubicBezTo>
                    <a:pt x="35553" y="1"/>
                    <a:pt x="1" y="35553"/>
                    <a:pt x="0" y="79408"/>
                  </a:cubicBezTo>
                  <a:cubicBezTo>
                    <a:pt x="48" y="123247"/>
                    <a:pt x="35576" y="158775"/>
                    <a:pt x="79414" y="158823"/>
                  </a:cubicBezTo>
                  <a:close/>
                  <a:moveTo>
                    <a:pt x="79414" y="29833"/>
                  </a:moveTo>
                  <a:cubicBezTo>
                    <a:pt x="106797" y="29834"/>
                    <a:pt x="128993" y="52034"/>
                    <a:pt x="128991" y="79416"/>
                  </a:cubicBezTo>
                  <a:cubicBezTo>
                    <a:pt x="128990" y="106798"/>
                    <a:pt x="106791" y="128994"/>
                    <a:pt x="79408" y="128993"/>
                  </a:cubicBezTo>
                  <a:cubicBezTo>
                    <a:pt x="52026" y="128991"/>
                    <a:pt x="29830" y="106792"/>
                    <a:pt x="29831" y="79410"/>
                  </a:cubicBezTo>
                  <a:cubicBezTo>
                    <a:pt x="29831" y="79410"/>
                    <a:pt x="29831" y="79408"/>
                    <a:pt x="29831" y="79408"/>
                  </a:cubicBezTo>
                  <a:cubicBezTo>
                    <a:pt x="29864" y="52040"/>
                    <a:pt x="52045" y="29861"/>
                    <a:pt x="79414" y="29833"/>
                  </a:cubicBezTo>
                  <a:close/>
                </a:path>
              </a:pathLst>
            </a:custGeom>
            <a:grpFill/>
            <a:ln w="14883"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EC8B1716-B691-692B-C7FE-D1002FAE3977}"/>
                </a:ext>
              </a:extLst>
            </p:cNvPr>
            <p:cNvSpPr/>
            <p:nvPr/>
          </p:nvSpPr>
          <p:spPr>
            <a:xfrm>
              <a:off x="11007841" y="5201436"/>
              <a:ext cx="94324" cy="94324"/>
            </a:xfrm>
            <a:custGeom>
              <a:avLst/>
              <a:gdLst>
                <a:gd name="connsiteX0" fmla="*/ 0 w 94324"/>
                <a:gd name="connsiteY0" fmla="*/ 47165 h 94324"/>
                <a:gd name="connsiteX1" fmla="*/ 47165 w 94324"/>
                <a:gd name="connsiteY1" fmla="*/ 94324 h 94324"/>
                <a:gd name="connsiteX2" fmla="*/ 94324 w 94324"/>
                <a:gd name="connsiteY2" fmla="*/ 47159 h 94324"/>
                <a:gd name="connsiteX3" fmla="*/ 47164 w 94324"/>
                <a:gd name="connsiteY3" fmla="*/ 0 h 94324"/>
                <a:gd name="connsiteX4" fmla="*/ 0 w 94324"/>
                <a:gd name="connsiteY4" fmla="*/ 47165 h 94324"/>
                <a:gd name="connsiteX5" fmla="*/ 64491 w 94324"/>
                <a:gd name="connsiteY5" fmla="*/ 47165 h 94324"/>
                <a:gd name="connsiteX6" fmla="*/ 47158 w 94324"/>
                <a:gd name="connsiteY6" fmla="*/ 64493 h 94324"/>
                <a:gd name="connsiteX7" fmla="*/ 29830 w 94324"/>
                <a:gd name="connsiteY7" fmla="*/ 47159 h 94324"/>
                <a:gd name="connsiteX8" fmla="*/ 47164 w 94324"/>
                <a:gd name="connsiteY8" fmla="*/ 29831 h 94324"/>
                <a:gd name="connsiteX9" fmla="*/ 64491 w 94324"/>
                <a:gd name="connsiteY9" fmla="*/ 47165 h 9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324" h="94324">
                  <a:moveTo>
                    <a:pt x="0" y="47165"/>
                  </a:moveTo>
                  <a:cubicBezTo>
                    <a:pt x="1" y="73212"/>
                    <a:pt x="21118" y="94326"/>
                    <a:pt x="47165" y="94324"/>
                  </a:cubicBezTo>
                  <a:cubicBezTo>
                    <a:pt x="73212" y="94323"/>
                    <a:pt x="94326" y="73206"/>
                    <a:pt x="94324" y="47159"/>
                  </a:cubicBezTo>
                  <a:cubicBezTo>
                    <a:pt x="94323" y="21113"/>
                    <a:pt x="73209" y="2"/>
                    <a:pt x="47164" y="0"/>
                  </a:cubicBezTo>
                  <a:cubicBezTo>
                    <a:pt x="21127" y="28"/>
                    <a:pt x="27" y="21128"/>
                    <a:pt x="0" y="47165"/>
                  </a:cubicBezTo>
                  <a:close/>
                  <a:moveTo>
                    <a:pt x="64491" y="47165"/>
                  </a:moveTo>
                  <a:cubicBezTo>
                    <a:pt x="64490" y="56737"/>
                    <a:pt x="56729" y="64494"/>
                    <a:pt x="47158" y="64493"/>
                  </a:cubicBezTo>
                  <a:cubicBezTo>
                    <a:pt x="37586" y="64491"/>
                    <a:pt x="29829" y="56731"/>
                    <a:pt x="29830" y="47159"/>
                  </a:cubicBezTo>
                  <a:cubicBezTo>
                    <a:pt x="29831" y="37588"/>
                    <a:pt x="37592" y="29830"/>
                    <a:pt x="47164" y="29831"/>
                  </a:cubicBezTo>
                  <a:cubicBezTo>
                    <a:pt x="56730" y="29843"/>
                    <a:pt x="64482" y="37598"/>
                    <a:pt x="64491" y="47165"/>
                  </a:cubicBezTo>
                  <a:close/>
                </a:path>
              </a:pathLst>
            </a:custGeom>
            <a:grpFill/>
            <a:ln w="14883"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FE2FE8FD-0251-0072-1EA3-57FDCE2AD27D}"/>
                </a:ext>
              </a:extLst>
            </p:cNvPr>
            <p:cNvSpPr/>
            <p:nvPr/>
          </p:nvSpPr>
          <p:spPr>
            <a:xfrm>
              <a:off x="11201314" y="5214332"/>
              <a:ext cx="236220" cy="236220"/>
            </a:xfrm>
            <a:custGeom>
              <a:avLst/>
              <a:gdLst>
                <a:gd name="connsiteX0" fmla="*/ 118118 w 236220"/>
                <a:gd name="connsiteY0" fmla="*/ 0 h 236220"/>
                <a:gd name="connsiteX1" fmla="*/ 0 w 236220"/>
                <a:gd name="connsiteY1" fmla="*/ 118103 h 236220"/>
                <a:gd name="connsiteX2" fmla="*/ 118103 w 236220"/>
                <a:gd name="connsiteY2" fmla="*/ 236221 h 236220"/>
                <a:gd name="connsiteX3" fmla="*/ 236221 w 236220"/>
                <a:gd name="connsiteY3" fmla="*/ 118118 h 236220"/>
                <a:gd name="connsiteX4" fmla="*/ 236221 w 236220"/>
                <a:gd name="connsiteY4" fmla="*/ 118110 h 236220"/>
                <a:gd name="connsiteX5" fmla="*/ 118118 w 236220"/>
                <a:gd name="connsiteY5" fmla="*/ 0 h 236220"/>
                <a:gd name="connsiteX6" fmla="*/ 118118 w 236220"/>
                <a:gd name="connsiteY6" fmla="*/ 206389 h 236220"/>
                <a:gd name="connsiteX7" fmla="*/ 29831 w 236220"/>
                <a:gd name="connsiteY7" fmla="*/ 118118 h 236220"/>
                <a:gd name="connsiteX8" fmla="*/ 118103 w 236220"/>
                <a:gd name="connsiteY8" fmla="*/ 29831 h 236220"/>
                <a:gd name="connsiteX9" fmla="*/ 206389 w 236220"/>
                <a:gd name="connsiteY9" fmla="*/ 118103 h 236220"/>
                <a:gd name="connsiteX10" fmla="*/ 206389 w 236220"/>
                <a:gd name="connsiteY10" fmla="*/ 118110 h 236220"/>
                <a:gd name="connsiteX11" fmla="*/ 118118 w 236220"/>
                <a:gd name="connsiteY11" fmla="*/ 206391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220" h="236220">
                  <a:moveTo>
                    <a:pt x="118118" y="0"/>
                  </a:moveTo>
                  <a:cubicBezTo>
                    <a:pt x="52887" y="-4"/>
                    <a:pt x="4" y="52872"/>
                    <a:pt x="0" y="118103"/>
                  </a:cubicBezTo>
                  <a:cubicBezTo>
                    <a:pt x="-4" y="183334"/>
                    <a:pt x="52872" y="236216"/>
                    <a:pt x="118103" y="236221"/>
                  </a:cubicBezTo>
                  <a:cubicBezTo>
                    <a:pt x="183334" y="236225"/>
                    <a:pt x="236216" y="183349"/>
                    <a:pt x="236221" y="118118"/>
                  </a:cubicBezTo>
                  <a:cubicBezTo>
                    <a:pt x="236221" y="118115"/>
                    <a:pt x="236221" y="118113"/>
                    <a:pt x="236221" y="118110"/>
                  </a:cubicBezTo>
                  <a:cubicBezTo>
                    <a:pt x="236146" y="52914"/>
                    <a:pt x="183314" y="78"/>
                    <a:pt x="118118" y="0"/>
                  </a:cubicBezTo>
                  <a:close/>
                  <a:moveTo>
                    <a:pt x="118118" y="206389"/>
                  </a:moveTo>
                  <a:cubicBezTo>
                    <a:pt x="69363" y="206394"/>
                    <a:pt x="29836" y="166873"/>
                    <a:pt x="29831" y="118118"/>
                  </a:cubicBezTo>
                  <a:cubicBezTo>
                    <a:pt x="29827" y="69363"/>
                    <a:pt x="69348" y="29836"/>
                    <a:pt x="118103" y="29831"/>
                  </a:cubicBezTo>
                  <a:cubicBezTo>
                    <a:pt x="166858" y="29827"/>
                    <a:pt x="206385" y="69348"/>
                    <a:pt x="206389" y="118103"/>
                  </a:cubicBezTo>
                  <a:cubicBezTo>
                    <a:pt x="206389" y="118106"/>
                    <a:pt x="206389" y="118107"/>
                    <a:pt x="206389" y="118110"/>
                  </a:cubicBezTo>
                  <a:cubicBezTo>
                    <a:pt x="206337" y="166842"/>
                    <a:pt x="166849" y="206334"/>
                    <a:pt x="118118" y="206391"/>
                  </a:cubicBezTo>
                  <a:close/>
                </a:path>
              </a:pathLst>
            </a:custGeom>
            <a:grpFill/>
            <a:ln w="14883"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808AC367-BF81-4E73-54D6-605BC33013E1}"/>
                </a:ext>
              </a:extLst>
            </p:cNvPr>
            <p:cNvSpPr/>
            <p:nvPr/>
          </p:nvSpPr>
          <p:spPr>
            <a:xfrm>
              <a:off x="10717610" y="5298176"/>
              <a:ext cx="203969" cy="203969"/>
            </a:xfrm>
            <a:custGeom>
              <a:avLst/>
              <a:gdLst>
                <a:gd name="connsiteX0" fmla="*/ 203970 w 203969"/>
                <a:gd name="connsiteY0" fmla="*/ 101985 h 203969"/>
                <a:gd name="connsiteX1" fmla="*/ 101985 w 203969"/>
                <a:gd name="connsiteY1" fmla="*/ 0 h 203969"/>
                <a:gd name="connsiteX2" fmla="*/ 0 w 203969"/>
                <a:gd name="connsiteY2" fmla="*/ 101985 h 203969"/>
                <a:gd name="connsiteX3" fmla="*/ 101985 w 203969"/>
                <a:gd name="connsiteY3" fmla="*/ 203970 h 203969"/>
                <a:gd name="connsiteX4" fmla="*/ 203970 w 203969"/>
                <a:gd name="connsiteY4" fmla="*/ 101985 h 203969"/>
                <a:gd name="connsiteX5" fmla="*/ 101985 w 203969"/>
                <a:gd name="connsiteY5" fmla="*/ 174138 h 203969"/>
                <a:gd name="connsiteX6" fmla="*/ 29831 w 203969"/>
                <a:gd name="connsiteY6" fmla="*/ 101985 h 203969"/>
                <a:gd name="connsiteX7" fmla="*/ 101985 w 203969"/>
                <a:gd name="connsiteY7" fmla="*/ 29831 h 203969"/>
                <a:gd name="connsiteX8" fmla="*/ 174138 w 203969"/>
                <a:gd name="connsiteY8" fmla="*/ 101985 h 203969"/>
                <a:gd name="connsiteX9" fmla="*/ 101985 w 203969"/>
                <a:gd name="connsiteY9" fmla="*/ 174138 h 20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969" h="203969">
                  <a:moveTo>
                    <a:pt x="203970" y="101985"/>
                  </a:moveTo>
                  <a:cubicBezTo>
                    <a:pt x="203970" y="45660"/>
                    <a:pt x="158310" y="0"/>
                    <a:pt x="101985" y="0"/>
                  </a:cubicBezTo>
                  <a:cubicBezTo>
                    <a:pt x="45660" y="0"/>
                    <a:pt x="0" y="45660"/>
                    <a:pt x="0" y="101985"/>
                  </a:cubicBezTo>
                  <a:cubicBezTo>
                    <a:pt x="0" y="158310"/>
                    <a:pt x="45660" y="203970"/>
                    <a:pt x="101985" y="203970"/>
                  </a:cubicBezTo>
                  <a:cubicBezTo>
                    <a:pt x="158283" y="203904"/>
                    <a:pt x="203904" y="158283"/>
                    <a:pt x="203970" y="101985"/>
                  </a:cubicBezTo>
                  <a:close/>
                  <a:moveTo>
                    <a:pt x="101985" y="174138"/>
                  </a:moveTo>
                  <a:cubicBezTo>
                    <a:pt x="62136" y="174138"/>
                    <a:pt x="29831" y="141834"/>
                    <a:pt x="29831" y="101985"/>
                  </a:cubicBezTo>
                  <a:cubicBezTo>
                    <a:pt x="29831" y="62136"/>
                    <a:pt x="62136" y="29831"/>
                    <a:pt x="101985" y="29831"/>
                  </a:cubicBezTo>
                  <a:cubicBezTo>
                    <a:pt x="141834" y="29831"/>
                    <a:pt x="174138" y="62136"/>
                    <a:pt x="174138" y="101985"/>
                  </a:cubicBezTo>
                  <a:cubicBezTo>
                    <a:pt x="174095" y="141816"/>
                    <a:pt x="141816" y="174095"/>
                    <a:pt x="101985" y="174138"/>
                  </a:cubicBezTo>
                  <a:close/>
                </a:path>
              </a:pathLst>
            </a:custGeom>
            <a:grpFill/>
            <a:ln w="14883"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D0942CAB-0775-FA11-DAE6-D84C782E3711}"/>
                </a:ext>
              </a:extLst>
            </p:cNvPr>
            <p:cNvSpPr/>
            <p:nvPr/>
          </p:nvSpPr>
          <p:spPr>
            <a:xfrm>
              <a:off x="10736999" y="5058881"/>
              <a:ext cx="227023" cy="185282"/>
            </a:xfrm>
            <a:custGeom>
              <a:avLst/>
              <a:gdLst>
                <a:gd name="connsiteX0" fmla="*/ 70864 w 227023"/>
                <a:gd name="connsiteY0" fmla="*/ 185283 h 185282"/>
                <a:gd name="connsiteX1" fmla="*/ 71657 w 227023"/>
                <a:gd name="connsiteY1" fmla="*/ 185283 h 185282"/>
                <a:gd name="connsiteX2" fmla="*/ 135385 w 227023"/>
                <a:gd name="connsiteY2" fmla="*/ 146363 h 185282"/>
                <a:gd name="connsiteX3" fmla="*/ 141552 w 227023"/>
                <a:gd name="connsiteY3" fmla="*/ 143354 h 185282"/>
                <a:gd name="connsiteX4" fmla="*/ 141560 w 227023"/>
                <a:gd name="connsiteY4" fmla="*/ 143354 h 185282"/>
                <a:gd name="connsiteX5" fmla="*/ 225673 w 227023"/>
                <a:gd name="connsiteY5" fmla="*/ 86798 h 185282"/>
                <a:gd name="connsiteX6" fmla="*/ 169117 w 227023"/>
                <a:gd name="connsiteY6" fmla="*/ 2686 h 185282"/>
                <a:gd name="connsiteX7" fmla="*/ 168726 w 227023"/>
                <a:gd name="connsiteY7" fmla="*/ 2609 h 185282"/>
                <a:gd name="connsiteX8" fmla="*/ 7871 w 227023"/>
                <a:gd name="connsiteY8" fmla="*/ 80872 h 185282"/>
                <a:gd name="connsiteX9" fmla="*/ 7181 w 227023"/>
                <a:gd name="connsiteY9" fmla="*/ 144971 h 185282"/>
                <a:gd name="connsiteX10" fmla="*/ 70864 w 227023"/>
                <a:gd name="connsiteY10" fmla="*/ 185283 h 185282"/>
                <a:gd name="connsiteX11" fmla="*/ 34411 w 227023"/>
                <a:gd name="connsiteY11" fmla="*/ 94499 h 185282"/>
                <a:gd name="connsiteX12" fmla="*/ 140760 w 227023"/>
                <a:gd name="connsiteY12" fmla="*/ 29765 h 185282"/>
                <a:gd name="connsiteX13" fmla="*/ 163068 w 227023"/>
                <a:gd name="connsiteY13" fmla="*/ 31898 h 185282"/>
                <a:gd name="connsiteX14" fmla="*/ 192761 w 227023"/>
                <a:gd name="connsiteY14" fmla="*/ 54673 h 185282"/>
                <a:gd name="connsiteX15" fmla="*/ 173448 w 227023"/>
                <a:gd name="connsiteY15" fmla="*/ 110601 h 185282"/>
                <a:gd name="connsiteX16" fmla="*/ 147220 w 227023"/>
                <a:gd name="connsiteY16" fmla="*/ 114063 h 185282"/>
                <a:gd name="connsiteX17" fmla="*/ 108847 w 227023"/>
                <a:gd name="connsiteY17" fmla="*/ 132737 h 185282"/>
                <a:gd name="connsiteX18" fmla="*/ 71672 w 227023"/>
                <a:gd name="connsiteY18" fmla="*/ 155451 h 185282"/>
                <a:gd name="connsiteX19" fmla="*/ 71184 w 227023"/>
                <a:gd name="connsiteY19" fmla="*/ 155451 h 185282"/>
                <a:gd name="connsiteX20" fmla="*/ 34010 w 227023"/>
                <a:gd name="connsiteY20" fmla="*/ 131921 h 185282"/>
                <a:gd name="connsiteX21" fmla="*/ 34411 w 227023"/>
                <a:gd name="connsiteY21" fmla="*/ 94501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3" h="185282">
                  <a:moveTo>
                    <a:pt x="70864" y="185283"/>
                  </a:moveTo>
                  <a:lnTo>
                    <a:pt x="71657" y="185283"/>
                  </a:lnTo>
                  <a:cubicBezTo>
                    <a:pt x="98540" y="185366"/>
                    <a:pt x="123182" y="170316"/>
                    <a:pt x="135385" y="146363"/>
                  </a:cubicBezTo>
                  <a:cubicBezTo>
                    <a:pt x="136535" y="144093"/>
                    <a:pt x="139055" y="142864"/>
                    <a:pt x="141552" y="143354"/>
                  </a:cubicBezTo>
                  <a:lnTo>
                    <a:pt x="141560" y="143354"/>
                  </a:lnTo>
                  <a:cubicBezTo>
                    <a:pt x="180405" y="150964"/>
                    <a:pt x="218064" y="125643"/>
                    <a:pt x="225673" y="86798"/>
                  </a:cubicBezTo>
                  <a:cubicBezTo>
                    <a:pt x="233283" y="47953"/>
                    <a:pt x="207962" y="10294"/>
                    <a:pt x="169117" y="2686"/>
                  </a:cubicBezTo>
                  <a:cubicBezTo>
                    <a:pt x="168987" y="2660"/>
                    <a:pt x="168857" y="2635"/>
                    <a:pt x="168726" y="2609"/>
                  </a:cubicBezTo>
                  <a:cubicBezTo>
                    <a:pt x="103713" y="-9659"/>
                    <a:pt x="38343" y="22146"/>
                    <a:pt x="7871" y="80872"/>
                  </a:cubicBezTo>
                  <a:cubicBezTo>
                    <a:pt x="-2376" y="100953"/>
                    <a:pt x="-2631" y="124674"/>
                    <a:pt x="7181" y="144971"/>
                  </a:cubicBezTo>
                  <a:cubicBezTo>
                    <a:pt x="18991" y="169447"/>
                    <a:pt x="43689" y="185081"/>
                    <a:pt x="70864" y="185283"/>
                  </a:cubicBezTo>
                  <a:close/>
                  <a:moveTo>
                    <a:pt x="34411" y="94499"/>
                  </a:moveTo>
                  <a:cubicBezTo>
                    <a:pt x="55017" y="54779"/>
                    <a:pt x="96013" y="29825"/>
                    <a:pt x="140760" y="29765"/>
                  </a:cubicBezTo>
                  <a:cubicBezTo>
                    <a:pt x="148246" y="29765"/>
                    <a:pt x="155716" y="30480"/>
                    <a:pt x="163068" y="31898"/>
                  </a:cubicBezTo>
                  <a:cubicBezTo>
                    <a:pt x="175985" y="34423"/>
                    <a:pt x="186974" y="42852"/>
                    <a:pt x="192761" y="54673"/>
                  </a:cubicBezTo>
                  <a:cubicBezTo>
                    <a:pt x="202872" y="75451"/>
                    <a:pt x="194226" y="100490"/>
                    <a:pt x="173448" y="110601"/>
                  </a:cubicBezTo>
                  <a:cubicBezTo>
                    <a:pt x="165310" y="114561"/>
                    <a:pt x="156107" y="115777"/>
                    <a:pt x="147220" y="114063"/>
                  </a:cubicBezTo>
                  <a:cubicBezTo>
                    <a:pt x="131712" y="111157"/>
                    <a:pt x="116130" y="118740"/>
                    <a:pt x="108847" y="132737"/>
                  </a:cubicBezTo>
                  <a:cubicBezTo>
                    <a:pt x="101826" y="146801"/>
                    <a:pt x="87390" y="155621"/>
                    <a:pt x="71672" y="155451"/>
                  </a:cubicBezTo>
                  <a:lnTo>
                    <a:pt x="71184" y="155451"/>
                  </a:lnTo>
                  <a:cubicBezTo>
                    <a:pt x="55284" y="155462"/>
                    <a:pt x="40805" y="146297"/>
                    <a:pt x="34010" y="131921"/>
                  </a:cubicBezTo>
                  <a:cubicBezTo>
                    <a:pt x="28282" y="120072"/>
                    <a:pt x="28430" y="106225"/>
                    <a:pt x="34411" y="94501"/>
                  </a:cubicBezTo>
                  <a:close/>
                </a:path>
              </a:pathLst>
            </a:custGeom>
            <a:grpFill/>
            <a:ln w="14883"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3FA2A75E-1053-4B99-0F48-16D616C03839}"/>
                </a:ext>
              </a:extLst>
            </p:cNvPr>
            <p:cNvSpPr/>
            <p:nvPr/>
          </p:nvSpPr>
          <p:spPr>
            <a:xfrm>
              <a:off x="11214203" y="5020880"/>
              <a:ext cx="122963" cy="148908"/>
            </a:xfrm>
            <a:custGeom>
              <a:avLst/>
              <a:gdLst>
                <a:gd name="connsiteX0" fmla="*/ 24490 w 122963"/>
                <a:gd name="connsiteY0" fmla="*/ 91577 h 148908"/>
                <a:gd name="connsiteX1" fmla="*/ 64588 w 122963"/>
                <a:gd name="connsiteY1" fmla="*/ 148208 h 148908"/>
                <a:gd name="connsiteX2" fmla="*/ 93802 w 122963"/>
                <a:gd name="connsiteY2" fmla="*/ 144212 h 148908"/>
                <a:gd name="connsiteX3" fmla="*/ 121026 w 122963"/>
                <a:gd name="connsiteY3" fmla="*/ 109727 h 148908"/>
                <a:gd name="connsiteX4" fmla="*/ 72186 w 122963"/>
                <a:gd name="connsiteY4" fmla="*/ 5709 h 148908"/>
                <a:gd name="connsiteX5" fmla="*/ 28255 w 122963"/>
                <a:gd name="connsiteY5" fmla="*/ 4624 h 148908"/>
                <a:gd name="connsiteX6" fmla="*/ 4670 w 122963"/>
                <a:gd name="connsiteY6" fmla="*/ 69970 h 148908"/>
                <a:gd name="connsiteX7" fmla="*/ 24490 w 122963"/>
                <a:gd name="connsiteY7" fmla="*/ 91583 h 148908"/>
                <a:gd name="connsiteX8" fmla="*/ 40935 w 122963"/>
                <a:gd name="connsiteY8" fmla="*/ 31629 h 148908"/>
                <a:gd name="connsiteX9" fmla="*/ 58188 w 122963"/>
                <a:gd name="connsiteY9" fmla="*/ 32059 h 148908"/>
                <a:gd name="connsiteX10" fmla="*/ 91821 w 122963"/>
                <a:gd name="connsiteY10" fmla="*/ 103666 h 148908"/>
                <a:gd name="connsiteX11" fmla="*/ 81122 w 122963"/>
                <a:gd name="connsiteY11" fmla="*/ 117205 h 148908"/>
                <a:gd name="connsiteX12" fmla="*/ 55464 w 122963"/>
                <a:gd name="connsiteY12" fmla="*/ 107943 h 148908"/>
                <a:gd name="connsiteX13" fmla="*/ 54037 w 122963"/>
                <a:gd name="connsiteY13" fmla="*/ 95830 h 148908"/>
                <a:gd name="connsiteX14" fmla="*/ 40090 w 122963"/>
                <a:gd name="connsiteY14" fmla="*/ 66129 h 148908"/>
                <a:gd name="connsiteX15" fmla="*/ 32109 w 122963"/>
                <a:gd name="connsiteY15" fmla="*/ 40033 h 148908"/>
                <a:gd name="connsiteX16" fmla="*/ 40935 w 122963"/>
                <a:gd name="connsiteY16" fmla="*/ 31629 h 148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963" h="148908">
                  <a:moveTo>
                    <a:pt x="24490" y="91577"/>
                  </a:moveTo>
                  <a:cubicBezTo>
                    <a:pt x="19924" y="118288"/>
                    <a:pt x="37877" y="143642"/>
                    <a:pt x="64588" y="148208"/>
                  </a:cubicBezTo>
                  <a:cubicBezTo>
                    <a:pt x="74505" y="149902"/>
                    <a:pt x="84703" y="148508"/>
                    <a:pt x="93802" y="144212"/>
                  </a:cubicBezTo>
                  <a:cubicBezTo>
                    <a:pt x="107775" y="137613"/>
                    <a:pt x="117851" y="124850"/>
                    <a:pt x="121026" y="109727"/>
                  </a:cubicBezTo>
                  <a:cubicBezTo>
                    <a:pt x="129495" y="68074"/>
                    <a:pt x="109644" y="25797"/>
                    <a:pt x="72186" y="5709"/>
                  </a:cubicBezTo>
                  <a:cubicBezTo>
                    <a:pt x="58517" y="-1502"/>
                    <a:pt x="42262" y="-1903"/>
                    <a:pt x="28255" y="4624"/>
                  </a:cubicBezTo>
                  <a:cubicBezTo>
                    <a:pt x="3697" y="16156"/>
                    <a:pt x="-6861" y="45413"/>
                    <a:pt x="4670" y="69970"/>
                  </a:cubicBezTo>
                  <a:cubicBezTo>
                    <a:pt x="8922" y="79024"/>
                    <a:pt x="15837" y="86564"/>
                    <a:pt x="24490" y="91583"/>
                  </a:cubicBezTo>
                  <a:close/>
                  <a:moveTo>
                    <a:pt x="40935" y="31629"/>
                  </a:moveTo>
                  <a:cubicBezTo>
                    <a:pt x="46437" y="29067"/>
                    <a:pt x="52821" y="29225"/>
                    <a:pt x="58188" y="32059"/>
                  </a:cubicBezTo>
                  <a:cubicBezTo>
                    <a:pt x="83978" y="45884"/>
                    <a:pt x="97649" y="74989"/>
                    <a:pt x="91821" y="103666"/>
                  </a:cubicBezTo>
                  <a:cubicBezTo>
                    <a:pt x="90574" y="109607"/>
                    <a:pt x="86613" y="114619"/>
                    <a:pt x="81122" y="117205"/>
                  </a:cubicBezTo>
                  <a:cubicBezTo>
                    <a:pt x="71479" y="121732"/>
                    <a:pt x="59991" y="117586"/>
                    <a:pt x="55464" y="107943"/>
                  </a:cubicBezTo>
                  <a:cubicBezTo>
                    <a:pt x="53691" y="104166"/>
                    <a:pt x="53189" y="99915"/>
                    <a:pt x="54037" y="95830"/>
                  </a:cubicBezTo>
                  <a:cubicBezTo>
                    <a:pt x="56465" y="83934"/>
                    <a:pt x="50794" y="71857"/>
                    <a:pt x="40090" y="66129"/>
                  </a:cubicBezTo>
                  <a:cubicBezTo>
                    <a:pt x="30680" y="61127"/>
                    <a:pt x="27106" y="49443"/>
                    <a:pt x="32109" y="40033"/>
                  </a:cubicBezTo>
                  <a:cubicBezTo>
                    <a:pt x="34066" y="36352"/>
                    <a:pt x="37162" y="33404"/>
                    <a:pt x="40935" y="31629"/>
                  </a:cubicBezTo>
                  <a:close/>
                </a:path>
              </a:pathLst>
            </a:custGeom>
            <a:grpFill/>
            <a:ln w="14883"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14893023-3D9C-6D07-ACC4-A3EA29280778}"/>
                </a:ext>
              </a:extLst>
            </p:cNvPr>
            <p:cNvSpPr/>
            <p:nvPr/>
          </p:nvSpPr>
          <p:spPr>
            <a:xfrm>
              <a:off x="10948314" y="5356183"/>
              <a:ext cx="340847" cy="324459"/>
            </a:xfrm>
            <a:custGeom>
              <a:avLst/>
              <a:gdLst>
                <a:gd name="connsiteX0" fmla="*/ 329917 w 340847"/>
                <a:gd name="connsiteY0" fmla="*/ 184484 h 324459"/>
                <a:gd name="connsiteX1" fmla="*/ 286512 w 340847"/>
                <a:gd name="connsiteY1" fmla="*/ 185095 h 324459"/>
                <a:gd name="connsiteX2" fmla="*/ 280005 w 340847"/>
                <a:gd name="connsiteY2" fmla="*/ 170564 h 324459"/>
                <a:gd name="connsiteX3" fmla="*/ 282308 w 340847"/>
                <a:gd name="connsiteY3" fmla="*/ 166442 h 324459"/>
                <a:gd name="connsiteX4" fmla="*/ 292130 w 340847"/>
                <a:gd name="connsiteY4" fmla="*/ 158328 h 324459"/>
                <a:gd name="connsiteX5" fmla="*/ 301900 w 340847"/>
                <a:gd name="connsiteY5" fmla="*/ 139611 h 324459"/>
                <a:gd name="connsiteX6" fmla="*/ 284199 w 340847"/>
                <a:gd name="connsiteY6" fmla="*/ 129561 h 324459"/>
                <a:gd name="connsiteX7" fmla="*/ 259170 w 340847"/>
                <a:gd name="connsiteY7" fmla="*/ 147673 h 324459"/>
                <a:gd name="connsiteX8" fmla="*/ 227352 w 340847"/>
                <a:gd name="connsiteY8" fmla="*/ 137056 h 324459"/>
                <a:gd name="connsiteX9" fmla="*/ 226350 w 340847"/>
                <a:gd name="connsiteY9" fmla="*/ 136907 h 324459"/>
                <a:gd name="connsiteX10" fmla="*/ 240160 w 340847"/>
                <a:gd name="connsiteY10" fmla="*/ 120834 h 324459"/>
                <a:gd name="connsiteX11" fmla="*/ 225103 w 340847"/>
                <a:gd name="connsiteY11" fmla="*/ 95076 h 324459"/>
                <a:gd name="connsiteX12" fmla="*/ 204967 w 340847"/>
                <a:gd name="connsiteY12" fmla="*/ 114711 h 324459"/>
                <a:gd name="connsiteX13" fmla="*/ 200875 w 340847"/>
                <a:gd name="connsiteY13" fmla="*/ 102016 h 324459"/>
                <a:gd name="connsiteX14" fmla="*/ 189126 w 340847"/>
                <a:gd name="connsiteY14" fmla="*/ 75672 h 324459"/>
                <a:gd name="connsiteX15" fmla="*/ 190516 w 340847"/>
                <a:gd name="connsiteY15" fmla="*/ 74079 h 324459"/>
                <a:gd name="connsiteX16" fmla="*/ 207264 w 340847"/>
                <a:gd name="connsiteY16" fmla="*/ 62419 h 324459"/>
                <a:gd name="connsiteX17" fmla="*/ 217682 w 340847"/>
                <a:gd name="connsiteY17" fmla="*/ 44073 h 324459"/>
                <a:gd name="connsiteX18" fmla="*/ 199336 w 340847"/>
                <a:gd name="connsiteY18" fmla="*/ 33656 h 324459"/>
                <a:gd name="connsiteX19" fmla="*/ 168241 w 340847"/>
                <a:gd name="connsiteY19" fmla="*/ 54141 h 324459"/>
                <a:gd name="connsiteX20" fmla="*/ 154380 w 340847"/>
                <a:gd name="connsiteY20" fmla="*/ 46087 h 324459"/>
                <a:gd name="connsiteX21" fmla="*/ 162552 w 340847"/>
                <a:gd name="connsiteY21" fmla="*/ 25325 h 324459"/>
                <a:gd name="connsiteX22" fmla="*/ 161869 w 340847"/>
                <a:gd name="connsiteY22" fmla="*/ 4242 h 324459"/>
                <a:gd name="connsiteX23" fmla="*/ 141294 w 340847"/>
                <a:gd name="connsiteY23" fmla="*/ 4409 h 324459"/>
                <a:gd name="connsiteX24" fmla="*/ 125469 w 340847"/>
                <a:gd name="connsiteY24" fmla="*/ 38517 h 324459"/>
                <a:gd name="connsiteX25" fmla="*/ 119823 w 340847"/>
                <a:gd name="connsiteY25" fmla="*/ 37962 h 324459"/>
                <a:gd name="connsiteX26" fmla="*/ 104032 w 340847"/>
                <a:gd name="connsiteY26" fmla="*/ 39304 h 324459"/>
                <a:gd name="connsiteX27" fmla="*/ 103061 w 340847"/>
                <a:gd name="connsiteY27" fmla="*/ 14916 h 324459"/>
                <a:gd name="connsiteX28" fmla="*/ 88145 w 340847"/>
                <a:gd name="connsiteY28" fmla="*/ 0 h 324459"/>
                <a:gd name="connsiteX29" fmla="*/ 73229 w 340847"/>
                <a:gd name="connsiteY29" fmla="*/ 14916 h 324459"/>
                <a:gd name="connsiteX30" fmla="*/ 75887 w 340847"/>
                <a:gd name="connsiteY30" fmla="*/ 49719 h 324459"/>
                <a:gd name="connsiteX31" fmla="*/ 56557 w 340847"/>
                <a:gd name="connsiteY31" fmla="*/ 65905 h 324459"/>
                <a:gd name="connsiteX32" fmla="*/ 39463 w 340847"/>
                <a:gd name="connsiteY32" fmla="*/ 50819 h 324459"/>
                <a:gd name="connsiteX33" fmla="*/ 19055 w 340847"/>
                <a:gd name="connsiteY33" fmla="*/ 45469 h 324459"/>
                <a:gd name="connsiteX34" fmla="*/ 13705 w 340847"/>
                <a:gd name="connsiteY34" fmla="*/ 65877 h 324459"/>
                <a:gd name="connsiteX35" fmla="*/ 41436 w 340847"/>
                <a:gd name="connsiteY35" fmla="*/ 91793 h 324459"/>
                <a:gd name="connsiteX36" fmla="*/ 39381 w 340847"/>
                <a:gd name="connsiteY36" fmla="*/ 97155 h 324459"/>
                <a:gd name="connsiteX37" fmla="*/ 38471 w 340847"/>
                <a:gd name="connsiteY37" fmla="*/ 100359 h 324459"/>
                <a:gd name="connsiteX38" fmla="*/ 33938 w 340847"/>
                <a:gd name="connsiteY38" fmla="*/ 132856 h 324459"/>
                <a:gd name="connsiteX39" fmla="*/ 18237 w 340847"/>
                <a:gd name="connsiteY39" fmla="*/ 130577 h 324459"/>
                <a:gd name="connsiteX40" fmla="*/ 10306 w 340847"/>
                <a:gd name="connsiteY40" fmla="*/ 159345 h 324459"/>
                <a:gd name="connsiteX41" fmla="*/ 37071 w 340847"/>
                <a:gd name="connsiteY41" fmla="*/ 162491 h 324459"/>
                <a:gd name="connsiteX42" fmla="*/ 50111 w 340847"/>
                <a:gd name="connsiteY42" fmla="*/ 197945 h 324459"/>
                <a:gd name="connsiteX43" fmla="*/ 29300 w 340847"/>
                <a:gd name="connsiteY43" fmla="*/ 200991 h 324459"/>
                <a:gd name="connsiteX44" fmla="*/ 14900 w 340847"/>
                <a:gd name="connsiteY44" fmla="*/ 216423 h 324459"/>
                <a:gd name="connsiteX45" fmla="*/ 29300 w 340847"/>
                <a:gd name="connsiteY45" fmla="*/ 230823 h 324459"/>
                <a:gd name="connsiteX46" fmla="*/ 67415 w 340847"/>
                <a:gd name="connsiteY46" fmla="*/ 223548 h 324459"/>
                <a:gd name="connsiteX47" fmla="*/ 73853 w 340847"/>
                <a:gd name="connsiteY47" fmla="*/ 231294 h 324459"/>
                <a:gd name="connsiteX48" fmla="*/ 95871 w 340847"/>
                <a:gd name="connsiteY48" fmla="*/ 250968 h 324459"/>
                <a:gd name="connsiteX49" fmla="*/ 82243 w 340847"/>
                <a:gd name="connsiteY49" fmla="*/ 258230 h 324459"/>
                <a:gd name="connsiteX50" fmla="*/ 90174 w 340847"/>
                <a:gd name="connsiteY50" fmla="*/ 286998 h 324459"/>
                <a:gd name="connsiteX51" fmla="*/ 121136 w 340847"/>
                <a:gd name="connsiteY51" fmla="*/ 267239 h 324459"/>
                <a:gd name="connsiteX52" fmla="*/ 148017 w 340847"/>
                <a:gd name="connsiteY52" fmla="*/ 279048 h 324459"/>
                <a:gd name="connsiteX53" fmla="*/ 137055 w 340847"/>
                <a:gd name="connsiteY53" fmla="*/ 302144 h 324459"/>
                <a:gd name="connsiteX54" fmla="*/ 142406 w 340847"/>
                <a:gd name="connsiteY54" fmla="*/ 322551 h 324459"/>
                <a:gd name="connsiteX55" fmla="*/ 162813 w 340847"/>
                <a:gd name="connsiteY55" fmla="*/ 317201 h 324459"/>
                <a:gd name="connsiteX56" fmla="*/ 176961 w 340847"/>
                <a:gd name="connsiteY56" fmla="*/ 285939 h 324459"/>
                <a:gd name="connsiteX57" fmla="*/ 198924 w 340847"/>
                <a:gd name="connsiteY57" fmla="*/ 287804 h 324459"/>
                <a:gd name="connsiteX58" fmla="*/ 208727 w 340847"/>
                <a:gd name="connsiteY58" fmla="*/ 287344 h 324459"/>
                <a:gd name="connsiteX59" fmla="*/ 202352 w 340847"/>
                <a:gd name="connsiteY59" fmla="*/ 301930 h 324459"/>
                <a:gd name="connsiteX60" fmla="*/ 208441 w 340847"/>
                <a:gd name="connsiteY60" fmla="*/ 322143 h 324459"/>
                <a:gd name="connsiteX61" fmla="*/ 228104 w 340847"/>
                <a:gd name="connsiteY61" fmla="*/ 316991 h 324459"/>
                <a:gd name="connsiteX62" fmla="*/ 240260 w 340847"/>
                <a:gd name="connsiteY62" fmla="*/ 280871 h 324459"/>
                <a:gd name="connsiteX63" fmla="*/ 273490 w 340847"/>
                <a:gd name="connsiteY63" fmla="*/ 258873 h 324459"/>
                <a:gd name="connsiteX64" fmla="*/ 275533 w 340847"/>
                <a:gd name="connsiteY64" fmla="*/ 277299 h 324459"/>
                <a:gd name="connsiteX65" fmla="*/ 285952 w 340847"/>
                <a:gd name="connsiteY65" fmla="*/ 295645 h 324459"/>
                <a:gd name="connsiteX66" fmla="*/ 304298 w 340847"/>
                <a:gd name="connsiteY66" fmla="*/ 285228 h 324459"/>
                <a:gd name="connsiteX67" fmla="*/ 288016 w 340847"/>
                <a:gd name="connsiteY67" fmla="*/ 232143 h 324459"/>
                <a:gd name="connsiteX68" fmla="*/ 290947 w 340847"/>
                <a:gd name="connsiteY68" fmla="*/ 214496 h 324459"/>
                <a:gd name="connsiteX69" fmla="*/ 321987 w 340847"/>
                <a:gd name="connsiteY69" fmla="*/ 213246 h 324459"/>
                <a:gd name="connsiteX70" fmla="*/ 340333 w 340847"/>
                <a:gd name="connsiteY70" fmla="*/ 202830 h 324459"/>
                <a:gd name="connsiteX71" fmla="*/ 329917 w 340847"/>
                <a:gd name="connsiteY71" fmla="*/ 184484 h 324459"/>
                <a:gd name="connsiteX72" fmla="*/ 218348 w 340847"/>
                <a:gd name="connsiteY72" fmla="*/ 256127 h 324459"/>
                <a:gd name="connsiteX73" fmla="*/ 95670 w 340847"/>
                <a:gd name="connsiteY73" fmla="*/ 210964 h 324459"/>
                <a:gd name="connsiteX74" fmla="*/ 67245 w 340847"/>
                <a:gd name="connsiteY74" fmla="*/ 108194 h 324459"/>
                <a:gd name="connsiteX75" fmla="*/ 67991 w 340847"/>
                <a:gd name="connsiteY75" fmla="*/ 105580 h 324459"/>
                <a:gd name="connsiteX76" fmla="*/ 118367 w 340847"/>
                <a:gd name="connsiteY76" fmla="*/ 67780 h 324459"/>
                <a:gd name="connsiteX77" fmla="*/ 119315 w 340847"/>
                <a:gd name="connsiteY77" fmla="*/ 67788 h 324459"/>
                <a:gd name="connsiteX78" fmla="*/ 171986 w 340847"/>
                <a:gd name="connsiteY78" fmla="*/ 109490 h 324459"/>
                <a:gd name="connsiteX79" fmla="*/ 226696 w 340847"/>
                <a:gd name="connsiteY79" fmla="*/ 166882 h 324459"/>
                <a:gd name="connsiteX80" fmla="*/ 261072 w 340847"/>
                <a:gd name="connsiteY80" fmla="*/ 207062 h 324459"/>
                <a:gd name="connsiteX81" fmla="*/ 218349 w 340847"/>
                <a:gd name="connsiteY81" fmla="*/ 256127 h 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40847" h="324459">
                  <a:moveTo>
                    <a:pt x="329917" y="184484"/>
                  </a:moveTo>
                  <a:cubicBezTo>
                    <a:pt x="315525" y="182136"/>
                    <a:pt x="300833" y="182343"/>
                    <a:pt x="286512" y="185095"/>
                  </a:cubicBezTo>
                  <a:cubicBezTo>
                    <a:pt x="284839" y="180045"/>
                    <a:pt x="282658" y="175176"/>
                    <a:pt x="280005" y="170564"/>
                  </a:cubicBezTo>
                  <a:cubicBezTo>
                    <a:pt x="280944" y="169294"/>
                    <a:pt x="281719" y="167908"/>
                    <a:pt x="282308" y="166442"/>
                  </a:cubicBezTo>
                  <a:cubicBezTo>
                    <a:pt x="284044" y="162283"/>
                    <a:pt x="287718" y="159248"/>
                    <a:pt x="292130" y="158328"/>
                  </a:cubicBezTo>
                  <a:cubicBezTo>
                    <a:pt x="299996" y="155856"/>
                    <a:pt x="304370" y="147476"/>
                    <a:pt x="301900" y="139611"/>
                  </a:cubicBezTo>
                  <a:cubicBezTo>
                    <a:pt x="299550" y="132134"/>
                    <a:pt x="291822" y="127746"/>
                    <a:pt x="284199" y="129561"/>
                  </a:cubicBezTo>
                  <a:cubicBezTo>
                    <a:pt x="273921" y="132332"/>
                    <a:pt x="265016" y="138776"/>
                    <a:pt x="259170" y="147673"/>
                  </a:cubicBezTo>
                  <a:cubicBezTo>
                    <a:pt x="249830" y="141101"/>
                    <a:pt x="238767" y="137410"/>
                    <a:pt x="227352" y="137056"/>
                  </a:cubicBezTo>
                  <a:cubicBezTo>
                    <a:pt x="227008" y="137049"/>
                    <a:pt x="226690" y="136932"/>
                    <a:pt x="226350" y="136907"/>
                  </a:cubicBezTo>
                  <a:cubicBezTo>
                    <a:pt x="229521" y="130468"/>
                    <a:pt x="234272" y="124937"/>
                    <a:pt x="240160" y="120834"/>
                  </a:cubicBezTo>
                  <a:cubicBezTo>
                    <a:pt x="255983" y="110145"/>
                    <a:pt x="241070" y="84290"/>
                    <a:pt x="225103" y="95076"/>
                  </a:cubicBezTo>
                  <a:cubicBezTo>
                    <a:pt x="217236" y="100322"/>
                    <a:pt x="210409" y="106979"/>
                    <a:pt x="204967" y="114711"/>
                  </a:cubicBezTo>
                  <a:cubicBezTo>
                    <a:pt x="203350" y="110564"/>
                    <a:pt x="201984" y="106325"/>
                    <a:pt x="200875" y="102016"/>
                  </a:cubicBezTo>
                  <a:cubicBezTo>
                    <a:pt x="198451" y="92642"/>
                    <a:pt x="194481" y="83738"/>
                    <a:pt x="189126" y="75672"/>
                  </a:cubicBezTo>
                  <a:cubicBezTo>
                    <a:pt x="189629" y="75177"/>
                    <a:pt x="190094" y="74644"/>
                    <a:pt x="190516" y="74079"/>
                  </a:cubicBezTo>
                  <a:cubicBezTo>
                    <a:pt x="193953" y="67774"/>
                    <a:pt x="200158" y="63455"/>
                    <a:pt x="207264" y="62419"/>
                  </a:cubicBezTo>
                  <a:cubicBezTo>
                    <a:pt x="215154" y="60163"/>
                    <a:pt x="219787" y="52005"/>
                    <a:pt x="217682" y="44073"/>
                  </a:cubicBezTo>
                  <a:cubicBezTo>
                    <a:pt x="215358" y="36236"/>
                    <a:pt x="207256" y="31636"/>
                    <a:pt x="199336" y="33656"/>
                  </a:cubicBezTo>
                  <a:cubicBezTo>
                    <a:pt x="186761" y="36323"/>
                    <a:pt x="175656" y="43639"/>
                    <a:pt x="168241" y="54141"/>
                  </a:cubicBezTo>
                  <a:cubicBezTo>
                    <a:pt x="163890" y="51018"/>
                    <a:pt x="159248" y="48320"/>
                    <a:pt x="154380" y="46087"/>
                  </a:cubicBezTo>
                  <a:cubicBezTo>
                    <a:pt x="155081" y="38532"/>
                    <a:pt x="157915" y="31331"/>
                    <a:pt x="162552" y="25325"/>
                  </a:cubicBezTo>
                  <a:cubicBezTo>
                    <a:pt x="168186" y="19314"/>
                    <a:pt x="167880" y="9876"/>
                    <a:pt x="161869" y="4242"/>
                  </a:cubicBezTo>
                  <a:cubicBezTo>
                    <a:pt x="156064" y="-1198"/>
                    <a:pt x="147010" y="-1125"/>
                    <a:pt x="141294" y="4409"/>
                  </a:cubicBezTo>
                  <a:cubicBezTo>
                    <a:pt x="132868" y="14033"/>
                    <a:pt x="127376" y="25868"/>
                    <a:pt x="125469" y="38517"/>
                  </a:cubicBezTo>
                  <a:cubicBezTo>
                    <a:pt x="123576" y="38368"/>
                    <a:pt x="121740" y="37995"/>
                    <a:pt x="119823" y="37962"/>
                  </a:cubicBezTo>
                  <a:cubicBezTo>
                    <a:pt x="114530" y="37932"/>
                    <a:pt x="109245" y="38381"/>
                    <a:pt x="104032" y="39304"/>
                  </a:cubicBezTo>
                  <a:cubicBezTo>
                    <a:pt x="102437" y="31275"/>
                    <a:pt x="102109" y="23046"/>
                    <a:pt x="103061" y="14916"/>
                  </a:cubicBezTo>
                  <a:cubicBezTo>
                    <a:pt x="103010" y="6699"/>
                    <a:pt x="96362" y="51"/>
                    <a:pt x="88145" y="0"/>
                  </a:cubicBezTo>
                  <a:cubicBezTo>
                    <a:pt x="79985" y="182"/>
                    <a:pt x="73411" y="6755"/>
                    <a:pt x="73229" y="14916"/>
                  </a:cubicBezTo>
                  <a:cubicBezTo>
                    <a:pt x="72029" y="26583"/>
                    <a:pt x="72930" y="38369"/>
                    <a:pt x="75887" y="49719"/>
                  </a:cubicBezTo>
                  <a:cubicBezTo>
                    <a:pt x="68617" y="54044"/>
                    <a:pt x="62092" y="59509"/>
                    <a:pt x="56557" y="65905"/>
                  </a:cubicBezTo>
                  <a:cubicBezTo>
                    <a:pt x="49944" y="62020"/>
                    <a:pt x="44141" y="56898"/>
                    <a:pt x="39463" y="50819"/>
                  </a:cubicBezTo>
                  <a:cubicBezTo>
                    <a:pt x="35154" y="43909"/>
                    <a:pt x="26200" y="41561"/>
                    <a:pt x="19055" y="45469"/>
                  </a:cubicBezTo>
                  <a:cubicBezTo>
                    <a:pt x="11994" y="49666"/>
                    <a:pt x="9611" y="58756"/>
                    <a:pt x="13705" y="65877"/>
                  </a:cubicBezTo>
                  <a:cubicBezTo>
                    <a:pt x="21169" y="76242"/>
                    <a:pt x="30590" y="85047"/>
                    <a:pt x="41436" y="91793"/>
                  </a:cubicBezTo>
                  <a:cubicBezTo>
                    <a:pt x="40774" y="93596"/>
                    <a:pt x="39936" y="95277"/>
                    <a:pt x="39381" y="97155"/>
                  </a:cubicBezTo>
                  <a:lnTo>
                    <a:pt x="38471" y="100359"/>
                  </a:lnTo>
                  <a:cubicBezTo>
                    <a:pt x="35597" y="110957"/>
                    <a:pt x="34074" y="121877"/>
                    <a:pt x="33938" y="132856"/>
                  </a:cubicBezTo>
                  <a:cubicBezTo>
                    <a:pt x="28609" y="133077"/>
                    <a:pt x="23284" y="132304"/>
                    <a:pt x="18237" y="130577"/>
                  </a:cubicBezTo>
                  <a:cubicBezTo>
                    <a:pt x="-16" y="124484"/>
                    <a:pt x="-7842" y="153283"/>
                    <a:pt x="10306" y="159345"/>
                  </a:cubicBezTo>
                  <a:cubicBezTo>
                    <a:pt x="18930" y="162162"/>
                    <a:pt x="28029" y="163232"/>
                    <a:pt x="37071" y="162491"/>
                  </a:cubicBezTo>
                  <a:cubicBezTo>
                    <a:pt x="39769" y="174851"/>
                    <a:pt x="44157" y="186782"/>
                    <a:pt x="50111" y="197945"/>
                  </a:cubicBezTo>
                  <a:cubicBezTo>
                    <a:pt x="43341" y="199887"/>
                    <a:pt x="36341" y="200911"/>
                    <a:pt x="29300" y="200991"/>
                  </a:cubicBezTo>
                  <a:cubicBezTo>
                    <a:pt x="21062" y="201276"/>
                    <a:pt x="14615" y="208186"/>
                    <a:pt x="14900" y="216423"/>
                  </a:cubicBezTo>
                  <a:cubicBezTo>
                    <a:pt x="15171" y="224261"/>
                    <a:pt x="21463" y="230551"/>
                    <a:pt x="29300" y="230823"/>
                  </a:cubicBezTo>
                  <a:cubicBezTo>
                    <a:pt x="42348" y="230796"/>
                    <a:pt x="55275" y="228329"/>
                    <a:pt x="67415" y="223548"/>
                  </a:cubicBezTo>
                  <a:cubicBezTo>
                    <a:pt x="69550" y="226136"/>
                    <a:pt x="71521" y="228792"/>
                    <a:pt x="73853" y="231294"/>
                  </a:cubicBezTo>
                  <a:cubicBezTo>
                    <a:pt x="80631" y="238455"/>
                    <a:pt x="87996" y="245036"/>
                    <a:pt x="95871" y="250968"/>
                  </a:cubicBezTo>
                  <a:cubicBezTo>
                    <a:pt x="92129" y="254659"/>
                    <a:pt x="87393" y="257183"/>
                    <a:pt x="82243" y="258230"/>
                  </a:cubicBezTo>
                  <a:cubicBezTo>
                    <a:pt x="63522" y="262444"/>
                    <a:pt x="71445" y="291212"/>
                    <a:pt x="90174" y="286998"/>
                  </a:cubicBezTo>
                  <a:cubicBezTo>
                    <a:pt x="102442" y="284128"/>
                    <a:pt x="113365" y="277158"/>
                    <a:pt x="121136" y="267239"/>
                  </a:cubicBezTo>
                  <a:cubicBezTo>
                    <a:pt x="129762" y="271896"/>
                    <a:pt x="138751" y="275846"/>
                    <a:pt x="148017" y="279048"/>
                  </a:cubicBezTo>
                  <a:cubicBezTo>
                    <a:pt x="146109" y="287461"/>
                    <a:pt x="142365" y="295347"/>
                    <a:pt x="137055" y="302144"/>
                  </a:cubicBezTo>
                  <a:cubicBezTo>
                    <a:pt x="132945" y="309263"/>
                    <a:pt x="135331" y="318365"/>
                    <a:pt x="142406" y="322551"/>
                  </a:cubicBezTo>
                  <a:cubicBezTo>
                    <a:pt x="149547" y="326495"/>
                    <a:pt x="158525" y="324141"/>
                    <a:pt x="162813" y="317201"/>
                  </a:cubicBezTo>
                  <a:cubicBezTo>
                    <a:pt x="169824" y="307980"/>
                    <a:pt x="174661" y="297293"/>
                    <a:pt x="176961" y="285939"/>
                  </a:cubicBezTo>
                  <a:cubicBezTo>
                    <a:pt x="184226" y="287101"/>
                    <a:pt x="191568" y="287725"/>
                    <a:pt x="198924" y="287804"/>
                  </a:cubicBezTo>
                  <a:cubicBezTo>
                    <a:pt x="202221" y="287804"/>
                    <a:pt x="205477" y="287581"/>
                    <a:pt x="208727" y="287344"/>
                  </a:cubicBezTo>
                  <a:cubicBezTo>
                    <a:pt x="207217" y="292453"/>
                    <a:pt x="205077" y="297353"/>
                    <a:pt x="202352" y="301930"/>
                  </a:cubicBezTo>
                  <a:cubicBezTo>
                    <a:pt x="198451" y="309193"/>
                    <a:pt x="201178" y="318242"/>
                    <a:pt x="208441" y="322143"/>
                  </a:cubicBezTo>
                  <a:cubicBezTo>
                    <a:pt x="215333" y="325843"/>
                    <a:pt x="223913" y="323596"/>
                    <a:pt x="228104" y="316991"/>
                  </a:cubicBezTo>
                  <a:cubicBezTo>
                    <a:pt x="234625" y="305928"/>
                    <a:pt x="238766" y="293625"/>
                    <a:pt x="240260" y="280871"/>
                  </a:cubicBezTo>
                  <a:cubicBezTo>
                    <a:pt x="253034" y="276498"/>
                    <a:pt x="264474" y="268925"/>
                    <a:pt x="273490" y="258873"/>
                  </a:cubicBezTo>
                  <a:cubicBezTo>
                    <a:pt x="277675" y="264104"/>
                    <a:pt x="278471" y="271279"/>
                    <a:pt x="275533" y="277299"/>
                  </a:cubicBezTo>
                  <a:cubicBezTo>
                    <a:pt x="273394" y="285235"/>
                    <a:pt x="278039" y="293416"/>
                    <a:pt x="285952" y="295645"/>
                  </a:cubicBezTo>
                  <a:cubicBezTo>
                    <a:pt x="293866" y="297617"/>
                    <a:pt x="301937" y="293035"/>
                    <a:pt x="304298" y="285228"/>
                  </a:cubicBezTo>
                  <a:cubicBezTo>
                    <a:pt x="311529" y="265888"/>
                    <a:pt x="304847" y="244102"/>
                    <a:pt x="288016" y="232143"/>
                  </a:cubicBezTo>
                  <a:cubicBezTo>
                    <a:pt x="289690" y="226397"/>
                    <a:pt x="290672" y="220474"/>
                    <a:pt x="290947" y="214496"/>
                  </a:cubicBezTo>
                  <a:cubicBezTo>
                    <a:pt x="301125" y="212151"/>
                    <a:pt x="311653" y="211726"/>
                    <a:pt x="321987" y="213246"/>
                  </a:cubicBezTo>
                  <a:cubicBezTo>
                    <a:pt x="329895" y="215175"/>
                    <a:pt x="337936" y="210609"/>
                    <a:pt x="340333" y="202830"/>
                  </a:cubicBezTo>
                  <a:cubicBezTo>
                    <a:pt x="342457" y="194896"/>
                    <a:pt x="337818" y="186726"/>
                    <a:pt x="329917" y="184484"/>
                  </a:cubicBezTo>
                  <a:close/>
                  <a:moveTo>
                    <a:pt x="218348" y="256127"/>
                  </a:moveTo>
                  <a:cubicBezTo>
                    <a:pt x="172495" y="262351"/>
                    <a:pt x="126541" y="245434"/>
                    <a:pt x="95670" y="210964"/>
                  </a:cubicBezTo>
                  <a:cubicBezTo>
                    <a:pt x="68695" y="184141"/>
                    <a:pt x="57887" y="145068"/>
                    <a:pt x="67245" y="108194"/>
                  </a:cubicBezTo>
                  <a:lnTo>
                    <a:pt x="67991" y="105580"/>
                  </a:lnTo>
                  <a:cubicBezTo>
                    <a:pt x="74035" y="82855"/>
                    <a:pt x="94860" y="67230"/>
                    <a:pt x="118367" y="67780"/>
                  </a:cubicBezTo>
                  <a:cubicBezTo>
                    <a:pt x="118688" y="67780"/>
                    <a:pt x="119001" y="67780"/>
                    <a:pt x="119315" y="67788"/>
                  </a:cubicBezTo>
                  <a:cubicBezTo>
                    <a:pt x="144382" y="67895"/>
                    <a:pt x="166132" y="85117"/>
                    <a:pt x="171986" y="109490"/>
                  </a:cubicBezTo>
                  <a:cubicBezTo>
                    <a:pt x="184061" y="156190"/>
                    <a:pt x="208402" y="166481"/>
                    <a:pt x="226696" y="166882"/>
                  </a:cubicBezTo>
                  <a:cubicBezTo>
                    <a:pt x="245800" y="167311"/>
                    <a:pt x="259412" y="188062"/>
                    <a:pt x="261072" y="207062"/>
                  </a:cubicBezTo>
                  <a:cubicBezTo>
                    <a:pt x="262119" y="219048"/>
                    <a:pt x="260052" y="247824"/>
                    <a:pt x="218349" y="256127"/>
                  </a:cubicBezTo>
                  <a:close/>
                </a:path>
              </a:pathLst>
            </a:custGeom>
            <a:grpFill/>
            <a:ln w="14883"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F1970BA-A9A9-C4C9-C242-3068D63B74D0}"/>
                </a:ext>
              </a:extLst>
            </p:cNvPr>
            <p:cNvSpPr/>
            <p:nvPr/>
          </p:nvSpPr>
          <p:spPr>
            <a:xfrm>
              <a:off x="10808030" y="5124858"/>
              <a:ext cx="91850" cy="63096"/>
            </a:xfrm>
            <a:custGeom>
              <a:avLst/>
              <a:gdLst>
                <a:gd name="connsiteX0" fmla="*/ 27117 w 91850"/>
                <a:gd name="connsiteY0" fmla="*/ 55275 h 63096"/>
                <a:gd name="connsiteX1" fmla="*/ 73461 w 91850"/>
                <a:gd name="connsiteY1" fmla="*/ 30933 h 63096"/>
                <a:gd name="connsiteX2" fmla="*/ 91442 w 91850"/>
                <a:gd name="connsiteY2" fmla="*/ 19867 h 63096"/>
                <a:gd name="connsiteX3" fmla="*/ 81392 w 91850"/>
                <a:gd name="connsiteY3" fmla="*/ 2166 h 63096"/>
                <a:gd name="connsiteX4" fmla="*/ 1359 w 91850"/>
                <a:gd name="connsiteY4" fmla="*/ 40217 h 63096"/>
                <a:gd name="connsiteX5" fmla="*/ 27117 w 91850"/>
                <a:gd name="connsiteY5" fmla="*/ 55275 h 6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50" h="63096">
                  <a:moveTo>
                    <a:pt x="27117" y="55275"/>
                  </a:moveTo>
                  <a:cubicBezTo>
                    <a:pt x="34313" y="36722"/>
                    <a:pt x="54101" y="26329"/>
                    <a:pt x="73461" y="30933"/>
                  </a:cubicBezTo>
                  <a:cubicBezTo>
                    <a:pt x="81483" y="32842"/>
                    <a:pt x="89533" y="27887"/>
                    <a:pt x="91442" y="19867"/>
                  </a:cubicBezTo>
                  <a:cubicBezTo>
                    <a:pt x="93256" y="12244"/>
                    <a:pt x="88868" y="4514"/>
                    <a:pt x="81392" y="2166"/>
                  </a:cubicBezTo>
                  <a:cubicBezTo>
                    <a:pt x="49029" y="-6106"/>
                    <a:pt x="15372" y="9894"/>
                    <a:pt x="1359" y="40217"/>
                  </a:cubicBezTo>
                  <a:cubicBezTo>
                    <a:pt x="-6146" y="57664"/>
                    <a:pt x="19538" y="72876"/>
                    <a:pt x="27117" y="55275"/>
                  </a:cubicBezTo>
                  <a:close/>
                </a:path>
              </a:pathLst>
            </a:custGeom>
            <a:grpFill/>
            <a:ln w="14883"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AFE1E4BA-2DA6-1E1E-18BC-8A7126CBCB30}"/>
                </a:ext>
              </a:extLst>
            </p:cNvPr>
            <p:cNvSpPr/>
            <p:nvPr/>
          </p:nvSpPr>
          <p:spPr>
            <a:xfrm>
              <a:off x="10508790" y="4738669"/>
              <a:ext cx="1133596" cy="1133596"/>
            </a:xfrm>
            <a:custGeom>
              <a:avLst/>
              <a:gdLst>
                <a:gd name="connsiteX0" fmla="*/ 566798 w 1133596"/>
                <a:gd name="connsiteY0" fmla="*/ 0 h 1133596"/>
                <a:gd name="connsiteX1" fmla="*/ 0 w 1133596"/>
                <a:gd name="connsiteY1" fmla="*/ 566798 h 1133596"/>
                <a:gd name="connsiteX2" fmla="*/ 566798 w 1133596"/>
                <a:gd name="connsiteY2" fmla="*/ 1133596 h 1133596"/>
                <a:gd name="connsiteX3" fmla="*/ 1133596 w 1133596"/>
                <a:gd name="connsiteY3" fmla="*/ 566798 h 1133596"/>
                <a:gd name="connsiteX4" fmla="*/ 566798 w 1133596"/>
                <a:gd name="connsiteY4" fmla="*/ 0 h 1133596"/>
                <a:gd name="connsiteX5" fmla="*/ 566798 w 1133596"/>
                <a:gd name="connsiteY5" fmla="*/ 1103765 h 1133596"/>
                <a:gd name="connsiteX6" fmla="*/ 29831 w 1133596"/>
                <a:gd name="connsiteY6" fmla="*/ 566798 h 1133596"/>
                <a:gd name="connsiteX7" fmla="*/ 566798 w 1133596"/>
                <a:gd name="connsiteY7" fmla="*/ 29831 h 1133596"/>
                <a:gd name="connsiteX8" fmla="*/ 1103765 w 1133596"/>
                <a:gd name="connsiteY8" fmla="*/ 566798 h 1133596"/>
                <a:gd name="connsiteX9" fmla="*/ 566798 w 1133596"/>
                <a:gd name="connsiteY9" fmla="*/ 1103765 h 11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3596" h="1133596">
                  <a:moveTo>
                    <a:pt x="566798" y="0"/>
                  </a:moveTo>
                  <a:cubicBezTo>
                    <a:pt x="253764" y="0"/>
                    <a:pt x="0" y="253764"/>
                    <a:pt x="0" y="566798"/>
                  </a:cubicBezTo>
                  <a:cubicBezTo>
                    <a:pt x="0" y="879832"/>
                    <a:pt x="253764" y="1133596"/>
                    <a:pt x="566798" y="1133596"/>
                  </a:cubicBezTo>
                  <a:cubicBezTo>
                    <a:pt x="879832" y="1133596"/>
                    <a:pt x="1133596" y="879832"/>
                    <a:pt x="1133596" y="566798"/>
                  </a:cubicBezTo>
                  <a:cubicBezTo>
                    <a:pt x="1133240" y="253912"/>
                    <a:pt x="879684" y="356"/>
                    <a:pt x="566798" y="0"/>
                  </a:cubicBezTo>
                  <a:close/>
                  <a:moveTo>
                    <a:pt x="566798" y="1103765"/>
                  </a:moveTo>
                  <a:cubicBezTo>
                    <a:pt x="270239" y="1103765"/>
                    <a:pt x="29831" y="863356"/>
                    <a:pt x="29831" y="566798"/>
                  </a:cubicBezTo>
                  <a:cubicBezTo>
                    <a:pt x="29831" y="270239"/>
                    <a:pt x="270239" y="29831"/>
                    <a:pt x="566798" y="29831"/>
                  </a:cubicBezTo>
                  <a:cubicBezTo>
                    <a:pt x="863356" y="29831"/>
                    <a:pt x="1103765" y="270239"/>
                    <a:pt x="1103765" y="566798"/>
                  </a:cubicBezTo>
                  <a:cubicBezTo>
                    <a:pt x="1103431" y="863219"/>
                    <a:pt x="863219" y="1103431"/>
                    <a:pt x="566798" y="1103765"/>
                  </a:cubicBezTo>
                  <a:close/>
                </a:path>
              </a:pathLst>
            </a:custGeom>
            <a:grpFill/>
            <a:ln w="14883"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F082AFB5-617B-1ABD-DC06-68F73EC5ED29}"/>
                </a:ext>
              </a:extLst>
            </p:cNvPr>
            <p:cNvSpPr/>
            <p:nvPr/>
          </p:nvSpPr>
          <p:spPr>
            <a:xfrm>
              <a:off x="10613200" y="4843079"/>
              <a:ext cx="924775" cy="924775"/>
            </a:xfrm>
            <a:custGeom>
              <a:avLst/>
              <a:gdLst>
                <a:gd name="connsiteX0" fmla="*/ 462388 w 924775"/>
                <a:gd name="connsiteY0" fmla="*/ 0 h 924775"/>
                <a:gd name="connsiteX1" fmla="*/ 0 w 924775"/>
                <a:gd name="connsiteY1" fmla="*/ 462388 h 924775"/>
                <a:gd name="connsiteX2" fmla="*/ 462388 w 924775"/>
                <a:gd name="connsiteY2" fmla="*/ 924776 h 924775"/>
                <a:gd name="connsiteX3" fmla="*/ 924776 w 924775"/>
                <a:gd name="connsiteY3" fmla="*/ 462388 h 924775"/>
                <a:gd name="connsiteX4" fmla="*/ 462388 w 924775"/>
                <a:gd name="connsiteY4" fmla="*/ 0 h 924775"/>
                <a:gd name="connsiteX5" fmla="*/ 462388 w 924775"/>
                <a:gd name="connsiteY5" fmla="*/ 894944 h 924775"/>
                <a:gd name="connsiteX6" fmla="*/ 29831 w 924775"/>
                <a:gd name="connsiteY6" fmla="*/ 462388 h 924775"/>
                <a:gd name="connsiteX7" fmla="*/ 462388 w 924775"/>
                <a:gd name="connsiteY7" fmla="*/ 29831 h 924775"/>
                <a:gd name="connsiteX8" fmla="*/ 894944 w 924775"/>
                <a:gd name="connsiteY8" fmla="*/ 462388 h 924775"/>
                <a:gd name="connsiteX9" fmla="*/ 462388 w 924775"/>
                <a:gd name="connsiteY9" fmla="*/ 894944 h 9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775" h="924775">
                  <a:moveTo>
                    <a:pt x="462388" y="0"/>
                  </a:moveTo>
                  <a:cubicBezTo>
                    <a:pt x="207019" y="0"/>
                    <a:pt x="0" y="207019"/>
                    <a:pt x="0" y="462388"/>
                  </a:cubicBezTo>
                  <a:cubicBezTo>
                    <a:pt x="0" y="717757"/>
                    <a:pt x="207019" y="924776"/>
                    <a:pt x="462388" y="924776"/>
                  </a:cubicBezTo>
                  <a:cubicBezTo>
                    <a:pt x="717757" y="924776"/>
                    <a:pt x="924776" y="717757"/>
                    <a:pt x="924776" y="462388"/>
                  </a:cubicBezTo>
                  <a:cubicBezTo>
                    <a:pt x="924485" y="207138"/>
                    <a:pt x="717638" y="291"/>
                    <a:pt x="462388" y="0"/>
                  </a:cubicBezTo>
                  <a:close/>
                  <a:moveTo>
                    <a:pt x="462388" y="894944"/>
                  </a:moveTo>
                  <a:cubicBezTo>
                    <a:pt x="223493" y="894944"/>
                    <a:pt x="29831" y="701283"/>
                    <a:pt x="29831" y="462388"/>
                  </a:cubicBezTo>
                  <a:cubicBezTo>
                    <a:pt x="29831" y="223493"/>
                    <a:pt x="223493" y="29831"/>
                    <a:pt x="462388" y="29831"/>
                  </a:cubicBezTo>
                  <a:cubicBezTo>
                    <a:pt x="701283" y="29831"/>
                    <a:pt x="894944" y="223493"/>
                    <a:pt x="894944" y="462388"/>
                  </a:cubicBezTo>
                  <a:cubicBezTo>
                    <a:pt x="894674" y="701171"/>
                    <a:pt x="701171" y="894674"/>
                    <a:pt x="462388" y="894944"/>
                  </a:cubicBezTo>
                  <a:close/>
                </a:path>
              </a:pathLst>
            </a:custGeom>
            <a:grpFill/>
            <a:ln w="14883"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57B263F0-D005-7BB9-94B3-9FEE42D30C3F}"/>
                </a:ext>
              </a:extLst>
            </p:cNvPr>
            <p:cNvSpPr/>
            <p:nvPr/>
          </p:nvSpPr>
          <p:spPr>
            <a:xfrm>
              <a:off x="11133711" y="5133211"/>
              <a:ext cx="36063" cy="37289"/>
            </a:xfrm>
            <a:custGeom>
              <a:avLst/>
              <a:gdLst>
                <a:gd name="connsiteX0" fmla="*/ 18032 w 36063"/>
                <a:gd name="connsiteY0" fmla="*/ 37289 h 37289"/>
                <a:gd name="connsiteX1" fmla="*/ 36053 w 36063"/>
                <a:gd name="connsiteY1" fmla="*/ 18021 h 37289"/>
                <a:gd name="connsiteX2" fmla="*/ 18032 w 36063"/>
                <a:gd name="connsiteY2" fmla="*/ 0 h 37289"/>
                <a:gd name="connsiteX3" fmla="*/ 11 w 36063"/>
                <a:gd name="connsiteY3" fmla="*/ 19268 h 37289"/>
                <a:gd name="connsiteX4" fmla="*/ 18032 w 36063"/>
                <a:gd name="connsiteY4" fmla="*/ 37289 h 3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3" h="37289">
                  <a:moveTo>
                    <a:pt x="18032" y="37289"/>
                  </a:moveTo>
                  <a:cubicBezTo>
                    <a:pt x="28330" y="36945"/>
                    <a:pt x="36398" y="28318"/>
                    <a:pt x="36053" y="18021"/>
                  </a:cubicBezTo>
                  <a:cubicBezTo>
                    <a:pt x="35723" y="8207"/>
                    <a:pt x="27845" y="328"/>
                    <a:pt x="18032" y="0"/>
                  </a:cubicBezTo>
                  <a:cubicBezTo>
                    <a:pt x="7734" y="345"/>
                    <a:pt x="-334" y="8972"/>
                    <a:pt x="11" y="19268"/>
                  </a:cubicBezTo>
                  <a:cubicBezTo>
                    <a:pt x="340" y="29083"/>
                    <a:pt x="8219" y="36961"/>
                    <a:pt x="18032" y="37289"/>
                  </a:cubicBezTo>
                  <a:close/>
                </a:path>
              </a:pathLst>
            </a:custGeom>
            <a:grpFill/>
            <a:ln w="14883"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B78CC453-DD46-A9BA-ABB4-83909481FC28}"/>
                </a:ext>
              </a:extLst>
            </p:cNvPr>
            <p:cNvSpPr/>
            <p:nvPr/>
          </p:nvSpPr>
          <p:spPr>
            <a:xfrm>
              <a:off x="10914428" y="4991322"/>
              <a:ext cx="36063" cy="37289"/>
            </a:xfrm>
            <a:custGeom>
              <a:avLst/>
              <a:gdLst>
                <a:gd name="connsiteX0" fmla="*/ 18032 w 36063"/>
                <a:gd name="connsiteY0" fmla="*/ 37289 h 37289"/>
                <a:gd name="connsiteX1" fmla="*/ 36053 w 36063"/>
                <a:gd name="connsiteY1" fmla="*/ 18021 h 37289"/>
                <a:gd name="connsiteX2" fmla="*/ 18032 w 36063"/>
                <a:gd name="connsiteY2" fmla="*/ 0 h 37289"/>
                <a:gd name="connsiteX3" fmla="*/ 11 w 36063"/>
                <a:gd name="connsiteY3" fmla="*/ 19268 h 37289"/>
                <a:gd name="connsiteX4" fmla="*/ 18032 w 36063"/>
                <a:gd name="connsiteY4" fmla="*/ 37289 h 3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3" h="37289">
                  <a:moveTo>
                    <a:pt x="18032" y="37289"/>
                  </a:moveTo>
                  <a:cubicBezTo>
                    <a:pt x="28330" y="36945"/>
                    <a:pt x="36398" y="28318"/>
                    <a:pt x="36053" y="18021"/>
                  </a:cubicBezTo>
                  <a:cubicBezTo>
                    <a:pt x="35723" y="8207"/>
                    <a:pt x="27845" y="328"/>
                    <a:pt x="18032" y="0"/>
                  </a:cubicBezTo>
                  <a:cubicBezTo>
                    <a:pt x="7734" y="345"/>
                    <a:pt x="-334" y="8972"/>
                    <a:pt x="11" y="19268"/>
                  </a:cubicBezTo>
                  <a:cubicBezTo>
                    <a:pt x="340" y="29083"/>
                    <a:pt x="8219" y="36961"/>
                    <a:pt x="18032" y="37289"/>
                  </a:cubicBezTo>
                  <a:close/>
                </a:path>
              </a:pathLst>
            </a:custGeom>
            <a:grpFill/>
            <a:ln w="14883"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9EDD41FD-6806-4EA8-0AF0-A0571E4DAA96}"/>
                </a:ext>
              </a:extLst>
            </p:cNvPr>
            <p:cNvSpPr/>
            <p:nvPr/>
          </p:nvSpPr>
          <p:spPr>
            <a:xfrm>
              <a:off x="10912277" y="5262202"/>
              <a:ext cx="36063" cy="37289"/>
            </a:xfrm>
            <a:custGeom>
              <a:avLst/>
              <a:gdLst>
                <a:gd name="connsiteX0" fmla="*/ 18032 w 36063"/>
                <a:gd name="connsiteY0" fmla="*/ 0 h 37289"/>
                <a:gd name="connsiteX1" fmla="*/ 11 w 36063"/>
                <a:gd name="connsiteY1" fmla="*/ 19268 h 37289"/>
                <a:gd name="connsiteX2" fmla="*/ 18032 w 36063"/>
                <a:gd name="connsiteY2" fmla="*/ 37289 h 37289"/>
                <a:gd name="connsiteX3" fmla="*/ 36053 w 36063"/>
                <a:gd name="connsiteY3" fmla="*/ 18021 h 37289"/>
                <a:gd name="connsiteX4" fmla="*/ 18032 w 36063"/>
                <a:gd name="connsiteY4" fmla="*/ 0 h 3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3" h="37289">
                  <a:moveTo>
                    <a:pt x="18032" y="0"/>
                  </a:moveTo>
                  <a:cubicBezTo>
                    <a:pt x="7734" y="345"/>
                    <a:pt x="-334" y="8972"/>
                    <a:pt x="11" y="19268"/>
                  </a:cubicBezTo>
                  <a:cubicBezTo>
                    <a:pt x="340" y="29083"/>
                    <a:pt x="8219" y="36961"/>
                    <a:pt x="18032" y="37289"/>
                  </a:cubicBezTo>
                  <a:cubicBezTo>
                    <a:pt x="28330" y="36945"/>
                    <a:pt x="36398" y="28318"/>
                    <a:pt x="36053" y="18021"/>
                  </a:cubicBezTo>
                  <a:cubicBezTo>
                    <a:pt x="35723" y="8207"/>
                    <a:pt x="27845" y="328"/>
                    <a:pt x="18032" y="0"/>
                  </a:cubicBezTo>
                  <a:close/>
                </a:path>
              </a:pathLst>
            </a:custGeom>
            <a:grpFill/>
            <a:ln w="14883" cap="flat">
              <a:noFill/>
              <a:prstDash val="solid"/>
              <a:miter/>
            </a:ln>
          </p:spPr>
          <p:txBody>
            <a:bodyPr rtlCol="0" anchor="ctr"/>
            <a:lstStyle/>
            <a:p>
              <a:endParaRPr lang="en-US" noProof="0" dirty="0"/>
            </a:p>
          </p:txBody>
        </p:sp>
        <p:sp>
          <p:nvSpPr>
            <p:cNvPr id="34" name="Freeform: Shape 33">
              <a:extLst>
                <a:ext uri="{FF2B5EF4-FFF2-40B4-BE49-F238E27FC236}">
                  <a16:creationId xmlns:a16="http://schemas.microsoft.com/office/drawing/2014/main" id="{D86EF9AF-03DE-D409-FAAB-39F2E8F3C62F}"/>
                </a:ext>
              </a:extLst>
            </p:cNvPr>
            <p:cNvSpPr/>
            <p:nvPr/>
          </p:nvSpPr>
          <p:spPr>
            <a:xfrm>
              <a:off x="10888631" y="5533081"/>
              <a:ext cx="36063" cy="37289"/>
            </a:xfrm>
            <a:custGeom>
              <a:avLst/>
              <a:gdLst>
                <a:gd name="connsiteX0" fmla="*/ 18032 w 36063"/>
                <a:gd name="connsiteY0" fmla="*/ 0 h 37289"/>
                <a:gd name="connsiteX1" fmla="*/ 11 w 36063"/>
                <a:gd name="connsiteY1" fmla="*/ 19268 h 37289"/>
                <a:gd name="connsiteX2" fmla="*/ 18032 w 36063"/>
                <a:gd name="connsiteY2" fmla="*/ 37289 h 37289"/>
                <a:gd name="connsiteX3" fmla="*/ 36053 w 36063"/>
                <a:gd name="connsiteY3" fmla="*/ 18021 h 37289"/>
                <a:gd name="connsiteX4" fmla="*/ 18032 w 36063"/>
                <a:gd name="connsiteY4" fmla="*/ 0 h 3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3" h="37289">
                  <a:moveTo>
                    <a:pt x="18032" y="0"/>
                  </a:moveTo>
                  <a:cubicBezTo>
                    <a:pt x="7734" y="345"/>
                    <a:pt x="-334" y="8972"/>
                    <a:pt x="11" y="19268"/>
                  </a:cubicBezTo>
                  <a:cubicBezTo>
                    <a:pt x="340" y="29081"/>
                    <a:pt x="8219" y="36961"/>
                    <a:pt x="18032" y="37289"/>
                  </a:cubicBezTo>
                  <a:cubicBezTo>
                    <a:pt x="28330" y="36945"/>
                    <a:pt x="36398" y="28318"/>
                    <a:pt x="36053" y="18021"/>
                  </a:cubicBezTo>
                  <a:cubicBezTo>
                    <a:pt x="35723" y="8207"/>
                    <a:pt x="27845" y="328"/>
                    <a:pt x="18032" y="0"/>
                  </a:cubicBezTo>
                  <a:close/>
                </a:path>
              </a:pathLst>
            </a:custGeom>
            <a:grpFill/>
            <a:ln w="14883"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D92D50F7-5EC9-BDE0-7DF2-D6780DB03B99}"/>
                </a:ext>
              </a:extLst>
            </p:cNvPr>
            <p:cNvSpPr/>
            <p:nvPr/>
          </p:nvSpPr>
          <p:spPr>
            <a:xfrm>
              <a:off x="11327195" y="5481485"/>
              <a:ext cx="36063" cy="37289"/>
            </a:xfrm>
            <a:custGeom>
              <a:avLst/>
              <a:gdLst>
                <a:gd name="connsiteX0" fmla="*/ 18032 w 36063"/>
                <a:gd name="connsiteY0" fmla="*/ 0 h 37289"/>
                <a:gd name="connsiteX1" fmla="*/ 11 w 36063"/>
                <a:gd name="connsiteY1" fmla="*/ 19268 h 37289"/>
                <a:gd name="connsiteX2" fmla="*/ 18032 w 36063"/>
                <a:gd name="connsiteY2" fmla="*/ 37289 h 37289"/>
                <a:gd name="connsiteX3" fmla="*/ 36053 w 36063"/>
                <a:gd name="connsiteY3" fmla="*/ 18021 h 37289"/>
                <a:gd name="connsiteX4" fmla="*/ 18032 w 36063"/>
                <a:gd name="connsiteY4" fmla="*/ 0 h 3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3" h="37289">
                  <a:moveTo>
                    <a:pt x="18032" y="0"/>
                  </a:moveTo>
                  <a:cubicBezTo>
                    <a:pt x="7734" y="345"/>
                    <a:pt x="-334" y="8972"/>
                    <a:pt x="11" y="19268"/>
                  </a:cubicBezTo>
                  <a:cubicBezTo>
                    <a:pt x="340" y="29083"/>
                    <a:pt x="8219" y="36961"/>
                    <a:pt x="18032" y="37289"/>
                  </a:cubicBezTo>
                  <a:cubicBezTo>
                    <a:pt x="28330" y="36945"/>
                    <a:pt x="36398" y="28318"/>
                    <a:pt x="36053" y="18021"/>
                  </a:cubicBezTo>
                  <a:cubicBezTo>
                    <a:pt x="35723" y="8207"/>
                    <a:pt x="27845" y="328"/>
                    <a:pt x="18032" y="0"/>
                  </a:cubicBezTo>
                  <a:close/>
                </a:path>
              </a:pathLst>
            </a:custGeom>
            <a:grpFill/>
            <a:ln w="14883" cap="flat">
              <a:noFill/>
              <a:prstDash val="solid"/>
              <a:miter/>
            </a:ln>
          </p:spPr>
          <p:txBody>
            <a:bodyPr rtlCol="0" anchor="ctr"/>
            <a:lstStyle/>
            <a:p>
              <a:endParaRPr lang="en-US" noProof="0" dirty="0"/>
            </a:p>
          </p:txBody>
        </p:sp>
      </p:grpSp>
      <p:pic>
        <p:nvPicPr>
          <p:cNvPr id="50" name="Graphic 49">
            <a:extLst>
              <a:ext uri="{FF2B5EF4-FFF2-40B4-BE49-F238E27FC236}">
                <a16:creationId xmlns:a16="http://schemas.microsoft.com/office/drawing/2014/main" id="{25D09D4B-E9CB-C23B-D900-E8E4D6BDB1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2149" y="4281398"/>
            <a:ext cx="831622" cy="831622"/>
          </a:xfrm>
          <a:prstGeom prst="rect">
            <a:avLst/>
          </a:prstGeom>
        </p:spPr>
      </p:pic>
    </p:spTree>
    <p:extLst>
      <p:ext uri="{BB962C8B-B14F-4D97-AF65-F5344CB8AC3E}">
        <p14:creationId xmlns:p14="http://schemas.microsoft.com/office/powerpoint/2010/main" val="243365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61FDB1E-91CA-7DFE-F419-9D67DC82B17B}"/>
              </a:ext>
            </a:extLst>
          </p:cNvPr>
          <p:cNvSpPr/>
          <p:nvPr/>
        </p:nvSpPr>
        <p:spPr>
          <a:xfrm>
            <a:off x="0" y="1708018"/>
            <a:ext cx="12192000" cy="2361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Oval 27">
            <a:extLst>
              <a:ext uri="{FF2B5EF4-FFF2-40B4-BE49-F238E27FC236}">
                <a16:creationId xmlns:a16="http://schemas.microsoft.com/office/drawing/2014/main" id="{97CD3DB9-BDAD-22DE-2E0D-DB200C8DC5DB}"/>
              </a:ext>
            </a:extLst>
          </p:cNvPr>
          <p:cNvSpPr/>
          <p:nvPr/>
        </p:nvSpPr>
        <p:spPr>
          <a:xfrm>
            <a:off x="533400" y="1844040"/>
            <a:ext cx="712850" cy="712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2C22210E-72AB-4C95-838D-2185E57FC535}"/>
              </a:ext>
            </a:extLst>
          </p:cNvPr>
          <p:cNvSpPr>
            <a:spLocks noGrp="1"/>
          </p:cNvSpPr>
          <p:nvPr>
            <p:ph type="title"/>
          </p:nvPr>
        </p:nvSpPr>
        <p:spPr>
          <a:xfrm>
            <a:off x="536240" y="414320"/>
            <a:ext cx="10896000" cy="1082209"/>
          </a:xfrm>
        </p:spPr>
        <p:txBody>
          <a:bodyPr/>
          <a:lstStyle/>
          <a:p>
            <a:r>
              <a:rPr lang="en-GB" dirty="0">
                <a:solidFill>
                  <a:schemeClr val="tx1"/>
                </a:solidFill>
                <a:latin typeface="Arial" panose="020B0604020202020204" pitchFamily="34" charset="0"/>
              </a:rPr>
              <a:t>Metabolic surgery is an effective intervention for patients with obesity </a:t>
            </a:r>
            <a:endParaRPr lang="en-GB" dirty="0"/>
          </a:p>
        </p:txBody>
      </p:sp>
      <p:sp>
        <p:nvSpPr>
          <p:cNvPr id="3" name="Text Placeholder 2">
            <a:extLst>
              <a:ext uri="{FF2B5EF4-FFF2-40B4-BE49-F238E27FC236}">
                <a16:creationId xmlns:a16="http://schemas.microsoft.com/office/drawing/2014/main" id="{9280A021-0589-478A-8B92-F0C849283D43}"/>
              </a:ext>
            </a:extLst>
          </p:cNvPr>
          <p:cNvSpPr>
            <a:spLocks noGrp="1"/>
          </p:cNvSpPr>
          <p:nvPr>
            <p:ph type="body" sz="quarter" idx="13"/>
          </p:nvPr>
        </p:nvSpPr>
        <p:spPr>
          <a:xfrm>
            <a:off x="536240" y="5538660"/>
            <a:ext cx="10896000" cy="805400"/>
          </a:xfrm>
        </p:spPr>
        <p:txBody>
          <a:bodyPr/>
          <a:lstStyle/>
          <a:p>
            <a:r>
              <a:rPr lang="en-US" noProof="0" dirty="0"/>
              <a:t>*MACE encompasses all-cause mortality, coronary artery events, cerebrovascular events, heart failure, nephropathy, and atrial fibrillation.</a:t>
            </a:r>
            <a:br>
              <a:rPr lang="en-US" noProof="0" dirty="0"/>
            </a:br>
            <a:r>
              <a:rPr lang="en-US" noProof="0" dirty="0"/>
              <a:t>AGB, adjustable gastric band; CKD, chronic kidney disease; CVD, cardiovascular disease; MACE, major adverse cardiovascular event; MASH, metabolic dysfunction–associated steatohepatitis; RYBG, Roux-en-Y gastric bypass; SG, sleeve gastrectomy. </a:t>
            </a:r>
            <a:br>
              <a:rPr lang="en-US" noProof="0" dirty="0"/>
            </a:br>
            <a:r>
              <a:rPr lang="en-US" noProof="0" dirty="0"/>
              <a:t>1. ElSayed NA et al. Diabetes Care 2023;46(suppl 1):S128–S139; 2. El Ansari W and Elhag W. </a:t>
            </a:r>
            <a:r>
              <a:rPr lang="en-US" noProof="0" dirty="0" err="1"/>
              <a:t>Obes</a:t>
            </a:r>
            <a:r>
              <a:rPr lang="en-US" noProof="0" dirty="0"/>
              <a:t> Surg 2021;31:1755–1766; 3. Sjöström L. J Int Med 2013;273:219–234; 4. Cohen RV et al. JAMA Surg 2020;155:e200420; </a:t>
            </a:r>
            <a:br>
              <a:rPr lang="en-US" noProof="0" dirty="0"/>
            </a:br>
            <a:r>
              <a:rPr lang="en-US" noProof="0" dirty="0"/>
              <a:t>5. </a:t>
            </a:r>
            <a:r>
              <a:rPr lang="en-US" noProof="0" dirty="0" err="1"/>
              <a:t>Courcoulas</a:t>
            </a:r>
            <a:r>
              <a:rPr lang="en-US" noProof="0" dirty="0"/>
              <a:t> AP et al. JAMA Surg 2018;153:427–434; 6. Schauer PR et al. N Engl J Med 2017;376:641–651; 7. Bruno DS and Berger NA. Ann </a:t>
            </a:r>
            <a:r>
              <a:rPr lang="en-US" noProof="0" dirty="0" err="1"/>
              <a:t>Transl</a:t>
            </a:r>
            <a:r>
              <a:rPr lang="en-US" noProof="0" dirty="0"/>
              <a:t> Med 2020;8:S13; 8. Aminian A et al. JAMA 2021;326:2031–2042; </a:t>
            </a:r>
            <a:br>
              <a:rPr lang="en-US" noProof="0" dirty="0"/>
            </a:br>
            <a:r>
              <a:rPr lang="en-US" noProof="0" dirty="0"/>
              <a:t>9. Arterburn D et al. Ann Intern Med 2018; 169:741–750.</a:t>
            </a:r>
          </a:p>
        </p:txBody>
      </p:sp>
      <p:sp>
        <p:nvSpPr>
          <p:cNvPr id="8" name="Rectangle: Rounded Corners 7">
            <a:extLst>
              <a:ext uri="{FF2B5EF4-FFF2-40B4-BE49-F238E27FC236}">
                <a16:creationId xmlns:a16="http://schemas.microsoft.com/office/drawing/2014/main" id="{11313474-88FD-65F1-A41C-5082F8A13EBE}"/>
              </a:ext>
            </a:extLst>
          </p:cNvPr>
          <p:cNvSpPr>
            <a:spLocks/>
          </p:cNvSpPr>
          <p:nvPr/>
        </p:nvSpPr>
        <p:spPr>
          <a:xfrm>
            <a:off x="1965326" y="1968812"/>
            <a:ext cx="3364416" cy="938348"/>
          </a:xfrm>
          <a:prstGeom prst="roundRect">
            <a:avLst>
              <a:gd name="adj" fmla="val 50000"/>
            </a:avLst>
          </a:prstGeom>
          <a:solidFill>
            <a:schemeClr val="accent1">
              <a:lumMod val="20000"/>
              <a:lumOff val="80000"/>
              <a:alpha val="80000"/>
            </a:schemeClr>
          </a:solidFill>
          <a:ln w="19050">
            <a:no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dirty="0">
                <a:ln>
                  <a:noFill/>
                </a:ln>
                <a:effectLst/>
                <a:uLnTx/>
                <a:uFillTx/>
                <a:latin typeface="Arial" panose="020B0604020202020204"/>
                <a:ea typeface="+mn-ea"/>
                <a:cs typeface="+mn-cs"/>
              </a:rPr>
              <a:t>Reduction in overall mortality</a:t>
            </a:r>
            <a:r>
              <a:rPr kumimoji="0" lang="en-US" sz="1300" b="0" i="0" u="none" strike="noStrike" kern="1200" cap="none" spc="0" normalizeH="0" baseline="30000" noProof="0" dirty="0">
                <a:ln>
                  <a:noFill/>
                </a:ln>
                <a:effectLst/>
                <a:uLnTx/>
                <a:uFillTx/>
                <a:latin typeface="Arial" panose="020B0604020202020204"/>
                <a:ea typeface="+mn-ea"/>
                <a:cs typeface="+mn-cs"/>
              </a:rPr>
              <a:t>1–3</a:t>
            </a:r>
            <a:endParaRPr lang="en-US" noProof="0" dirty="0">
              <a:ea typeface="+mn-ea"/>
              <a:cs typeface="+mn-cs"/>
            </a:endParaRPr>
          </a:p>
        </p:txBody>
      </p:sp>
      <p:sp>
        <p:nvSpPr>
          <p:cNvPr id="9" name="Rectangle: Rounded Corners 8">
            <a:extLst>
              <a:ext uri="{FF2B5EF4-FFF2-40B4-BE49-F238E27FC236}">
                <a16:creationId xmlns:a16="http://schemas.microsoft.com/office/drawing/2014/main" id="{2995D130-08A9-0A19-3A08-FA87213E6557}"/>
              </a:ext>
            </a:extLst>
          </p:cNvPr>
          <p:cNvSpPr>
            <a:spLocks/>
          </p:cNvSpPr>
          <p:nvPr/>
        </p:nvSpPr>
        <p:spPr>
          <a:xfrm>
            <a:off x="1974048" y="2966223"/>
            <a:ext cx="3364416" cy="938348"/>
          </a:xfrm>
          <a:prstGeom prst="roundRect">
            <a:avLst>
              <a:gd name="adj" fmla="val 50000"/>
            </a:avLst>
          </a:prstGeom>
          <a:solidFill>
            <a:schemeClr val="accent3">
              <a:lumMod val="20000"/>
              <a:lumOff val="80000"/>
              <a:alpha val="80000"/>
            </a:schemeClr>
          </a:solidFill>
          <a:ln w="19050">
            <a:noFill/>
          </a:ln>
        </p:spPr>
        <p:txBody>
          <a:bodyPr wrap="square" lIns="91440" tIns="45720" rIns="91440" bIns="45720" anchor="ctr">
            <a:noAutofit/>
          </a:bodyPr>
          <a:lstStyle/>
          <a:p>
            <a:pPr marL="0" marR="0" lvl="0" indent="0" algn="ctr" defTabSz="914354" rtl="0" eaLnBrk="1" fontAlgn="auto" latinLnBrk="0" hangingPunct="1">
              <a:spcAft>
                <a:spcPts val="200"/>
              </a:spcAft>
              <a:buClrTx/>
              <a:buSzTx/>
              <a:buFontTx/>
              <a:buNone/>
              <a:tabLst/>
              <a:defRPr/>
            </a:pPr>
            <a:r>
              <a:rPr kumimoji="0" lang="en-US" sz="1300" b="0" i="0" u="none" strike="noStrike" kern="1200" cap="none" spc="0" normalizeH="0" baseline="0" noProof="0" dirty="0">
                <a:ln>
                  <a:noFill/>
                </a:ln>
                <a:effectLst/>
                <a:uLnTx/>
                <a:uFillTx/>
                <a:ea typeface="+mn-ea"/>
                <a:cs typeface="+mn-cs"/>
              </a:rPr>
              <a:t>Significant and durable weight loss</a:t>
            </a:r>
            <a:r>
              <a:rPr kumimoji="0" lang="en-US" sz="1300" b="0" i="0" u="none" strike="noStrike" kern="1200" cap="none" spc="0" normalizeH="0" baseline="30000" noProof="0" dirty="0">
                <a:ln>
                  <a:noFill/>
                </a:ln>
                <a:effectLst/>
                <a:uLnTx/>
                <a:uFillTx/>
                <a:ea typeface="+mn-ea"/>
                <a:cs typeface="+mn-cs"/>
              </a:rPr>
              <a:t>1,2</a:t>
            </a:r>
            <a:r>
              <a:rPr kumimoji="0" lang="en-US" sz="1300" b="0" i="0" u="none" strike="noStrike" kern="1200" cap="none" spc="0" normalizeH="0" baseline="0" noProof="0" dirty="0">
                <a:ln>
                  <a:noFill/>
                </a:ln>
                <a:effectLst/>
                <a:uLnTx/>
                <a:uFillTx/>
                <a:ea typeface="+mn-ea"/>
                <a:cs typeface="+mn-cs"/>
              </a:rPr>
              <a:t> (&gt;15% weight loss for </a:t>
            </a:r>
            <a:r>
              <a:rPr kumimoji="0" lang="en-US" sz="1300" b="0" i="0" u="none" strike="noStrike" kern="1200" cap="none" spc="0" normalizeH="0" baseline="0" noProof="0" dirty="0">
                <a:ln>
                  <a:noFill/>
                </a:ln>
                <a:effectLst/>
                <a:uLnTx/>
                <a:uFillTx/>
                <a:ea typeface="+mn-ea"/>
                <a:cs typeface="Times New Roman" panose="02020603050405020304" pitchFamily="18" charset="0"/>
              </a:rPr>
              <a:t>≥10 years)</a:t>
            </a:r>
            <a:r>
              <a:rPr kumimoji="0" lang="en-US" sz="1300" b="0" i="0" u="none" strike="noStrike" kern="1200" cap="none" spc="0" normalizeH="0" baseline="30000" noProof="0" dirty="0">
                <a:ln>
                  <a:noFill/>
                </a:ln>
                <a:effectLst/>
                <a:uLnTx/>
                <a:uFillTx/>
                <a:ea typeface="+mn-ea"/>
                <a:cs typeface="Times New Roman" panose="02020603050405020304" pitchFamily="18" charset="0"/>
              </a:rPr>
              <a:t>2</a:t>
            </a:r>
            <a:endParaRPr lang="en-US" sz="1300" noProof="0" dirty="0">
              <a:ea typeface="+mn-ea"/>
            </a:endParaRPr>
          </a:p>
          <a:p>
            <a:pPr algn="ctr" defTabSz="914354">
              <a:spcAft>
                <a:spcPts val="200"/>
              </a:spcAft>
              <a:defRPr/>
            </a:pPr>
            <a:r>
              <a:rPr lang="en-US" sz="1000" i="1" noProof="0" dirty="0">
                <a:cs typeface="Times New Roman"/>
              </a:rPr>
              <a:t>with individual variability in </a:t>
            </a:r>
            <a:br>
              <a:rPr lang="en-US" sz="1000" i="1" noProof="0" dirty="0">
                <a:cs typeface="Times New Roman"/>
              </a:rPr>
            </a:br>
            <a:r>
              <a:rPr lang="en-US" sz="1000" i="1" noProof="0" dirty="0">
                <a:cs typeface="Times New Roman"/>
              </a:rPr>
              <a:t>weight loss response</a:t>
            </a:r>
            <a:r>
              <a:rPr lang="en-US" sz="1000" i="1" baseline="30000" noProof="0" dirty="0">
                <a:cs typeface="Times New Roman"/>
              </a:rPr>
              <a:t>5</a:t>
            </a:r>
            <a:r>
              <a:rPr lang="en-US" sz="1000" i="1" noProof="0" dirty="0">
                <a:cs typeface="Times New Roman"/>
              </a:rPr>
              <a:t>  </a:t>
            </a:r>
            <a:endParaRPr lang="en-US" sz="1000" i="1" noProof="0" dirty="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20F2E96-1DD4-A782-D7BB-D198157EFEE7}"/>
              </a:ext>
            </a:extLst>
          </p:cNvPr>
          <p:cNvSpPr>
            <a:spLocks/>
          </p:cNvSpPr>
          <p:nvPr/>
        </p:nvSpPr>
        <p:spPr>
          <a:xfrm>
            <a:off x="5129754" y="1968812"/>
            <a:ext cx="3364416" cy="938348"/>
          </a:xfrm>
          <a:prstGeom prst="roundRect">
            <a:avLst>
              <a:gd name="adj" fmla="val 50000"/>
            </a:avLst>
          </a:prstGeom>
          <a:solidFill>
            <a:schemeClr val="accent3">
              <a:lumMod val="20000"/>
              <a:lumOff val="80000"/>
              <a:alpha val="80000"/>
            </a:schemeClr>
          </a:solidFill>
          <a:ln w="19050">
            <a:no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Decreased CVD risk factors</a:t>
            </a:r>
            <a:br>
              <a:rPr kumimoji="0" lang="en-US" sz="13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br>
            <a:r>
              <a:rPr kumimoji="0" lang="en-US" sz="13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and incidence of CVD</a:t>
            </a:r>
            <a:r>
              <a:rPr kumimoji="0" lang="en-US" sz="1300" b="0" i="0" u="none" strike="noStrike" kern="1200" cap="none" spc="0" normalizeH="0" baseline="30000" noProof="0" dirty="0">
                <a:ln>
                  <a:noFill/>
                </a:ln>
                <a:effectLst/>
                <a:uLnTx/>
                <a:uFillTx/>
                <a:latin typeface="Arial" panose="020B0604020202020204"/>
                <a:ea typeface="+mn-ea"/>
                <a:cs typeface="Times New Roman" panose="02020603050405020304" pitchFamily="18" charset="0"/>
              </a:rPr>
              <a:t>1,3</a:t>
            </a:r>
            <a:endParaRPr lang="en-US" noProof="0" dirty="0">
              <a:ea typeface="+mn-ea"/>
            </a:endParaRPr>
          </a:p>
        </p:txBody>
      </p:sp>
      <p:sp>
        <p:nvSpPr>
          <p:cNvPr id="11" name="Rectangle: Rounded Corners 10">
            <a:extLst>
              <a:ext uri="{FF2B5EF4-FFF2-40B4-BE49-F238E27FC236}">
                <a16:creationId xmlns:a16="http://schemas.microsoft.com/office/drawing/2014/main" id="{560A6FC6-0319-9846-7BCF-F685D0196EBB}"/>
              </a:ext>
            </a:extLst>
          </p:cNvPr>
          <p:cNvSpPr>
            <a:spLocks/>
          </p:cNvSpPr>
          <p:nvPr/>
        </p:nvSpPr>
        <p:spPr>
          <a:xfrm>
            <a:off x="5134115" y="2966223"/>
            <a:ext cx="3364416" cy="938348"/>
          </a:xfrm>
          <a:prstGeom prst="roundRect">
            <a:avLst>
              <a:gd name="adj" fmla="val 50000"/>
            </a:avLst>
          </a:prstGeom>
          <a:solidFill>
            <a:schemeClr val="accent1">
              <a:lumMod val="20000"/>
              <a:lumOff val="80000"/>
              <a:alpha val="80000"/>
            </a:schemeClr>
          </a:solidFill>
          <a:ln w="19050">
            <a:no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Delay/prevention of type 2 diabetes and reduced need for antihyperglycemic medicine</a:t>
            </a:r>
            <a:r>
              <a:rPr kumimoji="0" lang="en-US" sz="1300" b="0" i="0" u="none" strike="noStrike" kern="1200" cap="none" spc="0" normalizeH="0" baseline="30000" noProof="0" dirty="0">
                <a:ln>
                  <a:noFill/>
                </a:ln>
                <a:effectLst/>
                <a:uLnTx/>
                <a:uFillTx/>
                <a:latin typeface="Arial" panose="020B0604020202020204"/>
                <a:ea typeface="+mn-ea"/>
                <a:cs typeface="Times New Roman" panose="02020603050405020304" pitchFamily="18" charset="0"/>
              </a:rPr>
              <a:t>1,3,6</a:t>
            </a:r>
            <a:endParaRPr lang="en-US" noProof="0" dirty="0">
              <a:ea typeface="+mn-ea"/>
            </a:endParaRPr>
          </a:p>
        </p:txBody>
      </p:sp>
      <p:sp>
        <p:nvSpPr>
          <p:cNvPr id="12" name="Rectangle: Rounded Corners 11">
            <a:extLst>
              <a:ext uri="{FF2B5EF4-FFF2-40B4-BE49-F238E27FC236}">
                <a16:creationId xmlns:a16="http://schemas.microsoft.com/office/drawing/2014/main" id="{80AAB7D2-7BBA-0EA0-28EC-6C5886D23C0F}"/>
              </a:ext>
            </a:extLst>
          </p:cNvPr>
          <p:cNvSpPr>
            <a:spLocks/>
          </p:cNvSpPr>
          <p:nvPr/>
        </p:nvSpPr>
        <p:spPr>
          <a:xfrm>
            <a:off x="8294183" y="1968812"/>
            <a:ext cx="3364416" cy="938348"/>
          </a:xfrm>
          <a:prstGeom prst="roundRect">
            <a:avLst>
              <a:gd name="adj" fmla="val 50000"/>
            </a:avLst>
          </a:prstGeom>
          <a:solidFill>
            <a:schemeClr val="accent1">
              <a:lumMod val="20000"/>
              <a:lumOff val="80000"/>
              <a:alpha val="80000"/>
            </a:schemeClr>
          </a:solidFill>
          <a:ln w="19050">
            <a:no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Remission of albuminuria and </a:t>
            </a:r>
            <a:br>
              <a:rPr kumimoji="0" lang="en-US" sz="13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br>
            <a:r>
              <a:rPr kumimoji="0" lang="en-US" sz="13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early-stage CKD</a:t>
            </a:r>
            <a:r>
              <a:rPr kumimoji="0" lang="en-US" sz="1300" b="0" i="0" u="none" strike="noStrike" kern="1200" cap="none" spc="0" normalizeH="0" baseline="30000" noProof="0" dirty="0">
                <a:ln>
                  <a:noFill/>
                </a:ln>
                <a:effectLst/>
                <a:uLnTx/>
                <a:uFillTx/>
                <a:latin typeface="Arial" panose="020B0604020202020204"/>
                <a:ea typeface="+mn-ea"/>
                <a:cs typeface="Times New Roman" panose="02020603050405020304" pitchFamily="18" charset="0"/>
              </a:rPr>
              <a:t>4</a:t>
            </a:r>
            <a:endParaRPr lang="en-US" noProof="0" dirty="0">
              <a:ea typeface="+mn-ea"/>
            </a:endParaRPr>
          </a:p>
        </p:txBody>
      </p:sp>
      <p:sp>
        <p:nvSpPr>
          <p:cNvPr id="13" name="Rectangle: Rounded Corners 12">
            <a:extLst>
              <a:ext uri="{FF2B5EF4-FFF2-40B4-BE49-F238E27FC236}">
                <a16:creationId xmlns:a16="http://schemas.microsoft.com/office/drawing/2014/main" id="{BB1A7510-84D0-4010-058F-CEF5F209A22F}"/>
              </a:ext>
            </a:extLst>
          </p:cNvPr>
          <p:cNvSpPr>
            <a:spLocks/>
          </p:cNvSpPr>
          <p:nvPr/>
        </p:nvSpPr>
        <p:spPr>
          <a:xfrm>
            <a:off x="8294183" y="2966223"/>
            <a:ext cx="3364416" cy="938348"/>
          </a:xfrm>
          <a:prstGeom prst="roundRect">
            <a:avLst>
              <a:gd name="adj" fmla="val 50000"/>
            </a:avLst>
          </a:prstGeom>
          <a:solidFill>
            <a:schemeClr val="accent3">
              <a:lumMod val="20000"/>
              <a:lumOff val="80000"/>
              <a:alpha val="80000"/>
            </a:schemeClr>
          </a:solidFill>
          <a:ln w="19050">
            <a:noFill/>
          </a:ln>
        </p:spPr>
        <p:txBody>
          <a:bodyPr wrap="square" lIns="91440" tIns="45720" rIns="91440" bIns="45720" anchor="ctr">
            <a:noAutofit/>
          </a:bodyPr>
          <a:lstStyle/>
          <a:p>
            <a:pPr algn="ctr" defTabSz="914354">
              <a:spcAft>
                <a:spcPts val="200"/>
              </a:spcAft>
              <a:defRPr/>
            </a:pPr>
            <a:r>
              <a:rPr kumimoji="0" lang="en-US" sz="1300" b="0" i="0" u="none" strike="noStrike" kern="1200" cap="none" spc="0" normalizeH="0" baseline="0" noProof="0" dirty="0">
                <a:ln>
                  <a:noFill/>
                </a:ln>
                <a:effectLst/>
                <a:uLnTx/>
                <a:uFillTx/>
                <a:latin typeface="Arial" panose="020B0604020202020204"/>
                <a:ea typeface="+mn-ea"/>
                <a:cs typeface="Times New Roman"/>
              </a:rPr>
              <a:t>Decreased risk of hormone-related cancer development</a:t>
            </a:r>
            <a:endParaRPr lang="en-US" noProof="0" dirty="0">
              <a:cs typeface="Times New Roman"/>
            </a:endParaRPr>
          </a:p>
          <a:p>
            <a:pPr algn="ctr" defTabSz="914354">
              <a:spcAft>
                <a:spcPts val="200"/>
              </a:spcAft>
              <a:defRPr/>
            </a:pPr>
            <a:r>
              <a:rPr lang="en-US" sz="1000" i="1" noProof="0" dirty="0">
                <a:latin typeface="Arial" panose="020B0604020202020204"/>
                <a:cs typeface="Times New Roman"/>
              </a:rPr>
              <a:t>(</a:t>
            </a:r>
            <a:r>
              <a:rPr kumimoji="0" lang="en-US" sz="1000" b="0" i="1" u="none" strike="noStrike" kern="1200" cap="none" spc="0" normalizeH="0" baseline="0" noProof="0" dirty="0">
                <a:ln>
                  <a:noFill/>
                </a:ln>
                <a:effectLst/>
                <a:uLnTx/>
                <a:uFillTx/>
                <a:latin typeface="Arial" panose="020B0604020202020204"/>
                <a:ea typeface="+mn-ea"/>
                <a:cs typeface="Times New Roman"/>
              </a:rPr>
              <a:t>in women</a:t>
            </a:r>
            <a:r>
              <a:rPr lang="en-US" sz="1000" i="1" noProof="0" dirty="0">
                <a:latin typeface="Arial" panose="020B0604020202020204"/>
                <a:cs typeface="Times New Roman"/>
              </a:rPr>
              <a:t>, </a:t>
            </a:r>
            <a:r>
              <a:rPr kumimoji="0" lang="en-US" sz="1000" b="0" i="1" u="none" strike="noStrike" kern="1200" cap="none" spc="0" normalizeH="0" baseline="0" noProof="0" dirty="0">
                <a:ln>
                  <a:noFill/>
                </a:ln>
                <a:effectLst/>
                <a:uLnTx/>
                <a:uFillTx/>
                <a:latin typeface="Arial" panose="020B0604020202020204"/>
                <a:ea typeface="+mn-ea"/>
                <a:cs typeface="Times New Roman"/>
              </a:rPr>
              <a:t>42% decrease in overall cancers and a 50% decrease in endometrial </a:t>
            </a:r>
            <a:r>
              <a:rPr lang="en-US" sz="1000" i="1" noProof="0" dirty="0">
                <a:latin typeface="Arial" panose="020B0604020202020204"/>
                <a:cs typeface="Times New Roman"/>
              </a:rPr>
              <a:t>cancers)</a:t>
            </a:r>
            <a:r>
              <a:rPr lang="en-US" sz="1000" i="1" baseline="30000" noProof="0" dirty="0">
                <a:latin typeface="Arial" panose="020B0604020202020204"/>
                <a:cs typeface="Times New Roman"/>
              </a:rPr>
              <a:t>3,7</a:t>
            </a:r>
            <a:endParaRPr lang="en-US" sz="1000" i="1" noProof="0" dirty="0">
              <a:cs typeface="Times New Roman"/>
            </a:endParaRPr>
          </a:p>
        </p:txBody>
      </p:sp>
      <p:sp>
        <p:nvSpPr>
          <p:cNvPr id="15" name="TextBox 14">
            <a:extLst>
              <a:ext uri="{FF2B5EF4-FFF2-40B4-BE49-F238E27FC236}">
                <a16:creationId xmlns:a16="http://schemas.microsoft.com/office/drawing/2014/main" id="{347BA52F-AC30-8973-80A8-F8D2E2C8D0D0}"/>
              </a:ext>
            </a:extLst>
          </p:cNvPr>
          <p:cNvSpPr txBox="1"/>
          <p:nvPr/>
        </p:nvSpPr>
        <p:spPr>
          <a:xfrm>
            <a:off x="430849" y="2557350"/>
            <a:ext cx="1566058" cy="1415772"/>
          </a:xfrm>
          <a:prstGeom prst="rect">
            <a:avLst/>
          </a:prstGeom>
          <a:noFill/>
        </p:spPr>
        <p:txBody>
          <a:bodyPr wrap="square">
            <a:spAutoFit/>
          </a:bodyPr>
          <a:lstStyle/>
          <a:p>
            <a:pPr marL="0" marR="0" lvl="0" indent="0" defTabSz="914354"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600" i="0" u="none" strike="noStrike" kern="1200" cap="none" spc="0" normalizeH="0" baseline="0" noProof="0" dirty="0">
                <a:ln>
                  <a:noFill/>
                </a:ln>
                <a:solidFill>
                  <a:schemeClr val="accent1"/>
                </a:solidFill>
                <a:effectLst/>
                <a:uLnTx/>
                <a:uFillTx/>
                <a:latin typeface="Arial" panose="020B0604020202020204"/>
                <a:ea typeface="+mn-ea"/>
                <a:cs typeface="+mn-cs"/>
              </a:rPr>
              <a:t>After metabolic surgery, </a:t>
            </a:r>
            <a:br>
              <a:rPr kumimoji="0" lang="en-US" sz="1800" b="1" i="0" u="none" strike="noStrike" kern="1200" cap="none" spc="0" normalizeH="0" baseline="0" noProof="0" dirty="0">
                <a:ln>
                  <a:noFill/>
                </a:ln>
                <a:solidFill>
                  <a:schemeClr val="accent1"/>
                </a:solidFill>
                <a:effectLst/>
                <a:uLnTx/>
                <a:uFillTx/>
                <a:latin typeface="Arial" panose="020B0604020202020204"/>
                <a:ea typeface="+mn-ea"/>
                <a:cs typeface="+mn-cs"/>
              </a:rPr>
            </a:br>
            <a:r>
              <a:rPr kumimoji="0" lang="en-US" sz="1800" b="1" i="0" u="none" strike="noStrike" kern="1200" cap="none" spc="0" normalizeH="0" baseline="0" noProof="0" dirty="0">
                <a:ln>
                  <a:noFill/>
                </a:ln>
                <a:solidFill>
                  <a:schemeClr val="accent1"/>
                </a:solidFill>
                <a:effectLst/>
                <a:uLnTx/>
                <a:uFillTx/>
                <a:latin typeface="Arial" panose="020B0604020202020204"/>
                <a:ea typeface="+mn-ea"/>
                <a:cs typeface="+mn-cs"/>
              </a:rPr>
              <a:t>patients may achieve:</a:t>
            </a:r>
          </a:p>
        </p:txBody>
      </p:sp>
      <p:sp>
        <p:nvSpPr>
          <p:cNvPr id="24" name="Rectangle: Rounded Corners 23">
            <a:extLst>
              <a:ext uri="{FF2B5EF4-FFF2-40B4-BE49-F238E27FC236}">
                <a16:creationId xmlns:a16="http://schemas.microsoft.com/office/drawing/2014/main" id="{1A1A36B9-144D-D8CE-5696-80175853468D}"/>
              </a:ext>
            </a:extLst>
          </p:cNvPr>
          <p:cNvSpPr/>
          <p:nvPr/>
        </p:nvSpPr>
        <p:spPr>
          <a:xfrm>
            <a:off x="533400" y="4883340"/>
            <a:ext cx="11125200" cy="633540"/>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b="1" noProof="0" dirty="0">
                <a:solidFill>
                  <a:prstClr val="white"/>
                </a:solidFill>
                <a:ea typeface="Verdana" panose="020B0604030504040204" pitchFamily="34" charset="0"/>
                <a:cs typeface="Arial" panose="020B0604020202020204" pitchFamily="34" charset="0"/>
              </a:rPr>
              <a:t>Comparatively, patients lost more weight with RYGB than with SG and AGB. </a:t>
            </a:r>
            <a:br>
              <a:rPr lang="en-US" sz="1600" b="1" noProof="0" dirty="0">
                <a:solidFill>
                  <a:prstClr val="white"/>
                </a:solidFill>
                <a:ea typeface="Verdana" panose="020B0604030504040204" pitchFamily="34" charset="0"/>
                <a:cs typeface="Arial" panose="020B0604020202020204" pitchFamily="34" charset="0"/>
              </a:rPr>
            </a:br>
            <a:r>
              <a:rPr lang="en-US" sz="1600" b="1" noProof="0" dirty="0">
                <a:solidFill>
                  <a:prstClr val="white"/>
                </a:solidFill>
                <a:ea typeface="Verdana" panose="020B0604030504040204" pitchFamily="34" charset="0"/>
                <a:cs typeface="Arial" panose="020B0604020202020204" pitchFamily="34" charset="0"/>
              </a:rPr>
              <a:t>However, RYGB has the highest 30-day rate of major adverse events</a:t>
            </a:r>
            <a:r>
              <a:rPr lang="en-US" sz="1600" baseline="30000" noProof="0" dirty="0">
                <a:solidFill>
                  <a:prstClr val="white"/>
                </a:solidFill>
                <a:ea typeface="Verdana" panose="020B0604030504040204" pitchFamily="34" charset="0"/>
                <a:cs typeface="Arial" panose="020B0604020202020204" pitchFamily="34" charset="0"/>
              </a:rPr>
              <a:t>9</a:t>
            </a:r>
          </a:p>
        </p:txBody>
      </p:sp>
      <p:sp>
        <p:nvSpPr>
          <p:cNvPr id="25" name="Rectangle: Rounded Corners 24">
            <a:extLst>
              <a:ext uri="{FF2B5EF4-FFF2-40B4-BE49-F238E27FC236}">
                <a16:creationId xmlns:a16="http://schemas.microsoft.com/office/drawing/2014/main" id="{D7494AF3-BB32-B8A1-95AD-0903CBAD9B1D}"/>
              </a:ext>
            </a:extLst>
          </p:cNvPr>
          <p:cNvSpPr/>
          <p:nvPr/>
        </p:nvSpPr>
        <p:spPr>
          <a:xfrm>
            <a:off x="533400" y="4228020"/>
            <a:ext cx="11125200" cy="633540"/>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b="1" noProof="0" dirty="0">
                <a:solidFill>
                  <a:schemeClr val="tx1"/>
                </a:solidFill>
                <a:ea typeface="Verdana" panose="020B0604030504040204" pitchFamily="34" charset="0"/>
                <a:cs typeface="Arial" panose="020B0604020202020204" pitchFamily="34" charset="0"/>
              </a:rPr>
              <a:t>Among patients with MASH and obesity, bariatric surgery, compared with non-surgical management, was associated with a significantly lower risk of incident major adverse liver outcomes and MACE</a:t>
            </a:r>
            <a:r>
              <a:rPr lang="en-US" sz="1600" noProof="0" dirty="0">
                <a:solidFill>
                  <a:schemeClr val="tx1"/>
                </a:solidFill>
                <a:ea typeface="Verdana" panose="020B0604030504040204" pitchFamily="34" charset="0"/>
                <a:cs typeface="Arial" panose="020B0604020202020204" pitchFamily="34" charset="0"/>
              </a:rPr>
              <a:t>*</a:t>
            </a:r>
            <a:r>
              <a:rPr lang="en-US" sz="1600" baseline="30000" noProof="0" dirty="0">
                <a:solidFill>
                  <a:schemeClr val="tx1"/>
                </a:solidFill>
                <a:ea typeface="Verdana" panose="020B0604030504040204" pitchFamily="34" charset="0"/>
                <a:cs typeface="Arial" panose="020B0604020202020204" pitchFamily="34" charset="0"/>
              </a:rPr>
              <a:t>,8</a:t>
            </a:r>
          </a:p>
        </p:txBody>
      </p:sp>
      <p:pic>
        <p:nvPicPr>
          <p:cNvPr id="27" name="Graphic 26">
            <a:extLst>
              <a:ext uri="{FF2B5EF4-FFF2-40B4-BE49-F238E27FC236}">
                <a16:creationId xmlns:a16="http://schemas.microsoft.com/office/drawing/2014/main" id="{68075010-D6B7-0015-EB78-E378E9ACDE77}"/>
              </a:ext>
            </a:extLst>
          </p:cNvPr>
          <p:cNvPicPr>
            <a:picLocks noChangeAspect="1"/>
          </p:cNvPicPr>
          <p:nvPr/>
        </p:nvPicPr>
        <p:blipFill>
          <a:blip r:embed="rId3">
            <a:extLst>
              <a:ext uri="{96DAC541-7B7A-43D3-8B79-37D633B846F1}">
                <asvg:svgBlip xmlns:asvg="http://schemas.microsoft.com/office/drawing/2016/SVG/main" r:embed="rId4"/>
              </a:ext>
            </a:extLst>
          </a:blip>
          <a:srcRect l="13" r="13"/>
          <a:stretch/>
        </p:blipFill>
        <p:spPr>
          <a:xfrm>
            <a:off x="662431" y="1965390"/>
            <a:ext cx="470029" cy="470151"/>
          </a:xfrm>
          <a:prstGeom prst="rect">
            <a:avLst/>
          </a:prstGeom>
        </p:spPr>
      </p:pic>
    </p:spTree>
    <p:extLst>
      <p:ext uri="{BB962C8B-B14F-4D97-AF65-F5344CB8AC3E}">
        <p14:creationId xmlns:p14="http://schemas.microsoft.com/office/powerpoint/2010/main" val="368222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AA9D80-A21C-CEFC-FDBA-476B0BD495EE}"/>
              </a:ext>
            </a:extLst>
          </p:cNvPr>
          <p:cNvSpPr/>
          <p:nvPr/>
        </p:nvSpPr>
        <p:spPr>
          <a:xfrm>
            <a:off x="0" y="1708018"/>
            <a:ext cx="12192000" cy="35284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38E78E26-6B72-4129-AAD5-69EF90BEF2D3}"/>
              </a:ext>
            </a:extLst>
          </p:cNvPr>
          <p:cNvSpPr>
            <a:spLocks noGrp="1"/>
          </p:cNvSpPr>
          <p:nvPr>
            <p:ph type="title"/>
          </p:nvPr>
        </p:nvSpPr>
        <p:spPr>
          <a:xfrm>
            <a:off x="536240" y="414320"/>
            <a:ext cx="10896000" cy="1082209"/>
          </a:xfrm>
        </p:spPr>
        <p:txBody>
          <a:bodyPr>
            <a:noAutofit/>
          </a:bodyPr>
          <a:lstStyle/>
          <a:p>
            <a:r>
              <a:rPr lang="en-US" noProof="0" dirty="0"/>
              <a:t>Barriers to bariatric surgery: Overcoming provider and patient bias and misconceptions</a:t>
            </a:r>
            <a:r>
              <a:rPr lang="en-US" baseline="30000" noProof="0" dirty="0"/>
              <a:t>1,2</a:t>
            </a:r>
          </a:p>
        </p:txBody>
      </p:sp>
      <p:sp>
        <p:nvSpPr>
          <p:cNvPr id="3" name="Text Placeholder 2">
            <a:extLst>
              <a:ext uri="{FF2B5EF4-FFF2-40B4-BE49-F238E27FC236}">
                <a16:creationId xmlns:a16="http://schemas.microsoft.com/office/drawing/2014/main" id="{A5F554B4-E2DA-4CC0-AD1D-A2CBCEF098D5}"/>
              </a:ext>
            </a:extLst>
          </p:cNvPr>
          <p:cNvSpPr>
            <a:spLocks noGrp="1"/>
          </p:cNvSpPr>
          <p:nvPr>
            <p:ph type="body" sz="quarter" idx="13"/>
          </p:nvPr>
        </p:nvSpPr>
        <p:spPr>
          <a:xfrm>
            <a:off x="536240" y="6020060"/>
            <a:ext cx="10896000" cy="324000"/>
          </a:xfrm>
        </p:spPr>
        <p:txBody>
          <a:bodyPr/>
          <a:lstStyle/>
          <a:p>
            <a:r>
              <a:rPr lang="en-US" noProof="0" dirty="0"/>
              <a:t>PCP; primary care practitioner. </a:t>
            </a:r>
            <a:br>
              <a:rPr lang="en-US" noProof="0" dirty="0"/>
            </a:br>
            <a:r>
              <a:rPr lang="en-US" noProof="0" dirty="0"/>
              <a:t>1. </a:t>
            </a:r>
            <a:r>
              <a:rPr lang="en-US" noProof="0" dirty="0" err="1"/>
              <a:t>Memarian</a:t>
            </a:r>
            <a:r>
              <a:rPr lang="en-US" noProof="0" dirty="0"/>
              <a:t> E et al. BMC </a:t>
            </a:r>
            <a:r>
              <a:rPr lang="en-US" noProof="0" dirty="0" err="1"/>
              <a:t>Endocri</a:t>
            </a:r>
            <a:r>
              <a:rPr lang="en-US" noProof="0" dirty="0"/>
              <a:t> </a:t>
            </a:r>
            <a:r>
              <a:rPr lang="en-US" noProof="0" dirty="0" err="1"/>
              <a:t>Disord</a:t>
            </a:r>
            <a:r>
              <a:rPr lang="en-US" noProof="0" dirty="0"/>
              <a:t> 2021;21;62; 2. Murtha JA et al. Am J Surg 2022;224(1 Pt B):429–436.</a:t>
            </a:r>
          </a:p>
        </p:txBody>
      </p:sp>
      <p:sp>
        <p:nvSpPr>
          <p:cNvPr id="10" name="TextBox 9">
            <a:extLst>
              <a:ext uri="{FF2B5EF4-FFF2-40B4-BE49-F238E27FC236}">
                <a16:creationId xmlns:a16="http://schemas.microsoft.com/office/drawing/2014/main" id="{912593D8-847E-493C-BA5C-EA65DE77F83C}"/>
              </a:ext>
            </a:extLst>
          </p:cNvPr>
          <p:cNvSpPr txBox="1"/>
          <p:nvPr/>
        </p:nvSpPr>
        <p:spPr>
          <a:xfrm>
            <a:off x="1279901" y="2015799"/>
            <a:ext cx="3263524" cy="369332"/>
          </a:xfrm>
          <a:prstGeom prst="rect">
            <a:avLst/>
          </a:prstGeom>
          <a:noFill/>
        </p:spPr>
        <p:txBody>
          <a:bodyPr wrap="square">
            <a:spAutoFit/>
          </a:bodyPr>
          <a:lstStyle/>
          <a:p>
            <a:r>
              <a:rPr lang="en-US" b="1" noProof="0" dirty="0">
                <a:solidFill>
                  <a:schemeClr val="accent1"/>
                </a:solidFill>
                <a:cs typeface="Arial"/>
              </a:rPr>
              <a:t>Biases/misconceptions</a:t>
            </a:r>
          </a:p>
        </p:txBody>
      </p:sp>
      <p:sp>
        <p:nvSpPr>
          <p:cNvPr id="11" name="Rectangle: Rounded Corners 10">
            <a:extLst>
              <a:ext uri="{FF2B5EF4-FFF2-40B4-BE49-F238E27FC236}">
                <a16:creationId xmlns:a16="http://schemas.microsoft.com/office/drawing/2014/main" id="{5190FBEF-A653-5D0E-9845-20994A6BD9AD}"/>
              </a:ext>
            </a:extLst>
          </p:cNvPr>
          <p:cNvSpPr/>
          <p:nvPr/>
        </p:nvSpPr>
        <p:spPr>
          <a:xfrm>
            <a:off x="533400" y="2714043"/>
            <a:ext cx="2091748" cy="61736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kern="1200" noProof="0" dirty="0"/>
              <a:t>Obesity is </a:t>
            </a:r>
            <a:br>
              <a:rPr lang="en-US" sz="1600" kern="1200" noProof="0" dirty="0"/>
            </a:br>
            <a:r>
              <a:rPr lang="en-US" sz="1600" b="1" kern="1200" noProof="0" dirty="0"/>
              <a:t>not a disease</a:t>
            </a:r>
          </a:p>
        </p:txBody>
      </p:sp>
      <p:sp>
        <p:nvSpPr>
          <p:cNvPr id="12" name="Rectangle 11">
            <a:extLst>
              <a:ext uri="{FF2B5EF4-FFF2-40B4-BE49-F238E27FC236}">
                <a16:creationId xmlns:a16="http://schemas.microsoft.com/office/drawing/2014/main" id="{0E308AD5-F1DC-8A3B-6EFD-C8F10F412D41}"/>
              </a:ext>
            </a:extLst>
          </p:cNvPr>
          <p:cNvSpPr/>
          <p:nvPr/>
        </p:nvSpPr>
        <p:spPr>
          <a:xfrm>
            <a:off x="2747068" y="2522547"/>
            <a:ext cx="2639852" cy="109111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269875" lvl="1" indent="-182563" algn="l" defTabSz="711200" rtl="0">
              <a:lnSpc>
                <a:spcPct val="90000"/>
              </a:lnSpc>
              <a:spcBef>
                <a:spcPct val="0"/>
              </a:spcBef>
              <a:spcAft>
                <a:spcPts val="600"/>
              </a:spcAft>
              <a:buFont typeface="Arial" panose="020B0604020202020204" pitchFamily="34" charset="0"/>
              <a:buChar char="•"/>
            </a:pPr>
            <a:r>
              <a:rPr lang="en-US" sz="1400" kern="1200" noProof="0" dirty="0">
                <a:solidFill>
                  <a:schemeClr val="tx1"/>
                </a:solidFill>
              </a:rPr>
              <a:t>Focus on lifestyle change</a:t>
            </a:r>
          </a:p>
          <a:p>
            <a:pPr marL="269875" lvl="1" indent="-182563" algn="l" defTabSz="711200" rtl="0">
              <a:lnSpc>
                <a:spcPct val="90000"/>
              </a:lnSpc>
              <a:spcBef>
                <a:spcPct val="0"/>
              </a:spcBef>
              <a:spcAft>
                <a:spcPts val="600"/>
              </a:spcAft>
              <a:buFont typeface="Arial" panose="020B0604020202020204" pitchFamily="34" charset="0"/>
              <a:buChar char="•"/>
            </a:pPr>
            <a:r>
              <a:rPr lang="en-US" sz="1400" noProof="0" dirty="0">
                <a:solidFill>
                  <a:schemeClr val="tx1"/>
                </a:solidFill>
              </a:rPr>
              <a:t>Obesity can’t be treated</a:t>
            </a:r>
            <a:endParaRPr lang="en-US" sz="1400" kern="1200" noProof="0" dirty="0">
              <a:solidFill>
                <a:schemeClr val="tx1"/>
              </a:solidFill>
            </a:endParaRPr>
          </a:p>
          <a:p>
            <a:pPr marL="269875" lvl="1" indent="-182563" algn="l" defTabSz="711200" rtl="0">
              <a:lnSpc>
                <a:spcPct val="90000"/>
              </a:lnSpc>
              <a:spcBef>
                <a:spcPct val="0"/>
              </a:spcBef>
              <a:spcAft>
                <a:spcPts val="600"/>
              </a:spcAft>
              <a:buFont typeface="Arial" panose="020B0604020202020204" pitchFamily="34" charset="0"/>
              <a:buChar char="•"/>
            </a:pPr>
            <a:r>
              <a:rPr lang="en-US" sz="1400" kern="1200" noProof="0" dirty="0">
                <a:solidFill>
                  <a:schemeClr val="tx1"/>
                </a:solidFill>
              </a:rPr>
              <a:t>Surgery is only a last resort</a:t>
            </a:r>
          </a:p>
        </p:txBody>
      </p:sp>
      <p:sp>
        <p:nvSpPr>
          <p:cNvPr id="13" name="Rectangle: Rounded Corners 12">
            <a:extLst>
              <a:ext uri="{FF2B5EF4-FFF2-40B4-BE49-F238E27FC236}">
                <a16:creationId xmlns:a16="http://schemas.microsoft.com/office/drawing/2014/main" id="{D92373C9-0858-EADD-EF46-23CAD3E15083}"/>
              </a:ext>
            </a:extLst>
          </p:cNvPr>
          <p:cNvSpPr>
            <a:spLocks/>
          </p:cNvSpPr>
          <p:nvPr/>
        </p:nvSpPr>
        <p:spPr>
          <a:xfrm>
            <a:off x="533400" y="4085784"/>
            <a:ext cx="2091748" cy="61736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kern="1200" noProof="0" dirty="0"/>
              <a:t>Surgery is </a:t>
            </a:r>
            <a:r>
              <a:rPr lang="en-US" sz="1600" b="1" kern="1200" noProof="0" dirty="0"/>
              <a:t>dangerous</a:t>
            </a:r>
          </a:p>
        </p:txBody>
      </p:sp>
      <p:sp>
        <p:nvSpPr>
          <p:cNvPr id="14" name="Rectangle 13">
            <a:extLst>
              <a:ext uri="{FF2B5EF4-FFF2-40B4-BE49-F238E27FC236}">
                <a16:creationId xmlns:a16="http://schemas.microsoft.com/office/drawing/2014/main" id="{5D3ADC07-BD1F-B36E-B6A5-B353C31E8293}"/>
              </a:ext>
            </a:extLst>
          </p:cNvPr>
          <p:cNvSpPr/>
          <p:nvPr/>
        </p:nvSpPr>
        <p:spPr>
          <a:xfrm>
            <a:off x="2747068" y="3584183"/>
            <a:ext cx="2747283" cy="162056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269875" lvl="1" indent="-182563" defTabSz="711200">
              <a:lnSpc>
                <a:spcPct val="90000"/>
              </a:lnSpc>
              <a:spcBef>
                <a:spcPct val="0"/>
              </a:spcBef>
              <a:spcAft>
                <a:spcPts val="600"/>
              </a:spcAft>
              <a:buFont typeface="Arial" panose="020B0604020202020204" pitchFamily="34" charset="0"/>
              <a:buChar char="•"/>
            </a:pPr>
            <a:r>
              <a:rPr lang="en-US" sz="1400" noProof="0" dirty="0">
                <a:solidFill>
                  <a:schemeClr val="tx1"/>
                </a:solidFill>
              </a:rPr>
              <a:t>Short- and long-term complications</a:t>
            </a:r>
          </a:p>
          <a:p>
            <a:pPr marL="269875" lvl="1" indent="-182563" defTabSz="711200">
              <a:lnSpc>
                <a:spcPct val="90000"/>
              </a:lnSpc>
              <a:spcBef>
                <a:spcPct val="0"/>
              </a:spcBef>
              <a:spcAft>
                <a:spcPts val="600"/>
              </a:spcAft>
              <a:buFont typeface="Arial" panose="020B0604020202020204" pitchFamily="34" charset="0"/>
              <a:buChar char="•"/>
            </a:pPr>
            <a:r>
              <a:rPr lang="en-US" sz="1400" noProof="0" dirty="0">
                <a:solidFill>
                  <a:schemeClr val="tx1"/>
                </a:solidFill>
              </a:rPr>
              <a:t>Disinterest in lifestyle change</a:t>
            </a:r>
          </a:p>
          <a:p>
            <a:pPr marL="269875" lvl="1" indent="-182563" defTabSz="711200">
              <a:lnSpc>
                <a:spcPct val="90000"/>
              </a:lnSpc>
              <a:spcBef>
                <a:spcPct val="0"/>
              </a:spcBef>
              <a:spcAft>
                <a:spcPts val="600"/>
              </a:spcAft>
              <a:buFont typeface="Arial" panose="020B0604020202020204" pitchFamily="34" charset="0"/>
              <a:buChar char="•"/>
            </a:pPr>
            <a:r>
              <a:rPr lang="en-US" sz="1400" noProof="0" dirty="0">
                <a:solidFill>
                  <a:schemeClr val="tx1"/>
                </a:solidFill>
              </a:rPr>
              <a:t>Ineffective weight loss</a:t>
            </a:r>
          </a:p>
          <a:p>
            <a:pPr marL="269875" lvl="1" indent="-182563" defTabSz="711200">
              <a:lnSpc>
                <a:spcPct val="90000"/>
              </a:lnSpc>
              <a:spcBef>
                <a:spcPct val="0"/>
              </a:spcBef>
              <a:spcAft>
                <a:spcPts val="600"/>
              </a:spcAft>
              <a:buFont typeface="Arial" panose="020B0604020202020204" pitchFamily="34" charset="0"/>
              <a:buChar char="•"/>
            </a:pPr>
            <a:r>
              <a:rPr lang="en-US" sz="1400" noProof="0" dirty="0">
                <a:solidFill>
                  <a:schemeClr val="tx1"/>
                </a:solidFill>
              </a:rPr>
              <a:t>Some programs exclude </a:t>
            </a:r>
            <a:br>
              <a:rPr lang="en-US" sz="1400" noProof="0" dirty="0">
                <a:solidFill>
                  <a:schemeClr val="tx1"/>
                </a:solidFill>
              </a:rPr>
            </a:br>
            <a:r>
              <a:rPr lang="en-US" sz="1400" noProof="0" dirty="0">
                <a:solidFill>
                  <a:schemeClr val="tx1"/>
                </a:solidFill>
              </a:rPr>
              <a:t>individuals based on age</a:t>
            </a:r>
          </a:p>
        </p:txBody>
      </p:sp>
      <p:sp>
        <p:nvSpPr>
          <p:cNvPr id="21" name="Rectangle: Rounded Corners 20">
            <a:extLst>
              <a:ext uri="{FF2B5EF4-FFF2-40B4-BE49-F238E27FC236}">
                <a16:creationId xmlns:a16="http://schemas.microsoft.com/office/drawing/2014/main" id="{E2360B3B-7D19-3875-C71D-559AC25EEDEE}"/>
              </a:ext>
            </a:extLst>
          </p:cNvPr>
          <p:cNvSpPr/>
          <p:nvPr/>
        </p:nvSpPr>
        <p:spPr>
          <a:xfrm>
            <a:off x="533400" y="5311354"/>
            <a:ext cx="11125200" cy="633540"/>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b="1" noProof="0" dirty="0">
                <a:solidFill>
                  <a:prstClr val="white"/>
                </a:solidFill>
              </a:rPr>
              <a:t>Only 7% of physicians actively suggest bariatric surgery to patients with obesity;</a:t>
            </a:r>
            <a:br>
              <a:rPr lang="en-US" sz="1600" b="1" noProof="0" dirty="0">
                <a:solidFill>
                  <a:prstClr val="white"/>
                </a:solidFill>
              </a:rPr>
            </a:br>
            <a:r>
              <a:rPr lang="en-US" sz="1600" b="1" noProof="0" dirty="0">
                <a:solidFill>
                  <a:prstClr val="white"/>
                </a:solidFill>
              </a:rPr>
              <a:t>in most cases, the question of referral to bariatric surgery is brought up by patients</a:t>
            </a:r>
          </a:p>
        </p:txBody>
      </p:sp>
      <p:sp>
        <p:nvSpPr>
          <p:cNvPr id="22" name="Oval 21">
            <a:extLst>
              <a:ext uri="{FF2B5EF4-FFF2-40B4-BE49-F238E27FC236}">
                <a16:creationId xmlns:a16="http://schemas.microsoft.com/office/drawing/2014/main" id="{0D053FA0-9EBE-FC14-BCA7-600F5A0748DD}"/>
              </a:ext>
            </a:extLst>
          </p:cNvPr>
          <p:cNvSpPr/>
          <p:nvPr/>
        </p:nvSpPr>
        <p:spPr>
          <a:xfrm>
            <a:off x="533400" y="1844040"/>
            <a:ext cx="712850" cy="712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3" name="Graphic 22">
            <a:extLst>
              <a:ext uri="{FF2B5EF4-FFF2-40B4-BE49-F238E27FC236}">
                <a16:creationId xmlns:a16="http://schemas.microsoft.com/office/drawing/2014/main" id="{A6EBC369-3F8F-EAAA-62BE-8CC3B24988F6}"/>
              </a:ext>
            </a:extLst>
          </p:cNvPr>
          <p:cNvPicPr>
            <a:picLocks noChangeAspect="1"/>
          </p:cNvPicPr>
          <p:nvPr/>
        </p:nvPicPr>
        <p:blipFill>
          <a:blip r:embed="rId3">
            <a:extLst>
              <a:ext uri="{96DAC541-7B7A-43D3-8B79-37D633B846F1}">
                <asvg:svgBlip xmlns:asvg="http://schemas.microsoft.com/office/drawing/2016/SVG/main" r:embed="rId4"/>
              </a:ext>
            </a:extLst>
          </a:blip>
          <a:srcRect l="19" r="19"/>
          <a:stretch/>
        </p:blipFill>
        <p:spPr>
          <a:xfrm>
            <a:off x="662431" y="1965390"/>
            <a:ext cx="469968" cy="470151"/>
          </a:xfrm>
          <a:prstGeom prst="rect">
            <a:avLst/>
          </a:prstGeom>
        </p:spPr>
      </p:pic>
      <p:sp>
        <p:nvSpPr>
          <p:cNvPr id="28" name="Rectangle: Rounded Corners 27">
            <a:extLst>
              <a:ext uri="{FF2B5EF4-FFF2-40B4-BE49-F238E27FC236}">
                <a16:creationId xmlns:a16="http://schemas.microsoft.com/office/drawing/2014/main" id="{11ACC072-B0D5-6B8B-0AB6-703DD4359FA4}"/>
              </a:ext>
            </a:extLst>
          </p:cNvPr>
          <p:cNvSpPr/>
          <p:nvPr/>
        </p:nvSpPr>
        <p:spPr>
          <a:xfrm>
            <a:off x="6370398" y="4007538"/>
            <a:ext cx="2103042" cy="61736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kern="1200" noProof="0" dirty="0"/>
              <a:t>Patient </a:t>
            </a:r>
            <a:br>
              <a:rPr lang="en-US" sz="1600" kern="1200" noProof="0" dirty="0"/>
            </a:br>
            <a:r>
              <a:rPr lang="en-US" sz="1600" kern="1200" noProof="0" dirty="0"/>
              <a:t>education</a:t>
            </a:r>
          </a:p>
        </p:txBody>
      </p:sp>
      <p:sp>
        <p:nvSpPr>
          <p:cNvPr id="29" name="Rectangle: Rounded Corners 28">
            <a:extLst>
              <a:ext uri="{FF2B5EF4-FFF2-40B4-BE49-F238E27FC236}">
                <a16:creationId xmlns:a16="http://schemas.microsoft.com/office/drawing/2014/main" id="{637C6169-0362-0A75-C0ED-B7B4070D8B45}"/>
              </a:ext>
            </a:extLst>
          </p:cNvPr>
          <p:cNvSpPr/>
          <p:nvPr/>
        </p:nvSpPr>
        <p:spPr>
          <a:xfrm>
            <a:off x="6370398" y="2714043"/>
            <a:ext cx="2103042" cy="61736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kern="1200" noProof="0" dirty="0"/>
              <a:t>Provider </a:t>
            </a:r>
            <a:br>
              <a:rPr lang="en-US" sz="1600" b="1" kern="1200" noProof="0" dirty="0"/>
            </a:br>
            <a:r>
              <a:rPr lang="en-US" sz="1600" kern="1200" noProof="0" dirty="0"/>
              <a:t>education</a:t>
            </a:r>
          </a:p>
        </p:txBody>
      </p:sp>
      <p:sp>
        <p:nvSpPr>
          <p:cNvPr id="31" name="TextBox 30">
            <a:extLst>
              <a:ext uri="{FF2B5EF4-FFF2-40B4-BE49-F238E27FC236}">
                <a16:creationId xmlns:a16="http://schemas.microsoft.com/office/drawing/2014/main" id="{613C3B9B-D456-B7E7-5FC0-36901044DF7C}"/>
              </a:ext>
            </a:extLst>
          </p:cNvPr>
          <p:cNvSpPr txBox="1"/>
          <p:nvPr/>
        </p:nvSpPr>
        <p:spPr>
          <a:xfrm>
            <a:off x="8572171" y="2607244"/>
            <a:ext cx="3176474" cy="735586"/>
          </a:xfrm>
          <a:prstGeom prst="rect">
            <a:avLst/>
          </a:prstGeom>
          <a:noFill/>
        </p:spPr>
        <p:txBody>
          <a:bodyPr wrap="square" lIns="0" tIns="0" rIns="0" bIns="0">
            <a:spAutoFit/>
          </a:bodyPr>
          <a:lstStyle/>
          <a:p>
            <a:pPr marL="269875" lvl="1" indent="-182563" defTabSz="711200">
              <a:lnSpc>
                <a:spcPct val="90000"/>
              </a:lnSpc>
              <a:spcBef>
                <a:spcPct val="0"/>
              </a:spcBef>
              <a:spcAft>
                <a:spcPts val="600"/>
              </a:spcAft>
              <a:buFont typeface="Arial" panose="020B0604020202020204" pitchFamily="34" charset="0"/>
              <a:buChar char="•"/>
            </a:pPr>
            <a:r>
              <a:rPr lang="en-US" sz="1400" noProof="0" dirty="0"/>
              <a:t>Medical schools</a:t>
            </a:r>
          </a:p>
          <a:p>
            <a:pPr marL="269875" lvl="1" indent="-182563" defTabSz="711200">
              <a:lnSpc>
                <a:spcPct val="90000"/>
              </a:lnSpc>
              <a:spcBef>
                <a:spcPct val="0"/>
              </a:spcBef>
              <a:spcAft>
                <a:spcPts val="600"/>
              </a:spcAft>
              <a:buFont typeface="Arial" panose="020B0604020202020204" pitchFamily="34" charset="0"/>
              <a:buChar char="•"/>
            </a:pPr>
            <a:r>
              <a:rPr lang="en-US" sz="1400" noProof="0" dirty="0"/>
              <a:t>Residency programs</a:t>
            </a:r>
          </a:p>
          <a:p>
            <a:pPr marL="269875" lvl="1" indent="-182563" defTabSz="711200">
              <a:lnSpc>
                <a:spcPct val="90000"/>
              </a:lnSpc>
              <a:spcBef>
                <a:spcPct val="0"/>
              </a:spcBef>
              <a:spcAft>
                <a:spcPts val="600"/>
              </a:spcAft>
              <a:buFont typeface="Arial" panose="020B0604020202020204" pitchFamily="34" charset="0"/>
              <a:buChar char="•"/>
            </a:pPr>
            <a:r>
              <a:rPr lang="en-US" sz="1400" noProof="0" dirty="0"/>
              <a:t>CME</a:t>
            </a:r>
          </a:p>
        </p:txBody>
      </p:sp>
      <p:sp>
        <p:nvSpPr>
          <p:cNvPr id="34" name="TextBox 33">
            <a:extLst>
              <a:ext uri="{FF2B5EF4-FFF2-40B4-BE49-F238E27FC236}">
                <a16:creationId xmlns:a16="http://schemas.microsoft.com/office/drawing/2014/main" id="{9DE19DD7-796A-6FDA-24C6-D995CC9223D8}"/>
              </a:ext>
            </a:extLst>
          </p:cNvPr>
          <p:cNvSpPr txBox="1"/>
          <p:nvPr/>
        </p:nvSpPr>
        <p:spPr>
          <a:xfrm>
            <a:off x="8572171" y="3775652"/>
            <a:ext cx="3176474" cy="1006429"/>
          </a:xfrm>
          <a:prstGeom prst="rect">
            <a:avLst/>
          </a:prstGeom>
          <a:noFill/>
        </p:spPr>
        <p:txBody>
          <a:bodyPr wrap="square" lIns="0" tIns="0" rIns="0" bIns="0">
            <a:spAutoFit/>
          </a:bodyPr>
          <a:lstStyle/>
          <a:p>
            <a:pPr marL="269875" lvl="1" indent="-182563" defTabSz="711200">
              <a:lnSpc>
                <a:spcPct val="90000"/>
              </a:lnSpc>
              <a:spcBef>
                <a:spcPct val="0"/>
              </a:spcBef>
              <a:spcAft>
                <a:spcPts val="600"/>
              </a:spcAft>
              <a:buFont typeface="Arial" panose="020B0604020202020204" pitchFamily="34" charset="0"/>
              <a:buChar char="•"/>
            </a:pPr>
            <a:r>
              <a:rPr lang="en-US" sz="1400" noProof="0" dirty="0"/>
              <a:t>Obesity is a disease</a:t>
            </a:r>
          </a:p>
          <a:p>
            <a:pPr marL="269875" lvl="1" indent="-182563" defTabSz="711200">
              <a:lnSpc>
                <a:spcPct val="90000"/>
              </a:lnSpc>
              <a:spcBef>
                <a:spcPct val="0"/>
              </a:spcBef>
              <a:spcAft>
                <a:spcPts val="600"/>
              </a:spcAft>
              <a:buFont typeface="Arial" panose="020B0604020202020204" pitchFamily="34" charset="0"/>
              <a:buChar char="•"/>
            </a:pPr>
            <a:r>
              <a:rPr lang="en-US" sz="1400" noProof="0" dirty="0"/>
              <a:t>Heterogeneity of treatment response</a:t>
            </a:r>
          </a:p>
          <a:p>
            <a:pPr marL="269875" lvl="1" indent="-182563" defTabSz="711200">
              <a:lnSpc>
                <a:spcPct val="90000"/>
              </a:lnSpc>
              <a:spcBef>
                <a:spcPct val="0"/>
              </a:spcBef>
              <a:spcAft>
                <a:spcPts val="600"/>
              </a:spcAft>
              <a:buFont typeface="Arial" panose="020B0604020202020204" pitchFamily="34" charset="0"/>
              <a:buChar char="•"/>
            </a:pPr>
            <a:r>
              <a:rPr lang="en-US" sz="1400" noProof="0" dirty="0"/>
              <a:t>Improved obesity complications</a:t>
            </a:r>
          </a:p>
          <a:p>
            <a:pPr marL="269875" lvl="1" indent="-182563" defTabSz="711200">
              <a:lnSpc>
                <a:spcPct val="90000"/>
              </a:lnSpc>
              <a:spcBef>
                <a:spcPct val="0"/>
              </a:spcBef>
              <a:spcAft>
                <a:spcPts val="600"/>
              </a:spcAft>
              <a:buFont typeface="Arial" panose="020B0604020202020204" pitchFamily="34" charset="0"/>
              <a:buChar char="•"/>
            </a:pPr>
            <a:r>
              <a:rPr lang="en-US" sz="1400" noProof="0" dirty="0"/>
              <a:t>Long-term safety</a:t>
            </a:r>
          </a:p>
        </p:txBody>
      </p:sp>
      <p:cxnSp>
        <p:nvCxnSpPr>
          <p:cNvPr id="36" name="Straight Connector 35">
            <a:extLst>
              <a:ext uri="{FF2B5EF4-FFF2-40B4-BE49-F238E27FC236}">
                <a16:creationId xmlns:a16="http://schemas.microsoft.com/office/drawing/2014/main" id="{C1314F6A-22BF-BE53-4F54-FDE67BC10471}"/>
              </a:ext>
            </a:extLst>
          </p:cNvPr>
          <p:cNvCxnSpPr>
            <a:cxnSpLocks/>
          </p:cNvCxnSpPr>
          <p:nvPr/>
        </p:nvCxnSpPr>
        <p:spPr>
          <a:xfrm>
            <a:off x="5830277" y="1844431"/>
            <a:ext cx="0" cy="32902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E46F252-14F5-1747-EDCB-1115F8CC9C78}"/>
              </a:ext>
            </a:extLst>
          </p:cNvPr>
          <p:cNvSpPr txBox="1"/>
          <p:nvPr/>
        </p:nvSpPr>
        <p:spPr>
          <a:xfrm>
            <a:off x="6821009" y="2015799"/>
            <a:ext cx="4708560" cy="369332"/>
          </a:xfrm>
          <a:prstGeom prst="rect">
            <a:avLst/>
          </a:prstGeom>
          <a:noFill/>
        </p:spPr>
        <p:txBody>
          <a:bodyPr wrap="square">
            <a:spAutoFit/>
          </a:bodyPr>
          <a:lstStyle/>
          <a:p>
            <a:r>
              <a:rPr lang="en-US" b="1" noProof="0" dirty="0">
                <a:solidFill>
                  <a:schemeClr val="accent1"/>
                </a:solidFill>
                <a:cs typeface="Arial"/>
              </a:rPr>
              <a:t>Potential strategies to reduce bias</a:t>
            </a:r>
          </a:p>
        </p:txBody>
      </p:sp>
      <p:sp>
        <p:nvSpPr>
          <p:cNvPr id="42" name="Oval 41">
            <a:extLst>
              <a:ext uri="{FF2B5EF4-FFF2-40B4-BE49-F238E27FC236}">
                <a16:creationId xmlns:a16="http://schemas.microsoft.com/office/drawing/2014/main" id="{DD72D4A9-55D1-0C0D-EA7F-E5ED6C87FB0A}"/>
              </a:ext>
            </a:extLst>
          </p:cNvPr>
          <p:cNvSpPr/>
          <p:nvPr/>
        </p:nvSpPr>
        <p:spPr>
          <a:xfrm>
            <a:off x="6074508" y="1844040"/>
            <a:ext cx="712850" cy="712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43" name="Graphic 42">
            <a:extLst>
              <a:ext uri="{FF2B5EF4-FFF2-40B4-BE49-F238E27FC236}">
                <a16:creationId xmlns:a16="http://schemas.microsoft.com/office/drawing/2014/main" id="{C97BF1EA-8047-CE71-36E6-4D7983C14148}"/>
              </a:ext>
            </a:extLst>
          </p:cNvPr>
          <p:cNvPicPr>
            <a:picLocks noChangeAspect="1"/>
          </p:cNvPicPr>
          <p:nvPr/>
        </p:nvPicPr>
        <p:blipFill>
          <a:blip r:embed="rId5">
            <a:extLst>
              <a:ext uri="{96DAC541-7B7A-43D3-8B79-37D633B846F1}">
                <asvg:svgBlip xmlns:asvg="http://schemas.microsoft.com/office/drawing/2016/SVG/main" r:embed="rId6"/>
              </a:ext>
            </a:extLst>
          </a:blip>
          <a:srcRect l="14" r="14"/>
          <a:stretch/>
        </p:blipFill>
        <p:spPr>
          <a:xfrm>
            <a:off x="6203539" y="1965390"/>
            <a:ext cx="470018" cy="470151"/>
          </a:xfrm>
          <a:prstGeom prst="rect">
            <a:avLst/>
          </a:prstGeom>
        </p:spPr>
      </p:pic>
    </p:spTree>
    <p:extLst>
      <p:ext uri="{BB962C8B-B14F-4D97-AF65-F5344CB8AC3E}">
        <p14:creationId xmlns:p14="http://schemas.microsoft.com/office/powerpoint/2010/main" val="188969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CONTEXTUAL_SHAPES_AGENDA_DESIGNER" val="{&quot;Divider1&quot;:{&quot;Title&quot;:{&quot;AutoShapeType&quot;:1,&quot;Visible&quot;:-1,&quot;LockAspectRatio&quot;:0,&quot;CanUpdateAdjustments&quot;:true,&quot;Adjustment1&quot;:-1.0,&quot;Adjustment2&quot;:-1.0,&quot;CanManagePosition&quot;:true,&quot;Left&quot;:240.0,&quot;Top&quot;:216.0,&quot;Width&quot;:700.0,&quot;Height&quot;:108.0,&quot;Rotation&quot;:-1.0,&quot;TextFrame2AutoSize&quot;:1,&quot;TextFrame2TextRangeFontName&quot;:&quot;&quot;,&quot;TextFrameMarginTop&quot;:0.0,&quot;TextFrameMarginLeft&quot;:0.0,&quot;TextFrameMarginRight&quot;:0.0,&quot;TextFrameMarginBottom&quot;:0.0,&quot;TextFrameWordWrap&quot;:-1,&quot;TextFrameTextRangeFontSize&quot;:30.0,&quot;TextFrameTextRangeFontColorHexa&quot;:&quot;#001965&quot;,&quot;TextFrameTextRangeFontBold&quot;:0,&quot;TextFrameTextRangeFontItalic&quot;:0,&quot;TextFrameTextRangeFontUnderline&quot;:0,&quot;TextFrameVerticalAnchor&quot;:1,&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Number&quot;:{&quot;AutoShapeType&quot;:1,&quot;Visible&quot;:-1,&quot;LockAspectRatio&quot;:0,&quot;CanUpdateAdjustments&quot;:true,&quot;Adjustment1&quot;:-1.0,&quot;Adjustment2&quot;:-1.0,&quot;CanManagePosition&quot;:true,&quot;Left&quot;:115.2,&quot;Top&quot;:216.0,&quot;Width&quot;:81.0,&quot;Height&quot;:81.0,&quot;Rotation&quot;:-1.0,&quot;TextFrame2AutoSize&quot;:0,&quot;TextFrame2TextRangeFontName&quot;:&quot;&quot;,&quot;TextFrameMarginTop&quot;:0.0,&quot;TextFrameMarginLeft&quot;:0.0,&quot;TextFrameMarginRight&quot;:0.0,&quot;TextFrameMarginBottom&quot;:0.0,&quot;TextFrameWordWrap&quot;:0,&quot;TextFrameTextRangeFontSize&quot;:30.0,&quot;TextFrameTextRangeFontColorHexa&quot;:&quot;#FFFFFF&quot;,&quot;TextFrameTextRangeFontBold&quot;:0,&quot;TextFrameTextRangeFontItalic&quot;:0,&quot;TextFrameTextRangeFontUnderline&quot;:0,&quot;TextFrameVerticalAnchor&quot;:3,&quot;TextFrameHorizontalAnchor&quot;:2,&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true},&quot;Line&quot;:{&quot;AutoShapeType&quot;:1,&quot;Visible&quot;:-1,&quot;LockAspectRatio&quot;:0,&quot;CanUpdateAdjustments&quot;:true,&quot;Adjustment1&quot;:-1.0,&quot;Adjustment2&quot;:-1.0,&quot;CanManagePosition&quot;:true,&quot;Left&quot;:240.0,&quot;Top&quot;:331.0,&quot;Width&quot;:700.0,&quot;Height&quot;:0.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0.0,&quot;LineDashStyle&quot;:1,&quot;LineEndArrowheadStyle&quot;:1,&quot;LineBeginArrowheadStyle&quot;:1,&quot;ShouldSendToBack&quot;:false,&quot;NeedsApplyToAll&quot;:false}},&quot;TableOfContent1&quot;:{&quot;MarginLeft&quot;:76.8,&quot;MarginRight&quot;:76.79999,&quot;MarginTop&quot;:86.4,&quot;MarginBottom&quot;:21.599975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Back&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true,&quot;NeedsApplyToAll&quot;:false},&quot;Inactiv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CoverPag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Number&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D9D9D9&quot;,&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TableOfContent3&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Lin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quot;TableOfContent4&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Arc&quot;:{&quot;AutoShapeType&quot;:25,&quot;Visible&quot;:-1,&quot;LockAspectRatio&quot;:0,&quot;CanUpdateAdjustments&quot;:fals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FORWARD Master Template">
  <a:themeElements>
    <a:clrScheme name="Custom 6">
      <a:dk1>
        <a:srgbClr val="001965"/>
      </a:dk1>
      <a:lt1>
        <a:srgbClr val="FFFFFF"/>
      </a:lt1>
      <a:dk2>
        <a:srgbClr val="001965"/>
      </a:dk2>
      <a:lt2>
        <a:srgbClr val="BEC0D0"/>
      </a:lt2>
      <a:accent1>
        <a:srgbClr val="2A918B"/>
      </a:accent1>
      <a:accent2>
        <a:srgbClr val="939AA7"/>
      </a:accent2>
      <a:accent3>
        <a:srgbClr val="3B97DE"/>
      </a:accent3>
      <a:accent4>
        <a:srgbClr val="005AD2"/>
      </a:accent4>
      <a:accent5>
        <a:srgbClr val="CCC5BD"/>
      </a:accent5>
      <a:accent6>
        <a:srgbClr val="EEA7BF"/>
      </a:accent6>
      <a:hlink>
        <a:srgbClr val="001965"/>
      </a:hlink>
      <a:folHlink>
        <a:srgbClr val="0019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D8D124E0800B41AC6992D4AE29DBB9" ma:contentTypeVersion="7" ma:contentTypeDescription="Create a new document." ma:contentTypeScope="" ma:versionID="5d1d173a3691fe61260de076dd751b80">
  <xsd:schema xmlns:xsd="http://www.w3.org/2001/XMLSchema" xmlns:xs="http://www.w3.org/2001/XMLSchema" xmlns:p="http://schemas.microsoft.com/office/2006/metadata/properties" xmlns:ns2="3d6b1136-a40e-46b2-9d95-1587dba324ed" targetNamespace="http://schemas.microsoft.com/office/2006/metadata/properties" ma:root="true" ma:fieldsID="89cc7d38506f89590cf77008d27c2bf6" ns2:_="">
    <xsd:import namespace="3d6b1136-a40e-46b2-9d95-1587dba324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b1136-a40e-46b2-9d95-1587dba32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A78137-979B-4722-9C51-24558B5218AB}">
  <ds:schemaRefs>
    <ds:schemaRef ds:uri="http://schemas.microsoft.com/sharepoint/v3/contenttype/forms"/>
  </ds:schemaRefs>
</ds:datastoreItem>
</file>

<file path=customXml/itemProps2.xml><?xml version="1.0" encoding="utf-8"?>
<ds:datastoreItem xmlns:ds="http://schemas.openxmlformats.org/officeDocument/2006/customXml" ds:itemID="{D58677FE-1309-467B-93D8-EE99F750F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b1136-a40e-46b2-9d95-1587dba324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786B1F-88E1-45A0-82F9-20D7FD34F087}">
  <ds:schemaRefs>
    <ds:schemaRef ds:uri="http://www.w3.org/XML/1998/namespace"/>
    <ds:schemaRef ds:uri="http://purl.org/dc/terms/"/>
    <ds:schemaRef ds:uri="40bcddbf-5152-4ba4-91ea-bc5d864a028e"/>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1ff868c5-2c61-4494-a6ef-a5fad2181b1a"/>
    <ds:schemaRef ds:uri="http://purl.org/dc/elements/1.1/"/>
  </ds:schemaRefs>
</ds:datastoreItem>
</file>

<file path=docMetadata/LabelInfo.xml><?xml version="1.0" encoding="utf-8"?>
<clbl:labelList xmlns:clbl="http://schemas.microsoft.com/office/2020/mipLabelMetadata">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emplate/>
  <TotalTime>4082</TotalTime>
  <Words>3963</Words>
  <Application>Microsoft Office PowerPoint</Application>
  <PresentationFormat>Widescreen</PresentationFormat>
  <Paragraphs>339</Paragraphs>
  <Slides>24</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Apis For Office</vt:lpstr>
      <vt:lpstr>Arial</vt:lpstr>
      <vt:lpstr>Arial Nova Light</vt:lpstr>
      <vt:lpstr>Times New Roman</vt:lpstr>
      <vt:lpstr>Verdana</vt:lpstr>
      <vt:lpstr>1_FORWARD Master Template</vt:lpstr>
      <vt:lpstr>Acrobat Document</vt:lpstr>
      <vt:lpstr>PowerPoint Presentation</vt:lpstr>
      <vt:lpstr>PowerPoint Presentation</vt:lpstr>
      <vt:lpstr>Learning  outcomes</vt:lpstr>
      <vt:lpstr>Bariatric surgery is part of the treatment continuum and can be  used in-combination with other interventions via a multidisciplinary, collaborative approach1</vt:lpstr>
      <vt:lpstr>Prevalence of metabolic and bariatric surgery in the US</vt:lpstr>
      <vt:lpstr>Potential metabolic mechanisms of bariatric surgery</vt:lpstr>
      <vt:lpstr>Changes in the gut microbiota with surgery contribute  to reduced weight1,2 </vt:lpstr>
      <vt:lpstr>Metabolic surgery is an effective intervention for patients with obesity </vt:lpstr>
      <vt:lpstr>Barriers to bariatric surgery: Overcoming provider and patient bias and misconceptions1,2</vt:lpstr>
      <vt:lpstr>Candidates for bariatric surgery</vt:lpstr>
      <vt:lpstr>Pre-operative management </vt:lpstr>
      <vt:lpstr>ASMBS position statement on pre-operative weight loss*</vt:lpstr>
      <vt:lpstr>Vertical sleeve gastrectomy (VSG)</vt:lpstr>
      <vt:lpstr>Roux-en-Y gastric bypass (RYGB)</vt:lpstr>
      <vt:lpstr>Other bariatric procedures Surgical1-3* </vt:lpstr>
      <vt:lpstr>Other bariatric procedures Non-surgical1‒3 </vt:lpstr>
      <vt:lpstr>Monitoring for complications</vt:lpstr>
      <vt:lpstr>Postoperative complications associated with each type of bariatric surgery</vt:lpstr>
      <vt:lpstr>Proactive management of micronutrient deficiency  is crucial after bariatric surgery</vt:lpstr>
      <vt:lpstr>Understanding the positive outcomes of bariatric surgery  may contribute to increased acceptance of the procedure and increased referrals from physicians1</vt:lpstr>
      <vt:lpstr>Pharmacotherapy for obesity as an adjunct to  bariatric surgery</vt:lpstr>
      <vt:lpstr>Clinical impact of weight regain after surgery Longitudinal Assessment of Bariatric Surgery (LABS) cohort</vt:lpstr>
      <vt:lpstr>Key  takeaways</vt:lpstr>
      <vt:lpstr>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SAYG (Samantha Yang)</dc:creator>
  <cp:lastModifiedBy>SAYG (Samantha Yang)</cp:lastModifiedBy>
  <cp:revision>237</cp:revision>
  <dcterms:created xsi:type="dcterms:W3CDTF">2022-03-01T17:08:55Z</dcterms:created>
  <dcterms:modified xsi:type="dcterms:W3CDTF">2026-03-06T18:27:13Z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0x0101009AD8D124E0800B41AC6992D4AE29DBB9</vt:lpwstr>
  </property>
  <property fmtid="{D5CDD505-2E9C-101B-9397-08002B2CF9AE}" pid="3" name="MediaServiceImageTags">
    <vt:lpwstr/>
  </property>
</Properties>
</file>